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2"/>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82" r:id="rId25"/>
    <p:sldId id="284" r:id="rId26"/>
    <p:sldId id="286" r:id="rId27"/>
    <p:sldId id="287" r:id="rId28"/>
    <p:sldId id="288" r:id="rId29"/>
    <p:sldId id="289" r:id="rId30"/>
    <p:sldId id="291" r:id="rId31"/>
    <p:sldId id="292" r:id="rId32"/>
    <p:sldId id="293" r:id="rId33"/>
    <p:sldId id="294" r:id="rId34"/>
    <p:sldId id="295" r:id="rId35"/>
    <p:sldId id="296" r:id="rId36"/>
    <p:sldId id="297" r:id="rId37"/>
    <p:sldId id="314" r:id="rId38"/>
    <p:sldId id="315" r:id="rId39"/>
    <p:sldId id="316" r:id="rId40"/>
    <p:sldId id="317" r:id="rId41"/>
    <p:sldId id="318" r:id="rId42"/>
    <p:sldId id="319" r:id="rId43"/>
    <p:sldId id="320" r:id="rId44"/>
    <p:sldId id="321" r:id="rId45"/>
    <p:sldId id="322" r:id="rId46"/>
    <p:sldId id="323" r:id="rId47"/>
    <p:sldId id="324" r:id="rId48"/>
    <p:sldId id="325" r:id="rId49"/>
    <p:sldId id="327" r:id="rId50"/>
    <p:sldId id="328" r:id="rId51"/>
    <p:sldId id="329" r:id="rId52"/>
    <p:sldId id="330" r:id="rId53"/>
    <p:sldId id="331" r:id="rId54"/>
    <p:sldId id="332" r:id="rId55"/>
    <p:sldId id="333" r:id="rId56"/>
    <p:sldId id="334" r:id="rId57"/>
    <p:sldId id="335" r:id="rId58"/>
    <p:sldId id="336" r:id="rId59"/>
    <p:sldId id="337" r:id="rId60"/>
    <p:sldId id="340" r:id="rId61"/>
  </p:sldIdLst>
  <p:sldSz cx="9144000" cy="6858000" type="screen4x3"/>
  <p:notesSz cx="7099300" cy="10234613"/>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66CC"/>
    <a:srgbClr val="0000FF"/>
    <a:srgbClr val="003399"/>
    <a:srgbClr val="2860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1" autoAdjust="0"/>
    <p:restoredTop sz="94660"/>
  </p:normalViewPr>
  <p:slideViewPr>
    <p:cSldViewPr>
      <p:cViewPr varScale="1">
        <p:scale>
          <a:sx n="116" d="100"/>
          <a:sy n="116" d="100"/>
        </p:scale>
        <p:origin x="108" y="432"/>
      </p:cViewPr>
      <p:guideLst>
        <p:guide orient="horz" pos="2160"/>
        <p:guide pos="2880"/>
      </p:guideLst>
    </p:cSldViewPr>
  </p:slideViewPr>
  <p:notesTextViewPr>
    <p:cViewPr>
      <p:scale>
        <a:sx n="100" d="100"/>
        <a:sy n="100" d="100"/>
      </p:scale>
      <p:origin x="0" y="0"/>
    </p:cViewPr>
  </p:notesTextViewPr>
  <p:notesViewPr>
    <p:cSldViewPr>
      <p:cViewPr varScale="1">
        <p:scale>
          <a:sx n="110" d="100"/>
          <a:sy n="110" d="100"/>
        </p:scale>
        <p:origin x="-2124" y="-4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6575" cy="511175"/>
          </a:xfrm>
          <a:prstGeom prst="rect">
            <a:avLst/>
          </a:prstGeom>
        </p:spPr>
        <p:txBody>
          <a:bodyPr vert="horz" lIns="91440" tIns="45720" rIns="91440" bIns="45720" rtlCol="0"/>
          <a:lstStyle>
            <a:lvl1pPr algn="l">
              <a:defRPr sz="1200"/>
            </a:lvl1pPr>
          </a:lstStyle>
          <a:p>
            <a:endParaRPr lang="ko-KR" altLang="en-US"/>
          </a:p>
        </p:txBody>
      </p:sp>
      <p:sp>
        <p:nvSpPr>
          <p:cNvPr id="3" name="Date Placeholder 2"/>
          <p:cNvSpPr>
            <a:spLocks noGrp="1"/>
          </p:cNvSpPr>
          <p:nvPr>
            <p:ph type="dt" idx="1"/>
          </p:nvPr>
        </p:nvSpPr>
        <p:spPr>
          <a:xfrm>
            <a:off x="4021139" y="2"/>
            <a:ext cx="3076575" cy="511175"/>
          </a:xfrm>
          <a:prstGeom prst="rect">
            <a:avLst/>
          </a:prstGeom>
        </p:spPr>
        <p:txBody>
          <a:bodyPr vert="horz" lIns="91440" tIns="45720" rIns="91440" bIns="45720" rtlCol="0"/>
          <a:lstStyle>
            <a:lvl1pPr algn="r">
              <a:defRPr sz="1200"/>
            </a:lvl1pPr>
          </a:lstStyle>
          <a:p>
            <a:fld id="{35E7E663-4BD8-4EA0-9634-16E372FE663C}" type="datetimeFigureOut">
              <a:rPr lang="ko-KR" altLang="en-US" smtClean="0"/>
              <a:pPr/>
              <a:t>2014-04-01</a:t>
            </a:fld>
            <a:endParaRPr lang="ko-KR" alt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Notes Placeholder 4"/>
          <p:cNvSpPr>
            <a:spLocks noGrp="1"/>
          </p:cNvSpPr>
          <p:nvPr>
            <p:ph type="body" sz="quarter" idx="3"/>
          </p:nvPr>
        </p:nvSpPr>
        <p:spPr>
          <a:xfrm>
            <a:off x="709614" y="4860925"/>
            <a:ext cx="5680075" cy="4605338"/>
          </a:xfrm>
          <a:prstGeom prst="rect">
            <a:avLst/>
          </a:prstGeom>
        </p:spPr>
        <p:txBody>
          <a:bodyPr vert="horz" lIns="91440" tIns="45720" rIns="91440" bIns="45720" rtlCol="0">
            <a:normAutofit/>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6" name="Footer Placeholder 5"/>
          <p:cNvSpPr>
            <a:spLocks noGrp="1"/>
          </p:cNvSpPr>
          <p:nvPr>
            <p:ph type="ftr" sz="quarter" idx="4"/>
          </p:nvPr>
        </p:nvSpPr>
        <p:spPr>
          <a:xfrm>
            <a:off x="1" y="9721852"/>
            <a:ext cx="3076575" cy="511175"/>
          </a:xfrm>
          <a:prstGeom prst="rect">
            <a:avLst/>
          </a:prstGeom>
        </p:spPr>
        <p:txBody>
          <a:bodyPr vert="horz" lIns="91440" tIns="45720" rIns="91440" bIns="45720" rtlCol="0" anchor="b"/>
          <a:lstStyle>
            <a:lvl1pPr algn="l">
              <a:defRPr sz="1200"/>
            </a:lvl1pPr>
          </a:lstStyle>
          <a:p>
            <a:endParaRPr lang="ko-KR" altLang="en-US"/>
          </a:p>
        </p:txBody>
      </p:sp>
      <p:sp>
        <p:nvSpPr>
          <p:cNvPr id="7" name="Slide Number Placeholder 6"/>
          <p:cNvSpPr>
            <a:spLocks noGrp="1"/>
          </p:cNvSpPr>
          <p:nvPr>
            <p:ph type="sldNum" sz="quarter" idx="5"/>
          </p:nvPr>
        </p:nvSpPr>
        <p:spPr>
          <a:xfrm>
            <a:off x="4021139" y="9721852"/>
            <a:ext cx="3076575" cy="511175"/>
          </a:xfrm>
          <a:prstGeom prst="rect">
            <a:avLst/>
          </a:prstGeom>
        </p:spPr>
        <p:txBody>
          <a:bodyPr vert="horz" lIns="91440" tIns="45720" rIns="91440" bIns="45720" rtlCol="0" anchor="b"/>
          <a:lstStyle>
            <a:lvl1pPr algn="r">
              <a:defRPr sz="1200"/>
            </a:lvl1pPr>
          </a:lstStyle>
          <a:p>
            <a:fld id="{26077705-1943-4D9D-8B59-9C59E9B756AD}" type="slidenum">
              <a:rPr lang="ko-KR" altLang="en-US" smtClean="0"/>
              <a:pPr/>
              <a:t>‹#›</a:t>
            </a:fld>
            <a:endParaRPr lang="ko-KR" altLang="en-US"/>
          </a:p>
        </p:txBody>
      </p:sp>
    </p:spTree>
    <p:extLst>
      <p:ext uri="{BB962C8B-B14F-4D97-AF65-F5344CB8AC3E}">
        <p14:creationId xmlns:p14="http://schemas.microsoft.com/office/powerpoint/2010/main" val="415184106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Parallel programming encompasses all the difficulties of sequential programming, but also introduces the hard problem of coordinating interactions among concurrently executing tasks. Today, most parallel programs employ low-level programming constructs</a:t>
            </a:r>
            <a:r>
              <a:rPr lang="en-US" baseline="0" dirty="0" smtClean="0"/>
              <a:t> that consist of threads, locks, and semaphores. Considerable experience has shown that parallel programs written with these constructs are difficult to design, program, debug, and often do not perform well.</a:t>
            </a:r>
          </a:p>
          <a:p>
            <a:endParaRPr lang="en-US" baseline="0" dirty="0" smtClean="0"/>
          </a:p>
          <a:p>
            <a:r>
              <a:rPr lang="en-US" baseline="0" dirty="0" smtClean="0"/>
              <a:t>Transactional memory offers a higher-level abstraction for writing parallel programs. </a:t>
            </a:r>
          </a:p>
          <a:p>
            <a:endParaRPr lang="en-US" baseline="0" dirty="0" smtClean="0"/>
          </a:p>
          <a:p>
            <a:r>
              <a:rPr lang="en-US" baseline="0" dirty="0" smtClean="0"/>
              <a:t>TODO: Turn into imperatives – Find …</a:t>
            </a:r>
            <a:endParaRPr lang="en-US" dirty="0"/>
          </a:p>
        </p:txBody>
      </p:sp>
      <p:sp>
        <p:nvSpPr>
          <p:cNvPr id="4" name="Slide Number Placeholder 3"/>
          <p:cNvSpPr>
            <a:spLocks noGrp="1"/>
          </p:cNvSpPr>
          <p:nvPr>
            <p:ph type="sldNum" sz="quarter" idx="10"/>
          </p:nvPr>
        </p:nvSpPr>
        <p:spPr/>
        <p:txBody>
          <a:bodyPr/>
          <a:lstStyle/>
          <a:p>
            <a:fld id="{511A838A-F425-4289-B01E-1D8239580DF2}" type="slidenum">
              <a:rPr lang="en-US" smtClean="0"/>
              <a:pPr/>
              <a:t>2</a:t>
            </a:fld>
            <a:endParaRPr lang="en-US"/>
          </a:p>
        </p:txBody>
      </p:sp>
    </p:spTree>
    <p:extLst>
      <p:ext uri="{BB962C8B-B14F-4D97-AF65-F5344CB8AC3E}">
        <p14:creationId xmlns:p14="http://schemas.microsoft.com/office/powerpoint/2010/main" val="227714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511A838A-F425-4289-B01E-1D8239580DF2}" type="slidenum">
              <a:rPr lang="en-US" smtClean="0"/>
              <a:pPr/>
              <a:t>11</a:t>
            </a:fld>
            <a:endParaRPr lang="en-US"/>
          </a:p>
        </p:txBody>
      </p:sp>
    </p:spTree>
    <p:extLst>
      <p:ext uri="{BB962C8B-B14F-4D97-AF65-F5344CB8AC3E}">
        <p14:creationId xmlns:p14="http://schemas.microsoft.com/office/powerpoint/2010/main" val="615293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Transactions compose gracefully</a:t>
            </a:r>
          </a:p>
          <a:p>
            <a:pPr marL="228600" indent="-228600">
              <a:buFont typeface="+mj-lt"/>
              <a:buAutoNum type="arabicPeriod"/>
            </a:pPr>
            <a:r>
              <a:rPr lang="en-US" dirty="0" smtClean="0"/>
              <a:t>Programmer</a:t>
            </a:r>
            <a:r>
              <a:rPr lang="en-US" baseline="0" dirty="0" smtClean="0"/>
              <a:t> declares global intention (atomic transfer)</a:t>
            </a:r>
          </a:p>
          <a:p>
            <a:pPr marL="685800" lvl="1" indent="-228600">
              <a:buFont typeface="+mj-lt"/>
              <a:buAutoNum type="arabicPeriod"/>
            </a:pPr>
            <a:r>
              <a:rPr lang="en-US" baseline="0" dirty="0" smtClean="0"/>
              <a:t>No need to know of a global implementation strategy</a:t>
            </a:r>
          </a:p>
          <a:p>
            <a:pPr marL="228600" lvl="0" indent="-228600">
              <a:buFont typeface="+mj-lt"/>
              <a:buAutoNum type="arabicPeriod"/>
            </a:pPr>
            <a:r>
              <a:rPr lang="en-US" baseline="0" dirty="0" smtClean="0"/>
              <a:t>Transaction in transfer subsumes those in withdraw and deposit</a:t>
            </a:r>
          </a:p>
          <a:p>
            <a:pPr marL="685800" lvl="1" indent="-228600">
              <a:buFont typeface="+mj-lt"/>
              <a:buAutoNum type="arabicPeriod"/>
            </a:pPr>
            <a:r>
              <a:rPr lang="en-US" baseline="0" dirty="0" smtClean="0"/>
              <a:t>Outermost transaction defines atomicity boundary</a:t>
            </a:r>
            <a:endParaRPr lang="en-US" dirty="0"/>
          </a:p>
        </p:txBody>
      </p:sp>
      <p:sp>
        <p:nvSpPr>
          <p:cNvPr id="4" name="Slide Number Placeholder 3"/>
          <p:cNvSpPr>
            <a:spLocks noGrp="1"/>
          </p:cNvSpPr>
          <p:nvPr>
            <p:ph type="sldNum" sz="quarter" idx="10"/>
          </p:nvPr>
        </p:nvSpPr>
        <p:spPr/>
        <p:txBody>
          <a:bodyPr/>
          <a:lstStyle/>
          <a:p>
            <a:fld id="{511A838A-F425-4289-B01E-1D8239580DF2}" type="slidenum">
              <a:rPr lang="en-US" smtClean="0"/>
              <a:pPr/>
              <a:t>12</a:t>
            </a:fld>
            <a:endParaRPr lang="en-US"/>
          </a:p>
        </p:txBody>
      </p:sp>
    </p:spTree>
    <p:extLst>
      <p:ext uri="{BB962C8B-B14F-4D97-AF65-F5344CB8AC3E}">
        <p14:creationId xmlns:p14="http://schemas.microsoft.com/office/powerpoint/2010/main" val="1319460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514350" indent="-514350">
              <a:buFont typeface="+mj-lt"/>
              <a:buNone/>
            </a:pPr>
            <a:r>
              <a:rPr lang="en-US" sz="2800" dirty="0" smtClean="0"/>
              <a:t>Of course, transactional</a:t>
            </a:r>
            <a:r>
              <a:rPr lang="en-US" sz="2800" baseline="0" dirty="0" smtClean="0"/>
              <a:t> memory is not a panacea for parallel programming</a:t>
            </a:r>
            <a:endParaRPr lang="en-US" sz="2800" dirty="0" smtClean="0"/>
          </a:p>
          <a:p>
            <a:pPr marL="514350" indent="-514350">
              <a:buFont typeface="+mj-lt"/>
              <a:buNone/>
            </a:pPr>
            <a:r>
              <a:rPr lang="en-US" sz="2800" dirty="0" smtClean="0"/>
              <a:t>Difficult to undo output and redo input</a:t>
            </a:r>
          </a:p>
          <a:p>
            <a:pPr marL="514350" indent="-514350">
              <a:buFont typeface="+mj-lt"/>
              <a:buNone/>
            </a:pPr>
            <a:r>
              <a:rPr lang="en-US" sz="2800" dirty="0" smtClean="0"/>
              <a:t>Possible</a:t>
            </a:r>
            <a:r>
              <a:rPr lang="en-US" sz="2800" baseline="0" dirty="0" smtClean="0"/>
              <a:t> solutions:</a:t>
            </a:r>
          </a:p>
          <a:p>
            <a:pPr marL="514350" indent="-514350">
              <a:buFont typeface="+mj-lt"/>
              <a:buAutoNum type="arabicParenR"/>
            </a:pPr>
            <a:r>
              <a:rPr lang="en-US" sz="2800" baseline="0" dirty="0" smtClean="0"/>
              <a:t>Buffer output and log input</a:t>
            </a:r>
          </a:p>
          <a:p>
            <a:pPr marL="971550" lvl="1" indent="-514350">
              <a:buFont typeface="+mj-lt"/>
              <a:buAutoNum type="arabicParenR"/>
            </a:pPr>
            <a:r>
              <a:rPr lang="en-US" sz="2800" baseline="0" dirty="0" smtClean="0"/>
              <a:t>Finalize output and clear log on commit</a:t>
            </a:r>
          </a:p>
          <a:p>
            <a:pPr marL="971550" lvl="1" indent="-514350">
              <a:buFont typeface="+mj-lt"/>
              <a:buAutoNum type="arabicParenR"/>
            </a:pPr>
            <a:r>
              <a:rPr lang="en-US" sz="2800" baseline="0" dirty="0" smtClean="0"/>
              <a:t>Does not work if atomic does input after output</a:t>
            </a:r>
          </a:p>
          <a:p>
            <a:pPr marL="1428750" lvl="2" indent="-514350">
              <a:buFont typeface="+mj-lt"/>
              <a:buNone/>
            </a:pPr>
            <a:r>
              <a:rPr lang="en-US" sz="2800" baseline="0" dirty="0" smtClean="0"/>
              <a:t>	</a:t>
            </a:r>
            <a:endParaRPr lang="en-US" sz="2800" dirty="0" smtClean="0"/>
          </a:p>
        </p:txBody>
      </p:sp>
      <p:sp>
        <p:nvSpPr>
          <p:cNvPr id="4" name="Slide Number Placeholder 3"/>
          <p:cNvSpPr>
            <a:spLocks noGrp="1"/>
          </p:cNvSpPr>
          <p:nvPr>
            <p:ph type="sldNum" sz="quarter" idx="10"/>
          </p:nvPr>
        </p:nvSpPr>
        <p:spPr/>
        <p:txBody>
          <a:bodyPr/>
          <a:lstStyle/>
          <a:p>
            <a:fld id="{511A838A-F425-4289-B01E-1D8239580DF2}" type="slidenum">
              <a:rPr lang="en-US" smtClean="0"/>
              <a:pPr/>
              <a:t>13</a:t>
            </a:fld>
            <a:endParaRPr lang="en-US"/>
          </a:p>
        </p:txBody>
      </p:sp>
    </p:spTree>
    <p:extLst>
      <p:ext uri="{BB962C8B-B14F-4D97-AF65-F5344CB8AC3E}">
        <p14:creationId xmlns:p14="http://schemas.microsoft.com/office/powerpoint/2010/main" val="3481393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transaction</a:t>
            </a:r>
            <a:r>
              <a:rPr lang="en-US" baseline="0" dirty="0" smtClean="0"/>
              <a:t> boundaries for Thread 1 code must be redefined to prevent unexpected things from happening</a:t>
            </a:r>
            <a:endParaRPr lang="en-US" dirty="0"/>
          </a:p>
        </p:txBody>
      </p:sp>
      <p:sp>
        <p:nvSpPr>
          <p:cNvPr id="4" name="Slide Number Placeholder 3"/>
          <p:cNvSpPr>
            <a:spLocks noGrp="1"/>
          </p:cNvSpPr>
          <p:nvPr>
            <p:ph type="sldNum" sz="quarter" idx="10"/>
          </p:nvPr>
        </p:nvSpPr>
        <p:spPr/>
        <p:txBody>
          <a:bodyPr/>
          <a:lstStyle/>
          <a:p>
            <a:fld id="{511A838A-F425-4289-B01E-1D8239580DF2}" type="slidenum">
              <a:rPr lang="en-US" smtClean="0"/>
              <a:pPr/>
              <a:t>14</a:t>
            </a:fld>
            <a:endParaRPr lang="en-US"/>
          </a:p>
        </p:txBody>
      </p:sp>
    </p:spTree>
    <p:extLst>
      <p:ext uri="{BB962C8B-B14F-4D97-AF65-F5344CB8AC3E}">
        <p14:creationId xmlns:p14="http://schemas.microsoft.com/office/powerpoint/2010/main" val="1531309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Thread 1 operates on </a:t>
            </a:r>
            <a:r>
              <a:rPr lang="en-US" sz="1200" kern="1200" baseline="0" dirty="0" err="1" smtClean="0">
                <a:solidFill>
                  <a:schemeClr val="tx1"/>
                </a:solidFill>
                <a:latin typeface="+mn-lt"/>
                <a:ea typeface="+mn-ea"/>
                <a:cs typeface="+mn-cs"/>
              </a:rPr>
              <a:t>obj.x</a:t>
            </a:r>
            <a:r>
              <a:rPr lang="en-US" sz="1200" kern="1200" baseline="0" dirty="0" smtClean="0">
                <a:solidFill>
                  <a:schemeClr val="tx1"/>
                </a:solidFill>
                <a:latin typeface="+mn-lt"/>
                <a:ea typeface="+mn-ea"/>
                <a:cs typeface="+mn-cs"/>
              </a:rPr>
              <a:t> inside a critical section protected by lock. Thread 2’s unprotected updates to </a:t>
            </a:r>
            <a:r>
              <a:rPr lang="en-US" sz="1200" kern="1200" baseline="0" dirty="0" err="1" smtClean="0">
                <a:solidFill>
                  <a:schemeClr val="tx1"/>
                </a:solidFill>
                <a:latin typeface="+mn-lt"/>
                <a:ea typeface="+mn-ea"/>
                <a:cs typeface="+mn-cs"/>
              </a:rPr>
              <a:t>obj.x</a:t>
            </a:r>
            <a:r>
              <a:rPr lang="en-US" sz="1200" kern="1200" baseline="0" dirty="0" smtClean="0">
                <a:solidFill>
                  <a:schemeClr val="tx1"/>
                </a:solidFill>
                <a:latin typeface="+mn-lt"/>
                <a:ea typeface="+mn-ea"/>
                <a:cs typeface="+mn-cs"/>
              </a:rPr>
              <a:t> compete with thread 1’s access, resulting in a data race on </a:t>
            </a:r>
            <a:r>
              <a:rPr lang="en-US" sz="1200" kern="1200" baseline="0" dirty="0" err="1" smtClean="0">
                <a:solidFill>
                  <a:schemeClr val="tx1"/>
                </a:solidFill>
                <a:latin typeface="+mn-lt"/>
                <a:ea typeface="+mn-ea"/>
                <a:cs typeface="+mn-cs"/>
              </a:rPr>
              <a:t>obj.x</a:t>
            </a:r>
            <a:r>
              <a:rPr lang="en-US" sz="1200" kern="1200" baseline="0" dirty="0" smtClean="0">
                <a:solidFill>
                  <a:schemeClr val="tx1"/>
                </a:solidFill>
                <a:latin typeface="+mn-lt"/>
                <a:ea typeface="+mn-ea"/>
                <a:cs typeface="+mn-cs"/>
              </a:rPr>
              <a:t>. The result of the execution is not deterministic as Thread 2’s execution may change the value of </a:t>
            </a:r>
            <a:r>
              <a:rPr lang="en-US" sz="1200" kern="1200" baseline="0" dirty="0" err="1" smtClean="0">
                <a:solidFill>
                  <a:schemeClr val="tx1"/>
                </a:solidFill>
                <a:latin typeface="+mn-lt"/>
                <a:ea typeface="+mn-ea"/>
                <a:cs typeface="+mn-cs"/>
              </a:rPr>
              <a:t>obj.x</a:t>
            </a:r>
            <a:r>
              <a:rPr lang="en-US" sz="1200" kern="1200" baseline="0" dirty="0" smtClean="0">
                <a:solidFill>
                  <a:schemeClr val="tx1"/>
                </a:solidFill>
                <a:latin typeface="+mn-lt"/>
                <a:ea typeface="+mn-ea"/>
                <a:cs typeface="+mn-cs"/>
              </a:rPr>
              <a:t> at any time. Preventing the data race requires Thread 2 to acquire lock before modifying </a:t>
            </a:r>
            <a:r>
              <a:rPr lang="en-US" sz="1200" kern="1200" baseline="0" dirty="0" err="1" smtClean="0">
                <a:solidFill>
                  <a:schemeClr val="tx1"/>
                </a:solidFill>
                <a:latin typeface="+mn-lt"/>
                <a:ea typeface="+mn-ea"/>
                <a:cs typeface="+mn-cs"/>
              </a:rPr>
              <a:t>obj.x</a:t>
            </a:r>
            <a:r>
              <a:rPr lang="en-US" sz="1200" kern="1200" baseline="0" dirty="0" smtClean="0">
                <a:solidFill>
                  <a:schemeClr val="tx1"/>
                </a:solidFill>
                <a:latin typeface="+mn-lt"/>
                <a:ea typeface="+mn-ea"/>
                <a:cs typeface="+mn-cs"/>
              </a:rPr>
              <a:t> or Thread 2 not to execute concurrently with Thread 1.</a:t>
            </a:r>
            <a:endParaRPr lang="en-US" dirty="0"/>
          </a:p>
        </p:txBody>
      </p:sp>
      <p:sp>
        <p:nvSpPr>
          <p:cNvPr id="4" name="Slide Number Placeholder 3"/>
          <p:cNvSpPr>
            <a:spLocks noGrp="1"/>
          </p:cNvSpPr>
          <p:nvPr>
            <p:ph type="sldNum" sz="quarter" idx="10"/>
          </p:nvPr>
        </p:nvSpPr>
        <p:spPr/>
        <p:txBody>
          <a:bodyPr/>
          <a:lstStyle/>
          <a:p>
            <a:fld id="{511A838A-F425-4289-B01E-1D8239580DF2}" type="slidenum">
              <a:rPr lang="en-US" smtClean="0"/>
              <a:pPr/>
              <a:t>15</a:t>
            </a:fld>
            <a:endParaRPr lang="en-US"/>
          </a:p>
        </p:txBody>
      </p:sp>
    </p:spTree>
    <p:extLst>
      <p:ext uri="{BB962C8B-B14F-4D97-AF65-F5344CB8AC3E}">
        <p14:creationId xmlns:p14="http://schemas.microsoft.com/office/powerpoint/2010/main" val="3809388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511A838A-F425-4289-B01E-1D8239580DF2}" type="slidenum">
              <a:rPr lang="en-US" smtClean="0"/>
              <a:pPr/>
              <a:t>16</a:t>
            </a:fld>
            <a:endParaRPr lang="en-US"/>
          </a:p>
        </p:txBody>
      </p:sp>
    </p:spTree>
    <p:extLst>
      <p:ext uri="{BB962C8B-B14F-4D97-AF65-F5344CB8AC3E}">
        <p14:creationId xmlns:p14="http://schemas.microsoft.com/office/powerpoint/2010/main" val="37073674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Strong atomicity,</a:t>
            </a:r>
            <a:r>
              <a:rPr lang="en-US" baseline="0" dirty="0" smtClean="0"/>
              <a:t> while desirable, has high overheads for software transactional memory</a:t>
            </a:r>
            <a:endParaRPr lang="en-US" dirty="0"/>
          </a:p>
        </p:txBody>
      </p:sp>
      <p:sp>
        <p:nvSpPr>
          <p:cNvPr id="4" name="Slide Number Placeholder 3"/>
          <p:cNvSpPr>
            <a:spLocks noGrp="1"/>
          </p:cNvSpPr>
          <p:nvPr>
            <p:ph type="sldNum" sz="quarter" idx="10"/>
          </p:nvPr>
        </p:nvSpPr>
        <p:spPr/>
        <p:txBody>
          <a:bodyPr/>
          <a:lstStyle/>
          <a:p>
            <a:fld id="{511A838A-F425-4289-B01E-1D8239580DF2}" type="slidenum">
              <a:rPr lang="en-US" smtClean="0"/>
              <a:pPr/>
              <a:t>17</a:t>
            </a:fld>
            <a:endParaRPr lang="en-US"/>
          </a:p>
        </p:txBody>
      </p:sp>
    </p:spTree>
    <p:extLst>
      <p:ext uri="{BB962C8B-B14F-4D97-AF65-F5344CB8AC3E}">
        <p14:creationId xmlns:p14="http://schemas.microsoft.com/office/powerpoint/2010/main" val="32967830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 </a:t>
            </a:r>
            <a:r>
              <a:rPr lang="en-US" sz="1200" i="1" kern="1200" baseline="0" dirty="0" smtClean="0">
                <a:solidFill>
                  <a:schemeClr val="tx1"/>
                </a:solidFill>
                <a:latin typeface="+mn-lt"/>
                <a:ea typeface="+mn-ea"/>
                <a:cs typeface="+mn-cs"/>
              </a:rPr>
              <a:t>nested transaction is a transaction whose execution is properly contained in the dynamic </a:t>
            </a:r>
            <a:r>
              <a:rPr lang="en-US" sz="1200" kern="1200" baseline="0" dirty="0" smtClean="0">
                <a:solidFill>
                  <a:schemeClr val="tx1"/>
                </a:solidFill>
                <a:latin typeface="+mn-lt"/>
                <a:ea typeface="+mn-ea"/>
                <a:cs typeface="+mn-cs"/>
              </a:rPr>
              <a:t>extent of another transaction. For now, we assume that there is only one thread of control for the transactions, so the outer one passes control to the inner one. The inner transaction sees modifications to program state made by the outer transaction. The behavior of the two transactions can be linked in several ways.</a:t>
            </a:r>
            <a:endParaRPr lang="en-US" dirty="0"/>
          </a:p>
        </p:txBody>
      </p:sp>
      <p:sp>
        <p:nvSpPr>
          <p:cNvPr id="4" name="Slide Number Placeholder 3"/>
          <p:cNvSpPr>
            <a:spLocks noGrp="1"/>
          </p:cNvSpPr>
          <p:nvPr>
            <p:ph type="sldNum" sz="quarter" idx="10"/>
          </p:nvPr>
        </p:nvSpPr>
        <p:spPr/>
        <p:txBody>
          <a:bodyPr/>
          <a:lstStyle/>
          <a:p>
            <a:fld id="{511A838A-F425-4289-B01E-1D8239580DF2}" type="slidenum">
              <a:rPr lang="en-US" smtClean="0"/>
              <a:pPr/>
              <a:t>18</a:t>
            </a:fld>
            <a:endParaRPr lang="en-US"/>
          </a:p>
        </p:txBody>
      </p:sp>
    </p:spTree>
    <p:extLst>
      <p:ext uri="{BB962C8B-B14F-4D97-AF65-F5344CB8AC3E}">
        <p14:creationId xmlns:p14="http://schemas.microsoft.com/office/powerpoint/2010/main" val="2885566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If the transactions are </a:t>
            </a:r>
            <a:r>
              <a:rPr lang="en-US" sz="1200" i="1" kern="1200" baseline="0" dirty="0" smtClean="0">
                <a:solidFill>
                  <a:schemeClr val="tx1"/>
                </a:solidFill>
                <a:latin typeface="+mn-lt"/>
                <a:ea typeface="+mn-ea"/>
                <a:cs typeface="+mn-cs"/>
              </a:rPr>
              <a:t>flattened, aborting the inner transaction causes the outer transaction </a:t>
            </a:r>
            <a:r>
              <a:rPr lang="en-US" sz="1200" kern="1200" baseline="0" dirty="0" smtClean="0">
                <a:solidFill>
                  <a:schemeClr val="tx1"/>
                </a:solidFill>
                <a:latin typeface="+mn-lt"/>
                <a:ea typeface="+mn-ea"/>
                <a:cs typeface="+mn-cs"/>
              </a:rPr>
              <a:t>to abort, but committing the inner transaction has no effect until the outer transaction commits, at which point the inner transaction’s changes become visible to other threads. The outer transaction sees modifications to program state made by the inner transaction. If the inner transaction is flattened in the following example, when the outer transaction terminates, the variable x has value 1. Flattened transactions are easy to implement, since there is only a single transaction in execution. However, they are a poor programming abstraction that subverts program composition, since an abort in a library routine terminates all surrounding transactions.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When the system aborts a transaction, it </a:t>
            </a:r>
            <a:r>
              <a:rPr lang="en-US" sz="1200" kern="1200" baseline="0" dirty="0" err="1" smtClean="0">
                <a:solidFill>
                  <a:schemeClr val="tx1"/>
                </a:solidFill>
                <a:latin typeface="+mn-lt"/>
                <a:ea typeface="+mn-ea"/>
                <a:cs typeface="+mn-cs"/>
              </a:rPr>
              <a:t>reexecutes</a:t>
            </a:r>
            <a:r>
              <a:rPr lang="en-US" sz="1200" kern="1200" baseline="0" dirty="0" smtClean="0">
                <a:solidFill>
                  <a:schemeClr val="tx1"/>
                </a:solidFill>
                <a:latin typeface="+mn-lt"/>
                <a:ea typeface="+mn-ea"/>
                <a:cs typeface="+mn-cs"/>
              </a:rPr>
              <a:t> the transaction to give it another opportunity to complete. When the program aborts a transaction, control passes to the statement after the atomic block or to an  exception handler.</a:t>
            </a:r>
            <a:endParaRPr lang="en-US" dirty="0"/>
          </a:p>
        </p:txBody>
      </p:sp>
      <p:sp>
        <p:nvSpPr>
          <p:cNvPr id="4" name="Slide Number Placeholder 3"/>
          <p:cNvSpPr>
            <a:spLocks noGrp="1"/>
          </p:cNvSpPr>
          <p:nvPr>
            <p:ph type="sldNum" sz="quarter" idx="10"/>
          </p:nvPr>
        </p:nvSpPr>
        <p:spPr/>
        <p:txBody>
          <a:bodyPr/>
          <a:lstStyle/>
          <a:p>
            <a:fld id="{511A838A-F425-4289-B01E-1D8239580DF2}" type="slidenum">
              <a:rPr lang="en-US" smtClean="0"/>
              <a:pPr/>
              <a:t>19</a:t>
            </a:fld>
            <a:endParaRPr lang="en-US"/>
          </a:p>
        </p:txBody>
      </p:sp>
    </p:spTree>
    <p:extLst>
      <p:ext uri="{BB962C8B-B14F-4D97-AF65-F5344CB8AC3E}">
        <p14:creationId xmlns:p14="http://schemas.microsoft.com/office/powerpoint/2010/main" val="2800719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 </a:t>
            </a:r>
            <a:r>
              <a:rPr lang="en-US" sz="1200" i="1" kern="1200" baseline="0" dirty="0" smtClean="0">
                <a:solidFill>
                  <a:schemeClr val="tx1"/>
                </a:solidFill>
                <a:latin typeface="+mn-lt"/>
                <a:ea typeface="+mn-ea"/>
                <a:cs typeface="+mn-cs"/>
              </a:rPr>
              <a:t>closed transaction </a:t>
            </a:r>
            <a:r>
              <a:rPr lang="en-US" sz="1200" kern="1200" baseline="0" dirty="0" smtClean="0">
                <a:solidFill>
                  <a:schemeClr val="tx1"/>
                </a:solidFill>
                <a:latin typeface="+mn-lt"/>
                <a:ea typeface="+mn-ea"/>
                <a:cs typeface="+mn-cs"/>
              </a:rPr>
              <a:t>aborts without terminating its parent transaction. When a closed inner transaction commits or aborts, control passes to its surrounding transaction. If the inner transaction commits, its modifications become visible to the surrounding transaction. However, </a:t>
            </a:r>
            <a:r>
              <a:rPr lang="en-US" sz="1200" kern="1200" baseline="0" dirty="0" err="1" smtClean="0">
                <a:solidFill>
                  <a:schemeClr val="tx1"/>
                </a:solidFill>
                <a:latin typeface="+mn-lt"/>
                <a:ea typeface="+mn-ea"/>
                <a:cs typeface="+mn-cs"/>
              </a:rPr>
              <a:t>nonsurrounding</a:t>
            </a:r>
            <a:r>
              <a:rPr lang="en-US" sz="1200" kern="1200" baseline="0" dirty="0" smtClean="0">
                <a:solidFill>
                  <a:schemeClr val="tx1"/>
                </a:solidFill>
                <a:latin typeface="+mn-lt"/>
                <a:ea typeface="+mn-ea"/>
                <a:cs typeface="+mn-cs"/>
              </a:rPr>
              <a:t> transactions see these changes only when the outermost surrounding transaction commits. In the example, variable x is left with the value 2 because the inner transaction’s assignment is undone by the abort. Closed nesting can have higher overheads than flattened transactions. For executions that commit successfully, the behavior of flattening and closed nesting is equivalent. If commits are common, a TM system can take advantage of flattening transactions as a performance optimization and switch to closed nesting if aborts occur</a:t>
            </a:r>
            <a:endParaRPr lang="en-US" dirty="0"/>
          </a:p>
        </p:txBody>
      </p:sp>
      <p:sp>
        <p:nvSpPr>
          <p:cNvPr id="4" name="Slide Number Placeholder 3"/>
          <p:cNvSpPr>
            <a:spLocks noGrp="1"/>
          </p:cNvSpPr>
          <p:nvPr>
            <p:ph type="sldNum" sz="quarter" idx="10"/>
          </p:nvPr>
        </p:nvSpPr>
        <p:spPr/>
        <p:txBody>
          <a:bodyPr/>
          <a:lstStyle/>
          <a:p>
            <a:fld id="{511A838A-F425-4289-B01E-1D8239580DF2}" type="slidenum">
              <a:rPr lang="en-US" smtClean="0"/>
              <a:pPr/>
              <a:t>20</a:t>
            </a:fld>
            <a:endParaRPr lang="en-US"/>
          </a:p>
        </p:txBody>
      </p:sp>
    </p:spTree>
    <p:extLst>
      <p:ext uri="{BB962C8B-B14F-4D97-AF65-F5344CB8AC3E}">
        <p14:creationId xmlns:p14="http://schemas.microsoft.com/office/powerpoint/2010/main" val="3926300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Transactional memory offers a higher-level abstraction for writing parallel programs. </a:t>
            </a:r>
          </a:p>
          <a:p>
            <a:endParaRPr lang="en-US" baseline="0" dirty="0" smtClean="0"/>
          </a:p>
          <a:p>
            <a:r>
              <a:rPr lang="en-US" baseline="0" dirty="0" smtClean="0"/>
              <a:t>Let’s see how transactions …</a:t>
            </a:r>
          </a:p>
        </p:txBody>
      </p:sp>
      <p:sp>
        <p:nvSpPr>
          <p:cNvPr id="4" name="Slide Number Placeholder 3"/>
          <p:cNvSpPr>
            <a:spLocks noGrp="1"/>
          </p:cNvSpPr>
          <p:nvPr>
            <p:ph type="sldNum" sz="quarter" idx="10"/>
          </p:nvPr>
        </p:nvSpPr>
        <p:spPr/>
        <p:txBody>
          <a:bodyPr/>
          <a:lstStyle/>
          <a:p>
            <a:fld id="{511A838A-F425-4289-B01E-1D8239580DF2}" type="slidenum">
              <a:rPr lang="en-US" smtClean="0"/>
              <a:pPr/>
              <a:t>3</a:t>
            </a:fld>
            <a:endParaRPr lang="en-US"/>
          </a:p>
        </p:txBody>
      </p:sp>
    </p:spTree>
    <p:extLst>
      <p:ext uri="{BB962C8B-B14F-4D97-AF65-F5344CB8AC3E}">
        <p14:creationId xmlns:p14="http://schemas.microsoft.com/office/powerpoint/2010/main" val="11883435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By contrast, when an </a:t>
            </a:r>
            <a:r>
              <a:rPr lang="en-US" sz="1200" i="1" kern="1200" baseline="0" dirty="0" smtClean="0">
                <a:solidFill>
                  <a:schemeClr val="tx1"/>
                </a:solidFill>
                <a:latin typeface="+mn-lt"/>
                <a:ea typeface="+mn-ea"/>
                <a:cs typeface="+mn-cs"/>
              </a:rPr>
              <a:t>open transaction commits, its changes become visible to all other </a:t>
            </a:r>
            <a:r>
              <a:rPr lang="en-US" sz="1200" kern="1200" baseline="0" dirty="0" smtClean="0">
                <a:solidFill>
                  <a:schemeClr val="tx1"/>
                </a:solidFill>
                <a:latin typeface="+mn-lt"/>
                <a:ea typeface="+mn-ea"/>
                <a:cs typeface="+mn-cs"/>
              </a:rPr>
              <a:t>transactions in the system, even if the surrounding transaction is still executing. Moreover, even if the parent transaction aborts, the results of the nested, open transactions will remain committed. In the following example, even after the outer transaction aborts, variable x is left with the value 3.</a:t>
            </a:r>
            <a:endParaRPr lang="en-US" dirty="0"/>
          </a:p>
        </p:txBody>
      </p:sp>
      <p:sp>
        <p:nvSpPr>
          <p:cNvPr id="4" name="Slide Number Placeholder 3"/>
          <p:cNvSpPr>
            <a:spLocks noGrp="1"/>
          </p:cNvSpPr>
          <p:nvPr>
            <p:ph type="sldNum" sz="quarter" idx="10"/>
          </p:nvPr>
        </p:nvSpPr>
        <p:spPr/>
        <p:txBody>
          <a:bodyPr/>
          <a:lstStyle/>
          <a:p>
            <a:fld id="{511A838A-F425-4289-B01E-1D8239580DF2}" type="slidenum">
              <a:rPr lang="en-US" smtClean="0"/>
              <a:pPr/>
              <a:t>21</a:t>
            </a:fld>
            <a:endParaRPr lang="en-US"/>
          </a:p>
        </p:txBody>
      </p:sp>
    </p:spTree>
    <p:extLst>
      <p:ext uri="{BB962C8B-B14F-4D97-AF65-F5344CB8AC3E}">
        <p14:creationId xmlns:p14="http://schemas.microsoft.com/office/powerpoint/2010/main" val="11812553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 common programming paradigm is to use a counter to generate unique tokens. If this counter is incremented in a closed transaction, then every transaction that uses the counter conflicts, and the counter effectively serializes their execution. If the transaction that obtains value </a:t>
            </a:r>
            <a:r>
              <a:rPr lang="en-US" sz="1200" i="1" kern="1200" baseline="0" dirty="0" smtClean="0">
                <a:solidFill>
                  <a:schemeClr val="tx1"/>
                </a:solidFill>
                <a:latin typeface="+mn-lt"/>
                <a:ea typeface="+mn-ea"/>
                <a:cs typeface="+mn-cs"/>
              </a:rPr>
              <a:t>N from the counter aborts, then every transaction that obtains a later value </a:t>
            </a:r>
            <a:r>
              <a:rPr lang="en-US" sz="1200" kern="1200" baseline="0" dirty="0" smtClean="0">
                <a:solidFill>
                  <a:schemeClr val="tx1"/>
                </a:solidFill>
                <a:latin typeface="+mn-lt"/>
                <a:ea typeface="+mn-ea"/>
                <a:cs typeface="+mn-cs"/>
              </a:rPr>
              <a:t>must also abort. Open transactions provide a mechanism to increment the counter  atomically without serializing execution.</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On the other hand, open transactions can subvert the ACI properties of transactions. The correctness of an optimization may depend on a subtle understanding of the semantics of a program. Consider the example above. In general, tokens only have to be unique (not contiguous), so it does not matter if an aborted transaction generated a value that was discarded. However, if this counter were recording the number of operations successfully completed, an aborted transaction must decrement the counter when it fails, an action known as compensation.</a:t>
            </a:r>
            <a:endParaRPr lang="en-US" dirty="0"/>
          </a:p>
        </p:txBody>
      </p:sp>
      <p:sp>
        <p:nvSpPr>
          <p:cNvPr id="4" name="Slide Number Placeholder 3"/>
          <p:cNvSpPr>
            <a:spLocks noGrp="1"/>
          </p:cNvSpPr>
          <p:nvPr>
            <p:ph type="sldNum" sz="quarter" idx="10"/>
          </p:nvPr>
        </p:nvSpPr>
        <p:spPr/>
        <p:txBody>
          <a:bodyPr/>
          <a:lstStyle/>
          <a:p>
            <a:fld id="{511A838A-F425-4289-B01E-1D8239580DF2}" type="slidenum">
              <a:rPr lang="en-US" smtClean="0"/>
              <a:pPr/>
              <a:t>22</a:t>
            </a:fld>
            <a:endParaRPr lang="en-US"/>
          </a:p>
        </p:txBody>
      </p:sp>
    </p:spTree>
    <p:extLst>
      <p:ext uri="{BB962C8B-B14F-4D97-AF65-F5344CB8AC3E}">
        <p14:creationId xmlns:p14="http://schemas.microsoft.com/office/powerpoint/2010/main" val="457576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511A838A-F425-4289-B01E-1D8239580DF2}" type="slidenum">
              <a:rPr lang="en-US" smtClean="0"/>
              <a:pPr/>
              <a:t>24</a:t>
            </a:fld>
            <a:endParaRPr lang="en-US"/>
          </a:p>
        </p:txBody>
      </p:sp>
    </p:spTree>
    <p:extLst>
      <p:ext uri="{BB962C8B-B14F-4D97-AF65-F5344CB8AC3E}">
        <p14:creationId xmlns:p14="http://schemas.microsoft.com/office/powerpoint/2010/main" val="22036878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Eager versioning</a:t>
            </a:r>
          </a:p>
          <a:p>
            <a:pPr>
              <a:buFont typeface="Arial" pitchFamily="34" charset="0"/>
              <a:buChar char="•"/>
            </a:pPr>
            <a:r>
              <a:rPr lang="en-US" baseline="0" dirty="0" smtClean="0"/>
              <a:t>Update memory location directly</a:t>
            </a:r>
          </a:p>
          <a:p>
            <a:pPr>
              <a:buFont typeface="Arial" pitchFamily="34" charset="0"/>
              <a:buChar char="•"/>
            </a:pPr>
            <a:r>
              <a:rPr lang="en-US" baseline="0" dirty="0" smtClean="0"/>
              <a:t>Maintain undo info in a log</a:t>
            </a:r>
          </a:p>
          <a:p>
            <a:pPr>
              <a:buFont typeface="Arial" pitchFamily="34" charset="0"/>
              <a:buChar char="•"/>
            </a:pPr>
            <a:r>
              <a:rPr lang="en-US" baseline="0" dirty="0" smtClean="0"/>
              <a:t>Faster commit, direct reads (SW)</a:t>
            </a:r>
          </a:p>
          <a:p>
            <a:pPr>
              <a:buFont typeface="Arial" pitchFamily="34" charset="0"/>
              <a:buChar char="•"/>
            </a:pPr>
            <a:r>
              <a:rPr lang="en-US" baseline="0" dirty="0" smtClean="0"/>
              <a:t>Slower aborts, fault tolerant issues</a:t>
            </a:r>
          </a:p>
          <a:p>
            <a:endParaRPr lang="en-US" baseline="0" dirty="0" smtClean="0"/>
          </a:p>
          <a:p>
            <a:r>
              <a:rPr lang="en-US" baseline="0" dirty="0" smtClean="0"/>
              <a:t>Lazy versioning</a:t>
            </a:r>
          </a:p>
          <a:p>
            <a:pPr>
              <a:buFont typeface="Arial" pitchFamily="34" charset="0"/>
              <a:buChar char="•"/>
            </a:pPr>
            <a:r>
              <a:rPr lang="en-US" baseline="0" dirty="0" smtClean="0"/>
              <a:t>Buffer data until commit in a write-buffer</a:t>
            </a:r>
          </a:p>
          <a:p>
            <a:pPr>
              <a:buFont typeface="Arial" pitchFamily="34" charset="0"/>
              <a:buChar char="•"/>
            </a:pPr>
            <a:r>
              <a:rPr lang="en-US" baseline="0" dirty="0" smtClean="0"/>
              <a:t>Update actual memory location on commit</a:t>
            </a:r>
          </a:p>
          <a:p>
            <a:pPr>
              <a:buFont typeface="Arial" pitchFamily="34" charset="0"/>
              <a:buChar char="•"/>
            </a:pPr>
            <a:r>
              <a:rPr lang="en-US" baseline="0" dirty="0" smtClean="0"/>
              <a:t>Faster abort, no fault tolerance issues</a:t>
            </a:r>
          </a:p>
          <a:p>
            <a:pPr>
              <a:buFont typeface="Arial" pitchFamily="34" charset="0"/>
              <a:buChar char="•"/>
            </a:pPr>
            <a:r>
              <a:rPr lang="en-US" baseline="0" dirty="0" smtClean="0"/>
              <a:t>Slower commits, indirect reads (SW)</a:t>
            </a:r>
          </a:p>
        </p:txBody>
      </p:sp>
      <p:sp>
        <p:nvSpPr>
          <p:cNvPr id="4" name="Slide Number Placeholder 3"/>
          <p:cNvSpPr>
            <a:spLocks noGrp="1"/>
          </p:cNvSpPr>
          <p:nvPr>
            <p:ph type="sldNum" sz="quarter" idx="10"/>
          </p:nvPr>
        </p:nvSpPr>
        <p:spPr/>
        <p:txBody>
          <a:bodyPr/>
          <a:lstStyle/>
          <a:p>
            <a:fld id="{511A838A-F425-4289-B01E-1D8239580DF2}" type="slidenum">
              <a:rPr lang="en-US" smtClean="0"/>
              <a:pPr/>
              <a:t>25</a:t>
            </a:fld>
            <a:endParaRPr lang="en-US"/>
          </a:p>
        </p:txBody>
      </p:sp>
    </p:spTree>
    <p:extLst>
      <p:ext uri="{BB962C8B-B14F-4D97-AF65-F5344CB8AC3E}">
        <p14:creationId xmlns:p14="http://schemas.microsoft.com/office/powerpoint/2010/main" val="25788390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Check for conflicts during loads or stores</a:t>
            </a:r>
          </a:p>
          <a:p>
            <a:r>
              <a:rPr lang="en-US" baseline="0" dirty="0" smtClean="0"/>
              <a:t>Acquire ownership</a:t>
            </a:r>
          </a:p>
          <a:p>
            <a:endParaRPr lang="en-US" baseline="0" dirty="0" smtClean="0"/>
          </a:p>
          <a:p>
            <a:r>
              <a:rPr lang="en-US" baseline="0" dirty="0" smtClean="0"/>
              <a:t>+  Detect conflicts early and potentially undo less work (turn some aborts into stalls)</a:t>
            </a:r>
          </a:p>
          <a:p>
            <a:r>
              <a:rPr lang="en-US" baseline="0" dirty="0" smtClean="0"/>
              <a:t>- Locking issues (SW), fine-grained communication (HW)</a:t>
            </a:r>
          </a:p>
          <a:p>
            <a:endParaRPr lang="en-US" baseline="0" dirty="0" smtClean="0"/>
          </a:p>
          <a:p>
            <a:r>
              <a:rPr lang="en-US" baseline="0" dirty="0" smtClean="0"/>
              <a:t>SW: SW barriers using locks and/or version numbers</a:t>
            </a:r>
          </a:p>
          <a:p>
            <a:r>
              <a:rPr lang="en-US" baseline="0" dirty="0" smtClean="0"/>
              <a:t>HW: Check through coherence actions</a:t>
            </a:r>
          </a:p>
          <a:p>
            <a:endParaRPr lang="en-US" baseline="0" dirty="0" smtClean="0"/>
          </a:p>
          <a:p>
            <a:r>
              <a:rPr lang="en-US" baseline="0" dirty="0" smtClean="0"/>
              <a:t>Mention eager or lazy</a:t>
            </a:r>
          </a:p>
        </p:txBody>
      </p:sp>
      <p:sp>
        <p:nvSpPr>
          <p:cNvPr id="4" name="Slide Number Placeholder 3"/>
          <p:cNvSpPr>
            <a:spLocks noGrp="1"/>
          </p:cNvSpPr>
          <p:nvPr>
            <p:ph type="sldNum" sz="quarter" idx="10"/>
          </p:nvPr>
        </p:nvSpPr>
        <p:spPr/>
        <p:txBody>
          <a:bodyPr/>
          <a:lstStyle/>
          <a:p>
            <a:fld id="{511A838A-F425-4289-B01E-1D8239580DF2}" type="slidenum">
              <a:rPr lang="en-US" smtClean="0"/>
              <a:pPr/>
              <a:t>26</a:t>
            </a:fld>
            <a:endParaRPr lang="en-US"/>
          </a:p>
        </p:txBody>
      </p:sp>
    </p:spTree>
    <p:extLst>
      <p:ext uri="{BB962C8B-B14F-4D97-AF65-F5344CB8AC3E}">
        <p14:creationId xmlns:p14="http://schemas.microsoft.com/office/powerpoint/2010/main" val="3761089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Detect conflicts when a transaction attempts to commit</a:t>
            </a:r>
          </a:p>
          <a:p>
            <a:endParaRPr lang="en-US" baseline="0" dirty="0" smtClean="0"/>
          </a:p>
          <a:p>
            <a:r>
              <a:rPr lang="en-US" baseline="0" dirty="0" smtClean="0"/>
              <a:t>+ Potentially less conflicts, shorter locking (SW), bulk communication (HW)</a:t>
            </a:r>
          </a:p>
          <a:p>
            <a:r>
              <a:rPr lang="en-US" baseline="0" dirty="0" smtClean="0"/>
              <a:t>- Detects conflicts late</a:t>
            </a:r>
          </a:p>
          <a:p>
            <a:endParaRPr lang="en-US" baseline="0" dirty="0" smtClean="0"/>
          </a:p>
          <a:p>
            <a:r>
              <a:rPr lang="en-US" baseline="0" dirty="0" smtClean="0"/>
              <a:t>SW: Validate read/write sets using locks or version numbers</a:t>
            </a:r>
          </a:p>
          <a:p>
            <a:r>
              <a:rPr lang="en-US" baseline="0" dirty="0" smtClean="0"/>
              <a:t>HW: validate write-set using coherence actions- get exclusive access for cache lines in write set</a:t>
            </a:r>
          </a:p>
          <a:p>
            <a:endParaRPr lang="en-US" baseline="0" dirty="0" smtClean="0"/>
          </a:p>
          <a:p>
            <a:r>
              <a:rPr lang="en-US" baseline="0" dirty="0" smtClean="0"/>
              <a:t>On conflict, give priority to committing  transaction</a:t>
            </a:r>
          </a:p>
          <a:p>
            <a:endParaRPr lang="en-US" baseline="0" dirty="0" smtClean="0"/>
          </a:p>
          <a:p>
            <a:r>
              <a:rPr lang="en-US" baseline="0" dirty="0" smtClean="0"/>
              <a:t>NOTE: SEVERAL STM SYSTEMS USE OPTIMISTIC FOR READS AND PESSIMISTIC FOR WRITES</a:t>
            </a:r>
          </a:p>
        </p:txBody>
      </p:sp>
      <p:sp>
        <p:nvSpPr>
          <p:cNvPr id="4" name="Slide Number Placeholder 3"/>
          <p:cNvSpPr>
            <a:spLocks noGrp="1"/>
          </p:cNvSpPr>
          <p:nvPr>
            <p:ph type="sldNum" sz="quarter" idx="10"/>
          </p:nvPr>
        </p:nvSpPr>
        <p:spPr/>
        <p:txBody>
          <a:bodyPr/>
          <a:lstStyle/>
          <a:p>
            <a:fld id="{511A838A-F425-4289-B01E-1D8239580DF2}" type="slidenum">
              <a:rPr lang="en-US" smtClean="0"/>
              <a:pPr/>
              <a:t>27</a:t>
            </a:fld>
            <a:endParaRPr lang="en-US"/>
          </a:p>
        </p:txBody>
      </p:sp>
    </p:spTree>
    <p:extLst>
      <p:ext uri="{BB962C8B-B14F-4D97-AF65-F5344CB8AC3E}">
        <p14:creationId xmlns:p14="http://schemas.microsoft.com/office/powerpoint/2010/main" val="7956036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Object Granularity</a:t>
            </a:r>
          </a:p>
          <a:p>
            <a:r>
              <a:rPr lang="en-US" baseline="0" dirty="0" smtClean="0"/>
              <a:t>+ Reduced overhead (time/space)</a:t>
            </a:r>
          </a:p>
          <a:p>
            <a:r>
              <a:rPr lang="en-US" baseline="0" dirty="0" smtClean="0"/>
              <a:t>+ Close to programmer’s reasoning</a:t>
            </a:r>
          </a:p>
          <a:p>
            <a:r>
              <a:rPr lang="en-US" baseline="0" dirty="0" smtClean="0"/>
              <a:t>- False sharing on large objects (e.g. arrays)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Word Granularity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Minimize false sharing</a:t>
            </a:r>
          </a:p>
          <a:p>
            <a:pPr marL="0" marR="0" indent="0" algn="l" defTabSz="914400" rtl="0" eaLnBrk="1" fontAlgn="auto" latinLnBrk="0" hangingPunct="1">
              <a:lnSpc>
                <a:spcPct val="100000"/>
              </a:lnSpc>
              <a:spcBef>
                <a:spcPts val="0"/>
              </a:spcBef>
              <a:spcAft>
                <a:spcPts val="0"/>
              </a:spcAft>
              <a:buClrTx/>
              <a:buSzTx/>
              <a:buFontTx/>
              <a:buChar char="-"/>
              <a:tabLst/>
              <a:defRPr/>
            </a:pPr>
            <a:r>
              <a:rPr lang="en-US" baseline="0" dirty="0" smtClean="0"/>
              <a:t>Increased overhead (time/space)</a:t>
            </a:r>
          </a:p>
          <a:p>
            <a:pPr marL="0" marR="0" indent="0" algn="l" defTabSz="914400" rtl="0" eaLnBrk="1" fontAlgn="auto" latinLnBrk="0" hangingPunct="1">
              <a:lnSpc>
                <a:spcPct val="100000"/>
              </a:lnSpc>
              <a:spcBef>
                <a:spcPts val="0"/>
              </a:spcBef>
              <a:spcAft>
                <a:spcPts val="0"/>
              </a:spcAft>
              <a:buClrTx/>
              <a:buSzTx/>
              <a:buFontTx/>
              <a:buChar char="-"/>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Cache line Granularity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Compromise between object and word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Works for both HW/SW</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NOTE: COMBINED – WORD LEVEL FOR ARRAYS AND OBJECT LEVEL FOR OTHER DATA</a:t>
            </a:r>
          </a:p>
          <a:p>
            <a:endParaRPr lang="en-US" baseline="0" dirty="0" smtClean="0"/>
          </a:p>
          <a:p>
            <a:r>
              <a:rPr lang="en-US" baseline="0" dirty="0" smtClean="0"/>
              <a:t>TODO: Block granularity, combined</a:t>
            </a:r>
          </a:p>
        </p:txBody>
      </p:sp>
      <p:sp>
        <p:nvSpPr>
          <p:cNvPr id="4" name="Slide Number Placeholder 3"/>
          <p:cNvSpPr>
            <a:spLocks noGrp="1"/>
          </p:cNvSpPr>
          <p:nvPr>
            <p:ph type="sldNum" sz="quarter" idx="10"/>
          </p:nvPr>
        </p:nvSpPr>
        <p:spPr/>
        <p:txBody>
          <a:bodyPr/>
          <a:lstStyle/>
          <a:p>
            <a:fld id="{511A838A-F425-4289-B01E-1D8239580DF2}" type="slidenum">
              <a:rPr lang="en-US" smtClean="0"/>
              <a:pPr/>
              <a:t>28</a:t>
            </a:fld>
            <a:endParaRPr lang="en-US"/>
          </a:p>
        </p:txBody>
      </p:sp>
    </p:spTree>
    <p:extLst>
      <p:ext uri="{BB962C8B-B14F-4D97-AF65-F5344CB8AC3E}">
        <p14:creationId xmlns:p14="http://schemas.microsoft.com/office/powerpoint/2010/main" val="32205164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err="1" smtClean="0">
                <a:solidFill>
                  <a:schemeClr val="tx1"/>
                </a:solidFill>
                <a:latin typeface="+mn-lt"/>
                <a:ea typeface="+mn-ea"/>
                <a:cs typeface="+mn-cs"/>
              </a:rPr>
              <a:t>SpHT</a:t>
            </a:r>
            <a:r>
              <a:rPr lang="en-US" sz="1200" b="0" i="0" kern="1200" dirty="0" smtClean="0">
                <a:solidFill>
                  <a:schemeClr val="tx1"/>
                </a:solidFill>
                <a:latin typeface="+mn-lt"/>
                <a:ea typeface="+mn-ea"/>
                <a:cs typeface="+mn-cs"/>
              </a:rPr>
              <a:t> uses minimal software support to combine multiple segments of an atomic block, each executed using a separate hardware transaction, into one atomic operation. The idea of segmenting transactions can be used for many purposes, including nesting, local retry, or Else, and user-level thread scheduling.</a:t>
            </a:r>
            <a:endParaRPr lang="en-US" baseline="0" dirty="0" smtClean="0"/>
          </a:p>
        </p:txBody>
      </p:sp>
      <p:sp>
        <p:nvSpPr>
          <p:cNvPr id="4" name="Slide Number Placeholder 3"/>
          <p:cNvSpPr>
            <a:spLocks noGrp="1"/>
          </p:cNvSpPr>
          <p:nvPr>
            <p:ph type="sldNum" sz="quarter" idx="10"/>
          </p:nvPr>
        </p:nvSpPr>
        <p:spPr/>
        <p:txBody>
          <a:bodyPr/>
          <a:lstStyle/>
          <a:p>
            <a:fld id="{511A838A-F425-4289-B01E-1D8239580DF2}" type="slidenum">
              <a:rPr lang="en-US" smtClean="0"/>
              <a:pPr/>
              <a:t>29</a:t>
            </a:fld>
            <a:endParaRPr lang="en-US"/>
          </a:p>
        </p:txBody>
      </p:sp>
    </p:spTree>
    <p:extLst>
      <p:ext uri="{BB962C8B-B14F-4D97-AF65-F5344CB8AC3E}">
        <p14:creationId xmlns:p14="http://schemas.microsoft.com/office/powerpoint/2010/main" val="10828865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511A838A-F425-4289-B01E-1D8239580DF2}" type="slidenum">
              <a:rPr lang="en-US" smtClean="0"/>
              <a:pPr/>
              <a:t>30</a:t>
            </a:fld>
            <a:endParaRPr lang="en-US"/>
          </a:p>
        </p:txBody>
      </p:sp>
    </p:spTree>
    <p:extLst>
      <p:ext uri="{BB962C8B-B14F-4D97-AF65-F5344CB8AC3E}">
        <p14:creationId xmlns:p14="http://schemas.microsoft.com/office/powerpoint/2010/main" val="14000746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Transaction record</a:t>
            </a:r>
          </a:p>
          <a:p>
            <a:pPr marL="228600" indent="-228600">
              <a:buNone/>
            </a:pPr>
            <a:r>
              <a:rPr lang="en-US" dirty="0" smtClean="0"/>
              <a:t>LS bit: 0 if writer-locked, 1 if not locked</a:t>
            </a:r>
          </a:p>
          <a:p>
            <a:pPr marL="228600" indent="-228600">
              <a:buNone/>
            </a:pPr>
            <a:r>
              <a:rPr lang="en-US" dirty="0" smtClean="0"/>
              <a:t>MS bits: Timestamp</a:t>
            </a:r>
            <a:r>
              <a:rPr lang="en-US" baseline="0" dirty="0" smtClean="0"/>
              <a:t> of last commit if not locked, pointer to owner TX if locked</a:t>
            </a:r>
          </a:p>
          <a:p>
            <a:pPr marL="228600" indent="-228600">
              <a:buNone/>
            </a:pPr>
            <a:endParaRPr lang="en-US" baseline="0" dirty="0" smtClean="0"/>
          </a:p>
          <a:p>
            <a:pPr marL="228600" indent="-228600">
              <a:buNone/>
            </a:pPr>
            <a:r>
              <a:rPr lang="en-US" baseline="0" dirty="0" smtClean="0"/>
              <a:t>For C/C++, hash address to record within table of records</a:t>
            </a:r>
          </a:p>
          <a:p>
            <a:r>
              <a:rPr lang="en-US" sz="1200" kern="1200" baseline="0" dirty="0" err="1" smtClean="0">
                <a:solidFill>
                  <a:schemeClr val="tx1"/>
                </a:solidFill>
                <a:latin typeface="+mn-lt"/>
                <a:ea typeface="+mn-ea"/>
                <a:cs typeface="+mn-cs"/>
              </a:rPr>
              <a:t>mov</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rec</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addr</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and </a:t>
            </a:r>
            <a:r>
              <a:rPr lang="en-US" sz="1200" kern="1200" baseline="0" dirty="0" err="1" smtClean="0">
                <a:solidFill>
                  <a:schemeClr val="tx1"/>
                </a:solidFill>
                <a:latin typeface="+mn-lt"/>
                <a:ea typeface="+mn-ea"/>
                <a:cs typeface="+mn-cs"/>
              </a:rPr>
              <a:t>rec</a:t>
            </a:r>
            <a:r>
              <a:rPr lang="en-US" sz="1200" kern="1200" baseline="0" dirty="0" smtClean="0">
                <a:solidFill>
                  <a:schemeClr val="tx1"/>
                </a:solidFill>
                <a:latin typeface="+mn-lt"/>
                <a:ea typeface="+mn-ea"/>
                <a:cs typeface="+mn-cs"/>
              </a:rPr>
              <a:t>, 0x3ffc0</a:t>
            </a:r>
          </a:p>
          <a:p>
            <a:r>
              <a:rPr lang="en-US" sz="1200" kern="1200" baseline="0" dirty="0" smtClean="0">
                <a:solidFill>
                  <a:schemeClr val="tx1"/>
                </a:solidFill>
                <a:latin typeface="+mn-lt"/>
                <a:ea typeface="+mn-ea"/>
                <a:cs typeface="+mn-cs"/>
              </a:rPr>
              <a:t>add </a:t>
            </a:r>
            <a:r>
              <a:rPr lang="en-US" sz="1200" kern="1200" baseline="0" dirty="0" err="1" smtClean="0">
                <a:solidFill>
                  <a:schemeClr val="tx1"/>
                </a:solidFill>
                <a:latin typeface="+mn-lt"/>
                <a:ea typeface="+mn-ea"/>
                <a:cs typeface="+mn-cs"/>
              </a:rPr>
              <a:t>rec</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TxRecTableBase</a:t>
            </a:r>
            <a:endParaRPr lang="en-US" dirty="0" smtClean="0"/>
          </a:p>
          <a:p>
            <a:pPr marL="228600" indent="-228600">
              <a:buNone/>
            </a:pPr>
            <a:endParaRPr lang="en-US" dirty="0"/>
          </a:p>
        </p:txBody>
      </p:sp>
      <p:sp>
        <p:nvSpPr>
          <p:cNvPr id="4" name="Slide Number Placeholder 3"/>
          <p:cNvSpPr>
            <a:spLocks noGrp="1"/>
          </p:cNvSpPr>
          <p:nvPr>
            <p:ph type="sldNum" sz="quarter" idx="10"/>
          </p:nvPr>
        </p:nvSpPr>
        <p:spPr/>
        <p:txBody>
          <a:bodyPr/>
          <a:lstStyle/>
          <a:p>
            <a:fld id="{511A838A-F425-4289-B01E-1D8239580DF2}" type="slidenum">
              <a:rPr lang="en-US" smtClean="0"/>
              <a:pPr/>
              <a:t>32</a:t>
            </a:fld>
            <a:endParaRPr lang="en-US"/>
          </a:p>
        </p:txBody>
      </p:sp>
    </p:spTree>
    <p:extLst>
      <p:ext uri="{BB962C8B-B14F-4D97-AF65-F5344CB8AC3E}">
        <p14:creationId xmlns:p14="http://schemas.microsoft.com/office/powerpoint/2010/main" val="2915257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No management of locks</a:t>
            </a:r>
          </a:p>
          <a:p>
            <a:pPr marL="228600" indent="-228600">
              <a:buAutoNum type="arabicPeriod"/>
            </a:pPr>
            <a:r>
              <a:rPr lang="en-US" dirty="0" smtClean="0"/>
              <a:t>Implementation</a:t>
            </a:r>
            <a:r>
              <a:rPr lang="en-US" baseline="0" dirty="0" smtClean="0"/>
              <a:t> typically with optimistic concurrency</a:t>
            </a:r>
            <a:endParaRPr lang="en-US" dirty="0"/>
          </a:p>
        </p:txBody>
      </p:sp>
      <p:sp>
        <p:nvSpPr>
          <p:cNvPr id="4" name="Slide Number Placeholder 3"/>
          <p:cNvSpPr>
            <a:spLocks noGrp="1"/>
          </p:cNvSpPr>
          <p:nvPr>
            <p:ph type="sldNum" sz="quarter" idx="10"/>
          </p:nvPr>
        </p:nvSpPr>
        <p:spPr/>
        <p:txBody>
          <a:bodyPr/>
          <a:lstStyle/>
          <a:p>
            <a:fld id="{511A838A-F425-4289-B01E-1D8239580DF2}" type="slidenum">
              <a:rPr lang="en-US" smtClean="0"/>
              <a:pPr/>
              <a:t>4</a:t>
            </a:fld>
            <a:endParaRPr lang="en-US"/>
          </a:p>
        </p:txBody>
      </p:sp>
    </p:spTree>
    <p:extLst>
      <p:ext uri="{BB962C8B-B14F-4D97-AF65-F5344CB8AC3E}">
        <p14:creationId xmlns:p14="http://schemas.microsoft.com/office/powerpoint/2010/main" val="11276325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DEA340-23C3-47B5-9504-B944A879AB0D}" type="slidenum">
              <a:rPr lang="en-US"/>
              <a:pPr/>
              <a:t>33</a:t>
            </a:fld>
            <a:endParaRPr lang="en-US"/>
          </a:p>
        </p:txBody>
      </p:sp>
      <p:sp>
        <p:nvSpPr>
          <p:cNvPr id="516098" name="Rectangle 2"/>
          <p:cNvSpPr>
            <a:spLocks noGrp="1" noRot="1" noChangeAspect="1" noChangeArrowheads="1" noTextEdit="1"/>
          </p:cNvSpPr>
          <p:nvPr>
            <p:ph type="sldImg"/>
          </p:nvPr>
        </p:nvSpPr>
        <p:spPr>
          <a:xfrm>
            <a:off x="1055688" y="849313"/>
            <a:ext cx="4573587" cy="3432175"/>
          </a:xfrm>
          <a:ln/>
        </p:spPr>
      </p:sp>
      <p:sp>
        <p:nvSpPr>
          <p:cNvPr id="516099" name="Rectangle 3"/>
          <p:cNvSpPr>
            <a:spLocks noGrp="1" noChangeArrowheads="1"/>
          </p:cNvSpPr>
          <p:nvPr>
            <p:ph type="body" idx="1"/>
          </p:nvPr>
        </p:nvSpPr>
        <p:spPr>
          <a:xfrm>
            <a:off x="228397" y="4419908"/>
            <a:ext cx="6416433" cy="3711677"/>
          </a:xfrm>
        </p:spPr>
        <p:txBody>
          <a:bodyPr/>
          <a:lstStyle/>
          <a:p>
            <a:endParaRPr lang="en-US"/>
          </a:p>
        </p:txBody>
      </p:sp>
    </p:spTree>
    <p:extLst>
      <p:ext uri="{BB962C8B-B14F-4D97-AF65-F5344CB8AC3E}">
        <p14:creationId xmlns:p14="http://schemas.microsoft.com/office/powerpoint/2010/main" val="12678659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311A68-5741-48D0-BF17-B6419E262AF0}" type="slidenum">
              <a:rPr lang="en-US"/>
              <a:pPr/>
              <a:t>34</a:t>
            </a:fld>
            <a:endParaRPr lang="en-US"/>
          </a:p>
        </p:txBody>
      </p:sp>
      <p:sp>
        <p:nvSpPr>
          <p:cNvPr id="518146" name="Rectangle 2"/>
          <p:cNvSpPr>
            <a:spLocks noGrp="1" noRot="1" noChangeAspect="1" noChangeArrowheads="1" noTextEdit="1"/>
          </p:cNvSpPr>
          <p:nvPr>
            <p:ph type="sldImg"/>
          </p:nvPr>
        </p:nvSpPr>
        <p:spPr>
          <a:xfrm>
            <a:off x="1055688" y="849313"/>
            <a:ext cx="4573587" cy="3432175"/>
          </a:xfrm>
          <a:ln/>
        </p:spPr>
      </p:sp>
      <p:sp>
        <p:nvSpPr>
          <p:cNvPr id="518147" name="Rectangle 3"/>
          <p:cNvSpPr>
            <a:spLocks noGrp="1" noChangeArrowheads="1"/>
          </p:cNvSpPr>
          <p:nvPr>
            <p:ph type="body" idx="1"/>
          </p:nvPr>
        </p:nvSpPr>
        <p:spPr>
          <a:xfrm>
            <a:off x="228397" y="4419908"/>
            <a:ext cx="6416433" cy="3711677"/>
          </a:xfrm>
        </p:spPr>
        <p:txBody>
          <a:bodyPr/>
          <a:lstStyle/>
          <a:p>
            <a:endParaRPr lang="en-US"/>
          </a:p>
        </p:txBody>
      </p:sp>
    </p:spTree>
    <p:extLst>
      <p:ext uri="{BB962C8B-B14F-4D97-AF65-F5344CB8AC3E}">
        <p14:creationId xmlns:p14="http://schemas.microsoft.com/office/powerpoint/2010/main" val="19433065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Optimistic</a:t>
            </a:r>
            <a:r>
              <a:rPr lang="en-US" baseline="0" dirty="0" smtClean="0"/>
              <a:t> read (</a:t>
            </a:r>
            <a:r>
              <a:rPr lang="en-US" sz="1200" dirty="0" smtClean="0"/>
              <a:t>Use versioning on </a:t>
            </a:r>
            <a:r>
              <a:rPr lang="en-US" sz="1200" dirty="0" err="1" smtClean="0"/>
              <a:t>TxR</a:t>
            </a:r>
            <a:r>
              <a:rPr lang="en-US" sz="1200" dirty="0" smtClean="0"/>
              <a:t>)</a:t>
            </a:r>
            <a:endParaRPr lang="en-US" baseline="0" dirty="0" smtClean="0"/>
          </a:p>
          <a:p>
            <a:r>
              <a:rPr lang="en-US" sz="1200" dirty="0" smtClean="0"/>
              <a:t>+ Caching effects</a:t>
            </a:r>
          </a:p>
          <a:p>
            <a:r>
              <a:rPr lang="en-US" sz="1200" dirty="0" smtClean="0"/>
              <a:t>+ Avoids lock operations</a:t>
            </a:r>
            <a:endParaRPr lang="en-US" baseline="0" dirty="0" smtClean="0"/>
          </a:p>
          <a:p>
            <a:r>
              <a:rPr lang="en-US" baseline="0" dirty="0" smtClean="0"/>
              <a:t>Pessimistic read (</a:t>
            </a:r>
            <a:r>
              <a:rPr lang="en-US" sz="1200" dirty="0" smtClean="0"/>
              <a:t>Read lock on </a:t>
            </a:r>
            <a:r>
              <a:rPr lang="en-US" sz="1200" dirty="0" err="1" smtClean="0"/>
              <a:t>TxR</a:t>
            </a:r>
            <a:r>
              <a:rPr lang="en-US" sz="1200" dirty="0" smtClean="0"/>
              <a:t>)</a:t>
            </a:r>
            <a:endParaRPr lang="en-US" baseline="0" dirty="0" smtClean="0"/>
          </a:p>
          <a:p>
            <a:pPr>
              <a:buFontTx/>
              <a:buChar char="-"/>
            </a:pPr>
            <a:r>
              <a:rPr lang="en-US" sz="1200" dirty="0" smtClean="0"/>
              <a:t>Caching effects</a:t>
            </a:r>
          </a:p>
          <a:p>
            <a:pPr>
              <a:buFontTx/>
              <a:buChar char="-"/>
            </a:pPr>
            <a:r>
              <a:rPr lang="en-US" sz="1200" dirty="0" smtClean="0"/>
              <a:t> Lock operations</a:t>
            </a:r>
            <a:endParaRPr lang="en-US" dirty="0" smtClean="0"/>
          </a:p>
          <a:p>
            <a:r>
              <a:rPr lang="en-US" dirty="0" smtClean="0"/>
              <a:t>Pessimistic write (</a:t>
            </a:r>
            <a:r>
              <a:rPr lang="en-US" sz="1200" dirty="0" smtClean="0"/>
              <a:t>Write lock on </a:t>
            </a:r>
            <a:r>
              <a:rPr lang="en-US" sz="1200" dirty="0" err="1" smtClean="0"/>
              <a:t>TxR</a:t>
            </a:r>
            <a:r>
              <a:rPr lang="en-US" sz="1200" dirty="0" smtClean="0"/>
              <a:t>)</a:t>
            </a:r>
            <a:endParaRPr lang="en-US" dirty="0" smtClean="0"/>
          </a:p>
          <a:p>
            <a:r>
              <a:rPr lang="en-US" sz="1200" dirty="0" smtClean="0"/>
              <a:t>+ In place updates</a:t>
            </a:r>
          </a:p>
          <a:p>
            <a:r>
              <a:rPr lang="en-US" sz="1200" dirty="0" smtClean="0"/>
              <a:t>+ Fast commits</a:t>
            </a:r>
          </a:p>
          <a:p>
            <a:r>
              <a:rPr lang="en-US" sz="1200" dirty="0" smtClean="0"/>
              <a:t>+ Fast reads</a:t>
            </a:r>
          </a:p>
          <a:p>
            <a:r>
              <a:rPr lang="en-US" dirty="0" smtClean="0"/>
              <a:t>Optimistic write (</a:t>
            </a:r>
            <a:r>
              <a:rPr lang="en-US" sz="1200" dirty="0" smtClean="0"/>
              <a:t>Buffer writes &amp; acquire locks at commit)</a:t>
            </a:r>
            <a:endParaRPr lang="en-US" dirty="0" smtClean="0"/>
          </a:p>
          <a:p>
            <a:pPr>
              <a:buFontTx/>
              <a:buChar char="-"/>
            </a:pPr>
            <a:r>
              <a:rPr lang="en-US" sz="1200" dirty="0" smtClean="0"/>
              <a:t>Slow commits</a:t>
            </a:r>
          </a:p>
          <a:p>
            <a:pPr>
              <a:buFontTx/>
              <a:buChar char="-"/>
            </a:pPr>
            <a:r>
              <a:rPr lang="en-US" sz="1200" dirty="0" smtClean="0"/>
              <a:t> Reads have to search for latest value</a:t>
            </a:r>
          </a:p>
          <a:p>
            <a:pPr marL="228600" indent="-228600">
              <a:buNone/>
            </a:pPr>
            <a:endParaRPr lang="en-US" dirty="0"/>
          </a:p>
        </p:txBody>
      </p:sp>
      <p:sp>
        <p:nvSpPr>
          <p:cNvPr id="4" name="Slide Number Placeholder 3"/>
          <p:cNvSpPr>
            <a:spLocks noGrp="1"/>
          </p:cNvSpPr>
          <p:nvPr>
            <p:ph type="sldNum" sz="quarter" idx="10"/>
          </p:nvPr>
        </p:nvSpPr>
        <p:spPr/>
        <p:txBody>
          <a:bodyPr/>
          <a:lstStyle/>
          <a:p>
            <a:fld id="{511A838A-F425-4289-B01E-1D8239580DF2}" type="slidenum">
              <a:rPr lang="en-US" smtClean="0"/>
              <a:pPr/>
              <a:t>35</a:t>
            </a:fld>
            <a:endParaRPr lang="en-US"/>
          </a:p>
        </p:txBody>
      </p:sp>
    </p:spTree>
    <p:extLst>
      <p:ext uri="{BB962C8B-B14F-4D97-AF65-F5344CB8AC3E}">
        <p14:creationId xmlns:p14="http://schemas.microsoft.com/office/powerpoint/2010/main" val="12278999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ADE4C5-57E6-4265-B6E4-C0C174535B19}" type="slidenum">
              <a:rPr lang="en-US"/>
              <a:pPr/>
              <a:t>36</a:t>
            </a:fld>
            <a:endParaRPr lang="en-US"/>
          </a:p>
        </p:txBody>
      </p:sp>
      <p:sp>
        <p:nvSpPr>
          <p:cNvPr id="520194" name="Rectangle 2"/>
          <p:cNvSpPr>
            <a:spLocks noGrp="1" noRot="1" noChangeAspect="1" noChangeArrowheads="1" noTextEdit="1"/>
          </p:cNvSpPr>
          <p:nvPr>
            <p:ph type="sldImg"/>
          </p:nvPr>
        </p:nvSpPr>
        <p:spPr>
          <a:xfrm>
            <a:off x="1055688" y="849313"/>
            <a:ext cx="4573587" cy="3432175"/>
          </a:xfrm>
          <a:ln/>
        </p:spPr>
      </p:sp>
      <p:sp>
        <p:nvSpPr>
          <p:cNvPr id="520195" name="Rectangle 3"/>
          <p:cNvSpPr>
            <a:spLocks noGrp="1" noChangeArrowheads="1"/>
          </p:cNvSpPr>
          <p:nvPr>
            <p:ph type="body" idx="1"/>
          </p:nvPr>
        </p:nvSpPr>
        <p:spPr>
          <a:xfrm>
            <a:off x="228397" y="4419908"/>
            <a:ext cx="6416433" cy="3711677"/>
          </a:xfrm>
        </p:spPr>
        <p:txBody>
          <a:bodyPr>
            <a:normAutofit fontScale="55000" lnSpcReduction="20000"/>
          </a:bodyPr>
          <a:lstStyle/>
          <a:p>
            <a:r>
              <a:rPr lang="en-US" sz="1200" kern="1200" baseline="0" dirty="0" err="1" smtClean="0">
                <a:solidFill>
                  <a:schemeClr val="tx1"/>
                </a:solidFill>
                <a:latin typeface="+mn-lt"/>
                <a:ea typeface="+mn-ea"/>
                <a:cs typeface="+mn-cs"/>
              </a:rPr>
              <a:t>McRT</a:t>
            </a:r>
            <a:r>
              <a:rPr lang="en-US" sz="1200" kern="1200" baseline="0" dirty="0" smtClean="0">
                <a:solidFill>
                  <a:schemeClr val="tx1"/>
                </a:solidFill>
                <a:latin typeface="+mn-lt"/>
                <a:ea typeface="+mn-ea"/>
                <a:cs typeface="+mn-cs"/>
              </a:rPr>
              <a:t>-STM uses two-phase locking to control access to an object. This protocol allows</a:t>
            </a:r>
          </a:p>
          <a:p>
            <a:r>
              <a:rPr lang="en-US" sz="1200" kern="1200" baseline="0" dirty="0" smtClean="0">
                <a:solidFill>
                  <a:schemeClr val="tx1"/>
                </a:solidFill>
                <a:latin typeface="+mn-lt"/>
                <a:ea typeface="+mn-ea"/>
                <a:cs typeface="+mn-cs"/>
              </a:rPr>
              <a:t>multiple transactions to read an object, but only a single transaction to modify the object. After</a:t>
            </a:r>
          </a:p>
          <a:p>
            <a:r>
              <a:rPr lang="en-US" sz="1200" kern="1200" baseline="0" dirty="0" smtClean="0">
                <a:solidFill>
                  <a:schemeClr val="tx1"/>
                </a:solidFill>
                <a:latin typeface="+mn-lt"/>
                <a:ea typeface="+mn-ea"/>
                <a:cs typeface="+mn-cs"/>
              </a:rPr>
              <a:t>acquiring a read lock, a transaction records the object’s version number in its read set, to permit</a:t>
            </a:r>
          </a:p>
          <a:p>
            <a:r>
              <a:rPr lang="en-US" sz="1200" kern="1200" baseline="0" dirty="0" smtClean="0">
                <a:solidFill>
                  <a:schemeClr val="tx1"/>
                </a:solidFill>
                <a:latin typeface="+mn-lt"/>
                <a:ea typeface="+mn-ea"/>
                <a:cs typeface="+mn-cs"/>
              </a:rPr>
              <a:t>subsequent validation. After acquiring a write lock, the transaction records the location’s value</a:t>
            </a:r>
          </a:p>
          <a:p>
            <a:r>
              <a:rPr lang="en-US" sz="1200" kern="1200" baseline="0" dirty="0" smtClean="0">
                <a:solidFill>
                  <a:schemeClr val="tx1"/>
                </a:solidFill>
                <a:latin typeface="+mn-lt"/>
                <a:ea typeface="+mn-ea"/>
                <a:cs typeface="+mn-cs"/>
              </a:rPr>
              <a:t>and object’s version number in a log, to allow rollback if the transaction aborts. Conflicting</a:t>
            </a:r>
          </a:p>
          <a:p>
            <a:r>
              <a:rPr lang="en-US" sz="1200" kern="1200" baseline="0" dirty="0" smtClean="0">
                <a:solidFill>
                  <a:schemeClr val="tx1"/>
                </a:solidFill>
                <a:latin typeface="+mn-lt"/>
                <a:ea typeface="+mn-ea"/>
                <a:cs typeface="+mn-cs"/>
              </a:rPr>
              <a:t>writes from other transactions are detected by verifying that the version numbers of all locations</a:t>
            </a:r>
          </a:p>
          <a:p>
            <a:r>
              <a:rPr lang="en-US" sz="1200" kern="1200" baseline="0" dirty="0" smtClean="0">
                <a:solidFill>
                  <a:schemeClr val="tx1"/>
                </a:solidFill>
                <a:latin typeface="+mn-lt"/>
                <a:ea typeface="+mn-ea"/>
                <a:cs typeface="+mn-cs"/>
              </a:rPr>
              <a:t>read by a transaction remain unchanged when the transaction commits. Deadlock is detected</a:t>
            </a:r>
          </a:p>
          <a:p>
            <a:r>
              <a:rPr lang="en-US" sz="1200" kern="1200" baseline="0" dirty="0" smtClean="0">
                <a:solidFill>
                  <a:schemeClr val="tx1"/>
                </a:solidFill>
                <a:latin typeface="+mn-lt"/>
                <a:ea typeface="+mn-ea"/>
                <a:cs typeface="+mn-cs"/>
              </a:rPr>
              <a:t>by timeouts on lock acquires. Aborting a transaction and rolling back its side effects resolves</a:t>
            </a:r>
          </a:p>
          <a:p>
            <a:r>
              <a:rPr lang="en-US" sz="1200" kern="1200" baseline="0" dirty="0" smtClean="0">
                <a:solidFill>
                  <a:schemeClr val="tx1"/>
                </a:solidFill>
                <a:latin typeface="+mn-lt"/>
                <a:ea typeface="+mn-ea"/>
                <a:cs typeface="+mn-cs"/>
              </a:rPr>
              <a:t>conflicts or deadlocks.</a:t>
            </a:r>
          </a:p>
          <a:p>
            <a:r>
              <a:rPr lang="en-US" sz="1200" kern="1200" baseline="0" dirty="0" smtClean="0">
                <a:solidFill>
                  <a:schemeClr val="tx1"/>
                </a:solidFill>
                <a:latin typeface="+mn-lt"/>
                <a:ea typeface="+mn-ea"/>
                <a:cs typeface="+mn-cs"/>
              </a:rPr>
              <a:t>Each object contains a transaction lock, which can be in one of two states. If the object</a:t>
            </a:r>
          </a:p>
          <a:p>
            <a:r>
              <a:rPr lang="en-US" sz="1200" kern="1200" baseline="0" dirty="0" smtClean="0">
                <a:solidFill>
                  <a:schemeClr val="tx1"/>
                </a:solidFill>
                <a:latin typeface="+mn-lt"/>
                <a:ea typeface="+mn-ea"/>
                <a:cs typeface="+mn-cs"/>
              </a:rPr>
              <a:t>is unlocked or only being read, its lock contains the object’s current version number. In this</a:t>
            </a:r>
          </a:p>
          <a:p>
            <a:r>
              <a:rPr lang="en-US" sz="1200" kern="1200" baseline="0" dirty="0" smtClean="0">
                <a:solidFill>
                  <a:schemeClr val="tx1"/>
                </a:solidFill>
                <a:latin typeface="+mn-lt"/>
                <a:ea typeface="+mn-ea"/>
                <a:cs typeface="+mn-cs"/>
              </a:rPr>
              <a:t>state, another transaction can open the object for reading by simply recording, in its read set,</a:t>
            </a:r>
          </a:p>
          <a:p>
            <a:r>
              <a:rPr lang="en-US" sz="1200" kern="1200" baseline="0" dirty="0" smtClean="0">
                <a:solidFill>
                  <a:schemeClr val="tx1"/>
                </a:solidFill>
                <a:latin typeface="+mn-lt"/>
                <a:ea typeface="+mn-ea"/>
                <a:cs typeface="+mn-cs"/>
              </a:rPr>
              <a:t>the object and its current version.</a:t>
            </a:r>
          </a:p>
          <a:p>
            <a:r>
              <a:rPr lang="en-US" sz="1200" kern="1200" baseline="0" dirty="0" smtClean="0">
                <a:solidFill>
                  <a:schemeClr val="tx1"/>
                </a:solidFill>
                <a:latin typeface="+mn-lt"/>
                <a:ea typeface="+mn-ea"/>
                <a:cs typeface="+mn-cs"/>
              </a:rPr>
              <a:t>The other state indicates that the object is open for writing. In this case, the lock points</a:t>
            </a:r>
          </a:p>
          <a:p>
            <a:r>
              <a:rPr lang="en-US" sz="1200" kern="1200" baseline="0" dirty="0" smtClean="0">
                <a:solidFill>
                  <a:schemeClr val="tx1"/>
                </a:solidFill>
                <a:latin typeface="+mn-lt"/>
                <a:ea typeface="+mn-ea"/>
                <a:cs typeface="+mn-cs"/>
              </a:rPr>
              <a:t>to the transaction descriptor of the transaction modifying the </a:t>
            </a:r>
            <a:r>
              <a:rPr lang="en-US" sz="1200" kern="1200" baseline="0" dirty="0" err="1" smtClean="0">
                <a:solidFill>
                  <a:schemeClr val="tx1"/>
                </a:solidFill>
                <a:latin typeface="+mn-lt"/>
                <a:ea typeface="+mn-ea"/>
                <a:cs typeface="+mn-cs"/>
              </a:rPr>
              <a:t>object.When</a:t>
            </a:r>
            <a:r>
              <a:rPr lang="en-US" sz="1200" kern="1200" baseline="0" dirty="0" smtClean="0">
                <a:solidFill>
                  <a:schemeClr val="tx1"/>
                </a:solidFill>
                <a:latin typeface="+mn-lt"/>
                <a:ea typeface="+mn-ea"/>
                <a:cs typeface="+mn-cs"/>
              </a:rPr>
              <a:t> a transaction opens</a:t>
            </a:r>
          </a:p>
          <a:p>
            <a:r>
              <a:rPr lang="en-US" sz="1200" kern="1200" baseline="0" dirty="0" smtClean="0">
                <a:solidFill>
                  <a:schemeClr val="tx1"/>
                </a:solidFill>
                <a:latin typeface="+mn-lt"/>
                <a:ea typeface="+mn-ea"/>
                <a:cs typeface="+mn-cs"/>
              </a:rPr>
              <a:t>the object for writing, it records the object and its version number (from the lock) and replaces</a:t>
            </a:r>
          </a:p>
          <a:p>
            <a:r>
              <a:rPr lang="en-US" sz="1200" kern="1200" baseline="0" dirty="0" smtClean="0">
                <a:solidFill>
                  <a:schemeClr val="tx1"/>
                </a:solidFill>
                <a:latin typeface="+mn-lt"/>
                <a:ea typeface="+mn-ea"/>
                <a:cs typeface="+mn-cs"/>
              </a:rPr>
              <a:t>the version number in the lock with a pointer to its transaction descriptor. When the transaction</a:t>
            </a:r>
          </a:p>
          <a:p>
            <a:r>
              <a:rPr lang="en-US" sz="1200" kern="1200" baseline="0" dirty="0" smtClean="0">
                <a:solidFill>
                  <a:schemeClr val="tx1"/>
                </a:solidFill>
                <a:latin typeface="+mn-lt"/>
                <a:ea typeface="+mn-ea"/>
                <a:cs typeface="+mn-cs"/>
              </a:rPr>
              <a:t>commits and releases its lock, it increments the object’s version number and replaces the</a:t>
            </a:r>
          </a:p>
          <a:p>
            <a:r>
              <a:rPr lang="en-US" sz="1200" kern="1200" baseline="0" dirty="0" smtClean="0">
                <a:solidFill>
                  <a:schemeClr val="tx1"/>
                </a:solidFill>
                <a:latin typeface="+mn-lt"/>
                <a:ea typeface="+mn-ea"/>
                <a:cs typeface="+mn-cs"/>
              </a:rPr>
              <a:t>transaction descriptor in the lock with the new version number. Upgrades—from reading to</a:t>
            </a:r>
          </a:p>
          <a:p>
            <a:r>
              <a:rPr lang="en-US" sz="1200" kern="1200" baseline="0" dirty="0" smtClean="0">
                <a:solidFill>
                  <a:schemeClr val="tx1"/>
                </a:solidFill>
                <a:latin typeface="+mn-lt"/>
                <a:ea typeface="+mn-ea"/>
                <a:cs typeface="+mn-cs"/>
              </a:rPr>
              <a:t>writing an object—require that the reader acquire a write lock and, at commit time, verify that</a:t>
            </a:r>
          </a:p>
          <a:p>
            <a:r>
              <a:rPr lang="en-US" sz="1200" kern="1200" baseline="0" dirty="0" smtClean="0">
                <a:solidFill>
                  <a:schemeClr val="tx1"/>
                </a:solidFill>
                <a:latin typeface="+mn-lt"/>
                <a:ea typeface="+mn-ea"/>
                <a:cs typeface="+mn-cs"/>
              </a:rPr>
              <a:t>the object’s read version number matches the initial write version number. Active readers do</a:t>
            </a:r>
          </a:p>
          <a:p>
            <a:r>
              <a:rPr lang="en-US" sz="1200" kern="1200" baseline="0" dirty="0" smtClean="0">
                <a:solidFill>
                  <a:schemeClr val="tx1"/>
                </a:solidFill>
                <a:latin typeface="+mn-lt"/>
                <a:ea typeface="+mn-ea"/>
                <a:cs typeface="+mn-cs"/>
              </a:rPr>
              <a:t>not prevent a writer from acquiring a lock and modifying an object; the conflict is detected and</a:t>
            </a:r>
          </a:p>
          <a:p>
            <a:r>
              <a:rPr lang="en-US" sz="1200" kern="1200" baseline="0" dirty="0" smtClean="0">
                <a:solidFill>
                  <a:schemeClr val="tx1"/>
                </a:solidFill>
                <a:latin typeface="+mn-lt"/>
                <a:ea typeface="+mn-ea"/>
                <a:cs typeface="+mn-cs"/>
              </a:rPr>
              <a:t>resolved when a reader transaction attempts to commit.</a:t>
            </a:r>
          </a:p>
          <a:p>
            <a:r>
              <a:rPr lang="en-US" sz="1200" kern="1200" baseline="0" dirty="0" smtClean="0">
                <a:solidFill>
                  <a:schemeClr val="tx1"/>
                </a:solidFill>
                <a:latin typeface="+mn-lt"/>
                <a:ea typeface="+mn-ea"/>
                <a:cs typeface="+mn-cs"/>
              </a:rPr>
              <a:t>When an object is open for writing, other transactions that attempt to open the object for</a:t>
            </a:r>
          </a:p>
          <a:p>
            <a:r>
              <a:rPr lang="en-US" sz="1200" kern="1200" baseline="0" dirty="0" smtClean="0">
                <a:solidFill>
                  <a:schemeClr val="tx1"/>
                </a:solidFill>
                <a:latin typeface="+mn-lt"/>
                <a:ea typeface="+mn-ea"/>
                <a:cs typeface="+mn-cs"/>
              </a:rPr>
              <a:t>reading or writing will block on its write lock. </a:t>
            </a:r>
            <a:r>
              <a:rPr lang="en-US" sz="1200" kern="1200" baseline="0" dirty="0" err="1" smtClean="0">
                <a:solidFill>
                  <a:schemeClr val="tx1"/>
                </a:solidFill>
                <a:latin typeface="+mn-lt"/>
                <a:ea typeface="+mn-ea"/>
                <a:cs typeface="+mn-cs"/>
              </a:rPr>
              <a:t>McRT-STMimplements</a:t>
            </a:r>
            <a:r>
              <a:rPr lang="en-US" sz="1200" kern="1200" baseline="0" dirty="0" smtClean="0">
                <a:solidFill>
                  <a:schemeClr val="tx1"/>
                </a:solidFill>
                <a:latin typeface="+mn-lt"/>
                <a:ea typeface="+mn-ea"/>
                <a:cs typeface="+mn-cs"/>
              </a:rPr>
              <a:t> a policy of suspending </a:t>
            </a:r>
          </a:p>
          <a:p>
            <a:r>
              <a:rPr lang="en-US" sz="1200" kern="1200" baseline="0" dirty="0" smtClean="0">
                <a:solidFill>
                  <a:schemeClr val="tx1"/>
                </a:solidFill>
                <a:latin typeface="+mn-lt"/>
                <a:ea typeface="+mn-ea"/>
                <a:cs typeface="+mn-cs"/>
              </a:rPr>
              <a:t>these contending transactions if the thread holding the lock is active and aborting the transaction</a:t>
            </a:r>
          </a:p>
          <a:p>
            <a:r>
              <a:rPr lang="en-US" sz="1200" kern="1200" baseline="0" dirty="0" smtClean="0">
                <a:solidFill>
                  <a:schemeClr val="tx1"/>
                </a:solidFill>
                <a:latin typeface="+mn-lt"/>
                <a:ea typeface="+mn-ea"/>
                <a:cs typeface="+mn-cs"/>
              </a:rPr>
              <a:t>holding a write lock if its thread is suspended. This policy approximates the obstruction-free</a:t>
            </a:r>
          </a:p>
          <a:p>
            <a:r>
              <a:rPr lang="en-US" sz="1200" kern="1200" baseline="0" dirty="0" smtClean="0">
                <a:solidFill>
                  <a:schemeClr val="tx1"/>
                </a:solidFill>
                <a:latin typeface="+mn-lt"/>
                <a:ea typeface="+mn-ea"/>
                <a:cs typeface="+mn-cs"/>
              </a:rPr>
              <a:t>behavior of other STM systems, by ensuring that a suspended transaction does not prevent</a:t>
            </a:r>
          </a:p>
          <a:p>
            <a:r>
              <a:rPr lang="en-US" sz="1200" kern="1200" baseline="0" dirty="0" smtClean="0">
                <a:solidFill>
                  <a:schemeClr val="tx1"/>
                </a:solidFill>
                <a:latin typeface="+mn-lt"/>
                <a:ea typeface="+mn-ea"/>
                <a:cs typeface="+mn-cs"/>
              </a:rPr>
              <a:t>active transactions from making forward progress.</a:t>
            </a:r>
          </a:p>
          <a:p>
            <a:r>
              <a:rPr lang="en-US" sz="1200" kern="1200" baseline="0" dirty="0" smtClean="0">
                <a:solidFill>
                  <a:schemeClr val="tx1"/>
                </a:solidFill>
                <a:latin typeface="+mn-lt"/>
                <a:ea typeface="+mn-ea"/>
                <a:cs typeface="+mn-cs"/>
              </a:rPr>
              <a:t>When a transaction opens an object for writing and modifies its value, it does not abort</a:t>
            </a:r>
          </a:p>
          <a:p>
            <a:r>
              <a:rPr lang="en-US" sz="1200" kern="1200" baseline="0" dirty="0" smtClean="0">
                <a:solidFill>
                  <a:schemeClr val="tx1"/>
                </a:solidFill>
                <a:latin typeface="+mn-lt"/>
                <a:ea typeface="+mn-ea"/>
                <a:cs typeface="+mn-cs"/>
              </a:rPr>
              <a:t>transactions that previously read the object. Each of these transactions will detect the conflict</a:t>
            </a:r>
          </a:p>
          <a:p>
            <a:r>
              <a:rPr lang="en-US" sz="1200" kern="1200" baseline="0" dirty="0" smtClean="0">
                <a:solidFill>
                  <a:schemeClr val="tx1"/>
                </a:solidFill>
                <a:latin typeface="+mn-lt"/>
                <a:ea typeface="+mn-ea"/>
                <a:cs typeface="+mn-cs"/>
              </a:rPr>
              <a:t>when it checks the version numbers of the objects in its read set, as part of the commit process.</a:t>
            </a:r>
          </a:p>
          <a:p>
            <a:r>
              <a:rPr lang="en-US" sz="1200" kern="1200" baseline="0" dirty="0" smtClean="0">
                <a:solidFill>
                  <a:schemeClr val="tx1"/>
                </a:solidFill>
                <a:latin typeface="+mn-lt"/>
                <a:ea typeface="+mn-ea"/>
                <a:cs typeface="+mn-cs"/>
              </a:rPr>
              <a:t>Since transactions directly modify locations, any of these transactions may read values modified</a:t>
            </a:r>
          </a:p>
          <a:p>
            <a:r>
              <a:rPr lang="en-US" sz="1200" kern="1200" baseline="0" dirty="0" smtClean="0">
                <a:solidFill>
                  <a:schemeClr val="tx1"/>
                </a:solidFill>
                <a:latin typeface="+mn-lt"/>
                <a:ea typeface="+mn-ea"/>
                <a:cs typeface="+mn-cs"/>
              </a:rPr>
              <a:t>by another transaction and so observe inconsistent program state. This can cause abnormal</a:t>
            </a:r>
          </a:p>
          <a:p>
            <a:r>
              <a:rPr lang="en-US" sz="1200" kern="1200" baseline="0" dirty="0" smtClean="0">
                <a:solidFill>
                  <a:schemeClr val="tx1"/>
                </a:solidFill>
                <a:latin typeface="+mn-lt"/>
                <a:ea typeface="+mn-ea"/>
                <a:cs typeface="+mn-cs"/>
              </a:rPr>
              <a:t>executions, for example, unexpected exceptions or improper loop termination. The former</a:t>
            </a:r>
          </a:p>
          <a:p>
            <a:r>
              <a:rPr lang="en-US" sz="1200" kern="1200" baseline="0" dirty="0" smtClean="0">
                <a:solidFill>
                  <a:schemeClr val="tx1"/>
                </a:solidFill>
                <a:latin typeface="+mn-lt"/>
                <a:ea typeface="+mn-ea"/>
                <a:cs typeface="+mn-cs"/>
              </a:rPr>
              <a:t>problem can be handled by catching these exceptions, aborting the transaction, and subsequently</a:t>
            </a:r>
          </a:p>
          <a:p>
            <a:r>
              <a:rPr lang="en-US" sz="1200" kern="1200" baseline="0" dirty="0" smtClean="0">
                <a:solidFill>
                  <a:schemeClr val="tx1"/>
                </a:solidFill>
                <a:latin typeface="+mn-lt"/>
                <a:ea typeface="+mn-ea"/>
                <a:cs typeface="+mn-cs"/>
              </a:rPr>
              <a:t>retrying it. The latter problem requires the consistency of a transaction’s read set to be validated</a:t>
            </a:r>
          </a:p>
          <a:p>
            <a:r>
              <a:rPr lang="en-US" sz="1200" kern="1200" baseline="0" dirty="0" smtClean="0">
                <a:solidFill>
                  <a:schemeClr val="tx1"/>
                </a:solidFill>
                <a:latin typeface="+mn-lt"/>
                <a:ea typeface="+mn-ea"/>
                <a:cs typeface="+mn-cs"/>
              </a:rPr>
              <a:t>on the </a:t>
            </a:r>
            <a:r>
              <a:rPr lang="en-US" sz="1200" kern="1200" baseline="0" dirty="0" err="1" smtClean="0">
                <a:solidFill>
                  <a:schemeClr val="tx1"/>
                </a:solidFill>
                <a:latin typeface="+mn-lt"/>
                <a:ea typeface="+mn-ea"/>
                <a:cs typeface="+mn-cs"/>
              </a:rPr>
              <a:t>backedge</a:t>
            </a:r>
            <a:r>
              <a:rPr lang="en-US" sz="1200" kern="1200" baseline="0" dirty="0" smtClean="0">
                <a:solidFill>
                  <a:schemeClr val="tx1"/>
                </a:solidFill>
                <a:latin typeface="+mn-lt"/>
                <a:ea typeface="+mn-ea"/>
                <a:cs typeface="+mn-cs"/>
              </a:rPr>
              <a:t> of every loop whose termination may be dependent on state potentially modified</a:t>
            </a:r>
          </a:p>
          <a:p>
            <a:r>
              <a:rPr lang="en-US" sz="1200" kern="1200" baseline="0" dirty="0" smtClean="0">
                <a:solidFill>
                  <a:schemeClr val="tx1"/>
                </a:solidFill>
                <a:latin typeface="+mn-lt"/>
                <a:ea typeface="+mn-ea"/>
                <a:cs typeface="+mn-cs"/>
              </a:rPr>
              <a:t>by another transaction.</a:t>
            </a:r>
            <a:endParaRPr lang="en-US" dirty="0"/>
          </a:p>
        </p:txBody>
      </p:sp>
    </p:spTree>
    <p:extLst>
      <p:ext uri="{BB962C8B-B14F-4D97-AF65-F5344CB8AC3E}">
        <p14:creationId xmlns:p14="http://schemas.microsoft.com/office/powerpoint/2010/main" val="1250901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does this differ from </a:t>
            </a:r>
            <a:r>
              <a:rPr lang="en-US" dirty="0" err="1" smtClean="0"/>
              <a:t>isa</a:t>
            </a:r>
            <a:r>
              <a:rPr lang="en-US" dirty="0" smtClean="0"/>
              <a:t> </a:t>
            </a:r>
            <a:r>
              <a:rPr lang="en-US" dirty="0" err="1" smtClean="0"/>
              <a:t>extention</a:t>
            </a:r>
            <a:endParaRPr lang="en-US" dirty="0" smtClean="0"/>
          </a:p>
          <a:p>
            <a:r>
              <a:rPr lang="en-US" dirty="0" smtClean="0"/>
              <a:t>graph – software tm</a:t>
            </a:r>
          </a:p>
          <a:p>
            <a:pPr>
              <a:buFontTx/>
              <a:buChar char="-"/>
            </a:pPr>
            <a:r>
              <a:rPr lang="en-US" dirty="0" smtClean="0"/>
              <a:t>hardware accelerated</a:t>
            </a:r>
          </a:p>
          <a:p>
            <a:pPr>
              <a:buFontTx/>
              <a:buChar char="-"/>
            </a:pPr>
            <a:r>
              <a:rPr lang="en-US" dirty="0" smtClean="0"/>
              <a:t>hybrid </a:t>
            </a:r>
          </a:p>
          <a:p>
            <a:pPr>
              <a:buFontTx/>
              <a:buChar char="-"/>
            </a:pPr>
            <a:r>
              <a:rPr lang="en-US" dirty="0" err="1" smtClean="0"/>
              <a:t>htm</a:t>
            </a:r>
            <a:endParaRPr lang="en-US" dirty="0"/>
          </a:p>
        </p:txBody>
      </p:sp>
      <p:sp>
        <p:nvSpPr>
          <p:cNvPr id="4" name="Slide Number Placeholder 3"/>
          <p:cNvSpPr>
            <a:spLocks noGrp="1"/>
          </p:cNvSpPr>
          <p:nvPr>
            <p:ph type="sldNum" sz="quarter" idx="10"/>
          </p:nvPr>
        </p:nvSpPr>
        <p:spPr/>
        <p:txBody>
          <a:bodyPr/>
          <a:lstStyle/>
          <a:p>
            <a:fld id="{D8368E84-BBF5-BD4C-AFBA-1198B931527C}" type="slidenum">
              <a:rPr lang="en-US" smtClean="0"/>
              <a:pPr/>
              <a:t>37</a:t>
            </a:fld>
            <a:endParaRPr lang="en-US"/>
          </a:p>
        </p:txBody>
      </p:sp>
    </p:spTree>
    <p:extLst>
      <p:ext uri="{BB962C8B-B14F-4D97-AF65-F5344CB8AC3E}">
        <p14:creationId xmlns:p14="http://schemas.microsoft.com/office/powerpoint/2010/main" val="29317803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 examples of how these are used</a:t>
            </a:r>
            <a:endParaRPr lang="en-US" dirty="0"/>
          </a:p>
        </p:txBody>
      </p:sp>
      <p:sp>
        <p:nvSpPr>
          <p:cNvPr id="4" name="Slide Number Placeholder 3"/>
          <p:cNvSpPr>
            <a:spLocks noGrp="1"/>
          </p:cNvSpPr>
          <p:nvPr>
            <p:ph type="sldNum" sz="quarter" idx="10"/>
          </p:nvPr>
        </p:nvSpPr>
        <p:spPr/>
        <p:txBody>
          <a:bodyPr/>
          <a:lstStyle/>
          <a:p>
            <a:fld id="{D8368E84-BBF5-BD4C-AFBA-1198B931527C}" type="slidenum">
              <a:rPr lang="en-US" smtClean="0"/>
              <a:pPr/>
              <a:t>48</a:t>
            </a:fld>
            <a:endParaRPr lang="en-US"/>
          </a:p>
        </p:txBody>
      </p:sp>
    </p:spTree>
    <p:extLst>
      <p:ext uri="{BB962C8B-B14F-4D97-AF65-F5344CB8AC3E}">
        <p14:creationId xmlns:p14="http://schemas.microsoft.com/office/powerpoint/2010/main" val="20746444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 examples of how these are used</a:t>
            </a:r>
            <a:endParaRPr lang="en-US" dirty="0"/>
          </a:p>
        </p:txBody>
      </p:sp>
      <p:sp>
        <p:nvSpPr>
          <p:cNvPr id="4" name="Slide Number Placeholder 3"/>
          <p:cNvSpPr>
            <a:spLocks noGrp="1"/>
          </p:cNvSpPr>
          <p:nvPr>
            <p:ph type="sldNum" sz="quarter" idx="10"/>
          </p:nvPr>
        </p:nvSpPr>
        <p:spPr/>
        <p:txBody>
          <a:bodyPr/>
          <a:lstStyle/>
          <a:p>
            <a:fld id="{D8368E84-BBF5-BD4C-AFBA-1198B931527C}" type="slidenum">
              <a:rPr lang="en-US" smtClean="0"/>
              <a:pPr/>
              <a:t>49</a:t>
            </a:fld>
            <a:endParaRPr lang="en-US"/>
          </a:p>
        </p:txBody>
      </p:sp>
    </p:spTree>
    <p:extLst>
      <p:ext uri="{BB962C8B-B14F-4D97-AF65-F5344CB8AC3E}">
        <p14:creationId xmlns:p14="http://schemas.microsoft.com/office/powerpoint/2010/main" val="13427124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 examples of how these are used</a:t>
            </a:r>
            <a:endParaRPr lang="en-US" dirty="0"/>
          </a:p>
        </p:txBody>
      </p:sp>
      <p:sp>
        <p:nvSpPr>
          <p:cNvPr id="4" name="Slide Number Placeholder 3"/>
          <p:cNvSpPr>
            <a:spLocks noGrp="1"/>
          </p:cNvSpPr>
          <p:nvPr>
            <p:ph type="sldNum" sz="quarter" idx="10"/>
          </p:nvPr>
        </p:nvSpPr>
        <p:spPr/>
        <p:txBody>
          <a:bodyPr/>
          <a:lstStyle/>
          <a:p>
            <a:fld id="{D8368E84-BBF5-BD4C-AFBA-1198B931527C}" type="slidenum">
              <a:rPr lang="en-US" smtClean="0"/>
              <a:pPr/>
              <a:t>50</a:t>
            </a:fld>
            <a:endParaRPr lang="en-US"/>
          </a:p>
        </p:txBody>
      </p:sp>
    </p:spTree>
    <p:extLst>
      <p:ext uri="{BB962C8B-B14F-4D97-AF65-F5344CB8AC3E}">
        <p14:creationId xmlns:p14="http://schemas.microsoft.com/office/powerpoint/2010/main" val="33256218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94D6C1-0163-F144-A982-2EAD648095ED}" type="slidenum">
              <a:rPr lang="en-US"/>
              <a:pPr/>
              <a:t>60</a:t>
            </a:fld>
            <a:endParaRPr lang="en-US"/>
          </a:p>
        </p:txBody>
      </p:sp>
      <p:sp>
        <p:nvSpPr>
          <p:cNvPr id="232450" name="Rectangle 2"/>
          <p:cNvSpPr>
            <a:spLocks noGrp="1" noRot="1" noChangeAspect="1" noChangeArrowheads="1" noTextEdit="1"/>
          </p:cNvSpPr>
          <p:nvPr>
            <p:ph type="sldImg"/>
          </p:nvPr>
        </p:nvSpPr>
        <p:spPr>
          <a:ln/>
        </p:spPr>
      </p:sp>
      <p:sp>
        <p:nvSpPr>
          <p:cNvPr id="232451" name="Rectangle 3"/>
          <p:cNvSpPr>
            <a:spLocks noGrp="1" noChangeArrowheads="1"/>
          </p:cNvSpPr>
          <p:nvPr>
            <p:ph type="body" idx="1"/>
          </p:nvPr>
        </p:nvSpPr>
        <p:spPr/>
        <p:txBody>
          <a:bodyPr/>
          <a:lstStyle/>
          <a:p>
            <a:r>
              <a:rPr lang="en-US" dirty="0" smtClean="0"/>
              <a:t>green and red</a:t>
            </a:r>
            <a:endParaRPr lang="en-US" dirty="0"/>
          </a:p>
        </p:txBody>
      </p:sp>
    </p:spTree>
    <p:extLst>
      <p:ext uri="{BB962C8B-B14F-4D97-AF65-F5344CB8AC3E}">
        <p14:creationId xmlns:p14="http://schemas.microsoft.com/office/powerpoint/2010/main" val="3638674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Atomicity – What this means is that although the code in</a:t>
            </a:r>
            <a:r>
              <a:rPr lang="en-US" baseline="0" dirty="0" smtClean="0"/>
              <a:t> a transaction may modify individual variables through a series of assignments, another computation can only observe the program state immediately before or immediately after the transaction executes.</a:t>
            </a:r>
          </a:p>
          <a:p>
            <a:endParaRPr lang="en-US" baseline="0" dirty="0" smtClean="0"/>
          </a:p>
          <a:p>
            <a:r>
              <a:rPr lang="en-US" baseline="0" dirty="0" smtClean="0"/>
              <a:t>The </a:t>
            </a:r>
            <a:r>
              <a:rPr lang="en-US" baseline="0" dirty="0" err="1" smtClean="0"/>
              <a:t>bottomline</a:t>
            </a:r>
            <a:r>
              <a:rPr lang="en-US" baseline="0" dirty="0" smtClean="0"/>
              <a:t> is that a program’s author only needs to identify a sequence of operations on shared data that should appear to execute atomically to other, concurrent threads. It is the task of the TM system to ensure this outcome.</a:t>
            </a:r>
          </a:p>
        </p:txBody>
      </p:sp>
      <p:sp>
        <p:nvSpPr>
          <p:cNvPr id="4" name="Slide Number Placeholder 3"/>
          <p:cNvSpPr>
            <a:spLocks noGrp="1"/>
          </p:cNvSpPr>
          <p:nvPr>
            <p:ph type="sldNum" sz="quarter" idx="10"/>
          </p:nvPr>
        </p:nvSpPr>
        <p:spPr/>
        <p:txBody>
          <a:bodyPr/>
          <a:lstStyle/>
          <a:p>
            <a:fld id="{511A838A-F425-4289-B01E-1D8239580DF2}" type="slidenum">
              <a:rPr lang="en-US" smtClean="0"/>
              <a:pPr/>
              <a:t>5</a:t>
            </a:fld>
            <a:endParaRPr lang="en-US"/>
          </a:p>
        </p:txBody>
      </p:sp>
    </p:spTree>
    <p:extLst>
      <p:ext uri="{BB962C8B-B14F-4D97-AF65-F5344CB8AC3E}">
        <p14:creationId xmlns:p14="http://schemas.microsoft.com/office/powerpoint/2010/main" val="2648499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Atomicity – What this means is that although the code in</a:t>
            </a:r>
            <a:r>
              <a:rPr lang="en-US" baseline="0" dirty="0" smtClean="0"/>
              <a:t> a transaction may modify individual variables through a series of assignments, another computation can only observe the program state immediately before or immediately after the transaction executes.</a:t>
            </a:r>
          </a:p>
          <a:p>
            <a:endParaRPr lang="en-US" baseline="0" dirty="0" smtClean="0"/>
          </a:p>
          <a:p>
            <a:r>
              <a:rPr lang="en-US" baseline="0" dirty="0" smtClean="0"/>
              <a:t>The </a:t>
            </a:r>
            <a:r>
              <a:rPr lang="en-US" baseline="0" dirty="0" err="1" smtClean="0"/>
              <a:t>bottomline</a:t>
            </a:r>
            <a:r>
              <a:rPr lang="en-US" baseline="0" dirty="0" smtClean="0"/>
              <a:t> is that a program’s author only needs to identify a sequence of operations on shared data that should appear to execute atomically to other, concurrent threads. It is the task of the TM system to ensure this outcome.</a:t>
            </a:r>
          </a:p>
        </p:txBody>
      </p:sp>
      <p:sp>
        <p:nvSpPr>
          <p:cNvPr id="4" name="Slide Number Placeholder 3"/>
          <p:cNvSpPr>
            <a:spLocks noGrp="1"/>
          </p:cNvSpPr>
          <p:nvPr>
            <p:ph type="sldNum" sz="quarter" idx="10"/>
          </p:nvPr>
        </p:nvSpPr>
        <p:spPr/>
        <p:txBody>
          <a:bodyPr/>
          <a:lstStyle/>
          <a:p>
            <a:fld id="{511A838A-F425-4289-B01E-1D8239580DF2}" type="slidenum">
              <a:rPr lang="en-US" smtClean="0"/>
              <a:pPr/>
              <a:t>6</a:t>
            </a:fld>
            <a:endParaRPr lang="en-US"/>
          </a:p>
        </p:txBody>
      </p:sp>
    </p:spTree>
    <p:extLst>
      <p:ext uri="{BB962C8B-B14F-4D97-AF65-F5344CB8AC3E}">
        <p14:creationId xmlns:p14="http://schemas.microsoft.com/office/powerpoint/2010/main" val="3049560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a:t>
            </a:r>
            <a:r>
              <a:rPr lang="en-US" baseline="0" dirty="0" err="1" smtClean="0"/>
              <a:t>bottomline</a:t>
            </a:r>
            <a:r>
              <a:rPr lang="en-US" baseline="0" dirty="0" smtClean="0"/>
              <a:t> is that a program’s author only needs to identify a sequence of operations on shared data that should appear to execute atomically to other, concurrent threads. It is the task of the TM system to ensure this outcome.</a:t>
            </a:r>
          </a:p>
        </p:txBody>
      </p:sp>
      <p:sp>
        <p:nvSpPr>
          <p:cNvPr id="4" name="Slide Number Placeholder 3"/>
          <p:cNvSpPr>
            <a:spLocks noGrp="1"/>
          </p:cNvSpPr>
          <p:nvPr>
            <p:ph type="sldNum" sz="quarter" idx="10"/>
          </p:nvPr>
        </p:nvSpPr>
        <p:spPr/>
        <p:txBody>
          <a:bodyPr/>
          <a:lstStyle/>
          <a:p>
            <a:fld id="{511A838A-F425-4289-B01E-1D8239580DF2}" type="slidenum">
              <a:rPr lang="en-US" smtClean="0"/>
              <a:pPr/>
              <a:t>7</a:t>
            </a:fld>
            <a:endParaRPr lang="en-US"/>
          </a:p>
        </p:txBody>
      </p:sp>
    </p:spTree>
    <p:extLst>
      <p:ext uri="{BB962C8B-B14F-4D97-AF65-F5344CB8AC3E}">
        <p14:creationId xmlns:p14="http://schemas.microsoft.com/office/powerpoint/2010/main" val="1223731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This is the basic correctness condition for transactions. We have already looked at this in Assignment 2.</a:t>
            </a:r>
          </a:p>
        </p:txBody>
      </p:sp>
      <p:sp>
        <p:nvSpPr>
          <p:cNvPr id="4" name="Slide Number Placeholder 3"/>
          <p:cNvSpPr>
            <a:spLocks noGrp="1"/>
          </p:cNvSpPr>
          <p:nvPr>
            <p:ph type="sldNum" sz="quarter" idx="10"/>
          </p:nvPr>
        </p:nvSpPr>
        <p:spPr/>
        <p:txBody>
          <a:bodyPr/>
          <a:lstStyle/>
          <a:p>
            <a:fld id="{511A838A-F425-4289-B01E-1D8239580DF2}" type="slidenum">
              <a:rPr lang="en-US" smtClean="0"/>
              <a:pPr/>
              <a:t>8</a:t>
            </a:fld>
            <a:endParaRPr lang="en-US"/>
          </a:p>
        </p:txBody>
      </p:sp>
    </p:spTree>
    <p:extLst>
      <p:ext uri="{BB962C8B-B14F-4D97-AF65-F5344CB8AC3E}">
        <p14:creationId xmlns:p14="http://schemas.microsoft.com/office/powerpoint/2010/main" val="319187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indent="-342900">
              <a:buFont typeface="+mj-lt"/>
              <a:buNone/>
            </a:pPr>
            <a:r>
              <a:rPr lang="en-US" sz="2800" dirty="0" smtClean="0"/>
              <a:t>Other advantage</a:t>
            </a:r>
          </a:p>
          <a:p>
            <a:pPr marL="342900" indent="-342900">
              <a:buFont typeface="+mj-lt"/>
              <a:buAutoNum type="arabicPeriod"/>
            </a:pPr>
            <a:r>
              <a:rPr lang="en-US" sz="2800" dirty="0" smtClean="0"/>
              <a:t>Failure atomicity and recovery</a:t>
            </a:r>
          </a:p>
          <a:p>
            <a:pPr marL="800100" lvl="1" indent="-342900">
              <a:buFont typeface="+mj-lt"/>
              <a:buAutoNum type="arabicPeriod"/>
            </a:pPr>
            <a:r>
              <a:rPr lang="en-US" sz="2800" dirty="0" smtClean="0"/>
              <a:t>No lost locks when a thread fails</a:t>
            </a:r>
          </a:p>
          <a:p>
            <a:pPr marL="800100" lvl="1" indent="-342900">
              <a:buFont typeface="+mj-lt"/>
              <a:buAutoNum type="arabicPeriod"/>
            </a:pPr>
            <a:r>
              <a:rPr lang="en-US" sz="2800" dirty="0" smtClean="0"/>
              <a:t>Transaction abort and restart</a:t>
            </a:r>
          </a:p>
        </p:txBody>
      </p:sp>
      <p:sp>
        <p:nvSpPr>
          <p:cNvPr id="4" name="Slide Number Placeholder 3"/>
          <p:cNvSpPr>
            <a:spLocks noGrp="1"/>
          </p:cNvSpPr>
          <p:nvPr>
            <p:ph type="sldNum" sz="quarter" idx="10"/>
          </p:nvPr>
        </p:nvSpPr>
        <p:spPr/>
        <p:txBody>
          <a:bodyPr/>
          <a:lstStyle/>
          <a:p>
            <a:fld id="{511A838A-F425-4289-B01E-1D8239580DF2}" type="slidenum">
              <a:rPr lang="en-US" smtClean="0"/>
              <a:pPr/>
              <a:t>9</a:t>
            </a:fld>
            <a:endParaRPr lang="en-US"/>
          </a:p>
        </p:txBody>
      </p:sp>
    </p:spTree>
    <p:extLst>
      <p:ext uri="{BB962C8B-B14F-4D97-AF65-F5344CB8AC3E}">
        <p14:creationId xmlns:p14="http://schemas.microsoft.com/office/powerpoint/2010/main" val="2340644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TODO </a:t>
            </a:r>
            <a:r>
              <a:rPr lang="en-US" baseline="0" dirty="0" smtClean="0"/>
              <a:t>Alternatives to locks and transactions while parallelizing code</a:t>
            </a:r>
            <a:endParaRPr lang="en-US" dirty="0"/>
          </a:p>
        </p:txBody>
      </p:sp>
      <p:sp>
        <p:nvSpPr>
          <p:cNvPr id="4" name="Slide Number Placeholder 3"/>
          <p:cNvSpPr>
            <a:spLocks noGrp="1"/>
          </p:cNvSpPr>
          <p:nvPr>
            <p:ph type="sldNum" sz="quarter" idx="10"/>
          </p:nvPr>
        </p:nvSpPr>
        <p:spPr/>
        <p:txBody>
          <a:bodyPr/>
          <a:lstStyle/>
          <a:p>
            <a:fld id="{511A838A-F425-4289-B01E-1D8239580DF2}" type="slidenum">
              <a:rPr lang="en-US" smtClean="0"/>
              <a:pPr/>
              <a:t>10</a:t>
            </a:fld>
            <a:endParaRPr lang="en-US"/>
          </a:p>
        </p:txBody>
      </p:sp>
    </p:spTree>
    <p:extLst>
      <p:ext uri="{BB962C8B-B14F-4D97-AF65-F5344CB8AC3E}">
        <p14:creationId xmlns:p14="http://schemas.microsoft.com/office/powerpoint/2010/main" val="1538223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7290" y="2130425"/>
            <a:ext cx="6429420" cy="1470025"/>
          </a:xfrm>
        </p:spPr>
        <p:txBody>
          <a:bodyPr/>
          <a:lstStyle>
            <a:lvl1pPr>
              <a:defRPr sz="2800">
                <a:solidFill>
                  <a:srgbClr val="003399"/>
                </a:solidFill>
                <a:latin typeface="+mj-lt"/>
              </a:defRPr>
            </a:lvl1pPr>
          </a:lstStyle>
          <a:p>
            <a:r>
              <a:rPr lang="en-US" altLang="ko-KR" smtClean="0"/>
              <a:t>Click to edit Master title style</a:t>
            </a:r>
            <a:endParaRPr lang="ko-KR" altLang="en-US"/>
          </a:p>
        </p:txBody>
      </p:sp>
      <p:sp>
        <p:nvSpPr>
          <p:cNvPr id="3" name="Subtitle 2"/>
          <p:cNvSpPr>
            <a:spLocks noGrp="1"/>
          </p:cNvSpPr>
          <p:nvPr>
            <p:ph type="subTitle" idx="1"/>
          </p:nvPr>
        </p:nvSpPr>
        <p:spPr>
          <a:xfrm>
            <a:off x="1371600" y="3886200"/>
            <a:ext cx="6400800" cy="900122"/>
          </a:xfrm>
        </p:spPr>
        <p:txBody>
          <a:bodyPr>
            <a:normAutofit/>
          </a:bodyPr>
          <a:lstStyle>
            <a:lvl1pPr marL="0" indent="0" algn="ctr">
              <a:buNone/>
              <a:defRPr sz="24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ko-KR" dirty="0" smtClean="0"/>
              <a:t>Click to edit Master subtitle style</a:t>
            </a:r>
            <a:endParaRPr lang="ko-KR" altLang="en-US" dirty="0"/>
          </a:p>
        </p:txBody>
      </p:sp>
      <p:sp>
        <p:nvSpPr>
          <p:cNvPr id="4" name="Date Placeholder 3"/>
          <p:cNvSpPr>
            <a:spLocks noGrp="1"/>
          </p:cNvSpPr>
          <p:nvPr>
            <p:ph type="dt" sz="half" idx="10"/>
          </p:nvPr>
        </p:nvSpPr>
        <p:spPr/>
        <p:txBody>
          <a:bodyPr/>
          <a:lstStyle/>
          <a:p>
            <a:fld id="{5F27128D-15DE-465A-BA33-9E34576436FA}" type="datetimeFigureOut">
              <a:rPr lang="ko-KR" altLang="en-US" smtClean="0"/>
              <a:pPr/>
              <a:t>2014-04-01</a:t>
            </a:fld>
            <a:endParaRPr lang="ko-KR" altLang="en-US"/>
          </a:p>
        </p:txBody>
      </p:sp>
      <p:sp>
        <p:nvSpPr>
          <p:cNvPr id="5" name="Footer Placeholder 4"/>
          <p:cNvSpPr>
            <a:spLocks noGrp="1"/>
          </p:cNvSpPr>
          <p:nvPr>
            <p:ph type="ftr" sz="quarter" idx="11"/>
          </p:nvPr>
        </p:nvSpPr>
        <p:spPr/>
        <p:txBody>
          <a:bodyPr/>
          <a:lstStyle/>
          <a:p>
            <a:endParaRPr lang="ko-KR" altLang="en-US" dirty="0"/>
          </a:p>
        </p:txBody>
      </p:sp>
      <p:sp>
        <p:nvSpPr>
          <p:cNvPr id="6" name="Slide Number Placeholder 5"/>
          <p:cNvSpPr>
            <a:spLocks noGrp="1"/>
          </p:cNvSpPr>
          <p:nvPr>
            <p:ph type="sldNum" sz="quarter" idx="12"/>
          </p:nvPr>
        </p:nvSpPr>
        <p:spPr/>
        <p:txBody>
          <a:bodyPr/>
          <a:lstStyle/>
          <a:p>
            <a:fld id="{D5EE8AEC-0EBD-4D08-946B-2BA73178EF5D}" type="slidenum">
              <a:rPr lang="ko-KR" altLang="en-US" smtClean="0"/>
              <a:pPr/>
              <a:t>‹#›</a:t>
            </a:fld>
            <a:endParaRPr lang="ko-KR" altLang="en-US"/>
          </a:p>
        </p:txBody>
      </p:sp>
      <p:sp>
        <p:nvSpPr>
          <p:cNvPr id="7" name="TextBox 6"/>
          <p:cNvSpPr txBox="1"/>
          <p:nvPr userDrawn="1"/>
        </p:nvSpPr>
        <p:spPr>
          <a:xfrm>
            <a:off x="2143108" y="714356"/>
            <a:ext cx="5917004" cy="954107"/>
          </a:xfrm>
          <a:prstGeom prst="rect">
            <a:avLst/>
          </a:prstGeom>
          <a:noFill/>
        </p:spPr>
        <p:txBody>
          <a:bodyPr wrap="none" rtlCol="0">
            <a:spAutoFit/>
          </a:bodyPr>
          <a:lstStyle/>
          <a:p>
            <a:r>
              <a:rPr lang="en-US" altLang="ko-KR" sz="2800" b="1" dirty="0" smtClean="0">
                <a:solidFill>
                  <a:srgbClr val="003399"/>
                </a:solidFill>
                <a:latin typeface="+mj-lt"/>
              </a:rPr>
              <a:t>CS</a:t>
            </a:r>
            <a:r>
              <a:rPr lang="en-US" altLang="ko-KR" sz="2800" b="1" baseline="0" dirty="0" smtClean="0">
                <a:solidFill>
                  <a:srgbClr val="003399"/>
                </a:solidFill>
                <a:latin typeface="+mj-lt"/>
              </a:rPr>
              <a:t>492B </a:t>
            </a:r>
            <a:br>
              <a:rPr lang="en-US" altLang="ko-KR" sz="2800" b="1" baseline="0" dirty="0" smtClean="0">
                <a:solidFill>
                  <a:srgbClr val="003399"/>
                </a:solidFill>
                <a:latin typeface="+mj-lt"/>
              </a:rPr>
            </a:br>
            <a:r>
              <a:rPr lang="en-US" altLang="ko-KR" sz="2800" b="1" baseline="0" dirty="0" smtClean="0">
                <a:solidFill>
                  <a:srgbClr val="003399"/>
                </a:solidFill>
                <a:latin typeface="+mj-lt"/>
              </a:rPr>
              <a:t>Analysis of Concurrent Programs</a:t>
            </a:r>
            <a:endParaRPr lang="ko-KR" altLang="en-US" sz="2800" b="1" dirty="0">
              <a:solidFill>
                <a:srgbClr val="003399"/>
              </a:solidFill>
              <a:latin typeface="+mj-lt"/>
            </a:endParaRPr>
          </a:p>
        </p:txBody>
      </p:sp>
      <p:pic>
        <p:nvPicPr>
          <p:cNvPr id="9" name="Picture 8" descr="amd_barcelona_die_shot_medium.jpg"/>
          <p:cNvPicPr>
            <a:picLocks noChangeAspect="1"/>
          </p:cNvPicPr>
          <p:nvPr userDrawn="1"/>
        </p:nvPicPr>
        <p:blipFill>
          <a:blip r:embed="rId2" cstate="print"/>
          <a:stretch>
            <a:fillRect/>
          </a:stretch>
        </p:blipFill>
        <p:spPr>
          <a:xfrm>
            <a:off x="857224" y="714356"/>
            <a:ext cx="1296254" cy="1285884"/>
          </a:xfrm>
          <a:prstGeom prst="rect">
            <a:avLst/>
          </a:prstGeom>
        </p:spPr>
      </p:pic>
      <p:sp>
        <p:nvSpPr>
          <p:cNvPr id="10" name="Rectangle 9"/>
          <p:cNvSpPr/>
          <p:nvPr userDrawn="1"/>
        </p:nvSpPr>
        <p:spPr>
          <a:xfrm>
            <a:off x="500034" y="714356"/>
            <a:ext cx="285752" cy="1285884"/>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428628"/>
          </a:xfrm>
        </p:spPr>
        <p:txBody>
          <a:bodyPr/>
          <a:lstStyle/>
          <a:p>
            <a:r>
              <a:rPr lang="en-US" altLang="ko-KR" dirty="0" smtClean="0"/>
              <a:t>Click to edit Master title style</a:t>
            </a:r>
            <a:endParaRPr lang="ko-KR" altLang="en-US" dirty="0"/>
          </a:p>
        </p:txBody>
      </p:sp>
      <p:sp>
        <p:nvSpPr>
          <p:cNvPr id="3" name="Content Placeholder 2"/>
          <p:cNvSpPr>
            <a:spLocks noGrp="1"/>
          </p:cNvSpPr>
          <p:nvPr>
            <p:ph idx="1"/>
          </p:nvPr>
        </p:nvSpPr>
        <p:spPr>
          <a:xfrm>
            <a:off x="428596" y="714356"/>
            <a:ext cx="8229600" cy="5715040"/>
          </a:xfrm>
        </p:spPr>
        <p:txBody>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endParaRPr lang="ko-KR" altLang="en-US" dirty="0"/>
          </a:p>
        </p:txBody>
      </p:sp>
      <p:sp>
        <p:nvSpPr>
          <p:cNvPr id="4" name="Date Placeholder 3"/>
          <p:cNvSpPr>
            <a:spLocks noGrp="1"/>
          </p:cNvSpPr>
          <p:nvPr>
            <p:ph type="dt" sz="half" idx="10"/>
          </p:nvPr>
        </p:nvSpPr>
        <p:spPr/>
        <p:txBody>
          <a:bodyPr/>
          <a:lstStyle/>
          <a:p>
            <a:fld id="{5F27128D-15DE-465A-BA33-9E34576436FA}" type="datetimeFigureOut">
              <a:rPr lang="ko-KR" altLang="en-US" smtClean="0"/>
              <a:pPr/>
              <a:t>2014-04-01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D5EE8AEC-0EBD-4D08-946B-2BA73178EF5D}" type="slidenum">
              <a:rPr lang="ko-KR" altLang="en-US" smtClean="0"/>
              <a:pPr/>
              <a:t>‹#›</a:t>
            </a:fld>
            <a:endParaRPr lang="ko-KR" altLang="en-US"/>
          </a:p>
        </p:txBody>
      </p:sp>
      <p:sp>
        <p:nvSpPr>
          <p:cNvPr id="7" name="Straight Connector 6"/>
          <p:cNvSpPr>
            <a:spLocks noChangeShapeType="1"/>
          </p:cNvSpPr>
          <p:nvPr userDrawn="1"/>
        </p:nvSpPr>
        <p:spPr bwMode="auto">
          <a:xfrm>
            <a:off x="500034" y="642918"/>
            <a:ext cx="8229600" cy="0"/>
          </a:xfrm>
          <a:prstGeom prst="line">
            <a:avLst/>
          </a:prstGeom>
          <a:noFill/>
          <a:ln w="76200" cap="flat" cmpd="sng" algn="ctr">
            <a:solidFill>
              <a:srgbClr val="003399"/>
            </a:soli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sz="half" idx="1"/>
          </p:nvPr>
        </p:nvSpPr>
        <p:spPr>
          <a:xfrm>
            <a:off x="457200" y="928670"/>
            <a:ext cx="4038600" cy="55007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endParaRPr lang="ko-KR" altLang="en-US" dirty="0"/>
          </a:p>
        </p:txBody>
      </p:sp>
      <p:sp>
        <p:nvSpPr>
          <p:cNvPr id="4" name="Content Placeholder 3"/>
          <p:cNvSpPr>
            <a:spLocks noGrp="1"/>
          </p:cNvSpPr>
          <p:nvPr>
            <p:ph sz="half" idx="2"/>
          </p:nvPr>
        </p:nvSpPr>
        <p:spPr>
          <a:xfrm>
            <a:off x="4648200" y="928670"/>
            <a:ext cx="4038600" cy="55007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Date Placeholder 4"/>
          <p:cNvSpPr>
            <a:spLocks noGrp="1"/>
          </p:cNvSpPr>
          <p:nvPr>
            <p:ph type="dt" sz="half" idx="10"/>
          </p:nvPr>
        </p:nvSpPr>
        <p:spPr/>
        <p:txBody>
          <a:bodyPr/>
          <a:lstStyle/>
          <a:p>
            <a:fld id="{5F27128D-15DE-465A-BA33-9E34576436FA}" type="datetimeFigureOut">
              <a:rPr lang="ko-KR" altLang="en-US" smtClean="0"/>
              <a:pPr/>
              <a:t>2014-04-01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D5EE8AEC-0EBD-4D08-946B-2BA73178EF5D}" type="slidenum">
              <a:rPr lang="ko-KR" altLang="en-US" smtClean="0"/>
              <a:pPr/>
              <a:t>‹#›</a:t>
            </a:fld>
            <a:endParaRPr lang="ko-KR" altLang="en-US"/>
          </a:p>
        </p:txBody>
      </p:sp>
      <p:sp>
        <p:nvSpPr>
          <p:cNvPr id="8" name="Straight Connector 7"/>
          <p:cNvSpPr>
            <a:spLocks noChangeShapeType="1"/>
          </p:cNvSpPr>
          <p:nvPr userDrawn="1"/>
        </p:nvSpPr>
        <p:spPr bwMode="auto">
          <a:xfrm>
            <a:off x="500034" y="857232"/>
            <a:ext cx="8229600" cy="0"/>
          </a:xfrm>
          <a:prstGeom prst="line">
            <a:avLst/>
          </a:prstGeom>
          <a:noFill/>
          <a:ln w="76200" cap="flat" cmpd="sng" algn="ctr">
            <a:solidFill>
              <a:srgbClr val="0070C0"/>
            </a:soli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Date Placeholder 2"/>
          <p:cNvSpPr>
            <a:spLocks noGrp="1"/>
          </p:cNvSpPr>
          <p:nvPr>
            <p:ph type="dt" sz="half" idx="10"/>
          </p:nvPr>
        </p:nvSpPr>
        <p:spPr/>
        <p:txBody>
          <a:bodyPr/>
          <a:lstStyle/>
          <a:p>
            <a:fld id="{5F27128D-15DE-465A-BA33-9E34576436FA}" type="datetimeFigureOut">
              <a:rPr lang="ko-KR" altLang="en-US" smtClean="0"/>
              <a:pPr/>
              <a:t>2014-04-01</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D5EE8AEC-0EBD-4D08-946B-2BA73178EF5D}" type="slidenum">
              <a:rPr lang="ko-KR" altLang="en-US" smtClean="0"/>
              <a:pPr/>
              <a:t>‹#›</a:t>
            </a:fld>
            <a:endParaRPr lang="ko-KR" altLang="en-US"/>
          </a:p>
        </p:txBody>
      </p:sp>
      <p:sp>
        <p:nvSpPr>
          <p:cNvPr id="6" name="Straight Connector 5"/>
          <p:cNvSpPr>
            <a:spLocks noChangeShapeType="1"/>
          </p:cNvSpPr>
          <p:nvPr userDrawn="1"/>
        </p:nvSpPr>
        <p:spPr bwMode="auto">
          <a:xfrm>
            <a:off x="500034" y="857232"/>
            <a:ext cx="8229600" cy="0"/>
          </a:xfrm>
          <a:prstGeom prst="line">
            <a:avLst/>
          </a:prstGeom>
          <a:noFill/>
          <a:ln w="76200" cap="flat" cmpd="sng" algn="ctr">
            <a:solidFill>
              <a:srgbClr val="0070C0"/>
            </a:soli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27128D-15DE-465A-BA33-9E34576436FA}" type="datetimeFigureOut">
              <a:rPr lang="ko-KR" altLang="en-US" smtClean="0"/>
              <a:pPr/>
              <a:t>2014-04-01</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D5EE8AEC-0EBD-4D08-946B-2BA73178EF5D}"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42852"/>
            <a:ext cx="8229600" cy="642942"/>
          </a:xfrm>
          <a:prstGeom prst="rect">
            <a:avLst/>
          </a:prstGeom>
        </p:spPr>
        <p:txBody>
          <a:bodyPr vert="horz" lIns="91440" tIns="45720" rIns="91440" bIns="45720" rtlCol="0" anchor="ctr">
            <a:noAutofit/>
          </a:bodyPr>
          <a:lstStyle/>
          <a:p>
            <a:r>
              <a:rPr lang="en-US" altLang="ko-KR" dirty="0" smtClean="0"/>
              <a:t>Click to edit Master title style</a:t>
            </a:r>
            <a:endParaRPr lang="ko-KR" altLang="en-US" dirty="0"/>
          </a:p>
        </p:txBody>
      </p:sp>
      <p:sp>
        <p:nvSpPr>
          <p:cNvPr id="3" name="Text Placeholder 2"/>
          <p:cNvSpPr>
            <a:spLocks noGrp="1"/>
          </p:cNvSpPr>
          <p:nvPr>
            <p:ph type="body" idx="1"/>
          </p:nvPr>
        </p:nvSpPr>
        <p:spPr>
          <a:xfrm>
            <a:off x="457200" y="928670"/>
            <a:ext cx="8229600" cy="5500726"/>
          </a:xfrm>
          <a:prstGeom prst="rect">
            <a:avLst/>
          </a:prstGeom>
        </p:spPr>
        <p:txBody>
          <a:bodyPr vert="horz" lIns="91440" tIns="45720" rIns="91440" bIns="45720" rtlCol="0">
            <a:normAutofit/>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p:txBody>
      </p:sp>
      <p:sp>
        <p:nvSpPr>
          <p:cNvPr id="4" name="Date Placeholder 3"/>
          <p:cNvSpPr>
            <a:spLocks noGrp="1"/>
          </p:cNvSpPr>
          <p:nvPr>
            <p:ph type="dt" sz="half" idx="2"/>
          </p:nvPr>
        </p:nvSpPr>
        <p:spPr>
          <a:xfrm>
            <a:off x="457200" y="6500834"/>
            <a:ext cx="2133600" cy="220641"/>
          </a:xfrm>
          <a:prstGeom prst="rect">
            <a:avLst/>
          </a:prstGeom>
        </p:spPr>
        <p:txBody>
          <a:bodyPr vert="horz" lIns="91440" tIns="45720" rIns="91440" bIns="45720" rtlCol="0" anchor="ctr"/>
          <a:lstStyle>
            <a:lvl1pPr algn="l">
              <a:defRPr sz="1200">
                <a:solidFill>
                  <a:schemeClr val="tx1">
                    <a:tint val="75000"/>
                  </a:schemeClr>
                </a:solidFill>
              </a:defRPr>
            </a:lvl1pPr>
          </a:lstStyle>
          <a:p>
            <a:fld id="{5F27128D-15DE-465A-BA33-9E34576436FA}" type="datetimeFigureOut">
              <a:rPr lang="ko-KR" altLang="en-US" smtClean="0"/>
              <a:pPr/>
              <a:t>2014-04-01</a:t>
            </a:fld>
            <a:endParaRPr lang="ko-KR" altLang="en-US"/>
          </a:p>
        </p:txBody>
      </p:sp>
      <p:sp>
        <p:nvSpPr>
          <p:cNvPr id="5" name="Footer Placeholder 4"/>
          <p:cNvSpPr>
            <a:spLocks noGrp="1"/>
          </p:cNvSpPr>
          <p:nvPr>
            <p:ph type="ftr" sz="quarter" idx="3"/>
          </p:nvPr>
        </p:nvSpPr>
        <p:spPr>
          <a:xfrm>
            <a:off x="3124200" y="6500834"/>
            <a:ext cx="2895600" cy="22064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dirty="0"/>
          </a:p>
        </p:txBody>
      </p:sp>
      <p:sp>
        <p:nvSpPr>
          <p:cNvPr id="6" name="Slide Number Placeholder 5"/>
          <p:cNvSpPr>
            <a:spLocks noGrp="1"/>
          </p:cNvSpPr>
          <p:nvPr>
            <p:ph type="sldNum" sz="quarter" idx="4"/>
          </p:nvPr>
        </p:nvSpPr>
        <p:spPr>
          <a:xfrm>
            <a:off x="6553200" y="6500834"/>
            <a:ext cx="2133600" cy="220641"/>
          </a:xfrm>
          <a:prstGeom prst="rect">
            <a:avLst/>
          </a:prstGeom>
        </p:spPr>
        <p:txBody>
          <a:bodyPr vert="horz" lIns="91440" tIns="45720" rIns="91440" bIns="45720" rtlCol="0" anchor="ctr"/>
          <a:lstStyle>
            <a:lvl1pPr algn="r">
              <a:defRPr sz="1200">
                <a:solidFill>
                  <a:schemeClr val="tx1">
                    <a:tint val="75000"/>
                  </a:schemeClr>
                </a:solidFill>
              </a:defRPr>
            </a:lvl1pPr>
          </a:lstStyle>
          <a:p>
            <a:fld id="{D5EE8AEC-0EBD-4D08-946B-2BA73178EF5D}" type="slidenum">
              <a:rPr lang="ko-KR" altLang="en-US" smtClean="0"/>
              <a:pPr/>
              <a:t>‹#›</a:t>
            </a:fld>
            <a:endParaRPr lang="ko-KR" altLang="en-US"/>
          </a:p>
        </p:txBody>
      </p:sp>
      <p:pic>
        <p:nvPicPr>
          <p:cNvPr id="7" name="Picture 6" descr="KAIST_뒷배경 흰색.gif"/>
          <p:cNvPicPr>
            <a:picLocks noChangeAspect="1"/>
          </p:cNvPicPr>
          <p:nvPr userDrawn="1"/>
        </p:nvPicPr>
        <p:blipFill>
          <a:blip r:embed="rId7" cstate="print"/>
          <a:stretch>
            <a:fillRect/>
          </a:stretch>
        </p:blipFill>
        <p:spPr>
          <a:xfrm>
            <a:off x="7858116" y="142852"/>
            <a:ext cx="1285884" cy="357190"/>
          </a:xfrm>
          <a:prstGeom prst="rect">
            <a:avLst/>
          </a:prstGeom>
        </p:spPr>
      </p:pic>
      <p:sp>
        <p:nvSpPr>
          <p:cNvPr id="9" name="Straight Connector 8"/>
          <p:cNvSpPr>
            <a:spLocks noChangeShapeType="1"/>
          </p:cNvSpPr>
          <p:nvPr userDrawn="1"/>
        </p:nvSpPr>
        <p:spPr bwMode="auto">
          <a:xfrm>
            <a:off x="428596" y="6643710"/>
            <a:ext cx="8229600" cy="0"/>
          </a:xfrm>
          <a:prstGeom prst="line">
            <a:avLst/>
          </a:prstGeom>
          <a:noFill/>
          <a:ln w="28575" cap="flat" cmpd="sng" algn="ctr">
            <a:solidFill>
              <a:srgbClr val="002060"/>
            </a:soli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8" r:id="rId4"/>
    <p:sldLayoutId id="2147483679" r:id="rId5"/>
  </p:sldLayoutIdLst>
  <p:txStyles>
    <p:titleStyle>
      <a:lvl1pPr algn="ctr" defTabSz="914400" rtl="0" eaLnBrk="1" latinLnBrk="1" hangingPunct="1">
        <a:spcBef>
          <a:spcPct val="0"/>
        </a:spcBef>
        <a:buNone/>
        <a:defRPr sz="3200" b="1" kern="1200">
          <a:solidFill>
            <a:srgbClr val="003399"/>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2400" b="1"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1800" b="1"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1600" b="1"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1600" b="1"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1200" b="1"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hyperlink" Target="http://www.dolcera.com/wiki/index.php?title=Transactional_memory" TargetMode="External"/><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d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ko-KR" dirty="0" smtClean="0"/>
              <a:t>Transactional Memory</a:t>
            </a:r>
            <a:endParaRPr lang="ko-KR" altLang="en-US" dirty="0"/>
          </a:p>
        </p:txBody>
      </p:sp>
      <p:sp>
        <p:nvSpPr>
          <p:cNvPr id="3" name="Subtitle 2"/>
          <p:cNvSpPr>
            <a:spLocks noGrp="1"/>
          </p:cNvSpPr>
          <p:nvPr>
            <p:ph type="subTitle" idx="1"/>
          </p:nvPr>
        </p:nvSpPr>
        <p:spPr>
          <a:xfrm>
            <a:off x="1214414" y="3786190"/>
            <a:ext cx="6858000" cy="2523130"/>
          </a:xfrm>
        </p:spPr>
        <p:txBody>
          <a:bodyPr>
            <a:normAutofit/>
          </a:bodyPr>
          <a:lstStyle/>
          <a:p>
            <a:r>
              <a:rPr lang="en-US" altLang="ko-KR" sz="2000" dirty="0" smtClean="0"/>
              <a:t>Jaehyuk Huh</a:t>
            </a:r>
          </a:p>
          <a:p>
            <a:r>
              <a:rPr lang="en-US" altLang="ko-KR" sz="2000" dirty="0" smtClean="0"/>
              <a:t>Computer Science, KAIST</a:t>
            </a:r>
          </a:p>
          <a:p>
            <a:endParaRPr lang="en-US" altLang="ko-KR" sz="2000" dirty="0"/>
          </a:p>
          <a:p>
            <a:endParaRPr lang="en-US" altLang="ko-KR" sz="2000" dirty="0" smtClean="0"/>
          </a:p>
          <a:p>
            <a:r>
              <a:rPr lang="en-US" altLang="ko-KR" sz="2000" dirty="0" smtClean="0"/>
              <a:t>Based on Lectures by Prof. </a:t>
            </a:r>
            <a:r>
              <a:rPr lang="en-US" altLang="ko-KR" sz="2000" dirty="0" err="1" smtClean="0"/>
              <a:t>Arun</a:t>
            </a:r>
            <a:r>
              <a:rPr lang="en-US" altLang="ko-KR" sz="2000" dirty="0" smtClean="0"/>
              <a:t> Raman, Princeton University</a:t>
            </a:r>
            <a:endParaRPr lang="en-US" altLang="ko-KR" sz="2000" dirty="0"/>
          </a:p>
          <a:p>
            <a:endParaRPr lang="en-US" altLang="ko-KR"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3765198" cy="584775"/>
          </a:xfrm>
          <a:prstGeom prst="rect">
            <a:avLst/>
          </a:prstGeom>
          <a:noFill/>
        </p:spPr>
        <p:txBody>
          <a:bodyPr wrap="none" rtlCol="0">
            <a:spAutoFit/>
          </a:bodyPr>
          <a:lstStyle/>
          <a:p>
            <a:r>
              <a:rPr lang="en-US" sz="3200" dirty="0" err="1" smtClean="0"/>
              <a:t>Composability</a:t>
            </a:r>
            <a:r>
              <a:rPr lang="en-US" sz="3200" dirty="0" smtClean="0"/>
              <a:t> : Locks</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grpSp>
        <p:nvGrpSpPr>
          <p:cNvPr id="4" name="Group 10"/>
          <p:cNvGrpSpPr/>
          <p:nvPr/>
        </p:nvGrpSpPr>
        <p:grpSpPr>
          <a:xfrm>
            <a:off x="23192" y="990600"/>
            <a:ext cx="8792083" cy="2308324"/>
            <a:chOff x="23192" y="1905000"/>
            <a:chExt cx="8792083" cy="2308324"/>
          </a:xfrm>
        </p:grpSpPr>
        <p:sp>
          <p:nvSpPr>
            <p:cNvPr id="8" name="TextBox 7"/>
            <p:cNvSpPr txBox="1"/>
            <p:nvPr/>
          </p:nvSpPr>
          <p:spPr>
            <a:xfrm>
              <a:off x="23192" y="1905000"/>
              <a:ext cx="4182555" cy="2308324"/>
            </a:xfrm>
            <a:prstGeom prst="rect">
              <a:avLst/>
            </a:prstGeom>
            <a:noFill/>
          </p:spPr>
          <p:txBody>
            <a:bodyPr wrap="none" rtlCol="0">
              <a:spAutoFit/>
            </a:bodyPr>
            <a:lstStyle/>
            <a:p>
              <a:r>
                <a:rPr lang="en-US" dirty="0" smtClean="0">
                  <a:latin typeface="Courier New" pitchFamily="49" charset="0"/>
                  <a:cs typeface="Courier New" pitchFamily="49" charset="0"/>
                </a:rPr>
                <a:t>void transfer(A, B, amount) {</a:t>
              </a:r>
            </a:p>
            <a:p>
              <a:r>
                <a:rPr lang="en-US" b="1" dirty="0" smtClean="0">
                  <a:latin typeface="Courier New" pitchFamily="49" charset="0"/>
                  <a:cs typeface="Courier New" pitchFamily="49" charset="0"/>
                </a:rPr>
                <a:t>  synchronized(A) {</a:t>
              </a:r>
            </a:p>
            <a:p>
              <a:r>
                <a:rPr lang="en-US" b="1" dirty="0" smtClean="0">
                  <a:latin typeface="Courier New" pitchFamily="49" charset="0"/>
                  <a:cs typeface="Courier New" pitchFamily="49" charset="0"/>
                </a:rPr>
                <a:t>  synchronized(B) {</a:t>
              </a:r>
            </a:p>
            <a:p>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withdraw(A, amount);</a:t>
              </a:r>
            </a:p>
            <a:p>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deposit(B, amount);</a:t>
              </a:r>
            </a:p>
            <a:p>
              <a:r>
                <a:rPr lang="en-US" b="1" dirty="0" smtClean="0">
                  <a:latin typeface="Courier New" pitchFamily="49" charset="0"/>
                  <a:cs typeface="Courier New" pitchFamily="49" charset="0"/>
                </a:rPr>
                <a:t>  }</a:t>
              </a:r>
            </a:p>
            <a:p>
              <a:r>
                <a:rPr lang="en-US" b="1" dirty="0" smtClean="0">
                  <a:latin typeface="Courier New" pitchFamily="49" charset="0"/>
                  <a:cs typeface="Courier New" pitchFamily="49" charset="0"/>
                </a:rPr>
                <a:t>  }</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9" name="TextBox 8"/>
            <p:cNvSpPr txBox="1"/>
            <p:nvPr/>
          </p:nvSpPr>
          <p:spPr>
            <a:xfrm>
              <a:off x="4632720" y="1905000"/>
              <a:ext cx="4182555" cy="2308324"/>
            </a:xfrm>
            <a:prstGeom prst="rect">
              <a:avLst/>
            </a:prstGeom>
            <a:noFill/>
          </p:spPr>
          <p:txBody>
            <a:bodyPr wrap="none" rtlCol="0">
              <a:spAutoFit/>
            </a:bodyPr>
            <a:lstStyle/>
            <a:p>
              <a:r>
                <a:rPr lang="en-US" dirty="0" smtClean="0">
                  <a:latin typeface="Courier New" pitchFamily="49" charset="0"/>
                  <a:cs typeface="Courier New" pitchFamily="49" charset="0"/>
                </a:rPr>
                <a:t>void transfer(B, A, amount) {</a:t>
              </a:r>
            </a:p>
            <a:p>
              <a:r>
                <a:rPr lang="en-US" b="1" dirty="0" smtClean="0">
                  <a:latin typeface="Courier New" pitchFamily="49" charset="0"/>
                  <a:cs typeface="Courier New" pitchFamily="49" charset="0"/>
                </a:rPr>
                <a:t>  synchronized(B) {</a:t>
              </a:r>
            </a:p>
            <a:p>
              <a:r>
                <a:rPr lang="en-US" b="1" dirty="0" smtClean="0">
                  <a:latin typeface="Courier New" pitchFamily="49" charset="0"/>
                  <a:cs typeface="Courier New" pitchFamily="49" charset="0"/>
                </a:rPr>
                <a:t>  synchronized(A) {</a:t>
              </a:r>
            </a:p>
            <a:p>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withdraw(B, amount);</a:t>
              </a:r>
            </a:p>
            <a:p>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deposit(A, amount);</a:t>
              </a:r>
            </a:p>
            <a:p>
              <a:r>
                <a:rPr lang="en-US" b="1" dirty="0" smtClean="0">
                  <a:latin typeface="Courier New" pitchFamily="49" charset="0"/>
                  <a:cs typeface="Courier New" pitchFamily="49" charset="0"/>
                </a:rPr>
                <a:t>  }</a:t>
              </a:r>
            </a:p>
            <a:p>
              <a:r>
                <a:rPr lang="en-US" b="1" dirty="0" smtClean="0">
                  <a:latin typeface="Courier New" pitchFamily="49" charset="0"/>
                  <a:cs typeface="Courier New" pitchFamily="49" charset="0"/>
                </a:rPr>
                <a:t>  }</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grpSp>
      <p:sp>
        <p:nvSpPr>
          <p:cNvPr id="12" name="TextBox 11"/>
          <p:cNvSpPr txBox="1"/>
          <p:nvPr/>
        </p:nvSpPr>
        <p:spPr>
          <a:xfrm>
            <a:off x="533400" y="3733800"/>
            <a:ext cx="6981719" cy="954107"/>
          </a:xfrm>
          <a:prstGeom prst="rect">
            <a:avLst/>
          </a:prstGeom>
          <a:noFill/>
        </p:spPr>
        <p:txBody>
          <a:bodyPr wrap="none" rtlCol="0">
            <a:spAutoFit/>
          </a:bodyPr>
          <a:lstStyle/>
          <a:p>
            <a:pPr marL="342900" indent="-342900">
              <a:buFont typeface="+mj-lt"/>
              <a:buAutoNum type="arabicPeriod"/>
            </a:pPr>
            <a:r>
              <a:rPr lang="en-US" sz="2800" dirty="0" smtClean="0"/>
              <a:t>Fine grained locking </a:t>
            </a:r>
            <a:r>
              <a:rPr lang="en-US" sz="2800" dirty="0" smtClean="0">
                <a:sym typeface="Wingdings" pitchFamily="2" charset="2"/>
              </a:rPr>
              <a:t></a:t>
            </a:r>
            <a:r>
              <a:rPr lang="en-US" sz="2800" dirty="0" smtClean="0"/>
              <a:t> Can lead to deadlock</a:t>
            </a:r>
          </a:p>
          <a:p>
            <a:pPr marL="342900" indent="-342900">
              <a:buFont typeface="+mj-lt"/>
              <a:buAutoNum type="arabicPeriod"/>
            </a:pPr>
            <a:r>
              <a:rPr lang="en-US" sz="2800" dirty="0" smtClean="0"/>
              <a:t>Need some global locking discipline now</a:t>
            </a:r>
            <a:endParaRPr lang="en-US" sz="2800" dirty="0"/>
          </a:p>
        </p:txBody>
      </p:sp>
      <p:cxnSp>
        <p:nvCxnSpPr>
          <p:cNvPr id="13" name="Straight Arrow Connector 12"/>
          <p:cNvCxnSpPr/>
          <p:nvPr/>
        </p:nvCxnSpPr>
        <p:spPr>
          <a:xfrm>
            <a:off x="2743200" y="1447800"/>
            <a:ext cx="2133600" cy="228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flipV="1">
            <a:off x="2743200" y="1447800"/>
            <a:ext cx="2133600" cy="228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385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3765198" cy="584775"/>
          </a:xfrm>
          <a:prstGeom prst="rect">
            <a:avLst/>
          </a:prstGeom>
          <a:noFill/>
        </p:spPr>
        <p:txBody>
          <a:bodyPr wrap="none" rtlCol="0">
            <a:spAutoFit/>
          </a:bodyPr>
          <a:lstStyle/>
          <a:p>
            <a:r>
              <a:rPr lang="en-US" sz="3200" dirty="0" err="1" smtClean="0"/>
              <a:t>Composability</a:t>
            </a:r>
            <a:r>
              <a:rPr lang="en-US" sz="3200" dirty="0" smtClean="0"/>
              <a:t> : Locks</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grpSp>
        <p:nvGrpSpPr>
          <p:cNvPr id="4" name="Group 10"/>
          <p:cNvGrpSpPr/>
          <p:nvPr/>
        </p:nvGrpSpPr>
        <p:grpSpPr>
          <a:xfrm>
            <a:off x="23192" y="990600"/>
            <a:ext cx="8792083" cy="1754326"/>
            <a:chOff x="23192" y="1905000"/>
            <a:chExt cx="8792083" cy="1754326"/>
          </a:xfrm>
        </p:grpSpPr>
        <p:sp>
          <p:nvSpPr>
            <p:cNvPr id="8" name="TextBox 7"/>
            <p:cNvSpPr txBox="1"/>
            <p:nvPr/>
          </p:nvSpPr>
          <p:spPr>
            <a:xfrm>
              <a:off x="23192" y="1905000"/>
              <a:ext cx="4182555" cy="1754326"/>
            </a:xfrm>
            <a:prstGeom prst="rect">
              <a:avLst/>
            </a:prstGeom>
            <a:noFill/>
          </p:spPr>
          <p:txBody>
            <a:bodyPr wrap="none" rtlCol="0">
              <a:spAutoFit/>
            </a:bodyPr>
            <a:lstStyle/>
            <a:p>
              <a:r>
                <a:rPr lang="en-US" dirty="0" smtClean="0">
                  <a:latin typeface="Courier New" pitchFamily="49" charset="0"/>
                  <a:cs typeface="Courier New" pitchFamily="49" charset="0"/>
                </a:rPr>
                <a:t>void transfer(A, B, amount) {</a:t>
              </a:r>
            </a:p>
            <a:p>
              <a:r>
                <a:rPr lang="en-US" b="1" dirty="0" smtClean="0">
                  <a:latin typeface="Courier New" pitchFamily="49" charset="0"/>
                  <a:cs typeface="Courier New" pitchFamily="49" charset="0"/>
                </a:rPr>
                <a:t>  synchronized(bank) {</a:t>
              </a:r>
            </a:p>
            <a:p>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withdraw(A, amount);</a:t>
              </a:r>
            </a:p>
            <a:p>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deposit(B, amount);</a:t>
              </a:r>
            </a:p>
            <a:p>
              <a:r>
                <a:rPr lang="en-US" b="1" dirty="0" smtClean="0">
                  <a:latin typeface="Courier New" pitchFamily="49" charset="0"/>
                  <a:cs typeface="Courier New" pitchFamily="49" charset="0"/>
                </a:rPr>
                <a:t>  }</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9" name="TextBox 8"/>
            <p:cNvSpPr txBox="1"/>
            <p:nvPr/>
          </p:nvSpPr>
          <p:spPr>
            <a:xfrm>
              <a:off x="4632720" y="1905000"/>
              <a:ext cx="4182555" cy="1754326"/>
            </a:xfrm>
            <a:prstGeom prst="rect">
              <a:avLst/>
            </a:prstGeom>
            <a:noFill/>
          </p:spPr>
          <p:txBody>
            <a:bodyPr wrap="none" rtlCol="0">
              <a:spAutoFit/>
            </a:bodyPr>
            <a:lstStyle/>
            <a:p>
              <a:r>
                <a:rPr lang="en-US" dirty="0" smtClean="0">
                  <a:latin typeface="Courier New" pitchFamily="49" charset="0"/>
                  <a:cs typeface="Courier New" pitchFamily="49" charset="0"/>
                </a:rPr>
                <a:t>void transfer(B, A, amount) {</a:t>
              </a:r>
            </a:p>
            <a:p>
              <a:r>
                <a:rPr lang="en-US" b="1" dirty="0" smtClean="0">
                  <a:latin typeface="Courier New" pitchFamily="49" charset="0"/>
                  <a:cs typeface="Courier New" pitchFamily="49" charset="0"/>
                </a:rPr>
                <a:t>  synchronized(bank) {</a:t>
              </a:r>
            </a:p>
            <a:p>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withdraw(B, amount);</a:t>
              </a:r>
            </a:p>
            <a:p>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deposit(A, amount);</a:t>
              </a:r>
              <a:endParaRPr lang="en-US" b="1" dirty="0" smtClean="0">
                <a:latin typeface="Courier New" pitchFamily="49" charset="0"/>
                <a:cs typeface="Courier New" pitchFamily="49" charset="0"/>
              </a:endParaRPr>
            </a:p>
            <a:p>
              <a:r>
                <a:rPr lang="en-US" b="1" dirty="0" smtClean="0">
                  <a:latin typeface="Courier New" pitchFamily="49" charset="0"/>
                  <a:cs typeface="Courier New" pitchFamily="49" charset="0"/>
                </a:rPr>
                <a:t>  }</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grpSp>
      <p:sp>
        <p:nvSpPr>
          <p:cNvPr id="12" name="TextBox 11"/>
          <p:cNvSpPr txBox="1"/>
          <p:nvPr/>
        </p:nvSpPr>
        <p:spPr>
          <a:xfrm>
            <a:off x="533400" y="3733800"/>
            <a:ext cx="6981719" cy="954107"/>
          </a:xfrm>
          <a:prstGeom prst="rect">
            <a:avLst/>
          </a:prstGeom>
          <a:noFill/>
        </p:spPr>
        <p:txBody>
          <a:bodyPr wrap="none" rtlCol="0">
            <a:spAutoFit/>
          </a:bodyPr>
          <a:lstStyle/>
          <a:p>
            <a:pPr marL="342900" indent="-342900">
              <a:buFont typeface="+mj-lt"/>
              <a:buAutoNum type="arabicPeriod"/>
            </a:pPr>
            <a:r>
              <a:rPr lang="en-US" sz="2800" dirty="0" smtClean="0"/>
              <a:t>Fine grained locking </a:t>
            </a:r>
            <a:r>
              <a:rPr lang="en-US" sz="2800" dirty="0" smtClean="0">
                <a:sym typeface="Wingdings" pitchFamily="2" charset="2"/>
              </a:rPr>
              <a:t></a:t>
            </a:r>
            <a:r>
              <a:rPr lang="en-US" sz="2800" dirty="0" smtClean="0"/>
              <a:t> Can lead to deadlock</a:t>
            </a:r>
          </a:p>
          <a:p>
            <a:pPr marL="342900" indent="-342900">
              <a:buFont typeface="+mj-lt"/>
              <a:buAutoNum type="arabicPeriod"/>
            </a:pPr>
            <a:r>
              <a:rPr lang="en-US" sz="2800" dirty="0" smtClean="0"/>
              <a:t>Coarse grained locking </a:t>
            </a:r>
            <a:r>
              <a:rPr lang="en-US" sz="2800" dirty="0" smtClean="0">
                <a:sym typeface="Wingdings" pitchFamily="2" charset="2"/>
              </a:rPr>
              <a:t></a:t>
            </a:r>
            <a:r>
              <a:rPr lang="en-US" sz="2800" dirty="0" smtClean="0"/>
              <a:t> No concurrency</a:t>
            </a:r>
            <a:endParaRPr lang="en-US" sz="2800" dirty="0"/>
          </a:p>
        </p:txBody>
      </p:sp>
    </p:spTree>
    <p:extLst>
      <p:ext uri="{BB962C8B-B14F-4D97-AF65-F5344CB8AC3E}">
        <p14:creationId xmlns:p14="http://schemas.microsoft.com/office/powerpoint/2010/main" val="1388212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4938981" cy="584775"/>
          </a:xfrm>
          <a:prstGeom prst="rect">
            <a:avLst/>
          </a:prstGeom>
          <a:noFill/>
        </p:spPr>
        <p:txBody>
          <a:bodyPr wrap="none" rtlCol="0">
            <a:spAutoFit/>
          </a:bodyPr>
          <a:lstStyle/>
          <a:p>
            <a:r>
              <a:rPr lang="en-US" sz="3200" dirty="0" err="1" smtClean="0"/>
              <a:t>Composability</a:t>
            </a:r>
            <a:r>
              <a:rPr lang="en-US" sz="3200" dirty="0" smtClean="0"/>
              <a:t> : Transactions</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grpSp>
        <p:nvGrpSpPr>
          <p:cNvPr id="4" name="Group 10"/>
          <p:cNvGrpSpPr/>
          <p:nvPr/>
        </p:nvGrpSpPr>
        <p:grpSpPr>
          <a:xfrm>
            <a:off x="23192" y="990600"/>
            <a:ext cx="8792083" cy="1754326"/>
            <a:chOff x="23192" y="1905000"/>
            <a:chExt cx="8792083" cy="1754326"/>
          </a:xfrm>
        </p:grpSpPr>
        <p:sp>
          <p:nvSpPr>
            <p:cNvPr id="8" name="TextBox 7"/>
            <p:cNvSpPr txBox="1"/>
            <p:nvPr/>
          </p:nvSpPr>
          <p:spPr>
            <a:xfrm>
              <a:off x="23192" y="1905000"/>
              <a:ext cx="4182555" cy="1754326"/>
            </a:xfrm>
            <a:prstGeom prst="rect">
              <a:avLst/>
            </a:prstGeom>
            <a:noFill/>
          </p:spPr>
          <p:txBody>
            <a:bodyPr wrap="none" rtlCol="0">
              <a:spAutoFit/>
            </a:bodyPr>
            <a:lstStyle/>
            <a:p>
              <a:r>
                <a:rPr lang="en-US" dirty="0" smtClean="0">
                  <a:latin typeface="Courier New" pitchFamily="49" charset="0"/>
                  <a:cs typeface="Courier New" pitchFamily="49" charset="0"/>
                </a:rPr>
                <a:t>void transfer(A, B, amount) {</a:t>
              </a:r>
            </a:p>
            <a:p>
              <a:r>
                <a:rPr lang="en-US" b="1" dirty="0" smtClean="0">
                  <a:latin typeface="Courier New" pitchFamily="49" charset="0"/>
                  <a:cs typeface="Courier New" pitchFamily="49" charset="0"/>
                </a:rPr>
                <a:t>  atomic {</a:t>
              </a:r>
            </a:p>
            <a:p>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withdraw(A, amount);</a:t>
              </a:r>
            </a:p>
            <a:p>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deposit(B, amount);</a:t>
              </a:r>
            </a:p>
            <a:p>
              <a:r>
                <a:rPr lang="en-US" b="1" dirty="0" smtClean="0">
                  <a:latin typeface="Courier New" pitchFamily="49" charset="0"/>
                  <a:cs typeface="Courier New" pitchFamily="49" charset="0"/>
                </a:rPr>
                <a:t>  }</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9" name="TextBox 8"/>
            <p:cNvSpPr txBox="1"/>
            <p:nvPr/>
          </p:nvSpPr>
          <p:spPr>
            <a:xfrm>
              <a:off x="4632720" y="1905000"/>
              <a:ext cx="4182555" cy="1754326"/>
            </a:xfrm>
            <a:prstGeom prst="rect">
              <a:avLst/>
            </a:prstGeom>
            <a:noFill/>
          </p:spPr>
          <p:txBody>
            <a:bodyPr wrap="none" rtlCol="0">
              <a:spAutoFit/>
            </a:bodyPr>
            <a:lstStyle/>
            <a:p>
              <a:r>
                <a:rPr lang="en-US" dirty="0" smtClean="0">
                  <a:latin typeface="Courier New" pitchFamily="49" charset="0"/>
                  <a:cs typeface="Courier New" pitchFamily="49" charset="0"/>
                </a:rPr>
                <a:t>void transfer(B, A, amount) {</a:t>
              </a:r>
            </a:p>
            <a:p>
              <a:r>
                <a:rPr lang="en-US" b="1" dirty="0" smtClean="0">
                  <a:latin typeface="Courier New" pitchFamily="49" charset="0"/>
                  <a:cs typeface="Courier New" pitchFamily="49" charset="0"/>
                </a:rPr>
                <a:t>  atomic {</a:t>
              </a:r>
            </a:p>
            <a:p>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withdraw(B, amount);</a:t>
              </a:r>
            </a:p>
            <a:p>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deposit(A, amount);</a:t>
              </a:r>
              <a:endParaRPr lang="en-US" b="1" dirty="0" smtClean="0">
                <a:latin typeface="Courier New" pitchFamily="49" charset="0"/>
                <a:cs typeface="Courier New" pitchFamily="49" charset="0"/>
              </a:endParaRPr>
            </a:p>
            <a:p>
              <a:r>
                <a:rPr lang="en-US" b="1" dirty="0" smtClean="0">
                  <a:latin typeface="Courier New" pitchFamily="49" charset="0"/>
                  <a:cs typeface="Courier New" pitchFamily="49" charset="0"/>
                </a:rPr>
                <a:t>  }</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grpSp>
      <p:sp>
        <p:nvSpPr>
          <p:cNvPr id="12" name="TextBox 11"/>
          <p:cNvSpPr txBox="1"/>
          <p:nvPr/>
        </p:nvSpPr>
        <p:spPr>
          <a:xfrm>
            <a:off x="533400" y="3733800"/>
            <a:ext cx="8633133" cy="954107"/>
          </a:xfrm>
          <a:prstGeom prst="rect">
            <a:avLst/>
          </a:prstGeom>
          <a:noFill/>
        </p:spPr>
        <p:txBody>
          <a:bodyPr wrap="none" rtlCol="0">
            <a:spAutoFit/>
          </a:bodyPr>
          <a:lstStyle/>
          <a:p>
            <a:pPr marL="342900" indent="-342900">
              <a:buFont typeface="+mj-lt"/>
              <a:buAutoNum type="arabicPeriod"/>
            </a:pPr>
            <a:r>
              <a:rPr lang="en-US" sz="2800" dirty="0" smtClean="0"/>
              <a:t>Serialization for transfer(A,B,100) and transfer(B,A,100)</a:t>
            </a:r>
          </a:p>
          <a:p>
            <a:pPr marL="342900" indent="-342900">
              <a:buFont typeface="+mj-lt"/>
              <a:buAutoNum type="arabicPeriod"/>
            </a:pPr>
            <a:r>
              <a:rPr lang="en-US" sz="2800" dirty="0" smtClean="0"/>
              <a:t>Concurrency for transfer(A,B,100) and transfer(C,D,100)</a:t>
            </a:r>
          </a:p>
        </p:txBody>
      </p:sp>
    </p:spTree>
    <p:extLst>
      <p:ext uri="{BB962C8B-B14F-4D97-AF65-F5344CB8AC3E}">
        <p14:creationId xmlns:p14="http://schemas.microsoft.com/office/powerpoint/2010/main" val="3261889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3690434" cy="584775"/>
          </a:xfrm>
          <a:prstGeom prst="rect">
            <a:avLst/>
          </a:prstGeom>
          <a:noFill/>
        </p:spPr>
        <p:txBody>
          <a:bodyPr wrap="none" rtlCol="0">
            <a:spAutoFit/>
          </a:bodyPr>
          <a:lstStyle/>
          <a:p>
            <a:r>
              <a:rPr lang="en-US" sz="3200" dirty="0" smtClean="0"/>
              <a:t>Some issues with TM</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76200" y="1066800"/>
            <a:ext cx="6296083" cy="1815882"/>
          </a:xfrm>
          <a:prstGeom prst="rect">
            <a:avLst/>
          </a:prstGeom>
          <a:noFill/>
        </p:spPr>
        <p:txBody>
          <a:bodyPr wrap="none" rtlCol="0">
            <a:spAutoFit/>
          </a:bodyPr>
          <a:lstStyle/>
          <a:p>
            <a:pPr marL="342900" indent="-342900">
              <a:buFont typeface="+mj-lt"/>
              <a:buAutoNum type="arabicPeriod"/>
            </a:pPr>
            <a:r>
              <a:rPr lang="en-US" sz="2800" dirty="0" smtClean="0"/>
              <a:t>I/O and unrecoverable actions</a:t>
            </a:r>
          </a:p>
          <a:p>
            <a:pPr marL="342900" indent="-342900">
              <a:buFont typeface="+mj-lt"/>
              <a:buAutoNum type="arabicPeriod"/>
            </a:pPr>
            <a:r>
              <a:rPr lang="en-US" sz="2800" dirty="0" smtClean="0"/>
              <a:t>Atomicity violations are still possible</a:t>
            </a:r>
          </a:p>
          <a:p>
            <a:pPr marL="342900" indent="-342900">
              <a:buFont typeface="+mj-lt"/>
              <a:buAutoNum type="arabicPeriod"/>
            </a:pPr>
            <a:r>
              <a:rPr lang="en-US" sz="2800" dirty="0" smtClean="0"/>
              <a:t>Interaction with non-transactional code</a:t>
            </a:r>
          </a:p>
          <a:p>
            <a:pPr marL="342900" indent="-342900">
              <a:buFont typeface="+mj-lt"/>
              <a:buAutoNum type="arabicPeriod"/>
            </a:pPr>
            <a:endParaRPr lang="en-US" sz="2800" dirty="0" smtClean="0"/>
          </a:p>
        </p:txBody>
      </p:sp>
      <p:sp>
        <p:nvSpPr>
          <p:cNvPr id="8" name="Slide Number Placeholder 7"/>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623148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3365986" cy="584775"/>
          </a:xfrm>
          <a:prstGeom prst="rect">
            <a:avLst/>
          </a:prstGeom>
          <a:noFill/>
        </p:spPr>
        <p:txBody>
          <a:bodyPr wrap="none" rtlCol="0">
            <a:spAutoFit/>
          </a:bodyPr>
          <a:lstStyle/>
          <a:p>
            <a:r>
              <a:rPr lang="en-US" sz="3200" dirty="0" smtClean="0"/>
              <a:t>Atomicity Violation</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
        <p:nvSpPr>
          <p:cNvPr id="8" name="TextBox 7"/>
          <p:cNvSpPr txBox="1"/>
          <p:nvPr/>
        </p:nvSpPr>
        <p:spPr>
          <a:xfrm>
            <a:off x="1006027" y="990600"/>
            <a:ext cx="2028119" cy="1938992"/>
          </a:xfrm>
          <a:prstGeom prst="rect">
            <a:avLst/>
          </a:prstGeom>
          <a:noFill/>
        </p:spPr>
        <p:txBody>
          <a:bodyPr wrap="none" rtlCol="0">
            <a:spAutoFit/>
          </a:bodyPr>
          <a:lstStyle/>
          <a:p>
            <a:r>
              <a:rPr lang="en-US" sz="2400" b="1" dirty="0" smtClean="0">
                <a:latin typeface="Courier New" pitchFamily="49" charset="0"/>
                <a:cs typeface="Courier New" pitchFamily="49" charset="0"/>
              </a:rPr>
              <a:t>atomic </a:t>
            </a:r>
            <a:r>
              <a:rPr lang="en-US" sz="2400" dirty="0" smtClean="0">
                <a:latin typeface="Courier New" pitchFamily="49" charset="0"/>
                <a:cs typeface="Courier New" pitchFamily="49" charset="0"/>
              </a:rPr>
              <a:t>{</a:t>
            </a:r>
          </a:p>
          <a:p>
            <a:r>
              <a:rPr lang="en-US" sz="2400" dirty="0" smtClean="0">
                <a:latin typeface="Courier New" pitchFamily="49" charset="0"/>
                <a:cs typeface="Courier New" pitchFamily="49" charset="0"/>
              </a:rPr>
              <a:t>  …</a:t>
            </a:r>
          </a:p>
          <a:p>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ptr</a:t>
            </a:r>
            <a:r>
              <a:rPr lang="en-US" sz="2400" dirty="0" smtClean="0">
                <a:latin typeface="Courier New" pitchFamily="49" charset="0"/>
                <a:cs typeface="Courier New" pitchFamily="49" charset="0"/>
              </a:rPr>
              <a:t> = A;</a:t>
            </a:r>
          </a:p>
          <a:p>
            <a:r>
              <a:rPr lang="en-US" sz="2400" dirty="0" smtClean="0">
                <a:latin typeface="Courier New" pitchFamily="49" charset="0"/>
                <a:cs typeface="Courier New" pitchFamily="49" charset="0"/>
              </a:rPr>
              <a:t>  …</a:t>
            </a:r>
          </a:p>
          <a:p>
            <a:r>
              <a:rPr lang="en-US" sz="2400" dirty="0" smtClean="0">
                <a:latin typeface="Courier New" pitchFamily="49" charset="0"/>
                <a:cs typeface="Courier New" pitchFamily="49" charset="0"/>
              </a:rPr>
              <a:t>}</a:t>
            </a:r>
            <a:endParaRPr lang="en-US" sz="2400" dirty="0">
              <a:latin typeface="Courier New" pitchFamily="49" charset="0"/>
              <a:cs typeface="Courier New" pitchFamily="49" charset="0"/>
            </a:endParaRPr>
          </a:p>
        </p:txBody>
      </p:sp>
      <p:sp>
        <p:nvSpPr>
          <p:cNvPr id="10" name="TextBox 9"/>
          <p:cNvSpPr txBox="1"/>
          <p:nvPr/>
        </p:nvSpPr>
        <p:spPr>
          <a:xfrm>
            <a:off x="5257800" y="1443335"/>
            <a:ext cx="2581156" cy="1569660"/>
          </a:xfrm>
          <a:prstGeom prst="rect">
            <a:avLst/>
          </a:prstGeom>
          <a:noFill/>
        </p:spPr>
        <p:txBody>
          <a:bodyPr wrap="none" rtlCol="0">
            <a:spAutoFit/>
          </a:bodyPr>
          <a:lstStyle/>
          <a:p>
            <a:r>
              <a:rPr lang="en-US" sz="2400" b="1" dirty="0" smtClean="0">
                <a:latin typeface="Courier New" pitchFamily="49" charset="0"/>
                <a:cs typeface="Courier New" pitchFamily="49" charset="0"/>
              </a:rPr>
              <a:t>atomic </a:t>
            </a:r>
            <a:r>
              <a:rPr lang="en-US" sz="2400" dirty="0" smtClean="0">
                <a:latin typeface="Courier New" pitchFamily="49" charset="0"/>
                <a:cs typeface="Courier New" pitchFamily="49" charset="0"/>
              </a:rPr>
              <a:t>{</a:t>
            </a:r>
          </a:p>
          <a:p>
            <a:r>
              <a:rPr lang="en-US" sz="2400" dirty="0" smtClean="0">
                <a:latin typeface="Courier New" pitchFamily="49" charset="0"/>
                <a:cs typeface="Courier New" pitchFamily="49" charset="0"/>
              </a:rPr>
              <a:t>  …</a:t>
            </a:r>
          </a:p>
          <a:p>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ptr</a:t>
            </a:r>
            <a:r>
              <a:rPr lang="en-US" sz="2400" dirty="0" smtClean="0">
                <a:latin typeface="Courier New" pitchFamily="49" charset="0"/>
                <a:cs typeface="Courier New" pitchFamily="49" charset="0"/>
              </a:rPr>
              <a:t> = NULL;</a:t>
            </a:r>
          </a:p>
          <a:p>
            <a:r>
              <a:rPr lang="en-US" sz="2400" dirty="0" smtClean="0">
                <a:latin typeface="Courier New" pitchFamily="49" charset="0"/>
                <a:cs typeface="Courier New" pitchFamily="49" charset="0"/>
              </a:rPr>
              <a:t>}</a:t>
            </a:r>
            <a:endParaRPr lang="en-US" sz="2400" dirty="0">
              <a:latin typeface="Courier New" pitchFamily="49" charset="0"/>
              <a:cs typeface="Courier New" pitchFamily="49" charset="0"/>
            </a:endParaRPr>
          </a:p>
        </p:txBody>
      </p:sp>
      <p:sp>
        <p:nvSpPr>
          <p:cNvPr id="11" name="TextBox 10"/>
          <p:cNvSpPr txBox="1"/>
          <p:nvPr/>
        </p:nvSpPr>
        <p:spPr>
          <a:xfrm>
            <a:off x="5257800" y="697468"/>
            <a:ext cx="1659429" cy="461665"/>
          </a:xfrm>
          <a:prstGeom prst="rect">
            <a:avLst/>
          </a:prstGeom>
          <a:noFill/>
        </p:spPr>
        <p:txBody>
          <a:bodyPr wrap="none" rtlCol="0">
            <a:spAutoFit/>
          </a:bodyPr>
          <a:lstStyle/>
          <a:p>
            <a:r>
              <a:rPr lang="en-US" sz="2400" i="1" dirty="0" smtClean="0">
                <a:latin typeface="Courier New" pitchFamily="49" charset="0"/>
                <a:cs typeface="Courier New" pitchFamily="49" charset="0"/>
              </a:rPr>
              <a:t>Thread 2</a:t>
            </a:r>
            <a:endParaRPr lang="en-US" sz="2400" i="1" dirty="0">
              <a:latin typeface="Courier New" pitchFamily="49" charset="0"/>
              <a:cs typeface="Courier New" pitchFamily="49" charset="0"/>
            </a:endParaRPr>
          </a:p>
        </p:txBody>
      </p:sp>
      <p:sp>
        <p:nvSpPr>
          <p:cNvPr id="13" name="TextBox 12"/>
          <p:cNvSpPr txBox="1"/>
          <p:nvPr/>
        </p:nvSpPr>
        <p:spPr>
          <a:xfrm>
            <a:off x="1236171" y="681335"/>
            <a:ext cx="1659429" cy="461665"/>
          </a:xfrm>
          <a:prstGeom prst="rect">
            <a:avLst/>
          </a:prstGeom>
          <a:noFill/>
        </p:spPr>
        <p:txBody>
          <a:bodyPr wrap="none" rtlCol="0">
            <a:spAutoFit/>
          </a:bodyPr>
          <a:lstStyle/>
          <a:p>
            <a:r>
              <a:rPr lang="en-US" sz="2400" i="1" dirty="0" smtClean="0">
                <a:latin typeface="Courier New" pitchFamily="49" charset="0"/>
                <a:cs typeface="Courier New" pitchFamily="49" charset="0"/>
              </a:rPr>
              <a:t>Thread 1</a:t>
            </a:r>
            <a:endParaRPr lang="en-US" sz="2400" i="1" dirty="0">
              <a:latin typeface="Courier New" pitchFamily="49" charset="0"/>
              <a:cs typeface="Courier New" pitchFamily="49" charset="0"/>
            </a:endParaRPr>
          </a:p>
        </p:txBody>
      </p:sp>
      <p:sp>
        <p:nvSpPr>
          <p:cNvPr id="9" name="TextBox 8"/>
          <p:cNvSpPr txBox="1"/>
          <p:nvPr/>
        </p:nvSpPr>
        <p:spPr>
          <a:xfrm>
            <a:off x="1003852" y="2971800"/>
            <a:ext cx="3318537" cy="1200329"/>
          </a:xfrm>
          <a:prstGeom prst="rect">
            <a:avLst/>
          </a:prstGeom>
          <a:noFill/>
        </p:spPr>
        <p:txBody>
          <a:bodyPr wrap="none" rtlCol="0">
            <a:spAutoFit/>
          </a:bodyPr>
          <a:lstStyle/>
          <a:p>
            <a:r>
              <a:rPr lang="en-US" sz="2400" b="1" dirty="0" smtClean="0">
                <a:latin typeface="Courier New" pitchFamily="49" charset="0"/>
                <a:cs typeface="Courier New" pitchFamily="49" charset="0"/>
              </a:rPr>
              <a:t>atomic </a:t>
            </a:r>
            <a:r>
              <a:rPr lang="en-US" sz="2400" dirty="0" smtClean="0">
                <a:latin typeface="Courier New" pitchFamily="49" charset="0"/>
                <a:cs typeface="Courier New" pitchFamily="49" charset="0"/>
              </a:rPr>
              <a:t>{</a:t>
            </a:r>
          </a:p>
          <a:p>
            <a:r>
              <a:rPr lang="en-US" sz="2400" dirty="0" smtClean="0">
                <a:latin typeface="Courier New" pitchFamily="49" charset="0"/>
                <a:cs typeface="Courier New" pitchFamily="49" charset="0"/>
              </a:rPr>
              <a:t>  B = </a:t>
            </a:r>
            <a:r>
              <a:rPr lang="en-US" sz="2400" dirty="0" err="1" smtClean="0">
                <a:latin typeface="Courier New" pitchFamily="49" charset="0"/>
                <a:cs typeface="Courier New" pitchFamily="49" charset="0"/>
              </a:rPr>
              <a:t>ptr</a:t>
            </a:r>
            <a:r>
              <a:rPr lang="en-US" sz="2400" dirty="0" smtClean="0">
                <a:latin typeface="Courier New" pitchFamily="49" charset="0"/>
                <a:cs typeface="Courier New" pitchFamily="49" charset="0"/>
              </a:rPr>
              <a:t>-&gt;field;</a:t>
            </a:r>
          </a:p>
          <a:p>
            <a:r>
              <a:rPr lang="en-US" sz="2400" dirty="0" smtClean="0">
                <a:latin typeface="Courier New" pitchFamily="49" charset="0"/>
                <a:cs typeface="Courier New" pitchFamily="49" charset="0"/>
              </a:rPr>
              <a:t>}</a:t>
            </a:r>
            <a:endParaRPr lang="en-US" sz="2400" dirty="0">
              <a:latin typeface="Courier New" pitchFamily="49" charset="0"/>
              <a:cs typeface="Courier New" pitchFamily="49" charset="0"/>
            </a:endParaRPr>
          </a:p>
        </p:txBody>
      </p:sp>
    </p:spTree>
    <p:extLst>
      <p:ext uri="{BB962C8B-B14F-4D97-AF65-F5344CB8AC3E}">
        <p14:creationId xmlns:p14="http://schemas.microsoft.com/office/powerpoint/2010/main" val="2655929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6783075" cy="584775"/>
          </a:xfrm>
          <a:prstGeom prst="rect">
            <a:avLst/>
          </a:prstGeom>
          <a:noFill/>
        </p:spPr>
        <p:txBody>
          <a:bodyPr wrap="none" rtlCol="0">
            <a:spAutoFit/>
          </a:bodyPr>
          <a:lstStyle/>
          <a:p>
            <a:r>
              <a:rPr lang="en-US" sz="3200" dirty="0" smtClean="0"/>
              <a:t>Interaction with non-transactional code</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
        <p:nvSpPr>
          <p:cNvPr id="8" name="TextBox 7"/>
          <p:cNvSpPr txBox="1"/>
          <p:nvPr/>
        </p:nvSpPr>
        <p:spPr>
          <a:xfrm>
            <a:off x="1006027" y="990600"/>
            <a:ext cx="3687228" cy="1938992"/>
          </a:xfrm>
          <a:prstGeom prst="rect">
            <a:avLst/>
          </a:prstGeom>
          <a:noFill/>
        </p:spPr>
        <p:txBody>
          <a:bodyPr wrap="none" rtlCol="0">
            <a:spAutoFit/>
          </a:bodyPr>
          <a:lstStyle/>
          <a:p>
            <a:r>
              <a:rPr lang="en-US" sz="2400" dirty="0" err="1" smtClean="0">
                <a:latin typeface="Courier New" pitchFamily="49" charset="0"/>
                <a:cs typeface="Courier New" pitchFamily="49" charset="0"/>
              </a:rPr>
              <a:t>lock_acquire</a:t>
            </a:r>
            <a:r>
              <a:rPr lang="en-US" sz="2400" dirty="0" smtClean="0">
                <a:latin typeface="Courier New" pitchFamily="49" charset="0"/>
                <a:cs typeface="Courier New" pitchFamily="49" charset="0"/>
              </a:rPr>
              <a:t>(lock);</a:t>
            </a:r>
          </a:p>
          <a:p>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obj.x</a:t>
            </a:r>
            <a:r>
              <a:rPr lang="en-US" sz="2400" dirty="0" smtClean="0">
                <a:latin typeface="Courier New" pitchFamily="49" charset="0"/>
                <a:cs typeface="Courier New" pitchFamily="49" charset="0"/>
              </a:rPr>
              <a:t> = 1;</a:t>
            </a:r>
          </a:p>
          <a:p>
            <a:r>
              <a:rPr lang="en-US" sz="2400" dirty="0" smtClean="0">
                <a:latin typeface="Courier New" pitchFamily="49" charset="0"/>
                <a:cs typeface="Courier New" pitchFamily="49" charset="0"/>
              </a:rPr>
              <a:t>  if (</a:t>
            </a:r>
            <a:r>
              <a:rPr lang="en-US" sz="2400" dirty="0" err="1" smtClean="0">
                <a:latin typeface="Courier New" pitchFamily="49" charset="0"/>
                <a:cs typeface="Courier New" pitchFamily="49" charset="0"/>
              </a:rPr>
              <a:t>obj.x</a:t>
            </a:r>
            <a:r>
              <a:rPr lang="en-US" sz="2400" dirty="0" smtClean="0">
                <a:latin typeface="Courier New" pitchFamily="49" charset="0"/>
                <a:cs typeface="Courier New" pitchFamily="49" charset="0"/>
              </a:rPr>
              <a:t> != 1)</a:t>
            </a:r>
          </a:p>
          <a:p>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fireMissiles</a:t>
            </a:r>
            <a:r>
              <a:rPr lang="en-US" sz="2400" dirty="0" smtClean="0">
                <a:latin typeface="Courier New" pitchFamily="49" charset="0"/>
                <a:cs typeface="Courier New" pitchFamily="49" charset="0"/>
              </a:rPr>
              <a:t>();</a:t>
            </a:r>
          </a:p>
          <a:p>
            <a:r>
              <a:rPr lang="en-US" sz="2400" dirty="0" err="1" smtClean="0">
                <a:latin typeface="Courier New" pitchFamily="49" charset="0"/>
                <a:cs typeface="Courier New" pitchFamily="49" charset="0"/>
              </a:rPr>
              <a:t>lock_release</a:t>
            </a:r>
            <a:r>
              <a:rPr lang="en-US" sz="2400" dirty="0" smtClean="0">
                <a:latin typeface="Courier New" pitchFamily="49" charset="0"/>
                <a:cs typeface="Courier New" pitchFamily="49" charset="0"/>
              </a:rPr>
              <a:t>(lock);</a:t>
            </a:r>
            <a:endParaRPr lang="en-US" sz="2400" dirty="0">
              <a:latin typeface="Courier New" pitchFamily="49" charset="0"/>
              <a:cs typeface="Courier New" pitchFamily="49" charset="0"/>
            </a:endParaRPr>
          </a:p>
        </p:txBody>
      </p:sp>
      <p:sp>
        <p:nvSpPr>
          <p:cNvPr id="10" name="TextBox 9"/>
          <p:cNvSpPr txBox="1"/>
          <p:nvPr/>
        </p:nvSpPr>
        <p:spPr>
          <a:xfrm>
            <a:off x="5257800" y="1443335"/>
            <a:ext cx="2028119" cy="461665"/>
          </a:xfrm>
          <a:prstGeom prst="rect">
            <a:avLst/>
          </a:prstGeom>
          <a:noFill/>
        </p:spPr>
        <p:txBody>
          <a:bodyPr wrap="none" rtlCol="0">
            <a:spAutoFit/>
          </a:bodyPr>
          <a:lstStyle/>
          <a:p>
            <a:r>
              <a:rPr lang="en-US" sz="2400" dirty="0" err="1" smtClean="0">
                <a:latin typeface="Courier New" pitchFamily="49" charset="0"/>
                <a:cs typeface="Courier New" pitchFamily="49" charset="0"/>
              </a:rPr>
              <a:t>obj.x</a:t>
            </a:r>
            <a:r>
              <a:rPr lang="en-US" sz="2400" dirty="0" smtClean="0">
                <a:latin typeface="Courier New" pitchFamily="49" charset="0"/>
                <a:cs typeface="Courier New" pitchFamily="49" charset="0"/>
              </a:rPr>
              <a:t> = 2;</a:t>
            </a:r>
            <a:endParaRPr lang="en-US" sz="2400" dirty="0">
              <a:latin typeface="Courier New" pitchFamily="49" charset="0"/>
              <a:cs typeface="Courier New" pitchFamily="49" charset="0"/>
            </a:endParaRPr>
          </a:p>
        </p:txBody>
      </p:sp>
      <p:sp>
        <p:nvSpPr>
          <p:cNvPr id="11" name="TextBox 10"/>
          <p:cNvSpPr txBox="1"/>
          <p:nvPr/>
        </p:nvSpPr>
        <p:spPr>
          <a:xfrm>
            <a:off x="5257800" y="697468"/>
            <a:ext cx="1659429" cy="461665"/>
          </a:xfrm>
          <a:prstGeom prst="rect">
            <a:avLst/>
          </a:prstGeom>
          <a:noFill/>
        </p:spPr>
        <p:txBody>
          <a:bodyPr wrap="none" rtlCol="0">
            <a:spAutoFit/>
          </a:bodyPr>
          <a:lstStyle/>
          <a:p>
            <a:r>
              <a:rPr lang="en-US" sz="2400" i="1" dirty="0" smtClean="0">
                <a:latin typeface="Courier New" pitchFamily="49" charset="0"/>
                <a:cs typeface="Courier New" pitchFamily="49" charset="0"/>
              </a:rPr>
              <a:t>Thread 2</a:t>
            </a:r>
            <a:endParaRPr lang="en-US" sz="2400" i="1" dirty="0">
              <a:latin typeface="Courier New" pitchFamily="49" charset="0"/>
              <a:cs typeface="Courier New" pitchFamily="49" charset="0"/>
            </a:endParaRPr>
          </a:p>
        </p:txBody>
      </p:sp>
      <p:sp>
        <p:nvSpPr>
          <p:cNvPr id="13" name="TextBox 12"/>
          <p:cNvSpPr txBox="1"/>
          <p:nvPr/>
        </p:nvSpPr>
        <p:spPr>
          <a:xfrm>
            <a:off x="1608068" y="685800"/>
            <a:ext cx="1659429" cy="461665"/>
          </a:xfrm>
          <a:prstGeom prst="rect">
            <a:avLst/>
          </a:prstGeom>
          <a:noFill/>
        </p:spPr>
        <p:txBody>
          <a:bodyPr wrap="none" rtlCol="0">
            <a:spAutoFit/>
          </a:bodyPr>
          <a:lstStyle/>
          <a:p>
            <a:r>
              <a:rPr lang="en-US" sz="2400" i="1" dirty="0" smtClean="0">
                <a:latin typeface="Courier New" pitchFamily="49" charset="0"/>
                <a:cs typeface="Courier New" pitchFamily="49" charset="0"/>
              </a:rPr>
              <a:t>Thread 1</a:t>
            </a:r>
            <a:endParaRPr lang="en-US" sz="2400" i="1" dirty="0">
              <a:latin typeface="Courier New" pitchFamily="49" charset="0"/>
              <a:cs typeface="Courier New" pitchFamily="49" charset="0"/>
            </a:endParaRPr>
          </a:p>
        </p:txBody>
      </p:sp>
    </p:spTree>
    <p:extLst>
      <p:ext uri="{BB962C8B-B14F-4D97-AF65-F5344CB8AC3E}">
        <p14:creationId xmlns:p14="http://schemas.microsoft.com/office/powerpoint/2010/main" val="2433491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6783075" cy="584775"/>
          </a:xfrm>
          <a:prstGeom prst="rect">
            <a:avLst/>
          </a:prstGeom>
          <a:noFill/>
        </p:spPr>
        <p:txBody>
          <a:bodyPr wrap="none" rtlCol="0">
            <a:spAutoFit/>
          </a:bodyPr>
          <a:lstStyle/>
          <a:p>
            <a:r>
              <a:rPr lang="en-US" sz="3200" dirty="0" smtClean="0"/>
              <a:t>Interaction with non-transactional code</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
        <p:nvSpPr>
          <p:cNvPr id="8" name="TextBox 7"/>
          <p:cNvSpPr txBox="1"/>
          <p:nvPr/>
        </p:nvSpPr>
        <p:spPr>
          <a:xfrm>
            <a:off x="1006027" y="990600"/>
            <a:ext cx="3687228" cy="1938992"/>
          </a:xfrm>
          <a:prstGeom prst="rect">
            <a:avLst/>
          </a:prstGeom>
          <a:noFill/>
        </p:spPr>
        <p:txBody>
          <a:bodyPr wrap="none" rtlCol="0">
            <a:spAutoFit/>
          </a:bodyPr>
          <a:lstStyle/>
          <a:p>
            <a:r>
              <a:rPr lang="en-US" sz="2400" b="1" dirty="0" smtClean="0">
                <a:latin typeface="Courier New" pitchFamily="49" charset="0"/>
                <a:cs typeface="Courier New" pitchFamily="49" charset="0"/>
              </a:rPr>
              <a:t>atomic </a:t>
            </a:r>
            <a:r>
              <a:rPr lang="en-US" sz="2400" dirty="0" smtClean="0">
                <a:latin typeface="Courier New" pitchFamily="49" charset="0"/>
                <a:cs typeface="Courier New" pitchFamily="49" charset="0"/>
              </a:rPr>
              <a:t>{</a:t>
            </a:r>
          </a:p>
          <a:p>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obj.x</a:t>
            </a:r>
            <a:r>
              <a:rPr lang="en-US" sz="2400" dirty="0" smtClean="0">
                <a:latin typeface="Courier New" pitchFamily="49" charset="0"/>
                <a:cs typeface="Courier New" pitchFamily="49" charset="0"/>
              </a:rPr>
              <a:t> = 1;</a:t>
            </a:r>
          </a:p>
          <a:p>
            <a:r>
              <a:rPr lang="en-US" sz="2400" dirty="0" smtClean="0">
                <a:latin typeface="Courier New" pitchFamily="49" charset="0"/>
                <a:cs typeface="Courier New" pitchFamily="49" charset="0"/>
              </a:rPr>
              <a:t>  if (</a:t>
            </a:r>
            <a:r>
              <a:rPr lang="en-US" sz="2400" dirty="0" err="1" smtClean="0">
                <a:latin typeface="Courier New" pitchFamily="49" charset="0"/>
                <a:cs typeface="Courier New" pitchFamily="49" charset="0"/>
              </a:rPr>
              <a:t>obj.x</a:t>
            </a:r>
            <a:r>
              <a:rPr lang="en-US" sz="2400" dirty="0" smtClean="0">
                <a:latin typeface="Courier New" pitchFamily="49" charset="0"/>
                <a:cs typeface="Courier New" pitchFamily="49" charset="0"/>
              </a:rPr>
              <a:t> != 1)</a:t>
            </a:r>
          </a:p>
          <a:p>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fireMissiles</a:t>
            </a:r>
            <a:r>
              <a:rPr lang="en-US" sz="2400" dirty="0" smtClean="0">
                <a:latin typeface="Courier New" pitchFamily="49" charset="0"/>
                <a:cs typeface="Courier New" pitchFamily="49" charset="0"/>
              </a:rPr>
              <a:t>();</a:t>
            </a:r>
          </a:p>
          <a:p>
            <a:r>
              <a:rPr lang="en-US" sz="2400" dirty="0" smtClean="0">
                <a:latin typeface="Courier New" pitchFamily="49" charset="0"/>
                <a:cs typeface="Courier New" pitchFamily="49" charset="0"/>
              </a:rPr>
              <a:t>}</a:t>
            </a:r>
            <a:endParaRPr lang="en-US" sz="2400" dirty="0">
              <a:latin typeface="Courier New" pitchFamily="49" charset="0"/>
              <a:cs typeface="Courier New" pitchFamily="49" charset="0"/>
            </a:endParaRPr>
          </a:p>
        </p:txBody>
      </p:sp>
      <p:sp>
        <p:nvSpPr>
          <p:cNvPr id="10" name="TextBox 9"/>
          <p:cNvSpPr txBox="1"/>
          <p:nvPr/>
        </p:nvSpPr>
        <p:spPr>
          <a:xfrm>
            <a:off x="5257800" y="1443335"/>
            <a:ext cx="2028119" cy="461665"/>
          </a:xfrm>
          <a:prstGeom prst="rect">
            <a:avLst/>
          </a:prstGeom>
          <a:noFill/>
        </p:spPr>
        <p:txBody>
          <a:bodyPr wrap="none" rtlCol="0">
            <a:spAutoFit/>
          </a:bodyPr>
          <a:lstStyle/>
          <a:p>
            <a:r>
              <a:rPr lang="en-US" sz="2400" dirty="0" err="1" smtClean="0">
                <a:latin typeface="Courier New" pitchFamily="49" charset="0"/>
                <a:cs typeface="Courier New" pitchFamily="49" charset="0"/>
              </a:rPr>
              <a:t>obj.x</a:t>
            </a:r>
            <a:r>
              <a:rPr lang="en-US" sz="2400" dirty="0" smtClean="0">
                <a:latin typeface="Courier New" pitchFamily="49" charset="0"/>
                <a:cs typeface="Courier New" pitchFamily="49" charset="0"/>
              </a:rPr>
              <a:t> = 2;</a:t>
            </a:r>
            <a:endParaRPr lang="en-US" sz="2400" dirty="0">
              <a:latin typeface="Courier New" pitchFamily="49" charset="0"/>
              <a:cs typeface="Courier New" pitchFamily="49" charset="0"/>
            </a:endParaRPr>
          </a:p>
        </p:txBody>
      </p:sp>
      <p:sp>
        <p:nvSpPr>
          <p:cNvPr id="11" name="TextBox 10"/>
          <p:cNvSpPr txBox="1"/>
          <p:nvPr/>
        </p:nvSpPr>
        <p:spPr>
          <a:xfrm>
            <a:off x="5257800" y="697468"/>
            <a:ext cx="1659429" cy="461665"/>
          </a:xfrm>
          <a:prstGeom prst="rect">
            <a:avLst/>
          </a:prstGeom>
          <a:noFill/>
        </p:spPr>
        <p:txBody>
          <a:bodyPr wrap="none" rtlCol="0">
            <a:spAutoFit/>
          </a:bodyPr>
          <a:lstStyle/>
          <a:p>
            <a:r>
              <a:rPr lang="en-US" sz="2400" i="1" dirty="0" smtClean="0">
                <a:latin typeface="Courier New" pitchFamily="49" charset="0"/>
                <a:cs typeface="Courier New" pitchFamily="49" charset="0"/>
              </a:rPr>
              <a:t>Thread 2</a:t>
            </a:r>
            <a:endParaRPr lang="en-US" sz="2400" i="1" dirty="0">
              <a:latin typeface="Courier New" pitchFamily="49" charset="0"/>
              <a:cs typeface="Courier New" pitchFamily="49" charset="0"/>
            </a:endParaRPr>
          </a:p>
        </p:txBody>
      </p:sp>
      <p:sp>
        <p:nvSpPr>
          <p:cNvPr id="13" name="TextBox 12"/>
          <p:cNvSpPr txBox="1"/>
          <p:nvPr/>
        </p:nvSpPr>
        <p:spPr>
          <a:xfrm>
            <a:off x="1608068" y="685800"/>
            <a:ext cx="1659429" cy="461665"/>
          </a:xfrm>
          <a:prstGeom prst="rect">
            <a:avLst/>
          </a:prstGeom>
          <a:noFill/>
        </p:spPr>
        <p:txBody>
          <a:bodyPr wrap="none" rtlCol="0">
            <a:spAutoFit/>
          </a:bodyPr>
          <a:lstStyle/>
          <a:p>
            <a:r>
              <a:rPr lang="en-US" sz="2400" i="1" dirty="0" smtClean="0">
                <a:latin typeface="Courier New" pitchFamily="49" charset="0"/>
                <a:cs typeface="Courier New" pitchFamily="49" charset="0"/>
              </a:rPr>
              <a:t>Thread 1</a:t>
            </a:r>
            <a:endParaRPr lang="en-US" sz="2400" i="1" dirty="0">
              <a:latin typeface="Courier New" pitchFamily="49" charset="0"/>
              <a:cs typeface="Courier New" pitchFamily="49" charset="0"/>
            </a:endParaRPr>
          </a:p>
        </p:txBody>
      </p:sp>
    </p:spTree>
    <p:extLst>
      <p:ext uri="{BB962C8B-B14F-4D97-AF65-F5344CB8AC3E}">
        <p14:creationId xmlns:p14="http://schemas.microsoft.com/office/powerpoint/2010/main" val="11667084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6783075" cy="584775"/>
          </a:xfrm>
          <a:prstGeom prst="rect">
            <a:avLst/>
          </a:prstGeom>
          <a:noFill/>
        </p:spPr>
        <p:txBody>
          <a:bodyPr wrap="none" rtlCol="0">
            <a:spAutoFit/>
          </a:bodyPr>
          <a:lstStyle/>
          <a:p>
            <a:r>
              <a:rPr lang="en-US" sz="3200" dirty="0" smtClean="0"/>
              <a:t>Interaction with non-transactional code</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
        <p:nvSpPr>
          <p:cNvPr id="8" name="TextBox 7"/>
          <p:cNvSpPr txBox="1"/>
          <p:nvPr/>
        </p:nvSpPr>
        <p:spPr>
          <a:xfrm>
            <a:off x="1006027" y="990600"/>
            <a:ext cx="3687228" cy="1938992"/>
          </a:xfrm>
          <a:prstGeom prst="rect">
            <a:avLst/>
          </a:prstGeom>
          <a:noFill/>
        </p:spPr>
        <p:txBody>
          <a:bodyPr wrap="none" rtlCol="0">
            <a:spAutoFit/>
          </a:bodyPr>
          <a:lstStyle/>
          <a:p>
            <a:r>
              <a:rPr lang="en-US" sz="2400" b="1" dirty="0" smtClean="0">
                <a:latin typeface="Courier New" pitchFamily="49" charset="0"/>
                <a:cs typeface="Courier New" pitchFamily="49" charset="0"/>
              </a:rPr>
              <a:t>atomic </a:t>
            </a:r>
            <a:r>
              <a:rPr lang="en-US" sz="2400" dirty="0" smtClean="0">
                <a:latin typeface="Courier New" pitchFamily="49" charset="0"/>
                <a:cs typeface="Courier New" pitchFamily="49" charset="0"/>
              </a:rPr>
              <a:t>{</a:t>
            </a:r>
          </a:p>
          <a:p>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obj.x</a:t>
            </a:r>
            <a:r>
              <a:rPr lang="en-US" sz="2400" dirty="0" smtClean="0">
                <a:latin typeface="Courier New" pitchFamily="49" charset="0"/>
                <a:cs typeface="Courier New" pitchFamily="49" charset="0"/>
              </a:rPr>
              <a:t> = 1;</a:t>
            </a:r>
          </a:p>
          <a:p>
            <a:r>
              <a:rPr lang="en-US" sz="2400" dirty="0" smtClean="0">
                <a:latin typeface="Courier New" pitchFamily="49" charset="0"/>
                <a:cs typeface="Courier New" pitchFamily="49" charset="0"/>
              </a:rPr>
              <a:t>  if (</a:t>
            </a:r>
            <a:r>
              <a:rPr lang="en-US" sz="2400" dirty="0" err="1" smtClean="0">
                <a:latin typeface="Courier New" pitchFamily="49" charset="0"/>
                <a:cs typeface="Courier New" pitchFamily="49" charset="0"/>
              </a:rPr>
              <a:t>obj.x</a:t>
            </a:r>
            <a:r>
              <a:rPr lang="en-US" sz="2400" dirty="0" smtClean="0">
                <a:latin typeface="Courier New" pitchFamily="49" charset="0"/>
                <a:cs typeface="Courier New" pitchFamily="49" charset="0"/>
              </a:rPr>
              <a:t> != 1)</a:t>
            </a:r>
          </a:p>
          <a:p>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fireMissiles</a:t>
            </a:r>
            <a:r>
              <a:rPr lang="en-US" sz="2400" dirty="0" smtClean="0">
                <a:latin typeface="Courier New" pitchFamily="49" charset="0"/>
                <a:cs typeface="Courier New" pitchFamily="49" charset="0"/>
              </a:rPr>
              <a:t>();</a:t>
            </a:r>
          </a:p>
          <a:p>
            <a:r>
              <a:rPr lang="en-US" sz="2400" dirty="0" smtClean="0">
                <a:latin typeface="Courier New" pitchFamily="49" charset="0"/>
                <a:cs typeface="Courier New" pitchFamily="49" charset="0"/>
              </a:rPr>
              <a:t>}</a:t>
            </a:r>
            <a:endParaRPr lang="en-US" sz="2400" dirty="0">
              <a:latin typeface="Courier New" pitchFamily="49" charset="0"/>
              <a:cs typeface="Courier New" pitchFamily="49" charset="0"/>
            </a:endParaRPr>
          </a:p>
        </p:txBody>
      </p:sp>
      <p:sp>
        <p:nvSpPr>
          <p:cNvPr id="10" name="TextBox 9"/>
          <p:cNvSpPr txBox="1"/>
          <p:nvPr/>
        </p:nvSpPr>
        <p:spPr>
          <a:xfrm>
            <a:off x="5257800" y="1443335"/>
            <a:ext cx="2028119" cy="461665"/>
          </a:xfrm>
          <a:prstGeom prst="rect">
            <a:avLst/>
          </a:prstGeom>
          <a:noFill/>
        </p:spPr>
        <p:txBody>
          <a:bodyPr wrap="none" rtlCol="0">
            <a:spAutoFit/>
          </a:bodyPr>
          <a:lstStyle/>
          <a:p>
            <a:r>
              <a:rPr lang="en-US" sz="2400" dirty="0" err="1" smtClean="0">
                <a:latin typeface="Courier New" pitchFamily="49" charset="0"/>
                <a:cs typeface="Courier New" pitchFamily="49" charset="0"/>
              </a:rPr>
              <a:t>obj.x</a:t>
            </a:r>
            <a:r>
              <a:rPr lang="en-US" sz="2400" dirty="0" smtClean="0">
                <a:latin typeface="Courier New" pitchFamily="49" charset="0"/>
                <a:cs typeface="Courier New" pitchFamily="49" charset="0"/>
              </a:rPr>
              <a:t> = 2;</a:t>
            </a:r>
            <a:endParaRPr lang="en-US" sz="2400" dirty="0">
              <a:latin typeface="Courier New" pitchFamily="49" charset="0"/>
              <a:cs typeface="Courier New" pitchFamily="49" charset="0"/>
            </a:endParaRPr>
          </a:p>
        </p:txBody>
      </p:sp>
      <p:sp>
        <p:nvSpPr>
          <p:cNvPr id="11" name="TextBox 10"/>
          <p:cNvSpPr txBox="1"/>
          <p:nvPr/>
        </p:nvSpPr>
        <p:spPr>
          <a:xfrm>
            <a:off x="5257800" y="697468"/>
            <a:ext cx="1659429" cy="461665"/>
          </a:xfrm>
          <a:prstGeom prst="rect">
            <a:avLst/>
          </a:prstGeom>
          <a:noFill/>
        </p:spPr>
        <p:txBody>
          <a:bodyPr wrap="none" rtlCol="0">
            <a:spAutoFit/>
          </a:bodyPr>
          <a:lstStyle/>
          <a:p>
            <a:r>
              <a:rPr lang="en-US" sz="2400" i="1" dirty="0" smtClean="0">
                <a:latin typeface="Courier New" pitchFamily="49" charset="0"/>
                <a:cs typeface="Courier New" pitchFamily="49" charset="0"/>
              </a:rPr>
              <a:t>Thread 2</a:t>
            </a:r>
            <a:endParaRPr lang="en-US" sz="2400" i="1" dirty="0">
              <a:latin typeface="Courier New" pitchFamily="49" charset="0"/>
              <a:cs typeface="Courier New" pitchFamily="49" charset="0"/>
            </a:endParaRPr>
          </a:p>
        </p:txBody>
      </p:sp>
      <p:sp>
        <p:nvSpPr>
          <p:cNvPr id="13" name="TextBox 12"/>
          <p:cNvSpPr txBox="1"/>
          <p:nvPr/>
        </p:nvSpPr>
        <p:spPr>
          <a:xfrm>
            <a:off x="1608068" y="685800"/>
            <a:ext cx="1659429" cy="461665"/>
          </a:xfrm>
          <a:prstGeom prst="rect">
            <a:avLst/>
          </a:prstGeom>
          <a:noFill/>
        </p:spPr>
        <p:txBody>
          <a:bodyPr wrap="none" rtlCol="0">
            <a:spAutoFit/>
          </a:bodyPr>
          <a:lstStyle/>
          <a:p>
            <a:r>
              <a:rPr lang="en-US" sz="2400" i="1" dirty="0" smtClean="0">
                <a:latin typeface="Courier New" pitchFamily="49" charset="0"/>
                <a:cs typeface="Courier New" pitchFamily="49" charset="0"/>
              </a:rPr>
              <a:t>Thread 1</a:t>
            </a:r>
            <a:endParaRPr lang="en-US" sz="2400" i="1" dirty="0">
              <a:latin typeface="Courier New" pitchFamily="49" charset="0"/>
              <a:cs typeface="Courier New" pitchFamily="49" charset="0"/>
            </a:endParaRPr>
          </a:p>
        </p:txBody>
      </p:sp>
      <p:sp>
        <p:nvSpPr>
          <p:cNvPr id="14" name="TextBox 13"/>
          <p:cNvSpPr txBox="1"/>
          <p:nvPr/>
        </p:nvSpPr>
        <p:spPr>
          <a:xfrm>
            <a:off x="152400" y="3263205"/>
            <a:ext cx="8382000" cy="2246769"/>
          </a:xfrm>
          <a:prstGeom prst="rect">
            <a:avLst/>
          </a:prstGeom>
          <a:noFill/>
        </p:spPr>
        <p:txBody>
          <a:bodyPr wrap="square" rtlCol="0">
            <a:spAutoFit/>
          </a:bodyPr>
          <a:lstStyle/>
          <a:p>
            <a:r>
              <a:rPr lang="en-US" sz="2800" dirty="0" smtClean="0">
                <a:solidFill>
                  <a:schemeClr val="accent2"/>
                </a:solidFill>
              </a:rPr>
              <a:t>Weak Isolation </a:t>
            </a:r>
            <a:r>
              <a:rPr lang="en-US" sz="2800" dirty="0" smtClean="0"/>
              <a:t>– Transactions are </a:t>
            </a:r>
            <a:r>
              <a:rPr lang="en-US" sz="2800" dirty="0" err="1" smtClean="0"/>
              <a:t>serializable</a:t>
            </a:r>
            <a:r>
              <a:rPr lang="en-US" sz="2800" dirty="0" smtClean="0"/>
              <a:t> only </a:t>
            </a:r>
            <a:r>
              <a:rPr lang="en-US" sz="2800" dirty="0" smtClean="0"/>
              <a:t/>
            </a:r>
            <a:br>
              <a:rPr lang="en-US" sz="2800" dirty="0" smtClean="0"/>
            </a:br>
            <a:r>
              <a:rPr lang="en-US" sz="2800" dirty="0" smtClean="0"/>
              <a:t>against </a:t>
            </a:r>
            <a:r>
              <a:rPr lang="en-US" sz="2800" dirty="0" smtClean="0"/>
              <a:t>other transactions</a:t>
            </a:r>
          </a:p>
          <a:p>
            <a:r>
              <a:rPr lang="en-US" sz="2800" dirty="0" smtClean="0">
                <a:solidFill>
                  <a:schemeClr val="accent2"/>
                </a:solidFill>
              </a:rPr>
              <a:t>Strong Isolation</a:t>
            </a:r>
            <a:r>
              <a:rPr lang="en-US" sz="2800" dirty="0" smtClean="0"/>
              <a:t> – Transactions are </a:t>
            </a:r>
            <a:r>
              <a:rPr lang="en-US" sz="2800" dirty="0" err="1" smtClean="0"/>
              <a:t>serializable</a:t>
            </a:r>
            <a:r>
              <a:rPr lang="en-US" sz="2800" dirty="0" smtClean="0"/>
              <a:t> against all memory accesses (Non-transactional LD/ST are 1-instruction TXs)</a:t>
            </a:r>
            <a:endParaRPr lang="en-US" sz="2800" dirty="0"/>
          </a:p>
        </p:txBody>
      </p:sp>
    </p:spTree>
    <p:extLst>
      <p:ext uri="{BB962C8B-B14F-4D97-AF65-F5344CB8AC3E}">
        <p14:creationId xmlns:p14="http://schemas.microsoft.com/office/powerpoint/2010/main" val="1687687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3533724" cy="584775"/>
          </a:xfrm>
          <a:prstGeom prst="rect">
            <a:avLst/>
          </a:prstGeom>
          <a:noFill/>
        </p:spPr>
        <p:txBody>
          <a:bodyPr wrap="none" rtlCol="0">
            <a:spAutoFit/>
          </a:bodyPr>
          <a:lstStyle/>
          <a:p>
            <a:r>
              <a:rPr lang="en-US" sz="3200" dirty="0" smtClean="0"/>
              <a:t>Nested Transactions</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
        <p:nvSpPr>
          <p:cNvPr id="8" name="TextBox 7"/>
          <p:cNvSpPr txBox="1"/>
          <p:nvPr/>
        </p:nvSpPr>
        <p:spPr>
          <a:xfrm>
            <a:off x="23192" y="990600"/>
            <a:ext cx="4182555" cy="1754326"/>
          </a:xfrm>
          <a:prstGeom prst="rect">
            <a:avLst/>
          </a:prstGeom>
          <a:noFill/>
        </p:spPr>
        <p:txBody>
          <a:bodyPr wrap="none" rtlCol="0">
            <a:spAutoFit/>
          </a:bodyPr>
          <a:lstStyle/>
          <a:p>
            <a:r>
              <a:rPr lang="en-US" dirty="0" smtClean="0">
                <a:latin typeface="Courier New" pitchFamily="49" charset="0"/>
                <a:cs typeface="Courier New" pitchFamily="49" charset="0"/>
              </a:rPr>
              <a:t>void transfer(A, B, amount) {</a:t>
            </a:r>
          </a:p>
          <a:p>
            <a:r>
              <a:rPr lang="en-US" b="1" dirty="0" smtClean="0">
                <a:latin typeface="Courier New" pitchFamily="49" charset="0"/>
                <a:cs typeface="Courier New" pitchFamily="49" charset="0"/>
              </a:rPr>
              <a:t>  atomic {</a:t>
            </a:r>
          </a:p>
          <a:p>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withdraw(A, amount);</a:t>
            </a:r>
          </a:p>
          <a:p>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deposit(B, amount);</a:t>
            </a:r>
          </a:p>
          <a:p>
            <a:r>
              <a:rPr lang="en-US" b="1" dirty="0" smtClean="0">
                <a:latin typeface="Courier New" pitchFamily="49" charset="0"/>
                <a:cs typeface="Courier New" pitchFamily="49" charset="0"/>
              </a:rPr>
              <a:t>  }</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10" name="TextBox 9"/>
          <p:cNvSpPr txBox="1"/>
          <p:nvPr/>
        </p:nvSpPr>
        <p:spPr>
          <a:xfrm>
            <a:off x="4495800" y="990171"/>
            <a:ext cx="4458272" cy="2031325"/>
          </a:xfrm>
          <a:prstGeom prst="rect">
            <a:avLst/>
          </a:prstGeom>
          <a:noFill/>
        </p:spPr>
        <p:txBody>
          <a:bodyPr wrap="none" rtlCol="0">
            <a:spAutoFit/>
          </a:bodyPr>
          <a:lstStyle/>
          <a:p>
            <a:r>
              <a:rPr lang="en-US" dirty="0" smtClean="0">
                <a:latin typeface="Courier New" pitchFamily="49" charset="0"/>
                <a:cs typeface="Courier New" pitchFamily="49" charset="0"/>
              </a:rPr>
              <a:t>void deposit(account, amount) {</a:t>
            </a:r>
          </a:p>
          <a:p>
            <a:r>
              <a:rPr lang="en-US" b="1" dirty="0" smtClean="0">
                <a:latin typeface="Courier New" pitchFamily="49" charset="0"/>
                <a:cs typeface="Courier New" pitchFamily="49" charset="0"/>
              </a:rPr>
              <a:t>  atomic {</a:t>
            </a:r>
          </a:p>
          <a:p>
            <a:r>
              <a:rPr lang="en-US" b="1" dirty="0" smtClean="0">
                <a:latin typeface="Courier New" pitchFamily="49" charset="0"/>
                <a:cs typeface="Courier New" pitchFamily="49" charset="0"/>
              </a:rPr>
              <a: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t = </a:t>
            </a:r>
            <a:r>
              <a:rPr lang="en-US" dirty="0" err="1" smtClean="0">
                <a:latin typeface="Courier New" pitchFamily="49" charset="0"/>
                <a:cs typeface="Courier New" pitchFamily="49" charset="0"/>
              </a:rPr>
              <a:t>bank.get</a:t>
            </a:r>
            <a:r>
              <a:rPr lang="en-US" dirty="0" smtClean="0">
                <a:latin typeface="Courier New" pitchFamily="49" charset="0"/>
                <a:cs typeface="Courier New" pitchFamily="49" charset="0"/>
              </a:rPr>
              <a:t>(account);</a:t>
            </a:r>
          </a:p>
          <a:p>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t = t + amount;</a:t>
            </a:r>
          </a:p>
          <a:p>
            <a:r>
              <a:rPr lang="en-US" b="1" dirty="0" smtClean="0">
                <a:latin typeface="Courier New" pitchFamily="49" charset="0"/>
                <a:cs typeface="Courier New" pitchFamily="49" charset="0"/>
              </a:rPr>
              <a:t>    </a:t>
            </a:r>
            <a:r>
              <a:rPr lang="en-US" dirty="0" err="1" smtClean="0">
                <a:latin typeface="Courier New" pitchFamily="49" charset="0"/>
                <a:cs typeface="Courier New" pitchFamily="49" charset="0"/>
              </a:rPr>
              <a:t>bank.put</a:t>
            </a:r>
            <a:r>
              <a:rPr lang="en-US" dirty="0" smtClean="0">
                <a:latin typeface="Courier New" pitchFamily="49" charset="0"/>
                <a:cs typeface="Courier New" pitchFamily="49" charset="0"/>
              </a:rPr>
              <a:t>(account, t);</a:t>
            </a:r>
          </a:p>
          <a:p>
            <a:r>
              <a:rPr lang="en-US" b="1" dirty="0" smtClean="0">
                <a:latin typeface="Courier New" pitchFamily="49" charset="0"/>
                <a:cs typeface="Courier New" pitchFamily="49" charset="0"/>
              </a:rPr>
              <a:t>  }</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11" name="TextBox 10"/>
          <p:cNvSpPr txBox="1"/>
          <p:nvPr/>
        </p:nvSpPr>
        <p:spPr>
          <a:xfrm>
            <a:off x="228600" y="3429000"/>
            <a:ext cx="8763000" cy="2246769"/>
          </a:xfrm>
          <a:prstGeom prst="rect">
            <a:avLst/>
          </a:prstGeom>
          <a:noFill/>
        </p:spPr>
        <p:txBody>
          <a:bodyPr wrap="square" rtlCol="0">
            <a:spAutoFit/>
          </a:bodyPr>
          <a:lstStyle/>
          <a:p>
            <a:r>
              <a:rPr lang="en-US" sz="2800" dirty="0" smtClean="0">
                <a:solidFill>
                  <a:schemeClr val="accent2"/>
                </a:solidFill>
              </a:rPr>
              <a:t>Semantics of Nested Transactions</a:t>
            </a:r>
          </a:p>
          <a:p>
            <a:pPr>
              <a:buFont typeface="Arial" pitchFamily="34" charset="0"/>
              <a:buChar char="•"/>
            </a:pPr>
            <a:r>
              <a:rPr lang="en-US" sz="2800" dirty="0" smtClean="0"/>
              <a:t> Flattened</a:t>
            </a:r>
          </a:p>
          <a:p>
            <a:pPr>
              <a:buFont typeface="Arial" pitchFamily="34" charset="0"/>
              <a:buChar char="•"/>
            </a:pPr>
            <a:r>
              <a:rPr lang="en-US" sz="2800" dirty="0" smtClean="0"/>
              <a:t> Closed Nested </a:t>
            </a:r>
          </a:p>
          <a:p>
            <a:pPr>
              <a:buFont typeface="Arial" pitchFamily="34" charset="0"/>
              <a:buChar char="•"/>
            </a:pPr>
            <a:r>
              <a:rPr lang="en-US" sz="2800" dirty="0" smtClean="0"/>
              <a:t> Open Nested</a:t>
            </a:r>
          </a:p>
          <a:p>
            <a:pPr>
              <a:buFont typeface="Arial" pitchFamily="34" charset="0"/>
              <a:buChar char="•"/>
            </a:pPr>
            <a:endParaRPr lang="en-US" sz="2800" dirty="0"/>
          </a:p>
        </p:txBody>
      </p:sp>
    </p:spTree>
    <p:extLst>
      <p:ext uri="{BB962C8B-B14F-4D97-AF65-F5344CB8AC3E}">
        <p14:creationId xmlns:p14="http://schemas.microsoft.com/office/powerpoint/2010/main" val="24349910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5427255" cy="584775"/>
          </a:xfrm>
          <a:prstGeom prst="rect">
            <a:avLst/>
          </a:prstGeom>
          <a:noFill/>
        </p:spPr>
        <p:txBody>
          <a:bodyPr wrap="none" rtlCol="0">
            <a:spAutoFit/>
          </a:bodyPr>
          <a:lstStyle/>
          <a:p>
            <a:r>
              <a:rPr lang="en-US" sz="3200" dirty="0" smtClean="0"/>
              <a:t>Nested Transactions - Flattened</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
        <p:nvSpPr>
          <p:cNvPr id="8" name="TextBox 7"/>
          <p:cNvSpPr txBox="1"/>
          <p:nvPr/>
        </p:nvSpPr>
        <p:spPr>
          <a:xfrm>
            <a:off x="2438400" y="990600"/>
            <a:ext cx="5257800" cy="3539430"/>
          </a:xfrm>
          <a:prstGeom prst="rect">
            <a:avLst/>
          </a:prstGeom>
          <a:noFill/>
        </p:spPr>
        <p:txBody>
          <a:bodyPr wrap="square" rtlCol="0">
            <a:spAutoFit/>
          </a:bodyPr>
          <a:lstStyle/>
          <a:p>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 x = 1;</a:t>
            </a:r>
          </a:p>
          <a:p>
            <a:r>
              <a:rPr lang="en-US" sz="2800" dirty="0" smtClean="0">
                <a:latin typeface="Courier New" pitchFamily="49" charset="0"/>
                <a:cs typeface="Courier New" pitchFamily="49" charset="0"/>
              </a:rPr>
              <a:t>atomic {</a:t>
            </a:r>
          </a:p>
          <a:p>
            <a:r>
              <a:rPr lang="en-US" sz="2800" dirty="0" smtClean="0">
                <a:latin typeface="Courier New" pitchFamily="49" charset="0"/>
                <a:cs typeface="Courier New" pitchFamily="49" charset="0"/>
              </a:rPr>
              <a:t>  x = 2;</a:t>
            </a:r>
          </a:p>
          <a:p>
            <a:r>
              <a:rPr lang="en-US" sz="2800" dirty="0" smtClean="0">
                <a:latin typeface="Courier New" pitchFamily="49" charset="0"/>
                <a:cs typeface="Courier New" pitchFamily="49" charset="0"/>
              </a:rPr>
              <a:t>  atomic flatten {</a:t>
            </a:r>
          </a:p>
          <a:p>
            <a:r>
              <a:rPr lang="en-US" sz="2800" dirty="0" smtClean="0">
                <a:latin typeface="Courier New" pitchFamily="49" charset="0"/>
                <a:cs typeface="Courier New" pitchFamily="49" charset="0"/>
              </a:rPr>
              <a:t>    x = 3;</a:t>
            </a:r>
          </a:p>
          <a:p>
            <a:r>
              <a:rPr lang="en-US" sz="2800" dirty="0" smtClean="0">
                <a:latin typeface="Courier New" pitchFamily="49" charset="0"/>
                <a:cs typeface="Courier New" pitchFamily="49" charset="0"/>
              </a:rPr>
              <a:t>    abort;</a:t>
            </a:r>
          </a:p>
          <a:p>
            <a:r>
              <a:rPr lang="en-US" sz="2800" dirty="0" smtClean="0">
                <a:latin typeface="Courier New" pitchFamily="49" charset="0"/>
                <a:cs typeface="Courier New" pitchFamily="49" charset="0"/>
              </a:rPr>
              <a:t>  }</a:t>
            </a:r>
          </a:p>
          <a:p>
            <a:r>
              <a:rPr lang="en-US" sz="2800" dirty="0" smtClean="0">
                <a:latin typeface="Courier New" pitchFamily="49" charset="0"/>
                <a:cs typeface="Courier New" pitchFamily="49" charset="0"/>
              </a:rPr>
              <a:t>}</a:t>
            </a:r>
            <a:endParaRPr lang="en-US" sz="2800" dirty="0">
              <a:latin typeface="Courier New" pitchFamily="49" charset="0"/>
              <a:cs typeface="Courier New" pitchFamily="49" charset="0"/>
            </a:endParaRPr>
          </a:p>
        </p:txBody>
      </p:sp>
    </p:spTree>
    <p:extLst>
      <p:ext uri="{BB962C8B-B14F-4D97-AF65-F5344CB8AC3E}">
        <p14:creationId xmlns:p14="http://schemas.microsoft.com/office/powerpoint/2010/main" val="980340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3747949" cy="584775"/>
          </a:xfrm>
          <a:prstGeom prst="rect">
            <a:avLst/>
          </a:prstGeom>
          <a:noFill/>
        </p:spPr>
        <p:txBody>
          <a:bodyPr wrap="none" rtlCol="0">
            <a:spAutoFit/>
          </a:bodyPr>
          <a:lstStyle/>
          <a:p>
            <a:r>
              <a:rPr lang="en-US" sz="3200" dirty="0" smtClean="0"/>
              <a:t>Parallel Programming</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76200" y="1066800"/>
            <a:ext cx="8056564" cy="4832092"/>
          </a:xfrm>
          <a:prstGeom prst="rect">
            <a:avLst/>
          </a:prstGeom>
          <a:noFill/>
        </p:spPr>
        <p:txBody>
          <a:bodyPr wrap="none" rtlCol="0">
            <a:spAutoFit/>
          </a:bodyPr>
          <a:lstStyle/>
          <a:p>
            <a:pPr marL="342900" indent="-342900">
              <a:buFont typeface="+mj-lt"/>
              <a:buAutoNum type="arabicPeriod"/>
            </a:pPr>
            <a:r>
              <a:rPr lang="en-US" sz="2800" dirty="0" smtClean="0"/>
              <a:t>Find independent tasks in the algorithm</a:t>
            </a:r>
          </a:p>
          <a:p>
            <a:pPr marL="342900" indent="-342900">
              <a:buFont typeface="+mj-lt"/>
              <a:buAutoNum type="arabicPeriod"/>
            </a:pPr>
            <a:r>
              <a:rPr lang="en-US" sz="2800" dirty="0" smtClean="0"/>
              <a:t>Map tasks to execution units (e.g. threads)</a:t>
            </a:r>
          </a:p>
          <a:p>
            <a:pPr marL="342900" indent="-342900">
              <a:buFont typeface="+mj-lt"/>
              <a:buAutoNum type="arabicPeriod"/>
            </a:pPr>
            <a:r>
              <a:rPr lang="en-US" sz="2800" dirty="0" smtClean="0"/>
              <a:t>Define and implement synchronization among tasks</a:t>
            </a:r>
          </a:p>
          <a:p>
            <a:pPr marL="800100" lvl="1" indent="-342900">
              <a:buFont typeface="+mj-lt"/>
              <a:buAutoNum type="arabicPeriod"/>
            </a:pPr>
            <a:r>
              <a:rPr lang="en-US" sz="2800" dirty="0" smtClean="0"/>
              <a:t>Avoid races and deadlocks, address memory </a:t>
            </a:r>
          </a:p>
          <a:p>
            <a:pPr marL="800100" lvl="1" indent="-342900"/>
            <a:r>
              <a:rPr lang="en-US" sz="2800" dirty="0" smtClean="0"/>
              <a:t>    model issues, …</a:t>
            </a:r>
          </a:p>
          <a:p>
            <a:pPr marL="342900" indent="-342900">
              <a:buFont typeface="+mj-lt"/>
              <a:buAutoNum type="arabicPeriod"/>
            </a:pPr>
            <a:r>
              <a:rPr lang="en-US" sz="2800" dirty="0" smtClean="0"/>
              <a:t>Compose parallel tasks</a:t>
            </a:r>
          </a:p>
          <a:p>
            <a:pPr marL="342900" indent="-342900">
              <a:buFont typeface="+mj-lt"/>
              <a:buAutoNum type="arabicPeriod"/>
            </a:pPr>
            <a:r>
              <a:rPr lang="en-US" sz="2800" dirty="0" smtClean="0"/>
              <a:t>Recover from errors</a:t>
            </a:r>
          </a:p>
          <a:p>
            <a:pPr marL="342900" indent="-342900">
              <a:buFont typeface="+mj-lt"/>
              <a:buAutoNum type="arabicPeriod"/>
            </a:pPr>
            <a:r>
              <a:rPr lang="en-US" sz="2800" dirty="0" smtClean="0"/>
              <a:t>Ensure scalability</a:t>
            </a:r>
          </a:p>
          <a:p>
            <a:pPr marL="342900" indent="-342900">
              <a:buFont typeface="+mj-lt"/>
              <a:buAutoNum type="arabicPeriod"/>
            </a:pPr>
            <a:r>
              <a:rPr lang="en-US" sz="2800" dirty="0" smtClean="0"/>
              <a:t>Manage locality</a:t>
            </a:r>
          </a:p>
          <a:p>
            <a:pPr marL="342900" indent="-342900">
              <a:buFont typeface="+mj-lt"/>
              <a:buAutoNum type="arabicPeriod"/>
            </a:pPr>
            <a:r>
              <a:rPr lang="en-US" sz="2800" dirty="0" smtClean="0"/>
              <a:t>…</a:t>
            </a:r>
          </a:p>
          <a:p>
            <a:pPr marL="342900" indent="-342900">
              <a:buFont typeface="+mj-lt"/>
              <a:buAutoNum type="arabicPeriod"/>
            </a:pPr>
            <a:endParaRPr lang="en-US" sz="2800"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0111992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4955587" cy="584775"/>
          </a:xfrm>
          <a:prstGeom prst="rect">
            <a:avLst/>
          </a:prstGeom>
          <a:noFill/>
        </p:spPr>
        <p:txBody>
          <a:bodyPr wrap="none" rtlCol="0">
            <a:spAutoFit/>
          </a:bodyPr>
          <a:lstStyle/>
          <a:p>
            <a:r>
              <a:rPr lang="en-US" sz="3200" dirty="0" smtClean="0"/>
              <a:t>Nested Transactions - Closed</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a:p>
        </p:txBody>
      </p:sp>
      <p:sp>
        <p:nvSpPr>
          <p:cNvPr id="8" name="TextBox 7"/>
          <p:cNvSpPr txBox="1"/>
          <p:nvPr/>
        </p:nvSpPr>
        <p:spPr>
          <a:xfrm>
            <a:off x="2438400" y="990600"/>
            <a:ext cx="5257800" cy="3539430"/>
          </a:xfrm>
          <a:prstGeom prst="rect">
            <a:avLst/>
          </a:prstGeom>
          <a:noFill/>
        </p:spPr>
        <p:txBody>
          <a:bodyPr wrap="square" rtlCol="0">
            <a:spAutoFit/>
          </a:bodyPr>
          <a:lstStyle/>
          <a:p>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 x = 1;</a:t>
            </a:r>
          </a:p>
          <a:p>
            <a:r>
              <a:rPr lang="en-US" sz="2800" dirty="0" smtClean="0">
                <a:latin typeface="Courier New" pitchFamily="49" charset="0"/>
                <a:cs typeface="Courier New" pitchFamily="49" charset="0"/>
              </a:rPr>
              <a:t>atomic {</a:t>
            </a:r>
          </a:p>
          <a:p>
            <a:r>
              <a:rPr lang="en-US" sz="2800" dirty="0" smtClean="0">
                <a:latin typeface="Courier New" pitchFamily="49" charset="0"/>
                <a:cs typeface="Courier New" pitchFamily="49" charset="0"/>
              </a:rPr>
              <a:t>  x = 2;</a:t>
            </a:r>
          </a:p>
          <a:p>
            <a:r>
              <a:rPr lang="en-US" sz="2800" dirty="0" smtClean="0">
                <a:latin typeface="Courier New" pitchFamily="49" charset="0"/>
                <a:cs typeface="Courier New" pitchFamily="49" charset="0"/>
              </a:rPr>
              <a:t>  atomic closed {</a:t>
            </a:r>
          </a:p>
          <a:p>
            <a:r>
              <a:rPr lang="en-US" sz="2800" dirty="0" smtClean="0">
                <a:latin typeface="Courier New" pitchFamily="49" charset="0"/>
                <a:cs typeface="Courier New" pitchFamily="49" charset="0"/>
              </a:rPr>
              <a:t>    x = 3;</a:t>
            </a:r>
          </a:p>
          <a:p>
            <a:r>
              <a:rPr lang="en-US" sz="2800" dirty="0" smtClean="0">
                <a:latin typeface="Courier New" pitchFamily="49" charset="0"/>
                <a:cs typeface="Courier New" pitchFamily="49" charset="0"/>
              </a:rPr>
              <a:t>    abort;</a:t>
            </a:r>
          </a:p>
          <a:p>
            <a:r>
              <a:rPr lang="en-US" sz="2800" dirty="0" smtClean="0">
                <a:latin typeface="Courier New" pitchFamily="49" charset="0"/>
                <a:cs typeface="Courier New" pitchFamily="49" charset="0"/>
              </a:rPr>
              <a:t>  }</a:t>
            </a:r>
          </a:p>
          <a:p>
            <a:r>
              <a:rPr lang="en-US" sz="2800" dirty="0" smtClean="0">
                <a:latin typeface="Courier New" pitchFamily="49" charset="0"/>
                <a:cs typeface="Courier New" pitchFamily="49" charset="0"/>
              </a:rPr>
              <a:t>}</a:t>
            </a:r>
            <a:endParaRPr lang="en-US" sz="2800" dirty="0">
              <a:latin typeface="Courier New" pitchFamily="49" charset="0"/>
              <a:cs typeface="Courier New" pitchFamily="49" charset="0"/>
            </a:endParaRPr>
          </a:p>
        </p:txBody>
      </p:sp>
    </p:spTree>
    <p:extLst>
      <p:ext uri="{BB962C8B-B14F-4D97-AF65-F5344CB8AC3E}">
        <p14:creationId xmlns:p14="http://schemas.microsoft.com/office/powerpoint/2010/main" val="3485920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4753609" cy="584775"/>
          </a:xfrm>
          <a:prstGeom prst="rect">
            <a:avLst/>
          </a:prstGeom>
          <a:noFill/>
        </p:spPr>
        <p:txBody>
          <a:bodyPr wrap="none" rtlCol="0">
            <a:spAutoFit/>
          </a:bodyPr>
          <a:lstStyle/>
          <a:p>
            <a:r>
              <a:rPr lang="en-US" sz="3200" dirty="0" smtClean="0"/>
              <a:t>Nested Transactions - Open</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
        <p:nvSpPr>
          <p:cNvPr id="8" name="TextBox 7"/>
          <p:cNvSpPr txBox="1"/>
          <p:nvPr/>
        </p:nvSpPr>
        <p:spPr>
          <a:xfrm>
            <a:off x="2438400" y="990600"/>
            <a:ext cx="5257800" cy="3539430"/>
          </a:xfrm>
          <a:prstGeom prst="rect">
            <a:avLst/>
          </a:prstGeom>
          <a:noFill/>
        </p:spPr>
        <p:txBody>
          <a:bodyPr wrap="square" rtlCol="0">
            <a:spAutoFit/>
          </a:bodyPr>
          <a:lstStyle/>
          <a:p>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 x = 1;</a:t>
            </a:r>
          </a:p>
          <a:p>
            <a:r>
              <a:rPr lang="en-US" sz="2800" dirty="0" smtClean="0">
                <a:latin typeface="Courier New" pitchFamily="49" charset="0"/>
                <a:cs typeface="Courier New" pitchFamily="49" charset="0"/>
              </a:rPr>
              <a:t>atomic {</a:t>
            </a:r>
          </a:p>
          <a:p>
            <a:r>
              <a:rPr lang="en-US" sz="2800" dirty="0" smtClean="0">
                <a:latin typeface="Courier New" pitchFamily="49" charset="0"/>
                <a:cs typeface="Courier New" pitchFamily="49" charset="0"/>
              </a:rPr>
              <a:t>  x = 2;</a:t>
            </a:r>
          </a:p>
          <a:p>
            <a:r>
              <a:rPr lang="en-US" sz="2800" dirty="0" smtClean="0">
                <a:latin typeface="Courier New" pitchFamily="49" charset="0"/>
                <a:cs typeface="Courier New" pitchFamily="49" charset="0"/>
              </a:rPr>
              <a:t>  atomic open {</a:t>
            </a:r>
          </a:p>
          <a:p>
            <a:r>
              <a:rPr lang="en-US" sz="2800" dirty="0" smtClean="0">
                <a:latin typeface="Courier New" pitchFamily="49" charset="0"/>
                <a:cs typeface="Courier New" pitchFamily="49" charset="0"/>
              </a:rPr>
              <a:t>    x = 3;</a:t>
            </a:r>
          </a:p>
          <a:p>
            <a:r>
              <a:rPr lang="en-US" sz="2800" dirty="0" smtClean="0">
                <a:latin typeface="Courier New" pitchFamily="49" charset="0"/>
                <a:cs typeface="Courier New" pitchFamily="49" charset="0"/>
              </a:rPr>
              <a:t>  }</a:t>
            </a:r>
          </a:p>
          <a:p>
            <a:r>
              <a:rPr lang="en-US" sz="2800" smtClean="0">
                <a:latin typeface="Courier New" pitchFamily="49" charset="0"/>
                <a:cs typeface="Courier New" pitchFamily="49" charset="0"/>
              </a:rPr>
              <a:t>  abort;</a:t>
            </a:r>
            <a:endParaRPr lang="en-US" sz="2800" dirty="0" smtClean="0">
              <a:latin typeface="Courier New" pitchFamily="49" charset="0"/>
              <a:cs typeface="Courier New" pitchFamily="49" charset="0"/>
            </a:endParaRPr>
          </a:p>
          <a:p>
            <a:r>
              <a:rPr lang="en-US" sz="2800" dirty="0" smtClean="0">
                <a:latin typeface="Courier New" pitchFamily="49" charset="0"/>
                <a:cs typeface="Courier New" pitchFamily="49" charset="0"/>
              </a:rPr>
              <a:t>}</a:t>
            </a:r>
            <a:endParaRPr lang="en-US" sz="2800" dirty="0">
              <a:latin typeface="Courier New" pitchFamily="49" charset="0"/>
              <a:cs typeface="Courier New" pitchFamily="49" charset="0"/>
            </a:endParaRPr>
          </a:p>
        </p:txBody>
      </p:sp>
    </p:spTree>
    <p:extLst>
      <p:ext uri="{BB962C8B-B14F-4D97-AF65-F5344CB8AC3E}">
        <p14:creationId xmlns:p14="http://schemas.microsoft.com/office/powerpoint/2010/main" val="12814301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6725303" cy="584775"/>
          </a:xfrm>
          <a:prstGeom prst="rect">
            <a:avLst/>
          </a:prstGeom>
          <a:noFill/>
        </p:spPr>
        <p:txBody>
          <a:bodyPr wrap="none" rtlCol="0">
            <a:spAutoFit/>
          </a:bodyPr>
          <a:lstStyle/>
          <a:p>
            <a:r>
              <a:rPr lang="en-US" sz="3200" dirty="0" smtClean="0"/>
              <a:t>Nested Transactions – Open – Use Case</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6F15528-21DE-4FAA-801E-634DDDAF4B2B}" type="slidenum">
              <a:rPr lang="en-US" smtClean="0"/>
              <a:pPr/>
              <a:t>22</a:t>
            </a:fld>
            <a:endParaRPr lang="en-US"/>
          </a:p>
        </p:txBody>
      </p:sp>
      <p:sp>
        <p:nvSpPr>
          <p:cNvPr id="8" name="TextBox 7"/>
          <p:cNvSpPr txBox="1"/>
          <p:nvPr/>
        </p:nvSpPr>
        <p:spPr>
          <a:xfrm>
            <a:off x="2438400" y="990600"/>
            <a:ext cx="5257800" cy="3108543"/>
          </a:xfrm>
          <a:prstGeom prst="rect">
            <a:avLst/>
          </a:prstGeom>
          <a:noFill/>
        </p:spPr>
        <p:txBody>
          <a:bodyPr wrap="square" rtlCol="0">
            <a:spAutoFit/>
          </a:bodyPr>
          <a:lstStyle/>
          <a:p>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 counter = 1;</a:t>
            </a:r>
          </a:p>
          <a:p>
            <a:r>
              <a:rPr lang="en-US" sz="2800" dirty="0" smtClean="0">
                <a:latin typeface="Courier New" pitchFamily="49" charset="0"/>
                <a:cs typeface="Courier New" pitchFamily="49" charset="0"/>
              </a:rPr>
              <a:t>atomic {</a:t>
            </a:r>
          </a:p>
          <a:p>
            <a:r>
              <a:rPr lang="en-US" sz="2800" dirty="0" smtClean="0">
                <a:latin typeface="Courier New" pitchFamily="49" charset="0"/>
                <a:cs typeface="Courier New" pitchFamily="49" charset="0"/>
              </a:rPr>
              <a:t>  …</a:t>
            </a:r>
          </a:p>
          <a:p>
            <a:r>
              <a:rPr lang="en-US" sz="2800" dirty="0" smtClean="0">
                <a:latin typeface="Courier New" pitchFamily="49" charset="0"/>
                <a:cs typeface="Courier New" pitchFamily="49" charset="0"/>
              </a:rPr>
              <a:t>  atomic open {</a:t>
            </a:r>
          </a:p>
          <a:p>
            <a:r>
              <a:rPr lang="en-US" sz="2800" dirty="0" smtClean="0">
                <a:latin typeface="Courier New" pitchFamily="49" charset="0"/>
                <a:cs typeface="Courier New" pitchFamily="49" charset="0"/>
              </a:rPr>
              <a:t>    counter++;</a:t>
            </a:r>
          </a:p>
          <a:p>
            <a:r>
              <a:rPr lang="en-US" sz="2800" dirty="0" smtClean="0">
                <a:latin typeface="Courier New" pitchFamily="49" charset="0"/>
                <a:cs typeface="Courier New" pitchFamily="49" charset="0"/>
              </a:rPr>
              <a:t>  }</a:t>
            </a:r>
          </a:p>
          <a:p>
            <a:r>
              <a:rPr lang="en-US" sz="2800" dirty="0" smtClean="0">
                <a:latin typeface="Courier New" pitchFamily="49" charset="0"/>
                <a:cs typeface="Courier New" pitchFamily="49" charset="0"/>
              </a:rPr>
              <a:t>}</a:t>
            </a:r>
            <a:endParaRPr lang="en-US" sz="2800" dirty="0">
              <a:latin typeface="Courier New" pitchFamily="49" charset="0"/>
              <a:cs typeface="Courier New" pitchFamily="49" charset="0"/>
            </a:endParaRPr>
          </a:p>
        </p:txBody>
      </p:sp>
    </p:spTree>
    <p:extLst>
      <p:ext uri="{BB962C8B-B14F-4D97-AF65-F5344CB8AC3E}">
        <p14:creationId xmlns:p14="http://schemas.microsoft.com/office/powerpoint/2010/main" val="10701381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6641177" cy="584775"/>
          </a:xfrm>
          <a:prstGeom prst="rect">
            <a:avLst/>
          </a:prstGeom>
          <a:noFill/>
        </p:spPr>
        <p:txBody>
          <a:bodyPr wrap="none" rtlCol="0">
            <a:spAutoFit/>
          </a:bodyPr>
          <a:lstStyle/>
          <a:p>
            <a:r>
              <a:rPr lang="en-US" sz="3200" dirty="0" smtClean="0"/>
              <a:t>Transactional Programming - Summary</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52400" y="914400"/>
            <a:ext cx="8854283" cy="2677656"/>
          </a:xfrm>
          <a:prstGeom prst="rect">
            <a:avLst/>
          </a:prstGeom>
          <a:noFill/>
        </p:spPr>
        <p:txBody>
          <a:bodyPr wrap="none" rtlCol="0">
            <a:spAutoFit/>
          </a:bodyPr>
          <a:lstStyle/>
          <a:p>
            <a:pPr marL="514350" indent="-514350">
              <a:buFont typeface="+mj-lt"/>
              <a:buAutoNum type="arabicPeriod"/>
            </a:pPr>
            <a:r>
              <a:rPr lang="en-US" sz="2800" dirty="0" smtClean="0"/>
              <a:t>Transactions do not generate parallelism</a:t>
            </a:r>
          </a:p>
          <a:p>
            <a:pPr marL="514350" indent="-514350">
              <a:buFont typeface="+mj-lt"/>
              <a:buAutoNum type="arabicPeriod"/>
            </a:pPr>
            <a:r>
              <a:rPr lang="en-US" sz="2800" dirty="0" smtClean="0"/>
              <a:t>Transactions target performance of fine-grained locking </a:t>
            </a:r>
          </a:p>
          <a:p>
            <a:pPr marL="514350" indent="-514350"/>
            <a:r>
              <a:rPr lang="en-US" sz="2800" dirty="0" smtClean="0"/>
              <a:t>       @ effort of coarse-grained locking</a:t>
            </a:r>
          </a:p>
          <a:p>
            <a:pPr marL="514350" indent="-514350">
              <a:buAutoNum type="arabicPeriod" startAt="3"/>
            </a:pPr>
            <a:r>
              <a:rPr lang="en-US" sz="2800" dirty="0" smtClean="0"/>
              <a:t>Various constructs studied previously (atomic, retry, </a:t>
            </a:r>
          </a:p>
          <a:p>
            <a:pPr marL="514350" indent="-514350"/>
            <a:r>
              <a:rPr lang="en-US" sz="2800" dirty="0" smtClean="0"/>
              <a:t>       </a:t>
            </a:r>
            <a:r>
              <a:rPr lang="en-US" sz="2800" dirty="0" err="1" smtClean="0"/>
              <a:t>orelse</a:t>
            </a:r>
            <a:r>
              <a:rPr lang="en-US" sz="2800" dirty="0" smtClean="0"/>
              <a:t>,…) </a:t>
            </a:r>
          </a:p>
          <a:p>
            <a:pPr marL="514350" indent="-514350"/>
            <a:r>
              <a:rPr lang="en-US" sz="2800" dirty="0" smtClean="0"/>
              <a:t>4.   Different semantics (Weak/Strong Isolation, Nesting)</a:t>
            </a:r>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38033516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3512757" cy="584775"/>
          </a:xfrm>
          <a:prstGeom prst="rect">
            <a:avLst/>
          </a:prstGeom>
          <a:noFill/>
        </p:spPr>
        <p:txBody>
          <a:bodyPr wrap="none" rtlCol="0">
            <a:spAutoFit/>
          </a:bodyPr>
          <a:lstStyle/>
          <a:p>
            <a:r>
              <a:rPr lang="en-US" sz="3200" dirty="0" smtClean="0"/>
              <a:t>TM Implementation</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28600" y="838200"/>
            <a:ext cx="8763000" cy="1384995"/>
          </a:xfrm>
          <a:prstGeom prst="rect">
            <a:avLst/>
          </a:prstGeom>
          <a:noFill/>
        </p:spPr>
        <p:txBody>
          <a:bodyPr wrap="square" rtlCol="0">
            <a:spAutoFit/>
          </a:bodyPr>
          <a:lstStyle/>
          <a:p>
            <a:r>
              <a:rPr lang="en-US" sz="2800" dirty="0" smtClean="0">
                <a:solidFill>
                  <a:schemeClr val="accent2"/>
                </a:solidFill>
              </a:rPr>
              <a:t>Data Versioning</a:t>
            </a:r>
          </a:p>
          <a:p>
            <a:pPr>
              <a:buFont typeface="Arial" pitchFamily="34" charset="0"/>
              <a:buChar char="•"/>
            </a:pPr>
            <a:r>
              <a:rPr lang="en-US" sz="2800" dirty="0" smtClean="0"/>
              <a:t> Eager Versioning</a:t>
            </a:r>
          </a:p>
          <a:p>
            <a:pPr>
              <a:buFont typeface="Arial" pitchFamily="34" charset="0"/>
              <a:buChar char="•"/>
            </a:pPr>
            <a:r>
              <a:rPr lang="en-US" sz="2800" dirty="0" smtClean="0"/>
              <a:t> Lazy Versioning</a:t>
            </a:r>
            <a:endParaRPr lang="en-US" sz="2800" dirty="0"/>
          </a:p>
        </p:txBody>
      </p:sp>
      <p:sp>
        <p:nvSpPr>
          <p:cNvPr id="8" name="TextBox 7"/>
          <p:cNvSpPr txBox="1"/>
          <p:nvPr/>
        </p:nvSpPr>
        <p:spPr>
          <a:xfrm>
            <a:off x="228600" y="2743200"/>
            <a:ext cx="8763000" cy="1815882"/>
          </a:xfrm>
          <a:prstGeom prst="rect">
            <a:avLst/>
          </a:prstGeom>
          <a:noFill/>
        </p:spPr>
        <p:txBody>
          <a:bodyPr wrap="square" rtlCol="0">
            <a:spAutoFit/>
          </a:bodyPr>
          <a:lstStyle/>
          <a:p>
            <a:r>
              <a:rPr lang="en-US" sz="2800" dirty="0" smtClean="0">
                <a:solidFill>
                  <a:schemeClr val="accent2"/>
                </a:solidFill>
              </a:rPr>
              <a:t>Conflict Detection and Resolution</a:t>
            </a:r>
          </a:p>
          <a:p>
            <a:pPr>
              <a:buFont typeface="Arial" pitchFamily="34" charset="0"/>
              <a:buChar char="•"/>
            </a:pPr>
            <a:r>
              <a:rPr lang="en-US" sz="2800" dirty="0" smtClean="0"/>
              <a:t> Pessimistic Concurrency Control</a:t>
            </a:r>
          </a:p>
          <a:p>
            <a:pPr>
              <a:buFont typeface="Arial" pitchFamily="34" charset="0"/>
              <a:buChar char="•"/>
            </a:pPr>
            <a:r>
              <a:rPr lang="en-US" sz="2800" dirty="0" smtClean="0"/>
              <a:t> Optimistic Concurrency Control</a:t>
            </a:r>
          </a:p>
          <a:p>
            <a:pPr>
              <a:buFont typeface="Arial" pitchFamily="34" charset="0"/>
              <a:buChar char="•"/>
            </a:pPr>
            <a:endParaRPr lang="en-US" sz="2800"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24</a:t>
            </a:fld>
            <a:endParaRPr lang="en-US"/>
          </a:p>
        </p:txBody>
      </p:sp>
      <p:sp>
        <p:nvSpPr>
          <p:cNvPr id="10" name="TextBox 9"/>
          <p:cNvSpPr txBox="1"/>
          <p:nvPr/>
        </p:nvSpPr>
        <p:spPr>
          <a:xfrm>
            <a:off x="228600" y="4572000"/>
            <a:ext cx="8763000" cy="2246769"/>
          </a:xfrm>
          <a:prstGeom prst="rect">
            <a:avLst/>
          </a:prstGeom>
          <a:noFill/>
        </p:spPr>
        <p:txBody>
          <a:bodyPr wrap="square" rtlCol="0">
            <a:spAutoFit/>
          </a:bodyPr>
          <a:lstStyle/>
          <a:p>
            <a:r>
              <a:rPr lang="en-US" sz="2800" dirty="0" smtClean="0">
                <a:solidFill>
                  <a:schemeClr val="accent2"/>
                </a:solidFill>
              </a:rPr>
              <a:t>Conflict Detection Granularity</a:t>
            </a:r>
          </a:p>
          <a:p>
            <a:pPr>
              <a:buFont typeface="Arial" pitchFamily="34" charset="0"/>
              <a:buChar char="•"/>
            </a:pPr>
            <a:r>
              <a:rPr lang="en-US" sz="2800" dirty="0" smtClean="0"/>
              <a:t> Object Granularity</a:t>
            </a:r>
          </a:p>
          <a:p>
            <a:pPr>
              <a:buFont typeface="Arial" pitchFamily="34" charset="0"/>
              <a:buChar char="•"/>
            </a:pPr>
            <a:r>
              <a:rPr lang="en-US" sz="2800" dirty="0" smtClean="0"/>
              <a:t> Word Granularity</a:t>
            </a:r>
          </a:p>
          <a:p>
            <a:pPr>
              <a:buFont typeface="Arial" pitchFamily="34" charset="0"/>
              <a:buChar char="•"/>
            </a:pPr>
            <a:r>
              <a:rPr lang="en-US" sz="2800" dirty="0" smtClean="0"/>
              <a:t> Cache line Granularity</a:t>
            </a:r>
          </a:p>
          <a:p>
            <a:pPr>
              <a:buFont typeface="Arial" pitchFamily="34" charset="0"/>
              <a:buChar char="•"/>
            </a:pPr>
            <a:endParaRPr lang="en-US" sz="2800" dirty="0"/>
          </a:p>
        </p:txBody>
      </p:sp>
    </p:spTree>
    <p:extLst>
      <p:ext uri="{BB962C8B-B14F-4D97-AF65-F5344CB8AC3E}">
        <p14:creationId xmlns:p14="http://schemas.microsoft.com/office/powerpoint/2010/main" val="20363055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2798202" cy="584775"/>
          </a:xfrm>
          <a:prstGeom prst="rect">
            <a:avLst/>
          </a:prstGeom>
          <a:noFill/>
        </p:spPr>
        <p:txBody>
          <a:bodyPr wrap="none" rtlCol="0">
            <a:spAutoFit/>
          </a:bodyPr>
          <a:lstStyle/>
          <a:p>
            <a:r>
              <a:rPr lang="en-US" sz="3200" dirty="0" smtClean="0"/>
              <a:t>Data Versioning</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25</a:t>
            </a:fld>
            <a:endParaRPr lang="en-US"/>
          </a:p>
        </p:txBody>
      </p:sp>
      <p:pic>
        <p:nvPicPr>
          <p:cNvPr id="6" name="Picture 5" descr="lazy_versioning.png"/>
          <p:cNvPicPr>
            <a:picLocks noChangeAspect="1"/>
          </p:cNvPicPr>
          <p:nvPr/>
        </p:nvPicPr>
        <p:blipFill>
          <a:blip r:embed="rId3" cstate="print"/>
          <a:stretch>
            <a:fillRect/>
          </a:stretch>
        </p:blipFill>
        <p:spPr>
          <a:xfrm>
            <a:off x="4572000" y="2029708"/>
            <a:ext cx="4495800" cy="3429000"/>
          </a:xfrm>
          <a:prstGeom prst="rect">
            <a:avLst/>
          </a:prstGeom>
        </p:spPr>
      </p:pic>
      <p:pic>
        <p:nvPicPr>
          <p:cNvPr id="7" name="Picture 6" descr="eager_versioning.png"/>
          <p:cNvPicPr>
            <a:picLocks noChangeAspect="1"/>
          </p:cNvPicPr>
          <p:nvPr/>
        </p:nvPicPr>
        <p:blipFill>
          <a:blip r:embed="rId4" cstate="print"/>
          <a:stretch>
            <a:fillRect/>
          </a:stretch>
        </p:blipFill>
        <p:spPr>
          <a:xfrm>
            <a:off x="152400" y="1980342"/>
            <a:ext cx="4495800" cy="3506058"/>
          </a:xfrm>
          <a:prstGeom prst="rect">
            <a:avLst/>
          </a:prstGeom>
        </p:spPr>
      </p:pic>
      <p:sp>
        <p:nvSpPr>
          <p:cNvPr id="11" name="TextBox 10"/>
          <p:cNvSpPr txBox="1"/>
          <p:nvPr/>
        </p:nvSpPr>
        <p:spPr>
          <a:xfrm>
            <a:off x="227706" y="1295400"/>
            <a:ext cx="4248214" cy="461665"/>
          </a:xfrm>
          <a:prstGeom prst="rect">
            <a:avLst/>
          </a:prstGeom>
          <a:noFill/>
        </p:spPr>
        <p:txBody>
          <a:bodyPr wrap="none" rtlCol="0">
            <a:spAutoFit/>
          </a:bodyPr>
          <a:lstStyle/>
          <a:p>
            <a:r>
              <a:rPr lang="en-US" sz="2400" dirty="0" smtClean="0"/>
              <a:t>Eager Versioning (Direct Update)</a:t>
            </a:r>
            <a:endParaRPr lang="en-US" sz="2400" dirty="0"/>
          </a:p>
        </p:txBody>
      </p:sp>
      <p:sp>
        <p:nvSpPr>
          <p:cNvPr id="12" name="TextBox 11"/>
          <p:cNvSpPr txBox="1"/>
          <p:nvPr/>
        </p:nvSpPr>
        <p:spPr>
          <a:xfrm>
            <a:off x="4648200" y="1295400"/>
            <a:ext cx="4446410" cy="461665"/>
          </a:xfrm>
          <a:prstGeom prst="rect">
            <a:avLst/>
          </a:prstGeom>
          <a:noFill/>
        </p:spPr>
        <p:txBody>
          <a:bodyPr wrap="none" rtlCol="0">
            <a:spAutoFit/>
          </a:bodyPr>
          <a:lstStyle/>
          <a:p>
            <a:r>
              <a:rPr lang="en-US" sz="2400" dirty="0" smtClean="0"/>
              <a:t>Lazy Versioning (Deferred Update)</a:t>
            </a:r>
            <a:endParaRPr lang="en-US" sz="2400" dirty="0"/>
          </a:p>
        </p:txBody>
      </p:sp>
      <p:cxnSp>
        <p:nvCxnSpPr>
          <p:cNvPr id="14" name="Straight Connector 13"/>
          <p:cNvCxnSpPr/>
          <p:nvPr/>
        </p:nvCxnSpPr>
        <p:spPr>
          <a:xfrm rot="5400000">
            <a:off x="2249556" y="3657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9112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7888442" cy="584775"/>
          </a:xfrm>
          <a:prstGeom prst="rect">
            <a:avLst/>
          </a:prstGeom>
          <a:noFill/>
        </p:spPr>
        <p:txBody>
          <a:bodyPr wrap="none" rtlCol="0">
            <a:spAutoFit/>
          </a:bodyPr>
          <a:lstStyle/>
          <a:p>
            <a:r>
              <a:rPr lang="en-US" sz="3200" dirty="0" smtClean="0"/>
              <a:t>Conflict Detection and Resolution - Pessimistic</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26</a:t>
            </a:fld>
            <a:endParaRPr lang="en-US"/>
          </a:p>
        </p:txBody>
      </p:sp>
      <p:pic>
        <p:nvPicPr>
          <p:cNvPr id="6" name="Picture 5" descr="pessimistic_concurrency_control.png"/>
          <p:cNvPicPr>
            <a:picLocks noChangeAspect="1"/>
          </p:cNvPicPr>
          <p:nvPr/>
        </p:nvPicPr>
        <p:blipFill>
          <a:blip r:embed="rId3" cstate="print"/>
          <a:stretch>
            <a:fillRect/>
          </a:stretch>
        </p:blipFill>
        <p:spPr>
          <a:xfrm>
            <a:off x="990600" y="767321"/>
            <a:ext cx="8001000" cy="5862079"/>
          </a:xfrm>
          <a:prstGeom prst="rect">
            <a:avLst/>
          </a:prstGeom>
        </p:spPr>
      </p:pic>
      <p:cxnSp>
        <p:nvCxnSpPr>
          <p:cNvPr id="8" name="Straight Arrow Connector 7"/>
          <p:cNvCxnSpPr/>
          <p:nvPr/>
        </p:nvCxnSpPr>
        <p:spPr>
          <a:xfrm rot="5400000">
            <a:off x="-343694" y="3466306"/>
            <a:ext cx="2514600" cy="1588"/>
          </a:xfrm>
          <a:prstGeom prst="straightConnector1">
            <a:avLst/>
          </a:prstGeom>
          <a:ln w="254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rot="16200000">
            <a:off x="15080" y="3261520"/>
            <a:ext cx="1011815" cy="584775"/>
          </a:xfrm>
          <a:prstGeom prst="rect">
            <a:avLst/>
          </a:prstGeom>
          <a:noFill/>
        </p:spPr>
        <p:txBody>
          <a:bodyPr wrap="none" rtlCol="0">
            <a:spAutoFit/>
          </a:bodyPr>
          <a:lstStyle/>
          <a:p>
            <a:r>
              <a:rPr lang="en-US" sz="3200" dirty="0" smtClean="0"/>
              <a:t>Time</a:t>
            </a:r>
            <a:endParaRPr lang="en-US" dirty="0"/>
          </a:p>
        </p:txBody>
      </p:sp>
      <p:sp>
        <p:nvSpPr>
          <p:cNvPr id="10" name="TextBox 9"/>
          <p:cNvSpPr txBox="1"/>
          <p:nvPr/>
        </p:nvSpPr>
        <p:spPr>
          <a:xfrm>
            <a:off x="1371600" y="685800"/>
            <a:ext cx="1901647" cy="461665"/>
          </a:xfrm>
          <a:prstGeom prst="rect">
            <a:avLst/>
          </a:prstGeom>
          <a:solidFill>
            <a:schemeClr val="bg1"/>
          </a:solidFill>
        </p:spPr>
        <p:txBody>
          <a:bodyPr wrap="square" rtlCol="0">
            <a:spAutoFit/>
          </a:bodyPr>
          <a:lstStyle/>
          <a:p>
            <a:pPr algn="ctr"/>
            <a:r>
              <a:rPr lang="en-US" sz="2400" b="1" dirty="0" smtClean="0"/>
              <a:t>No Conflict</a:t>
            </a:r>
            <a:endParaRPr lang="en-US" sz="2400" b="1" dirty="0"/>
          </a:p>
        </p:txBody>
      </p:sp>
      <p:sp>
        <p:nvSpPr>
          <p:cNvPr id="13" name="TextBox 12"/>
          <p:cNvSpPr txBox="1"/>
          <p:nvPr/>
        </p:nvSpPr>
        <p:spPr>
          <a:xfrm>
            <a:off x="3581400" y="685800"/>
            <a:ext cx="2733798" cy="461665"/>
          </a:xfrm>
          <a:prstGeom prst="rect">
            <a:avLst/>
          </a:prstGeom>
          <a:solidFill>
            <a:schemeClr val="bg1"/>
          </a:solidFill>
        </p:spPr>
        <p:txBody>
          <a:bodyPr wrap="square" rtlCol="0">
            <a:spAutoFit/>
          </a:bodyPr>
          <a:lstStyle/>
          <a:p>
            <a:pPr algn="ctr"/>
            <a:r>
              <a:rPr lang="en-US" sz="2400" b="1" dirty="0" smtClean="0"/>
              <a:t>Conflict with Stall</a:t>
            </a:r>
            <a:endParaRPr lang="en-US" sz="2400" b="1" dirty="0"/>
          </a:p>
        </p:txBody>
      </p:sp>
      <p:sp>
        <p:nvSpPr>
          <p:cNvPr id="14" name="TextBox 13"/>
          <p:cNvSpPr txBox="1"/>
          <p:nvPr/>
        </p:nvSpPr>
        <p:spPr>
          <a:xfrm>
            <a:off x="6477000" y="685800"/>
            <a:ext cx="2608343" cy="461665"/>
          </a:xfrm>
          <a:prstGeom prst="rect">
            <a:avLst/>
          </a:prstGeom>
          <a:solidFill>
            <a:schemeClr val="bg1"/>
          </a:solidFill>
        </p:spPr>
        <p:txBody>
          <a:bodyPr wrap="none" rtlCol="0">
            <a:spAutoFit/>
          </a:bodyPr>
          <a:lstStyle/>
          <a:p>
            <a:r>
              <a:rPr lang="en-US" sz="2400" b="1" dirty="0" smtClean="0"/>
              <a:t>Conflict with Abort</a:t>
            </a:r>
            <a:endParaRPr lang="en-US" sz="2400" b="1" dirty="0"/>
          </a:p>
        </p:txBody>
      </p:sp>
    </p:spTree>
    <p:extLst>
      <p:ext uri="{BB962C8B-B14F-4D97-AF65-F5344CB8AC3E}">
        <p14:creationId xmlns:p14="http://schemas.microsoft.com/office/powerpoint/2010/main" val="2947168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7785849" cy="584775"/>
          </a:xfrm>
          <a:prstGeom prst="rect">
            <a:avLst/>
          </a:prstGeom>
          <a:noFill/>
        </p:spPr>
        <p:txBody>
          <a:bodyPr wrap="none" rtlCol="0">
            <a:spAutoFit/>
          </a:bodyPr>
          <a:lstStyle/>
          <a:p>
            <a:r>
              <a:rPr lang="en-US" sz="3200" dirty="0" smtClean="0"/>
              <a:t>Conflict Detection and Resolution - Optimistic</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27</a:t>
            </a:fld>
            <a:endParaRPr lang="en-US"/>
          </a:p>
        </p:txBody>
      </p:sp>
      <p:pic>
        <p:nvPicPr>
          <p:cNvPr id="5" name="Picture 4" descr="optimistic_concurrency_control.png"/>
          <p:cNvPicPr>
            <a:picLocks noChangeAspect="1"/>
          </p:cNvPicPr>
          <p:nvPr/>
        </p:nvPicPr>
        <p:blipFill>
          <a:blip r:embed="rId3" cstate="print"/>
          <a:stretch>
            <a:fillRect/>
          </a:stretch>
        </p:blipFill>
        <p:spPr>
          <a:xfrm>
            <a:off x="1066800" y="762000"/>
            <a:ext cx="7924800" cy="5867400"/>
          </a:xfrm>
          <a:prstGeom prst="rect">
            <a:avLst/>
          </a:prstGeom>
        </p:spPr>
      </p:pic>
      <p:cxnSp>
        <p:nvCxnSpPr>
          <p:cNvPr id="6" name="Straight Arrow Connector 5"/>
          <p:cNvCxnSpPr/>
          <p:nvPr/>
        </p:nvCxnSpPr>
        <p:spPr>
          <a:xfrm rot="5400000">
            <a:off x="-343694" y="3466306"/>
            <a:ext cx="2514600" cy="1588"/>
          </a:xfrm>
          <a:prstGeom prst="straightConnector1">
            <a:avLst/>
          </a:prstGeom>
          <a:ln w="254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rot="16200000">
            <a:off x="15080" y="3261520"/>
            <a:ext cx="1011815" cy="584775"/>
          </a:xfrm>
          <a:prstGeom prst="rect">
            <a:avLst/>
          </a:prstGeom>
          <a:noFill/>
        </p:spPr>
        <p:txBody>
          <a:bodyPr wrap="none" rtlCol="0">
            <a:spAutoFit/>
          </a:bodyPr>
          <a:lstStyle/>
          <a:p>
            <a:r>
              <a:rPr lang="en-US" sz="3200" dirty="0" smtClean="0"/>
              <a:t>Time</a:t>
            </a:r>
            <a:endParaRPr lang="en-US" dirty="0"/>
          </a:p>
        </p:txBody>
      </p:sp>
      <p:sp>
        <p:nvSpPr>
          <p:cNvPr id="8" name="TextBox 7"/>
          <p:cNvSpPr txBox="1"/>
          <p:nvPr/>
        </p:nvSpPr>
        <p:spPr>
          <a:xfrm>
            <a:off x="1371600" y="685800"/>
            <a:ext cx="1901647" cy="461665"/>
          </a:xfrm>
          <a:prstGeom prst="rect">
            <a:avLst/>
          </a:prstGeom>
          <a:solidFill>
            <a:schemeClr val="bg1"/>
          </a:solidFill>
        </p:spPr>
        <p:txBody>
          <a:bodyPr wrap="square" rtlCol="0">
            <a:spAutoFit/>
          </a:bodyPr>
          <a:lstStyle/>
          <a:p>
            <a:pPr algn="ctr"/>
            <a:r>
              <a:rPr lang="en-US" sz="2400" b="1" dirty="0" smtClean="0"/>
              <a:t>No Conflict</a:t>
            </a:r>
            <a:endParaRPr lang="en-US" sz="2400" b="1" dirty="0"/>
          </a:p>
        </p:txBody>
      </p:sp>
      <p:sp>
        <p:nvSpPr>
          <p:cNvPr id="10" name="TextBox 9"/>
          <p:cNvSpPr txBox="1"/>
          <p:nvPr/>
        </p:nvSpPr>
        <p:spPr>
          <a:xfrm>
            <a:off x="3505200" y="685800"/>
            <a:ext cx="2836943" cy="461665"/>
          </a:xfrm>
          <a:prstGeom prst="rect">
            <a:avLst/>
          </a:prstGeom>
          <a:solidFill>
            <a:schemeClr val="bg1"/>
          </a:solidFill>
        </p:spPr>
        <p:txBody>
          <a:bodyPr wrap="square" rtlCol="0">
            <a:spAutoFit/>
          </a:bodyPr>
          <a:lstStyle/>
          <a:p>
            <a:pPr algn="ctr"/>
            <a:r>
              <a:rPr lang="en-US" sz="2400" b="1" dirty="0" smtClean="0"/>
              <a:t>Conflict with Abort</a:t>
            </a:r>
            <a:endParaRPr lang="en-US" sz="2400" b="1" dirty="0"/>
          </a:p>
        </p:txBody>
      </p:sp>
      <p:sp>
        <p:nvSpPr>
          <p:cNvPr id="11" name="TextBox 10"/>
          <p:cNvSpPr txBox="1"/>
          <p:nvPr/>
        </p:nvSpPr>
        <p:spPr>
          <a:xfrm>
            <a:off x="6394172" y="685800"/>
            <a:ext cx="2887265" cy="461665"/>
          </a:xfrm>
          <a:prstGeom prst="rect">
            <a:avLst/>
          </a:prstGeom>
          <a:solidFill>
            <a:schemeClr val="bg1"/>
          </a:solidFill>
        </p:spPr>
        <p:txBody>
          <a:bodyPr wrap="none" rtlCol="0">
            <a:spAutoFit/>
          </a:bodyPr>
          <a:lstStyle/>
          <a:p>
            <a:r>
              <a:rPr lang="en-US" sz="2400" b="1" dirty="0" smtClean="0"/>
              <a:t>Conflict with Commit</a:t>
            </a:r>
            <a:endParaRPr lang="en-US" sz="2400" b="1" dirty="0"/>
          </a:p>
        </p:txBody>
      </p:sp>
    </p:spTree>
    <p:extLst>
      <p:ext uri="{BB962C8B-B14F-4D97-AF65-F5344CB8AC3E}">
        <p14:creationId xmlns:p14="http://schemas.microsoft.com/office/powerpoint/2010/main" val="5814092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3512757" cy="584775"/>
          </a:xfrm>
          <a:prstGeom prst="rect">
            <a:avLst/>
          </a:prstGeom>
          <a:noFill/>
        </p:spPr>
        <p:txBody>
          <a:bodyPr wrap="none" rtlCol="0">
            <a:spAutoFit/>
          </a:bodyPr>
          <a:lstStyle/>
          <a:p>
            <a:r>
              <a:rPr lang="en-US" sz="3200" dirty="0" smtClean="0"/>
              <a:t>TM Implementation</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28600" y="838200"/>
            <a:ext cx="8763000" cy="1384995"/>
          </a:xfrm>
          <a:prstGeom prst="rect">
            <a:avLst/>
          </a:prstGeom>
          <a:noFill/>
        </p:spPr>
        <p:txBody>
          <a:bodyPr wrap="square" rtlCol="0">
            <a:spAutoFit/>
          </a:bodyPr>
          <a:lstStyle/>
          <a:p>
            <a:r>
              <a:rPr lang="en-US" sz="2800" dirty="0" smtClean="0">
                <a:solidFill>
                  <a:schemeClr val="bg1">
                    <a:lumMod val="75000"/>
                  </a:schemeClr>
                </a:solidFill>
              </a:rPr>
              <a:t>Data Versioning</a:t>
            </a:r>
          </a:p>
          <a:p>
            <a:pPr>
              <a:buFont typeface="Arial" pitchFamily="34" charset="0"/>
              <a:buChar char="•"/>
            </a:pPr>
            <a:r>
              <a:rPr lang="en-US" sz="2800" dirty="0" smtClean="0">
                <a:solidFill>
                  <a:schemeClr val="bg1">
                    <a:lumMod val="75000"/>
                  </a:schemeClr>
                </a:solidFill>
              </a:rPr>
              <a:t> Eager Versioning</a:t>
            </a:r>
          </a:p>
          <a:p>
            <a:pPr>
              <a:buFont typeface="Arial" pitchFamily="34" charset="0"/>
              <a:buChar char="•"/>
            </a:pPr>
            <a:r>
              <a:rPr lang="en-US" sz="2800" dirty="0" smtClean="0">
                <a:solidFill>
                  <a:schemeClr val="bg1">
                    <a:lumMod val="75000"/>
                  </a:schemeClr>
                </a:solidFill>
              </a:rPr>
              <a:t> Lazy Versioning</a:t>
            </a:r>
            <a:endParaRPr lang="en-US" sz="2800" dirty="0">
              <a:solidFill>
                <a:schemeClr val="bg1">
                  <a:lumMod val="75000"/>
                </a:schemeClr>
              </a:solidFill>
            </a:endParaRPr>
          </a:p>
        </p:txBody>
      </p:sp>
      <p:sp>
        <p:nvSpPr>
          <p:cNvPr id="8" name="TextBox 7"/>
          <p:cNvSpPr txBox="1"/>
          <p:nvPr/>
        </p:nvSpPr>
        <p:spPr>
          <a:xfrm>
            <a:off x="228600" y="2743200"/>
            <a:ext cx="8763000" cy="1815882"/>
          </a:xfrm>
          <a:prstGeom prst="rect">
            <a:avLst/>
          </a:prstGeom>
          <a:noFill/>
        </p:spPr>
        <p:txBody>
          <a:bodyPr wrap="square" rtlCol="0">
            <a:spAutoFit/>
          </a:bodyPr>
          <a:lstStyle/>
          <a:p>
            <a:r>
              <a:rPr lang="en-US" sz="2800" dirty="0" smtClean="0">
                <a:solidFill>
                  <a:schemeClr val="bg1">
                    <a:lumMod val="75000"/>
                  </a:schemeClr>
                </a:solidFill>
              </a:rPr>
              <a:t>Conflict Detection and Resolution</a:t>
            </a:r>
          </a:p>
          <a:p>
            <a:pPr>
              <a:buFont typeface="Arial" pitchFamily="34" charset="0"/>
              <a:buChar char="•"/>
            </a:pPr>
            <a:r>
              <a:rPr lang="en-US" sz="2800" dirty="0" smtClean="0">
                <a:solidFill>
                  <a:schemeClr val="bg1">
                    <a:lumMod val="75000"/>
                  </a:schemeClr>
                </a:solidFill>
              </a:rPr>
              <a:t> Pessimistic Concurrency Control</a:t>
            </a:r>
          </a:p>
          <a:p>
            <a:pPr>
              <a:buFont typeface="Arial" pitchFamily="34" charset="0"/>
              <a:buChar char="•"/>
            </a:pPr>
            <a:r>
              <a:rPr lang="en-US" sz="2800" dirty="0" smtClean="0">
                <a:solidFill>
                  <a:schemeClr val="bg1">
                    <a:lumMod val="75000"/>
                  </a:schemeClr>
                </a:solidFill>
              </a:rPr>
              <a:t> Optimistic Concurrency Control</a:t>
            </a:r>
          </a:p>
          <a:p>
            <a:pPr>
              <a:buFont typeface="Arial" pitchFamily="34" charset="0"/>
              <a:buChar char="•"/>
            </a:pPr>
            <a:endParaRPr lang="en-US" sz="2800"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28</a:t>
            </a:fld>
            <a:endParaRPr lang="en-US"/>
          </a:p>
        </p:txBody>
      </p:sp>
      <p:sp>
        <p:nvSpPr>
          <p:cNvPr id="10" name="TextBox 9"/>
          <p:cNvSpPr txBox="1"/>
          <p:nvPr/>
        </p:nvSpPr>
        <p:spPr>
          <a:xfrm>
            <a:off x="228600" y="4572000"/>
            <a:ext cx="8763000" cy="2246769"/>
          </a:xfrm>
          <a:prstGeom prst="rect">
            <a:avLst/>
          </a:prstGeom>
          <a:noFill/>
        </p:spPr>
        <p:txBody>
          <a:bodyPr wrap="square" rtlCol="0">
            <a:spAutoFit/>
          </a:bodyPr>
          <a:lstStyle/>
          <a:p>
            <a:r>
              <a:rPr lang="en-US" sz="2800" dirty="0" smtClean="0">
                <a:solidFill>
                  <a:schemeClr val="accent2"/>
                </a:solidFill>
              </a:rPr>
              <a:t>Conflict Detection Granularity</a:t>
            </a:r>
          </a:p>
          <a:p>
            <a:pPr>
              <a:buFont typeface="Arial" pitchFamily="34" charset="0"/>
              <a:buChar char="•"/>
            </a:pPr>
            <a:r>
              <a:rPr lang="en-US" sz="2800" dirty="0" smtClean="0"/>
              <a:t> Object Granularity</a:t>
            </a:r>
          </a:p>
          <a:p>
            <a:pPr>
              <a:buFont typeface="Arial" pitchFamily="34" charset="0"/>
              <a:buChar char="•"/>
            </a:pPr>
            <a:r>
              <a:rPr lang="en-US" sz="2800" dirty="0" smtClean="0"/>
              <a:t> Word Granularity</a:t>
            </a:r>
          </a:p>
          <a:p>
            <a:pPr>
              <a:buFont typeface="Arial" pitchFamily="34" charset="0"/>
              <a:buChar char="•"/>
            </a:pPr>
            <a:r>
              <a:rPr lang="en-US" sz="2800" dirty="0" smtClean="0"/>
              <a:t> Cache line Granularity</a:t>
            </a:r>
          </a:p>
          <a:p>
            <a:pPr>
              <a:buFont typeface="Arial" pitchFamily="34" charset="0"/>
              <a:buChar char="•"/>
            </a:pPr>
            <a:endParaRPr lang="en-US" sz="2800" dirty="0"/>
          </a:p>
        </p:txBody>
      </p:sp>
    </p:spTree>
    <p:extLst>
      <p:ext uri="{BB962C8B-B14F-4D97-AF65-F5344CB8AC3E}">
        <p14:creationId xmlns:p14="http://schemas.microsoft.com/office/powerpoint/2010/main" val="19330270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1756186" cy="584775"/>
          </a:xfrm>
          <a:prstGeom prst="rect">
            <a:avLst/>
          </a:prstGeom>
          <a:noFill/>
        </p:spPr>
        <p:txBody>
          <a:bodyPr wrap="none" rtlCol="0">
            <a:spAutoFit/>
          </a:bodyPr>
          <a:lstStyle/>
          <a:p>
            <a:r>
              <a:rPr lang="en-US" sz="3200" dirty="0" smtClean="0"/>
              <a:t>Examples</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52400" y="838200"/>
            <a:ext cx="8763000" cy="2308324"/>
          </a:xfrm>
          <a:prstGeom prst="rect">
            <a:avLst/>
          </a:prstGeom>
          <a:noFill/>
        </p:spPr>
        <p:txBody>
          <a:bodyPr wrap="square" rtlCol="0">
            <a:spAutoFit/>
          </a:bodyPr>
          <a:lstStyle/>
          <a:p>
            <a:r>
              <a:rPr lang="en-US" sz="2400" dirty="0" smtClean="0">
                <a:solidFill>
                  <a:schemeClr val="accent2"/>
                </a:solidFill>
              </a:rPr>
              <a:t>Hardware TM </a:t>
            </a:r>
            <a:endParaRPr lang="en-US" sz="2400" dirty="0" smtClean="0"/>
          </a:p>
          <a:p>
            <a:pPr>
              <a:buFont typeface="Arial" pitchFamily="34" charset="0"/>
              <a:buChar char="•"/>
            </a:pPr>
            <a:r>
              <a:rPr lang="en-US" sz="2400" dirty="0" smtClean="0"/>
              <a:t> Stanford TCC: Lazy + Optimistic</a:t>
            </a:r>
          </a:p>
          <a:p>
            <a:pPr>
              <a:buFont typeface="Arial" pitchFamily="34" charset="0"/>
              <a:buChar char="•"/>
            </a:pPr>
            <a:r>
              <a:rPr lang="en-US" sz="2400" dirty="0" smtClean="0"/>
              <a:t> Intel VTM: Lazy + Pessimistic</a:t>
            </a:r>
          </a:p>
          <a:p>
            <a:pPr>
              <a:buFont typeface="Arial" pitchFamily="34" charset="0"/>
              <a:buChar char="•"/>
            </a:pPr>
            <a:r>
              <a:rPr lang="en-US" sz="2400" dirty="0" smtClean="0"/>
              <a:t> Wisconsin </a:t>
            </a:r>
            <a:r>
              <a:rPr lang="en-US" sz="2400" dirty="0" err="1" smtClean="0"/>
              <a:t>LogTM</a:t>
            </a:r>
            <a:r>
              <a:rPr lang="en-US" sz="2400" dirty="0" smtClean="0"/>
              <a:t>: Eager + Pessimistic</a:t>
            </a:r>
          </a:p>
          <a:p>
            <a:pPr>
              <a:buFont typeface="Arial" pitchFamily="34" charset="0"/>
              <a:buChar char="•"/>
            </a:pPr>
            <a:r>
              <a:rPr lang="en-US" sz="2400" dirty="0" smtClean="0"/>
              <a:t> UHTM</a:t>
            </a:r>
          </a:p>
          <a:p>
            <a:pPr>
              <a:buFont typeface="Arial" pitchFamily="34" charset="0"/>
              <a:buChar char="•"/>
            </a:pPr>
            <a:r>
              <a:rPr lang="en-US" sz="2400" dirty="0" smtClean="0"/>
              <a:t> </a:t>
            </a:r>
            <a:r>
              <a:rPr lang="en-US" sz="2400" dirty="0" err="1" smtClean="0"/>
              <a:t>SpHT</a:t>
            </a:r>
            <a:endParaRPr lang="en-US" sz="2400"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29</a:t>
            </a:fld>
            <a:endParaRPr lang="en-US"/>
          </a:p>
        </p:txBody>
      </p:sp>
      <p:sp>
        <p:nvSpPr>
          <p:cNvPr id="10" name="TextBox 9"/>
          <p:cNvSpPr txBox="1"/>
          <p:nvPr/>
        </p:nvSpPr>
        <p:spPr>
          <a:xfrm>
            <a:off x="152400" y="3418344"/>
            <a:ext cx="8763000" cy="2677656"/>
          </a:xfrm>
          <a:prstGeom prst="rect">
            <a:avLst/>
          </a:prstGeom>
          <a:noFill/>
        </p:spPr>
        <p:txBody>
          <a:bodyPr wrap="square" rtlCol="0">
            <a:spAutoFit/>
          </a:bodyPr>
          <a:lstStyle/>
          <a:p>
            <a:r>
              <a:rPr lang="en-US" sz="2400" dirty="0" smtClean="0">
                <a:solidFill>
                  <a:schemeClr val="accent2"/>
                </a:solidFill>
              </a:rPr>
              <a:t>Software TM </a:t>
            </a:r>
            <a:endParaRPr lang="en-US" sz="2400" dirty="0" smtClean="0"/>
          </a:p>
          <a:p>
            <a:pPr>
              <a:buFont typeface="Arial" pitchFamily="34" charset="0"/>
              <a:buChar char="•"/>
            </a:pPr>
            <a:r>
              <a:rPr lang="en-US" sz="2400" dirty="0" smtClean="0"/>
              <a:t> Sun TL2: Lazy + Optimistic (R/W)</a:t>
            </a:r>
          </a:p>
          <a:p>
            <a:pPr>
              <a:buFont typeface="Arial" pitchFamily="34" charset="0"/>
              <a:buChar char="•"/>
            </a:pPr>
            <a:r>
              <a:rPr lang="en-US" sz="2400" dirty="0" smtClean="0"/>
              <a:t> Intel STM: Eager + Optimistic (R)/Pessimistic (W)</a:t>
            </a:r>
          </a:p>
          <a:p>
            <a:pPr>
              <a:buFont typeface="Arial" pitchFamily="34" charset="0"/>
              <a:buChar char="•"/>
            </a:pPr>
            <a:r>
              <a:rPr lang="en-US" sz="2400" dirty="0" smtClean="0"/>
              <a:t> MS OSTM: Lazy + Optimistic (R)/Pessimistic (W)</a:t>
            </a:r>
          </a:p>
          <a:p>
            <a:pPr>
              <a:buFont typeface="Arial" pitchFamily="34" charset="0"/>
              <a:buChar char="•"/>
            </a:pPr>
            <a:r>
              <a:rPr lang="en-US" sz="2400" dirty="0" smtClean="0"/>
              <a:t> Draco STM</a:t>
            </a:r>
          </a:p>
          <a:p>
            <a:pPr>
              <a:buFont typeface="Arial" pitchFamily="34" charset="0"/>
              <a:buChar char="•"/>
            </a:pPr>
            <a:r>
              <a:rPr lang="en-US" sz="2400" dirty="0" smtClean="0"/>
              <a:t> </a:t>
            </a:r>
            <a:r>
              <a:rPr lang="en-US" sz="2400" dirty="0" err="1" smtClean="0"/>
              <a:t>STMLite</a:t>
            </a:r>
            <a:endParaRPr lang="en-US" sz="2400" dirty="0" smtClean="0"/>
          </a:p>
          <a:p>
            <a:pPr>
              <a:buFont typeface="Arial" pitchFamily="34" charset="0"/>
              <a:buChar char="•"/>
            </a:pPr>
            <a:r>
              <a:rPr lang="en-US" sz="2400" dirty="0" smtClean="0"/>
              <a:t> DSTM</a:t>
            </a:r>
            <a:endParaRPr lang="en-US" sz="2400" dirty="0"/>
          </a:p>
        </p:txBody>
      </p:sp>
      <p:sp>
        <p:nvSpPr>
          <p:cNvPr id="7" name="TextBox 6"/>
          <p:cNvSpPr txBox="1"/>
          <p:nvPr/>
        </p:nvSpPr>
        <p:spPr>
          <a:xfrm>
            <a:off x="133623" y="6260068"/>
            <a:ext cx="8934177" cy="369332"/>
          </a:xfrm>
          <a:prstGeom prst="rect">
            <a:avLst/>
          </a:prstGeom>
          <a:noFill/>
        </p:spPr>
        <p:txBody>
          <a:bodyPr wrap="none" rtlCol="0">
            <a:spAutoFit/>
          </a:bodyPr>
          <a:lstStyle/>
          <a:p>
            <a:r>
              <a:rPr lang="en-US" dirty="0" smtClean="0"/>
              <a:t>Can find many more at </a:t>
            </a:r>
            <a:r>
              <a:rPr lang="en-US" dirty="0" smtClean="0">
                <a:hlinkClick r:id="rId3"/>
              </a:rPr>
              <a:t>http://www.dolcera.com/wiki/index.php?title=Transactional_memory</a:t>
            </a:r>
            <a:endParaRPr lang="en-US" dirty="0"/>
          </a:p>
        </p:txBody>
      </p:sp>
    </p:spTree>
    <p:extLst>
      <p:ext uri="{BB962C8B-B14F-4D97-AF65-F5344CB8AC3E}">
        <p14:creationId xmlns:p14="http://schemas.microsoft.com/office/powerpoint/2010/main" val="1295933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3747949" cy="584775"/>
          </a:xfrm>
          <a:prstGeom prst="rect">
            <a:avLst/>
          </a:prstGeom>
          <a:noFill/>
        </p:spPr>
        <p:txBody>
          <a:bodyPr wrap="none" rtlCol="0">
            <a:spAutoFit/>
          </a:bodyPr>
          <a:lstStyle/>
          <a:p>
            <a:r>
              <a:rPr lang="en-US" sz="3200" dirty="0" smtClean="0"/>
              <a:t>Parallel Programming</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76200" y="1066800"/>
            <a:ext cx="8056564" cy="4832092"/>
          </a:xfrm>
          <a:prstGeom prst="rect">
            <a:avLst/>
          </a:prstGeom>
          <a:noFill/>
        </p:spPr>
        <p:txBody>
          <a:bodyPr wrap="none" rtlCol="0">
            <a:spAutoFit/>
          </a:bodyPr>
          <a:lstStyle/>
          <a:p>
            <a:pPr marL="342900" indent="-342900">
              <a:buFont typeface="+mj-lt"/>
              <a:buAutoNum type="arabicPeriod"/>
            </a:pPr>
            <a:r>
              <a:rPr lang="en-US" sz="2800" dirty="0" smtClean="0"/>
              <a:t>Find independent tasks in the algorithm</a:t>
            </a:r>
          </a:p>
          <a:p>
            <a:pPr marL="342900" indent="-342900">
              <a:buFont typeface="+mj-lt"/>
              <a:buAutoNum type="arabicPeriod"/>
            </a:pPr>
            <a:r>
              <a:rPr lang="en-US" sz="2800" dirty="0" smtClean="0"/>
              <a:t>Map tasks to execution units (e.g. threads)</a:t>
            </a:r>
          </a:p>
          <a:p>
            <a:pPr marL="342900" indent="-342900">
              <a:buFont typeface="+mj-lt"/>
              <a:buAutoNum type="arabicPeriod"/>
            </a:pPr>
            <a:r>
              <a:rPr lang="en-US" sz="2800" dirty="0" smtClean="0"/>
              <a:t>Define and implement synchronization among tasks</a:t>
            </a:r>
          </a:p>
          <a:p>
            <a:pPr marL="800100" lvl="1" indent="-342900">
              <a:buFont typeface="+mj-lt"/>
              <a:buAutoNum type="arabicPeriod"/>
            </a:pPr>
            <a:r>
              <a:rPr lang="en-US" sz="2800" dirty="0" smtClean="0"/>
              <a:t>Avoid races and deadlocks, address memory </a:t>
            </a:r>
          </a:p>
          <a:p>
            <a:pPr marL="800100" lvl="1" indent="-342900"/>
            <a:r>
              <a:rPr lang="en-US" sz="2800" dirty="0" smtClean="0"/>
              <a:t>    model issues, …</a:t>
            </a:r>
          </a:p>
          <a:p>
            <a:pPr marL="342900" indent="-342900">
              <a:buFont typeface="+mj-lt"/>
              <a:buAutoNum type="arabicPeriod"/>
            </a:pPr>
            <a:r>
              <a:rPr lang="en-US" sz="2800" dirty="0" smtClean="0"/>
              <a:t>Compose parallel tasks</a:t>
            </a:r>
          </a:p>
          <a:p>
            <a:pPr marL="342900" indent="-342900">
              <a:buFont typeface="+mj-lt"/>
              <a:buAutoNum type="arabicPeriod"/>
            </a:pPr>
            <a:r>
              <a:rPr lang="en-US" sz="2800" dirty="0" smtClean="0"/>
              <a:t>Recover from errors</a:t>
            </a:r>
          </a:p>
          <a:p>
            <a:pPr marL="342900" indent="-342900">
              <a:buFont typeface="+mj-lt"/>
              <a:buAutoNum type="arabicPeriod"/>
            </a:pPr>
            <a:r>
              <a:rPr lang="en-US" sz="2800" dirty="0" smtClean="0"/>
              <a:t>Ensure scalability</a:t>
            </a:r>
          </a:p>
          <a:p>
            <a:pPr marL="342900" indent="-342900">
              <a:buFont typeface="+mj-lt"/>
              <a:buAutoNum type="arabicPeriod"/>
            </a:pPr>
            <a:r>
              <a:rPr lang="en-US" sz="2800" dirty="0" smtClean="0"/>
              <a:t>Manage locality</a:t>
            </a:r>
          </a:p>
          <a:p>
            <a:pPr marL="342900" indent="-342900">
              <a:buFont typeface="+mj-lt"/>
              <a:buAutoNum type="arabicPeriod"/>
            </a:pPr>
            <a:r>
              <a:rPr lang="en-US" sz="2800" dirty="0" smtClean="0"/>
              <a:t>…</a:t>
            </a:r>
          </a:p>
          <a:p>
            <a:pPr marL="342900" indent="-342900">
              <a:buFont typeface="+mj-lt"/>
              <a:buAutoNum type="arabicPeriod"/>
            </a:pPr>
            <a:endParaRPr lang="en-US" sz="2800" dirty="0"/>
          </a:p>
        </p:txBody>
      </p:sp>
      <p:sp>
        <p:nvSpPr>
          <p:cNvPr id="5" name="Rectangle 4"/>
          <p:cNvSpPr/>
          <p:nvPr/>
        </p:nvSpPr>
        <p:spPr>
          <a:xfrm>
            <a:off x="76200" y="1981200"/>
            <a:ext cx="8991600" cy="2133600"/>
          </a:xfrm>
          <a:prstGeom prst="rect">
            <a:avLst/>
          </a:prstGeom>
          <a:solidFill>
            <a:srgbClr val="92D05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953000" y="3124200"/>
            <a:ext cx="3918252" cy="584775"/>
          </a:xfrm>
          <a:prstGeom prst="rect">
            <a:avLst/>
          </a:prstGeom>
          <a:noFill/>
        </p:spPr>
        <p:txBody>
          <a:bodyPr wrap="none" rtlCol="0">
            <a:spAutoFit/>
          </a:bodyPr>
          <a:lstStyle/>
          <a:p>
            <a:r>
              <a:rPr lang="en-US" sz="3200" dirty="0" smtClean="0"/>
              <a:t>Transactional Memory</a:t>
            </a:r>
            <a:endParaRPr lang="en-US" sz="3200"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8597647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6587253" cy="584775"/>
          </a:xfrm>
          <a:prstGeom prst="rect">
            <a:avLst/>
          </a:prstGeom>
          <a:noFill/>
        </p:spPr>
        <p:txBody>
          <a:bodyPr wrap="none" rtlCol="0">
            <a:spAutoFit/>
          </a:bodyPr>
          <a:lstStyle/>
          <a:p>
            <a:r>
              <a:rPr lang="en-US" sz="3200" dirty="0" smtClean="0"/>
              <a:t>Software Transactional Memory (STM)</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6F15528-21DE-4FAA-801E-634DDDAF4B2B}" type="slidenum">
              <a:rPr lang="en-US" smtClean="0"/>
              <a:pPr/>
              <a:t>30</a:t>
            </a:fld>
            <a:endParaRPr lang="en-US"/>
          </a:p>
        </p:txBody>
      </p:sp>
      <p:grpSp>
        <p:nvGrpSpPr>
          <p:cNvPr id="4" name="Group 10"/>
          <p:cNvGrpSpPr/>
          <p:nvPr/>
        </p:nvGrpSpPr>
        <p:grpSpPr>
          <a:xfrm>
            <a:off x="304800" y="2010013"/>
            <a:ext cx="8427772" cy="3323987"/>
            <a:chOff x="976944" y="1905000"/>
            <a:chExt cx="8427772" cy="3323987"/>
          </a:xfrm>
        </p:grpSpPr>
        <p:sp>
          <p:nvSpPr>
            <p:cNvPr id="8" name="TextBox 7"/>
            <p:cNvSpPr txBox="1"/>
            <p:nvPr/>
          </p:nvSpPr>
          <p:spPr>
            <a:xfrm>
              <a:off x="976944" y="1905000"/>
              <a:ext cx="3318537" cy="3323987"/>
            </a:xfrm>
            <a:prstGeom prst="rect">
              <a:avLst/>
            </a:prstGeom>
            <a:noFill/>
          </p:spPr>
          <p:txBody>
            <a:bodyPr wrap="none" rtlCol="0">
              <a:spAutoFit/>
            </a:bodyPr>
            <a:lstStyle/>
            <a:p>
              <a:r>
                <a:rPr lang="en-US" sz="2400" b="1" dirty="0" smtClean="0">
                  <a:latin typeface="Courier New" pitchFamily="49" charset="0"/>
                  <a:cs typeface="Courier New" pitchFamily="49" charset="0"/>
                </a:rPr>
                <a:t>atomic </a:t>
              </a:r>
              <a:r>
                <a:rPr lang="en-US" sz="2400" dirty="0" smtClean="0">
                  <a:latin typeface="Courier New" pitchFamily="49" charset="0"/>
                  <a:cs typeface="Courier New" pitchFamily="49" charset="0"/>
                </a:rPr>
                <a:t>{</a:t>
              </a:r>
            </a:p>
            <a:p>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a.x</a:t>
              </a:r>
              <a:r>
                <a:rPr lang="en-US" sz="2400" dirty="0" smtClean="0">
                  <a:latin typeface="Courier New" pitchFamily="49" charset="0"/>
                  <a:cs typeface="Courier New" pitchFamily="49" charset="0"/>
                </a:rPr>
                <a:t> = t1</a:t>
              </a:r>
            </a:p>
            <a:p>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a.y</a:t>
              </a:r>
              <a:r>
                <a:rPr lang="en-US" sz="2400" dirty="0" smtClean="0">
                  <a:latin typeface="Courier New" pitchFamily="49" charset="0"/>
                  <a:cs typeface="Courier New" pitchFamily="49" charset="0"/>
                </a:rPr>
                <a:t> = t2</a:t>
              </a:r>
            </a:p>
            <a:p>
              <a:r>
                <a:rPr lang="en-US" sz="2400" dirty="0" smtClean="0">
                  <a:latin typeface="Courier New" pitchFamily="49" charset="0"/>
                  <a:cs typeface="Courier New" pitchFamily="49" charset="0"/>
                </a:rPr>
                <a:t>  if (</a:t>
              </a:r>
              <a:r>
                <a:rPr lang="en-US" sz="2400" dirty="0" err="1" smtClean="0">
                  <a:latin typeface="Courier New" pitchFamily="49" charset="0"/>
                  <a:cs typeface="Courier New" pitchFamily="49" charset="0"/>
                </a:rPr>
                <a:t>a.z</a:t>
              </a:r>
              <a:r>
                <a:rPr lang="en-US" sz="2400" dirty="0" smtClean="0">
                  <a:latin typeface="Courier New" pitchFamily="49" charset="0"/>
                  <a:cs typeface="Courier New" pitchFamily="49" charset="0"/>
                </a:rPr>
                <a:t> == 0) {</a:t>
              </a:r>
            </a:p>
            <a:p>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a.x</a:t>
              </a:r>
              <a:r>
                <a:rPr lang="en-US" sz="2400" dirty="0" smtClean="0">
                  <a:latin typeface="Courier New" pitchFamily="49" charset="0"/>
                  <a:cs typeface="Courier New" pitchFamily="49" charset="0"/>
                </a:rPr>
                <a:t> = 0</a:t>
              </a:r>
            </a:p>
            <a:p>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a.z</a:t>
              </a:r>
              <a:r>
                <a:rPr lang="en-US" sz="2400" dirty="0" smtClean="0">
                  <a:latin typeface="Courier New" pitchFamily="49" charset="0"/>
                  <a:cs typeface="Courier New" pitchFamily="49" charset="0"/>
                </a:rPr>
                <a:t> = t3</a:t>
              </a:r>
            </a:p>
            <a:p>
              <a:r>
                <a:rPr lang="en-US" sz="2400" dirty="0" smtClean="0">
                  <a:latin typeface="Courier New" pitchFamily="49" charset="0"/>
                  <a:cs typeface="Courier New" pitchFamily="49" charset="0"/>
                </a:rPr>
                <a:t>  }</a:t>
              </a:r>
            </a:p>
            <a:p>
              <a:r>
                <a:rPr lang="en-US" sz="2400" dirty="0" smtClean="0">
                  <a:latin typeface="Courier New" pitchFamily="49" charset="0"/>
                  <a:cs typeface="Courier New" pitchFamily="49" charset="0"/>
                </a:rPr>
                <a:t>}</a:t>
              </a:r>
            </a:p>
            <a:p>
              <a:endParaRPr lang="en-US" dirty="0">
                <a:latin typeface="Courier New" pitchFamily="49" charset="0"/>
                <a:cs typeface="Courier New" pitchFamily="49" charset="0"/>
              </a:endParaRPr>
            </a:p>
          </p:txBody>
        </p:sp>
        <p:sp>
          <p:nvSpPr>
            <p:cNvPr id="9" name="TextBox 8"/>
            <p:cNvSpPr txBox="1"/>
            <p:nvPr/>
          </p:nvSpPr>
          <p:spPr>
            <a:xfrm>
              <a:off x="5164453" y="1905000"/>
              <a:ext cx="4240263" cy="3046988"/>
            </a:xfrm>
            <a:prstGeom prst="rect">
              <a:avLst/>
            </a:prstGeom>
            <a:noFill/>
          </p:spPr>
          <p:txBody>
            <a:bodyPr wrap="none" rtlCol="0">
              <a:spAutoFit/>
            </a:bodyPr>
            <a:lstStyle/>
            <a:p>
              <a:r>
                <a:rPr lang="en-US" sz="2400" b="1" dirty="0" err="1" smtClean="0">
                  <a:latin typeface="Courier New" pitchFamily="49" charset="0"/>
                  <a:cs typeface="Courier New" pitchFamily="49" charset="0"/>
                </a:rPr>
                <a:t>tmTXBegin</a:t>
              </a:r>
              <a:r>
                <a:rPr lang="en-US" sz="2400" b="1" dirty="0" smtClean="0">
                  <a:latin typeface="Courier New" pitchFamily="49" charset="0"/>
                  <a:cs typeface="Courier New" pitchFamily="49" charset="0"/>
                </a:rPr>
                <a:t>()</a:t>
              </a:r>
            </a:p>
            <a:p>
              <a:r>
                <a:rPr lang="en-US" sz="2400" b="1" dirty="0" err="1" smtClean="0">
                  <a:latin typeface="Courier New" pitchFamily="49" charset="0"/>
                  <a:cs typeface="Courier New" pitchFamily="49" charset="0"/>
                </a:rPr>
                <a:t>tmWr</a:t>
              </a:r>
              <a:r>
                <a:rPr lang="en-US" sz="2400" dirty="0" smtClean="0">
                  <a:latin typeface="Courier New" pitchFamily="49" charset="0"/>
                  <a:cs typeface="Courier New" pitchFamily="49" charset="0"/>
                </a:rPr>
                <a:t>(&amp;</a:t>
              </a:r>
              <a:r>
                <a:rPr lang="en-US" sz="2400" dirty="0" err="1" smtClean="0">
                  <a:latin typeface="Courier New" pitchFamily="49" charset="0"/>
                  <a:cs typeface="Courier New" pitchFamily="49" charset="0"/>
                </a:rPr>
                <a:t>a.x</a:t>
              </a:r>
              <a:r>
                <a:rPr lang="en-US" sz="2400" dirty="0" smtClean="0">
                  <a:latin typeface="Courier New" pitchFamily="49" charset="0"/>
                  <a:cs typeface="Courier New" pitchFamily="49" charset="0"/>
                </a:rPr>
                <a:t>, t1)</a:t>
              </a:r>
            </a:p>
            <a:p>
              <a:r>
                <a:rPr lang="en-US" sz="2400" b="1" dirty="0" err="1" smtClean="0">
                  <a:latin typeface="Courier New" pitchFamily="49" charset="0"/>
                  <a:cs typeface="Courier New" pitchFamily="49" charset="0"/>
                </a:rPr>
                <a:t>tmWr</a:t>
              </a:r>
              <a:r>
                <a:rPr lang="en-US" sz="2400" dirty="0" smtClean="0">
                  <a:latin typeface="Courier New" pitchFamily="49" charset="0"/>
                  <a:cs typeface="Courier New" pitchFamily="49" charset="0"/>
                </a:rPr>
                <a:t>(&amp;</a:t>
              </a:r>
              <a:r>
                <a:rPr lang="en-US" sz="2400" dirty="0" err="1" smtClean="0">
                  <a:latin typeface="Courier New" pitchFamily="49" charset="0"/>
                  <a:cs typeface="Courier New" pitchFamily="49" charset="0"/>
                </a:rPr>
                <a:t>a.y</a:t>
              </a:r>
              <a:r>
                <a:rPr lang="en-US" sz="2400" dirty="0" smtClean="0">
                  <a:latin typeface="Courier New" pitchFamily="49" charset="0"/>
                  <a:cs typeface="Courier New" pitchFamily="49" charset="0"/>
                </a:rPr>
                <a:t>, t2)</a:t>
              </a:r>
            </a:p>
            <a:p>
              <a:r>
                <a:rPr lang="en-US" sz="2400" dirty="0" smtClean="0">
                  <a:latin typeface="Courier New" pitchFamily="49" charset="0"/>
                  <a:cs typeface="Courier New" pitchFamily="49" charset="0"/>
                </a:rPr>
                <a:t>if (</a:t>
              </a:r>
              <a:r>
                <a:rPr lang="en-US" sz="2400" b="1" dirty="0" err="1" smtClean="0">
                  <a:latin typeface="Courier New" pitchFamily="49" charset="0"/>
                  <a:cs typeface="Courier New" pitchFamily="49" charset="0"/>
                </a:rPr>
                <a:t>tmRd</a:t>
              </a:r>
              <a:r>
                <a:rPr lang="en-US" sz="2400" dirty="0" smtClean="0">
                  <a:latin typeface="Courier New" pitchFamily="49" charset="0"/>
                  <a:cs typeface="Courier New" pitchFamily="49" charset="0"/>
                </a:rPr>
                <a:t>(&amp;</a:t>
              </a:r>
              <a:r>
                <a:rPr lang="en-US" sz="2400" dirty="0" err="1" smtClean="0">
                  <a:latin typeface="Courier New" pitchFamily="49" charset="0"/>
                  <a:cs typeface="Courier New" pitchFamily="49" charset="0"/>
                </a:rPr>
                <a:t>a.z</a:t>
              </a:r>
              <a:r>
                <a:rPr lang="en-US" sz="2400" dirty="0" smtClean="0">
                  <a:latin typeface="Courier New" pitchFamily="49" charset="0"/>
                  <a:cs typeface="Courier New" pitchFamily="49" charset="0"/>
                </a:rPr>
                <a:t>) != 0) {</a:t>
              </a:r>
            </a:p>
            <a:p>
              <a:r>
                <a:rPr lang="en-US" sz="2400"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tmWr</a:t>
              </a:r>
              <a:r>
                <a:rPr lang="en-US" sz="2400" dirty="0" smtClean="0">
                  <a:latin typeface="Courier New" pitchFamily="49" charset="0"/>
                  <a:cs typeface="Courier New" pitchFamily="49" charset="0"/>
                </a:rPr>
                <a:t>(&amp;</a:t>
              </a:r>
              <a:r>
                <a:rPr lang="en-US" sz="2400" dirty="0" err="1" smtClean="0">
                  <a:latin typeface="Courier New" pitchFamily="49" charset="0"/>
                  <a:cs typeface="Courier New" pitchFamily="49" charset="0"/>
                </a:rPr>
                <a:t>a.x</a:t>
              </a:r>
              <a:r>
                <a:rPr lang="en-US" sz="2400" dirty="0" smtClean="0">
                  <a:latin typeface="Courier New" pitchFamily="49" charset="0"/>
                  <a:cs typeface="Courier New" pitchFamily="49" charset="0"/>
                </a:rPr>
                <a:t>, 0)</a:t>
              </a:r>
            </a:p>
            <a:p>
              <a:r>
                <a:rPr lang="en-US" sz="2400"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tmWr</a:t>
              </a:r>
              <a:r>
                <a:rPr lang="en-US" sz="2400" dirty="0" smtClean="0">
                  <a:latin typeface="Courier New" pitchFamily="49" charset="0"/>
                  <a:cs typeface="Courier New" pitchFamily="49" charset="0"/>
                </a:rPr>
                <a:t>(&amp;</a:t>
              </a:r>
              <a:r>
                <a:rPr lang="en-US" sz="2400" dirty="0" err="1" smtClean="0">
                  <a:latin typeface="Courier New" pitchFamily="49" charset="0"/>
                  <a:cs typeface="Courier New" pitchFamily="49" charset="0"/>
                </a:rPr>
                <a:t>a.z</a:t>
              </a:r>
              <a:r>
                <a:rPr lang="en-US" sz="2400" dirty="0" smtClean="0">
                  <a:latin typeface="Courier New" pitchFamily="49" charset="0"/>
                  <a:cs typeface="Courier New" pitchFamily="49" charset="0"/>
                </a:rPr>
                <a:t>, t3)</a:t>
              </a:r>
            </a:p>
            <a:p>
              <a:r>
                <a:rPr lang="en-US" sz="2400" dirty="0" smtClean="0">
                  <a:latin typeface="Courier New" pitchFamily="49" charset="0"/>
                  <a:cs typeface="Courier New" pitchFamily="49" charset="0"/>
                </a:rPr>
                <a:t>}</a:t>
              </a:r>
            </a:p>
            <a:p>
              <a:r>
                <a:rPr lang="en-US" sz="2400" b="1" dirty="0" err="1" smtClean="0">
                  <a:latin typeface="Courier New" pitchFamily="49" charset="0"/>
                  <a:cs typeface="Courier New" pitchFamily="49" charset="0"/>
                </a:rPr>
                <a:t>tmTXCommit</a:t>
              </a:r>
              <a:r>
                <a:rPr lang="en-US" sz="2400" b="1" dirty="0" smtClean="0">
                  <a:latin typeface="Courier New" pitchFamily="49" charset="0"/>
                  <a:cs typeface="Courier New" pitchFamily="49" charset="0"/>
                </a:rPr>
                <a:t>()</a:t>
              </a:r>
              <a:endParaRPr lang="en-US" sz="2400" b="1" dirty="0">
                <a:latin typeface="Courier New" pitchFamily="49" charset="0"/>
                <a:cs typeface="Courier New" pitchFamily="49" charset="0"/>
              </a:endParaRPr>
            </a:p>
          </p:txBody>
        </p:sp>
        <p:sp>
          <p:nvSpPr>
            <p:cNvPr id="10" name="Right Arrow 9"/>
            <p:cNvSpPr/>
            <p:nvPr/>
          </p:nvSpPr>
          <p:spPr>
            <a:xfrm>
              <a:off x="4329744" y="33528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911107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31</a:t>
            </a:fld>
            <a:endParaRPr lang="en-US"/>
          </a:p>
        </p:txBody>
      </p:sp>
      <p:sp>
        <p:nvSpPr>
          <p:cNvPr id="4" name="TextBox 3"/>
          <p:cNvSpPr txBox="1"/>
          <p:nvPr/>
        </p:nvSpPr>
        <p:spPr>
          <a:xfrm>
            <a:off x="381000" y="0"/>
            <a:ext cx="2832186" cy="584775"/>
          </a:xfrm>
          <a:prstGeom prst="rect">
            <a:avLst/>
          </a:prstGeom>
          <a:noFill/>
        </p:spPr>
        <p:txBody>
          <a:bodyPr wrap="none" rtlCol="0">
            <a:spAutoFit/>
          </a:bodyPr>
          <a:lstStyle/>
          <a:p>
            <a:r>
              <a:rPr lang="en-US" sz="3200" dirty="0" smtClean="0"/>
              <a:t>Intel </a:t>
            </a:r>
            <a:r>
              <a:rPr lang="en-US" sz="3200" dirty="0" err="1" smtClean="0"/>
              <a:t>McRT</a:t>
            </a:r>
            <a:r>
              <a:rPr lang="en-US" sz="3200" dirty="0" smtClean="0"/>
              <a:t>-STM</a:t>
            </a:r>
            <a:endParaRPr lang="en-US" sz="3200" dirty="0"/>
          </a:p>
        </p:txBody>
      </p:sp>
      <p:cxnSp>
        <p:nvCxnSpPr>
          <p:cNvPr id="5" name="Straight Connector 4"/>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3995835705"/>
              </p:ext>
            </p:extLst>
          </p:nvPr>
        </p:nvGraphicFramePr>
        <p:xfrm>
          <a:off x="153332" y="1397000"/>
          <a:ext cx="8838268" cy="3416946"/>
        </p:xfrm>
        <a:graphic>
          <a:graphicData uri="http://schemas.openxmlformats.org/drawingml/2006/table">
            <a:tbl>
              <a:tblPr firstRow="1" bandRow="1">
                <a:tableStyleId>{5C22544A-7EE6-4342-B048-85BDC9FD1C3A}</a:tableStyleId>
              </a:tblPr>
              <a:tblGrid>
                <a:gridCol w="4419134"/>
                <a:gridCol w="4419134"/>
              </a:tblGrid>
              <a:tr h="506034">
                <a:tc>
                  <a:txBody>
                    <a:bodyPr/>
                    <a:lstStyle/>
                    <a:p>
                      <a:endParaRPr lang="en-US" sz="2500" dirty="0"/>
                    </a:p>
                  </a:txBody>
                  <a:tcPr marL="124776" marR="124776" marT="62388" marB="62388"/>
                </a:tc>
                <a:tc>
                  <a:txBody>
                    <a:bodyPr/>
                    <a:lstStyle/>
                    <a:p>
                      <a:endParaRPr lang="en-US" sz="2500" dirty="0"/>
                    </a:p>
                  </a:txBody>
                  <a:tcPr marL="124776" marR="124776" marT="62388" marB="62388"/>
                </a:tc>
              </a:tr>
              <a:tr h="506034">
                <a:tc>
                  <a:txBody>
                    <a:bodyPr/>
                    <a:lstStyle/>
                    <a:p>
                      <a:r>
                        <a:rPr lang="en-US" sz="2500" dirty="0" smtClean="0"/>
                        <a:t>Strong or Weak Isolation</a:t>
                      </a:r>
                      <a:endParaRPr lang="en-US" sz="2500" dirty="0"/>
                    </a:p>
                  </a:txBody>
                  <a:tcPr marL="124776" marR="124776" marT="62388" marB="62388"/>
                </a:tc>
                <a:tc>
                  <a:txBody>
                    <a:bodyPr/>
                    <a:lstStyle/>
                    <a:p>
                      <a:r>
                        <a:rPr lang="en-US" sz="2500" dirty="0" smtClean="0"/>
                        <a:t>Weak</a:t>
                      </a:r>
                      <a:endParaRPr lang="en-US" sz="2500" dirty="0"/>
                    </a:p>
                  </a:txBody>
                  <a:tcPr marL="124776" marR="124776" marT="62388" marB="62388"/>
                </a:tc>
              </a:tr>
              <a:tr h="506034">
                <a:tc>
                  <a:txBody>
                    <a:bodyPr/>
                    <a:lstStyle/>
                    <a:p>
                      <a:r>
                        <a:rPr lang="en-US" sz="2500" dirty="0" smtClean="0"/>
                        <a:t>Transaction Granularity</a:t>
                      </a:r>
                      <a:endParaRPr lang="en-US" sz="2500" dirty="0"/>
                    </a:p>
                  </a:txBody>
                  <a:tcPr marL="124776" marR="124776" marT="62388" marB="62388"/>
                </a:tc>
                <a:tc>
                  <a:txBody>
                    <a:bodyPr/>
                    <a:lstStyle/>
                    <a:p>
                      <a:r>
                        <a:rPr lang="en-US" sz="2500" dirty="0" smtClean="0"/>
                        <a:t>Word or Object</a:t>
                      </a:r>
                      <a:endParaRPr lang="en-US" sz="2500" dirty="0"/>
                    </a:p>
                  </a:txBody>
                  <a:tcPr marL="124776" marR="124776" marT="62388" marB="62388"/>
                </a:tc>
              </a:tr>
              <a:tr h="506034">
                <a:tc>
                  <a:txBody>
                    <a:bodyPr/>
                    <a:lstStyle/>
                    <a:p>
                      <a:r>
                        <a:rPr lang="en-US" sz="2500" dirty="0" smtClean="0"/>
                        <a:t>Lazy</a:t>
                      </a:r>
                      <a:r>
                        <a:rPr lang="en-US" sz="2500" baseline="0" dirty="0" smtClean="0"/>
                        <a:t> or Eager Versioning</a:t>
                      </a:r>
                      <a:endParaRPr lang="en-US" sz="2500" dirty="0"/>
                    </a:p>
                  </a:txBody>
                  <a:tcPr marL="124776" marR="124776" marT="62388" marB="62388"/>
                </a:tc>
                <a:tc>
                  <a:txBody>
                    <a:bodyPr/>
                    <a:lstStyle/>
                    <a:p>
                      <a:r>
                        <a:rPr lang="en-US" sz="2500" dirty="0" smtClean="0"/>
                        <a:t>Eager</a:t>
                      </a:r>
                      <a:endParaRPr lang="en-US" sz="2500" dirty="0"/>
                    </a:p>
                  </a:txBody>
                  <a:tcPr marL="124776" marR="124776" marT="62388" marB="62388"/>
                </a:tc>
              </a:tr>
              <a:tr h="873429">
                <a:tc>
                  <a:txBody>
                    <a:bodyPr/>
                    <a:lstStyle/>
                    <a:p>
                      <a:r>
                        <a:rPr lang="en-US" sz="2500" dirty="0" smtClean="0"/>
                        <a:t>Concurrency Control</a:t>
                      </a:r>
                      <a:endParaRPr lang="en-US" sz="2500" dirty="0"/>
                    </a:p>
                  </a:txBody>
                  <a:tcPr marL="124776" marR="124776" marT="62388" marB="62388"/>
                </a:tc>
                <a:tc>
                  <a:txBody>
                    <a:bodyPr/>
                    <a:lstStyle/>
                    <a:p>
                      <a:r>
                        <a:rPr lang="en-US" sz="2500" dirty="0" smtClean="0"/>
                        <a:t>Optimistic read, Pessimistic </a:t>
                      </a:r>
                      <a:r>
                        <a:rPr lang="en-US" sz="2500" dirty="0" smtClean="0"/>
                        <a:t/>
                      </a:r>
                      <a:br>
                        <a:rPr lang="en-US" sz="2500" dirty="0" smtClean="0"/>
                      </a:br>
                      <a:r>
                        <a:rPr lang="en-US" sz="2500" dirty="0" smtClean="0"/>
                        <a:t>Write</a:t>
                      </a:r>
                      <a:endParaRPr lang="en-US" sz="2500" dirty="0"/>
                    </a:p>
                  </a:txBody>
                  <a:tcPr marL="124776" marR="124776" marT="62388" marB="62388"/>
                </a:tc>
              </a:tr>
              <a:tr h="506034">
                <a:tc>
                  <a:txBody>
                    <a:bodyPr/>
                    <a:lstStyle/>
                    <a:p>
                      <a:r>
                        <a:rPr lang="en-US" sz="2500" dirty="0" smtClean="0"/>
                        <a:t>Nested Transaction</a:t>
                      </a:r>
                      <a:endParaRPr lang="en-US" sz="2500" dirty="0"/>
                    </a:p>
                  </a:txBody>
                  <a:tcPr marL="124776" marR="124776" marT="62388" marB="62388"/>
                </a:tc>
                <a:tc>
                  <a:txBody>
                    <a:bodyPr/>
                    <a:lstStyle/>
                    <a:p>
                      <a:r>
                        <a:rPr lang="en-US" sz="2500" dirty="0" smtClean="0"/>
                        <a:t>Closed</a:t>
                      </a:r>
                      <a:endParaRPr lang="en-US" sz="2500" dirty="0"/>
                    </a:p>
                  </a:txBody>
                  <a:tcPr marL="124776" marR="124776" marT="62388" marB="62388"/>
                </a:tc>
              </a:tr>
            </a:tbl>
          </a:graphicData>
        </a:graphic>
      </p:graphicFrame>
    </p:spTree>
    <p:extLst>
      <p:ext uri="{BB962C8B-B14F-4D97-AF65-F5344CB8AC3E}">
        <p14:creationId xmlns:p14="http://schemas.microsoft.com/office/powerpoint/2010/main" val="41918644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6177525" cy="584775"/>
          </a:xfrm>
          <a:prstGeom prst="rect">
            <a:avLst/>
          </a:prstGeom>
          <a:noFill/>
        </p:spPr>
        <p:txBody>
          <a:bodyPr wrap="none" rtlCol="0">
            <a:spAutoFit/>
          </a:bodyPr>
          <a:lstStyle/>
          <a:p>
            <a:r>
              <a:rPr lang="en-US" sz="3200" dirty="0" err="1" smtClean="0"/>
              <a:t>McRT</a:t>
            </a:r>
            <a:r>
              <a:rPr lang="en-US" sz="3200" dirty="0" smtClean="0"/>
              <a:t>-STM Runtime Data Structures</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6F15528-21DE-4FAA-801E-634DDDAF4B2B}" type="slidenum">
              <a:rPr lang="en-US" smtClean="0"/>
              <a:pPr/>
              <a:t>32</a:t>
            </a:fld>
            <a:endParaRPr lang="en-US"/>
          </a:p>
        </p:txBody>
      </p:sp>
      <p:sp>
        <p:nvSpPr>
          <p:cNvPr id="11" name="TextBox 10"/>
          <p:cNvSpPr txBox="1"/>
          <p:nvPr/>
        </p:nvSpPr>
        <p:spPr>
          <a:xfrm>
            <a:off x="152400" y="838200"/>
            <a:ext cx="8763000" cy="1384995"/>
          </a:xfrm>
          <a:prstGeom prst="rect">
            <a:avLst/>
          </a:prstGeom>
          <a:noFill/>
        </p:spPr>
        <p:txBody>
          <a:bodyPr wrap="square" rtlCol="0">
            <a:spAutoFit/>
          </a:bodyPr>
          <a:lstStyle/>
          <a:p>
            <a:r>
              <a:rPr lang="en-US" sz="2800" dirty="0" smtClean="0">
                <a:solidFill>
                  <a:schemeClr val="accent2"/>
                </a:solidFill>
              </a:rPr>
              <a:t>Transaction Descriptor (per thread)</a:t>
            </a:r>
            <a:endParaRPr lang="en-US" sz="2800" dirty="0" smtClean="0"/>
          </a:p>
          <a:p>
            <a:pPr>
              <a:buFont typeface="Arial" pitchFamily="34" charset="0"/>
              <a:buChar char="•"/>
            </a:pPr>
            <a:r>
              <a:rPr lang="en-US" sz="2800" dirty="0" smtClean="0"/>
              <a:t> Used for conflict detection, commit, abort, …</a:t>
            </a:r>
          </a:p>
          <a:p>
            <a:pPr>
              <a:buFont typeface="Arial" pitchFamily="34" charset="0"/>
              <a:buChar char="•"/>
            </a:pPr>
            <a:r>
              <a:rPr lang="en-US" sz="2800" dirty="0" smtClean="0"/>
              <a:t> Includes read set, write set, undo log or write buffer</a:t>
            </a:r>
          </a:p>
        </p:txBody>
      </p:sp>
      <p:sp>
        <p:nvSpPr>
          <p:cNvPr id="13" name="TextBox 12"/>
          <p:cNvSpPr txBox="1"/>
          <p:nvPr/>
        </p:nvSpPr>
        <p:spPr>
          <a:xfrm>
            <a:off x="152400" y="2438400"/>
            <a:ext cx="8991600" cy="2862322"/>
          </a:xfrm>
          <a:prstGeom prst="rect">
            <a:avLst/>
          </a:prstGeom>
          <a:noFill/>
        </p:spPr>
        <p:txBody>
          <a:bodyPr wrap="square" rtlCol="0">
            <a:spAutoFit/>
          </a:bodyPr>
          <a:lstStyle/>
          <a:p>
            <a:r>
              <a:rPr lang="en-US" sz="2800" dirty="0" smtClean="0">
                <a:solidFill>
                  <a:schemeClr val="accent2"/>
                </a:solidFill>
              </a:rPr>
              <a:t>Transaction Record (per datum)</a:t>
            </a:r>
            <a:endParaRPr lang="en-US" sz="2800" dirty="0" smtClean="0"/>
          </a:p>
          <a:p>
            <a:pPr>
              <a:buFont typeface="Arial" pitchFamily="34" charset="0"/>
              <a:buChar char="•"/>
            </a:pPr>
            <a:r>
              <a:rPr lang="en-US" sz="2800" dirty="0" smtClean="0"/>
              <a:t> Pointer-sized record guarding shared datum</a:t>
            </a:r>
          </a:p>
          <a:p>
            <a:pPr>
              <a:buFont typeface="Arial" pitchFamily="34" charset="0"/>
              <a:buChar char="•"/>
            </a:pPr>
            <a:r>
              <a:rPr lang="en-US" sz="2800" dirty="0" smtClean="0"/>
              <a:t> Tracks transactional state of datum</a:t>
            </a:r>
          </a:p>
          <a:p>
            <a:pPr lvl="1"/>
            <a:r>
              <a:rPr lang="en-US" sz="2400" dirty="0" smtClean="0">
                <a:solidFill>
                  <a:schemeClr val="tx2"/>
                </a:solidFill>
              </a:rPr>
              <a:t>Shared</a:t>
            </a:r>
            <a:r>
              <a:rPr lang="en-US" sz="2400" dirty="0" smtClean="0"/>
              <a:t>: Read-only access by multiple readers</a:t>
            </a:r>
          </a:p>
          <a:p>
            <a:pPr lvl="2"/>
            <a:r>
              <a:rPr lang="en-US" sz="2400" dirty="0" smtClean="0"/>
              <a:t>Value is odd (low bit is 1)</a:t>
            </a:r>
          </a:p>
          <a:p>
            <a:pPr lvl="1"/>
            <a:r>
              <a:rPr lang="en-US" sz="2400" dirty="0" smtClean="0">
                <a:solidFill>
                  <a:schemeClr val="tx2"/>
                </a:solidFill>
              </a:rPr>
              <a:t>Exclusive</a:t>
            </a:r>
            <a:r>
              <a:rPr lang="en-US" sz="2400" dirty="0" smtClean="0"/>
              <a:t>: Write-only access by single owner</a:t>
            </a:r>
          </a:p>
          <a:p>
            <a:pPr lvl="2"/>
            <a:r>
              <a:rPr lang="en-US" sz="2400" dirty="0" smtClean="0"/>
              <a:t>Value is aligned pointer to owning </a:t>
            </a:r>
            <a:r>
              <a:rPr lang="en-US" sz="2400" dirty="0" smtClean="0">
                <a:solidFill>
                  <a:schemeClr val="tx2"/>
                </a:solidFill>
              </a:rPr>
              <a:t>transaction’s descriptor</a:t>
            </a:r>
            <a:endParaRPr lang="en-US" sz="3600" dirty="0" smtClean="0"/>
          </a:p>
        </p:txBody>
      </p:sp>
    </p:spTree>
    <p:extLst>
      <p:ext uri="{BB962C8B-B14F-4D97-AF65-F5344CB8AC3E}">
        <p14:creationId xmlns:p14="http://schemas.microsoft.com/office/powerpoint/2010/main" val="7561834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2BAA344F-685A-4BF8-95F9-8ED74A2ADE59}" type="slidenum">
              <a:rPr lang="en-US"/>
              <a:pPr/>
              <a:t>33</a:t>
            </a:fld>
            <a:endParaRPr lang="en-US"/>
          </a:p>
        </p:txBody>
      </p:sp>
      <p:grpSp>
        <p:nvGrpSpPr>
          <p:cNvPr id="2" name="Group 3"/>
          <p:cNvGrpSpPr>
            <a:grpSpLocks/>
          </p:cNvGrpSpPr>
          <p:nvPr/>
        </p:nvGrpSpPr>
        <p:grpSpPr bwMode="auto">
          <a:xfrm>
            <a:off x="490538" y="2362200"/>
            <a:ext cx="1798637" cy="2619375"/>
            <a:chOff x="309" y="1510"/>
            <a:chExt cx="1133" cy="1650"/>
          </a:xfrm>
        </p:grpSpPr>
        <p:sp>
          <p:nvSpPr>
            <p:cNvPr id="515076" name="Text Box 4"/>
            <p:cNvSpPr txBox="1">
              <a:spLocks noChangeArrowheads="1"/>
            </p:cNvSpPr>
            <p:nvPr/>
          </p:nvSpPr>
          <p:spPr bwMode="auto">
            <a:xfrm>
              <a:off x="309" y="1722"/>
              <a:ext cx="1133" cy="1438"/>
            </a:xfrm>
            <a:prstGeom prst="rect">
              <a:avLst/>
            </a:prstGeom>
            <a:noFill/>
            <a:ln w="12700">
              <a:noFill/>
              <a:miter lim="800000"/>
              <a:headEnd type="none" w="sm" len="sm"/>
              <a:tailEnd type="none" w="sm" len="sm"/>
            </a:ln>
            <a:effectLst/>
          </p:spPr>
          <p:txBody>
            <a:bodyPr wrap="none">
              <a:spAutoFit/>
            </a:bodyPr>
            <a:lstStyle/>
            <a:p>
              <a:pPr algn="l"/>
              <a:r>
                <a:rPr lang="en-US" b="1">
                  <a:latin typeface="Arial" pitchFamily="34" charset="0"/>
                </a:rPr>
                <a:t>atomic {</a:t>
              </a:r>
            </a:p>
            <a:p>
              <a:pPr algn="l"/>
              <a:r>
                <a:rPr lang="en-US" b="1">
                  <a:latin typeface="Arial" pitchFamily="34" charset="0"/>
                </a:rPr>
                <a:t>   t = foo.x;</a:t>
              </a:r>
            </a:p>
            <a:p>
              <a:pPr algn="l"/>
              <a:r>
                <a:rPr lang="en-US" b="1">
                  <a:latin typeface="Arial" pitchFamily="34" charset="0"/>
                </a:rPr>
                <a:t>   bar.x = t;</a:t>
              </a:r>
            </a:p>
            <a:p>
              <a:pPr algn="l"/>
              <a:r>
                <a:rPr lang="en-US" b="1">
                  <a:latin typeface="Arial" pitchFamily="34" charset="0"/>
                </a:rPr>
                <a:t>   t = foo.y;</a:t>
              </a:r>
            </a:p>
            <a:p>
              <a:pPr algn="l"/>
              <a:r>
                <a:rPr lang="en-US" b="1">
                  <a:latin typeface="Arial" pitchFamily="34" charset="0"/>
                </a:rPr>
                <a:t>   bar.y = t; </a:t>
              </a:r>
            </a:p>
            <a:p>
              <a:pPr algn="l"/>
              <a:r>
                <a:rPr lang="en-US" b="1">
                  <a:latin typeface="Arial" pitchFamily="34" charset="0"/>
                </a:rPr>
                <a:t>}</a:t>
              </a:r>
            </a:p>
          </p:txBody>
        </p:sp>
        <p:sp>
          <p:nvSpPr>
            <p:cNvPr id="515077" name="Text Box 5"/>
            <p:cNvSpPr txBox="1">
              <a:spLocks noChangeArrowheads="1"/>
            </p:cNvSpPr>
            <p:nvPr/>
          </p:nvSpPr>
          <p:spPr bwMode="auto">
            <a:xfrm>
              <a:off x="495" y="1510"/>
              <a:ext cx="340" cy="288"/>
            </a:xfrm>
            <a:prstGeom prst="rect">
              <a:avLst/>
            </a:prstGeom>
            <a:noFill/>
            <a:ln w="12700">
              <a:noFill/>
              <a:miter lim="800000"/>
              <a:headEnd type="none" w="sm" len="sm"/>
              <a:tailEnd type="none" w="sm" len="sm"/>
            </a:ln>
            <a:effectLst/>
          </p:spPr>
          <p:txBody>
            <a:bodyPr wrap="none">
              <a:spAutoFit/>
            </a:bodyPr>
            <a:lstStyle/>
            <a:p>
              <a:r>
                <a:rPr lang="en-US" b="1" u="sng">
                  <a:latin typeface="Arial" pitchFamily="34" charset="0"/>
                </a:rPr>
                <a:t>T1</a:t>
              </a:r>
            </a:p>
          </p:txBody>
        </p:sp>
      </p:grpSp>
      <p:sp>
        <p:nvSpPr>
          <p:cNvPr id="515078" name="Text Box 6"/>
          <p:cNvSpPr txBox="1">
            <a:spLocks noChangeArrowheads="1"/>
          </p:cNvSpPr>
          <p:nvPr/>
        </p:nvSpPr>
        <p:spPr bwMode="auto">
          <a:xfrm>
            <a:off x="6650038" y="2767013"/>
            <a:ext cx="1968500" cy="1552575"/>
          </a:xfrm>
          <a:prstGeom prst="rect">
            <a:avLst/>
          </a:prstGeom>
          <a:noFill/>
          <a:ln w="12700">
            <a:noFill/>
            <a:miter lim="800000"/>
            <a:headEnd type="none" w="sm" len="sm"/>
            <a:tailEnd type="none" w="sm" len="sm"/>
          </a:ln>
          <a:effectLst/>
        </p:spPr>
        <p:txBody>
          <a:bodyPr wrap="none">
            <a:spAutoFit/>
          </a:bodyPr>
          <a:lstStyle/>
          <a:p>
            <a:pPr algn="l"/>
            <a:r>
              <a:rPr lang="en-US" b="1">
                <a:latin typeface="Arial" pitchFamily="34" charset="0"/>
              </a:rPr>
              <a:t>atomic {</a:t>
            </a:r>
          </a:p>
          <a:p>
            <a:pPr algn="l"/>
            <a:r>
              <a:rPr lang="en-US" b="1">
                <a:latin typeface="Arial" pitchFamily="34" charset="0"/>
              </a:rPr>
              <a:t>   t1 = bar.x;</a:t>
            </a:r>
          </a:p>
          <a:p>
            <a:pPr algn="l"/>
            <a:r>
              <a:rPr lang="en-US" b="1">
                <a:latin typeface="Arial" pitchFamily="34" charset="0"/>
              </a:rPr>
              <a:t>   t2 = bar.y; </a:t>
            </a:r>
          </a:p>
          <a:p>
            <a:pPr algn="l"/>
            <a:r>
              <a:rPr lang="en-US" b="1">
                <a:latin typeface="Arial" pitchFamily="34" charset="0"/>
              </a:rPr>
              <a:t>}</a:t>
            </a:r>
          </a:p>
        </p:txBody>
      </p:sp>
      <p:sp>
        <p:nvSpPr>
          <p:cNvPr id="515079" name="Text Box 7"/>
          <p:cNvSpPr txBox="1">
            <a:spLocks noChangeArrowheads="1"/>
          </p:cNvSpPr>
          <p:nvPr/>
        </p:nvSpPr>
        <p:spPr bwMode="auto">
          <a:xfrm>
            <a:off x="6945313" y="2430463"/>
            <a:ext cx="539750" cy="457200"/>
          </a:xfrm>
          <a:prstGeom prst="rect">
            <a:avLst/>
          </a:prstGeom>
          <a:noFill/>
          <a:ln w="12700">
            <a:noFill/>
            <a:miter lim="800000"/>
            <a:headEnd type="none" w="sm" len="sm"/>
            <a:tailEnd type="none" w="sm" len="sm"/>
          </a:ln>
          <a:effectLst/>
        </p:spPr>
        <p:txBody>
          <a:bodyPr wrap="none">
            <a:spAutoFit/>
          </a:bodyPr>
          <a:lstStyle/>
          <a:p>
            <a:r>
              <a:rPr lang="en-US" b="1" u="sng">
                <a:latin typeface="Arial" pitchFamily="34" charset="0"/>
              </a:rPr>
              <a:t>T2</a:t>
            </a:r>
          </a:p>
        </p:txBody>
      </p:sp>
      <p:sp>
        <p:nvSpPr>
          <p:cNvPr id="515080" name="Text Box 8"/>
          <p:cNvSpPr txBox="1">
            <a:spLocks noChangeArrowheads="1"/>
          </p:cNvSpPr>
          <p:nvPr/>
        </p:nvSpPr>
        <p:spPr bwMode="auto">
          <a:xfrm>
            <a:off x="804863" y="5216525"/>
            <a:ext cx="7991475" cy="822325"/>
          </a:xfrm>
          <a:prstGeom prst="rect">
            <a:avLst/>
          </a:prstGeom>
          <a:noFill/>
          <a:ln w="12700">
            <a:noFill/>
            <a:miter lim="800000"/>
            <a:headEnd type="none" w="sm" len="sm"/>
            <a:tailEnd type="none" w="sm" len="sm"/>
          </a:ln>
          <a:effectLst/>
        </p:spPr>
        <p:txBody>
          <a:bodyPr wrap="none">
            <a:spAutoFit/>
          </a:bodyPr>
          <a:lstStyle/>
          <a:p>
            <a:pPr algn="l">
              <a:buFontTx/>
              <a:buChar char="•"/>
            </a:pPr>
            <a:r>
              <a:rPr lang="en-US" b="1">
                <a:latin typeface="Arial" pitchFamily="34" charset="0"/>
              </a:rPr>
              <a:t> T1 copies foo into bar</a:t>
            </a:r>
          </a:p>
          <a:p>
            <a:pPr algn="l">
              <a:buFontTx/>
              <a:buChar char="•"/>
            </a:pPr>
            <a:r>
              <a:rPr lang="en-US" b="1">
                <a:latin typeface="Arial" pitchFamily="34" charset="0"/>
              </a:rPr>
              <a:t> T2 reads bar, but should not see intermediate values</a:t>
            </a:r>
          </a:p>
        </p:txBody>
      </p:sp>
      <p:sp>
        <p:nvSpPr>
          <p:cNvPr id="515081" name="Text Box 9"/>
          <p:cNvSpPr txBox="1">
            <a:spLocks noChangeArrowheads="1"/>
          </p:cNvSpPr>
          <p:nvPr/>
        </p:nvSpPr>
        <p:spPr bwMode="auto">
          <a:xfrm>
            <a:off x="3297238" y="895350"/>
            <a:ext cx="1735137" cy="1616075"/>
          </a:xfrm>
          <a:prstGeom prst="rect">
            <a:avLst/>
          </a:prstGeom>
          <a:noFill/>
          <a:ln w="12700">
            <a:noFill/>
            <a:miter lim="800000"/>
            <a:headEnd type="none" w="sm" len="sm"/>
            <a:tailEnd type="none" w="sm" len="sm"/>
          </a:ln>
          <a:effectLst/>
        </p:spPr>
        <p:txBody>
          <a:bodyPr wrap="none">
            <a:spAutoFit/>
          </a:bodyPr>
          <a:lstStyle/>
          <a:p>
            <a:pPr algn="l"/>
            <a:r>
              <a:rPr lang="en-US" sz="2000" b="1">
                <a:latin typeface="Arial" pitchFamily="34" charset="0"/>
              </a:rPr>
              <a:t>Class Foo {</a:t>
            </a:r>
          </a:p>
          <a:p>
            <a:pPr algn="l"/>
            <a:r>
              <a:rPr lang="en-US" sz="2000" b="1">
                <a:latin typeface="Arial" pitchFamily="34" charset="0"/>
              </a:rPr>
              <a:t>   int x;</a:t>
            </a:r>
          </a:p>
          <a:p>
            <a:pPr algn="l"/>
            <a:r>
              <a:rPr lang="en-US" sz="2000" b="1">
                <a:latin typeface="Arial" pitchFamily="34" charset="0"/>
              </a:rPr>
              <a:t>   int y;</a:t>
            </a:r>
          </a:p>
          <a:p>
            <a:pPr algn="l"/>
            <a:r>
              <a:rPr lang="en-US" sz="2000" b="1">
                <a:latin typeface="Arial" pitchFamily="34" charset="0"/>
              </a:rPr>
              <a:t>};</a:t>
            </a:r>
          </a:p>
          <a:p>
            <a:pPr algn="l"/>
            <a:r>
              <a:rPr lang="en-US" sz="2000" b="1">
                <a:latin typeface="Arial" pitchFamily="34" charset="0"/>
              </a:rPr>
              <a:t>Foo bar, foo;</a:t>
            </a:r>
          </a:p>
        </p:txBody>
      </p:sp>
      <p:sp>
        <p:nvSpPr>
          <p:cNvPr id="14" name="TextBox 13"/>
          <p:cNvSpPr txBox="1"/>
          <p:nvPr/>
        </p:nvSpPr>
        <p:spPr>
          <a:xfrm>
            <a:off x="381000" y="0"/>
            <a:ext cx="3605602" cy="584775"/>
          </a:xfrm>
          <a:prstGeom prst="rect">
            <a:avLst/>
          </a:prstGeom>
          <a:noFill/>
        </p:spPr>
        <p:txBody>
          <a:bodyPr wrap="none" rtlCol="0">
            <a:spAutoFit/>
          </a:bodyPr>
          <a:lstStyle/>
          <a:p>
            <a:r>
              <a:rPr lang="en-US" sz="3200" dirty="0" err="1" smtClean="0"/>
              <a:t>McRT</a:t>
            </a:r>
            <a:r>
              <a:rPr lang="en-US" sz="3200" dirty="0" smtClean="0"/>
              <a:t>-STM: Example</a:t>
            </a:r>
            <a:endParaRPr lang="en-US" sz="3200" dirty="0"/>
          </a:p>
        </p:txBody>
      </p:sp>
      <p:cxnSp>
        <p:nvCxnSpPr>
          <p:cNvPr id="15" name="Straight Connector 14"/>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82370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81CC3768-1786-4851-8C7F-3B80F3535D13}" type="slidenum">
              <a:rPr lang="en-US"/>
              <a:pPr/>
              <a:t>34</a:t>
            </a:fld>
            <a:endParaRPr lang="en-US"/>
          </a:p>
        </p:txBody>
      </p:sp>
      <p:grpSp>
        <p:nvGrpSpPr>
          <p:cNvPr id="2" name="Group 3"/>
          <p:cNvGrpSpPr>
            <a:grpSpLocks/>
          </p:cNvGrpSpPr>
          <p:nvPr/>
        </p:nvGrpSpPr>
        <p:grpSpPr bwMode="auto">
          <a:xfrm>
            <a:off x="490538" y="2362200"/>
            <a:ext cx="2865437" cy="2619375"/>
            <a:chOff x="309" y="1510"/>
            <a:chExt cx="1805" cy="1650"/>
          </a:xfrm>
        </p:grpSpPr>
        <p:sp>
          <p:nvSpPr>
            <p:cNvPr id="517124" name="Text Box 4"/>
            <p:cNvSpPr txBox="1">
              <a:spLocks noChangeArrowheads="1"/>
            </p:cNvSpPr>
            <p:nvPr/>
          </p:nvSpPr>
          <p:spPr bwMode="auto">
            <a:xfrm>
              <a:off x="309" y="1722"/>
              <a:ext cx="1805" cy="1438"/>
            </a:xfrm>
            <a:prstGeom prst="rect">
              <a:avLst/>
            </a:prstGeom>
            <a:noFill/>
            <a:ln w="12700">
              <a:noFill/>
              <a:miter lim="800000"/>
              <a:headEnd type="none" w="sm" len="sm"/>
              <a:tailEnd type="none" w="sm" len="sm"/>
            </a:ln>
            <a:effectLst/>
          </p:spPr>
          <p:txBody>
            <a:bodyPr wrap="none">
              <a:spAutoFit/>
            </a:bodyPr>
            <a:lstStyle/>
            <a:p>
              <a:pPr algn="l"/>
              <a:r>
                <a:rPr lang="en-US" b="1">
                  <a:latin typeface="Arial" pitchFamily="34" charset="0"/>
                </a:rPr>
                <a:t>stmStart();</a:t>
              </a:r>
            </a:p>
            <a:p>
              <a:pPr algn="l"/>
              <a:r>
                <a:rPr lang="en-US" b="1">
                  <a:latin typeface="Arial" pitchFamily="34" charset="0"/>
                </a:rPr>
                <a:t>   t = stmRd(foo.x);</a:t>
              </a:r>
            </a:p>
            <a:p>
              <a:pPr algn="l"/>
              <a:r>
                <a:rPr lang="en-US" b="1">
                  <a:latin typeface="Arial" pitchFamily="34" charset="0"/>
                </a:rPr>
                <a:t>   stmWr(bar.x,t);</a:t>
              </a:r>
            </a:p>
            <a:p>
              <a:pPr algn="l"/>
              <a:r>
                <a:rPr lang="en-US" b="1">
                  <a:latin typeface="Arial" pitchFamily="34" charset="0"/>
                </a:rPr>
                <a:t>   t = stmRd(foo.y);</a:t>
              </a:r>
            </a:p>
            <a:p>
              <a:pPr algn="l"/>
              <a:r>
                <a:rPr lang="en-US" b="1">
                  <a:latin typeface="Arial" pitchFamily="34" charset="0"/>
                </a:rPr>
                <a:t>   stmWr(bar.y,t); </a:t>
              </a:r>
            </a:p>
            <a:p>
              <a:pPr algn="l"/>
              <a:r>
                <a:rPr lang="en-US" b="1">
                  <a:latin typeface="Arial" pitchFamily="34" charset="0"/>
                </a:rPr>
                <a:t>stmCommit();</a:t>
              </a:r>
            </a:p>
          </p:txBody>
        </p:sp>
        <p:sp>
          <p:nvSpPr>
            <p:cNvPr id="517125" name="Text Box 5"/>
            <p:cNvSpPr txBox="1">
              <a:spLocks noChangeArrowheads="1"/>
            </p:cNvSpPr>
            <p:nvPr/>
          </p:nvSpPr>
          <p:spPr bwMode="auto">
            <a:xfrm>
              <a:off x="495" y="1510"/>
              <a:ext cx="340" cy="288"/>
            </a:xfrm>
            <a:prstGeom prst="rect">
              <a:avLst/>
            </a:prstGeom>
            <a:noFill/>
            <a:ln w="12700">
              <a:noFill/>
              <a:miter lim="800000"/>
              <a:headEnd type="none" w="sm" len="sm"/>
              <a:tailEnd type="none" w="sm" len="sm"/>
            </a:ln>
            <a:effectLst/>
          </p:spPr>
          <p:txBody>
            <a:bodyPr wrap="none">
              <a:spAutoFit/>
            </a:bodyPr>
            <a:lstStyle/>
            <a:p>
              <a:r>
                <a:rPr lang="en-US" b="1" u="sng">
                  <a:latin typeface="Arial" pitchFamily="34" charset="0"/>
                </a:rPr>
                <a:t>T1</a:t>
              </a:r>
            </a:p>
          </p:txBody>
        </p:sp>
      </p:grpSp>
      <p:sp>
        <p:nvSpPr>
          <p:cNvPr id="517126" name="Text Box 6"/>
          <p:cNvSpPr txBox="1">
            <a:spLocks noChangeArrowheads="1"/>
          </p:cNvSpPr>
          <p:nvPr/>
        </p:nvSpPr>
        <p:spPr bwMode="auto">
          <a:xfrm>
            <a:off x="5689600" y="2767013"/>
            <a:ext cx="3121025" cy="1552575"/>
          </a:xfrm>
          <a:prstGeom prst="rect">
            <a:avLst/>
          </a:prstGeom>
          <a:noFill/>
          <a:ln w="12700">
            <a:noFill/>
            <a:miter lim="800000"/>
            <a:headEnd type="none" w="sm" len="sm"/>
            <a:tailEnd type="none" w="sm" len="sm"/>
          </a:ln>
          <a:effectLst/>
        </p:spPr>
        <p:txBody>
          <a:bodyPr wrap="none">
            <a:spAutoFit/>
          </a:bodyPr>
          <a:lstStyle/>
          <a:p>
            <a:pPr algn="l"/>
            <a:r>
              <a:rPr lang="en-US" b="1">
                <a:latin typeface="Arial" pitchFamily="34" charset="0"/>
              </a:rPr>
              <a:t>stmStart();</a:t>
            </a:r>
          </a:p>
          <a:p>
            <a:pPr algn="l"/>
            <a:r>
              <a:rPr lang="en-US" b="1">
                <a:latin typeface="Arial" pitchFamily="34" charset="0"/>
              </a:rPr>
              <a:t>   t1 = stmRd(bar.x);</a:t>
            </a:r>
          </a:p>
          <a:p>
            <a:pPr algn="l"/>
            <a:r>
              <a:rPr lang="en-US" b="1">
                <a:latin typeface="Arial" pitchFamily="34" charset="0"/>
              </a:rPr>
              <a:t>   t2 = stmRd(bar.y); </a:t>
            </a:r>
          </a:p>
          <a:p>
            <a:pPr algn="l"/>
            <a:r>
              <a:rPr lang="en-US" b="1">
                <a:latin typeface="Arial" pitchFamily="34" charset="0"/>
              </a:rPr>
              <a:t>stmCommit();</a:t>
            </a:r>
          </a:p>
        </p:txBody>
      </p:sp>
      <p:sp>
        <p:nvSpPr>
          <p:cNvPr id="517127" name="Text Box 7"/>
          <p:cNvSpPr txBox="1">
            <a:spLocks noChangeArrowheads="1"/>
          </p:cNvSpPr>
          <p:nvPr/>
        </p:nvSpPr>
        <p:spPr bwMode="auto">
          <a:xfrm>
            <a:off x="6788150" y="2430463"/>
            <a:ext cx="539750" cy="457200"/>
          </a:xfrm>
          <a:prstGeom prst="rect">
            <a:avLst/>
          </a:prstGeom>
          <a:noFill/>
          <a:ln w="12700">
            <a:noFill/>
            <a:miter lim="800000"/>
            <a:headEnd type="none" w="sm" len="sm"/>
            <a:tailEnd type="none" w="sm" len="sm"/>
          </a:ln>
          <a:effectLst/>
        </p:spPr>
        <p:txBody>
          <a:bodyPr wrap="none">
            <a:spAutoFit/>
          </a:bodyPr>
          <a:lstStyle/>
          <a:p>
            <a:r>
              <a:rPr lang="en-US" b="1" u="sng">
                <a:latin typeface="Arial" pitchFamily="34" charset="0"/>
              </a:rPr>
              <a:t>T2</a:t>
            </a:r>
          </a:p>
        </p:txBody>
      </p:sp>
      <p:sp>
        <p:nvSpPr>
          <p:cNvPr id="517128" name="Text Box 8"/>
          <p:cNvSpPr txBox="1">
            <a:spLocks noChangeArrowheads="1"/>
          </p:cNvSpPr>
          <p:nvPr/>
        </p:nvSpPr>
        <p:spPr bwMode="auto">
          <a:xfrm>
            <a:off x="804863" y="5216525"/>
            <a:ext cx="7991475" cy="822325"/>
          </a:xfrm>
          <a:prstGeom prst="rect">
            <a:avLst/>
          </a:prstGeom>
          <a:noFill/>
          <a:ln w="12700">
            <a:noFill/>
            <a:miter lim="800000"/>
            <a:headEnd type="none" w="sm" len="sm"/>
            <a:tailEnd type="none" w="sm" len="sm"/>
          </a:ln>
          <a:effectLst/>
        </p:spPr>
        <p:txBody>
          <a:bodyPr wrap="none">
            <a:spAutoFit/>
          </a:bodyPr>
          <a:lstStyle/>
          <a:p>
            <a:pPr algn="l">
              <a:buFontTx/>
              <a:buChar char="•"/>
            </a:pPr>
            <a:r>
              <a:rPr lang="en-US" b="1">
                <a:latin typeface="Arial" pitchFamily="34" charset="0"/>
              </a:rPr>
              <a:t> T1 copies foo into bar</a:t>
            </a:r>
          </a:p>
          <a:p>
            <a:pPr algn="l">
              <a:buFontTx/>
              <a:buChar char="•"/>
            </a:pPr>
            <a:r>
              <a:rPr lang="en-US" b="1">
                <a:latin typeface="Arial" pitchFamily="34" charset="0"/>
              </a:rPr>
              <a:t> T2 reads bar, but should not see intermediate values</a:t>
            </a:r>
          </a:p>
        </p:txBody>
      </p:sp>
      <p:sp>
        <p:nvSpPr>
          <p:cNvPr id="13" name="TextBox 12"/>
          <p:cNvSpPr txBox="1"/>
          <p:nvPr/>
        </p:nvSpPr>
        <p:spPr>
          <a:xfrm>
            <a:off x="381000" y="0"/>
            <a:ext cx="3605602" cy="584775"/>
          </a:xfrm>
          <a:prstGeom prst="rect">
            <a:avLst/>
          </a:prstGeom>
          <a:noFill/>
        </p:spPr>
        <p:txBody>
          <a:bodyPr wrap="none" rtlCol="0">
            <a:spAutoFit/>
          </a:bodyPr>
          <a:lstStyle/>
          <a:p>
            <a:r>
              <a:rPr lang="en-US" sz="3200" dirty="0" err="1" smtClean="0"/>
              <a:t>McRT</a:t>
            </a:r>
            <a:r>
              <a:rPr lang="en-US" sz="3200" dirty="0" smtClean="0"/>
              <a:t>-STM: Example</a:t>
            </a:r>
            <a:endParaRPr lang="en-US" sz="3200" dirty="0"/>
          </a:p>
        </p:txBody>
      </p:sp>
      <p:cxnSp>
        <p:nvCxnSpPr>
          <p:cNvPr id="14" name="Straight Connector 13"/>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70110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3929474" cy="584775"/>
          </a:xfrm>
          <a:prstGeom prst="rect">
            <a:avLst/>
          </a:prstGeom>
          <a:noFill/>
        </p:spPr>
        <p:txBody>
          <a:bodyPr wrap="none" rtlCol="0">
            <a:spAutoFit/>
          </a:bodyPr>
          <a:lstStyle/>
          <a:p>
            <a:r>
              <a:rPr lang="en-US" sz="3200" dirty="0" err="1" smtClean="0"/>
              <a:t>McRT</a:t>
            </a:r>
            <a:r>
              <a:rPr lang="en-US" sz="3200" dirty="0" smtClean="0"/>
              <a:t>-STM Operations</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6F15528-21DE-4FAA-801E-634DDDAF4B2B}" type="slidenum">
              <a:rPr lang="en-US" smtClean="0"/>
              <a:pPr/>
              <a:t>35</a:t>
            </a:fld>
            <a:endParaRPr lang="en-US"/>
          </a:p>
        </p:txBody>
      </p:sp>
      <p:sp>
        <p:nvSpPr>
          <p:cNvPr id="11" name="TextBox 10"/>
          <p:cNvSpPr txBox="1"/>
          <p:nvPr/>
        </p:nvSpPr>
        <p:spPr>
          <a:xfrm>
            <a:off x="152400" y="685800"/>
            <a:ext cx="8763000" cy="3108543"/>
          </a:xfrm>
          <a:prstGeom prst="rect">
            <a:avLst/>
          </a:prstGeom>
          <a:noFill/>
        </p:spPr>
        <p:txBody>
          <a:bodyPr wrap="square" rtlCol="0">
            <a:spAutoFit/>
          </a:bodyPr>
          <a:lstStyle/>
          <a:p>
            <a:r>
              <a:rPr lang="en-US" sz="2400" dirty="0" smtClean="0">
                <a:solidFill>
                  <a:schemeClr val="accent2"/>
                </a:solidFill>
              </a:rPr>
              <a:t>STM read (Optimistic)</a:t>
            </a:r>
            <a:endParaRPr lang="en-US" sz="2400" dirty="0" smtClean="0"/>
          </a:p>
          <a:p>
            <a:pPr>
              <a:buFont typeface="Arial" pitchFamily="34" charset="0"/>
              <a:buChar char="•"/>
            </a:pPr>
            <a:r>
              <a:rPr lang="en-US" sz="2400" dirty="0" smtClean="0"/>
              <a:t> Direct read of memory location (eager versioning)</a:t>
            </a:r>
          </a:p>
          <a:p>
            <a:pPr>
              <a:buFont typeface="Arial" pitchFamily="34" charset="0"/>
              <a:buChar char="•"/>
            </a:pPr>
            <a:r>
              <a:rPr lang="en-US" sz="2400" dirty="0" smtClean="0"/>
              <a:t> Validate read data</a:t>
            </a:r>
          </a:p>
          <a:p>
            <a:pPr lvl="1">
              <a:buFont typeface="Arial" pitchFamily="34" charset="0"/>
              <a:buChar char="•"/>
            </a:pPr>
            <a:r>
              <a:rPr lang="en-US" sz="2400" dirty="0" smtClean="0"/>
              <a:t> Check if unlocked and data version &lt;= local timestamp</a:t>
            </a:r>
          </a:p>
          <a:p>
            <a:pPr lvl="1">
              <a:buFont typeface="Arial" pitchFamily="34" charset="0"/>
              <a:buChar char="•"/>
            </a:pPr>
            <a:r>
              <a:rPr lang="en-US" sz="2400" dirty="0" smtClean="0"/>
              <a:t> If not, validate all data in read set for consistency</a:t>
            </a:r>
          </a:p>
          <a:p>
            <a:r>
              <a:rPr lang="en-US" sz="2800" dirty="0" smtClean="0"/>
              <a:t>     </a:t>
            </a:r>
            <a:r>
              <a:rPr lang="en-US" dirty="0" smtClean="0"/>
              <a:t>validate() {for &lt;</a:t>
            </a:r>
            <a:r>
              <a:rPr lang="en-US" dirty="0" err="1" smtClean="0"/>
              <a:t>txnrec,ver</a:t>
            </a:r>
            <a:r>
              <a:rPr lang="en-US" dirty="0" smtClean="0"/>
              <a:t>&gt; in transaction’s read set, if (*</a:t>
            </a:r>
            <a:r>
              <a:rPr lang="en-US" dirty="0" err="1" smtClean="0"/>
              <a:t>txnrec</a:t>
            </a:r>
            <a:r>
              <a:rPr lang="en-US" dirty="0" smtClean="0"/>
              <a:t> != </a:t>
            </a:r>
            <a:r>
              <a:rPr lang="en-US" dirty="0" err="1" smtClean="0"/>
              <a:t>ver</a:t>
            </a:r>
            <a:r>
              <a:rPr lang="en-US" dirty="0" smtClean="0"/>
              <a:t>) abort();}</a:t>
            </a:r>
            <a:endParaRPr lang="en-US" sz="6600" dirty="0" smtClean="0"/>
          </a:p>
          <a:p>
            <a:pPr>
              <a:buFont typeface="Arial" pitchFamily="34" charset="0"/>
              <a:buChar char="•"/>
            </a:pPr>
            <a:r>
              <a:rPr lang="en-US" sz="2400" dirty="0" smtClean="0"/>
              <a:t> Insert in read set</a:t>
            </a:r>
          </a:p>
          <a:p>
            <a:pPr>
              <a:buFont typeface="Arial" pitchFamily="34" charset="0"/>
              <a:buChar char="•"/>
            </a:pPr>
            <a:r>
              <a:rPr lang="en-US" sz="2400" dirty="0" smtClean="0"/>
              <a:t> Return value</a:t>
            </a:r>
          </a:p>
        </p:txBody>
      </p:sp>
      <p:sp>
        <p:nvSpPr>
          <p:cNvPr id="8" name="TextBox 7"/>
          <p:cNvSpPr txBox="1"/>
          <p:nvPr/>
        </p:nvSpPr>
        <p:spPr>
          <a:xfrm>
            <a:off x="152400" y="3673257"/>
            <a:ext cx="8763000" cy="2677656"/>
          </a:xfrm>
          <a:prstGeom prst="rect">
            <a:avLst/>
          </a:prstGeom>
          <a:noFill/>
        </p:spPr>
        <p:txBody>
          <a:bodyPr wrap="square" rtlCol="0">
            <a:spAutoFit/>
          </a:bodyPr>
          <a:lstStyle/>
          <a:p>
            <a:r>
              <a:rPr lang="en-US" sz="2400" dirty="0" smtClean="0">
                <a:solidFill>
                  <a:schemeClr val="accent2"/>
                </a:solidFill>
              </a:rPr>
              <a:t>STM write (Pessimistic)</a:t>
            </a:r>
            <a:endParaRPr lang="en-US" sz="2400" dirty="0" smtClean="0"/>
          </a:p>
          <a:p>
            <a:pPr>
              <a:buFont typeface="Arial" pitchFamily="34" charset="0"/>
              <a:buChar char="•"/>
            </a:pPr>
            <a:r>
              <a:rPr lang="en-US" sz="2400" dirty="0" smtClean="0"/>
              <a:t> Validate data</a:t>
            </a:r>
          </a:p>
          <a:p>
            <a:pPr lvl="1">
              <a:buFont typeface="Arial" pitchFamily="34" charset="0"/>
              <a:buChar char="•"/>
            </a:pPr>
            <a:r>
              <a:rPr lang="en-US" sz="2400" dirty="0" smtClean="0"/>
              <a:t> Check if unlocked and data version &lt;= local timestamp</a:t>
            </a:r>
          </a:p>
          <a:p>
            <a:pPr>
              <a:buFont typeface="Arial" pitchFamily="34" charset="0"/>
              <a:buChar char="•"/>
            </a:pPr>
            <a:r>
              <a:rPr lang="en-US" sz="2400" dirty="0" smtClean="0"/>
              <a:t> Acquire lock</a:t>
            </a:r>
          </a:p>
          <a:p>
            <a:pPr>
              <a:buFont typeface="Arial" pitchFamily="34" charset="0"/>
              <a:buChar char="•"/>
            </a:pPr>
            <a:r>
              <a:rPr lang="en-US" sz="2400" dirty="0" smtClean="0"/>
              <a:t> Insert in write set</a:t>
            </a:r>
          </a:p>
          <a:p>
            <a:pPr>
              <a:buFont typeface="Arial" pitchFamily="34" charset="0"/>
              <a:buChar char="•"/>
            </a:pPr>
            <a:r>
              <a:rPr lang="en-US" sz="2400" dirty="0" smtClean="0"/>
              <a:t> Create undo log entry</a:t>
            </a:r>
          </a:p>
          <a:p>
            <a:pPr>
              <a:buFont typeface="Arial" pitchFamily="34" charset="0"/>
              <a:buChar char="•"/>
            </a:pPr>
            <a:r>
              <a:rPr lang="en-US" sz="2400" dirty="0" smtClean="0"/>
              <a:t> Write data in place (eager versioning)</a:t>
            </a:r>
          </a:p>
        </p:txBody>
      </p:sp>
    </p:spTree>
    <p:extLst>
      <p:ext uri="{BB962C8B-B14F-4D97-AF65-F5344CB8AC3E}">
        <p14:creationId xmlns:p14="http://schemas.microsoft.com/office/powerpoint/2010/main" val="24662807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lide Number Placeholder 5"/>
          <p:cNvSpPr>
            <a:spLocks noGrp="1"/>
          </p:cNvSpPr>
          <p:nvPr>
            <p:ph type="sldNum" sz="quarter" idx="12"/>
          </p:nvPr>
        </p:nvSpPr>
        <p:spPr/>
        <p:txBody>
          <a:bodyPr/>
          <a:lstStyle/>
          <a:p>
            <a:fld id="{11ABB1B8-BEF1-4051-8E15-3E2779F59F56}" type="slidenum">
              <a:rPr lang="en-US"/>
              <a:pPr/>
              <a:t>36</a:t>
            </a:fld>
            <a:endParaRPr lang="en-US" dirty="0"/>
          </a:p>
        </p:txBody>
      </p:sp>
      <p:grpSp>
        <p:nvGrpSpPr>
          <p:cNvPr id="2" name="Group 3"/>
          <p:cNvGrpSpPr>
            <a:grpSpLocks/>
          </p:cNvGrpSpPr>
          <p:nvPr/>
        </p:nvGrpSpPr>
        <p:grpSpPr bwMode="auto">
          <a:xfrm>
            <a:off x="0" y="2308223"/>
            <a:ext cx="2892424" cy="2644777"/>
            <a:chOff x="309" y="1510"/>
            <a:chExt cx="1822" cy="1666"/>
          </a:xfrm>
        </p:grpSpPr>
        <p:sp>
          <p:nvSpPr>
            <p:cNvPr id="519172" name="Text Box 4"/>
            <p:cNvSpPr txBox="1">
              <a:spLocks noChangeArrowheads="1"/>
            </p:cNvSpPr>
            <p:nvPr/>
          </p:nvSpPr>
          <p:spPr bwMode="auto">
            <a:xfrm>
              <a:off x="309" y="1722"/>
              <a:ext cx="1822" cy="1454"/>
            </a:xfrm>
            <a:prstGeom prst="rect">
              <a:avLst/>
            </a:prstGeom>
            <a:noFill/>
            <a:ln w="12700">
              <a:noFill/>
              <a:miter lim="800000"/>
              <a:headEnd type="none" w="sm" len="sm"/>
              <a:tailEnd type="none" w="sm" len="sm"/>
            </a:ln>
            <a:effectLst/>
          </p:spPr>
          <p:txBody>
            <a:bodyPr wrap="none">
              <a:spAutoFit/>
            </a:bodyPr>
            <a:lstStyle/>
            <a:p>
              <a:pPr algn="l"/>
              <a:r>
                <a:rPr lang="en-US" sz="2400" b="1" dirty="0" err="1">
                  <a:latin typeface="Arial" pitchFamily="34" charset="0"/>
                </a:rPr>
                <a:t>stmStart</a:t>
              </a:r>
              <a:r>
                <a:rPr lang="en-US" sz="2400" b="1" dirty="0">
                  <a:latin typeface="Arial" pitchFamily="34" charset="0"/>
                </a:rPr>
                <a:t>();</a:t>
              </a:r>
            </a:p>
            <a:p>
              <a:pPr algn="l"/>
              <a:r>
                <a:rPr lang="en-US" sz="2400" b="1" dirty="0">
                  <a:latin typeface="Arial" pitchFamily="34" charset="0"/>
                </a:rPr>
                <a:t>   t = </a:t>
              </a:r>
              <a:r>
                <a:rPr lang="en-US" sz="2400" b="1" dirty="0" err="1">
                  <a:latin typeface="Arial" pitchFamily="34" charset="0"/>
                </a:rPr>
                <a:t>stmRd</a:t>
              </a:r>
              <a:r>
                <a:rPr lang="en-US" sz="2400" b="1" dirty="0">
                  <a:latin typeface="Arial" pitchFamily="34" charset="0"/>
                </a:rPr>
                <a:t>(</a:t>
              </a:r>
              <a:r>
                <a:rPr lang="en-US" sz="2400" b="1" dirty="0" err="1">
                  <a:latin typeface="Arial" pitchFamily="34" charset="0"/>
                </a:rPr>
                <a:t>foo.x</a:t>
              </a:r>
              <a:r>
                <a:rPr lang="en-US" sz="2400" b="1" dirty="0">
                  <a:latin typeface="Arial" pitchFamily="34" charset="0"/>
                </a:rPr>
                <a:t>);</a:t>
              </a:r>
            </a:p>
            <a:p>
              <a:pPr algn="l"/>
              <a:r>
                <a:rPr lang="en-US" sz="2400" b="1" dirty="0">
                  <a:latin typeface="Arial" pitchFamily="34" charset="0"/>
                </a:rPr>
                <a:t>   </a:t>
              </a:r>
              <a:r>
                <a:rPr lang="en-US" sz="2400" b="1" dirty="0" err="1">
                  <a:latin typeface="Arial" pitchFamily="34" charset="0"/>
                </a:rPr>
                <a:t>stmWr</a:t>
              </a:r>
              <a:r>
                <a:rPr lang="en-US" sz="2400" b="1" dirty="0">
                  <a:latin typeface="Arial" pitchFamily="34" charset="0"/>
                </a:rPr>
                <a:t>(</a:t>
              </a:r>
              <a:r>
                <a:rPr lang="en-US" sz="2400" b="1" dirty="0" err="1">
                  <a:latin typeface="Arial" pitchFamily="34" charset="0"/>
                </a:rPr>
                <a:t>bar.x,t</a:t>
              </a:r>
              <a:r>
                <a:rPr lang="en-US" sz="2400" b="1" dirty="0">
                  <a:latin typeface="Arial" pitchFamily="34" charset="0"/>
                </a:rPr>
                <a:t>);</a:t>
              </a:r>
            </a:p>
            <a:p>
              <a:pPr algn="l"/>
              <a:r>
                <a:rPr lang="en-US" sz="2400" b="1" dirty="0">
                  <a:latin typeface="Arial" pitchFamily="34" charset="0"/>
                </a:rPr>
                <a:t>   t = </a:t>
              </a:r>
              <a:r>
                <a:rPr lang="en-US" sz="2400" b="1" dirty="0" err="1">
                  <a:latin typeface="Arial" pitchFamily="34" charset="0"/>
                </a:rPr>
                <a:t>stmRd</a:t>
              </a:r>
              <a:r>
                <a:rPr lang="en-US" sz="2400" b="1" dirty="0">
                  <a:latin typeface="Arial" pitchFamily="34" charset="0"/>
                </a:rPr>
                <a:t>(</a:t>
              </a:r>
              <a:r>
                <a:rPr lang="en-US" sz="2400" b="1" dirty="0" err="1">
                  <a:latin typeface="Arial" pitchFamily="34" charset="0"/>
                </a:rPr>
                <a:t>foo.y</a:t>
              </a:r>
              <a:r>
                <a:rPr lang="en-US" sz="2400" b="1" dirty="0">
                  <a:latin typeface="Arial" pitchFamily="34" charset="0"/>
                </a:rPr>
                <a:t>);</a:t>
              </a:r>
            </a:p>
            <a:p>
              <a:pPr algn="l"/>
              <a:r>
                <a:rPr lang="en-US" sz="2400" b="1" dirty="0">
                  <a:latin typeface="Arial" pitchFamily="34" charset="0"/>
                </a:rPr>
                <a:t>   </a:t>
              </a:r>
              <a:r>
                <a:rPr lang="en-US" sz="2400" b="1" dirty="0" err="1">
                  <a:latin typeface="Arial" pitchFamily="34" charset="0"/>
                </a:rPr>
                <a:t>stmWr</a:t>
              </a:r>
              <a:r>
                <a:rPr lang="en-US" sz="2400" b="1" dirty="0">
                  <a:latin typeface="Arial" pitchFamily="34" charset="0"/>
                </a:rPr>
                <a:t>(</a:t>
              </a:r>
              <a:r>
                <a:rPr lang="en-US" sz="2400" b="1" dirty="0" err="1">
                  <a:latin typeface="Arial" pitchFamily="34" charset="0"/>
                </a:rPr>
                <a:t>bar.y,t</a:t>
              </a:r>
              <a:r>
                <a:rPr lang="en-US" sz="2400" b="1" dirty="0">
                  <a:latin typeface="Arial" pitchFamily="34" charset="0"/>
                </a:rPr>
                <a:t>); </a:t>
              </a:r>
            </a:p>
            <a:p>
              <a:pPr algn="l"/>
              <a:r>
                <a:rPr lang="en-US" sz="2400" b="1" dirty="0" err="1">
                  <a:latin typeface="Arial" pitchFamily="34" charset="0"/>
                </a:rPr>
                <a:t>stmCommit</a:t>
              </a:r>
              <a:r>
                <a:rPr lang="en-US" sz="2400" b="1" dirty="0">
                  <a:latin typeface="Arial" pitchFamily="34" charset="0"/>
                </a:rPr>
                <a:t>;</a:t>
              </a:r>
            </a:p>
          </p:txBody>
        </p:sp>
        <p:sp>
          <p:nvSpPr>
            <p:cNvPr id="519173" name="Text Box 5"/>
            <p:cNvSpPr txBox="1">
              <a:spLocks noChangeArrowheads="1"/>
            </p:cNvSpPr>
            <p:nvPr/>
          </p:nvSpPr>
          <p:spPr bwMode="auto">
            <a:xfrm>
              <a:off x="495" y="1510"/>
              <a:ext cx="343" cy="291"/>
            </a:xfrm>
            <a:prstGeom prst="rect">
              <a:avLst/>
            </a:prstGeom>
            <a:noFill/>
            <a:ln w="12700">
              <a:noFill/>
              <a:miter lim="800000"/>
              <a:headEnd type="none" w="sm" len="sm"/>
              <a:tailEnd type="none" w="sm" len="sm"/>
            </a:ln>
            <a:effectLst/>
          </p:spPr>
          <p:txBody>
            <a:bodyPr wrap="none">
              <a:spAutoFit/>
            </a:bodyPr>
            <a:lstStyle/>
            <a:p>
              <a:r>
                <a:rPr lang="en-US" sz="2400" b="1" u="sng" dirty="0">
                  <a:latin typeface="Arial" pitchFamily="34" charset="0"/>
                </a:rPr>
                <a:t>T1</a:t>
              </a:r>
              <a:endParaRPr lang="en-US" b="1" u="sng" dirty="0">
                <a:latin typeface="Arial" pitchFamily="34" charset="0"/>
              </a:endParaRPr>
            </a:p>
          </p:txBody>
        </p:sp>
      </p:grpSp>
      <p:sp>
        <p:nvSpPr>
          <p:cNvPr id="519174" name="Text Box 6"/>
          <p:cNvSpPr txBox="1">
            <a:spLocks noChangeArrowheads="1"/>
          </p:cNvSpPr>
          <p:nvPr/>
        </p:nvSpPr>
        <p:spPr bwMode="auto">
          <a:xfrm>
            <a:off x="6038850" y="2767013"/>
            <a:ext cx="3133230" cy="1569660"/>
          </a:xfrm>
          <a:prstGeom prst="rect">
            <a:avLst/>
          </a:prstGeom>
          <a:noFill/>
          <a:ln w="12700">
            <a:noFill/>
            <a:miter lim="800000"/>
            <a:headEnd type="none" w="sm" len="sm"/>
            <a:tailEnd type="none" w="sm" len="sm"/>
          </a:ln>
          <a:effectLst/>
        </p:spPr>
        <p:txBody>
          <a:bodyPr wrap="none">
            <a:spAutoFit/>
          </a:bodyPr>
          <a:lstStyle/>
          <a:p>
            <a:pPr algn="l"/>
            <a:r>
              <a:rPr lang="en-US" sz="2400" b="1" dirty="0" err="1">
                <a:latin typeface="Arial" pitchFamily="34" charset="0"/>
              </a:rPr>
              <a:t>stmStart</a:t>
            </a:r>
            <a:r>
              <a:rPr lang="en-US" sz="2400" b="1" dirty="0">
                <a:latin typeface="Arial" pitchFamily="34" charset="0"/>
              </a:rPr>
              <a:t>();</a:t>
            </a:r>
          </a:p>
          <a:p>
            <a:pPr algn="l"/>
            <a:r>
              <a:rPr lang="en-US" sz="2400" b="1" dirty="0">
                <a:latin typeface="Arial" pitchFamily="34" charset="0"/>
              </a:rPr>
              <a:t>   t1 = </a:t>
            </a:r>
            <a:r>
              <a:rPr lang="en-US" sz="2400" b="1" dirty="0" err="1">
                <a:latin typeface="Arial" pitchFamily="34" charset="0"/>
              </a:rPr>
              <a:t>stmRd</a:t>
            </a:r>
            <a:r>
              <a:rPr lang="en-US" sz="2400" b="1" dirty="0">
                <a:latin typeface="Arial" pitchFamily="34" charset="0"/>
              </a:rPr>
              <a:t>(</a:t>
            </a:r>
            <a:r>
              <a:rPr lang="en-US" sz="2400" b="1" dirty="0" err="1">
                <a:latin typeface="Arial" pitchFamily="34" charset="0"/>
              </a:rPr>
              <a:t>bar.x</a:t>
            </a:r>
            <a:r>
              <a:rPr lang="en-US" sz="2400" b="1" dirty="0">
                <a:latin typeface="Arial" pitchFamily="34" charset="0"/>
              </a:rPr>
              <a:t>);</a:t>
            </a:r>
          </a:p>
          <a:p>
            <a:pPr algn="l"/>
            <a:r>
              <a:rPr lang="en-US" sz="2400" b="1" dirty="0">
                <a:latin typeface="Arial" pitchFamily="34" charset="0"/>
              </a:rPr>
              <a:t>   t2 = </a:t>
            </a:r>
            <a:r>
              <a:rPr lang="en-US" sz="2400" b="1" dirty="0" err="1">
                <a:latin typeface="Arial" pitchFamily="34" charset="0"/>
              </a:rPr>
              <a:t>stmRd</a:t>
            </a:r>
            <a:r>
              <a:rPr lang="en-US" sz="2400" b="1" dirty="0">
                <a:latin typeface="Arial" pitchFamily="34" charset="0"/>
              </a:rPr>
              <a:t>(</a:t>
            </a:r>
            <a:r>
              <a:rPr lang="en-US" sz="2400" b="1" dirty="0" err="1">
                <a:latin typeface="Arial" pitchFamily="34" charset="0"/>
              </a:rPr>
              <a:t>bar.y</a:t>
            </a:r>
            <a:r>
              <a:rPr lang="en-US" sz="2400" b="1" dirty="0">
                <a:latin typeface="Arial" pitchFamily="34" charset="0"/>
              </a:rPr>
              <a:t>); </a:t>
            </a:r>
          </a:p>
          <a:p>
            <a:pPr algn="l"/>
            <a:r>
              <a:rPr lang="en-US" sz="2400" b="1" dirty="0" err="1">
                <a:latin typeface="Arial" pitchFamily="34" charset="0"/>
              </a:rPr>
              <a:t>stmCommit</a:t>
            </a:r>
            <a:r>
              <a:rPr lang="en-US" sz="2400" b="1" dirty="0">
                <a:latin typeface="Arial" pitchFamily="34" charset="0"/>
              </a:rPr>
              <a:t>();</a:t>
            </a:r>
          </a:p>
        </p:txBody>
      </p:sp>
      <p:sp>
        <p:nvSpPr>
          <p:cNvPr id="519175" name="Text Box 7"/>
          <p:cNvSpPr txBox="1">
            <a:spLocks noChangeArrowheads="1"/>
          </p:cNvSpPr>
          <p:nvPr/>
        </p:nvSpPr>
        <p:spPr bwMode="auto">
          <a:xfrm>
            <a:off x="6945313" y="2430463"/>
            <a:ext cx="543739" cy="461665"/>
          </a:xfrm>
          <a:prstGeom prst="rect">
            <a:avLst/>
          </a:prstGeom>
          <a:noFill/>
          <a:ln w="12700">
            <a:noFill/>
            <a:miter lim="800000"/>
            <a:headEnd type="none" w="sm" len="sm"/>
            <a:tailEnd type="none" w="sm" len="sm"/>
          </a:ln>
          <a:effectLst/>
        </p:spPr>
        <p:txBody>
          <a:bodyPr wrap="none">
            <a:spAutoFit/>
          </a:bodyPr>
          <a:lstStyle/>
          <a:p>
            <a:r>
              <a:rPr lang="en-US" sz="2400" b="1" u="sng" dirty="0">
                <a:latin typeface="Arial" pitchFamily="34" charset="0"/>
              </a:rPr>
              <a:t>T2</a:t>
            </a:r>
            <a:endParaRPr lang="en-US" b="1" u="sng" dirty="0">
              <a:latin typeface="Arial" pitchFamily="34" charset="0"/>
            </a:endParaRPr>
          </a:p>
        </p:txBody>
      </p:sp>
      <p:sp>
        <p:nvSpPr>
          <p:cNvPr id="519176" name="Rectangle 8"/>
          <p:cNvSpPr>
            <a:spLocks noChangeArrowheads="1"/>
          </p:cNvSpPr>
          <p:nvPr/>
        </p:nvSpPr>
        <p:spPr bwMode="auto">
          <a:xfrm>
            <a:off x="4462463" y="1624013"/>
            <a:ext cx="865187" cy="33813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US" b="1">
                <a:latin typeface="Arial" pitchFamily="34" charset="0"/>
              </a:rPr>
              <a:t>hdr</a:t>
            </a:r>
          </a:p>
        </p:txBody>
      </p:sp>
      <p:sp>
        <p:nvSpPr>
          <p:cNvPr id="519177" name="Rectangle 9"/>
          <p:cNvSpPr>
            <a:spLocks noChangeArrowheads="1"/>
          </p:cNvSpPr>
          <p:nvPr/>
        </p:nvSpPr>
        <p:spPr bwMode="auto">
          <a:xfrm>
            <a:off x="4457700" y="1968500"/>
            <a:ext cx="865188" cy="338138"/>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US" b="1">
                <a:latin typeface="Arial" pitchFamily="34" charset="0"/>
              </a:rPr>
              <a:t>x = 0</a:t>
            </a:r>
          </a:p>
        </p:txBody>
      </p:sp>
      <p:sp>
        <p:nvSpPr>
          <p:cNvPr id="519178" name="Rectangle 10"/>
          <p:cNvSpPr>
            <a:spLocks noChangeArrowheads="1"/>
          </p:cNvSpPr>
          <p:nvPr/>
        </p:nvSpPr>
        <p:spPr bwMode="auto">
          <a:xfrm>
            <a:off x="4457700" y="2300288"/>
            <a:ext cx="865188" cy="338137"/>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US" b="1">
                <a:latin typeface="Arial" pitchFamily="34" charset="0"/>
              </a:rPr>
              <a:t>y = 0</a:t>
            </a:r>
          </a:p>
        </p:txBody>
      </p:sp>
      <p:sp>
        <p:nvSpPr>
          <p:cNvPr id="519179" name="Rectangle 11"/>
          <p:cNvSpPr>
            <a:spLocks noChangeArrowheads="1"/>
          </p:cNvSpPr>
          <p:nvPr/>
        </p:nvSpPr>
        <p:spPr bwMode="auto">
          <a:xfrm>
            <a:off x="4457700" y="1304925"/>
            <a:ext cx="865188" cy="338138"/>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US" b="1">
                <a:solidFill>
                  <a:schemeClr val="tx2"/>
                </a:solidFill>
                <a:latin typeface="Arial" pitchFamily="34" charset="0"/>
              </a:rPr>
              <a:t>5</a:t>
            </a:r>
          </a:p>
        </p:txBody>
      </p:sp>
      <p:grpSp>
        <p:nvGrpSpPr>
          <p:cNvPr id="3" name="Group 12"/>
          <p:cNvGrpSpPr>
            <a:grpSpLocks/>
          </p:cNvGrpSpPr>
          <p:nvPr/>
        </p:nvGrpSpPr>
        <p:grpSpPr bwMode="auto">
          <a:xfrm>
            <a:off x="3001963" y="1323975"/>
            <a:ext cx="869950" cy="1333500"/>
            <a:chOff x="4526" y="1668"/>
            <a:chExt cx="548" cy="840"/>
          </a:xfrm>
        </p:grpSpPr>
        <p:sp>
          <p:nvSpPr>
            <p:cNvPr id="519181" name="Rectangle 13"/>
            <p:cNvSpPr>
              <a:spLocks noChangeArrowheads="1"/>
            </p:cNvSpPr>
            <p:nvPr/>
          </p:nvSpPr>
          <p:spPr bwMode="auto">
            <a:xfrm>
              <a:off x="4529" y="1869"/>
              <a:ext cx="545" cy="213"/>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US" b="1">
                  <a:latin typeface="Arial" pitchFamily="34" charset="0"/>
                </a:rPr>
                <a:t>hdr</a:t>
              </a:r>
            </a:p>
          </p:txBody>
        </p:sp>
        <p:sp>
          <p:nvSpPr>
            <p:cNvPr id="519182" name="Rectangle 14"/>
            <p:cNvSpPr>
              <a:spLocks noChangeArrowheads="1"/>
            </p:cNvSpPr>
            <p:nvPr/>
          </p:nvSpPr>
          <p:spPr bwMode="auto">
            <a:xfrm>
              <a:off x="4526" y="2086"/>
              <a:ext cx="545" cy="213"/>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US" b="1">
                  <a:latin typeface="Arial" pitchFamily="34" charset="0"/>
                </a:rPr>
                <a:t>x = 9</a:t>
              </a:r>
            </a:p>
          </p:txBody>
        </p:sp>
        <p:sp>
          <p:nvSpPr>
            <p:cNvPr id="519183" name="Rectangle 15"/>
            <p:cNvSpPr>
              <a:spLocks noChangeArrowheads="1"/>
            </p:cNvSpPr>
            <p:nvPr/>
          </p:nvSpPr>
          <p:spPr bwMode="auto">
            <a:xfrm>
              <a:off x="4526" y="2295"/>
              <a:ext cx="545" cy="213"/>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US" b="1">
                  <a:latin typeface="Arial" pitchFamily="34" charset="0"/>
                </a:rPr>
                <a:t>y = 7</a:t>
              </a:r>
            </a:p>
          </p:txBody>
        </p:sp>
        <p:sp>
          <p:nvSpPr>
            <p:cNvPr id="519184" name="Rectangle 16"/>
            <p:cNvSpPr>
              <a:spLocks noChangeArrowheads="1"/>
            </p:cNvSpPr>
            <p:nvPr/>
          </p:nvSpPr>
          <p:spPr bwMode="auto">
            <a:xfrm>
              <a:off x="4526" y="1668"/>
              <a:ext cx="545" cy="213"/>
            </a:xfrm>
            <a:prstGeom prst="rect">
              <a:avLst/>
            </a:prstGeom>
            <a:solidFill>
              <a:schemeClr val="bg1"/>
            </a:solidFill>
            <a:ln w="12700">
              <a:solidFill>
                <a:schemeClr val="tx1"/>
              </a:solidFill>
              <a:miter lim="800000"/>
              <a:headEnd type="none" w="sm" len="sm"/>
              <a:tailEnd type="none" w="sm" len="sm"/>
            </a:ln>
            <a:effectLst/>
          </p:spPr>
          <p:txBody>
            <a:bodyPr wrap="none" anchor="ctr"/>
            <a:lstStyle/>
            <a:p>
              <a:r>
                <a:rPr lang="en-US" b="1">
                  <a:solidFill>
                    <a:schemeClr val="tx2"/>
                  </a:solidFill>
                  <a:latin typeface="Arial" pitchFamily="34" charset="0"/>
                </a:rPr>
                <a:t>3</a:t>
              </a:r>
            </a:p>
          </p:txBody>
        </p:sp>
      </p:grpSp>
      <p:sp>
        <p:nvSpPr>
          <p:cNvPr id="519185" name="Text Box 17"/>
          <p:cNvSpPr txBox="1">
            <a:spLocks noChangeArrowheads="1"/>
          </p:cNvSpPr>
          <p:nvPr/>
        </p:nvSpPr>
        <p:spPr bwMode="auto">
          <a:xfrm>
            <a:off x="2193925" y="1300163"/>
            <a:ext cx="579438" cy="396875"/>
          </a:xfrm>
          <a:prstGeom prst="rect">
            <a:avLst/>
          </a:prstGeom>
          <a:noFill/>
          <a:ln w="12700">
            <a:noFill/>
            <a:miter lim="800000"/>
            <a:headEnd type="none" w="sm" len="sm"/>
            <a:tailEnd type="none" w="sm" len="sm"/>
          </a:ln>
          <a:effectLst/>
        </p:spPr>
        <p:txBody>
          <a:bodyPr wrap="none">
            <a:spAutoFit/>
          </a:bodyPr>
          <a:lstStyle/>
          <a:p>
            <a:r>
              <a:rPr lang="en-US" sz="2000" b="1">
                <a:latin typeface="Arial" pitchFamily="34" charset="0"/>
              </a:rPr>
              <a:t>foo</a:t>
            </a:r>
          </a:p>
        </p:txBody>
      </p:sp>
      <p:sp>
        <p:nvSpPr>
          <p:cNvPr id="519186" name="Text Box 18"/>
          <p:cNvSpPr txBox="1">
            <a:spLocks noChangeArrowheads="1"/>
          </p:cNvSpPr>
          <p:nvPr/>
        </p:nvSpPr>
        <p:spPr bwMode="auto">
          <a:xfrm>
            <a:off x="5835650" y="1333500"/>
            <a:ext cx="579438" cy="396875"/>
          </a:xfrm>
          <a:prstGeom prst="rect">
            <a:avLst/>
          </a:prstGeom>
          <a:noFill/>
          <a:ln w="12700">
            <a:noFill/>
            <a:miter lim="800000"/>
            <a:headEnd type="none" w="sm" len="sm"/>
            <a:tailEnd type="none" w="sm" len="sm"/>
          </a:ln>
          <a:effectLst/>
        </p:spPr>
        <p:txBody>
          <a:bodyPr wrap="none">
            <a:spAutoFit/>
          </a:bodyPr>
          <a:lstStyle/>
          <a:p>
            <a:r>
              <a:rPr lang="en-US" sz="2000" b="1">
                <a:latin typeface="Arial" pitchFamily="34" charset="0"/>
              </a:rPr>
              <a:t>bar</a:t>
            </a:r>
          </a:p>
        </p:txBody>
      </p:sp>
      <p:sp>
        <p:nvSpPr>
          <p:cNvPr id="519187" name="Line 19"/>
          <p:cNvSpPr>
            <a:spLocks noChangeShapeType="1"/>
          </p:cNvSpPr>
          <p:nvPr/>
        </p:nvSpPr>
        <p:spPr bwMode="auto">
          <a:xfrm flipH="1">
            <a:off x="2954338" y="3295650"/>
            <a:ext cx="441325" cy="0"/>
          </a:xfrm>
          <a:prstGeom prst="line">
            <a:avLst/>
          </a:prstGeom>
          <a:noFill/>
          <a:ln w="63500">
            <a:solidFill>
              <a:schemeClr val="tx2"/>
            </a:solidFill>
            <a:round/>
            <a:headEnd type="none" w="sm" len="sm"/>
            <a:tailEnd type="triangle" w="sm" len="sm"/>
          </a:ln>
          <a:effectLst/>
        </p:spPr>
        <p:txBody>
          <a:bodyPr wrap="none" anchor="ctr"/>
          <a:lstStyle/>
          <a:p>
            <a:endParaRPr lang="en-US"/>
          </a:p>
        </p:txBody>
      </p:sp>
      <p:sp>
        <p:nvSpPr>
          <p:cNvPr id="519188" name="Text Box 20"/>
          <p:cNvSpPr txBox="1">
            <a:spLocks noChangeArrowheads="1"/>
          </p:cNvSpPr>
          <p:nvPr/>
        </p:nvSpPr>
        <p:spPr bwMode="auto">
          <a:xfrm>
            <a:off x="179388" y="4864100"/>
            <a:ext cx="947737" cy="396875"/>
          </a:xfrm>
          <a:prstGeom prst="rect">
            <a:avLst/>
          </a:prstGeom>
          <a:noFill/>
          <a:ln w="12700">
            <a:noFill/>
            <a:miter lim="800000"/>
            <a:headEnd type="none" w="sm" len="sm"/>
            <a:tailEnd type="none" w="sm" len="sm"/>
          </a:ln>
          <a:effectLst/>
        </p:spPr>
        <p:txBody>
          <a:bodyPr wrap="none">
            <a:spAutoFit/>
          </a:bodyPr>
          <a:lstStyle/>
          <a:p>
            <a:r>
              <a:rPr lang="en-US" sz="2000" b="1">
                <a:solidFill>
                  <a:schemeClr val="tx2"/>
                </a:solidFill>
                <a:latin typeface="Arial" pitchFamily="34" charset="0"/>
              </a:rPr>
              <a:t>Reads</a:t>
            </a:r>
          </a:p>
        </p:txBody>
      </p:sp>
      <p:sp>
        <p:nvSpPr>
          <p:cNvPr id="519189" name="Text Box 21"/>
          <p:cNvSpPr txBox="1">
            <a:spLocks noChangeArrowheads="1"/>
          </p:cNvSpPr>
          <p:nvPr/>
        </p:nvSpPr>
        <p:spPr bwMode="auto">
          <a:xfrm>
            <a:off x="1016000" y="4875213"/>
            <a:ext cx="1155700" cy="396875"/>
          </a:xfrm>
          <a:prstGeom prst="rect">
            <a:avLst/>
          </a:prstGeom>
          <a:noFill/>
          <a:ln w="12700">
            <a:noFill/>
            <a:miter lim="800000"/>
            <a:headEnd type="none" w="sm" len="sm"/>
            <a:tailEnd type="none" w="sm" len="sm"/>
          </a:ln>
          <a:effectLst/>
        </p:spPr>
        <p:txBody>
          <a:bodyPr wrap="none">
            <a:spAutoFit/>
          </a:bodyPr>
          <a:lstStyle/>
          <a:p>
            <a:r>
              <a:rPr lang="en-US" sz="2000" b="1">
                <a:latin typeface="Arial" pitchFamily="34" charset="0"/>
              </a:rPr>
              <a:t>&lt;foo, 3&gt;</a:t>
            </a:r>
          </a:p>
        </p:txBody>
      </p:sp>
      <p:sp>
        <p:nvSpPr>
          <p:cNvPr id="519190" name="Line 22"/>
          <p:cNvSpPr>
            <a:spLocks noChangeShapeType="1"/>
          </p:cNvSpPr>
          <p:nvPr/>
        </p:nvSpPr>
        <p:spPr bwMode="auto">
          <a:xfrm flipH="1">
            <a:off x="5811838" y="3363913"/>
            <a:ext cx="441325" cy="0"/>
          </a:xfrm>
          <a:prstGeom prst="line">
            <a:avLst/>
          </a:prstGeom>
          <a:noFill/>
          <a:ln w="63500">
            <a:solidFill>
              <a:schemeClr val="tx2"/>
            </a:solidFill>
            <a:round/>
            <a:headEnd type="triangle" w="sm" len="sm"/>
            <a:tailEnd type="none" w="sm" len="sm"/>
          </a:ln>
          <a:effectLst/>
        </p:spPr>
        <p:txBody>
          <a:bodyPr wrap="none" anchor="ctr"/>
          <a:lstStyle/>
          <a:p>
            <a:endParaRPr lang="en-US"/>
          </a:p>
        </p:txBody>
      </p:sp>
      <p:sp>
        <p:nvSpPr>
          <p:cNvPr id="519191" name="Text Box 23"/>
          <p:cNvSpPr txBox="1">
            <a:spLocks noChangeArrowheads="1"/>
          </p:cNvSpPr>
          <p:nvPr/>
        </p:nvSpPr>
        <p:spPr bwMode="auto">
          <a:xfrm>
            <a:off x="6164263" y="4743450"/>
            <a:ext cx="947737" cy="396875"/>
          </a:xfrm>
          <a:prstGeom prst="rect">
            <a:avLst/>
          </a:prstGeom>
          <a:noFill/>
          <a:ln w="12700">
            <a:noFill/>
            <a:miter lim="800000"/>
            <a:headEnd type="none" w="sm" len="sm"/>
            <a:tailEnd type="none" w="sm" len="sm"/>
          </a:ln>
          <a:effectLst/>
        </p:spPr>
        <p:txBody>
          <a:bodyPr wrap="none">
            <a:spAutoFit/>
          </a:bodyPr>
          <a:lstStyle/>
          <a:p>
            <a:r>
              <a:rPr lang="en-US" sz="2000" b="1">
                <a:solidFill>
                  <a:schemeClr val="tx2"/>
                </a:solidFill>
                <a:latin typeface="Arial" pitchFamily="34" charset="0"/>
              </a:rPr>
              <a:t>Reads</a:t>
            </a:r>
          </a:p>
        </p:txBody>
      </p:sp>
      <p:sp>
        <p:nvSpPr>
          <p:cNvPr id="519192" name="Text Box 24"/>
          <p:cNvSpPr txBox="1">
            <a:spLocks noChangeArrowheads="1"/>
          </p:cNvSpPr>
          <p:nvPr/>
        </p:nvSpPr>
        <p:spPr bwMode="auto">
          <a:xfrm>
            <a:off x="7015163" y="4737100"/>
            <a:ext cx="1155700" cy="396875"/>
          </a:xfrm>
          <a:prstGeom prst="rect">
            <a:avLst/>
          </a:prstGeom>
          <a:noFill/>
          <a:ln w="12700">
            <a:noFill/>
            <a:miter lim="800000"/>
            <a:headEnd type="none" w="sm" len="sm"/>
            <a:tailEnd type="none" w="sm" len="sm"/>
          </a:ln>
          <a:effectLst/>
        </p:spPr>
        <p:txBody>
          <a:bodyPr wrap="none">
            <a:spAutoFit/>
          </a:bodyPr>
          <a:lstStyle/>
          <a:p>
            <a:r>
              <a:rPr lang="en-US" sz="2000" b="1">
                <a:latin typeface="Arial" pitchFamily="34" charset="0"/>
              </a:rPr>
              <a:t>&lt;bar, 5&gt;</a:t>
            </a:r>
          </a:p>
        </p:txBody>
      </p:sp>
      <p:sp>
        <p:nvSpPr>
          <p:cNvPr id="519193" name="Line 25"/>
          <p:cNvSpPr>
            <a:spLocks noChangeShapeType="1"/>
          </p:cNvSpPr>
          <p:nvPr/>
        </p:nvSpPr>
        <p:spPr bwMode="auto">
          <a:xfrm flipH="1">
            <a:off x="2951163" y="3651250"/>
            <a:ext cx="441325" cy="0"/>
          </a:xfrm>
          <a:prstGeom prst="line">
            <a:avLst/>
          </a:prstGeom>
          <a:noFill/>
          <a:ln w="63500">
            <a:solidFill>
              <a:schemeClr val="tx2"/>
            </a:solidFill>
            <a:round/>
            <a:headEnd type="none" w="sm" len="sm"/>
            <a:tailEnd type="triangle" w="sm" len="sm"/>
          </a:ln>
          <a:effectLst/>
        </p:spPr>
        <p:txBody>
          <a:bodyPr wrap="none" anchor="ctr"/>
          <a:lstStyle/>
          <a:p>
            <a:endParaRPr lang="en-US"/>
          </a:p>
        </p:txBody>
      </p:sp>
      <p:sp>
        <p:nvSpPr>
          <p:cNvPr id="519194" name="Text Box 26"/>
          <p:cNvSpPr txBox="1">
            <a:spLocks noChangeArrowheads="1"/>
          </p:cNvSpPr>
          <p:nvPr/>
        </p:nvSpPr>
        <p:spPr bwMode="auto">
          <a:xfrm>
            <a:off x="4649788" y="1279525"/>
            <a:ext cx="481012" cy="396875"/>
          </a:xfrm>
          <a:prstGeom prst="rect">
            <a:avLst/>
          </a:prstGeom>
          <a:noFill/>
          <a:ln w="12700">
            <a:noFill/>
            <a:miter lim="800000"/>
            <a:headEnd type="none" w="sm" len="sm"/>
            <a:tailEnd type="none" w="sm" len="sm"/>
          </a:ln>
          <a:effectLst/>
        </p:spPr>
        <p:txBody>
          <a:bodyPr wrap="none">
            <a:spAutoFit/>
          </a:bodyPr>
          <a:lstStyle/>
          <a:p>
            <a:r>
              <a:rPr lang="en-US" sz="2000" b="1">
                <a:solidFill>
                  <a:schemeClr val="tx2"/>
                </a:solidFill>
                <a:latin typeface="Arial" pitchFamily="34" charset="0"/>
              </a:rPr>
              <a:t>T1</a:t>
            </a:r>
          </a:p>
        </p:txBody>
      </p:sp>
      <p:sp>
        <p:nvSpPr>
          <p:cNvPr id="519195" name="Text Box 27"/>
          <p:cNvSpPr txBox="1">
            <a:spLocks noChangeArrowheads="1"/>
          </p:cNvSpPr>
          <p:nvPr/>
        </p:nvSpPr>
        <p:spPr bwMode="auto">
          <a:xfrm>
            <a:off x="4456113" y="1909763"/>
            <a:ext cx="869950" cy="457200"/>
          </a:xfrm>
          <a:prstGeom prst="rect">
            <a:avLst/>
          </a:prstGeom>
          <a:noFill/>
          <a:ln w="12700">
            <a:noFill/>
            <a:miter lim="800000"/>
            <a:headEnd type="none" w="sm" len="sm"/>
            <a:tailEnd type="none" w="sm" len="sm"/>
          </a:ln>
          <a:effectLst/>
        </p:spPr>
        <p:txBody>
          <a:bodyPr wrap="none">
            <a:spAutoFit/>
          </a:bodyPr>
          <a:lstStyle/>
          <a:p>
            <a:r>
              <a:rPr lang="en-US" b="1">
                <a:latin typeface="Arial" pitchFamily="34" charset="0"/>
              </a:rPr>
              <a:t>x = 9</a:t>
            </a:r>
          </a:p>
        </p:txBody>
      </p:sp>
      <p:sp>
        <p:nvSpPr>
          <p:cNvPr id="519196" name="Text Box 28"/>
          <p:cNvSpPr txBox="1">
            <a:spLocks noChangeArrowheads="1"/>
          </p:cNvSpPr>
          <p:nvPr/>
        </p:nvSpPr>
        <p:spPr bwMode="auto">
          <a:xfrm>
            <a:off x="2024063" y="4870450"/>
            <a:ext cx="1155700" cy="396875"/>
          </a:xfrm>
          <a:prstGeom prst="rect">
            <a:avLst/>
          </a:prstGeom>
          <a:noFill/>
          <a:ln w="12700">
            <a:noFill/>
            <a:miter lim="800000"/>
            <a:headEnd type="none" w="sm" len="sm"/>
            <a:tailEnd type="none" w="sm" len="sm"/>
          </a:ln>
          <a:effectLst/>
        </p:spPr>
        <p:txBody>
          <a:bodyPr wrap="none">
            <a:spAutoFit/>
          </a:bodyPr>
          <a:lstStyle/>
          <a:p>
            <a:r>
              <a:rPr lang="en-US" sz="2000" b="1">
                <a:latin typeface="Arial" pitchFamily="34" charset="0"/>
              </a:rPr>
              <a:t>&lt;foo, 3&gt;</a:t>
            </a:r>
          </a:p>
        </p:txBody>
      </p:sp>
      <p:sp>
        <p:nvSpPr>
          <p:cNvPr id="519197" name="Text Box 29"/>
          <p:cNvSpPr txBox="1">
            <a:spLocks noChangeArrowheads="1"/>
          </p:cNvSpPr>
          <p:nvPr/>
        </p:nvSpPr>
        <p:spPr bwMode="auto">
          <a:xfrm>
            <a:off x="171450" y="5191125"/>
            <a:ext cx="958850" cy="396875"/>
          </a:xfrm>
          <a:prstGeom prst="rect">
            <a:avLst/>
          </a:prstGeom>
          <a:noFill/>
          <a:ln w="12700">
            <a:noFill/>
            <a:miter lim="800000"/>
            <a:headEnd type="none" w="sm" len="sm"/>
            <a:tailEnd type="none" w="sm" len="sm"/>
          </a:ln>
          <a:effectLst/>
        </p:spPr>
        <p:txBody>
          <a:bodyPr wrap="none">
            <a:spAutoFit/>
          </a:bodyPr>
          <a:lstStyle/>
          <a:p>
            <a:r>
              <a:rPr lang="en-US" sz="2000" b="1">
                <a:solidFill>
                  <a:schemeClr val="tx2"/>
                </a:solidFill>
                <a:latin typeface="Arial" pitchFamily="34" charset="0"/>
              </a:rPr>
              <a:t>Writes</a:t>
            </a:r>
          </a:p>
        </p:txBody>
      </p:sp>
      <p:sp>
        <p:nvSpPr>
          <p:cNvPr id="519198" name="Text Box 30"/>
          <p:cNvSpPr txBox="1">
            <a:spLocks noChangeArrowheads="1"/>
          </p:cNvSpPr>
          <p:nvPr/>
        </p:nvSpPr>
        <p:spPr bwMode="auto">
          <a:xfrm>
            <a:off x="1011238" y="5202238"/>
            <a:ext cx="1155700" cy="396875"/>
          </a:xfrm>
          <a:prstGeom prst="rect">
            <a:avLst/>
          </a:prstGeom>
          <a:noFill/>
          <a:ln w="12700">
            <a:noFill/>
            <a:miter lim="800000"/>
            <a:headEnd type="none" w="sm" len="sm"/>
            <a:tailEnd type="none" w="sm" len="sm"/>
          </a:ln>
          <a:effectLst/>
        </p:spPr>
        <p:txBody>
          <a:bodyPr wrap="none">
            <a:spAutoFit/>
          </a:bodyPr>
          <a:lstStyle/>
          <a:p>
            <a:r>
              <a:rPr lang="en-US" sz="2000" b="1">
                <a:latin typeface="Arial" pitchFamily="34" charset="0"/>
              </a:rPr>
              <a:t>&lt;bar, 5&gt;</a:t>
            </a:r>
          </a:p>
        </p:txBody>
      </p:sp>
      <p:sp>
        <p:nvSpPr>
          <p:cNvPr id="519199" name="Text Box 31"/>
          <p:cNvSpPr txBox="1">
            <a:spLocks noChangeArrowheads="1"/>
          </p:cNvSpPr>
          <p:nvPr/>
        </p:nvSpPr>
        <p:spPr bwMode="auto">
          <a:xfrm>
            <a:off x="190500" y="5518150"/>
            <a:ext cx="835025" cy="396875"/>
          </a:xfrm>
          <a:prstGeom prst="rect">
            <a:avLst/>
          </a:prstGeom>
          <a:noFill/>
          <a:ln w="12700">
            <a:noFill/>
            <a:miter lim="800000"/>
            <a:headEnd type="none" w="sm" len="sm"/>
            <a:tailEnd type="none" w="sm" len="sm"/>
          </a:ln>
          <a:effectLst/>
        </p:spPr>
        <p:txBody>
          <a:bodyPr wrap="none">
            <a:spAutoFit/>
          </a:bodyPr>
          <a:lstStyle/>
          <a:p>
            <a:r>
              <a:rPr lang="en-US" sz="2000" b="1">
                <a:solidFill>
                  <a:schemeClr val="tx2"/>
                </a:solidFill>
                <a:latin typeface="Arial" pitchFamily="34" charset="0"/>
              </a:rPr>
              <a:t>Undo</a:t>
            </a:r>
          </a:p>
        </p:txBody>
      </p:sp>
      <p:sp>
        <p:nvSpPr>
          <p:cNvPr id="519200" name="Text Box 32"/>
          <p:cNvSpPr txBox="1">
            <a:spLocks noChangeArrowheads="1"/>
          </p:cNvSpPr>
          <p:nvPr/>
        </p:nvSpPr>
        <p:spPr bwMode="auto">
          <a:xfrm>
            <a:off x="989013" y="5546725"/>
            <a:ext cx="1366837" cy="396875"/>
          </a:xfrm>
          <a:prstGeom prst="rect">
            <a:avLst/>
          </a:prstGeom>
          <a:noFill/>
          <a:ln w="12700">
            <a:noFill/>
            <a:miter lim="800000"/>
            <a:headEnd type="none" w="sm" len="sm"/>
            <a:tailEnd type="none" w="sm" len="sm"/>
          </a:ln>
          <a:effectLst/>
        </p:spPr>
        <p:txBody>
          <a:bodyPr wrap="none">
            <a:spAutoFit/>
          </a:bodyPr>
          <a:lstStyle/>
          <a:p>
            <a:r>
              <a:rPr lang="en-US" sz="2000" b="1">
                <a:latin typeface="Arial" pitchFamily="34" charset="0"/>
              </a:rPr>
              <a:t>&lt;bar.x, 0&gt;</a:t>
            </a:r>
          </a:p>
        </p:txBody>
      </p:sp>
      <p:sp>
        <p:nvSpPr>
          <p:cNvPr id="519201" name="Line 33"/>
          <p:cNvSpPr>
            <a:spLocks noChangeShapeType="1"/>
          </p:cNvSpPr>
          <p:nvPr/>
        </p:nvSpPr>
        <p:spPr bwMode="auto">
          <a:xfrm flipH="1">
            <a:off x="5772150" y="3743325"/>
            <a:ext cx="441325" cy="0"/>
          </a:xfrm>
          <a:prstGeom prst="line">
            <a:avLst/>
          </a:prstGeom>
          <a:noFill/>
          <a:ln w="63500">
            <a:solidFill>
              <a:schemeClr val="tx2"/>
            </a:solidFill>
            <a:round/>
            <a:headEnd type="triangle" w="sm" len="sm"/>
            <a:tailEnd type="none" w="sm" len="sm"/>
          </a:ln>
          <a:effectLst/>
        </p:spPr>
        <p:txBody>
          <a:bodyPr wrap="none" anchor="ctr"/>
          <a:lstStyle/>
          <a:p>
            <a:endParaRPr lang="en-US"/>
          </a:p>
        </p:txBody>
      </p:sp>
      <p:sp>
        <p:nvSpPr>
          <p:cNvPr id="519202" name="Text Box 34"/>
          <p:cNvSpPr txBox="1">
            <a:spLocks noChangeArrowheads="1"/>
          </p:cNvSpPr>
          <p:nvPr/>
        </p:nvSpPr>
        <p:spPr bwMode="auto">
          <a:xfrm>
            <a:off x="4338638" y="3600450"/>
            <a:ext cx="1184275" cy="396875"/>
          </a:xfrm>
          <a:prstGeom prst="rect">
            <a:avLst/>
          </a:prstGeom>
          <a:noFill/>
          <a:ln w="12700">
            <a:noFill/>
            <a:miter lim="800000"/>
            <a:headEnd type="none" w="sm" len="sm"/>
            <a:tailEnd type="none" w="sm" len="sm"/>
          </a:ln>
          <a:effectLst/>
        </p:spPr>
        <p:txBody>
          <a:bodyPr wrap="none">
            <a:spAutoFit/>
          </a:bodyPr>
          <a:lstStyle/>
          <a:p>
            <a:r>
              <a:rPr lang="en-US" sz="2000" b="1">
                <a:latin typeface="Arial" pitchFamily="34" charset="0"/>
              </a:rPr>
              <a:t>T2 waits</a:t>
            </a:r>
          </a:p>
        </p:txBody>
      </p:sp>
      <p:sp>
        <p:nvSpPr>
          <p:cNvPr id="519203" name="Line 35"/>
          <p:cNvSpPr>
            <a:spLocks noChangeShapeType="1"/>
          </p:cNvSpPr>
          <p:nvPr/>
        </p:nvSpPr>
        <p:spPr bwMode="auto">
          <a:xfrm flipH="1">
            <a:off x="2947988" y="3995738"/>
            <a:ext cx="441325" cy="0"/>
          </a:xfrm>
          <a:prstGeom prst="line">
            <a:avLst/>
          </a:prstGeom>
          <a:noFill/>
          <a:ln w="63500">
            <a:solidFill>
              <a:schemeClr val="tx2"/>
            </a:solidFill>
            <a:round/>
            <a:headEnd type="none" w="sm" len="sm"/>
            <a:tailEnd type="triangle" w="sm" len="sm"/>
          </a:ln>
          <a:effectLst/>
        </p:spPr>
        <p:txBody>
          <a:bodyPr wrap="none" anchor="ctr"/>
          <a:lstStyle/>
          <a:p>
            <a:endParaRPr lang="en-US"/>
          </a:p>
        </p:txBody>
      </p:sp>
      <p:sp>
        <p:nvSpPr>
          <p:cNvPr id="519204" name="Line 36"/>
          <p:cNvSpPr>
            <a:spLocks noChangeShapeType="1"/>
          </p:cNvSpPr>
          <p:nvPr/>
        </p:nvSpPr>
        <p:spPr bwMode="auto">
          <a:xfrm flipH="1">
            <a:off x="2960688" y="4375150"/>
            <a:ext cx="441325" cy="0"/>
          </a:xfrm>
          <a:prstGeom prst="line">
            <a:avLst/>
          </a:prstGeom>
          <a:noFill/>
          <a:ln w="63500">
            <a:solidFill>
              <a:schemeClr val="tx2"/>
            </a:solidFill>
            <a:round/>
            <a:headEnd type="none" w="sm" len="sm"/>
            <a:tailEnd type="triangle" w="sm" len="sm"/>
          </a:ln>
          <a:effectLst/>
        </p:spPr>
        <p:txBody>
          <a:bodyPr wrap="none" anchor="ctr"/>
          <a:lstStyle/>
          <a:p>
            <a:endParaRPr lang="en-US"/>
          </a:p>
        </p:txBody>
      </p:sp>
      <p:sp>
        <p:nvSpPr>
          <p:cNvPr id="519205" name="Text Box 37"/>
          <p:cNvSpPr txBox="1">
            <a:spLocks noChangeArrowheads="1"/>
          </p:cNvSpPr>
          <p:nvPr/>
        </p:nvSpPr>
        <p:spPr bwMode="auto">
          <a:xfrm>
            <a:off x="4483100" y="2249488"/>
            <a:ext cx="869950" cy="457200"/>
          </a:xfrm>
          <a:prstGeom prst="rect">
            <a:avLst/>
          </a:prstGeom>
          <a:noFill/>
          <a:ln w="12700">
            <a:noFill/>
            <a:miter lim="800000"/>
            <a:headEnd type="none" w="sm" len="sm"/>
            <a:tailEnd type="none" w="sm" len="sm"/>
          </a:ln>
          <a:effectLst/>
        </p:spPr>
        <p:txBody>
          <a:bodyPr wrap="none">
            <a:spAutoFit/>
          </a:bodyPr>
          <a:lstStyle/>
          <a:p>
            <a:r>
              <a:rPr lang="en-US" b="1">
                <a:latin typeface="Arial" pitchFamily="34" charset="0"/>
              </a:rPr>
              <a:t>y = 7</a:t>
            </a:r>
          </a:p>
        </p:txBody>
      </p:sp>
      <p:sp>
        <p:nvSpPr>
          <p:cNvPr id="519206" name="Text Box 38"/>
          <p:cNvSpPr txBox="1">
            <a:spLocks noChangeArrowheads="1"/>
          </p:cNvSpPr>
          <p:nvPr/>
        </p:nvSpPr>
        <p:spPr bwMode="auto">
          <a:xfrm>
            <a:off x="2224088" y="5541963"/>
            <a:ext cx="1366837" cy="396875"/>
          </a:xfrm>
          <a:prstGeom prst="rect">
            <a:avLst/>
          </a:prstGeom>
          <a:noFill/>
          <a:ln w="12700">
            <a:noFill/>
            <a:miter lim="800000"/>
            <a:headEnd type="none" w="sm" len="sm"/>
            <a:tailEnd type="none" w="sm" len="sm"/>
          </a:ln>
          <a:effectLst/>
        </p:spPr>
        <p:txBody>
          <a:bodyPr wrap="none">
            <a:spAutoFit/>
          </a:bodyPr>
          <a:lstStyle/>
          <a:p>
            <a:r>
              <a:rPr lang="en-US" sz="2000" b="1">
                <a:latin typeface="Arial" pitchFamily="34" charset="0"/>
              </a:rPr>
              <a:t>&lt;bar.y, 0&gt;</a:t>
            </a:r>
          </a:p>
        </p:txBody>
      </p:sp>
      <p:sp>
        <p:nvSpPr>
          <p:cNvPr id="519207" name="Line 39"/>
          <p:cNvSpPr>
            <a:spLocks noChangeShapeType="1"/>
          </p:cNvSpPr>
          <p:nvPr/>
        </p:nvSpPr>
        <p:spPr bwMode="auto">
          <a:xfrm flipH="1">
            <a:off x="1912938" y="4762500"/>
            <a:ext cx="441325" cy="0"/>
          </a:xfrm>
          <a:prstGeom prst="line">
            <a:avLst/>
          </a:prstGeom>
          <a:noFill/>
          <a:ln w="63500">
            <a:solidFill>
              <a:schemeClr val="tx2"/>
            </a:solidFill>
            <a:round/>
            <a:headEnd type="none" w="sm" len="sm"/>
            <a:tailEnd type="triangle" w="sm" len="sm"/>
          </a:ln>
          <a:effectLst/>
        </p:spPr>
        <p:txBody>
          <a:bodyPr wrap="none" anchor="ctr"/>
          <a:lstStyle/>
          <a:p>
            <a:endParaRPr lang="en-US"/>
          </a:p>
        </p:txBody>
      </p:sp>
      <p:sp>
        <p:nvSpPr>
          <p:cNvPr id="519208" name="Freeform 40"/>
          <p:cNvSpPr>
            <a:spLocks/>
          </p:cNvSpPr>
          <p:nvPr/>
        </p:nvSpPr>
        <p:spPr bwMode="auto">
          <a:xfrm>
            <a:off x="2674938" y="1608138"/>
            <a:ext cx="423862" cy="3336925"/>
          </a:xfrm>
          <a:custGeom>
            <a:avLst/>
            <a:gdLst/>
            <a:ahLst/>
            <a:cxnLst>
              <a:cxn ang="0">
                <a:pos x="0" y="2102"/>
              </a:cxn>
              <a:cxn ang="0">
                <a:pos x="256" y="1334"/>
              </a:cxn>
              <a:cxn ang="0">
                <a:pos x="64" y="288"/>
              </a:cxn>
              <a:cxn ang="0">
                <a:pos x="182" y="0"/>
              </a:cxn>
            </a:cxnLst>
            <a:rect l="0" t="0" r="r" b="b"/>
            <a:pathLst>
              <a:path w="267" h="2102">
                <a:moveTo>
                  <a:pt x="0" y="2102"/>
                </a:moveTo>
                <a:cubicBezTo>
                  <a:pt x="122" y="1869"/>
                  <a:pt x="245" y="1636"/>
                  <a:pt x="256" y="1334"/>
                </a:cubicBezTo>
                <a:cubicBezTo>
                  <a:pt x="267" y="1032"/>
                  <a:pt x="76" y="510"/>
                  <a:pt x="64" y="288"/>
                </a:cubicBezTo>
                <a:cubicBezTo>
                  <a:pt x="52" y="66"/>
                  <a:pt x="162" y="46"/>
                  <a:pt x="182" y="0"/>
                </a:cubicBezTo>
              </a:path>
            </a:pathLst>
          </a:custGeom>
          <a:noFill/>
          <a:ln w="12700" cap="flat" cmpd="sng">
            <a:solidFill>
              <a:schemeClr val="tx1"/>
            </a:solidFill>
            <a:prstDash val="solid"/>
            <a:round/>
            <a:headEnd type="none" w="sm" len="sm"/>
            <a:tailEnd type="triangle" w="sm" len="sm"/>
          </a:ln>
          <a:effectLst/>
        </p:spPr>
        <p:txBody>
          <a:bodyPr wrap="none" anchor="ctr"/>
          <a:lstStyle/>
          <a:p>
            <a:endParaRPr lang="en-US"/>
          </a:p>
        </p:txBody>
      </p:sp>
      <p:sp>
        <p:nvSpPr>
          <p:cNvPr id="519209" name="Freeform 41"/>
          <p:cNvSpPr>
            <a:spLocks/>
          </p:cNvSpPr>
          <p:nvPr/>
        </p:nvSpPr>
        <p:spPr bwMode="auto">
          <a:xfrm>
            <a:off x="1824038" y="1514475"/>
            <a:ext cx="1508125" cy="3538538"/>
          </a:xfrm>
          <a:custGeom>
            <a:avLst/>
            <a:gdLst/>
            <a:ahLst/>
            <a:cxnLst>
              <a:cxn ang="0">
                <a:pos x="0" y="2102"/>
              </a:cxn>
              <a:cxn ang="0">
                <a:pos x="256" y="1334"/>
              </a:cxn>
              <a:cxn ang="0">
                <a:pos x="64" y="288"/>
              </a:cxn>
              <a:cxn ang="0">
                <a:pos x="182" y="0"/>
              </a:cxn>
            </a:cxnLst>
            <a:rect l="0" t="0" r="r" b="b"/>
            <a:pathLst>
              <a:path w="267" h="2102">
                <a:moveTo>
                  <a:pt x="0" y="2102"/>
                </a:moveTo>
                <a:cubicBezTo>
                  <a:pt x="122" y="1869"/>
                  <a:pt x="245" y="1636"/>
                  <a:pt x="256" y="1334"/>
                </a:cubicBezTo>
                <a:cubicBezTo>
                  <a:pt x="267" y="1032"/>
                  <a:pt x="76" y="510"/>
                  <a:pt x="64" y="288"/>
                </a:cubicBezTo>
                <a:cubicBezTo>
                  <a:pt x="52" y="66"/>
                  <a:pt x="162" y="46"/>
                  <a:pt x="182" y="0"/>
                </a:cubicBezTo>
              </a:path>
            </a:pathLst>
          </a:custGeom>
          <a:noFill/>
          <a:ln w="12700" cap="flat" cmpd="sng">
            <a:solidFill>
              <a:schemeClr val="tx1"/>
            </a:solidFill>
            <a:prstDash val="solid"/>
            <a:round/>
            <a:headEnd type="none" w="sm" len="sm"/>
            <a:tailEnd type="triangle" w="sm" len="sm"/>
          </a:ln>
          <a:effectLst/>
        </p:spPr>
        <p:txBody>
          <a:bodyPr wrap="none" anchor="ctr"/>
          <a:lstStyle/>
          <a:p>
            <a:endParaRPr lang="en-US"/>
          </a:p>
        </p:txBody>
      </p:sp>
      <p:sp>
        <p:nvSpPr>
          <p:cNvPr id="519210" name="Text Box 42"/>
          <p:cNvSpPr txBox="1">
            <a:spLocks noChangeArrowheads="1"/>
          </p:cNvSpPr>
          <p:nvPr/>
        </p:nvSpPr>
        <p:spPr bwMode="auto">
          <a:xfrm>
            <a:off x="4735513" y="1273175"/>
            <a:ext cx="354012" cy="457200"/>
          </a:xfrm>
          <a:prstGeom prst="rect">
            <a:avLst/>
          </a:prstGeom>
          <a:noFill/>
          <a:ln w="12700">
            <a:noFill/>
            <a:miter lim="800000"/>
            <a:headEnd type="none" w="sm" len="sm"/>
            <a:tailEnd type="none" w="sm" len="sm"/>
          </a:ln>
          <a:effectLst/>
        </p:spPr>
        <p:txBody>
          <a:bodyPr wrap="none">
            <a:spAutoFit/>
          </a:bodyPr>
          <a:lstStyle/>
          <a:p>
            <a:r>
              <a:rPr lang="en-US" b="1">
                <a:solidFill>
                  <a:schemeClr val="tx2"/>
                </a:solidFill>
                <a:latin typeface="Arial" pitchFamily="34" charset="0"/>
              </a:rPr>
              <a:t>7</a:t>
            </a:r>
          </a:p>
        </p:txBody>
      </p:sp>
      <p:sp>
        <p:nvSpPr>
          <p:cNvPr id="519211" name="Line 43"/>
          <p:cNvSpPr>
            <a:spLocks noChangeShapeType="1"/>
          </p:cNvSpPr>
          <p:nvPr/>
        </p:nvSpPr>
        <p:spPr bwMode="auto">
          <a:xfrm flipH="1">
            <a:off x="5662613" y="3738563"/>
            <a:ext cx="441325" cy="0"/>
          </a:xfrm>
          <a:prstGeom prst="line">
            <a:avLst/>
          </a:prstGeom>
          <a:noFill/>
          <a:ln w="63500">
            <a:solidFill>
              <a:schemeClr val="tx2"/>
            </a:solidFill>
            <a:round/>
            <a:headEnd type="triangle" w="sm" len="sm"/>
            <a:tailEnd type="none" w="sm" len="sm"/>
          </a:ln>
          <a:effectLst/>
        </p:spPr>
        <p:txBody>
          <a:bodyPr wrap="none" anchor="ctr"/>
          <a:lstStyle/>
          <a:p>
            <a:endParaRPr lang="en-US"/>
          </a:p>
        </p:txBody>
      </p:sp>
      <p:sp>
        <p:nvSpPr>
          <p:cNvPr id="519212" name="Text Box 44"/>
          <p:cNvSpPr txBox="1">
            <a:spLocks noChangeArrowheads="1"/>
          </p:cNvSpPr>
          <p:nvPr/>
        </p:nvSpPr>
        <p:spPr bwMode="auto">
          <a:xfrm>
            <a:off x="8005763" y="4732338"/>
            <a:ext cx="1155700" cy="396875"/>
          </a:xfrm>
          <a:prstGeom prst="rect">
            <a:avLst/>
          </a:prstGeom>
          <a:noFill/>
          <a:ln w="12700">
            <a:noFill/>
            <a:miter lim="800000"/>
            <a:headEnd type="none" w="sm" len="sm"/>
            <a:tailEnd type="none" w="sm" len="sm"/>
          </a:ln>
          <a:effectLst/>
        </p:spPr>
        <p:txBody>
          <a:bodyPr wrap="none">
            <a:spAutoFit/>
          </a:bodyPr>
          <a:lstStyle/>
          <a:p>
            <a:r>
              <a:rPr lang="en-US" sz="2000" b="1">
                <a:latin typeface="Arial" pitchFamily="34" charset="0"/>
              </a:rPr>
              <a:t>&lt;bar, 7&gt;</a:t>
            </a:r>
          </a:p>
        </p:txBody>
      </p:sp>
      <p:sp>
        <p:nvSpPr>
          <p:cNvPr id="519213" name="Line 45"/>
          <p:cNvSpPr>
            <a:spLocks noChangeShapeType="1"/>
          </p:cNvSpPr>
          <p:nvPr/>
        </p:nvSpPr>
        <p:spPr bwMode="auto">
          <a:xfrm flipH="1">
            <a:off x="5645150" y="4094163"/>
            <a:ext cx="441325" cy="0"/>
          </a:xfrm>
          <a:prstGeom prst="line">
            <a:avLst/>
          </a:prstGeom>
          <a:noFill/>
          <a:ln w="63500">
            <a:solidFill>
              <a:schemeClr val="tx2"/>
            </a:solidFill>
            <a:round/>
            <a:headEnd type="triangle" w="sm" len="sm"/>
            <a:tailEnd type="none" w="sm" len="sm"/>
          </a:ln>
          <a:effectLst/>
        </p:spPr>
        <p:txBody>
          <a:bodyPr wrap="none" anchor="ctr"/>
          <a:lstStyle/>
          <a:p>
            <a:endParaRPr lang="en-US"/>
          </a:p>
        </p:txBody>
      </p:sp>
      <p:sp>
        <p:nvSpPr>
          <p:cNvPr id="519214" name="Freeform 46"/>
          <p:cNvSpPr>
            <a:spLocks/>
          </p:cNvSpPr>
          <p:nvPr/>
        </p:nvSpPr>
        <p:spPr bwMode="auto">
          <a:xfrm>
            <a:off x="5367338" y="1350963"/>
            <a:ext cx="1998662" cy="3492500"/>
          </a:xfrm>
          <a:custGeom>
            <a:avLst/>
            <a:gdLst/>
            <a:ahLst/>
            <a:cxnLst>
              <a:cxn ang="0">
                <a:pos x="1259" y="2200"/>
              </a:cxn>
              <a:cxn ang="0">
                <a:pos x="715" y="354"/>
              </a:cxn>
              <a:cxn ang="0">
                <a:pos x="0" y="77"/>
              </a:cxn>
            </a:cxnLst>
            <a:rect l="0" t="0" r="r" b="b"/>
            <a:pathLst>
              <a:path w="1259" h="2200">
                <a:moveTo>
                  <a:pt x="1259" y="2200"/>
                </a:moveTo>
                <a:cubicBezTo>
                  <a:pt x="1092" y="1454"/>
                  <a:pt x="925" y="708"/>
                  <a:pt x="715" y="354"/>
                </a:cubicBezTo>
                <a:cubicBezTo>
                  <a:pt x="505" y="0"/>
                  <a:pt x="252" y="38"/>
                  <a:pt x="0" y="77"/>
                </a:cubicBezTo>
              </a:path>
            </a:pathLst>
          </a:custGeom>
          <a:noFill/>
          <a:ln w="12700" cap="flat" cmpd="sng">
            <a:solidFill>
              <a:schemeClr val="tx1"/>
            </a:solidFill>
            <a:prstDash val="solid"/>
            <a:round/>
            <a:headEnd type="none" w="sm" len="sm"/>
            <a:tailEnd type="triangle" w="sm" len="sm"/>
          </a:ln>
          <a:effectLst/>
        </p:spPr>
        <p:txBody>
          <a:bodyPr wrap="none" anchor="ctr"/>
          <a:lstStyle/>
          <a:p>
            <a:endParaRPr lang="en-US"/>
          </a:p>
        </p:txBody>
      </p:sp>
      <p:sp>
        <p:nvSpPr>
          <p:cNvPr id="519215" name="AutoShape 47"/>
          <p:cNvSpPr>
            <a:spLocks noChangeArrowheads="1"/>
          </p:cNvSpPr>
          <p:nvPr/>
        </p:nvSpPr>
        <p:spPr bwMode="auto">
          <a:xfrm>
            <a:off x="6704013" y="1506538"/>
            <a:ext cx="914400" cy="914400"/>
          </a:xfrm>
          <a:prstGeom prst="irregularSeal1">
            <a:avLst/>
          </a:prstGeom>
          <a:solidFill>
            <a:schemeClr val="bg1"/>
          </a:solidFill>
          <a:ln w="12700">
            <a:solidFill>
              <a:schemeClr val="tx1"/>
            </a:solidFill>
            <a:miter lim="800000"/>
            <a:headEnd type="none" w="sm" len="sm"/>
            <a:tailEnd type="none" w="sm" len="sm"/>
          </a:ln>
          <a:effectLst/>
        </p:spPr>
        <p:txBody>
          <a:bodyPr wrap="none" anchor="ctr"/>
          <a:lstStyle/>
          <a:p>
            <a:r>
              <a:rPr lang="en-US" sz="2000" b="1">
                <a:latin typeface="Arial" pitchFamily="34" charset="0"/>
              </a:rPr>
              <a:t>Abort</a:t>
            </a:r>
          </a:p>
        </p:txBody>
      </p:sp>
      <p:sp>
        <p:nvSpPr>
          <p:cNvPr id="519216" name="Text Box 48"/>
          <p:cNvSpPr txBox="1">
            <a:spLocks noChangeArrowheads="1"/>
          </p:cNvSpPr>
          <p:nvPr/>
        </p:nvSpPr>
        <p:spPr bwMode="auto">
          <a:xfrm>
            <a:off x="804863" y="5216525"/>
            <a:ext cx="6161087" cy="457200"/>
          </a:xfrm>
          <a:prstGeom prst="rect">
            <a:avLst/>
          </a:prstGeom>
          <a:noFill/>
          <a:ln w="12700">
            <a:noFill/>
            <a:miter lim="800000"/>
            <a:headEnd type="none" w="sm" len="sm"/>
            <a:tailEnd type="none" w="sm" len="sm"/>
          </a:ln>
          <a:effectLst/>
        </p:spPr>
        <p:txBody>
          <a:bodyPr wrap="none">
            <a:spAutoFit/>
          </a:bodyPr>
          <a:lstStyle/>
          <a:p>
            <a:pPr algn="l">
              <a:buFontTx/>
              <a:buChar char="•"/>
            </a:pPr>
            <a:r>
              <a:rPr lang="en-US" b="1">
                <a:latin typeface="Arial" pitchFamily="34" charset="0"/>
              </a:rPr>
              <a:t>T2 should read [0, 0] or should read [9,7]</a:t>
            </a:r>
          </a:p>
        </p:txBody>
      </p:sp>
      <p:sp>
        <p:nvSpPr>
          <p:cNvPr id="519217" name="AutoShape 49"/>
          <p:cNvSpPr>
            <a:spLocks noChangeArrowheads="1"/>
          </p:cNvSpPr>
          <p:nvPr/>
        </p:nvSpPr>
        <p:spPr bwMode="auto">
          <a:xfrm>
            <a:off x="1201738" y="1619250"/>
            <a:ext cx="914400" cy="914400"/>
          </a:xfrm>
          <a:prstGeom prst="irregularSeal1">
            <a:avLst/>
          </a:prstGeom>
          <a:solidFill>
            <a:schemeClr val="bg1"/>
          </a:solidFill>
          <a:ln w="12700">
            <a:solidFill>
              <a:schemeClr val="tx1"/>
            </a:solidFill>
            <a:miter lim="800000"/>
            <a:headEnd type="none" w="sm" len="sm"/>
            <a:tailEnd type="none" w="sm" len="sm"/>
          </a:ln>
          <a:effectLst/>
        </p:spPr>
        <p:txBody>
          <a:bodyPr wrap="none" anchor="ctr"/>
          <a:lstStyle/>
          <a:p>
            <a:r>
              <a:rPr lang="en-US" sz="2000" b="1">
                <a:latin typeface="Arial" pitchFamily="34" charset="0"/>
              </a:rPr>
              <a:t>Commit</a:t>
            </a:r>
          </a:p>
        </p:txBody>
      </p:sp>
      <p:sp>
        <p:nvSpPr>
          <p:cNvPr id="54" name="TextBox 53"/>
          <p:cNvSpPr txBox="1"/>
          <p:nvPr/>
        </p:nvSpPr>
        <p:spPr>
          <a:xfrm>
            <a:off x="381000" y="0"/>
            <a:ext cx="3605602" cy="584775"/>
          </a:xfrm>
          <a:prstGeom prst="rect">
            <a:avLst/>
          </a:prstGeom>
          <a:noFill/>
        </p:spPr>
        <p:txBody>
          <a:bodyPr wrap="none" rtlCol="0">
            <a:spAutoFit/>
          </a:bodyPr>
          <a:lstStyle/>
          <a:p>
            <a:r>
              <a:rPr lang="en-US" sz="3200" dirty="0" err="1" smtClean="0"/>
              <a:t>McRT</a:t>
            </a:r>
            <a:r>
              <a:rPr lang="en-US" sz="3200" dirty="0" smtClean="0"/>
              <a:t>-STM: Example</a:t>
            </a:r>
            <a:endParaRPr lang="en-US" sz="3200" dirty="0"/>
          </a:p>
        </p:txBody>
      </p:sp>
      <p:cxnSp>
        <p:nvCxnSpPr>
          <p:cNvPr id="55" name="Straight Connector 54"/>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647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1921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918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918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918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1919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19191"/>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519187"/>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51919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9193"/>
                                        </p:tgtEl>
                                        <p:attrNameLst>
                                          <p:attrName>style.visibility</p:attrName>
                                        </p:attrNameLst>
                                      </p:cBhvr>
                                      <p:to>
                                        <p:strVal val="visible"/>
                                      </p:to>
                                    </p:set>
                                  </p:childTnLst>
                                </p:cTn>
                              </p:par>
                              <p:par>
                                <p:cTn id="31" presetID="1" presetClass="exit" presetSubtype="0" fill="hold" grpId="1" nodeType="withEffect">
                                  <p:stCondLst>
                                    <p:cond delay="0"/>
                                  </p:stCondLst>
                                  <p:childTnLst>
                                    <p:set>
                                      <p:cBhvr>
                                        <p:cTn id="32" dur="1" fill="hold">
                                          <p:stCondLst>
                                            <p:cond delay="0"/>
                                          </p:stCondLst>
                                        </p:cTn>
                                        <p:tgtEl>
                                          <p:spTgt spid="51919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519179">
                                            <p:txEl>
                                              <p:pRg st="0" end="0"/>
                                            </p:txEl>
                                          </p:spTgt>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1919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19195"/>
                                        </p:tgtEl>
                                        <p:attrNameLst>
                                          <p:attrName>style.visibility</p:attrName>
                                        </p:attrNameLst>
                                      </p:cBhvr>
                                      <p:to>
                                        <p:strVal val="visible"/>
                                      </p:to>
                                    </p:set>
                                  </p:childTnLst>
                                </p:cTn>
                              </p:par>
                              <p:par>
                                <p:cTn id="45" presetID="1" presetClass="exit" presetSubtype="0" fill="hold" nodeType="withEffect">
                                  <p:stCondLst>
                                    <p:cond delay="0"/>
                                  </p:stCondLst>
                                  <p:childTnLst>
                                    <p:set>
                                      <p:cBhvr>
                                        <p:cTn id="46" dur="1" fill="hold">
                                          <p:stCondLst>
                                            <p:cond delay="0"/>
                                          </p:stCondLst>
                                        </p:cTn>
                                        <p:tgtEl>
                                          <p:spTgt spid="519177">
                                            <p:txEl>
                                              <p:pRg st="0" end="0"/>
                                            </p:txEl>
                                          </p:spTgt>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51919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1919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1919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1920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19201"/>
                                        </p:tgtEl>
                                        <p:attrNameLst>
                                          <p:attrName>style.visibility</p:attrName>
                                        </p:attrNameLst>
                                      </p:cBhvr>
                                      <p:to>
                                        <p:strVal val="visible"/>
                                      </p:to>
                                    </p:set>
                                  </p:childTnLst>
                                </p:cTn>
                              </p:par>
                              <p:par>
                                <p:cTn id="59" presetID="1" presetClass="exit" presetSubtype="0" fill="hold" grpId="1" nodeType="withEffect">
                                  <p:stCondLst>
                                    <p:cond delay="0"/>
                                  </p:stCondLst>
                                  <p:childTnLst>
                                    <p:set>
                                      <p:cBhvr>
                                        <p:cTn id="60" dur="1" fill="hold">
                                          <p:stCondLst>
                                            <p:cond delay="0"/>
                                          </p:stCondLst>
                                        </p:cTn>
                                        <p:tgtEl>
                                          <p:spTgt spid="519193"/>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1920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1" nodeType="clickEffect">
                                  <p:stCondLst>
                                    <p:cond delay="0"/>
                                  </p:stCondLst>
                                  <p:childTnLst>
                                    <p:set>
                                      <p:cBhvr>
                                        <p:cTn id="68" dur="1" fill="hold">
                                          <p:stCondLst>
                                            <p:cond delay="0"/>
                                          </p:stCondLst>
                                        </p:cTn>
                                        <p:tgtEl>
                                          <p:spTgt spid="519201"/>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519202"/>
                                        </p:tgtEl>
                                        <p:attrNameLst>
                                          <p:attrName>style.visibility</p:attrName>
                                        </p:attrNameLst>
                                      </p:cBhvr>
                                      <p:to>
                                        <p:strVal val="hidden"/>
                                      </p:to>
                                    </p:set>
                                  </p:childTnLst>
                                </p:cTn>
                              </p:par>
                              <p:par>
                                <p:cTn id="71" presetID="1" presetClass="entr" presetSubtype="0" fill="hold" grpId="0" nodeType="withEffect">
                                  <p:stCondLst>
                                    <p:cond delay="0"/>
                                  </p:stCondLst>
                                  <p:childTnLst>
                                    <p:set>
                                      <p:cBhvr>
                                        <p:cTn id="72" dur="1" fill="hold">
                                          <p:stCondLst>
                                            <p:cond delay="0"/>
                                          </p:stCondLst>
                                        </p:cTn>
                                        <p:tgtEl>
                                          <p:spTgt spid="51920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1919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1" nodeType="clickEffect">
                                  <p:stCondLst>
                                    <p:cond delay="0"/>
                                  </p:stCondLst>
                                  <p:childTnLst>
                                    <p:set>
                                      <p:cBhvr>
                                        <p:cTn id="78" dur="1" fill="hold">
                                          <p:stCondLst>
                                            <p:cond delay="0"/>
                                          </p:stCondLst>
                                        </p:cTn>
                                        <p:tgtEl>
                                          <p:spTgt spid="519203"/>
                                        </p:tgtEl>
                                        <p:attrNameLst>
                                          <p:attrName>style.visibility</p:attrName>
                                        </p:attrNameLst>
                                      </p:cBhvr>
                                      <p:to>
                                        <p:strVal val="hidden"/>
                                      </p:to>
                                    </p:set>
                                  </p:childTnLst>
                                </p:cTn>
                              </p:par>
                              <p:par>
                                <p:cTn id="79" presetID="1" presetClass="entr" presetSubtype="0" fill="hold" grpId="0" nodeType="withEffect">
                                  <p:stCondLst>
                                    <p:cond delay="0"/>
                                  </p:stCondLst>
                                  <p:childTnLst>
                                    <p:set>
                                      <p:cBhvr>
                                        <p:cTn id="80" dur="1" fill="hold">
                                          <p:stCondLst>
                                            <p:cond delay="0"/>
                                          </p:stCondLst>
                                        </p:cTn>
                                        <p:tgtEl>
                                          <p:spTgt spid="51920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nodeType="clickEffect">
                                  <p:stCondLst>
                                    <p:cond delay="0"/>
                                  </p:stCondLst>
                                  <p:childTnLst>
                                    <p:set>
                                      <p:cBhvr>
                                        <p:cTn id="84" dur="1" fill="hold">
                                          <p:stCondLst>
                                            <p:cond delay="0"/>
                                          </p:stCondLst>
                                        </p:cTn>
                                        <p:tgtEl>
                                          <p:spTgt spid="519178">
                                            <p:txEl>
                                              <p:pRg st="0" end="0"/>
                                            </p:txEl>
                                          </p:spTgt>
                                        </p:tgtEl>
                                        <p:attrNameLst>
                                          <p:attrName>style.visibility</p:attrName>
                                        </p:attrNameLst>
                                      </p:cBhvr>
                                      <p:to>
                                        <p:strVal val="hidden"/>
                                      </p:to>
                                    </p:set>
                                  </p:childTnLst>
                                </p:cTn>
                              </p:par>
                              <p:par>
                                <p:cTn id="85" presetID="1" presetClass="entr" presetSubtype="0" fill="hold" grpId="0" nodeType="withEffect">
                                  <p:stCondLst>
                                    <p:cond delay="0"/>
                                  </p:stCondLst>
                                  <p:childTnLst>
                                    <p:set>
                                      <p:cBhvr>
                                        <p:cTn id="86" dur="1" fill="hold">
                                          <p:stCondLst>
                                            <p:cond delay="0"/>
                                          </p:stCondLst>
                                        </p:cTn>
                                        <p:tgtEl>
                                          <p:spTgt spid="51920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19206"/>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19207"/>
                                        </p:tgtEl>
                                        <p:attrNameLst>
                                          <p:attrName>style.visibility</p:attrName>
                                        </p:attrNameLst>
                                      </p:cBhvr>
                                      <p:to>
                                        <p:strVal val="visible"/>
                                      </p:to>
                                    </p:set>
                                  </p:childTnLst>
                                </p:cTn>
                              </p:par>
                              <p:par>
                                <p:cTn id="93" presetID="1" presetClass="exit" presetSubtype="0" fill="hold" grpId="1" nodeType="withEffect">
                                  <p:stCondLst>
                                    <p:cond delay="0"/>
                                  </p:stCondLst>
                                  <p:childTnLst>
                                    <p:set>
                                      <p:cBhvr>
                                        <p:cTn id="94" dur="1" fill="hold">
                                          <p:stCondLst>
                                            <p:cond delay="0"/>
                                          </p:stCondLst>
                                        </p:cTn>
                                        <p:tgtEl>
                                          <p:spTgt spid="519204"/>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519208"/>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519209"/>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xit" presetSubtype="0" fill="hold" grpId="1" nodeType="clickEffect">
                                  <p:stCondLst>
                                    <p:cond delay="0"/>
                                  </p:stCondLst>
                                  <p:childTnLst>
                                    <p:set>
                                      <p:cBhvr>
                                        <p:cTn id="106" dur="1" fill="hold">
                                          <p:stCondLst>
                                            <p:cond delay="0"/>
                                          </p:stCondLst>
                                        </p:cTn>
                                        <p:tgtEl>
                                          <p:spTgt spid="519208"/>
                                        </p:tgtEl>
                                        <p:attrNameLst>
                                          <p:attrName>style.visibility</p:attrName>
                                        </p:attrNameLst>
                                      </p:cBhvr>
                                      <p:to>
                                        <p:strVal val="hidden"/>
                                      </p:to>
                                    </p:set>
                                  </p:childTnLst>
                                </p:cTn>
                              </p:par>
                              <p:par>
                                <p:cTn id="107" presetID="1" presetClass="entr" presetSubtype="0" fill="hold" grpId="0" nodeType="withEffect">
                                  <p:stCondLst>
                                    <p:cond delay="0"/>
                                  </p:stCondLst>
                                  <p:childTnLst>
                                    <p:set>
                                      <p:cBhvr>
                                        <p:cTn id="108" dur="1" fill="hold">
                                          <p:stCondLst>
                                            <p:cond delay="0"/>
                                          </p:stCondLst>
                                        </p:cTn>
                                        <p:tgtEl>
                                          <p:spTgt spid="519217"/>
                                        </p:tgtEl>
                                        <p:attrNameLst>
                                          <p:attrName>style.visibility</p:attrName>
                                        </p:attrNameLst>
                                      </p:cBhvr>
                                      <p:to>
                                        <p:strVal val="visible"/>
                                      </p:to>
                                    </p:set>
                                  </p:childTnLst>
                                </p:cTn>
                              </p:par>
                              <p:par>
                                <p:cTn id="109" presetID="1" presetClass="exit" presetSubtype="0" fill="hold" grpId="1" nodeType="withEffect">
                                  <p:stCondLst>
                                    <p:cond delay="0"/>
                                  </p:stCondLst>
                                  <p:childTnLst>
                                    <p:set>
                                      <p:cBhvr>
                                        <p:cTn id="110" dur="1" fill="hold">
                                          <p:stCondLst>
                                            <p:cond delay="0"/>
                                          </p:stCondLst>
                                        </p:cTn>
                                        <p:tgtEl>
                                          <p:spTgt spid="519209"/>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1" nodeType="clickEffect">
                                  <p:stCondLst>
                                    <p:cond delay="0"/>
                                  </p:stCondLst>
                                  <p:childTnLst>
                                    <p:set>
                                      <p:cBhvr>
                                        <p:cTn id="114" dur="1" fill="hold">
                                          <p:stCondLst>
                                            <p:cond delay="0"/>
                                          </p:stCondLst>
                                        </p:cTn>
                                        <p:tgtEl>
                                          <p:spTgt spid="519217"/>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xit" presetSubtype="0" fill="hold" grpId="1" nodeType="clickEffect">
                                  <p:stCondLst>
                                    <p:cond delay="0"/>
                                  </p:stCondLst>
                                  <p:childTnLst>
                                    <p:set>
                                      <p:cBhvr>
                                        <p:cTn id="118" dur="1" fill="hold">
                                          <p:stCondLst>
                                            <p:cond delay="0"/>
                                          </p:stCondLst>
                                        </p:cTn>
                                        <p:tgtEl>
                                          <p:spTgt spid="519198"/>
                                        </p:tgtEl>
                                        <p:attrNameLst>
                                          <p:attrName>style.visibility</p:attrName>
                                        </p:attrNameLst>
                                      </p:cBhvr>
                                      <p:to>
                                        <p:strVal val="hidden"/>
                                      </p:to>
                                    </p:set>
                                  </p:childTnLst>
                                </p:cTn>
                              </p:par>
                              <p:par>
                                <p:cTn id="119" presetID="1" presetClass="exit" presetSubtype="0" fill="hold" grpId="1" nodeType="withEffect">
                                  <p:stCondLst>
                                    <p:cond delay="0"/>
                                  </p:stCondLst>
                                  <p:childTnLst>
                                    <p:set>
                                      <p:cBhvr>
                                        <p:cTn id="120" dur="1" fill="hold">
                                          <p:stCondLst>
                                            <p:cond delay="0"/>
                                          </p:stCondLst>
                                        </p:cTn>
                                        <p:tgtEl>
                                          <p:spTgt spid="519194"/>
                                        </p:tgtEl>
                                        <p:attrNameLst>
                                          <p:attrName>style.visibility</p:attrName>
                                        </p:attrNameLst>
                                      </p:cBhvr>
                                      <p:to>
                                        <p:strVal val="hidden"/>
                                      </p:to>
                                    </p:set>
                                  </p:childTnLst>
                                </p:cTn>
                              </p:par>
                              <p:par>
                                <p:cTn id="121" presetID="1" presetClass="entr" presetSubtype="0" fill="hold" grpId="0" nodeType="withEffect">
                                  <p:stCondLst>
                                    <p:cond delay="0"/>
                                  </p:stCondLst>
                                  <p:childTnLst>
                                    <p:set>
                                      <p:cBhvr>
                                        <p:cTn id="122" dur="1" fill="hold">
                                          <p:stCondLst>
                                            <p:cond delay="0"/>
                                          </p:stCondLst>
                                        </p:cTn>
                                        <p:tgtEl>
                                          <p:spTgt spid="519210"/>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grpId="1" nodeType="clickEffect">
                                  <p:stCondLst>
                                    <p:cond delay="0"/>
                                  </p:stCondLst>
                                  <p:childTnLst>
                                    <p:set>
                                      <p:cBhvr>
                                        <p:cTn id="126" dur="1" fill="hold">
                                          <p:stCondLst>
                                            <p:cond delay="0"/>
                                          </p:stCondLst>
                                        </p:cTn>
                                        <p:tgtEl>
                                          <p:spTgt spid="519189"/>
                                        </p:tgtEl>
                                        <p:attrNameLst>
                                          <p:attrName>style.visibility</p:attrName>
                                        </p:attrNameLst>
                                      </p:cBhvr>
                                      <p:to>
                                        <p:strVal val="hidden"/>
                                      </p:to>
                                    </p:set>
                                  </p:childTnLst>
                                </p:cTn>
                              </p:par>
                              <p:par>
                                <p:cTn id="127" presetID="1" presetClass="exit" presetSubtype="0" fill="hold" grpId="1" nodeType="withEffect">
                                  <p:stCondLst>
                                    <p:cond delay="0"/>
                                  </p:stCondLst>
                                  <p:childTnLst>
                                    <p:set>
                                      <p:cBhvr>
                                        <p:cTn id="128" dur="1" fill="hold">
                                          <p:stCondLst>
                                            <p:cond delay="0"/>
                                          </p:stCondLst>
                                        </p:cTn>
                                        <p:tgtEl>
                                          <p:spTgt spid="519196"/>
                                        </p:tgtEl>
                                        <p:attrNameLst>
                                          <p:attrName>style.visibility</p:attrName>
                                        </p:attrNameLst>
                                      </p:cBhvr>
                                      <p:to>
                                        <p:strVal val="hidden"/>
                                      </p:to>
                                    </p:set>
                                  </p:childTnLst>
                                </p:cTn>
                              </p:par>
                              <p:par>
                                <p:cTn id="129" presetID="1" presetClass="exit" presetSubtype="0" fill="hold" grpId="1" nodeType="withEffect">
                                  <p:stCondLst>
                                    <p:cond delay="0"/>
                                  </p:stCondLst>
                                  <p:childTnLst>
                                    <p:set>
                                      <p:cBhvr>
                                        <p:cTn id="130" dur="1" fill="hold">
                                          <p:stCondLst>
                                            <p:cond delay="0"/>
                                          </p:stCondLst>
                                        </p:cTn>
                                        <p:tgtEl>
                                          <p:spTgt spid="519200"/>
                                        </p:tgtEl>
                                        <p:attrNameLst>
                                          <p:attrName>style.visibility</p:attrName>
                                        </p:attrNameLst>
                                      </p:cBhvr>
                                      <p:to>
                                        <p:strVal val="hidden"/>
                                      </p:to>
                                    </p:set>
                                  </p:childTnLst>
                                </p:cTn>
                              </p:par>
                              <p:par>
                                <p:cTn id="131" presetID="1" presetClass="exit" presetSubtype="0" fill="hold" grpId="1" nodeType="withEffect">
                                  <p:stCondLst>
                                    <p:cond delay="0"/>
                                  </p:stCondLst>
                                  <p:childTnLst>
                                    <p:set>
                                      <p:cBhvr>
                                        <p:cTn id="132" dur="1" fill="hold">
                                          <p:stCondLst>
                                            <p:cond delay="0"/>
                                          </p:stCondLst>
                                        </p:cTn>
                                        <p:tgtEl>
                                          <p:spTgt spid="519206"/>
                                        </p:tgtEl>
                                        <p:attrNameLst>
                                          <p:attrName>style.visibility</p:attrName>
                                        </p:attrNameLst>
                                      </p:cBhvr>
                                      <p:to>
                                        <p:strVal val="hidden"/>
                                      </p:to>
                                    </p:set>
                                  </p:childTnLst>
                                </p:cTn>
                              </p:par>
                              <p:par>
                                <p:cTn id="133" presetID="1" presetClass="exit" presetSubtype="0" fill="hold" grpId="1" nodeType="withEffect">
                                  <p:stCondLst>
                                    <p:cond delay="0"/>
                                  </p:stCondLst>
                                  <p:childTnLst>
                                    <p:set>
                                      <p:cBhvr>
                                        <p:cTn id="134" dur="1" fill="hold">
                                          <p:stCondLst>
                                            <p:cond delay="0"/>
                                          </p:stCondLst>
                                        </p:cTn>
                                        <p:tgtEl>
                                          <p:spTgt spid="519207"/>
                                        </p:tgtEl>
                                        <p:attrNameLst>
                                          <p:attrName>style.visibility</p:attrName>
                                        </p:attrNameLst>
                                      </p:cBhvr>
                                      <p:to>
                                        <p:strVal val="hidden"/>
                                      </p:to>
                                    </p:set>
                                  </p:childTnLst>
                                </p:cTn>
                              </p:par>
                              <p:par>
                                <p:cTn id="135" presetID="1" presetClass="exit" presetSubtype="0" fill="hold" grpId="1" nodeType="withEffect">
                                  <p:stCondLst>
                                    <p:cond delay="0"/>
                                  </p:stCondLst>
                                  <p:childTnLst>
                                    <p:set>
                                      <p:cBhvr>
                                        <p:cTn id="136" dur="1" fill="hold">
                                          <p:stCondLst>
                                            <p:cond delay="0"/>
                                          </p:stCondLst>
                                        </p:cTn>
                                        <p:tgtEl>
                                          <p:spTgt spid="519197"/>
                                        </p:tgtEl>
                                        <p:attrNameLst>
                                          <p:attrName>style.visibility</p:attrName>
                                        </p:attrNameLst>
                                      </p:cBhvr>
                                      <p:to>
                                        <p:strVal val="hidden"/>
                                      </p:to>
                                    </p:set>
                                  </p:childTnLst>
                                </p:cTn>
                              </p:par>
                              <p:par>
                                <p:cTn id="137" presetID="1" presetClass="exit" presetSubtype="0" fill="hold" grpId="1" nodeType="withEffect">
                                  <p:stCondLst>
                                    <p:cond delay="0"/>
                                  </p:stCondLst>
                                  <p:childTnLst>
                                    <p:set>
                                      <p:cBhvr>
                                        <p:cTn id="138" dur="1" fill="hold">
                                          <p:stCondLst>
                                            <p:cond delay="0"/>
                                          </p:stCondLst>
                                        </p:cTn>
                                        <p:tgtEl>
                                          <p:spTgt spid="519199"/>
                                        </p:tgtEl>
                                        <p:attrNameLst>
                                          <p:attrName>style.visibility</p:attrName>
                                        </p:attrNameLst>
                                      </p:cBhvr>
                                      <p:to>
                                        <p:strVal val="hidden"/>
                                      </p:to>
                                    </p:set>
                                  </p:childTnLst>
                                </p:cTn>
                              </p:par>
                              <p:par>
                                <p:cTn id="139" presetID="1" presetClass="exit" presetSubtype="0" fill="hold" grpId="1" nodeType="withEffect">
                                  <p:stCondLst>
                                    <p:cond delay="0"/>
                                  </p:stCondLst>
                                  <p:childTnLst>
                                    <p:set>
                                      <p:cBhvr>
                                        <p:cTn id="140" dur="1" fill="hold">
                                          <p:stCondLst>
                                            <p:cond delay="0"/>
                                          </p:stCondLst>
                                        </p:cTn>
                                        <p:tgtEl>
                                          <p:spTgt spid="519188"/>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519211"/>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519212"/>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xit" presetSubtype="0" fill="hold" grpId="1" nodeType="clickEffect">
                                  <p:stCondLst>
                                    <p:cond delay="0"/>
                                  </p:stCondLst>
                                  <p:childTnLst>
                                    <p:set>
                                      <p:cBhvr>
                                        <p:cTn id="150" dur="1" fill="hold">
                                          <p:stCondLst>
                                            <p:cond delay="0"/>
                                          </p:stCondLst>
                                        </p:cTn>
                                        <p:tgtEl>
                                          <p:spTgt spid="519211"/>
                                        </p:tgtEl>
                                        <p:attrNameLst>
                                          <p:attrName>style.visibility</p:attrName>
                                        </p:attrNameLst>
                                      </p:cBhvr>
                                      <p:to>
                                        <p:strVal val="hidden"/>
                                      </p:to>
                                    </p:set>
                                  </p:childTnLst>
                                </p:cTn>
                              </p:par>
                              <p:par>
                                <p:cTn id="151" presetID="1" presetClass="entr" presetSubtype="0" fill="hold" grpId="0" nodeType="withEffect">
                                  <p:stCondLst>
                                    <p:cond delay="0"/>
                                  </p:stCondLst>
                                  <p:childTnLst>
                                    <p:set>
                                      <p:cBhvr>
                                        <p:cTn id="152" dur="1" fill="hold">
                                          <p:stCondLst>
                                            <p:cond delay="0"/>
                                          </p:stCondLst>
                                        </p:cTn>
                                        <p:tgtEl>
                                          <p:spTgt spid="519213"/>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519214"/>
                                        </p:tgtEl>
                                        <p:attrNameLst>
                                          <p:attrName>style.visibility</p:attrName>
                                        </p:attrNameLst>
                                      </p:cBhvr>
                                      <p:to>
                                        <p:strVal val="visible"/>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childTnLst>
                                    <p:set>
                                      <p:cBhvr>
                                        <p:cTn id="160" dur="1" fill="hold">
                                          <p:stCondLst>
                                            <p:cond delay="0"/>
                                          </p:stCondLst>
                                        </p:cTn>
                                        <p:tgtEl>
                                          <p:spTgt spid="5192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9187" grpId="0" animBg="1"/>
      <p:bldP spid="519187" grpId="1" animBg="1"/>
      <p:bldP spid="519188" grpId="0"/>
      <p:bldP spid="519188" grpId="1"/>
      <p:bldP spid="519189" grpId="0"/>
      <p:bldP spid="519189" grpId="1"/>
      <p:bldP spid="519190" grpId="0" animBg="1"/>
      <p:bldP spid="519190" grpId="1" animBg="1"/>
      <p:bldP spid="519191" grpId="0"/>
      <p:bldP spid="519192" grpId="0"/>
      <p:bldP spid="519193" grpId="0" animBg="1"/>
      <p:bldP spid="519193" grpId="1" animBg="1"/>
      <p:bldP spid="519194" grpId="0"/>
      <p:bldP spid="519194" grpId="1"/>
      <p:bldP spid="519195" grpId="0"/>
      <p:bldP spid="519196" grpId="0"/>
      <p:bldP spid="519196" grpId="1"/>
      <p:bldP spid="519197" grpId="0"/>
      <p:bldP spid="519197" grpId="1"/>
      <p:bldP spid="519198" grpId="0"/>
      <p:bldP spid="519198" grpId="1"/>
      <p:bldP spid="519199" grpId="0"/>
      <p:bldP spid="519199" grpId="1"/>
      <p:bldP spid="519200" grpId="0"/>
      <p:bldP spid="519200" grpId="1"/>
      <p:bldP spid="519201" grpId="0" animBg="1"/>
      <p:bldP spid="519201" grpId="1" animBg="1"/>
      <p:bldP spid="519202" grpId="0"/>
      <p:bldP spid="519202" grpId="1"/>
      <p:bldP spid="519203" grpId="0" animBg="1"/>
      <p:bldP spid="519203" grpId="1" animBg="1"/>
      <p:bldP spid="519204" grpId="0" animBg="1"/>
      <p:bldP spid="519204" grpId="1" animBg="1"/>
      <p:bldP spid="519205" grpId="0"/>
      <p:bldP spid="519206" grpId="0"/>
      <p:bldP spid="519206" grpId="1"/>
      <p:bldP spid="519207" grpId="0" animBg="1"/>
      <p:bldP spid="519207" grpId="1" animBg="1"/>
      <p:bldP spid="519208" grpId="0" animBg="1"/>
      <p:bldP spid="519208" grpId="1" animBg="1"/>
      <p:bldP spid="519209" grpId="0" animBg="1"/>
      <p:bldP spid="519209" grpId="1" animBg="1"/>
      <p:bldP spid="519210" grpId="0"/>
      <p:bldP spid="519211" grpId="0" animBg="1"/>
      <p:bldP spid="519211" grpId="1" animBg="1"/>
      <p:bldP spid="519212" grpId="0"/>
      <p:bldP spid="519213" grpId="0" animBg="1"/>
      <p:bldP spid="519214" grpId="0" animBg="1"/>
      <p:bldP spid="519215" grpId="0" animBg="1"/>
      <p:bldP spid="519216" grpId="0"/>
      <p:bldP spid="519217" grpId="0" animBg="1"/>
      <p:bldP spid="519217"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Transactional Memory</a:t>
            </a:r>
            <a:endParaRPr lang="en-US" dirty="0"/>
          </a:p>
        </p:txBody>
      </p:sp>
      <p:sp>
        <p:nvSpPr>
          <p:cNvPr id="3" name="Content Placeholder 2"/>
          <p:cNvSpPr>
            <a:spLocks noGrp="1"/>
          </p:cNvSpPr>
          <p:nvPr>
            <p:ph idx="1"/>
          </p:nvPr>
        </p:nvSpPr>
        <p:spPr/>
        <p:txBody>
          <a:bodyPr>
            <a:normAutofit/>
          </a:bodyPr>
          <a:lstStyle/>
          <a:p>
            <a:r>
              <a:rPr lang="en-US" dirty="0" smtClean="0"/>
              <a:t>Transactional memory implementations require tracking </a:t>
            </a:r>
            <a:r>
              <a:rPr lang="en-US" dirty="0" smtClean="0"/>
              <a:t/>
            </a:r>
            <a:br>
              <a:rPr lang="en-US" dirty="0" smtClean="0"/>
            </a:br>
            <a:r>
              <a:rPr lang="en-US" dirty="0" smtClean="0"/>
              <a:t>read </a:t>
            </a:r>
            <a:r>
              <a:rPr lang="en-US" dirty="0" smtClean="0"/>
              <a:t>/ write sets</a:t>
            </a:r>
          </a:p>
          <a:p>
            <a:r>
              <a:rPr lang="en-US" dirty="0" smtClean="0"/>
              <a:t>Need to know whether other cores have accessed data we </a:t>
            </a:r>
            <a:r>
              <a:rPr lang="en-US" dirty="0" smtClean="0"/>
              <a:t/>
            </a:r>
            <a:br>
              <a:rPr lang="en-US" dirty="0" smtClean="0"/>
            </a:br>
            <a:r>
              <a:rPr lang="en-US" dirty="0" smtClean="0"/>
              <a:t>are </a:t>
            </a:r>
            <a:r>
              <a:rPr lang="en-US" dirty="0" smtClean="0"/>
              <a:t>using</a:t>
            </a:r>
          </a:p>
          <a:p>
            <a:r>
              <a:rPr lang="en-US" dirty="0" smtClean="0"/>
              <a:t>Expensive in software</a:t>
            </a:r>
          </a:p>
          <a:p>
            <a:pPr lvl="1"/>
            <a:r>
              <a:rPr lang="en-US" dirty="0" smtClean="0"/>
              <a:t>Have to maintain logs / version ID in memory</a:t>
            </a:r>
          </a:p>
          <a:p>
            <a:pPr lvl="1"/>
            <a:r>
              <a:rPr lang="en-US" dirty="0" smtClean="0"/>
              <a:t>Every read / write turns into several instructions</a:t>
            </a:r>
          </a:p>
          <a:p>
            <a:pPr lvl="1"/>
            <a:r>
              <a:rPr lang="en-US" dirty="0" smtClean="0"/>
              <a:t>These instructions are inherently concurrent with the actual accesses, but STM does them in series</a:t>
            </a:r>
          </a:p>
          <a:p>
            <a:endParaRPr lang="en-US" dirty="0"/>
          </a:p>
        </p:txBody>
      </p:sp>
    </p:spTree>
    <p:extLst>
      <p:ext uri="{BB962C8B-B14F-4D97-AF65-F5344CB8AC3E}">
        <p14:creationId xmlns:p14="http://schemas.microsoft.com/office/powerpoint/2010/main" val="35379175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Transactional Memory</a:t>
            </a:r>
            <a:endParaRPr lang="en-US" dirty="0"/>
          </a:p>
        </p:txBody>
      </p:sp>
      <p:sp>
        <p:nvSpPr>
          <p:cNvPr id="3" name="Content Placeholder 2"/>
          <p:cNvSpPr>
            <a:spLocks noGrp="1"/>
          </p:cNvSpPr>
          <p:nvPr>
            <p:ph idx="1"/>
          </p:nvPr>
        </p:nvSpPr>
        <p:spPr/>
        <p:txBody>
          <a:bodyPr>
            <a:normAutofit/>
          </a:bodyPr>
          <a:lstStyle/>
          <a:p>
            <a:r>
              <a:rPr lang="en-US" dirty="0" smtClean="0"/>
              <a:t>Idea: Track read / write sets in Hardware</a:t>
            </a:r>
          </a:p>
          <a:p>
            <a:pPr lvl="1"/>
            <a:r>
              <a:rPr lang="en-US" dirty="0" smtClean="0"/>
              <a:t>Unlike Hardware Accelerated TM, handle commit / rollback in hardware as well</a:t>
            </a:r>
          </a:p>
          <a:p>
            <a:r>
              <a:rPr lang="en-US" dirty="0" smtClean="0"/>
              <a:t>Cache coherent hardware already manages much of this</a:t>
            </a:r>
          </a:p>
          <a:p>
            <a:r>
              <a:rPr lang="en-US" dirty="0" smtClean="0"/>
              <a:t>Basic idea: map storage to cache</a:t>
            </a:r>
          </a:p>
          <a:p>
            <a:r>
              <a:rPr lang="en-US" dirty="0" smtClean="0"/>
              <a:t>HTM is basically a smarter cache</a:t>
            </a:r>
          </a:p>
          <a:p>
            <a:pPr lvl="1"/>
            <a:r>
              <a:rPr lang="en-US" dirty="0" smtClean="0"/>
              <a:t>Plus potentially some other storage buffers etc</a:t>
            </a:r>
          </a:p>
          <a:p>
            <a:r>
              <a:rPr lang="en-US" dirty="0" smtClean="0"/>
              <a:t>Can support many different TM paradigms</a:t>
            </a:r>
          </a:p>
          <a:p>
            <a:pPr lvl="1"/>
            <a:r>
              <a:rPr lang="en-US" dirty="0" smtClean="0"/>
              <a:t>Eager, lazy</a:t>
            </a:r>
          </a:p>
          <a:p>
            <a:pPr lvl="1"/>
            <a:r>
              <a:rPr lang="en-US" dirty="0" smtClean="0"/>
              <a:t>optimistic, pessimistic</a:t>
            </a:r>
          </a:p>
          <a:p>
            <a:r>
              <a:rPr lang="en-US" dirty="0" smtClean="0"/>
              <a:t>Default </a:t>
            </a:r>
            <a:r>
              <a:rPr lang="en-US" dirty="0" smtClean="0"/>
              <a:t>seems to be Lazy, pessimistic	</a:t>
            </a:r>
          </a:p>
        </p:txBody>
      </p:sp>
    </p:spTree>
    <p:extLst>
      <p:ext uri="{BB962C8B-B14F-4D97-AF65-F5344CB8AC3E}">
        <p14:creationId xmlns:p14="http://schemas.microsoft.com/office/powerpoint/2010/main" val="32440629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 – The good</a:t>
            </a:r>
            <a:endParaRPr lang="en-US" dirty="0"/>
          </a:p>
        </p:txBody>
      </p:sp>
      <p:sp>
        <p:nvSpPr>
          <p:cNvPr id="3" name="Content Placeholder 2"/>
          <p:cNvSpPr>
            <a:spLocks noGrp="1"/>
          </p:cNvSpPr>
          <p:nvPr>
            <p:ph idx="1"/>
          </p:nvPr>
        </p:nvSpPr>
        <p:spPr/>
        <p:txBody>
          <a:bodyPr/>
          <a:lstStyle/>
          <a:p>
            <a:r>
              <a:rPr lang="en-US" dirty="0" smtClean="0"/>
              <a:t>Most hardware already exists</a:t>
            </a:r>
          </a:p>
          <a:p>
            <a:r>
              <a:rPr lang="en-US" dirty="0" smtClean="0"/>
              <a:t>Only small modification to cache needed</a:t>
            </a:r>
          </a:p>
        </p:txBody>
      </p:sp>
      <p:sp>
        <p:nvSpPr>
          <p:cNvPr id="84" name="AutoShape 5"/>
          <p:cNvSpPr>
            <a:spLocks noChangeArrowheads="1"/>
          </p:cNvSpPr>
          <p:nvPr/>
        </p:nvSpPr>
        <p:spPr bwMode="auto">
          <a:xfrm>
            <a:off x="2209800" y="2747270"/>
            <a:ext cx="4191000" cy="457200"/>
          </a:xfrm>
          <a:prstGeom prst="roundRect">
            <a:avLst>
              <a:gd name="adj" fmla="val 16667"/>
            </a:avLst>
          </a:prstGeom>
          <a:gradFill rotWithShape="1">
            <a:gsLst>
              <a:gs pos="0">
                <a:schemeClr val="accent2">
                  <a:gamma/>
                  <a:shade val="46275"/>
                  <a:invGamma/>
                </a:schemeClr>
              </a:gs>
              <a:gs pos="50000">
                <a:schemeClr val="accent2"/>
              </a:gs>
              <a:gs pos="100000">
                <a:schemeClr val="accent2">
                  <a:gamma/>
                  <a:shade val="46275"/>
                  <a:invGamma/>
                </a:schemeClr>
              </a:gs>
            </a:gsLst>
            <a:lin ang="2700000" scaled="1"/>
          </a:gradFill>
          <a:ln w="28575">
            <a:solidFill>
              <a:schemeClr val="tx1"/>
            </a:solidFill>
            <a:round/>
            <a:headEnd/>
            <a:tailEnd/>
          </a:ln>
          <a:effectLst/>
        </p:spPr>
        <p:txBody>
          <a:bodyPr wrap="none" anchor="ctr">
            <a:prstTxWarp prst="textNoShape">
              <a:avLst/>
            </a:prstTxWarp>
          </a:bodyPr>
          <a:lstStyle/>
          <a:p>
            <a:pPr algn="ctr"/>
            <a:r>
              <a:rPr lang="en-US"/>
              <a:t>Core</a:t>
            </a:r>
          </a:p>
        </p:txBody>
      </p:sp>
      <p:sp>
        <p:nvSpPr>
          <p:cNvPr id="85" name="Text Box 15"/>
          <p:cNvSpPr txBox="1">
            <a:spLocks noChangeArrowheads="1"/>
          </p:cNvSpPr>
          <p:nvPr/>
        </p:nvSpPr>
        <p:spPr bwMode="auto">
          <a:xfrm>
            <a:off x="1905000" y="3585470"/>
            <a:ext cx="1162050" cy="641350"/>
          </a:xfrm>
          <a:prstGeom prst="rect">
            <a:avLst/>
          </a:prstGeom>
          <a:noFill/>
          <a:ln w="12700">
            <a:noFill/>
            <a:miter lim="800000"/>
            <a:headEnd type="none" w="sm" len="sm"/>
            <a:tailEnd type="none" w="sm" len="sm"/>
          </a:ln>
          <a:effectLst/>
        </p:spPr>
        <p:txBody>
          <a:bodyPr wrap="none">
            <a:prstTxWarp prst="textNoShape">
              <a:avLst/>
            </a:prstTxWarp>
            <a:spAutoFit/>
          </a:bodyPr>
          <a:lstStyle/>
          <a:p>
            <a:pPr algn="r"/>
            <a:r>
              <a:rPr lang="en-US" dirty="0"/>
              <a:t>Regular</a:t>
            </a:r>
          </a:p>
          <a:p>
            <a:pPr algn="r"/>
            <a:r>
              <a:rPr lang="en-US" dirty="0"/>
              <a:t>Accesses</a:t>
            </a:r>
          </a:p>
        </p:txBody>
      </p:sp>
      <p:sp>
        <p:nvSpPr>
          <p:cNvPr id="86" name="Line 16"/>
          <p:cNvSpPr>
            <a:spLocks noChangeShapeType="1"/>
          </p:cNvSpPr>
          <p:nvPr/>
        </p:nvSpPr>
        <p:spPr bwMode="auto">
          <a:xfrm flipH="1">
            <a:off x="3124200" y="3204470"/>
            <a:ext cx="0" cy="1371600"/>
          </a:xfrm>
          <a:prstGeom prst="line">
            <a:avLst/>
          </a:prstGeom>
          <a:noFill/>
          <a:ln w="57150">
            <a:solidFill>
              <a:schemeClr val="tx1"/>
            </a:solidFill>
            <a:round/>
            <a:headEnd type="triangle" w="med" len="med"/>
            <a:tailEnd type="triangle" w="med" len="med"/>
          </a:ln>
          <a:effectLst/>
        </p:spPr>
        <p:txBody>
          <a:bodyPr wrap="none">
            <a:prstTxWarp prst="textNoShape">
              <a:avLst/>
            </a:prstTxWarp>
          </a:bodyPr>
          <a:lstStyle/>
          <a:p>
            <a:endParaRPr lang="en-US"/>
          </a:p>
        </p:txBody>
      </p:sp>
      <p:sp>
        <p:nvSpPr>
          <p:cNvPr id="89" name="Rectangle 14"/>
          <p:cNvSpPr>
            <a:spLocks noChangeArrowheads="1"/>
          </p:cNvSpPr>
          <p:nvPr/>
        </p:nvSpPr>
        <p:spPr bwMode="auto">
          <a:xfrm>
            <a:off x="2133600" y="5109470"/>
            <a:ext cx="1585913" cy="1295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2700000" scaled="1"/>
          </a:gradFill>
          <a:ln w="28575">
            <a:solidFill>
              <a:schemeClr val="tx1"/>
            </a:solidFill>
            <a:miter lim="800000"/>
            <a:headEnd/>
            <a:tailEnd/>
          </a:ln>
          <a:effectLst/>
        </p:spPr>
        <p:txBody>
          <a:bodyPr wrap="none" anchor="ctr">
            <a:prstTxWarp prst="textNoShape">
              <a:avLst/>
            </a:prstTxWarp>
          </a:bodyPr>
          <a:lstStyle/>
          <a:p>
            <a:pPr algn="ctr"/>
            <a:endParaRPr lang="en-US"/>
          </a:p>
        </p:txBody>
      </p:sp>
      <p:sp>
        <p:nvSpPr>
          <p:cNvPr id="90" name="Rectangle 30"/>
          <p:cNvSpPr>
            <a:spLocks noChangeArrowheads="1"/>
          </p:cNvSpPr>
          <p:nvPr/>
        </p:nvSpPr>
        <p:spPr bwMode="auto">
          <a:xfrm>
            <a:off x="2133600" y="4728470"/>
            <a:ext cx="1585913" cy="381000"/>
          </a:xfrm>
          <a:prstGeom prst="rect">
            <a:avLst/>
          </a:prstGeom>
          <a:solidFill>
            <a:srgbClr val="000000"/>
          </a:solidFill>
          <a:ln w="28575">
            <a:solidFill>
              <a:schemeClr val="tx1"/>
            </a:solidFill>
            <a:miter lim="800000"/>
            <a:headEnd/>
            <a:tailEnd/>
          </a:ln>
          <a:effectLst/>
        </p:spPr>
        <p:txBody>
          <a:bodyPr wrap="none" anchor="ctr">
            <a:prstTxWarp prst="textNoShape">
              <a:avLst/>
            </a:prstTxWarp>
          </a:bodyPr>
          <a:lstStyle/>
          <a:p>
            <a:pPr algn="ctr"/>
            <a:r>
              <a:rPr lang="en-US" b="1"/>
              <a:t>L1 $</a:t>
            </a:r>
          </a:p>
        </p:txBody>
      </p:sp>
      <p:sp>
        <p:nvSpPr>
          <p:cNvPr id="91" name="Line 26"/>
          <p:cNvSpPr>
            <a:spLocks noChangeShapeType="1"/>
          </p:cNvSpPr>
          <p:nvPr/>
        </p:nvSpPr>
        <p:spPr bwMode="auto">
          <a:xfrm>
            <a:off x="2667000" y="5109470"/>
            <a:ext cx="0" cy="1295400"/>
          </a:xfrm>
          <a:prstGeom prst="line">
            <a:avLst/>
          </a:prstGeom>
          <a:noFill/>
          <a:ln w="28575">
            <a:solidFill>
              <a:schemeClr val="tx1"/>
            </a:solidFill>
            <a:round/>
            <a:headEnd type="none" w="sm" len="sm"/>
            <a:tailEnd type="none" w="sm" len="sm"/>
          </a:ln>
          <a:effectLst/>
        </p:spPr>
        <p:txBody>
          <a:bodyPr wrap="none">
            <a:prstTxWarp prst="textNoShape">
              <a:avLst/>
            </a:prstTxWarp>
          </a:bodyPr>
          <a:lstStyle/>
          <a:p>
            <a:endParaRPr lang="en-US"/>
          </a:p>
        </p:txBody>
      </p:sp>
      <p:sp>
        <p:nvSpPr>
          <p:cNvPr id="92" name="Text Box 34"/>
          <p:cNvSpPr txBox="1">
            <a:spLocks noChangeArrowheads="1"/>
          </p:cNvSpPr>
          <p:nvPr/>
        </p:nvSpPr>
        <p:spPr bwMode="auto">
          <a:xfrm rot="10800000">
            <a:off x="2133600" y="5538095"/>
            <a:ext cx="458788" cy="485775"/>
          </a:xfrm>
          <a:prstGeom prst="rect">
            <a:avLst/>
          </a:prstGeom>
          <a:noFill/>
          <a:ln w="12700">
            <a:noFill/>
            <a:miter lim="800000"/>
            <a:headEnd type="none" w="sm" len="sm"/>
            <a:tailEnd type="none" w="sm" len="sm"/>
          </a:ln>
          <a:effectLst/>
        </p:spPr>
        <p:txBody>
          <a:bodyPr vert="eaVert" wrap="none">
            <a:prstTxWarp prst="textNoShape">
              <a:avLst/>
            </a:prstTxWarp>
            <a:spAutoFit/>
          </a:bodyPr>
          <a:lstStyle/>
          <a:p>
            <a:r>
              <a:rPr lang="en-US"/>
              <a:t>Tag</a:t>
            </a:r>
          </a:p>
        </p:txBody>
      </p:sp>
      <p:sp>
        <p:nvSpPr>
          <p:cNvPr id="93" name="Text Box 35"/>
          <p:cNvSpPr txBox="1">
            <a:spLocks noChangeArrowheads="1"/>
          </p:cNvSpPr>
          <p:nvPr/>
        </p:nvSpPr>
        <p:spPr bwMode="auto">
          <a:xfrm rot="10800000">
            <a:off x="2895600" y="5490470"/>
            <a:ext cx="458788" cy="574675"/>
          </a:xfrm>
          <a:prstGeom prst="rect">
            <a:avLst/>
          </a:prstGeom>
          <a:noFill/>
          <a:ln w="12700">
            <a:noFill/>
            <a:miter lim="800000"/>
            <a:headEnd type="none" w="sm" len="sm"/>
            <a:tailEnd type="none" w="sm" len="sm"/>
          </a:ln>
          <a:effectLst/>
        </p:spPr>
        <p:txBody>
          <a:bodyPr vert="eaVert" wrap="none">
            <a:prstTxWarp prst="textNoShape">
              <a:avLst/>
            </a:prstTxWarp>
            <a:spAutoFit/>
          </a:bodyPr>
          <a:lstStyle/>
          <a:p>
            <a:r>
              <a:rPr lang="en-US"/>
              <a:t>Data</a:t>
            </a:r>
          </a:p>
        </p:txBody>
      </p:sp>
      <p:sp>
        <p:nvSpPr>
          <p:cNvPr id="101" name="Rectangle 40"/>
          <p:cNvSpPr>
            <a:spLocks noChangeArrowheads="1"/>
          </p:cNvSpPr>
          <p:nvPr/>
        </p:nvSpPr>
        <p:spPr bwMode="auto">
          <a:xfrm>
            <a:off x="1981200" y="4576070"/>
            <a:ext cx="1984170" cy="1981200"/>
          </a:xfrm>
          <a:prstGeom prst="rect">
            <a:avLst/>
          </a:prstGeom>
          <a:noFill/>
          <a:ln w="28575">
            <a:solidFill>
              <a:schemeClr val="tx2"/>
            </a:solidFill>
            <a:miter lim="800000"/>
            <a:headEnd type="none" w="sm" len="sm"/>
            <a:tailEnd type="none" w="sm" len="sm"/>
          </a:ln>
          <a:effectLst/>
        </p:spPr>
        <p:txBody>
          <a:bodyPr wrap="none" anchor="ctr">
            <a:prstTxWarp prst="textNoShape">
              <a:avLst/>
            </a:prstTxWarp>
          </a:bodyPr>
          <a:lstStyle/>
          <a:p>
            <a:endParaRPr lang="en-US"/>
          </a:p>
        </p:txBody>
      </p:sp>
      <p:sp>
        <p:nvSpPr>
          <p:cNvPr id="104" name="Text Box 50"/>
          <p:cNvSpPr txBox="1">
            <a:spLocks noChangeArrowheads="1"/>
          </p:cNvSpPr>
          <p:nvPr/>
        </p:nvSpPr>
        <p:spPr bwMode="auto">
          <a:xfrm>
            <a:off x="3790950" y="4209358"/>
            <a:ext cx="641350" cy="366712"/>
          </a:xfrm>
          <a:prstGeom prst="rect">
            <a:avLst/>
          </a:prstGeom>
          <a:noFill/>
          <a:ln w="12700">
            <a:noFill/>
            <a:miter lim="800000"/>
            <a:headEnd type="none" w="sm" len="sm"/>
            <a:tailEnd type="none" w="sm" len="sm"/>
          </a:ln>
          <a:effectLst/>
        </p:spPr>
        <p:txBody>
          <a:bodyPr wrap="none">
            <a:prstTxWarp prst="textNoShape">
              <a:avLst/>
            </a:prstTxWarp>
            <a:spAutoFit/>
          </a:bodyPr>
          <a:lstStyle/>
          <a:p>
            <a:r>
              <a:rPr lang="en-US" b="1"/>
              <a:t>L1 $</a:t>
            </a:r>
          </a:p>
        </p:txBody>
      </p:sp>
      <p:sp>
        <p:nvSpPr>
          <p:cNvPr id="105" name="TextBox 104"/>
          <p:cNvSpPr txBox="1"/>
          <p:nvPr/>
        </p:nvSpPr>
        <p:spPr>
          <a:xfrm>
            <a:off x="6759845" y="6291119"/>
            <a:ext cx="1926955" cy="369332"/>
          </a:xfrm>
          <a:prstGeom prst="rect">
            <a:avLst/>
          </a:prstGeom>
          <a:noFill/>
        </p:spPr>
        <p:txBody>
          <a:bodyPr wrap="none" rtlCol="0">
            <a:spAutoFit/>
          </a:bodyPr>
          <a:lstStyle/>
          <a:p>
            <a:r>
              <a:rPr lang="en-US" dirty="0" smtClean="0"/>
              <a:t>Kumar et al. (Intel)</a:t>
            </a:r>
            <a:endParaRPr lang="en-US" dirty="0"/>
          </a:p>
        </p:txBody>
      </p:sp>
    </p:spTree>
    <p:extLst>
      <p:ext uri="{BB962C8B-B14F-4D97-AF65-F5344CB8AC3E}">
        <p14:creationId xmlns:p14="http://schemas.microsoft.com/office/powerpoint/2010/main" val="1755724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4739631" cy="584775"/>
          </a:xfrm>
          <a:prstGeom prst="rect">
            <a:avLst/>
          </a:prstGeom>
          <a:noFill/>
        </p:spPr>
        <p:txBody>
          <a:bodyPr wrap="none" rtlCol="0">
            <a:spAutoFit/>
          </a:bodyPr>
          <a:lstStyle/>
          <a:p>
            <a:r>
              <a:rPr lang="en-US" sz="3200" dirty="0" smtClean="0"/>
              <a:t>Transactional Programming</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grpSp>
        <p:nvGrpSpPr>
          <p:cNvPr id="11" name="Group 10"/>
          <p:cNvGrpSpPr/>
          <p:nvPr/>
        </p:nvGrpSpPr>
        <p:grpSpPr>
          <a:xfrm>
            <a:off x="23192" y="990600"/>
            <a:ext cx="9067800" cy="2031325"/>
            <a:chOff x="23192" y="1905000"/>
            <a:chExt cx="9067800" cy="2031325"/>
          </a:xfrm>
        </p:grpSpPr>
        <p:sp>
          <p:nvSpPr>
            <p:cNvPr id="8" name="TextBox 7"/>
            <p:cNvSpPr txBox="1"/>
            <p:nvPr/>
          </p:nvSpPr>
          <p:spPr>
            <a:xfrm>
              <a:off x="23192" y="1905000"/>
              <a:ext cx="4458272" cy="2031325"/>
            </a:xfrm>
            <a:prstGeom prst="rect">
              <a:avLst/>
            </a:prstGeom>
            <a:noFill/>
          </p:spPr>
          <p:txBody>
            <a:bodyPr wrap="none" rtlCol="0">
              <a:spAutoFit/>
            </a:bodyPr>
            <a:lstStyle/>
            <a:p>
              <a:r>
                <a:rPr lang="en-US" dirty="0" smtClean="0">
                  <a:latin typeface="Courier New" pitchFamily="49" charset="0"/>
                  <a:cs typeface="Courier New" pitchFamily="49" charset="0"/>
                </a:rPr>
                <a:t>void deposit(account, amount) {</a:t>
              </a:r>
            </a:p>
            <a:p>
              <a:r>
                <a:rPr lang="en-US" b="1" dirty="0" smtClean="0">
                  <a:latin typeface="Courier New" pitchFamily="49" charset="0"/>
                  <a:cs typeface="Courier New" pitchFamily="49" charset="0"/>
                </a:rPr>
                <a:t>  lock(account);</a:t>
              </a:r>
            </a:p>
            <a:p>
              <a:r>
                <a:rPr lang="en-US" b="1" dirty="0" smtClean="0">
                  <a:latin typeface="Courier New" pitchFamily="49" charset="0"/>
                  <a:cs typeface="Courier New" pitchFamily="49" charset="0"/>
                </a:rPr>
                <a: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t = </a:t>
              </a:r>
              <a:r>
                <a:rPr lang="en-US" dirty="0" err="1" smtClean="0">
                  <a:latin typeface="Courier New" pitchFamily="49" charset="0"/>
                  <a:cs typeface="Courier New" pitchFamily="49" charset="0"/>
                </a:rPr>
                <a:t>bank.get</a:t>
              </a:r>
              <a:r>
                <a:rPr lang="en-US" dirty="0" smtClean="0">
                  <a:latin typeface="Courier New" pitchFamily="49" charset="0"/>
                  <a:cs typeface="Courier New" pitchFamily="49" charset="0"/>
                </a:rPr>
                <a:t>(account);</a:t>
              </a:r>
            </a:p>
            <a:p>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t = t + amount;</a:t>
              </a:r>
            </a:p>
            <a:p>
              <a:r>
                <a:rPr lang="en-US" b="1" dirty="0" smtClean="0">
                  <a:latin typeface="Courier New" pitchFamily="49" charset="0"/>
                  <a:cs typeface="Courier New" pitchFamily="49" charset="0"/>
                </a:rPr>
                <a:t>    </a:t>
              </a:r>
              <a:r>
                <a:rPr lang="en-US" dirty="0" err="1" smtClean="0">
                  <a:latin typeface="Courier New" pitchFamily="49" charset="0"/>
                  <a:cs typeface="Courier New" pitchFamily="49" charset="0"/>
                </a:rPr>
                <a:t>bank.put</a:t>
              </a:r>
              <a:r>
                <a:rPr lang="en-US" dirty="0" smtClean="0">
                  <a:latin typeface="Courier New" pitchFamily="49" charset="0"/>
                  <a:cs typeface="Courier New" pitchFamily="49" charset="0"/>
                </a:rPr>
                <a:t>(account, t);</a:t>
              </a:r>
            </a:p>
            <a:p>
              <a:r>
                <a:rPr lang="en-US" b="1" dirty="0" smtClean="0">
                  <a:latin typeface="Courier New" pitchFamily="49" charset="0"/>
                  <a:cs typeface="Courier New" pitchFamily="49" charset="0"/>
                </a:rPr>
                <a:t>  unlock(account);</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9" name="TextBox 8"/>
            <p:cNvSpPr txBox="1"/>
            <p:nvPr/>
          </p:nvSpPr>
          <p:spPr>
            <a:xfrm>
              <a:off x="4632720" y="1905000"/>
              <a:ext cx="4458272" cy="2031325"/>
            </a:xfrm>
            <a:prstGeom prst="rect">
              <a:avLst/>
            </a:prstGeom>
            <a:noFill/>
          </p:spPr>
          <p:txBody>
            <a:bodyPr wrap="none" rtlCol="0">
              <a:spAutoFit/>
            </a:bodyPr>
            <a:lstStyle/>
            <a:p>
              <a:r>
                <a:rPr lang="en-US" dirty="0" smtClean="0">
                  <a:latin typeface="Courier New" pitchFamily="49" charset="0"/>
                  <a:cs typeface="Courier New" pitchFamily="49" charset="0"/>
                </a:rPr>
                <a:t>void deposit(account, amount) {</a:t>
              </a:r>
            </a:p>
            <a:p>
              <a:r>
                <a:rPr lang="en-US" b="1" dirty="0" smtClean="0">
                  <a:latin typeface="Courier New" pitchFamily="49" charset="0"/>
                  <a:cs typeface="Courier New" pitchFamily="49" charset="0"/>
                </a:rPr>
                <a:t>  atomic {</a:t>
              </a:r>
            </a:p>
            <a:p>
              <a:r>
                <a:rPr lang="en-US" b="1" dirty="0" smtClean="0">
                  <a:latin typeface="Courier New" pitchFamily="49" charset="0"/>
                  <a:cs typeface="Courier New" pitchFamily="49" charset="0"/>
                </a:rPr>
                <a: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t = </a:t>
              </a:r>
              <a:r>
                <a:rPr lang="en-US" dirty="0" err="1" smtClean="0">
                  <a:latin typeface="Courier New" pitchFamily="49" charset="0"/>
                  <a:cs typeface="Courier New" pitchFamily="49" charset="0"/>
                </a:rPr>
                <a:t>bank.get</a:t>
              </a:r>
              <a:r>
                <a:rPr lang="en-US" dirty="0" smtClean="0">
                  <a:latin typeface="Courier New" pitchFamily="49" charset="0"/>
                  <a:cs typeface="Courier New" pitchFamily="49" charset="0"/>
                </a:rPr>
                <a:t>(account);</a:t>
              </a:r>
            </a:p>
            <a:p>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t = t + amount;</a:t>
              </a:r>
            </a:p>
            <a:p>
              <a:r>
                <a:rPr lang="en-US" b="1" dirty="0" smtClean="0">
                  <a:latin typeface="Courier New" pitchFamily="49" charset="0"/>
                  <a:cs typeface="Courier New" pitchFamily="49" charset="0"/>
                </a:rPr>
                <a:t>    </a:t>
              </a:r>
              <a:r>
                <a:rPr lang="en-US" dirty="0" err="1" smtClean="0">
                  <a:latin typeface="Courier New" pitchFamily="49" charset="0"/>
                  <a:cs typeface="Courier New" pitchFamily="49" charset="0"/>
                </a:rPr>
                <a:t>bank.put</a:t>
              </a:r>
              <a:r>
                <a:rPr lang="en-US" dirty="0" smtClean="0">
                  <a:latin typeface="Courier New" pitchFamily="49" charset="0"/>
                  <a:cs typeface="Courier New" pitchFamily="49" charset="0"/>
                </a:rPr>
                <a:t>(account, t);</a:t>
              </a:r>
            </a:p>
            <a:p>
              <a:r>
                <a:rPr lang="en-US" b="1" dirty="0" smtClean="0">
                  <a:latin typeface="Courier New" pitchFamily="49" charset="0"/>
                  <a:cs typeface="Courier New" pitchFamily="49" charset="0"/>
                </a:rPr>
                <a:t>  }</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10" name="Right Arrow 9"/>
            <p:cNvSpPr/>
            <p:nvPr/>
          </p:nvSpPr>
          <p:spPr>
            <a:xfrm>
              <a:off x="3886200" y="28956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p:cNvSpPr txBox="1"/>
          <p:nvPr/>
        </p:nvSpPr>
        <p:spPr>
          <a:xfrm>
            <a:off x="533400" y="3733800"/>
            <a:ext cx="7807650" cy="954107"/>
          </a:xfrm>
          <a:prstGeom prst="rect">
            <a:avLst/>
          </a:prstGeom>
          <a:noFill/>
        </p:spPr>
        <p:txBody>
          <a:bodyPr wrap="none" rtlCol="0">
            <a:spAutoFit/>
          </a:bodyPr>
          <a:lstStyle/>
          <a:p>
            <a:pPr marL="342900" indent="-342900">
              <a:buFont typeface="+mj-lt"/>
              <a:buAutoNum type="arabicPeriod"/>
            </a:pPr>
            <a:r>
              <a:rPr lang="en-US" sz="2800" dirty="0" smtClean="0"/>
              <a:t>Declarative Synchronization – What, not How</a:t>
            </a:r>
          </a:p>
          <a:p>
            <a:pPr marL="342900" indent="-342900">
              <a:buFont typeface="+mj-lt"/>
              <a:buAutoNum type="arabicPeriod"/>
            </a:pPr>
            <a:r>
              <a:rPr lang="en-US" sz="2800" dirty="0" smtClean="0"/>
              <a:t>System implements Synchronization transparently</a:t>
            </a:r>
            <a:endParaRPr lang="en-US" sz="2800" dirty="0"/>
          </a:p>
        </p:txBody>
      </p:sp>
    </p:spTree>
    <p:extLst>
      <p:ext uri="{BB962C8B-B14F-4D97-AF65-F5344CB8AC3E}">
        <p14:creationId xmlns:p14="http://schemas.microsoft.com/office/powerpoint/2010/main" val="30337857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 – The good</a:t>
            </a:r>
            <a:endParaRPr lang="en-US" dirty="0"/>
          </a:p>
        </p:txBody>
      </p:sp>
      <p:sp>
        <p:nvSpPr>
          <p:cNvPr id="3" name="Content Placeholder 2"/>
          <p:cNvSpPr>
            <a:spLocks noGrp="1"/>
          </p:cNvSpPr>
          <p:nvPr>
            <p:ph idx="1"/>
          </p:nvPr>
        </p:nvSpPr>
        <p:spPr/>
        <p:txBody>
          <a:bodyPr/>
          <a:lstStyle/>
          <a:p>
            <a:r>
              <a:rPr lang="en-US" dirty="0" smtClean="0"/>
              <a:t>Most hardware already exists</a:t>
            </a:r>
          </a:p>
          <a:p>
            <a:r>
              <a:rPr lang="en-US" dirty="0" smtClean="0"/>
              <a:t>Only small modification to cache needed</a:t>
            </a:r>
          </a:p>
        </p:txBody>
      </p:sp>
      <p:sp>
        <p:nvSpPr>
          <p:cNvPr id="84" name="AutoShape 5"/>
          <p:cNvSpPr>
            <a:spLocks noChangeArrowheads="1"/>
          </p:cNvSpPr>
          <p:nvPr/>
        </p:nvSpPr>
        <p:spPr bwMode="auto">
          <a:xfrm>
            <a:off x="2209800" y="2747270"/>
            <a:ext cx="4191000" cy="457200"/>
          </a:xfrm>
          <a:prstGeom prst="roundRect">
            <a:avLst>
              <a:gd name="adj" fmla="val 16667"/>
            </a:avLst>
          </a:prstGeom>
          <a:gradFill rotWithShape="1">
            <a:gsLst>
              <a:gs pos="0">
                <a:schemeClr val="accent2">
                  <a:gamma/>
                  <a:shade val="46275"/>
                  <a:invGamma/>
                </a:schemeClr>
              </a:gs>
              <a:gs pos="50000">
                <a:schemeClr val="accent2"/>
              </a:gs>
              <a:gs pos="100000">
                <a:schemeClr val="accent2">
                  <a:gamma/>
                  <a:shade val="46275"/>
                  <a:invGamma/>
                </a:schemeClr>
              </a:gs>
            </a:gsLst>
            <a:lin ang="2700000" scaled="1"/>
          </a:gradFill>
          <a:ln w="28575">
            <a:solidFill>
              <a:schemeClr val="tx1"/>
            </a:solidFill>
            <a:round/>
            <a:headEnd/>
            <a:tailEnd/>
          </a:ln>
          <a:effectLst/>
        </p:spPr>
        <p:txBody>
          <a:bodyPr wrap="none" anchor="ctr">
            <a:prstTxWarp prst="textNoShape">
              <a:avLst/>
            </a:prstTxWarp>
          </a:bodyPr>
          <a:lstStyle/>
          <a:p>
            <a:pPr algn="ctr"/>
            <a:r>
              <a:rPr lang="en-US"/>
              <a:t>Core</a:t>
            </a:r>
          </a:p>
        </p:txBody>
      </p:sp>
      <p:sp>
        <p:nvSpPr>
          <p:cNvPr id="85" name="Text Box 15"/>
          <p:cNvSpPr txBox="1">
            <a:spLocks noChangeArrowheads="1"/>
          </p:cNvSpPr>
          <p:nvPr/>
        </p:nvSpPr>
        <p:spPr bwMode="auto">
          <a:xfrm>
            <a:off x="1905000" y="3585470"/>
            <a:ext cx="1162050" cy="641350"/>
          </a:xfrm>
          <a:prstGeom prst="rect">
            <a:avLst/>
          </a:prstGeom>
          <a:noFill/>
          <a:ln w="12700">
            <a:noFill/>
            <a:miter lim="800000"/>
            <a:headEnd type="none" w="sm" len="sm"/>
            <a:tailEnd type="none" w="sm" len="sm"/>
          </a:ln>
          <a:effectLst/>
        </p:spPr>
        <p:txBody>
          <a:bodyPr wrap="none">
            <a:prstTxWarp prst="textNoShape">
              <a:avLst/>
            </a:prstTxWarp>
            <a:spAutoFit/>
          </a:bodyPr>
          <a:lstStyle/>
          <a:p>
            <a:pPr algn="r"/>
            <a:r>
              <a:rPr lang="en-US" dirty="0"/>
              <a:t>Regular</a:t>
            </a:r>
          </a:p>
          <a:p>
            <a:pPr algn="r"/>
            <a:r>
              <a:rPr lang="en-US" dirty="0"/>
              <a:t>Accesses</a:t>
            </a:r>
          </a:p>
        </p:txBody>
      </p:sp>
      <p:sp>
        <p:nvSpPr>
          <p:cNvPr id="86" name="Line 16"/>
          <p:cNvSpPr>
            <a:spLocks noChangeShapeType="1"/>
          </p:cNvSpPr>
          <p:nvPr/>
        </p:nvSpPr>
        <p:spPr bwMode="auto">
          <a:xfrm flipH="1">
            <a:off x="3124200" y="3204470"/>
            <a:ext cx="0" cy="1371600"/>
          </a:xfrm>
          <a:prstGeom prst="line">
            <a:avLst/>
          </a:prstGeom>
          <a:noFill/>
          <a:ln w="57150">
            <a:solidFill>
              <a:schemeClr val="tx1"/>
            </a:solidFill>
            <a:round/>
            <a:headEnd type="triangle" w="med" len="med"/>
            <a:tailEnd type="triangle" w="med" len="med"/>
          </a:ln>
          <a:effectLst/>
        </p:spPr>
        <p:txBody>
          <a:bodyPr wrap="none">
            <a:prstTxWarp prst="textNoShape">
              <a:avLst/>
            </a:prstTxWarp>
          </a:bodyPr>
          <a:lstStyle/>
          <a:p>
            <a:endParaRPr lang="en-US"/>
          </a:p>
        </p:txBody>
      </p:sp>
      <p:sp>
        <p:nvSpPr>
          <p:cNvPr id="87" name="Rectangle 10"/>
          <p:cNvSpPr>
            <a:spLocks noChangeArrowheads="1"/>
          </p:cNvSpPr>
          <p:nvPr/>
        </p:nvSpPr>
        <p:spPr bwMode="auto">
          <a:xfrm>
            <a:off x="4281488" y="5109470"/>
            <a:ext cx="2347912" cy="1295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2700000" scaled="1"/>
          </a:gradFill>
          <a:ln w="28575">
            <a:solidFill>
              <a:schemeClr val="tx1"/>
            </a:solidFill>
            <a:miter lim="800000"/>
            <a:headEnd/>
            <a:tailEnd/>
          </a:ln>
          <a:effectLst/>
        </p:spPr>
        <p:txBody>
          <a:bodyPr wrap="none" anchor="ctr">
            <a:prstTxWarp prst="textNoShape">
              <a:avLst/>
            </a:prstTxWarp>
          </a:bodyPr>
          <a:lstStyle/>
          <a:p>
            <a:pPr algn="ctr"/>
            <a:endParaRPr lang="en-US"/>
          </a:p>
        </p:txBody>
      </p:sp>
      <p:sp>
        <p:nvSpPr>
          <p:cNvPr id="88" name="Rectangle 29"/>
          <p:cNvSpPr>
            <a:spLocks noChangeArrowheads="1"/>
          </p:cNvSpPr>
          <p:nvPr/>
        </p:nvSpPr>
        <p:spPr bwMode="auto">
          <a:xfrm>
            <a:off x="4281488" y="4728470"/>
            <a:ext cx="2347912" cy="381000"/>
          </a:xfrm>
          <a:prstGeom prst="rect">
            <a:avLst/>
          </a:prstGeom>
          <a:solidFill>
            <a:srgbClr val="000000"/>
          </a:solidFill>
          <a:ln w="28575">
            <a:solidFill>
              <a:schemeClr val="tx1"/>
            </a:solidFill>
            <a:miter lim="800000"/>
            <a:headEnd/>
            <a:tailEnd/>
          </a:ln>
          <a:effectLst/>
        </p:spPr>
        <p:txBody>
          <a:bodyPr wrap="none" anchor="ctr">
            <a:prstTxWarp prst="textNoShape">
              <a:avLst/>
            </a:prstTxWarp>
          </a:bodyPr>
          <a:lstStyle/>
          <a:p>
            <a:pPr algn="ctr"/>
            <a:r>
              <a:rPr lang="en-US" b="1"/>
              <a:t>Transactional $</a:t>
            </a:r>
          </a:p>
        </p:txBody>
      </p:sp>
      <p:sp>
        <p:nvSpPr>
          <p:cNvPr id="89" name="Rectangle 14"/>
          <p:cNvSpPr>
            <a:spLocks noChangeArrowheads="1"/>
          </p:cNvSpPr>
          <p:nvPr/>
        </p:nvSpPr>
        <p:spPr bwMode="auto">
          <a:xfrm>
            <a:off x="2133600" y="5109470"/>
            <a:ext cx="1585913" cy="1295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2700000" scaled="1"/>
          </a:gradFill>
          <a:ln w="28575">
            <a:solidFill>
              <a:schemeClr val="tx1"/>
            </a:solidFill>
            <a:miter lim="800000"/>
            <a:headEnd/>
            <a:tailEnd/>
          </a:ln>
          <a:effectLst/>
        </p:spPr>
        <p:txBody>
          <a:bodyPr wrap="none" anchor="ctr">
            <a:prstTxWarp prst="textNoShape">
              <a:avLst/>
            </a:prstTxWarp>
          </a:bodyPr>
          <a:lstStyle/>
          <a:p>
            <a:pPr algn="ctr"/>
            <a:endParaRPr lang="en-US"/>
          </a:p>
        </p:txBody>
      </p:sp>
      <p:sp>
        <p:nvSpPr>
          <p:cNvPr id="90" name="Rectangle 30"/>
          <p:cNvSpPr>
            <a:spLocks noChangeArrowheads="1"/>
          </p:cNvSpPr>
          <p:nvPr/>
        </p:nvSpPr>
        <p:spPr bwMode="auto">
          <a:xfrm>
            <a:off x="2133600" y="4728470"/>
            <a:ext cx="1585913" cy="381000"/>
          </a:xfrm>
          <a:prstGeom prst="rect">
            <a:avLst/>
          </a:prstGeom>
          <a:solidFill>
            <a:srgbClr val="000000"/>
          </a:solidFill>
          <a:ln w="28575">
            <a:solidFill>
              <a:schemeClr val="tx1"/>
            </a:solidFill>
            <a:miter lim="800000"/>
            <a:headEnd/>
            <a:tailEnd/>
          </a:ln>
          <a:effectLst/>
        </p:spPr>
        <p:txBody>
          <a:bodyPr wrap="none" anchor="ctr">
            <a:prstTxWarp prst="textNoShape">
              <a:avLst/>
            </a:prstTxWarp>
          </a:bodyPr>
          <a:lstStyle/>
          <a:p>
            <a:pPr algn="ctr"/>
            <a:r>
              <a:rPr lang="en-US" b="1"/>
              <a:t>L1 $</a:t>
            </a:r>
          </a:p>
        </p:txBody>
      </p:sp>
      <p:sp>
        <p:nvSpPr>
          <p:cNvPr id="91" name="Line 26"/>
          <p:cNvSpPr>
            <a:spLocks noChangeShapeType="1"/>
          </p:cNvSpPr>
          <p:nvPr/>
        </p:nvSpPr>
        <p:spPr bwMode="auto">
          <a:xfrm>
            <a:off x="2667000" y="5109470"/>
            <a:ext cx="0" cy="1295400"/>
          </a:xfrm>
          <a:prstGeom prst="line">
            <a:avLst/>
          </a:prstGeom>
          <a:noFill/>
          <a:ln w="28575">
            <a:solidFill>
              <a:schemeClr val="tx1"/>
            </a:solidFill>
            <a:round/>
            <a:headEnd type="none" w="sm" len="sm"/>
            <a:tailEnd type="none" w="sm" len="sm"/>
          </a:ln>
          <a:effectLst/>
        </p:spPr>
        <p:txBody>
          <a:bodyPr wrap="none">
            <a:prstTxWarp prst="textNoShape">
              <a:avLst/>
            </a:prstTxWarp>
          </a:bodyPr>
          <a:lstStyle/>
          <a:p>
            <a:endParaRPr lang="en-US"/>
          </a:p>
        </p:txBody>
      </p:sp>
      <p:sp>
        <p:nvSpPr>
          <p:cNvPr id="92" name="Text Box 34"/>
          <p:cNvSpPr txBox="1">
            <a:spLocks noChangeArrowheads="1"/>
          </p:cNvSpPr>
          <p:nvPr/>
        </p:nvSpPr>
        <p:spPr bwMode="auto">
          <a:xfrm rot="10800000">
            <a:off x="2133600" y="5538095"/>
            <a:ext cx="458788" cy="485775"/>
          </a:xfrm>
          <a:prstGeom prst="rect">
            <a:avLst/>
          </a:prstGeom>
          <a:noFill/>
          <a:ln w="12700">
            <a:noFill/>
            <a:miter lim="800000"/>
            <a:headEnd type="none" w="sm" len="sm"/>
            <a:tailEnd type="none" w="sm" len="sm"/>
          </a:ln>
          <a:effectLst/>
        </p:spPr>
        <p:txBody>
          <a:bodyPr vert="eaVert" wrap="none">
            <a:prstTxWarp prst="textNoShape">
              <a:avLst/>
            </a:prstTxWarp>
            <a:spAutoFit/>
          </a:bodyPr>
          <a:lstStyle/>
          <a:p>
            <a:r>
              <a:rPr lang="en-US"/>
              <a:t>Tag</a:t>
            </a:r>
          </a:p>
        </p:txBody>
      </p:sp>
      <p:sp>
        <p:nvSpPr>
          <p:cNvPr id="93" name="Text Box 35"/>
          <p:cNvSpPr txBox="1">
            <a:spLocks noChangeArrowheads="1"/>
          </p:cNvSpPr>
          <p:nvPr/>
        </p:nvSpPr>
        <p:spPr bwMode="auto">
          <a:xfrm rot="10800000">
            <a:off x="2895600" y="5490470"/>
            <a:ext cx="458788" cy="574675"/>
          </a:xfrm>
          <a:prstGeom prst="rect">
            <a:avLst/>
          </a:prstGeom>
          <a:noFill/>
          <a:ln w="12700">
            <a:noFill/>
            <a:miter lim="800000"/>
            <a:headEnd type="none" w="sm" len="sm"/>
            <a:tailEnd type="none" w="sm" len="sm"/>
          </a:ln>
          <a:effectLst/>
        </p:spPr>
        <p:txBody>
          <a:bodyPr vert="eaVert" wrap="none">
            <a:prstTxWarp prst="textNoShape">
              <a:avLst/>
            </a:prstTxWarp>
            <a:spAutoFit/>
          </a:bodyPr>
          <a:lstStyle/>
          <a:p>
            <a:r>
              <a:rPr lang="en-US"/>
              <a:t>Data</a:t>
            </a:r>
          </a:p>
        </p:txBody>
      </p:sp>
      <p:sp>
        <p:nvSpPr>
          <p:cNvPr id="94" name="Line 31"/>
          <p:cNvSpPr>
            <a:spLocks noChangeShapeType="1"/>
          </p:cNvSpPr>
          <p:nvPr/>
        </p:nvSpPr>
        <p:spPr bwMode="auto">
          <a:xfrm>
            <a:off x="4738688" y="5109470"/>
            <a:ext cx="0" cy="1295400"/>
          </a:xfrm>
          <a:prstGeom prst="line">
            <a:avLst/>
          </a:prstGeom>
          <a:noFill/>
          <a:ln w="28575">
            <a:solidFill>
              <a:schemeClr val="tx1"/>
            </a:solidFill>
            <a:round/>
            <a:headEnd type="none" w="sm" len="sm"/>
            <a:tailEnd type="none" w="sm" len="sm"/>
          </a:ln>
          <a:effectLst/>
        </p:spPr>
        <p:txBody>
          <a:bodyPr wrap="none">
            <a:prstTxWarp prst="textNoShape">
              <a:avLst/>
            </a:prstTxWarp>
          </a:bodyPr>
          <a:lstStyle/>
          <a:p>
            <a:endParaRPr lang="en-US"/>
          </a:p>
        </p:txBody>
      </p:sp>
      <p:sp>
        <p:nvSpPr>
          <p:cNvPr id="95" name="Line 32"/>
          <p:cNvSpPr>
            <a:spLocks noChangeShapeType="1"/>
          </p:cNvSpPr>
          <p:nvPr/>
        </p:nvSpPr>
        <p:spPr bwMode="auto">
          <a:xfrm>
            <a:off x="5881688" y="5109470"/>
            <a:ext cx="0" cy="1295400"/>
          </a:xfrm>
          <a:prstGeom prst="line">
            <a:avLst/>
          </a:prstGeom>
          <a:noFill/>
          <a:ln w="28575">
            <a:solidFill>
              <a:schemeClr val="tx1"/>
            </a:solidFill>
            <a:round/>
            <a:headEnd type="none" w="sm" len="sm"/>
            <a:tailEnd type="none" w="sm" len="sm"/>
          </a:ln>
          <a:effectLst/>
        </p:spPr>
        <p:txBody>
          <a:bodyPr wrap="none">
            <a:prstTxWarp prst="textNoShape">
              <a:avLst/>
            </a:prstTxWarp>
          </a:bodyPr>
          <a:lstStyle/>
          <a:p>
            <a:endParaRPr lang="en-US"/>
          </a:p>
        </p:txBody>
      </p:sp>
      <p:sp>
        <p:nvSpPr>
          <p:cNvPr id="96" name="Line 33"/>
          <p:cNvSpPr>
            <a:spLocks noChangeShapeType="1"/>
          </p:cNvSpPr>
          <p:nvPr/>
        </p:nvSpPr>
        <p:spPr bwMode="auto">
          <a:xfrm>
            <a:off x="5195888" y="5109470"/>
            <a:ext cx="0" cy="1295400"/>
          </a:xfrm>
          <a:prstGeom prst="line">
            <a:avLst/>
          </a:prstGeom>
          <a:noFill/>
          <a:ln w="28575">
            <a:solidFill>
              <a:schemeClr val="tx1"/>
            </a:solidFill>
            <a:round/>
            <a:headEnd type="none" w="sm" len="sm"/>
            <a:tailEnd type="none" w="sm" len="sm"/>
          </a:ln>
          <a:effectLst/>
        </p:spPr>
        <p:txBody>
          <a:bodyPr wrap="none">
            <a:prstTxWarp prst="textNoShape">
              <a:avLst/>
            </a:prstTxWarp>
          </a:bodyPr>
          <a:lstStyle/>
          <a:p>
            <a:endParaRPr lang="en-US"/>
          </a:p>
        </p:txBody>
      </p:sp>
      <p:sp>
        <p:nvSpPr>
          <p:cNvPr id="97" name="Text Box 36"/>
          <p:cNvSpPr txBox="1">
            <a:spLocks noChangeArrowheads="1"/>
          </p:cNvSpPr>
          <p:nvPr/>
        </p:nvSpPr>
        <p:spPr bwMode="auto">
          <a:xfrm rot="10800000">
            <a:off x="4281488" y="5490470"/>
            <a:ext cx="458787" cy="485775"/>
          </a:xfrm>
          <a:prstGeom prst="rect">
            <a:avLst/>
          </a:prstGeom>
          <a:noFill/>
          <a:ln w="12700">
            <a:noFill/>
            <a:miter lim="800000"/>
            <a:headEnd type="none" w="sm" len="sm"/>
            <a:tailEnd type="none" w="sm" len="sm"/>
          </a:ln>
          <a:effectLst/>
        </p:spPr>
        <p:txBody>
          <a:bodyPr vert="eaVert" wrap="none">
            <a:prstTxWarp prst="textNoShape">
              <a:avLst/>
            </a:prstTxWarp>
            <a:spAutoFit/>
          </a:bodyPr>
          <a:lstStyle/>
          <a:p>
            <a:r>
              <a:rPr lang="en-US"/>
              <a:t>Tag</a:t>
            </a:r>
          </a:p>
        </p:txBody>
      </p:sp>
      <p:sp>
        <p:nvSpPr>
          <p:cNvPr id="98" name="Text Box 37"/>
          <p:cNvSpPr txBox="1">
            <a:spLocks noChangeArrowheads="1"/>
          </p:cNvSpPr>
          <p:nvPr/>
        </p:nvSpPr>
        <p:spPr bwMode="auto">
          <a:xfrm rot="10800000">
            <a:off x="4737100" y="5258695"/>
            <a:ext cx="458787" cy="1069975"/>
          </a:xfrm>
          <a:prstGeom prst="rect">
            <a:avLst/>
          </a:prstGeom>
          <a:noFill/>
          <a:ln w="12700">
            <a:noFill/>
            <a:miter lim="800000"/>
            <a:headEnd type="none" w="sm" len="sm"/>
            <a:tailEnd type="none" w="sm" len="sm"/>
          </a:ln>
          <a:effectLst/>
        </p:spPr>
        <p:txBody>
          <a:bodyPr vert="eaVert" wrap="none">
            <a:prstTxWarp prst="textNoShape">
              <a:avLst/>
            </a:prstTxWarp>
            <a:spAutoFit/>
          </a:bodyPr>
          <a:lstStyle/>
          <a:p>
            <a:r>
              <a:rPr lang="en-US"/>
              <a:t>Addl. Tag</a:t>
            </a:r>
          </a:p>
        </p:txBody>
      </p:sp>
      <p:sp>
        <p:nvSpPr>
          <p:cNvPr id="99" name="Text Box 38"/>
          <p:cNvSpPr txBox="1">
            <a:spLocks noChangeArrowheads="1"/>
          </p:cNvSpPr>
          <p:nvPr/>
        </p:nvSpPr>
        <p:spPr bwMode="auto">
          <a:xfrm rot="10800000">
            <a:off x="5272088" y="5261870"/>
            <a:ext cx="458787" cy="993775"/>
          </a:xfrm>
          <a:prstGeom prst="rect">
            <a:avLst/>
          </a:prstGeom>
          <a:noFill/>
          <a:ln w="12700">
            <a:noFill/>
            <a:miter lim="800000"/>
            <a:headEnd type="none" w="sm" len="sm"/>
            <a:tailEnd type="none" w="sm" len="sm"/>
          </a:ln>
          <a:effectLst/>
        </p:spPr>
        <p:txBody>
          <a:bodyPr vert="eaVert" wrap="none">
            <a:prstTxWarp prst="textNoShape">
              <a:avLst/>
            </a:prstTxWarp>
            <a:spAutoFit/>
          </a:bodyPr>
          <a:lstStyle/>
          <a:p>
            <a:r>
              <a:rPr lang="en-US"/>
              <a:t>Old Data</a:t>
            </a:r>
          </a:p>
        </p:txBody>
      </p:sp>
      <p:sp>
        <p:nvSpPr>
          <p:cNvPr id="100" name="Text Box 39"/>
          <p:cNvSpPr txBox="1">
            <a:spLocks noChangeArrowheads="1"/>
          </p:cNvSpPr>
          <p:nvPr/>
        </p:nvSpPr>
        <p:spPr bwMode="auto">
          <a:xfrm rot="10800000">
            <a:off x="5957888" y="5185670"/>
            <a:ext cx="458787" cy="1095375"/>
          </a:xfrm>
          <a:prstGeom prst="rect">
            <a:avLst/>
          </a:prstGeom>
          <a:noFill/>
          <a:ln w="12700">
            <a:noFill/>
            <a:miter lim="800000"/>
            <a:headEnd type="none" w="sm" len="sm"/>
            <a:tailEnd type="none" w="sm" len="sm"/>
          </a:ln>
          <a:effectLst/>
        </p:spPr>
        <p:txBody>
          <a:bodyPr vert="eaVert" wrap="none">
            <a:prstTxWarp prst="textNoShape">
              <a:avLst/>
            </a:prstTxWarp>
            <a:spAutoFit/>
          </a:bodyPr>
          <a:lstStyle/>
          <a:p>
            <a:r>
              <a:rPr lang="en-US"/>
              <a:t>New Data</a:t>
            </a:r>
          </a:p>
        </p:txBody>
      </p:sp>
      <p:sp>
        <p:nvSpPr>
          <p:cNvPr id="101" name="Rectangle 40"/>
          <p:cNvSpPr>
            <a:spLocks noChangeArrowheads="1"/>
          </p:cNvSpPr>
          <p:nvPr/>
        </p:nvSpPr>
        <p:spPr bwMode="auto">
          <a:xfrm>
            <a:off x="1981200" y="4576070"/>
            <a:ext cx="4800600" cy="1981200"/>
          </a:xfrm>
          <a:prstGeom prst="rect">
            <a:avLst/>
          </a:prstGeom>
          <a:noFill/>
          <a:ln w="28575">
            <a:solidFill>
              <a:schemeClr val="tx2"/>
            </a:solidFill>
            <a:miter lim="800000"/>
            <a:headEnd type="none" w="sm" len="sm"/>
            <a:tailEnd type="none" w="sm" len="sm"/>
          </a:ln>
          <a:effectLst/>
        </p:spPr>
        <p:txBody>
          <a:bodyPr wrap="none" anchor="ctr">
            <a:prstTxWarp prst="textNoShape">
              <a:avLst/>
            </a:prstTxWarp>
          </a:bodyPr>
          <a:lstStyle/>
          <a:p>
            <a:endParaRPr lang="en-US"/>
          </a:p>
        </p:txBody>
      </p:sp>
      <p:sp>
        <p:nvSpPr>
          <p:cNvPr id="102" name="Text Box 12"/>
          <p:cNvSpPr txBox="1">
            <a:spLocks noChangeArrowheads="1"/>
          </p:cNvSpPr>
          <p:nvPr/>
        </p:nvSpPr>
        <p:spPr bwMode="auto">
          <a:xfrm>
            <a:off x="5619750" y="3585470"/>
            <a:ext cx="1619250" cy="641350"/>
          </a:xfrm>
          <a:prstGeom prst="rect">
            <a:avLst/>
          </a:prstGeom>
          <a:noFill/>
          <a:ln w="12700">
            <a:noFill/>
            <a:miter lim="800000"/>
            <a:headEnd type="none" w="sm" len="sm"/>
            <a:tailEnd type="none" w="sm" len="sm"/>
          </a:ln>
          <a:effectLst/>
        </p:spPr>
        <p:txBody>
          <a:bodyPr wrap="none">
            <a:prstTxWarp prst="textNoShape">
              <a:avLst/>
            </a:prstTxWarp>
            <a:spAutoFit/>
          </a:bodyPr>
          <a:lstStyle/>
          <a:p>
            <a:r>
              <a:rPr lang="en-US"/>
              <a:t>Transactional </a:t>
            </a:r>
          </a:p>
          <a:p>
            <a:r>
              <a:rPr lang="en-US"/>
              <a:t>Accesses</a:t>
            </a:r>
          </a:p>
        </p:txBody>
      </p:sp>
      <p:sp>
        <p:nvSpPr>
          <p:cNvPr id="103" name="Line 46"/>
          <p:cNvSpPr>
            <a:spLocks noChangeShapeType="1"/>
          </p:cNvSpPr>
          <p:nvPr/>
        </p:nvSpPr>
        <p:spPr bwMode="auto">
          <a:xfrm flipH="1">
            <a:off x="5562600" y="3204470"/>
            <a:ext cx="0" cy="1371600"/>
          </a:xfrm>
          <a:prstGeom prst="line">
            <a:avLst/>
          </a:prstGeom>
          <a:noFill/>
          <a:ln w="57150">
            <a:solidFill>
              <a:schemeClr val="tx1"/>
            </a:solidFill>
            <a:round/>
            <a:headEnd type="triangle" w="med" len="med"/>
            <a:tailEnd type="triangle" w="med" len="med"/>
          </a:ln>
          <a:effectLst/>
        </p:spPr>
        <p:txBody>
          <a:bodyPr wrap="none">
            <a:prstTxWarp prst="textNoShape">
              <a:avLst/>
            </a:prstTxWarp>
          </a:bodyPr>
          <a:lstStyle/>
          <a:p>
            <a:endParaRPr lang="en-US"/>
          </a:p>
        </p:txBody>
      </p:sp>
      <p:sp>
        <p:nvSpPr>
          <p:cNvPr id="104" name="Text Box 50"/>
          <p:cNvSpPr txBox="1">
            <a:spLocks noChangeArrowheads="1"/>
          </p:cNvSpPr>
          <p:nvPr/>
        </p:nvSpPr>
        <p:spPr bwMode="auto">
          <a:xfrm>
            <a:off x="3790950" y="4209358"/>
            <a:ext cx="641350" cy="366712"/>
          </a:xfrm>
          <a:prstGeom prst="rect">
            <a:avLst/>
          </a:prstGeom>
          <a:noFill/>
          <a:ln w="12700">
            <a:noFill/>
            <a:miter lim="800000"/>
            <a:headEnd type="none" w="sm" len="sm"/>
            <a:tailEnd type="none" w="sm" len="sm"/>
          </a:ln>
          <a:effectLst/>
        </p:spPr>
        <p:txBody>
          <a:bodyPr wrap="none">
            <a:prstTxWarp prst="textNoShape">
              <a:avLst/>
            </a:prstTxWarp>
            <a:spAutoFit/>
          </a:bodyPr>
          <a:lstStyle/>
          <a:p>
            <a:r>
              <a:rPr lang="en-US" b="1"/>
              <a:t>L1 $</a:t>
            </a:r>
          </a:p>
        </p:txBody>
      </p:sp>
      <p:sp>
        <p:nvSpPr>
          <p:cNvPr id="105" name="TextBox 104"/>
          <p:cNvSpPr txBox="1"/>
          <p:nvPr/>
        </p:nvSpPr>
        <p:spPr>
          <a:xfrm>
            <a:off x="6759845" y="6291119"/>
            <a:ext cx="1926955" cy="369332"/>
          </a:xfrm>
          <a:prstGeom prst="rect">
            <a:avLst/>
          </a:prstGeom>
          <a:noFill/>
        </p:spPr>
        <p:txBody>
          <a:bodyPr wrap="none" rtlCol="0">
            <a:spAutoFit/>
          </a:bodyPr>
          <a:lstStyle/>
          <a:p>
            <a:r>
              <a:rPr lang="en-US" dirty="0" smtClean="0"/>
              <a:t>Kumar et al. (Intel)</a:t>
            </a:r>
            <a:endParaRPr lang="en-US" dirty="0"/>
          </a:p>
        </p:txBody>
      </p:sp>
    </p:spTree>
    <p:extLst>
      <p:ext uri="{BB962C8B-B14F-4D97-AF65-F5344CB8AC3E}">
        <p14:creationId xmlns:p14="http://schemas.microsoft.com/office/powerpoint/2010/main" val="35803121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 Example</a:t>
            </a:r>
            <a:endParaRPr lang="en-US" dirty="0"/>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975773" y="3620276"/>
            <a:ext cx="2183873" cy="2031325"/>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t>  read A</a:t>
            </a:r>
          </a:p>
          <a:p>
            <a:r>
              <a:rPr lang="en-US" dirty="0" smtClean="0"/>
              <a:t>  write B =1</a:t>
            </a:r>
          </a:p>
          <a:p>
            <a:r>
              <a:rPr lang="en-US" dirty="0" smtClean="0"/>
              <a:t>}</a:t>
            </a:r>
          </a:p>
          <a:p>
            <a:r>
              <a:rPr lang="en-US" dirty="0" smtClean="0"/>
              <a:t>  </a:t>
            </a:r>
            <a:endParaRPr lang="en-US" dirty="0"/>
          </a:p>
        </p:txBody>
      </p:sp>
      <p:sp>
        <p:nvSpPr>
          <p:cNvPr id="7" name="TextBox 6"/>
          <p:cNvSpPr txBox="1"/>
          <p:nvPr/>
        </p:nvSpPr>
        <p:spPr>
          <a:xfrm>
            <a:off x="7000784" y="4693335"/>
            <a:ext cx="184666" cy="369332"/>
          </a:xfrm>
          <a:prstGeom prst="rect">
            <a:avLst/>
          </a:prstGeom>
          <a:noFill/>
        </p:spPr>
        <p:txBody>
          <a:bodyPr wrap="none" rtlCol="0">
            <a:spAutoFit/>
          </a:bodyPr>
          <a:lstStyle/>
          <a:p>
            <a:endParaRPr lang="en-US" dirty="0"/>
          </a:p>
        </p:txBody>
      </p:sp>
      <p:sp>
        <p:nvSpPr>
          <p:cNvPr id="8" name="TextBox 7"/>
          <p:cNvSpPr txBox="1"/>
          <p:nvPr/>
        </p:nvSpPr>
        <p:spPr>
          <a:xfrm>
            <a:off x="5908847" y="3429000"/>
            <a:ext cx="2183873" cy="3416320"/>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t>  read B</a:t>
            </a:r>
          </a:p>
          <a:p>
            <a:endParaRPr lang="en-US" dirty="0" smtClean="0"/>
          </a:p>
          <a:p>
            <a:endParaRPr lang="en-US" dirty="0" smtClean="0"/>
          </a:p>
          <a:p>
            <a:endParaRPr lang="en-US" dirty="0" smtClean="0"/>
          </a:p>
          <a:p>
            <a:endParaRPr lang="en-US" dirty="0" smtClean="0"/>
          </a:p>
          <a:p>
            <a:endParaRPr lang="en-US" dirty="0" smtClean="0"/>
          </a:p>
          <a:p>
            <a:r>
              <a:rPr lang="en-US" dirty="0" smtClean="0"/>
              <a:t>  Write A = 2 </a:t>
            </a:r>
          </a:p>
          <a:p>
            <a:r>
              <a:rPr lang="en-US" dirty="0" smtClean="0"/>
              <a:t>}</a:t>
            </a:r>
          </a:p>
          <a:p>
            <a:r>
              <a:rPr lang="en-US" dirty="0" smtClean="0"/>
              <a:t>  </a:t>
            </a:r>
            <a:endParaRPr lang="en-US" dirty="0"/>
          </a:p>
        </p:txBody>
      </p:sp>
      <p:sp>
        <p:nvSpPr>
          <p:cNvPr id="10" name="TextBox 9"/>
          <p:cNvSpPr txBox="1"/>
          <p:nvPr/>
        </p:nvSpPr>
        <p:spPr>
          <a:xfrm>
            <a:off x="851865" y="3578087"/>
            <a:ext cx="1550950" cy="369332"/>
          </a:xfrm>
          <a:prstGeom prst="rect">
            <a:avLst/>
          </a:prstGeom>
          <a:noFill/>
        </p:spPr>
        <p:txBody>
          <a:bodyPr wrap="none" rtlCol="0">
            <a:spAutoFit/>
          </a:bodyPr>
          <a:lstStyle/>
          <a:p>
            <a:r>
              <a:rPr lang="en-US" dirty="0" smtClean="0"/>
              <a:t>Bus Messages:</a:t>
            </a:r>
            <a:endParaRPr lang="en-US" dirty="0"/>
          </a:p>
        </p:txBody>
      </p:sp>
    </p:spTree>
    <p:extLst>
      <p:ext uri="{BB962C8B-B14F-4D97-AF65-F5344CB8AC3E}">
        <p14:creationId xmlns:p14="http://schemas.microsoft.com/office/powerpoint/2010/main" val="1516537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 Example</a:t>
            </a:r>
            <a:endParaRPr lang="en-US" dirty="0"/>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B</a:t>
                      </a:r>
                      <a:endParaRPr lang="en-US" dirty="0"/>
                    </a:p>
                  </a:txBody>
                  <a:tcPr/>
                </a:tc>
                <a:tc>
                  <a:txBody>
                    <a:bodyPr/>
                    <a:lstStyle/>
                    <a:p>
                      <a:r>
                        <a:rPr lang="en-US" dirty="0" smtClean="0"/>
                        <a:t>0</a:t>
                      </a:r>
                      <a:endParaRPr lang="en-US" dirty="0"/>
                    </a:p>
                  </a:txBody>
                  <a:tcPr/>
                </a:tc>
                <a:tc>
                  <a:txBody>
                    <a:bodyPr/>
                    <a:lstStyle/>
                    <a:p>
                      <a:r>
                        <a:rPr lang="en-US" dirty="0" smtClean="0"/>
                        <a:t>Y</a:t>
                      </a:r>
                      <a:endParaRPr lang="en-US" dirty="0"/>
                    </a:p>
                  </a:txBody>
                  <a:tcPr/>
                </a:tc>
                <a:tc>
                  <a:txBody>
                    <a:bodyPr/>
                    <a:lstStyle/>
                    <a:p>
                      <a:r>
                        <a:rPr lang="en-US" dirty="0" smtClean="0"/>
                        <a:t>S</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975773" y="3620276"/>
            <a:ext cx="2183873" cy="2031325"/>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t>  read A</a:t>
            </a:r>
          </a:p>
          <a:p>
            <a:r>
              <a:rPr lang="en-US" dirty="0" smtClean="0"/>
              <a:t>  write B =1</a:t>
            </a:r>
          </a:p>
          <a:p>
            <a:r>
              <a:rPr lang="en-US" dirty="0" smtClean="0"/>
              <a:t>}</a:t>
            </a:r>
          </a:p>
          <a:p>
            <a:r>
              <a:rPr lang="en-US" dirty="0" smtClean="0"/>
              <a:t>  </a:t>
            </a:r>
            <a:endParaRPr lang="en-US" dirty="0"/>
          </a:p>
        </p:txBody>
      </p:sp>
      <p:sp>
        <p:nvSpPr>
          <p:cNvPr id="7" name="TextBox 6"/>
          <p:cNvSpPr txBox="1"/>
          <p:nvPr/>
        </p:nvSpPr>
        <p:spPr>
          <a:xfrm>
            <a:off x="7000784" y="4693335"/>
            <a:ext cx="184666" cy="369332"/>
          </a:xfrm>
          <a:prstGeom prst="rect">
            <a:avLst/>
          </a:prstGeom>
          <a:noFill/>
        </p:spPr>
        <p:txBody>
          <a:bodyPr wrap="none" rtlCol="0">
            <a:spAutoFit/>
          </a:bodyPr>
          <a:lstStyle/>
          <a:p>
            <a:endParaRPr lang="en-US" dirty="0"/>
          </a:p>
        </p:txBody>
      </p:sp>
      <p:sp>
        <p:nvSpPr>
          <p:cNvPr id="8" name="TextBox 7"/>
          <p:cNvSpPr txBox="1"/>
          <p:nvPr/>
        </p:nvSpPr>
        <p:spPr>
          <a:xfrm>
            <a:off x="5908847" y="3429000"/>
            <a:ext cx="2183873" cy="3416320"/>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solidFill>
                  <a:srgbClr val="FF0000"/>
                </a:solidFill>
              </a:rPr>
              <a:t>  read B</a:t>
            </a:r>
          </a:p>
          <a:p>
            <a:endParaRPr lang="en-US" dirty="0" smtClean="0"/>
          </a:p>
          <a:p>
            <a:endParaRPr lang="en-US" dirty="0" smtClean="0"/>
          </a:p>
          <a:p>
            <a:endParaRPr lang="en-US" dirty="0" smtClean="0"/>
          </a:p>
          <a:p>
            <a:endParaRPr lang="en-US" dirty="0" smtClean="0"/>
          </a:p>
          <a:p>
            <a:endParaRPr lang="en-US" dirty="0" smtClean="0"/>
          </a:p>
          <a:p>
            <a:r>
              <a:rPr lang="en-US" dirty="0" smtClean="0"/>
              <a:t>  Write A = 2 </a:t>
            </a:r>
          </a:p>
          <a:p>
            <a:r>
              <a:rPr lang="en-US" dirty="0" smtClean="0"/>
              <a:t>}</a:t>
            </a:r>
          </a:p>
          <a:p>
            <a:r>
              <a:rPr lang="en-US" dirty="0" smtClean="0"/>
              <a:t>  </a:t>
            </a:r>
            <a:endParaRPr lang="en-US" dirty="0"/>
          </a:p>
        </p:txBody>
      </p:sp>
      <p:sp>
        <p:nvSpPr>
          <p:cNvPr id="9" name="TextBox 8"/>
          <p:cNvSpPr txBox="1"/>
          <p:nvPr/>
        </p:nvSpPr>
        <p:spPr>
          <a:xfrm>
            <a:off x="851865" y="3578087"/>
            <a:ext cx="2377574" cy="369332"/>
          </a:xfrm>
          <a:prstGeom prst="rect">
            <a:avLst/>
          </a:prstGeom>
          <a:noFill/>
        </p:spPr>
        <p:txBody>
          <a:bodyPr wrap="none" rtlCol="0">
            <a:spAutoFit/>
          </a:bodyPr>
          <a:lstStyle/>
          <a:p>
            <a:r>
              <a:rPr lang="en-US" dirty="0" smtClean="0"/>
              <a:t>Bus Messages: </a:t>
            </a:r>
            <a:r>
              <a:rPr lang="en-US" b="1" dirty="0" smtClean="0"/>
              <a:t>2</a:t>
            </a:r>
            <a:r>
              <a:rPr lang="en-US" dirty="0" smtClean="0"/>
              <a:t> read B</a:t>
            </a:r>
            <a:endParaRPr lang="en-US" dirty="0"/>
          </a:p>
        </p:txBody>
      </p:sp>
    </p:spTree>
    <p:extLst>
      <p:ext uri="{BB962C8B-B14F-4D97-AF65-F5344CB8AC3E}">
        <p14:creationId xmlns:p14="http://schemas.microsoft.com/office/powerpoint/2010/main" val="27036228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 Example</a:t>
            </a:r>
            <a:endParaRPr lang="en-US" dirty="0"/>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r>
              <a:tr h="370840">
                <a:tc>
                  <a:txBody>
                    <a:bodyPr/>
                    <a:lstStyle/>
                    <a:p>
                      <a:r>
                        <a:rPr lang="en-US" dirty="0" smtClean="0"/>
                        <a:t>A</a:t>
                      </a:r>
                      <a:endParaRPr lang="en-US" dirty="0"/>
                    </a:p>
                  </a:txBody>
                  <a:tcPr/>
                </a:tc>
                <a:tc>
                  <a:txBody>
                    <a:bodyPr/>
                    <a:lstStyle/>
                    <a:p>
                      <a:r>
                        <a:rPr lang="en-US" dirty="0" smtClean="0"/>
                        <a:t>0</a:t>
                      </a:r>
                      <a:endParaRPr lang="en-US" dirty="0"/>
                    </a:p>
                  </a:txBody>
                  <a:tcPr/>
                </a:tc>
                <a:tc>
                  <a:txBody>
                    <a:bodyPr/>
                    <a:lstStyle/>
                    <a:p>
                      <a:r>
                        <a:rPr lang="en-US" dirty="0" smtClean="0"/>
                        <a:t>Y</a:t>
                      </a:r>
                      <a:endParaRPr lang="en-US" dirty="0"/>
                    </a:p>
                  </a:txBody>
                  <a:tcPr/>
                </a:tc>
                <a:tc>
                  <a:txBody>
                    <a:bodyPr/>
                    <a:lstStyle/>
                    <a:p>
                      <a:r>
                        <a:rPr lang="en-US" dirty="0" smtClean="0"/>
                        <a:t>S</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B</a:t>
                      </a:r>
                      <a:endParaRPr lang="en-US" dirty="0"/>
                    </a:p>
                  </a:txBody>
                  <a:tcPr/>
                </a:tc>
                <a:tc>
                  <a:txBody>
                    <a:bodyPr/>
                    <a:lstStyle/>
                    <a:p>
                      <a:r>
                        <a:rPr lang="en-US" dirty="0" smtClean="0"/>
                        <a:t>0</a:t>
                      </a:r>
                      <a:endParaRPr lang="en-US" dirty="0"/>
                    </a:p>
                  </a:txBody>
                  <a:tcPr/>
                </a:tc>
                <a:tc>
                  <a:txBody>
                    <a:bodyPr/>
                    <a:lstStyle/>
                    <a:p>
                      <a:r>
                        <a:rPr lang="en-US" dirty="0" smtClean="0"/>
                        <a:t>Y</a:t>
                      </a:r>
                      <a:endParaRPr lang="en-US" dirty="0"/>
                    </a:p>
                  </a:txBody>
                  <a:tcPr/>
                </a:tc>
                <a:tc>
                  <a:txBody>
                    <a:bodyPr/>
                    <a:lstStyle/>
                    <a:p>
                      <a:r>
                        <a:rPr lang="en-US" dirty="0" smtClean="0"/>
                        <a:t>S</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975773" y="3620276"/>
            <a:ext cx="2183873" cy="2031325"/>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solidFill>
                  <a:srgbClr val="FF0000"/>
                </a:solidFill>
              </a:rPr>
              <a:t>  read A</a:t>
            </a:r>
          </a:p>
          <a:p>
            <a:r>
              <a:rPr lang="en-US" dirty="0" smtClean="0"/>
              <a:t>  write B =1</a:t>
            </a:r>
          </a:p>
          <a:p>
            <a:r>
              <a:rPr lang="en-US" dirty="0" smtClean="0"/>
              <a:t>}</a:t>
            </a:r>
          </a:p>
          <a:p>
            <a:r>
              <a:rPr lang="en-US" dirty="0" smtClean="0"/>
              <a:t>  </a:t>
            </a:r>
            <a:endParaRPr lang="en-US" dirty="0"/>
          </a:p>
        </p:txBody>
      </p:sp>
      <p:sp>
        <p:nvSpPr>
          <p:cNvPr id="7" name="TextBox 6"/>
          <p:cNvSpPr txBox="1"/>
          <p:nvPr/>
        </p:nvSpPr>
        <p:spPr>
          <a:xfrm>
            <a:off x="7000784" y="4693335"/>
            <a:ext cx="184666" cy="369332"/>
          </a:xfrm>
          <a:prstGeom prst="rect">
            <a:avLst/>
          </a:prstGeom>
          <a:noFill/>
        </p:spPr>
        <p:txBody>
          <a:bodyPr wrap="none" rtlCol="0">
            <a:spAutoFit/>
          </a:bodyPr>
          <a:lstStyle/>
          <a:p>
            <a:endParaRPr lang="en-US" dirty="0"/>
          </a:p>
        </p:txBody>
      </p:sp>
      <p:sp>
        <p:nvSpPr>
          <p:cNvPr id="8" name="TextBox 7"/>
          <p:cNvSpPr txBox="1"/>
          <p:nvPr/>
        </p:nvSpPr>
        <p:spPr>
          <a:xfrm>
            <a:off x="5908847" y="3429000"/>
            <a:ext cx="2183873" cy="3416320"/>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t>  read B</a:t>
            </a:r>
          </a:p>
          <a:p>
            <a:endParaRPr lang="en-US" dirty="0" smtClean="0"/>
          </a:p>
          <a:p>
            <a:endParaRPr lang="en-US" dirty="0" smtClean="0"/>
          </a:p>
          <a:p>
            <a:endParaRPr lang="en-US" dirty="0" smtClean="0"/>
          </a:p>
          <a:p>
            <a:endParaRPr lang="en-US" dirty="0" smtClean="0"/>
          </a:p>
          <a:p>
            <a:endParaRPr lang="en-US" dirty="0" smtClean="0"/>
          </a:p>
          <a:p>
            <a:r>
              <a:rPr lang="en-US" dirty="0" smtClean="0"/>
              <a:t>  Write A = 2 </a:t>
            </a:r>
          </a:p>
          <a:p>
            <a:r>
              <a:rPr lang="en-US" dirty="0" smtClean="0"/>
              <a:t>}</a:t>
            </a:r>
          </a:p>
          <a:p>
            <a:r>
              <a:rPr lang="en-US" dirty="0" smtClean="0"/>
              <a:t>  </a:t>
            </a:r>
            <a:endParaRPr lang="en-US" dirty="0"/>
          </a:p>
        </p:txBody>
      </p:sp>
      <p:sp>
        <p:nvSpPr>
          <p:cNvPr id="9" name="TextBox 8"/>
          <p:cNvSpPr txBox="1"/>
          <p:nvPr/>
        </p:nvSpPr>
        <p:spPr>
          <a:xfrm>
            <a:off x="851865" y="3578087"/>
            <a:ext cx="2382195" cy="369332"/>
          </a:xfrm>
          <a:prstGeom prst="rect">
            <a:avLst/>
          </a:prstGeom>
          <a:noFill/>
        </p:spPr>
        <p:txBody>
          <a:bodyPr wrap="none" rtlCol="0">
            <a:spAutoFit/>
          </a:bodyPr>
          <a:lstStyle/>
          <a:p>
            <a:r>
              <a:rPr lang="en-US" dirty="0" smtClean="0"/>
              <a:t>Bus Messages: </a:t>
            </a:r>
            <a:r>
              <a:rPr lang="en-US" b="1" dirty="0" smtClean="0"/>
              <a:t>1</a:t>
            </a:r>
            <a:r>
              <a:rPr lang="en-US" dirty="0" smtClean="0"/>
              <a:t> read A</a:t>
            </a:r>
            <a:endParaRPr lang="en-US" dirty="0"/>
          </a:p>
        </p:txBody>
      </p:sp>
    </p:spTree>
    <p:extLst>
      <p:ext uri="{BB962C8B-B14F-4D97-AF65-F5344CB8AC3E}">
        <p14:creationId xmlns:p14="http://schemas.microsoft.com/office/powerpoint/2010/main" val="40575815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 Example</a:t>
            </a:r>
            <a:endParaRPr lang="en-US" dirty="0"/>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r>
              <a:tr h="370840">
                <a:tc>
                  <a:txBody>
                    <a:bodyPr/>
                    <a:lstStyle/>
                    <a:p>
                      <a:r>
                        <a:rPr lang="en-US" dirty="0" smtClean="0"/>
                        <a:t>A</a:t>
                      </a:r>
                      <a:endParaRPr lang="en-US" dirty="0"/>
                    </a:p>
                  </a:txBody>
                  <a:tcPr/>
                </a:tc>
                <a:tc>
                  <a:txBody>
                    <a:bodyPr/>
                    <a:lstStyle/>
                    <a:p>
                      <a:r>
                        <a:rPr lang="en-US" dirty="0" smtClean="0"/>
                        <a:t>0</a:t>
                      </a:r>
                      <a:endParaRPr lang="en-US" dirty="0"/>
                    </a:p>
                  </a:txBody>
                  <a:tcPr/>
                </a:tc>
                <a:tc>
                  <a:txBody>
                    <a:bodyPr/>
                    <a:lstStyle/>
                    <a:p>
                      <a:r>
                        <a:rPr lang="en-US" dirty="0" smtClean="0"/>
                        <a:t>Y</a:t>
                      </a:r>
                    </a:p>
                  </a:txBody>
                  <a:tcPr/>
                </a:tc>
                <a:tc>
                  <a:txBody>
                    <a:bodyPr/>
                    <a:lstStyle/>
                    <a:p>
                      <a:r>
                        <a:rPr lang="en-US" dirty="0" smtClean="0"/>
                        <a:t>S</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dirty="0" smtClean="0"/>
                        <a:t>B</a:t>
                      </a:r>
                      <a:endParaRPr lang="en-US" dirty="0"/>
                    </a:p>
                  </a:txBody>
                  <a:tcPr/>
                </a:tc>
                <a:tc>
                  <a:txBody>
                    <a:bodyPr/>
                    <a:lstStyle/>
                    <a:p>
                      <a:r>
                        <a:rPr lang="en-US" dirty="0" smtClean="0"/>
                        <a:t>1</a:t>
                      </a:r>
                      <a:endParaRPr lang="en-US" dirty="0"/>
                    </a:p>
                  </a:txBody>
                  <a:tcPr/>
                </a:tc>
                <a:tc>
                  <a:txBody>
                    <a:bodyPr/>
                    <a:lstStyle/>
                    <a:p>
                      <a:r>
                        <a:rPr lang="en-US" dirty="0" smtClean="0"/>
                        <a:t>Y</a:t>
                      </a:r>
                      <a:endParaRPr lang="en-US" dirty="0"/>
                    </a:p>
                  </a:txBody>
                  <a:tcPr/>
                </a:tc>
                <a:tc>
                  <a:txBody>
                    <a:bodyPr/>
                    <a:lstStyle/>
                    <a:p>
                      <a:r>
                        <a:rPr lang="en-US" dirty="0" smtClean="0"/>
                        <a:t>M</a:t>
                      </a:r>
                      <a:endParaRPr lang="en-US" dirty="0"/>
                    </a:p>
                  </a:txBody>
                  <a:tcPr/>
                </a:tc>
                <a:tc>
                  <a:txBody>
                    <a:bodyPr/>
                    <a:lstStyle/>
                    <a:p>
                      <a:r>
                        <a:rPr lang="en-US" dirty="0" smtClean="0"/>
                        <a:t>B</a:t>
                      </a:r>
                      <a:endParaRPr lang="en-US" dirty="0"/>
                    </a:p>
                  </a:txBody>
                  <a:tcPr/>
                </a:tc>
                <a:tc>
                  <a:txBody>
                    <a:bodyPr/>
                    <a:lstStyle/>
                    <a:p>
                      <a:r>
                        <a:rPr lang="en-US" dirty="0" smtClean="0"/>
                        <a:t>0</a:t>
                      </a:r>
                      <a:endParaRPr lang="en-US" dirty="0"/>
                    </a:p>
                  </a:txBody>
                  <a:tcPr/>
                </a:tc>
                <a:tc>
                  <a:txBody>
                    <a:bodyPr/>
                    <a:lstStyle/>
                    <a:p>
                      <a:r>
                        <a:rPr lang="en-US" dirty="0" smtClean="0"/>
                        <a:t>Y</a:t>
                      </a:r>
                      <a:endParaRPr lang="en-US" dirty="0"/>
                    </a:p>
                  </a:txBody>
                  <a:tcPr/>
                </a:tc>
                <a:tc>
                  <a:txBody>
                    <a:bodyPr/>
                    <a:lstStyle/>
                    <a:p>
                      <a:r>
                        <a:rPr lang="en-US" dirty="0" smtClean="0"/>
                        <a:t>S</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975773" y="3620276"/>
            <a:ext cx="2183873" cy="2031325"/>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t>  read A</a:t>
            </a:r>
          </a:p>
          <a:p>
            <a:r>
              <a:rPr lang="en-US" dirty="0" smtClean="0">
                <a:solidFill>
                  <a:srgbClr val="FF0000"/>
                </a:solidFill>
              </a:rPr>
              <a:t>  write B =1</a:t>
            </a:r>
          </a:p>
          <a:p>
            <a:r>
              <a:rPr lang="en-US" dirty="0" smtClean="0"/>
              <a:t>}</a:t>
            </a:r>
          </a:p>
          <a:p>
            <a:r>
              <a:rPr lang="en-US" dirty="0" smtClean="0"/>
              <a:t>  </a:t>
            </a:r>
            <a:endParaRPr lang="en-US" dirty="0"/>
          </a:p>
        </p:txBody>
      </p:sp>
      <p:sp>
        <p:nvSpPr>
          <p:cNvPr id="7" name="TextBox 6"/>
          <p:cNvSpPr txBox="1"/>
          <p:nvPr/>
        </p:nvSpPr>
        <p:spPr>
          <a:xfrm>
            <a:off x="7000784" y="4693335"/>
            <a:ext cx="184666" cy="369332"/>
          </a:xfrm>
          <a:prstGeom prst="rect">
            <a:avLst/>
          </a:prstGeom>
          <a:noFill/>
        </p:spPr>
        <p:txBody>
          <a:bodyPr wrap="none" rtlCol="0">
            <a:spAutoFit/>
          </a:bodyPr>
          <a:lstStyle/>
          <a:p>
            <a:endParaRPr lang="en-US" dirty="0"/>
          </a:p>
        </p:txBody>
      </p:sp>
      <p:sp>
        <p:nvSpPr>
          <p:cNvPr id="8" name="TextBox 7"/>
          <p:cNvSpPr txBox="1"/>
          <p:nvPr/>
        </p:nvSpPr>
        <p:spPr>
          <a:xfrm>
            <a:off x="5908847" y="3429000"/>
            <a:ext cx="2183873" cy="3416320"/>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t>  read B</a:t>
            </a:r>
          </a:p>
          <a:p>
            <a:endParaRPr lang="en-US" dirty="0" smtClean="0"/>
          </a:p>
          <a:p>
            <a:endParaRPr lang="en-US" dirty="0" smtClean="0"/>
          </a:p>
          <a:p>
            <a:endParaRPr lang="en-US" dirty="0" smtClean="0"/>
          </a:p>
          <a:p>
            <a:endParaRPr lang="en-US" dirty="0" smtClean="0"/>
          </a:p>
          <a:p>
            <a:endParaRPr lang="en-US" dirty="0" smtClean="0"/>
          </a:p>
          <a:p>
            <a:r>
              <a:rPr lang="en-US" dirty="0" smtClean="0"/>
              <a:t>  Write A = 2 </a:t>
            </a:r>
          </a:p>
          <a:p>
            <a:r>
              <a:rPr lang="en-US" dirty="0" smtClean="0"/>
              <a:t>}</a:t>
            </a:r>
          </a:p>
          <a:p>
            <a:r>
              <a:rPr lang="en-US" dirty="0" smtClean="0"/>
              <a:t>  </a:t>
            </a:r>
            <a:endParaRPr lang="en-US" dirty="0"/>
          </a:p>
        </p:txBody>
      </p:sp>
      <p:sp>
        <p:nvSpPr>
          <p:cNvPr id="9" name="TextBox 8"/>
          <p:cNvSpPr txBox="1"/>
          <p:nvPr/>
        </p:nvSpPr>
        <p:spPr>
          <a:xfrm>
            <a:off x="851865" y="3578087"/>
            <a:ext cx="2166691" cy="369332"/>
          </a:xfrm>
          <a:prstGeom prst="rect">
            <a:avLst/>
          </a:prstGeom>
          <a:noFill/>
        </p:spPr>
        <p:txBody>
          <a:bodyPr wrap="none" rtlCol="0">
            <a:spAutoFit/>
          </a:bodyPr>
          <a:lstStyle/>
          <a:p>
            <a:r>
              <a:rPr lang="en-US" dirty="0" smtClean="0"/>
              <a:t>Bus Messages: NONE</a:t>
            </a:r>
            <a:endParaRPr lang="en-US" dirty="0"/>
          </a:p>
        </p:txBody>
      </p:sp>
    </p:spTree>
    <p:extLst>
      <p:ext uri="{BB962C8B-B14F-4D97-AF65-F5344CB8AC3E}">
        <p14:creationId xmlns:p14="http://schemas.microsoft.com/office/powerpoint/2010/main" val="3709212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visibility on commit</a:t>
            </a:r>
            <a:endParaRPr lang="en-US" dirty="0"/>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r>
              <a:tr h="370840">
                <a:tc>
                  <a:txBody>
                    <a:bodyPr/>
                    <a:lstStyle/>
                    <a:p>
                      <a:r>
                        <a:rPr lang="en-US" dirty="0" smtClean="0"/>
                        <a:t>A</a:t>
                      </a:r>
                      <a:endParaRPr lang="en-US" dirty="0"/>
                    </a:p>
                  </a:txBody>
                  <a:tcPr/>
                </a:tc>
                <a:tc>
                  <a:txBody>
                    <a:bodyPr/>
                    <a:lstStyle/>
                    <a:p>
                      <a:r>
                        <a:rPr lang="en-US" dirty="0" smtClean="0"/>
                        <a:t>0</a:t>
                      </a:r>
                      <a:endParaRPr lang="en-US" dirty="0"/>
                    </a:p>
                  </a:txBody>
                  <a:tcPr/>
                </a:tc>
                <a:tc>
                  <a:txBody>
                    <a:bodyPr/>
                    <a:lstStyle/>
                    <a:p>
                      <a:r>
                        <a:rPr lang="en-US" dirty="0" smtClean="0"/>
                        <a:t>N</a:t>
                      </a:r>
                      <a:endParaRPr lang="en-US" dirty="0"/>
                    </a:p>
                  </a:txBody>
                  <a:tcPr/>
                </a:tc>
                <a:tc>
                  <a:txBody>
                    <a:bodyPr/>
                    <a:lstStyle/>
                    <a:p>
                      <a:r>
                        <a:rPr lang="en-US" dirty="0" smtClean="0"/>
                        <a:t>S</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dirty="0" smtClean="0"/>
                        <a:t>B</a:t>
                      </a:r>
                      <a:endParaRPr lang="en-US" dirty="0"/>
                    </a:p>
                  </a:txBody>
                  <a:tcPr/>
                </a:tc>
                <a:tc>
                  <a:txBody>
                    <a:bodyPr/>
                    <a:lstStyle/>
                    <a:p>
                      <a:r>
                        <a:rPr lang="en-US" dirty="0" smtClean="0"/>
                        <a:t>1</a:t>
                      </a:r>
                      <a:endParaRPr lang="en-US" dirty="0"/>
                    </a:p>
                  </a:txBody>
                  <a:tcPr/>
                </a:tc>
                <a:tc>
                  <a:txBody>
                    <a:bodyPr/>
                    <a:lstStyle/>
                    <a:p>
                      <a:r>
                        <a:rPr lang="en-US" dirty="0" smtClean="0"/>
                        <a:t>N</a:t>
                      </a:r>
                      <a:endParaRPr lang="en-US" dirty="0"/>
                    </a:p>
                  </a:txBody>
                  <a:tcPr/>
                </a:tc>
                <a:tc>
                  <a:txBody>
                    <a:bodyPr/>
                    <a:lstStyle/>
                    <a:p>
                      <a:r>
                        <a:rPr lang="en-US" dirty="0" smtClean="0"/>
                        <a:t>M</a:t>
                      </a:r>
                      <a:endParaRPr lang="en-US" dirty="0"/>
                    </a:p>
                  </a:txBody>
                  <a:tcPr/>
                </a:tc>
                <a:tc>
                  <a:txBody>
                    <a:bodyPr/>
                    <a:lstStyle/>
                    <a:p>
                      <a:r>
                        <a:rPr lang="en-US" dirty="0" smtClean="0"/>
                        <a:t>B</a:t>
                      </a:r>
                      <a:endParaRPr lang="en-US" dirty="0"/>
                    </a:p>
                  </a:txBody>
                  <a:tcPr/>
                </a:tc>
                <a:tc>
                  <a:txBody>
                    <a:bodyPr/>
                    <a:lstStyle/>
                    <a:p>
                      <a:r>
                        <a:rPr lang="en-US" dirty="0" smtClean="0"/>
                        <a:t>0</a:t>
                      </a:r>
                      <a:endParaRPr lang="en-US" dirty="0"/>
                    </a:p>
                  </a:txBody>
                  <a:tcPr/>
                </a:tc>
                <a:tc>
                  <a:txBody>
                    <a:bodyPr/>
                    <a:lstStyle/>
                    <a:p>
                      <a:r>
                        <a:rPr lang="en-US" dirty="0" smtClean="0"/>
                        <a:t>Y</a:t>
                      </a:r>
                      <a:endParaRPr lang="en-US" dirty="0"/>
                    </a:p>
                  </a:txBody>
                  <a:tcPr/>
                </a:tc>
                <a:tc>
                  <a:txBody>
                    <a:bodyPr/>
                    <a:lstStyle/>
                    <a:p>
                      <a:r>
                        <a:rPr lang="en-US" dirty="0" smtClean="0"/>
                        <a:t>S</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975773" y="3620276"/>
            <a:ext cx="2183873" cy="2031325"/>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t>  read A</a:t>
            </a:r>
          </a:p>
          <a:p>
            <a:r>
              <a:rPr lang="en-US" dirty="0" smtClean="0"/>
              <a:t>  write B =1</a:t>
            </a:r>
          </a:p>
          <a:p>
            <a:r>
              <a:rPr lang="en-US" dirty="0" smtClean="0">
                <a:solidFill>
                  <a:srgbClr val="FF0000"/>
                </a:solidFill>
              </a:rPr>
              <a:t>}</a:t>
            </a:r>
          </a:p>
          <a:p>
            <a:r>
              <a:rPr lang="en-US" dirty="0" smtClean="0"/>
              <a:t>  </a:t>
            </a:r>
            <a:endParaRPr lang="en-US" dirty="0"/>
          </a:p>
        </p:txBody>
      </p:sp>
      <p:sp>
        <p:nvSpPr>
          <p:cNvPr id="7" name="TextBox 6"/>
          <p:cNvSpPr txBox="1"/>
          <p:nvPr/>
        </p:nvSpPr>
        <p:spPr>
          <a:xfrm>
            <a:off x="7000784" y="4693335"/>
            <a:ext cx="184666" cy="369332"/>
          </a:xfrm>
          <a:prstGeom prst="rect">
            <a:avLst/>
          </a:prstGeom>
          <a:noFill/>
        </p:spPr>
        <p:txBody>
          <a:bodyPr wrap="none" rtlCol="0">
            <a:spAutoFit/>
          </a:bodyPr>
          <a:lstStyle/>
          <a:p>
            <a:endParaRPr lang="en-US" dirty="0"/>
          </a:p>
        </p:txBody>
      </p:sp>
      <p:sp>
        <p:nvSpPr>
          <p:cNvPr id="8" name="TextBox 7"/>
          <p:cNvSpPr txBox="1"/>
          <p:nvPr/>
        </p:nvSpPr>
        <p:spPr>
          <a:xfrm>
            <a:off x="5908847" y="3429000"/>
            <a:ext cx="2183873" cy="3416320"/>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t>  read B</a:t>
            </a:r>
          </a:p>
          <a:p>
            <a:endParaRPr lang="en-US" dirty="0" smtClean="0"/>
          </a:p>
          <a:p>
            <a:endParaRPr lang="en-US" dirty="0" smtClean="0"/>
          </a:p>
          <a:p>
            <a:r>
              <a:rPr lang="en-US" dirty="0" smtClean="0">
                <a:solidFill>
                  <a:srgbClr val="FF0000"/>
                </a:solidFill>
              </a:rPr>
              <a:t>ABORT</a:t>
            </a:r>
          </a:p>
          <a:p>
            <a:endParaRPr lang="en-US" dirty="0" smtClean="0"/>
          </a:p>
          <a:p>
            <a:endParaRPr lang="en-US" dirty="0" smtClean="0"/>
          </a:p>
          <a:p>
            <a:r>
              <a:rPr lang="en-US" dirty="0" smtClean="0"/>
              <a:t>  Write A = 2 </a:t>
            </a:r>
          </a:p>
          <a:p>
            <a:r>
              <a:rPr lang="en-US" dirty="0" smtClean="0"/>
              <a:t>}</a:t>
            </a:r>
          </a:p>
          <a:p>
            <a:r>
              <a:rPr lang="en-US" dirty="0" smtClean="0"/>
              <a:t>  </a:t>
            </a:r>
            <a:endParaRPr lang="en-US" dirty="0"/>
          </a:p>
        </p:txBody>
      </p:sp>
      <p:sp>
        <p:nvSpPr>
          <p:cNvPr id="9" name="TextBox 8"/>
          <p:cNvSpPr txBox="1"/>
          <p:nvPr/>
        </p:nvSpPr>
        <p:spPr>
          <a:xfrm>
            <a:off x="851865" y="3578087"/>
            <a:ext cx="2788744" cy="369332"/>
          </a:xfrm>
          <a:prstGeom prst="rect">
            <a:avLst/>
          </a:prstGeom>
          <a:noFill/>
        </p:spPr>
        <p:txBody>
          <a:bodyPr wrap="none" rtlCol="0">
            <a:spAutoFit/>
          </a:bodyPr>
          <a:lstStyle/>
          <a:p>
            <a:r>
              <a:rPr lang="en-US" dirty="0" smtClean="0"/>
              <a:t>Bus Messages: </a:t>
            </a:r>
            <a:r>
              <a:rPr lang="en-US" b="1" dirty="0" smtClean="0"/>
              <a:t>1 </a:t>
            </a:r>
            <a:r>
              <a:rPr lang="en-US" dirty="0" smtClean="0"/>
              <a:t>B modified</a:t>
            </a:r>
            <a:endParaRPr lang="en-US" dirty="0"/>
          </a:p>
        </p:txBody>
      </p:sp>
    </p:spTree>
    <p:extLst>
      <p:ext uri="{BB962C8B-B14F-4D97-AF65-F5344CB8AC3E}">
        <p14:creationId xmlns:p14="http://schemas.microsoft.com/office/powerpoint/2010/main" val="33641325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notify on write</a:t>
            </a:r>
            <a:endParaRPr lang="en-US" dirty="0"/>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r>
              <a:tr h="370840">
                <a:tc>
                  <a:txBody>
                    <a:bodyPr/>
                    <a:lstStyle/>
                    <a:p>
                      <a:r>
                        <a:rPr lang="en-US" dirty="0" smtClean="0"/>
                        <a:t>A</a:t>
                      </a:r>
                      <a:endParaRPr lang="en-US" dirty="0"/>
                    </a:p>
                  </a:txBody>
                  <a:tcPr/>
                </a:tc>
                <a:tc>
                  <a:txBody>
                    <a:bodyPr/>
                    <a:lstStyle/>
                    <a:p>
                      <a:r>
                        <a:rPr lang="en-US" dirty="0" smtClean="0"/>
                        <a:t>0</a:t>
                      </a:r>
                      <a:endParaRPr lang="en-US" dirty="0"/>
                    </a:p>
                  </a:txBody>
                  <a:tcPr/>
                </a:tc>
                <a:tc>
                  <a:txBody>
                    <a:bodyPr/>
                    <a:lstStyle/>
                    <a:p>
                      <a:r>
                        <a:rPr lang="en-US" dirty="0" smtClean="0"/>
                        <a:t>Y</a:t>
                      </a:r>
                      <a:endParaRPr lang="en-US" dirty="0"/>
                    </a:p>
                  </a:txBody>
                  <a:tcPr/>
                </a:tc>
                <a:tc>
                  <a:txBody>
                    <a:bodyPr/>
                    <a:lstStyle/>
                    <a:p>
                      <a:r>
                        <a:rPr lang="en-US" dirty="0" smtClean="0"/>
                        <a:t>S</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dirty="0" smtClean="0"/>
                        <a:t>B</a:t>
                      </a:r>
                      <a:endParaRPr lang="en-US" dirty="0"/>
                    </a:p>
                  </a:txBody>
                  <a:tcPr/>
                </a:tc>
                <a:tc>
                  <a:txBody>
                    <a:bodyPr/>
                    <a:lstStyle/>
                    <a:p>
                      <a:r>
                        <a:rPr lang="en-US" dirty="0" smtClean="0"/>
                        <a:t>1</a:t>
                      </a:r>
                      <a:endParaRPr lang="en-US" dirty="0"/>
                    </a:p>
                  </a:txBody>
                  <a:tcPr/>
                </a:tc>
                <a:tc>
                  <a:txBody>
                    <a:bodyPr/>
                    <a:lstStyle/>
                    <a:p>
                      <a:r>
                        <a:rPr lang="en-US" dirty="0" smtClean="0"/>
                        <a:t>Y</a:t>
                      </a:r>
                      <a:endParaRPr lang="en-US" dirty="0"/>
                    </a:p>
                  </a:txBody>
                  <a:tcPr/>
                </a:tc>
                <a:tc>
                  <a:txBody>
                    <a:bodyPr/>
                    <a:lstStyle/>
                    <a:p>
                      <a:r>
                        <a:rPr lang="en-US" dirty="0" smtClean="0"/>
                        <a:t>M</a:t>
                      </a:r>
                      <a:endParaRPr lang="en-US" dirty="0"/>
                    </a:p>
                  </a:txBody>
                  <a:tcPr/>
                </a:tc>
                <a:tc>
                  <a:txBody>
                    <a:bodyPr/>
                    <a:lstStyle/>
                    <a:p>
                      <a:r>
                        <a:rPr lang="en-US" dirty="0" smtClean="0"/>
                        <a:t>B</a:t>
                      </a:r>
                      <a:endParaRPr lang="en-US" dirty="0"/>
                    </a:p>
                  </a:txBody>
                  <a:tcPr/>
                </a:tc>
                <a:tc>
                  <a:txBody>
                    <a:bodyPr/>
                    <a:lstStyle/>
                    <a:p>
                      <a:r>
                        <a:rPr lang="en-US" dirty="0" smtClean="0"/>
                        <a:t>0</a:t>
                      </a:r>
                      <a:endParaRPr lang="en-US" dirty="0"/>
                    </a:p>
                  </a:txBody>
                  <a:tcPr/>
                </a:tc>
                <a:tc>
                  <a:txBody>
                    <a:bodyPr/>
                    <a:lstStyle/>
                    <a:p>
                      <a:r>
                        <a:rPr lang="en-US" dirty="0" smtClean="0"/>
                        <a:t>Y</a:t>
                      </a:r>
                      <a:endParaRPr lang="en-US" dirty="0"/>
                    </a:p>
                  </a:txBody>
                  <a:tcPr/>
                </a:tc>
                <a:tc>
                  <a:txBody>
                    <a:bodyPr/>
                    <a:lstStyle/>
                    <a:p>
                      <a:r>
                        <a:rPr lang="en-US" dirty="0" smtClean="0"/>
                        <a:t>S</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975773" y="3620276"/>
            <a:ext cx="2183873" cy="2031325"/>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t>  read A</a:t>
            </a:r>
          </a:p>
          <a:p>
            <a:r>
              <a:rPr lang="en-US" dirty="0" smtClean="0">
                <a:solidFill>
                  <a:srgbClr val="FF0000"/>
                </a:solidFill>
              </a:rPr>
              <a:t>  write B =1  ABORT?</a:t>
            </a:r>
          </a:p>
          <a:p>
            <a:r>
              <a:rPr lang="en-US" dirty="0" smtClean="0"/>
              <a:t>}</a:t>
            </a:r>
          </a:p>
          <a:p>
            <a:r>
              <a:rPr lang="en-US" dirty="0" smtClean="0"/>
              <a:t>  </a:t>
            </a:r>
            <a:endParaRPr lang="en-US" dirty="0"/>
          </a:p>
        </p:txBody>
      </p:sp>
      <p:sp>
        <p:nvSpPr>
          <p:cNvPr id="7" name="TextBox 6"/>
          <p:cNvSpPr txBox="1"/>
          <p:nvPr/>
        </p:nvSpPr>
        <p:spPr>
          <a:xfrm>
            <a:off x="7000784" y="4693335"/>
            <a:ext cx="184666" cy="369332"/>
          </a:xfrm>
          <a:prstGeom prst="rect">
            <a:avLst/>
          </a:prstGeom>
          <a:noFill/>
        </p:spPr>
        <p:txBody>
          <a:bodyPr wrap="none" rtlCol="0">
            <a:spAutoFit/>
          </a:bodyPr>
          <a:lstStyle/>
          <a:p>
            <a:endParaRPr lang="en-US" dirty="0"/>
          </a:p>
        </p:txBody>
      </p:sp>
      <p:sp>
        <p:nvSpPr>
          <p:cNvPr id="8" name="TextBox 7"/>
          <p:cNvSpPr txBox="1"/>
          <p:nvPr/>
        </p:nvSpPr>
        <p:spPr>
          <a:xfrm>
            <a:off x="5908847" y="3429000"/>
            <a:ext cx="2183873" cy="3416320"/>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t>  read B</a:t>
            </a:r>
          </a:p>
          <a:p>
            <a:endParaRPr lang="en-US" dirty="0" smtClean="0"/>
          </a:p>
          <a:p>
            <a:endParaRPr lang="en-US" dirty="0" smtClean="0"/>
          </a:p>
          <a:p>
            <a:r>
              <a:rPr lang="en-US" dirty="0" smtClean="0">
                <a:solidFill>
                  <a:srgbClr val="FF0000"/>
                </a:solidFill>
              </a:rPr>
              <a:t>ABORT?</a:t>
            </a:r>
            <a:endParaRPr lang="en-US" dirty="0" smtClean="0"/>
          </a:p>
          <a:p>
            <a:endParaRPr lang="en-US" dirty="0" smtClean="0"/>
          </a:p>
          <a:p>
            <a:endParaRPr lang="en-US" dirty="0" smtClean="0"/>
          </a:p>
          <a:p>
            <a:r>
              <a:rPr lang="en-US" dirty="0" smtClean="0"/>
              <a:t>  Write A = 2 </a:t>
            </a:r>
          </a:p>
          <a:p>
            <a:r>
              <a:rPr lang="en-US" dirty="0" smtClean="0"/>
              <a:t>}</a:t>
            </a:r>
          </a:p>
          <a:p>
            <a:r>
              <a:rPr lang="en-US" dirty="0" smtClean="0"/>
              <a:t>  </a:t>
            </a:r>
            <a:endParaRPr lang="en-US" dirty="0"/>
          </a:p>
        </p:txBody>
      </p:sp>
      <p:sp>
        <p:nvSpPr>
          <p:cNvPr id="9" name="TextBox 8"/>
          <p:cNvSpPr txBox="1"/>
          <p:nvPr/>
        </p:nvSpPr>
        <p:spPr>
          <a:xfrm>
            <a:off x="851865" y="3578087"/>
            <a:ext cx="3801041" cy="646331"/>
          </a:xfrm>
          <a:prstGeom prst="rect">
            <a:avLst/>
          </a:prstGeom>
          <a:noFill/>
        </p:spPr>
        <p:txBody>
          <a:bodyPr wrap="none" rtlCol="0">
            <a:spAutoFit/>
          </a:bodyPr>
          <a:lstStyle/>
          <a:p>
            <a:r>
              <a:rPr lang="en-US" dirty="0" smtClean="0"/>
              <a:t>Bus Messages:	</a:t>
            </a:r>
            <a:r>
              <a:rPr lang="en-US" b="1" dirty="0" smtClean="0"/>
              <a:t>1</a:t>
            </a:r>
            <a:r>
              <a:rPr lang="en-US" dirty="0" smtClean="0"/>
              <a:t> speculative write to B</a:t>
            </a:r>
          </a:p>
          <a:p>
            <a:r>
              <a:rPr lang="en-US" dirty="0" smtClean="0"/>
              <a:t>		 	</a:t>
            </a:r>
            <a:r>
              <a:rPr lang="en-US" b="1" dirty="0" smtClean="0"/>
              <a:t>2:</a:t>
            </a:r>
            <a:r>
              <a:rPr lang="en-US" dirty="0" smtClean="0"/>
              <a:t> 1 conflicts with me</a:t>
            </a:r>
            <a:endParaRPr lang="en-US" dirty="0"/>
          </a:p>
        </p:txBody>
      </p:sp>
    </p:spTree>
    <p:extLst>
      <p:ext uri="{BB962C8B-B14F-4D97-AF65-F5344CB8AC3E}">
        <p14:creationId xmlns:p14="http://schemas.microsoft.com/office/powerpoint/2010/main" val="37637723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HTM – The </a:t>
            </a:r>
            <a:r>
              <a:rPr lang="en-US" dirty="0" smtClean="0"/>
              <a:t>good Strong </a:t>
            </a:r>
            <a:r>
              <a:rPr lang="en-US" dirty="0" smtClean="0"/>
              <a:t>isolation</a:t>
            </a:r>
            <a:endParaRPr lang="en-US" dirty="0"/>
          </a:p>
        </p:txBody>
      </p:sp>
      <p:pic>
        <p:nvPicPr>
          <p:cNvPr id="4" name="Picture 3" descr="strong vs weak isolation.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303213" y="2539890"/>
            <a:ext cx="8192514" cy="1778220"/>
          </a:xfrm>
          <a:prstGeom prst="rect">
            <a:avLst/>
          </a:prstGeom>
        </p:spPr>
      </p:pic>
    </p:spTree>
    <p:extLst>
      <p:ext uri="{BB962C8B-B14F-4D97-AF65-F5344CB8AC3E}">
        <p14:creationId xmlns:p14="http://schemas.microsoft.com/office/powerpoint/2010/main" val="17975794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HTM – The </a:t>
            </a:r>
            <a:r>
              <a:rPr lang="en-US" dirty="0" smtClean="0"/>
              <a:t>good ISA </a:t>
            </a:r>
            <a:r>
              <a:rPr lang="en-US" dirty="0" smtClean="0"/>
              <a:t>Extensions</a:t>
            </a:r>
            <a:endParaRPr lang="en-US" dirty="0"/>
          </a:p>
        </p:txBody>
      </p:sp>
      <p:sp>
        <p:nvSpPr>
          <p:cNvPr id="3" name="Content Placeholder 2"/>
          <p:cNvSpPr>
            <a:spLocks noGrp="1"/>
          </p:cNvSpPr>
          <p:nvPr>
            <p:ph idx="1"/>
          </p:nvPr>
        </p:nvSpPr>
        <p:spPr/>
        <p:txBody>
          <a:bodyPr>
            <a:normAutofit/>
          </a:bodyPr>
          <a:lstStyle/>
          <a:p>
            <a:r>
              <a:rPr lang="en-US" dirty="0" smtClean="0"/>
              <a:t>Allows ISA </a:t>
            </a:r>
            <a:r>
              <a:rPr lang="en-US" dirty="0" err="1" smtClean="0"/>
              <a:t>extentions</a:t>
            </a:r>
            <a:r>
              <a:rPr lang="en-US" dirty="0" smtClean="0"/>
              <a:t> (new atomic operations)</a:t>
            </a:r>
          </a:p>
          <a:p>
            <a:r>
              <a:rPr lang="en-US" dirty="0" smtClean="0"/>
              <a:t>Double compare and swap</a:t>
            </a:r>
          </a:p>
          <a:p>
            <a:r>
              <a:rPr lang="en-US" dirty="0" smtClean="0"/>
              <a:t>Necessary for some non-blocking algorithms</a:t>
            </a:r>
          </a:p>
          <a:p>
            <a:endParaRPr lang="en-US" dirty="0" smtClean="0"/>
          </a:p>
          <a:p>
            <a:endParaRPr lang="en-US" dirty="0" smtClean="0"/>
          </a:p>
          <a:p>
            <a:endParaRPr lang="en-US" dirty="0" smtClean="0"/>
          </a:p>
          <a:p>
            <a:endParaRPr lang="en-US" dirty="0" smtClean="0"/>
          </a:p>
          <a:p>
            <a:endParaRPr lang="en-US" dirty="0" smtClean="0"/>
          </a:p>
          <a:p>
            <a:r>
              <a:rPr lang="en-US" dirty="0" smtClean="0"/>
              <a:t>Similar performance to </a:t>
            </a:r>
            <a:r>
              <a:rPr lang="en-US" dirty="0" err="1" smtClean="0"/>
              <a:t>handtuned</a:t>
            </a:r>
            <a:r>
              <a:rPr lang="en-US" dirty="0" smtClean="0"/>
              <a:t> </a:t>
            </a:r>
            <a:r>
              <a:rPr lang="en-US" dirty="0" err="1" smtClean="0"/>
              <a:t>java.util.concurrent</a:t>
            </a:r>
            <a:r>
              <a:rPr lang="en-US" dirty="0" smtClean="0"/>
              <a:t> implementation (Dice et al, ASPLOS ’09)</a:t>
            </a:r>
          </a:p>
        </p:txBody>
      </p:sp>
      <p:sp>
        <p:nvSpPr>
          <p:cNvPr id="4" name="TextBox 3"/>
          <p:cNvSpPr txBox="1"/>
          <p:nvPr/>
        </p:nvSpPr>
        <p:spPr>
          <a:xfrm>
            <a:off x="899592" y="1988840"/>
            <a:ext cx="6828650" cy="2308324"/>
          </a:xfrm>
          <a:prstGeom prst="rect">
            <a:avLst/>
          </a:prstGeom>
          <a:noFill/>
        </p:spPr>
        <p:txBody>
          <a:bodyPr wrap="none" rtlCol="0">
            <a:spAutoFit/>
          </a:bodyPr>
          <a:lstStyle/>
          <a:p>
            <a:r>
              <a:rPr lang="en-US" b="1" dirty="0" err="1" smtClean="0"/>
              <a:t>int</a:t>
            </a:r>
            <a:r>
              <a:rPr lang="en-US" b="1" dirty="0" smtClean="0"/>
              <a:t> </a:t>
            </a:r>
            <a:r>
              <a:rPr lang="en-US" b="1" dirty="0" err="1" smtClean="0"/>
              <a:t>DCAS(int</a:t>
            </a:r>
            <a:r>
              <a:rPr lang="en-US" b="1" dirty="0" smtClean="0"/>
              <a:t> *addr1, </a:t>
            </a:r>
            <a:r>
              <a:rPr lang="en-US" b="1" dirty="0" err="1" smtClean="0"/>
              <a:t>int</a:t>
            </a:r>
            <a:r>
              <a:rPr lang="en-US" b="1" dirty="0" smtClean="0"/>
              <a:t> *addr2, </a:t>
            </a:r>
            <a:r>
              <a:rPr lang="en-US" b="1" dirty="0" err="1" smtClean="0"/>
              <a:t>int</a:t>
            </a:r>
            <a:r>
              <a:rPr lang="en-US" b="1" dirty="0" smtClean="0"/>
              <a:t> old1, </a:t>
            </a:r>
            <a:r>
              <a:rPr lang="en-US" b="1" dirty="0" err="1" smtClean="0"/>
              <a:t>int</a:t>
            </a:r>
            <a:r>
              <a:rPr lang="en-US" b="1" dirty="0" smtClean="0"/>
              <a:t> old2, </a:t>
            </a:r>
            <a:r>
              <a:rPr lang="en-US" b="1" dirty="0" err="1" smtClean="0"/>
              <a:t>int</a:t>
            </a:r>
            <a:r>
              <a:rPr lang="en-US" b="1" dirty="0" smtClean="0"/>
              <a:t> new1, </a:t>
            </a:r>
            <a:r>
              <a:rPr lang="en-US" b="1" dirty="0" err="1" smtClean="0"/>
              <a:t>int</a:t>
            </a:r>
            <a:r>
              <a:rPr lang="en-US" b="1" dirty="0" smtClean="0"/>
              <a:t> new2)</a:t>
            </a:r>
          </a:p>
          <a:p>
            <a:r>
              <a:rPr lang="en-US" b="1" dirty="0" smtClean="0"/>
              <a:t>atomic {  </a:t>
            </a:r>
          </a:p>
          <a:p>
            <a:r>
              <a:rPr lang="en-US" b="1" dirty="0" smtClean="0"/>
              <a:t>	if ((*addr1 == old1) &amp;&amp; (*addr2 == old2)) { </a:t>
            </a:r>
          </a:p>
          <a:p>
            <a:r>
              <a:rPr lang="en-US" b="1" dirty="0" smtClean="0"/>
              <a:t>    		*addr1 = new1; </a:t>
            </a:r>
          </a:p>
          <a:p>
            <a:r>
              <a:rPr lang="en-US" b="1" dirty="0" smtClean="0"/>
              <a:t>    		*addr2 = new2; </a:t>
            </a:r>
          </a:p>
          <a:p>
            <a:r>
              <a:rPr lang="en-US" b="1" dirty="0" smtClean="0"/>
              <a:t>    		</a:t>
            </a:r>
            <a:r>
              <a:rPr lang="en-US" b="1" dirty="0" err="1" smtClean="0"/>
              <a:t>return(TRUE</a:t>
            </a:r>
            <a:r>
              <a:rPr lang="en-US" b="1" dirty="0" smtClean="0"/>
              <a:t>); </a:t>
            </a:r>
          </a:p>
          <a:p>
            <a:r>
              <a:rPr lang="en-US" b="1" dirty="0" smtClean="0"/>
              <a:t>	} else </a:t>
            </a:r>
            <a:r>
              <a:rPr lang="en-US" b="1" dirty="0" err="1" smtClean="0"/>
              <a:t>return(FALSE</a:t>
            </a:r>
            <a:r>
              <a:rPr lang="en-US" b="1" dirty="0" smtClean="0"/>
              <a:t>); </a:t>
            </a:r>
          </a:p>
          <a:p>
            <a:r>
              <a:rPr lang="en-US" b="1" dirty="0" smtClean="0"/>
              <a:t>}</a:t>
            </a:r>
            <a:endParaRPr lang="en-US" dirty="0"/>
          </a:p>
        </p:txBody>
      </p:sp>
    </p:spTree>
    <p:extLst>
      <p:ext uri="{BB962C8B-B14F-4D97-AF65-F5344CB8AC3E}">
        <p14:creationId xmlns:p14="http://schemas.microsoft.com/office/powerpoint/2010/main" val="12742589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HTM – The </a:t>
            </a:r>
            <a:r>
              <a:rPr lang="en-US" dirty="0" smtClean="0"/>
              <a:t>good ISA </a:t>
            </a:r>
            <a:r>
              <a:rPr lang="en-US" dirty="0" smtClean="0"/>
              <a:t>Extensions</a:t>
            </a:r>
            <a:endParaRPr lang="en-US" dirty="0"/>
          </a:p>
        </p:txBody>
      </p:sp>
      <p:sp>
        <p:nvSpPr>
          <p:cNvPr id="3" name="Content Placeholder 2"/>
          <p:cNvSpPr>
            <a:spLocks noGrp="1"/>
          </p:cNvSpPr>
          <p:nvPr>
            <p:ph idx="1"/>
          </p:nvPr>
        </p:nvSpPr>
        <p:spPr/>
        <p:txBody>
          <a:bodyPr/>
          <a:lstStyle/>
          <a:p>
            <a:r>
              <a:rPr lang="en-US" dirty="0" smtClean="0"/>
              <a:t>Allows ISA </a:t>
            </a:r>
            <a:r>
              <a:rPr lang="en-US" dirty="0" err="1" smtClean="0"/>
              <a:t>extentions</a:t>
            </a:r>
            <a:r>
              <a:rPr lang="en-US" dirty="0" smtClean="0"/>
              <a:t> (new atomic operations)</a:t>
            </a:r>
          </a:p>
          <a:p>
            <a:r>
              <a:rPr lang="en-US" dirty="0" smtClean="0"/>
              <a:t>Atomic pointer swap</a:t>
            </a:r>
          </a:p>
          <a:p>
            <a:endParaRPr lang="en-US" dirty="0" smtClean="0"/>
          </a:p>
          <a:p>
            <a:endParaRPr lang="en-US" dirty="0" smtClean="0"/>
          </a:p>
          <a:p>
            <a:endParaRPr lang="en-US" dirty="0" smtClean="0"/>
          </a:p>
          <a:p>
            <a:endParaRPr lang="en-US" dirty="0" smtClean="0"/>
          </a:p>
        </p:txBody>
      </p:sp>
      <p:sp>
        <p:nvSpPr>
          <p:cNvPr id="4" name="Rectangle 3"/>
          <p:cNvSpPr/>
          <p:nvPr/>
        </p:nvSpPr>
        <p:spPr>
          <a:xfrm>
            <a:off x="777523" y="2928499"/>
            <a:ext cx="868235" cy="5005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Elem 1</a:t>
            </a:r>
            <a:endParaRPr lang="en-US" dirty="0"/>
          </a:p>
        </p:txBody>
      </p:sp>
      <p:sp>
        <p:nvSpPr>
          <p:cNvPr id="5" name="Rectangle 4"/>
          <p:cNvSpPr/>
          <p:nvPr/>
        </p:nvSpPr>
        <p:spPr>
          <a:xfrm>
            <a:off x="777523" y="3822598"/>
            <a:ext cx="868235" cy="5005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Elem 2</a:t>
            </a:r>
            <a:endParaRPr lang="en-US" dirty="0"/>
          </a:p>
        </p:txBody>
      </p:sp>
      <p:sp>
        <p:nvSpPr>
          <p:cNvPr id="6" name="Rectangle 5"/>
          <p:cNvSpPr/>
          <p:nvPr/>
        </p:nvSpPr>
        <p:spPr>
          <a:xfrm>
            <a:off x="2070315" y="2938361"/>
            <a:ext cx="868235" cy="500501"/>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Loc 1</a:t>
            </a:r>
            <a:endParaRPr lang="en-US" dirty="0"/>
          </a:p>
        </p:txBody>
      </p:sp>
      <p:sp>
        <p:nvSpPr>
          <p:cNvPr id="7" name="Rectangle 6"/>
          <p:cNvSpPr/>
          <p:nvPr/>
        </p:nvSpPr>
        <p:spPr>
          <a:xfrm>
            <a:off x="2070315" y="3822598"/>
            <a:ext cx="868235" cy="500501"/>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Loc 2</a:t>
            </a:r>
            <a:endParaRPr lang="en-US" dirty="0"/>
          </a:p>
        </p:txBody>
      </p:sp>
      <p:cxnSp>
        <p:nvCxnSpPr>
          <p:cNvPr id="9" name="Straight Arrow Connector 8"/>
          <p:cNvCxnSpPr>
            <a:endCxn id="6" idx="1"/>
          </p:cNvCxnSpPr>
          <p:nvPr/>
        </p:nvCxnSpPr>
        <p:spPr>
          <a:xfrm>
            <a:off x="1645758" y="3174700"/>
            <a:ext cx="424557" cy="139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endCxn id="7" idx="1"/>
          </p:cNvCxnSpPr>
          <p:nvPr/>
        </p:nvCxnSpPr>
        <p:spPr>
          <a:xfrm flipV="1">
            <a:off x="1645758" y="4072849"/>
            <a:ext cx="424557" cy="89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76614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3918252" cy="584775"/>
          </a:xfrm>
          <a:prstGeom prst="rect">
            <a:avLst/>
          </a:prstGeom>
          <a:noFill/>
        </p:spPr>
        <p:txBody>
          <a:bodyPr wrap="none" rtlCol="0">
            <a:spAutoFit/>
          </a:bodyPr>
          <a:lstStyle/>
          <a:p>
            <a:r>
              <a:rPr lang="en-US" sz="3200" dirty="0" smtClean="0"/>
              <a:t>Transactional Memory</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52400" y="838200"/>
            <a:ext cx="8763000" cy="954107"/>
          </a:xfrm>
          <a:prstGeom prst="rect">
            <a:avLst/>
          </a:prstGeom>
          <a:noFill/>
        </p:spPr>
        <p:txBody>
          <a:bodyPr wrap="square" rtlCol="0">
            <a:spAutoFit/>
          </a:bodyPr>
          <a:lstStyle/>
          <a:p>
            <a:r>
              <a:rPr lang="en-US" sz="2800" dirty="0" smtClean="0">
                <a:solidFill>
                  <a:schemeClr val="accent2"/>
                </a:solidFill>
              </a:rPr>
              <a:t>Memory Transaction </a:t>
            </a:r>
            <a:r>
              <a:rPr lang="en-US" sz="2800" dirty="0" smtClean="0"/>
              <a:t>- An </a:t>
            </a:r>
            <a:r>
              <a:rPr lang="en-US" sz="2800" u="sng" dirty="0" smtClean="0"/>
              <a:t>atomic</a:t>
            </a:r>
            <a:r>
              <a:rPr lang="en-US" sz="2800" dirty="0" smtClean="0"/>
              <a:t> and </a:t>
            </a:r>
            <a:r>
              <a:rPr lang="en-US" sz="2800" u="sng" dirty="0" smtClean="0"/>
              <a:t>isolated</a:t>
            </a:r>
            <a:r>
              <a:rPr lang="en-US" sz="2800" dirty="0" smtClean="0"/>
              <a:t> sequence of memory accesses</a:t>
            </a:r>
            <a:endParaRPr lang="en-US" sz="2800" dirty="0"/>
          </a:p>
        </p:txBody>
      </p:sp>
      <p:sp>
        <p:nvSpPr>
          <p:cNvPr id="8" name="TextBox 7"/>
          <p:cNvSpPr txBox="1"/>
          <p:nvPr/>
        </p:nvSpPr>
        <p:spPr>
          <a:xfrm>
            <a:off x="152400" y="1882601"/>
            <a:ext cx="8763000" cy="954107"/>
          </a:xfrm>
          <a:prstGeom prst="rect">
            <a:avLst/>
          </a:prstGeom>
          <a:noFill/>
        </p:spPr>
        <p:txBody>
          <a:bodyPr wrap="square" rtlCol="0">
            <a:spAutoFit/>
          </a:bodyPr>
          <a:lstStyle/>
          <a:p>
            <a:r>
              <a:rPr lang="en-US" sz="2800" dirty="0" smtClean="0">
                <a:solidFill>
                  <a:schemeClr val="accent2"/>
                </a:solidFill>
              </a:rPr>
              <a:t>Transactional Memory </a:t>
            </a:r>
            <a:r>
              <a:rPr lang="en-US" sz="2800" dirty="0" smtClean="0"/>
              <a:t>– Provides transactions for threads running in a shared address space</a:t>
            </a:r>
            <a:endParaRPr lang="en-US" sz="2800"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7221414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HTM – The </a:t>
            </a:r>
            <a:r>
              <a:rPr lang="en-US" dirty="0" smtClean="0"/>
              <a:t>good ISA </a:t>
            </a:r>
            <a:r>
              <a:rPr lang="en-US" dirty="0" smtClean="0"/>
              <a:t>Extensions</a:t>
            </a:r>
            <a:endParaRPr lang="en-US" dirty="0"/>
          </a:p>
        </p:txBody>
      </p:sp>
      <p:sp>
        <p:nvSpPr>
          <p:cNvPr id="3" name="Content Placeholder 2"/>
          <p:cNvSpPr>
            <a:spLocks noGrp="1"/>
          </p:cNvSpPr>
          <p:nvPr>
            <p:ph idx="1"/>
          </p:nvPr>
        </p:nvSpPr>
        <p:spPr/>
        <p:txBody>
          <a:bodyPr/>
          <a:lstStyle/>
          <a:p>
            <a:r>
              <a:rPr lang="en-US" dirty="0" smtClean="0"/>
              <a:t>Allows ISA </a:t>
            </a:r>
            <a:r>
              <a:rPr lang="en-US" dirty="0" err="1" smtClean="0"/>
              <a:t>extentions</a:t>
            </a:r>
            <a:r>
              <a:rPr lang="en-US" dirty="0" smtClean="0"/>
              <a:t> (new atomic operations)</a:t>
            </a:r>
          </a:p>
          <a:p>
            <a:r>
              <a:rPr lang="en-US" dirty="0" smtClean="0"/>
              <a:t>Atomic pointer swap</a:t>
            </a:r>
          </a:p>
          <a:p>
            <a:endParaRPr lang="en-US" dirty="0" smtClean="0"/>
          </a:p>
          <a:p>
            <a:endParaRPr lang="en-US" dirty="0" smtClean="0"/>
          </a:p>
          <a:p>
            <a:endParaRPr lang="en-US" dirty="0" smtClean="0"/>
          </a:p>
          <a:p>
            <a:endParaRPr lang="en-US" dirty="0" smtClean="0"/>
          </a:p>
          <a:p>
            <a:pPr lvl="1"/>
            <a:r>
              <a:rPr lang="en-US" dirty="0" smtClean="0"/>
              <a:t>21-25% speedup on </a:t>
            </a:r>
            <a:r>
              <a:rPr lang="en-US" dirty="0" err="1" smtClean="0"/>
              <a:t>canneal</a:t>
            </a:r>
            <a:r>
              <a:rPr lang="en-US" dirty="0" smtClean="0"/>
              <a:t> benchmark (Dice et al, SPAA’10)</a:t>
            </a:r>
          </a:p>
        </p:txBody>
      </p:sp>
      <p:sp>
        <p:nvSpPr>
          <p:cNvPr id="4" name="Rectangle 3"/>
          <p:cNvSpPr/>
          <p:nvPr/>
        </p:nvSpPr>
        <p:spPr>
          <a:xfrm>
            <a:off x="777523" y="2928499"/>
            <a:ext cx="868235" cy="5005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Elem 1</a:t>
            </a:r>
            <a:endParaRPr lang="en-US" dirty="0"/>
          </a:p>
        </p:txBody>
      </p:sp>
      <p:sp>
        <p:nvSpPr>
          <p:cNvPr id="5" name="Rectangle 4"/>
          <p:cNvSpPr/>
          <p:nvPr/>
        </p:nvSpPr>
        <p:spPr>
          <a:xfrm>
            <a:off x="777523" y="3822598"/>
            <a:ext cx="868235" cy="5005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Elem 2</a:t>
            </a:r>
            <a:endParaRPr lang="en-US" dirty="0"/>
          </a:p>
        </p:txBody>
      </p:sp>
      <p:sp>
        <p:nvSpPr>
          <p:cNvPr id="6" name="Rectangle 5"/>
          <p:cNvSpPr/>
          <p:nvPr/>
        </p:nvSpPr>
        <p:spPr>
          <a:xfrm>
            <a:off x="2070315" y="2938361"/>
            <a:ext cx="868235" cy="500501"/>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Loc 1</a:t>
            </a:r>
            <a:endParaRPr lang="en-US" dirty="0"/>
          </a:p>
        </p:txBody>
      </p:sp>
      <p:sp>
        <p:nvSpPr>
          <p:cNvPr id="7" name="Rectangle 6"/>
          <p:cNvSpPr/>
          <p:nvPr/>
        </p:nvSpPr>
        <p:spPr>
          <a:xfrm>
            <a:off x="2070315" y="3822598"/>
            <a:ext cx="868235" cy="500501"/>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Loc 2</a:t>
            </a:r>
            <a:endParaRPr lang="en-US" dirty="0"/>
          </a:p>
        </p:txBody>
      </p:sp>
      <p:cxnSp>
        <p:nvCxnSpPr>
          <p:cNvPr id="9" name="Straight Arrow Connector 8"/>
          <p:cNvCxnSpPr/>
          <p:nvPr/>
        </p:nvCxnSpPr>
        <p:spPr>
          <a:xfrm rot="16200000" flipH="1">
            <a:off x="1408962" y="3411495"/>
            <a:ext cx="898149" cy="4245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endCxn id="6" idx="1"/>
          </p:cNvCxnSpPr>
          <p:nvPr/>
        </p:nvCxnSpPr>
        <p:spPr>
          <a:xfrm rot="5400000" flipH="1" flipV="1">
            <a:off x="1411464" y="3422907"/>
            <a:ext cx="893145" cy="4245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398120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HTM – The </a:t>
            </a:r>
            <a:r>
              <a:rPr lang="en-US" dirty="0" smtClean="0"/>
              <a:t>bad False </a:t>
            </a:r>
            <a:r>
              <a:rPr lang="en-US" dirty="0" smtClean="0"/>
              <a:t>Sharing</a:t>
            </a:r>
            <a:endParaRPr lang="en-US" dirty="0"/>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r>
                        <a:rPr lang="en-US" dirty="0" smtClean="0"/>
                        <a:t>C/D</a:t>
                      </a:r>
                      <a:endParaRPr lang="en-US" dirty="0"/>
                    </a:p>
                  </a:txBody>
                  <a:tcPr/>
                </a:tc>
                <a:tc>
                  <a:txBody>
                    <a:bodyPr/>
                    <a:lstStyle/>
                    <a:p>
                      <a:r>
                        <a:rPr lang="en-US" dirty="0" smtClean="0"/>
                        <a:t>0/0</a:t>
                      </a:r>
                      <a:endParaRPr lang="en-US" dirty="0"/>
                    </a:p>
                  </a:txBody>
                  <a:tcPr/>
                </a:tc>
                <a:tc>
                  <a:txBody>
                    <a:bodyPr/>
                    <a:lstStyle/>
                    <a:p>
                      <a:r>
                        <a:rPr lang="en-US" dirty="0" smtClean="0"/>
                        <a:t>Y</a:t>
                      </a:r>
                      <a:endParaRPr lang="en-US" dirty="0"/>
                    </a:p>
                  </a:txBody>
                  <a:tcPr/>
                </a:tc>
                <a:tc>
                  <a:txBody>
                    <a:bodyPr/>
                    <a:lstStyle/>
                    <a:p>
                      <a:r>
                        <a:rPr lang="en-US" dirty="0" smtClean="0"/>
                        <a:t>S</a:t>
                      </a:r>
                      <a:endParaRPr lang="en-US" dirty="0"/>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975773" y="3620276"/>
            <a:ext cx="2183873" cy="2031325"/>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t>  read A</a:t>
            </a:r>
          </a:p>
          <a:p>
            <a:r>
              <a:rPr lang="en-US" dirty="0" smtClean="0"/>
              <a:t>  write D = 1</a:t>
            </a:r>
          </a:p>
          <a:p>
            <a:r>
              <a:rPr lang="en-US" dirty="0" smtClean="0"/>
              <a:t>}</a:t>
            </a:r>
          </a:p>
          <a:p>
            <a:r>
              <a:rPr lang="en-US" dirty="0" smtClean="0"/>
              <a:t>  </a:t>
            </a:r>
            <a:endParaRPr lang="en-US" dirty="0"/>
          </a:p>
        </p:txBody>
      </p:sp>
      <p:sp>
        <p:nvSpPr>
          <p:cNvPr id="7" name="TextBox 6"/>
          <p:cNvSpPr txBox="1"/>
          <p:nvPr/>
        </p:nvSpPr>
        <p:spPr>
          <a:xfrm>
            <a:off x="7000784" y="4693335"/>
            <a:ext cx="184666" cy="369332"/>
          </a:xfrm>
          <a:prstGeom prst="rect">
            <a:avLst/>
          </a:prstGeom>
          <a:noFill/>
        </p:spPr>
        <p:txBody>
          <a:bodyPr wrap="none" rtlCol="0">
            <a:spAutoFit/>
          </a:bodyPr>
          <a:lstStyle/>
          <a:p>
            <a:endParaRPr lang="en-US" dirty="0"/>
          </a:p>
        </p:txBody>
      </p:sp>
      <p:sp>
        <p:nvSpPr>
          <p:cNvPr id="8" name="TextBox 7"/>
          <p:cNvSpPr txBox="1"/>
          <p:nvPr/>
        </p:nvSpPr>
        <p:spPr>
          <a:xfrm>
            <a:off x="5908847" y="3429000"/>
            <a:ext cx="2183873" cy="3139321"/>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solidFill>
                  <a:srgbClr val="FF0000"/>
                </a:solidFill>
              </a:rPr>
              <a:t>  read C</a:t>
            </a:r>
          </a:p>
          <a:p>
            <a:endParaRPr lang="en-US" dirty="0" smtClean="0"/>
          </a:p>
          <a:p>
            <a:endParaRPr lang="en-US" dirty="0" smtClean="0"/>
          </a:p>
          <a:p>
            <a:endParaRPr lang="en-US" dirty="0" smtClean="0"/>
          </a:p>
          <a:p>
            <a:endParaRPr lang="en-US" dirty="0" smtClean="0"/>
          </a:p>
          <a:p>
            <a:r>
              <a:rPr lang="en-US" dirty="0" smtClean="0"/>
              <a:t>  Write B = 2 </a:t>
            </a:r>
          </a:p>
          <a:p>
            <a:r>
              <a:rPr lang="en-US" dirty="0" smtClean="0"/>
              <a:t>}</a:t>
            </a:r>
          </a:p>
          <a:p>
            <a:r>
              <a:rPr lang="en-US" dirty="0" smtClean="0"/>
              <a:t>  </a:t>
            </a:r>
            <a:endParaRPr lang="en-US" dirty="0"/>
          </a:p>
        </p:txBody>
      </p:sp>
      <p:sp>
        <p:nvSpPr>
          <p:cNvPr id="9" name="TextBox 8"/>
          <p:cNvSpPr txBox="1"/>
          <p:nvPr/>
        </p:nvSpPr>
        <p:spPr>
          <a:xfrm>
            <a:off x="851865" y="3578087"/>
            <a:ext cx="2480166" cy="369332"/>
          </a:xfrm>
          <a:prstGeom prst="rect">
            <a:avLst/>
          </a:prstGeom>
          <a:noFill/>
        </p:spPr>
        <p:txBody>
          <a:bodyPr wrap="none" rtlCol="0">
            <a:spAutoFit/>
          </a:bodyPr>
          <a:lstStyle/>
          <a:p>
            <a:r>
              <a:rPr lang="en-US" dirty="0" smtClean="0"/>
              <a:t>Bus Messages: Read C/D</a:t>
            </a:r>
            <a:endParaRPr lang="en-US" dirty="0"/>
          </a:p>
        </p:txBody>
      </p:sp>
    </p:spTree>
    <p:extLst>
      <p:ext uri="{BB962C8B-B14F-4D97-AF65-F5344CB8AC3E}">
        <p14:creationId xmlns:p14="http://schemas.microsoft.com/office/powerpoint/2010/main" val="265209517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HTM – The </a:t>
            </a:r>
            <a:r>
              <a:rPr lang="en-US" dirty="0" smtClean="0"/>
              <a:t>bad False </a:t>
            </a:r>
            <a:r>
              <a:rPr lang="en-US" dirty="0" smtClean="0"/>
              <a:t>Sharing</a:t>
            </a:r>
            <a:endParaRPr lang="en-US" dirty="0"/>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r>
                        <a:rPr lang="en-US" dirty="0" smtClean="0"/>
                        <a:t>C/D</a:t>
                      </a:r>
                      <a:endParaRPr lang="en-US" dirty="0"/>
                    </a:p>
                  </a:txBody>
                  <a:tcPr/>
                </a:tc>
                <a:tc>
                  <a:txBody>
                    <a:bodyPr/>
                    <a:lstStyle/>
                    <a:p>
                      <a:r>
                        <a:rPr lang="en-US" dirty="0" smtClean="0"/>
                        <a:t>0/0</a:t>
                      </a:r>
                      <a:endParaRPr lang="en-US" dirty="0"/>
                    </a:p>
                  </a:txBody>
                  <a:tcPr/>
                </a:tc>
                <a:tc>
                  <a:txBody>
                    <a:bodyPr/>
                    <a:lstStyle/>
                    <a:p>
                      <a:r>
                        <a:rPr lang="en-US" dirty="0" smtClean="0"/>
                        <a:t>Y</a:t>
                      </a:r>
                      <a:endParaRPr lang="en-US" dirty="0"/>
                    </a:p>
                  </a:txBody>
                  <a:tcPr/>
                </a:tc>
                <a:tc>
                  <a:txBody>
                    <a:bodyPr/>
                    <a:lstStyle/>
                    <a:p>
                      <a:r>
                        <a:rPr lang="en-US" dirty="0" smtClean="0"/>
                        <a:t>S</a:t>
                      </a:r>
                      <a:endParaRPr lang="en-US" dirty="0"/>
                    </a:p>
                  </a:txBody>
                  <a:tcPr/>
                </a:tc>
              </a:tr>
              <a:tr h="370840">
                <a:tc>
                  <a:txBody>
                    <a:bodyPr/>
                    <a:lstStyle/>
                    <a:p>
                      <a:r>
                        <a:rPr lang="en-US" dirty="0" smtClean="0"/>
                        <a:t>A/B</a:t>
                      </a:r>
                      <a:endParaRPr lang="en-US" dirty="0"/>
                    </a:p>
                  </a:txBody>
                  <a:tcPr/>
                </a:tc>
                <a:tc>
                  <a:txBody>
                    <a:bodyPr/>
                    <a:lstStyle/>
                    <a:p>
                      <a:r>
                        <a:rPr lang="en-US" dirty="0" smtClean="0"/>
                        <a:t>0/0</a:t>
                      </a:r>
                      <a:endParaRPr lang="en-US" dirty="0"/>
                    </a:p>
                  </a:txBody>
                  <a:tcPr/>
                </a:tc>
                <a:tc>
                  <a:txBody>
                    <a:bodyPr/>
                    <a:lstStyle/>
                    <a:p>
                      <a:r>
                        <a:rPr lang="en-US" dirty="0" smtClean="0"/>
                        <a:t>Y</a:t>
                      </a:r>
                      <a:endParaRPr lang="en-US" dirty="0"/>
                    </a:p>
                  </a:txBody>
                  <a:tcPr/>
                </a:tc>
                <a:tc>
                  <a:txBody>
                    <a:bodyPr/>
                    <a:lstStyle/>
                    <a:p>
                      <a:r>
                        <a:rPr lang="en-US" dirty="0" smtClean="0"/>
                        <a:t>S</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975773" y="3620276"/>
            <a:ext cx="2183873" cy="2031325"/>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solidFill>
                  <a:srgbClr val="FF0000"/>
                </a:solidFill>
              </a:rPr>
              <a:t>  read A</a:t>
            </a:r>
          </a:p>
          <a:p>
            <a:r>
              <a:rPr lang="en-US" dirty="0" smtClean="0"/>
              <a:t>  write D = 1</a:t>
            </a:r>
          </a:p>
          <a:p>
            <a:r>
              <a:rPr lang="en-US" dirty="0" smtClean="0"/>
              <a:t>}</a:t>
            </a:r>
          </a:p>
          <a:p>
            <a:r>
              <a:rPr lang="en-US" dirty="0" smtClean="0"/>
              <a:t>  </a:t>
            </a:r>
            <a:endParaRPr lang="en-US" dirty="0"/>
          </a:p>
        </p:txBody>
      </p:sp>
      <p:sp>
        <p:nvSpPr>
          <p:cNvPr id="7" name="TextBox 6"/>
          <p:cNvSpPr txBox="1"/>
          <p:nvPr/>
        </p:nvSpPr>
        <p:spPr>
          <a:xfrm>
            <a:off x="7000784" y="4693335"/>
            <a:ext cx="184666" cy="369332"/>
          </a:xfrm>
          <a:prstGeom prst="rect">
            <a:avLst/>
          </a:prstGeom>
          <a:noFill/>
        </p:spPr>
        <p:txBody>
          <a:bodyPr wrap="none" rtlCol="0">
            <a:spAutoFit/>
          </a:bodyPr>
          <a:lstStyle/>
          <a:p>
            <a:endParaRPr lang="en-US" dirty="0"/>
          </a:p>
        </p:txBody>
      </p:sp>
      <p:sp>
        <p:nvSpPr>
          <p:cNvPr id="8" name="TextBox 7"/>
          <p:cNvSpPr txBox="1"/>
          <p:nvPr/>
        </p:nvSpPr>
        <p:spPr>
          <a:xfrm>
            <a:off x="5908847" y="3429000"/>
            <a:ext cx="2183873" cy="3139321"/>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t>  read C</a:t>
            </a:r>
          </a:p>
          <a:p>
            <a:endParaRPr lang="en-US" dirty="0" smtClean="0"/>
          </a:p>
          <a:p>
            <a:endParaRPr lang="en-US" dirty="0" smtClean="0"/>
          </a:p>
          <a:p>
            <a:endParaRPr lang="en-US" dirty="0" smtClean="0"/>
          </a:p>
          <a:p>
            <a:endParaRPr lang="en-US" dirty="0" smtClean="0"/>
          </a:p>
          <a:p>
            <a:r>
              <a:rPr lang="en-US" dirty="0" smtClean="0"/>
              <a:t>  Write B = 2 </a:t>
            </a:r>
          </a:p>
          <a:p>
            <a:r>
              <a:rPr lang="en-US" dirty="0" smtClean="0"/>
              <a:t>}</a:t>
            </a:r>
          </a:p>
          <a:p>
            <a:r>
              <a:rPr lang="en-US" dirty="0" smtClean="0"/>
              <a:t>  </a:t>
            </a:r>
            <a:endParaRPr lang="en-US" dirty="0"/>
          </a:p>
        </p:txBody>
      </p:sp>
      <p:sp>
        <p:nvSpPr>
          <p:cNvPr id="9" name="TextBox 8"/>
          <p:cNvSpPr txBox="1"/>
          <p:nvPr/>
        </p:nvSpPr>
        <p:spPr>
          <a:xfrm>
            <a:off x="851865" y="3578087"/>
            <a:ext cx="2480166" cy="369332"/>
          </a:xfrm>
          <a:prstGeom prst="rect">
            <a:avLst/>
          </a:prstGeom>
          <a:noFill/>
        </p:spPr>
        <p:txBody>
          <a:bodyPr wrap="none" rtlCol="0">
            <a:spAutoFit/>
          </a:bodyPr>
          <a:lstStyle/>
          <a:p>
            <a:r>
              <a:rPr lang="en-US" dirty="0" smtClean="0"/>
              <a:t>Bus Messages: Read A/B</a:t>
            </a:r>
            <a:endParaRPr lang="en-US" dirty="0"/>
          </a:p>
        </p:txBody>
      </p:sp>
    </p:spTree>
    <p:extLst>
      <p:ext uri="{BB962C8B-B14F-4D97-AF65-F5344CB8AC3E}">
        <p14:creationId xmlns:p14="http://schemas.microsoft.com/office/powerpoint/2010/main" val="37131076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HTM – The </a:t>
            </a:r>
            <a:r>
              <a:rPr lang="en-US" dirty="0" smtClean="0"/>
              <a:t>bad False </a:t>
            </a:r>
            <a:r>
              <a:rPr lang="en-US" dirty="0" smtClean="0"/>
              <a:t>sharing</a:t>
            </a:r>
            <a:endParaRPr lang="en-US" dirty="0"/>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r>
              <a:tr h="370840">
                <a:tc>
                  <a:txBody>
                    <a:bodyPr/>
                    <a:lstStyle/>
                    <a:p>
                      <a:r>
                        <a:rPr lang="en-US" dirty="0" smtClean="0"/>
                        <a:t>C/D</a:t>
                      </a:r>
                      <a:endParaRPr lang="en-US" dirty="0"/>
                    </a:p>
                  </a:txBody>
                  <a:tcPr/>
                </a:tc>
                <a:tc>
                  <a:txBody>
                    <a:bodyPr/>
                    <a:lstStyle/>
                    <a:p>
                      <a:r>
                        <a:rPr lang="en-US" dirty="0" smtClean="0"/>
                        <a:t>0/1</a:t>
                      </a:r>
                      <a:endParaRPr lang="en-US" dirty="0"/>
                    </a:p>
                  </a:txBody>
                  <a:tcPr/>
                </a:tc>
                <a:tc>
                  <a:txBody>
                    <a:bodyPr/>
                    <a:lstStyle/>
                    <a:p>
                      <a:r>
                        <a:rPr lang="en-US" dirty="0" smtClean="0"/>
                        <a:t>Y</a:t>
                      </a:r>
                      <a:endParaRPr lang="en-US" dirty="0"/>
                    </a:p>
                  </a:txBody>
                  <a:tcPr/>
                </a:tc>
                <a:tc>
                  <a:txBody>
                    <a:bodyPr/>
                    <a:lstStyle/>
                    <a:p>
                      <a:r>
                        <a:rPr lang="en-US" dirty="0" smtClean="0"/>
                        <a:t>M</a:t>
                      </a:r>
                      <a:endParaRPr lang="en-US" dirty="0"/>
                    </a:p>
                  </a:txBody>
                  <a:tcPr/>
                </a:tc>
                <a:tc>
                  <a:txBody>
                    <a:bodyPr/>
                    <a:lstStyle/>
                    <a:p>
                      <a:r>
                        <a:rPr lang="en-US" dirty="0" smtClean="0"/>
                        <a:t>C/D</a:t>
                      </a:r>
                      <a:endParaRPr lang="en-US" dirty="0"/>
                    </a:p>
                  </a:txBody>
                  <a:tcPr/>
                </a:tc>
                <a:tc>
                  <a:txBody>
                    <a:bodyPr/>
                    <a:lstStyle/>
                    <a:p>
                      <a:r>
                        <a:rPr lang="en-US" dirty="0" smtClean="0"/>
                        <a:t>0/0</a:t>
                      </a:r>
                      <a:endParaRPr lang="en-US" dirty="0"/>
                    </a:p>
                  </a:txBody>
                  <a:tcPr/>
                </a:tc>
                <a:tc>
                  <a:txBody>
                    <a:bodyPr/>
                    <a:lstStyle/>
                    <a:p>
                      <a:r>
                        <a:rPr lang="en-US" dirty="0" smtClean="0"/>
                        <a:t>Y</a:t>
                      </a:r>
                      <a:endParaRPr lang="en-US" dirty="0"/>
                    </a:p>
                  </a:txBody>
                  <a:tcPr/>
                </a:tc>
                <a:tc>
                  <a:txBody>
                    <a:bodyPr/>
                    <a:lstStyle/>
                    <a:p>
                      <a:r>
                        <a:rPr lang="en-US" dirty="0" smtClean="0"/>
                        <a:t>S</a:t>
                      </a:r>
                      <a:endParaRPr lang="en-US" dirty="0"/>
                    </a:p>
                  </a:txBody>
                  <a:tcPr/>
                </a:tc>
              </a:tr>
              <a:tr h="370840">
                <a:tc>
                  <a:txBody>
                    <a:bodyPr/>
                    <a:lstStyle/>
                    <a:p>
                      <a:r>
                        <a:rPr lang="en-US" dirty="0" smtClean="0"/>
                        <a:t>A/B</a:t>
                      </a:r>
                      <a:endParaRPr lang="en-US" dirty="0"/>
                    </a:p>
                  </a:txBody>
                  <a:tcPr/>
                </a:tc>
                <a:tc>
                  <a:txBody>
                    <a:bodyPr/>
                    <a:lstStyle/>
                    <a:p>
                      <a:r>
                        <a:rPr lang="en-US" dirty="0" smtClean="0"/>
                        <a:t>0/0</a:t>
                      </a:r>
                      <a:endParaRPr lang="en-US" dirty="0"/>
                    </a:p>
                  </a:txBody>
                  <a:tcPr/>
                </a:tc>
                <a:tc>
                  <a:txBody>
                    <a:bodyPr/>
                    <a:lstStyle/>
                    <a:p>
                      <a:r>
                        <a:rPr lang="en-US" dirty="0" smtClean="0"/>
                        <a:t>Y</a:t>
                      </a:r>
                      <a:endParaRPr lang="en-US" dirty="0"/>
                    </a:p>
                  </a:txBody>
                  <a:tcPr/>
                </a:tc>
                <a:tc>
                  <a:txBody>
                    <a:bodyPr/>
                    <a:lstStyle/>
                    <a:p>
                      <a:r>
                        <a:rPr lang="en-US" dirty="0" smtClean="0"/>
                        <a:t>S</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975773" y="3620276"/>
            <a:ext cx="2183873" cy="2031325"/>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t>  read A</a:t>
            </a:r>
          </a:p>
          <a:p>
            <a:r>
              <a:rPr lang="en-US" dirty="0" smtClean="0">
                <a:solidFill>
                  <a:srgbClr val="FF0000"/>
                </a:solidFill>
              </a:rPr>
              <a:t>  write D = 1</a:t>
            </a:r>
          </a:p>
          <a:p>
            <a:r>
              <a:rPr lang="en-US" dirty="0" smtClean="0"/>
              <a:t>}</a:t>
            </a:r>
          </a:p>
          <a:p>
            <a:r>
              <a:rPr lang="en-US" dirty="0" smtClean="0"/>
              <a:t>  </a:t>
            </a:r>
            <a:endParaRPr lang="en-US" dirty="0"/>
          </a:p>
        </p:txBody>
      </p:sp>
      <p:sp>
        <p:nvSpPr>
          <p:cNvPr id="7" name="TextBox 6"/>
          <p:cNvSpPr txBox="1"/>
          <p:nvPr/>
        </p:nvSpPr>
        <p:spPr>
          <a:xfrm>
            <a:off x="7000784" y="4693335"/>
            <a:ext cx="184666" cy="369332"/>
          </a:xfrm>
          <a:prstGeom prst="rect">
            <a:avLst/>
          </a:prstGeom>
          <a:noFill/>
        </p:spPr>
        <p:txBody>
          <a:bodyPr wrap="none" rtlCol="0">
            <a:spAutoFit/>
          </a:bodyPr>
          <a:lstStyle/>
          <a:p>
            <a:endParaRPr lang="en-US" dirty="0"/>
          </a:p>
        </p:txBody>
      </p:sp>
      <p:sp>
        <p:nvSpPr>
          <p:cNvPr id="8" name="TextBox 7"/>
          <p:cNvSpPr txBox="1"/>
          <p:nvPr/>
        </p:nvSpPr>
        <p:spPr>
          <a:xfrm>
            <a:off x="5908847" y="3429000"/>
            <a:ext cx="2183873" cy="3139321"/>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t>  read C</a:t>
            </a:r>
          </a:p>
          <a:p>
            <a:endParaRPr lang="en-US" dirty="0" smtClean="0"/>
          </a:p>
          <a:p>
            <a:endParaRPr lang="en-US" dirty="0" smtClean="0"/>
          </a:p>
          <a:p>
            <a:endParaRPr lang="en-US" dirty="0" smtClean="0"/>
          </a:p>
          <a:p>
            <a:endParaRPr lang="en-US" dirty="0" smtClean="0"/>
          </a:p>
          <a:p>
            <a:r>
              <a:rPr lang="en-US" dirty="0" smtClean="0"/>
              <a:t>  Write B = 2 </a:t>
            </a:r>
          </a:p>
          <a:p>
            <a:r>
              <a:rPr lang="en-US" dirty="0" smtClean="0"/>
              <a:t>}</a:t>
            </a:r>
          </a:p>
          <a:p>
            <a:r>
              <a:rPr lang="en-US" dirty="0" smtClean="0"/>
              <a:t>  </a:t>
            </a:r>
            <a:endParaRPr lang="en-US" dirty="0"/>
          </a:p>
        </p:txBody>
      </p:sp>
      <p:sp>
        <p:nvSpPr>
          <p:cNvPr id="9" name="TextBox 8"/>
          <p:cNvSpPr txBox="1"/>
          <p:nvPr/>
        </p:nvSpPr>
        <p:spPr>
          <a:xfrm>
            <a:off x="851865" y="3578087"/>
            <a:ext cx="2531462" cy="369332"/>
          </a:xfrm>
          <a:prstGeom prst="rect">
            <a:avLst/>
          </a:prstGeom>
          <a:noFill/>
        </p:spPr>
        <p:txBody>
          <a:bodyPr wrap="none" rtlCol="0">
            <a:spAutoFit/>
          </a:bodyPr>
          <a:lstStyle/>
          <a:p>
            <a:r>
              <a:rPr lang="en-US" dirty="0" smtClean="0"/>
              <a:t>Bus Messages: Write C/D</a:t>
            </a:r>
            <a:endParaRPr lang="en-US" dirty="0"/>
          </a:p>
        </p:txBody>
      </p:sp>
      <p:sp>
        <p:nvSpPr>
          <p:cNvPr id="10" name="TextBox 9"/>
          <p:cNvSpPr txBox="1"/>
          <p:nvPr/>
        </p:nvSpPr>
        <p:spPr>
          <a:xfrm>
            <a:off x="1010781" y="5455299"/>
            <a:ext cx="2534130" cy="1107996"/>
          </a:xfrm>
          <a:prstGeom prst="rect">
            <a:avLst/>
          </a:prstGeom>
          <a:noFill/>
        </p:spPr>
        <p:txBody>
          <a:bodyPr wrap="none" rtlCol="0">
            <a:spAutoFit/>
          </a:bodyPr>
          <a:lstStyle/>
          <a:p>
            <a:r>
              <a:rPr lang="en-US" sz="6600" dirty="0" smtClean="0"/>
              <a:t>UH OH</a:t>
            </a:r>
            <a:endParaRPr lang="en-US" sz="6600" dirty="0"/>
          </a:p>
        </p:txBody>
      </p:sp>
    </p:spTree>
    <p:extLst>
      <p:ext uri="{BB962C8B-B14F-4D97-AF65-F5344CB8AC3E}">
        <p14:creationId xmlns:p14="http://schemas.microsoft.com/office/powerpoint/2010/main" val="29904270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HTM – </a:t>
            </a:r>
            <a:r>
              <a:rPr lang="en-US" dirty="0"/>
              <a:t>T</a:t>
            </a:r>
            <a:r>
              <a:rPr lang="en-US" dirty="0" smtClean="0"/>
              <a:t>he </a:t>
            </a:r>
            <a:r>
              <a:rPr lang="en-US" dirty="0" smtClean="0"/>
              <a:t>bad Context </a:t>
            </a:r>
            <a:r>
              <a:rPr lang="en-US" dirty="0" smtClean="0"/>
              <a:t>switching</a:t>
            </a:r>
            <a:endParaRPr lang="en-US" dirty="0"/>
          </a:p>
        </p:txBody>
      </p:sp>
      <p:sp>
        <p:nvSpPr>
          <p:cNvPr id="3" name="Content Placeholder 2"/>
          <p:cNvSpPr>
            <a:spLocks noGrp="1"/>
          </p:cNvSpPr>
          <p:nvPr>
            <p:ph idx="1"/>
          </p:nvPr>
        </p:nvSpPr>
        <p:spPr/>
        <p:txBody>
          <a:bodyPr/>
          <a:lstStyle/>
          <a:p>
            <a:r>
              <a:rPr lang="en-US" dirty="0" smtClean="0"/>
              <a:t>Cache is unaware of context switching, paging, etc</a:t>
            </a:r>
          </a:p>
          <a:p>
            <a:r>
              <a:rPr lang="en-US" dirty="0" smtClean="0"/>
              <a:t>OS switching typically aborts transactions</a:t>
            </a:r>
            <a:endParaRPr lang="en-US" dirty="0"/>
          </a:p>
        </p:txBody>
      </p:sp>
    </p:spTree>
    <p:extLst>
      <p:ext uri="{BB962C8B-B14F-4D97-AF65-F5344CB8AC3E}">
        <p14:creationId xmlns:p14="http://schemas.microsoft.com/office/powerpoint/2010/main" val="289109722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HTM – The </a:t>
            </a:r>
            <a:r>
              <a:rPr lang="en-US" dirty="0" smtClean="0"/>
              <a:t>bad Inflexible</a:t>
            </a:r>
            <a:endParaRPr lang="en-US" dirty="0"/>
          </a:p>
        </p:txBody>
      </p:sp>
      <p:sp>
        <p:nvSpPr>
          <p:cNvPr id="3" name="Content Placeholder 2"/>
          <p:cNvSpPr>
            <a:spLocks noGrp="1"/>
          </p:cNvSpPr>
          <p:nvPr>
            <p:ph idx="1"/>
          </p:nvPr>
        </p:nvSpPr>
        <p:spPr/>
        <p:txBody>
          <a:bodyPr/>
          <a:lstStyle/>
          <a:p>
            <a:r>
              <a:rPr lang="en-US" dirty="0" smtClean="0"/>
              <a:t>Poor support for advanced TM constructs</a:t>
            </a:r>
          </a:p>
          <a:p>
            <a:r>
              <a:rPr lang="en-US" dirty="0" smtClean="0"/>
              <a:t>Nested Transactions</a:t>
            </a:r>
          </a:p>
          <a:p>
            <a:r>
              <a:rPr lang="en-US" dirty="0" smtClean="0"/>
              <a:t>Open variables</a:t>
            </a:r>
          </a:p>
          <a:p>
            <a:r>
              <a:rPr lang="en-US" dirty="0" smtClean="0"/>
              <a:t>etc</a:t>
            </a:r>
            <a:endParaRPr lang="en-US" dirty="0"/>
          </a:p>
        </p:txBody>
      </p:sp>
    </p:spTree>
    <p:extLst>
      <p:ext uri="{BB962C8B-B14F-4D97-AF65-F5344CB8AC3E}">
        <p14:creationId xmlns:p14="http://schemas.microsoft.com/office/powerpoint/2010/main" val="30040226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HTM – The </a:t>
            </a:r>
            <a:r>
              <a:rPr lang="en-US" dirty="0" smtClean="0"/>
              <a:t>bad Limited </a:t>
            </a:r>
            <a:r>
              <a:rPr lang="en-US" dirty="0" smtClean="0"/>
              <a:t>Size</a:t>
            </a:r>
            <a:endParaRPr lang="en-US" dirty="0"/>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r>
              <a:tr h="370840">
                <a:tc>
                  <a:txBody>
                    <a:bodyPr/>
                    <a:lstStyle/>
                    <a:p>
                      <a:r>
                        <a:rPr lang="en-US" dirty="0" smtClean="0"/>
                        <a:t>A</a:t>
                      </a:r>
                      <a:endParaRPr lang="en-US" dirty="0"/>
                    </a:p>
                  </a:txBody>
                  <a:tcPr/>
                </a:tc>
                <a:tc>
                  <a:txBody>
                    <a:bodyPr/>
                    <a:lstStyle/>
                    <a:p>
                      <a:r>
                        <a:rPr lang="en-US" dirty="0" smtClean="0"/>
                        <a:t>0</a:t>
                      </a:r>
                      <a:endParaRPr lang="en-US" dirty="0"/>
                    </a:p>
                  </a:txBody>
                  <a:tcPr/>
                </a:tc>
                <a:tc>
                  <a:txBody>
                    <a:bodyPr/>
                    <a:lstStyle/>
                    <a:p>
                      <a:r>
                        <a:rPr lang="en-US" dirty="0" smtClean="0"/>
                        <a:t>Y</a:t>
                      </a:r>
                      <a:endParaRPr lang="en-US" dirty="0"/>
                    </a:p>
                  </a:txBody>
                  <a:tcPr/>
                </a:tc>
                <a:tc>
                  <a:txBody>
                    <a:bodyPr/>
                    <a:lstStyle/>
                    <a:p>
                      <a:r>
                        <a:rPr lang="en-US" dirty="0" smtClean="0"/>
                        <a:t>M</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975773" y="3620276"/>
            <a:ext cx="2183873" cy="2585323"/>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solidFill>
                  <a:srgbClr val="FF0000"/>
                </a:solidFill>
              </a:rPr>
              <a:t>  read A</a:t>
            </a:r>
          </a:p>
          <a:p>
            <a:r>
              <a:rPr lang="en-US" dirty="0" smtClean="0">
                <a:solidFill>
                  <a:srgbClr val="FF0000"/>
                </a:solidFill>
              </a:rPr>
              <a:t>  </a:t>
            </a:r>
            <a:r>
              <a:rPr lang="en-US" dirty="0" smtClean="0"/>
              <a:t>read B</a:t>
            </a:r>
          </a:p>
          <a:p>
            <a:r>
              <a:rPr lang="en-US" dirty="0" smtClean="0"/>
              <a:t>  read C</a:t>
            </a:r>
          </a:p>
          <a:p>
            <a:r>
              <a:rPr lang="en-US" dirty="0" smtClean="0"/>
              <a:t>  read D</a:t>
            </a:r>
          </a:p>
          <a:p>
            <a:r>
              <a:rPr lang="en-US" dirty="0" smtClean="0"/>
              <a:t>}</a:t>
            </a:r>
          </a:p>
          <a:p>
            <a:r>
              <a:rPr lang="en-US" dirty="0" smtClean="0"/>
              <a:t>  Write C/</a:t>
            </a:r>
            <a:endParaRPr lang="en-US" dirty="0"/>
          </a:p>
        </p:txBody>
      </p:sp>
      <p:sp>
        <p:nvSpPr>
          <p:cNvPr id="7" name="TextBox 6"/>
          <p:cNvSpPr txBox="1"/>
          <p:nvPr/>
        </p:nvSpPr>
        <p:spPr>
          <a:xfrm>
            <a:off x="7000784" y="4693335"/>
            <a:ext cx="184666" cy="369332"/>
          </a:xfrm>
          <a:prstGeom prst="rect">
            <a:avLst/>
          </a:prstGeom>
          <a:noFill/>
        </p:spPr>
        <p:txBody>
          <a:bodyPr wrap="none" rtlCol="0">
            <a:spAutoFit/>
          </a:bodyPr>
          <a:lstStyle/>
          <a:p>
            <a:endParaRPr lang="en-US" dirty="0"/>
          </a:p>
        </p:txBody>
      </p:sp>
      <p:sp>
        <p:nvSpPr>
          <p:cNvPr id="9" name="TextBox 8"/>
          <p:cNvSpPr txBox="1"/>
          <p:nvPr/>
        </p:nvSpPr>
        <p:spPr>
          <a:xfrm>
            <a:off x="851865" y="3578087"/>
            <a:ext cx="2256860" cy="369332"/>
          </a:xfrm>
          <a:prstGeom prst="rect">
            <a:avLst/>
          </a:prstGeom>
          <a:noFill/>
        </p:spPr>
        <p:txBody>
          <a:bodyPr wrap="none" rtlCol="0">
            <a:spAutoFit/>
          </a:bodyPr>
          <a:lstStyle/>
          <a:p>
            <a:r>
              <a:rPr lang="en-US" dirty="0" smtClean="0"/>
              <a:t>Bus Messages: Read A</a:t>
            </a:r>
            <a:endParaRPr lang="en-US" dirty="0"/>
          </a:p>
        </p:txBody>
      </p:sp>
    </p:spTree>
    <p:extLst>
      <p:ext uri="{BB962C8B-B14F-4D97-AF65-F5344CB8AC3E}">
        <p14:creationId xmlns:p14="http://schemas.microsoft.com/office/powerpoint/2010/main" val="41011908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HTM – The </a:t>
            </a:r>
            <a:r>
              <a:rPr lang="en-US" dirty="0" smtClean="0"/>
              <a:t>bad Limited </a:t>
            </a:r>
            <a:r>
              <a:rPr lang="en-US" dirty="0" smtClean="0"/>
              <a:t>Size</a:t>
            </a:r>
            <a:endParaRPr lang="en-US" dirty="0"/>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r>
              <a:tr h="370840">
                <a:tc>
                  <a:txBody>
                    <a:bodyPr/>
                    <a:lstStyle/>
                    <a:p>
                      <a:r>
                        <a:rPr lang="en-US" dirty="0" smtClean="0"/>
                        <a:t>A</a:t>
                      </a:r>
                      <a:endParaRPr lang="en-US" dirty="0"/>
                    </a:p>
                  </a:txBody>
                  <a:tcPr/>
                </a:tc>
                <a:tc>
                  <a:txBody>
                    <a:bodyPr/>
                    <a:lstStyle/>
                    <a:p>
                      <a:r>
                        <a:rPr lang="en-US" dirty="0" smtClean="0"/>
                        <a:t>0</a:t>
                      </a:r>
                      <a:endParaRPr lang="en-US" dirty="0"/>
                    </a:p>
                  </a:txBody>
                  <a:tcPr/>
                </a:tc>
                <a:tc>
                  <a:txBody>
                    <a:bodyPr/>
                    <a:lstStyle/>
                    <a:p>
                      <a:r>
                        <a:rPr lang="en-US" dirty="0" smtClean="0"/>
                        <a:t>Y</a:t>
                      </a:r>
                      <a:endParaRPr lang="en-US" dirty="0"/>
                    </a:p>
                  </a:txBody>
                  <a:tcPr/>
                </a:tc>
                <a:tc>
                  <a:txBody>
                    <a:bodyPr/>
                    <a:lstStyle/>
                    <a:p>
                      <a:r>
                        <a:rPr lang="en-US" dirty="0" smtClean="0"/>
                        <a:t>M</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dirty="0" smtClean="0"/>
                        <a:t>B</a:t>
                      </a:r>
                      <a:endParaRPr lang="en-US" dirty="0"/>
                    </a:p>
                  </a:txBody>
                  <a:tcPr/>
                </a:tc>
                <a:tc>
                  <a:txBody>
                    <a:bodyPr/>
                    <a:lstStyle/>
                    <a:p>
                      <a:r>
                        <a:rPr lang="en-US" dirty="0" smtClean="0"/>
                        <a:t>0</a:t>
                      </a:r>
                      <a:endParaRPr lang="en-US" dirty="0"/>
                    </a:p>
                  </a:txBody>
                  <a:tcPr/>
                </a:tc>
                <a:tc>
                  <a:txBody>
                    <a:bodyPr/>
                    <a:lstStyle/>
                    <a:p>
                      <a:r>
                        <a:rPr lang="en-US" dirty="0" smtClean="0"/>
                        <a:t>Y</a:t>
                      </a:r>
                      <a:endParaRPr lang="en-US" dirty="0"/>
                    </a:p>
                  </a:txBody>
                  <a:tcPr/>
                </a:tc>
                <a:tc>
                  <a:txBody>
                    <a:bodyPr/>
                    <a:lstStyle/>
                    <a:p>
                      <a:r>
                        <a:rPr lang="en-US" dirty="0" smtClean="0"/>
                        <a:t>M</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975773" y="3620276"/>
            <a:ext cx="2183873" cy="2585323"/>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t>  read A</a:t>
            </a:r>
          </a:p>
          <a:p>
            <a:r>
              <a:rPr lang="en-US" dirty="0" smtClean="0">
                <a:solidFill>
                  <a:srgbClr val="FF0000"/>
                </a:solidFill>
              </a:rPr>
              <a:t>  read B</a:t>
            </a:r>
          </a:p>
          <a:p>
            <a:r>
              <a:rPr lang="en-US" dirty="0" smtClean="0"/>
              <a:t>  read C</a:t>
            </a:r>
          </a:p>
          <a:p>
            <a:r>
              <a:rPr lang="en-US" dirty="0" smtClean="0"/>
              <a:t>  read D</a:t>
            </a:r>
          </a:p>
          <a:p>
            <a:r>
              <a:rPr lang="en-US" dirty="0" smtClean="0"/>
              <a:t>}</a:t>
            </a:r>
          </a:p>
          <a:p>
            <a:r>
              <a:rPr lang="en-US" dirty="0" smtClean="0"/>
              <a:t>  </a:t>
            </a:r>
            <a:endParaRPr lang="en-US" dirty="0"/>
          </a:p>
        </p:txBody>
      </p:sp>
      <p:sp>
        <p:nvSpPr>
          <p:cNvPr id="7" name="TextBox 6"/>
          <p:cNvSpPr txBox="1"/>
          <p:nvPr/>
        </p:nvSpPr>
        <p:spPr>
          <a:xfrm>
            <a:off x="7000784" y="4693335"/>
            <a:ext cx="184666" cy="369332"/>
          </a:xfrm>
          <a:prstGeom prst="rect">
            <a:avLst/>
          </a:prstGeom>
          <a:noFill/>
        </p:spPr>
        <p:txBody>
          <a:bodyPr wrap="none" rtlCol="0">
            <a:spAutoFit/>
          </a:bodyPr>
          <a:lstStyle/>
          <a:p>
            <a:endParaRPr lang="en-US" dirty="0"/>
          </a:p>
        </p:txBody>
      </p:sp>
      <p:sp>
        <p:nvSpPr>
          <p:cNvPr id="9" name="TextBox 8"/>
          <p:cNvSpPr txBox="1"/>
          <p:nvPr/>
        </p:nvSpPr>
        <p:spPr>
          <a:xfrm>
            <a:off x="851865" y="3578087"/>
            <a:ext cx="2249334" cy="369332"/>
          </a:xfrm>
          <a:prstGeom prst="rect">
            <a:avLst/>
          </a:prstGeom>
          <a:noFill/>
        </p:spPr>
        <p:txBody>
          <a:bodyPr wrap="none" rtlCol="0">
            <a:spAutoFit/>
          </a:bodyPr>
          <a:lstStyle/>
          <a:p>
            <a:r>
              <a:rPr lang="en-US" dirty="0" smtClean="0"/>
              <a:t>Bus Messages: Read B</a:t>
            </a:r>
            <a:endParaRPr lang="en-US" dirty="0"/>
          </a:p>
        </p:txBody>
      </p:sp>
    </p:spTree>
    <p:extLst>
      <p:ext uri="{BB962C8B-B14F-4D97-AF65-F5344CB8AC3E}">
        <p14:creationId xmlns:p14="http://schemas.microsoft.com/office/powerpoint/2010/main" val="4051039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HTM – The </a:t>
            </a:r>
            <a:r>
              <a:rPr lang="en-US" dirty="0" smtClean="0"/>
              <a:t>bad Limited </a:t>
            </a:r>
            <a:r>
              <a:rPr lang="en-US" dirty="0" smtClean="0"/>
              <a:t>Size</a:t>
            </a:r>
            <a:endParaRPr lang="en-US" dirty="0"/>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r>
              <a:tr h="370840">
                <a:tc>
                  <a:txBody>
                    <a:bodyPr/>
                    <a:lstStyle/>
                    <a:p>
                      <a:r>
                        <a:rPr lang="en-US" dirty="0" smtClean="0"/>
                        <a:t>A</a:t>
                      </a:r>
                      <a:endParaRPr lang="en-US" dirty="0"/>
                    </a:p>
                  </a:txBody>
                  <a:tcPr/>
                </a:tc>
                <a:tc>
                  <a:txBody>
                    <a:bodyPr/>
                    <a:lstStyle/>
                    <a:p>
                      <a:r>
                        <a:rPr lang="en-US" dirty="0" smtClean="0"/>
                        <a:t>0</a:t>
                      </a:r>
                      <a:endParaRPr lang="en-US" dirty="0"/>
                    </a:p>
                  </a:txBody>
                  <a:tcPr/>
                </a:tc>
                <a:tc>
                  <a:txBody>
                    <a:bodyPr/>
                    <a:lstStyle/>
                    <a:p>
                      <a:r>
                        <a:rPr lang="en-US" dirty="0" smtClean="0"/>
                        <a:t>Y</a:t>
                      </a:r>
                      <a:endParaRPr lang="en-US" dirty="0"/>
                    </a:p>
                  </a:txBody>
                  <a:tcPr/>
                </a:tc>
                <a:tc>
                  <a:txBody>
                    <a:bodyPr/>
                    <a:lstStyle/>
                    <a:p>
                      <a:r>
                        <a:rPr lang="en-US" dirty="0" smtClean="0"/>
                        <a:t>M</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dirty="0" smtClean="0"/>
                        <a:t>B</a:t>
                      </a:r>
                      <a:endParaRPr lang="en-US" dirty="0"/>
                    </a:p>
                  </a:txBody>
                  <a:tcPr/>
                </a:tc>
                <a:tc>
                  <a:txBody>
                    <a:bodyPr/>
                    <a:lstStyle/>
                    <a:p>
                      <a:r>
                        <a:rPr lang="en-US" dirty="0" smtClean="0"/>
                        <a:t>0</a:t>
                      </a:r>
                      <a:endParaRPr lang="en-US" dirty="0"/>
                    </a:p>
                  </a:txBody>
                  <a:tcPr/>
                </a:tc>
                <a:tc>
                  <a:txBody>
                    <a:bodyPr/>
                    <a:lstStyle/>
                    <a:p>
                      <a:r>
                        <a:rPr lang="en-US" dirty="0" smtClean="0"/>
                        <a:t>Y</a:t>
                      </a:r>
                      <a:endParaRPr lang="en-US" dirty="0"/>
                    </a:p>
                  </a:txBody>
                  <a:tcPr/>
                </a:tc>
                <a:tc>
                  <a:txBody>
                    <a:bodyPr/>
                    <a:lstStyle/>
                    <a:p>
                      <a:r>
                        <a:rPr lang="en-US" dirty="0" smtClean="0"/>
                        <a:t>M</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dirty="0" smtClean="0"/>
                        <a:t>C</a:t>
                      </a:r>
                      <a:endParaRPr lang="en-US" dirty="0"/>
                    </a:p>
                  </a:txBody>
                  <a:tcPr/>
                </a:tc>
                <a:tc>
                  <a:txBody>
                    <a:bodyPr/>
                    <a:lstStyle/>
                    <a:p>
                      <a:r>
                        <a:rPr lang="en-US" dirty="0" smtClean="0"/>
                        <a:t>0</a:t>
                      </a:r>
                      <a:endParaRPr lang="en-US" dirty="0"/>
                    </a:p>
                  </a:txBody>
                  <a:tcPr/>
                </a:tc>
                <a:tc>
                  <a:txBody>
                    <a:bodyPr/>
                    <a:lstStyle/>
                    <a:p>
                      <a:r>
                        <a:rPr lang="en-US" dirty="0" smtClean="0"/>
                        <a:t>Y</a:t>
                      </a:r>
                      <a:endParaRPr lang="en-US" dirty="0"/>
                    </a:p>
                  </a:txBody>
                  <a:tcPr/>
                </a:tc>
                <a:tc>
                  <a:txBody>
                    <a:bodyPr/>
                    <a:lstStyle/>
                    <a:p>
                      <a:r>
                        <a:rPr lang="en-US" dirty="0" smtClean="0"/>
                        <a:t>M</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975773" y="3620276"/>
            <a:ext cx="2183873" cy="2585323"/>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t>  read A</a:t>
            </a:r>
          </a:p>
          <a:p>
            <a:r>
              <a:rPr lang="en-US" dirty="0" smtClean="0">
                <a:solidFill>
                  <a:srgbClr val="FF0000"/>
                </a:solidFill>
              </a:rPr>
              <a:t>  </a:t>
            </a:r>
            <a:r>
              <a:rPr lang="en-US" dirty="0" smtClean="0"/>
              <a:t>read B</a:t>
            </a:r>
          </a:p>
          <a:p>
            <a:r>
              <a:rPr lang="en-US" dirty="0" smtClean="0"/>
              <a:t>  </a:t>
            </a:r>
            <a:r>
              <a:rPr lang="en-US" dirty="0" smtClean="0">
                <a:solidFill>
                  <a:srgbClr val="FF0000"/>
                </a:solidFill>
              </a:rPr>
              <a:t>read C</a:t>
            </a:r>
          </a:p>
          <a:p>
            <a:r>
              <a:rPr lang="en-US" dirty="0" smtClean="0"/>
              <a:t>  read D</a:t>
            </a:r>
          </a:p>
          <a:p>
            <a:r>
              <a:rPr lang="en-US" dirty="0" smtClean="0"/>
              <a:t>}</a:t>
            </a:r>
          </a:p>
          <a:p>
            <a:r>
              <a:rPr lang="en-US" dirty="0" smtClean="0"/>
              <a:t>  </a:t>
            </a:r>
            <a:endParaRPr lang="en-US" dirty="0"/>
          </a:p>
        </p:txBody>
      </p:sp>
      <p:sp>
        <p:nvSpPr>
          <p:cNvPr id="7" name="TextBox 6"/>
          <p:cNvSpPr txBox="1"/>
          <p:nvPr/>
        </p:nvSpPr>
        <p:spPr>
          <a:xfrm>
            <a:off x="7000784" y="4693335"/>
            <a:ext cx="184666" cy="369332"/>
          </a:xfrm>
          <a:prstGeom prst="rect">
            <a:avLst/>
          </a:prstGeom>
          <a:noFill/>
        </p:spPr>
        <p:txBody>
          <a:bodyPr wrap="none" rtlCol="0">
            <a:spAutoFit/>
          </a:bodyPr>
          <a:lstStyle/>
          <a:p>
            <a:endParaRPr lang="en-US" dirty="0"/>
          </a:p>
        </p:txBody>
      </p:sp>
      <p:sp>
        <p:nvSpPr>
          <p:cNvPr id="9" name="TextBox 8"/>
          <p:cNvSpPr txBox="1"/>
          <p:nvPr/>
        </p:nvSpPr>
        <p:spPr>
          <a:xfrm>
            <a:off x="851865" y="3578087"/>
            <a:ext cx="2249334" cy="369332"/>
          </a:xfrm>
          <a:prstGeom prst="rect">
            <a:avLst/>
          </a:prstGeom>
          <a:noFill/>
        </p:spPr>
        <p:txBody>
          <a:bodyPr wrap="none" rtlCol="0">
            <a:spAutoFit/>
          </a:bodyPr>
          <a:lstStyle/>
          <a:p>
            <a:r>
              <a:rPr lang="en-US" dirty="0" smtClean="0"/>
              <a:t>Bus Messages: Read C</a:t>
            </a:r>
            <a:endParaRPr lang="en-US" dirty="0"/>
          </a:p>
        </p:txBody>
      </p:sp>
    </p:spTree>
    <p:extLst>
      <p:ext uri="{BB962C8B-B14F-4D97-AF65-F5344CB8AC3E}">
        <p14:creationId xmlns:p14="http://schemas.microsoft.com/office/powerpoint/2010/main" val="400633262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HTM – The </a:t>
            </a:r>
            <a:r>
              <a:rPr lang="en-US" dirty="0" smtClean="0"/>
              <a:t>bad Limited </a:t>
            </a:r>
            <a:r>
              <a:rPr lang="en-US" dirty="0" smtClean="0"/>
              <a:t>Size</a:t>
            </a:r>
            <a:endParaRPr lang="en-US" dirty="0"/>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c>
                  <a:txBody>
                    <a:bodyPr/>
                    <a:lstStyle/>
                    <a:p>
                      <a:r>
                        <a:rPr lang="en-US" dirty="0" smtClean="0"/>
                        <a:t>Tag</a:t>
                      </a:r>
                      <a:endParaRPr lang="en-US" dirty="0"/>
                    </a:p>
                  </a:txBody>
                  <a:tcPr/>
                </a:tc>
                <a:tc>
                  <a:txBody>
                    <a:bodyPr/>
                    <a:lstStyle/>
                    <a:p>
                      <a:r>
                        <a:rPr lang="en-US" dirty="0" smtClean="0"/>
                        <a:t>data</a:t>
                      </a:r>
                      <a:endParaRPr lang="en-US" dirty="0"/>
                    </a:p>
                  </a:txBody>
                  <a:tcPr/>
                </a:tc>
                <a:tc>
                  <a:txBody>
                    <a:bodyPr/>
                    <a:lstStyle/>
                    <a:p>
                      <a:r>
                        <a:rPr lang="en-US" dirty="0" smtClean="0"/>
                        <a:t>Trans?</a:t>
                      </a:r>
                      <a:endParaRPr lang="en-US" dirty="0"/>
                    </a:p>
                  </a:txBody>
                  <a:tcPr/>
                </a:tc>
                <a:tc>
                  <a:txBody>
                    <a:bodyPr/>
                    <a:lstStyle/>
                    <a:p>
                      <a:r>
                        <a:rPr lang="en-US" dirty="0" smtClean="0"/>
                        <a:t>state</a:t>
                      </a:r>
                      <a:endParaRPr lang="en-US" dirty="0"/>
                    </a:p>
                  </a:txBody>
                  <a:tcPr/>
                </a:tc>
              </a:tr>
              <a:tr h="370840">
                <a:tc>
                  <a:txBody>
                    <a:bodyPr/>
                    <a:lstStyle/>
                    <a:p>
                      <a:r>
                        <a:rPr lang="en-US" dirty="0" smtClean="0"/>
                        <a:t>A</a:t>
                      </a:r>
                      <a:endParaRPr lang="en-US" dirty="0"/>
                    </a:p>
                  </a:txBody>
                  <a:tcPr/>
                </a:tc>
                <a:tc>
                  <a:txBody>
                    <a:bodyPr/>
                    <a:lstStyle/>
                    <a:p>
                      <a:r>
                        <a:rPr lang="en-US" dirty="0" smtClean="0"/>
                        <a:t>0</a:t>
                      </a:r>
                      <a:endParaRPr lang="en-US" dirty="0"/>
                    </a:p>
                  </a:txBody>
                  <a:tcPr/>
                </a:tc>
                <a:tc>
                  <a:txBody>
                    <a:bodyPr/>
                    <a:lstStyle/>
                    <a:p>
                      <a:r>
                        <a:rPr lang="en-US" dirty="0" smtClean="0"/>
                        <a:t>Y</a:t>
                      </a:r>
                      <a:endParaRPr lang="en-US" dirty="0"/>
                    </a:p>
                  </a:txBody>
                  <a:tcPr/>
                </a:tc>
                <a:tc>
                  <a:txBody>
                    <a:bodyPr/>
                    <a:lstStyle/>
                    <a:p>
                      <a:r>
                        <a:rPr lang="en-US" dirty="0" smtClean="0"/>
                        <a:t>M</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dirty="0" smtClean="0"/>
                        <a:t>B</a:t>
                      </a:r>
                      <a:endParaRPr lang="en-US" dirty="0"/>
                    </a:p>
                  </a:txBody>
                  <a:tcPr/>
                </a:tc>
                <a:tc>
                  <a:txBody>
                    <a:bodyPr/>
                    <a:lstStyle/>
                    <a:p>
                      <a:r>
                        <a:rPr lang="en-US" dirty="0" smtClean="0"/>
                        <a:t>0</a:t>
                      </a:r>
                      <a:endParaRPr lang="en-US" dirty="0"/>
                    </a:p>
                  </a:txBody>
                  <a:tcPr/>
                </a:tc>
                <a:tc>
                  <a:txBody>
                    <a:bodyPr/>
                    <a:lstStyle/>
                    <a:p>
                      <a:r>
                        <a:rPr lang="en-US" dirty="0" smtClean="0"/>
                        <a:t>Y</a:t>
                      </a:r>
                      <a:endParaRPr lang="en-US" dirty="0"/>
                    </a:p>
                  </a:txBody>
                  <a:tcPr/>
                </a:tc>
                <a:tc>
                  <a:txBody>
                    <a:bodyPr/>
                    <a:lstStyle/>
                    <a:p>
                      <a:r>
                        <a:rPr lang="en-US" dirty="0" smtClean="0"/>
                        <a:t>M</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dirty="0" smtClean="0"/>
                        <a:t>C</a:t>
                      </a:r>
                      <a:endParaRPr lang="en-US" dirty="0"/>
                    </a:p>
                  </a:txBody>
                  <a:tcPr/>
                </a:tc>
                <a:tc>
                  <a:txBody>
                    <a:bodyPr/>
                    <a:lstStyle/>
                    <a:p>
                      <a:r>
                        <a:rPr lang="en-US" dirty="0" smtClean="0"/>
                        <a:t>0</a:t>
                      </a:r>
                      <a:endParaRPr lang="en-US" dirty="0"/>
                    </a:p>
                  </a:txBody>
                  <a:tcPr/>
                </a:tc>
                <a:tc>
                  <a:txBody>
                    <a:bodyPr/>
                    <a:lstStyle/>
                    <a:p>
                      <a:r>
                        <a:rPr lang="en-US" dirty="0" smtClean="0"/>
                        <a:t>Y</a:t>
                      </a:r>
                      <a:endParaRPr lang="en-US" dirty="0"/>
                    </a:p>
                  </a:txBody>
                  <a:tcPr/>
                </a:tc>
                <a:tc>
                  <a:txBody>
                    <a:bodyPr/>
                    <a:lstStyle/>
                    <a:p>
                      <a:r>
                        <a:rPr lang="en-US" dirty="0" smtClean="0"/>
                        <a:t>M</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975773" y="3620276"/>
            <a:ext cx="2183873" cy="2585323"/>
          </a:xfrm>
          <a:prstGeom prst="rect">
            <a:avLst/>
          </a:prstGeom>
          <a:noFill/>
        </p:spPr>
        <p:txBody>
          <a:bodyPr wrap="square" rtlCol="0">
            <a:spAutoFit/>
          </a:bodyPr>
          <a:lstStyle/>
          <a:p>
            <a:endParaRPr lang="en-US" dirty="0" smtClean="0"/>
          </a:p>
          <a:p>
            <a:endParaRPr lang="en-US" dirty="0" smtClean="0"/>
          </a:p>
          <a:p>
            <a:r>
              <a:rPr lang="en-US" dirty="0" smtClean="0"/>
              <a:t>atomic {</a:t>
            </a:r>
          </a:p>
          <a:p>
            <a:r>
              <a:rPr lang="en-US" dirty="0" smtClean="0"/>
              <a:t>  read A</a:t>
            </a:r>
          </a:p>
          <a:p>
            <a:r>
              <a:rPr lang="en-US" dirty="0" smtClean="0">
                <a:solidFill>
                  <a:srgbClr val="FF0000"/>
                </a:solidFill>
              </a:rPr>
              <a:t>  </a:t>
            </a:r>
            <a:r>
              <a:rPr lang="en-US" dirty="0" smtClean="0"/>
              <a:t>read B</a:t>
            </a:r>
          </a:p>
          <a:p>
            <a:r>
              <a:rPr lang="en-US" dirty="0" smtClean="0"/>
              <a:t>  read C</a:t>
            </a:r>
          </a:p>
          <a:p>
            <a:r>
              <a:rPr lang="en-US" dirty="0" smtClean="0">
                <a:solidFill>
                  <a:srgbClr val="FF0000"/>
                </a:solidFill>
              </a:rPr>
              <a:t>  read D</a:t>
            </a:r>
          </a:p>
          <a:p>
            <a:r>
              <a:rPr lang="en-US" dirty="0" smtClean="0"/>
              <a:t>}</a:t>
            </a:r>
          </a:p>
          <a:p>
            <a:r>
              <a:rPr lang="en-US" dirty="0" smtClean="0"/>
              <a:t>  </a:t>
            </a:r>
            <a:endParaRPr lang="en-US" dirty="0"/>
          </a:p>
        </p:txBody>
      </p:sp>
      <p:sp>
        <p:nvSpPr>
          <p:cNvPr id="7" name="TextBox 6"/>
          <p:cNvSpPr txBox="1"/>
          <p:nvPr/>
        </p:nvSpPr>
        <p:spPr>
          <a:xfrm>
            <a:off x="7000784" y="4693335"/>
            <a:ext cx="184666" cy="369332"/>
          </a:xfrm>
          <a:prstGeom prst="rect">
            <a:avLst/>
          </a:prstGeom>
          <a:noFill/>
        </p:spPr>
        <p:txBody>
          <a:bodyPr wrap="none" rtlCol="0">
            <a:spAutoFit/>
          </a:bodyPr>
          <a:lstStyle/>
          <a:p>
            <a:endParaRPr lang="en-US" dirty="0"/>
          </a:p>
        </p:txBody>
      </p:sp>
      <p:sp>
        <p:nvSpPr>
          <p:cNvPr id="9" name="TextBox 8"/>
          <p:cNvSpPr txBox="1"/>
          <p:nvPr/>
        </p:nvSpPr>
        <p:spPr>
          <a:xfrm>
            <a:off x="851865" y="3578087"/>
            <a:ext cx="1762509" cy="369332"/>
          </a:xfrm>
          <a:prstGeom prst="rect">
            <a:avLst/>
          </a:prstGeom>
          <a:noFill/>
        </p:spPr>
        <p:txBody>
          <a:bodyPr wrap="none" rtlCol="0">
            <a:spAutoFit/>
          </a:bodyPr>
          <a:lstStyle/>
          <a:p>
            <a:r>
              <a:rPr lang="en-US" dirty="0" smtClean="0"/>
              <a:t>Bus Messages: …</a:t>
            </a:r>
            <a:endParaRPr lang="en-US" dirty="0"/>
          </a:p>
        </p:txBody>
      </p:sp>
      <p:sp>
        <p:nvSpPr>
          <p:cNvPr id="10" name="TextBox 9"/>
          <p:cNvSpPr txBox="1"/>
          <p:nvPr/>
        </p:nvSpPr>
        <p:spPr>
          <a:xfrm>
            <a:off x="1010781" y="5455299"/>
            <a:ext cx="2534130" cy="1107996"/>
          </a:xfrm>
          <a:prstGeom prst="rect">
            <a:avLst/>
          </a:prstGeom>
          <a:noFill/>
        </p:spPr>
        <p:txBody>
          <a:bodyPr wrap="none" rtlCol="0">
            <a:spAutoFit/>
          </a:bodyPr>
          <a:lstStyle/>
          <a:p>
            <a:r>
              <a:rPr lang="en-US" sz="6600" dirty="0" smtClean="0"/>
              <a:t>UH OH</a:t>
            </a:r>
            <a:endParaRPr lang="en-US" sz="6600" dirty="0"/>
          </a:p>
        </p:txBody>
      </p:sp>
    </p:spTree>
    <p:extLst>
      <p:ext uri="{BB962C8B-B14F-4D97-AF65-F5344CB8AC3E}">
        <p14:creationId xmlns:p14="http://schemas.microsoft.com/office/powerpoint/2010/main" val="1170497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5820952" cy="584775"/>
          </a:xfrm>
          <a:prstGeom prst="rect">
            <a:avLst/>
          </a:prstGeom>
          <a:noFill/>
        </p:spPr>
        <p:txBody>
          <a:bodyPr wrap="none" rtlCol="0">
            <a:spAutoFit/>
          </a:bodyPr>
          <a:lstStyle/>
          <a:p>
            <a:r>
              <a:rPr lang="en-US" sz="3200" dirty="0" smtClean="0"/>
              <a:t>Transactional Memory - Atomicity</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52400" y="762000"/>
            <a:ext cx="8382000" cy="1384995"/>
          </a:xfrm>
          <a:prstGeom prst="rect">
            <a:avLst/>
          </a:prstGeom>
          <a:noFill/>
        </p:spPr>
        <p:txBody>
          <a:bodyPr wrap="square" rtlCol="0">
            <a:spAutoFit/>
          </a:bodyPr>
          <a:lstStyle/>
          <a:p>
            <a:r>
              <a:rPr lang="en-US" sz="2800" dirty="0" smtClean="0">
                <a:solidFill>
                  <a:schemeClr val="accent2"/>
                </a:solidFill>
              </a:rPr>
              <a:t>Atomicity</a:t>
            </a:r>
            <a:r>
              <a:rPr lang="en-US" sz="2800" dirty="0" smtClean="0"/>
              <a:t> – On transaction commit, all memory updates appear to take effect at once; on transaction abort, none of the memory updates appear to take effect</a:t>
            </a:r>
            <a:endParaRPr lang="en-US" sz="2800"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a:p>
        </p:txBody>
      </p:sp>
      <p:sp>
        <p:nvSpPr>
          <p:cNvPr id="10" name="TextBox 9"/>
          <p:cNvSpPr txBox="1"/>
          <p:nvPr/>
        </p:nvSpPr>
        <p:spPr>
          <a:xfrm>
            <a:off x="152400" y="2921675"/>
            <a:ext cx="4458272" cy="2031325"/>
          </a:xfrm>
          <a:prstGeom prst="rect">
            <a:avLst/>
          </a:prstGeom>
          <a:noFill/>
        </p:spPr>
        <p:txBody>
          <a:bodyPr wrap="none" rtlCol="0">
            <a:spAutoFit/>
          </a:bodyPr>
          <a:lstStyle/>
          <a:p>
            <a:r>
              <a:rPr lang="en-US" dirty="0" smtClean="0">
                <a:latin typeface="Courier New" pitchFamily="49" charset="0"/>
                <a:cs typeface="Courier New" pitchFamily="49" charset="0"/>
              </a:rPr>
              <a:t>void deposit(account, amount) {</a:t>
            </a:r>
          </a:p>
          <a:p>
            <a:r>
              <a:rPr lang="en-US" b="1" dirty="0" smtClean="0">
                <a:latin typeface="Courier New" pitchFamily="49" charset="0"/>
                <a:cs typeface="Courier New" pitchFamily="49" charset="0"/>
              </a:rPr>
              <a:t>  atomic {</a:t>
            </a:r>
          </a:p>
          <a:p>
            <a:r>
              <a:rPr lang="en-US" b="1" dirty="0" smtClean="0">
                <a:latin typeface="Courier New" pitchFamily="49" charset="0"/>
                <a:cs typeface="Courier New" pitchFamily="49" charset="0"/>
              </a:rPr>
              <a: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t = </a:t>
            </a:r>
            <a:r>
              <a:rPr lang="en-US" dirty="0" err="1" smtClean="0">
                <a:latin typeface="Courier New" pitchFamily="49" charset="0"/>
                <a:cs typeface="Courier New" pitchFamily="49" charset="0"/>
              </a:rPr>
              <a:t>bank.get</a:t>
            </a:r>
            <a:r>
              <a:rPr lang="en-US" dirty="0" smtClean="0">
                <a:latin typeface="Courier New" pitchFamily="49" charset="0"/>
                <a:cs typeface="Courier New" pitchFamily="49" charset="0"/>
              </a:rPr>
              <a:t>(account);</a:t>
            </a:r>
          </a:p>
          <a:p>
            <a:r>
              <a:rPr lang="en-US" b="1" dirty="0" smtClean="0">
                <a:latin typeface="Courier New" pitchFamily="49" charset="0"/>
                <a:cs typeface="Courier New" pitchFamily="49" charset="0"/>
              </a:rPr>
              <a:t>    </a:t>
            </a:r>
            <a:r>
              <a:rPr lang="en-US" dirty="0" smtClean="0">
                <a:latin typeface="Courier New" pitchFamily="49" charset="0"/>
                <a:cs typeface="Courier New" pitchFamily="49" charset="0"/>
              </a:rPr>
              <a:t>t = t + amount;</a:t>
            </a:r>
          </a:p>
          <a:p>
            <a:r>
              <a:rPr lang="en-US" b="1" dirty="0" smtClean="0">
                <a:latin typeface="Courier New" pitchFamily="49" charset="0"/>
                <a:cs typeface="Courier New" pitchFamily="49" charset="0"/>
              </a:rPr>
              <a:t>    </a:t>
            </a:r>
            <a:r>
              <a:rPr lang="en-US" dirty="0" err="1" smtClean="0">
                <a:latin typeface="Courier New" pitchFamily="49" charset="0"/>
                <a:cs typeface="Courier New" pitchFamily="49" charset="0"/>
              </a:rPr>
              <a:t>bank.put</a:t>
            </a:r>
            <a:r>
              <a:rPr lang="en-US" dirty="0" smtClean="0">
                <a:latin typeface="Courier New" pitchFamily="49" charset="0"/>
                <a:cs typeface="Courier New" pitchFamily="49" charset="0"/>
              </a:rPr>
              <a:t>(account, t);</a:t>
            </a:r>
          </a:p>
          <a:p>
            <a:r>
              <a:rPr lang="en-US" b="1" dirty="0" smtClean="0">
                <a:latin typeface="Courier New" pitchFamily="49" charset="0"/>
                <a:cs typeface="Courier New" pitchFamily="49" charset="0"/>
              </a:rPr>
              <a:t>  }</a:t>
            </a: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11" name="TextBox 10"/>
          <p:cNvSpPr txBox="1"/>
          <p:nvPr/>
        </p:nvSpPr>
        <p:spPr>
          <a:xfrm>
            <a:off x="5463389" y="2362200"/>
            <a:ext cx="1013611" cy="369332"/>
          </a:xfrm>
          <a:prstGeom prst="rect">
            <a:avLst/>
          </a:prstGeom>
          <a:noFill/>
        </p:spPr>
        <p:txBody>
          <a:bodyPr wrap="none" rtlCol="0">
            <a:spAutoFit/>
          </a:bodyPr>
          <a:lstStyle/>
          <a:p>
            <a:r>
              <a:rPr lang="en-US" i="1" dirty="0" smtClean="0"/>
              <a:t>Thread 1</a:t>
            </a:r>
            <a:endParaRPr lang="en-US" i="1" dirty="0"/>
          </a:p>
        </p:txBody>
      </p:sp>
      <p:sp>
        <p:nvSpPr>
          <p:cNvPr id="12" name="TextBox 11"/>
          <p:cNvSpPr txBox="1"/>
          <p:nvPr/>
        </p:nvSpPr>
        <p:spPr>
          <a:xfrm>
            <a:off x="7139789" y="2362200"/>
            <a:ext cx="1013611" cy="369332"/>
          </a:xfrm>
          <a:prstGeom prst="rect">
            <a:avLst/>
          </a:prstGeom>
          <a:noFill/>
        </p:spPr>
        <p:txBody>
          <a:bodyPr wrap="none" rtlCol="0">
            <a:spAutoFit/>
          </a:bodyPr>
          <a:lstStyle/>
          <a:p>
            <a:r>
              <a:rPr lang="en-US" i="1" dirty="0" smtClean="0"/>
              <a:t>Thread 2</a:t>
            </a:r>
            <a:endParaRPr lang="en-US" i="1" dirty="0"/>
          </a:p>
        </p:txBody>
      </p:sp>
      <p:cxnSp>
        <p:nvCxnSpPr>
          <p:cNvPr id="14" name="Straight Connector 13"/>
          <p:cNvCxnSpPr/>
          <p:nvPr/>
        </p:nvCxnSpPr>
        <p:spPr>
          <a:xfrm rot="5400000">
            <a:off x="4381500" y="4381500"/>
            <a:ext cx="3124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6134099" y="4381500"/>
            <a:ext cx="31242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019800" y="3429000"/>
            <a:ext cx="923651" cy="369332"/>
          </a:xfrm>
          <a:prstGeom prst="rect">
            <a:avLst/>
          </a:prstGeom>
          <a:noFill/>
        </p:spPr>
        <p:txBody>
          <a:bodyPr wrap="none" rtlCol="0">
            <a:spAutoFit/>
          </a:bodyPr>
          <a:lstStyle/>
          <a:p>
            <a:r>
              <a:rPr lang="en-US" dirty="0" smtClean="0"/>
              <a:t>RD A : 0</a:t>
            </a:r>
            <a:endParaRPr lang="en-US" dirty="0"/>
          </a:p>
        </p:txBody>
      </p:sp>
      <p:sp>
        <p:nvSpPr>
          <p:cNvPr id="17" name="TextBox 16"/>
          <p:cNvSpPr txBox="1"/>
          <p:nvPr/>
        </p:nvSpPr>
        <p:spPr>
          <a:xfrm>
            <a:off x="4343400" y="3477112"/>
            <a:ext cx="460382" cy="369332"/>
          </a:xfrm>
          <a:prstGeom prst="rect">
            <a:avLst/>
          </a:prstGeom>
          <a:noFill/>
        </p:spPr>
        <p:txBody>
          <a:bodyPr wrap="none" rtlCol="0">
            <a:spAutoFit/>
          </a:bodyPr>
          <a:lstStyle/>
          <a:p>
            <a:r>
              <a:rPr lang="en-US" b="1" dirty="0" smtClean="0"/>
              <a:t>RD</a:t>
            </a:r>
            <a:endParaRPr lang="en-US" b="1" dirty="0"/>
          </a:p>
        </p:txBody>
      </p:sp>
      <p:sp>
        <p:nvSpPr>
          <p:cNvPr id="18" name="TextBox 17"/>
          <p:cNvSpPr txBox="1"/>
          <p:nvPr/>
        </p:nvSpPr>
        <p:spPr>
          <a:xfrm>
            <a:off x="4343400" y="4028660"/>
            <a:ext cx="524503" cy="369332"/>
          </a:xfrm>
          <a:prstGeom prst="rect">
            <a:avLst/>
          </a:prstGeom>
          <a:noFill/>
        </p:spPr>
        <p:txBody>
          <a:bodyPr wrap="none" rtlCol="0">
            <a:spAutoFit/>
          </a:bodyPr>
          <a:lstStyle/>
          <a:p>
            <a:r>
              <a:rPr lang="en-US" b="1" dirty="0" smtClean="0"/>
              <a:t>WR</a:t>
            </a:r>
            <a:endParaRPr lang="en-US" b="1" dirty="0"/>
          </a:p>
        </p:txBody>
      </p:sp>
      <p:sp>
        <p:nvSpPr>
          <p:cNvPr id="19" name="TextBox 18"/>
          <p:cNvSpPr txBox="1"/>
          <p:nvPr/>
        </p:nvSpPr>
        <p:spPr>
          <a:xfrm>
            <a:off x="7766985" y="3745468"/>
            <a:ext cx="923651" cy="369332"/>
          </a:xfrm>
          <a:prstGeom prst="rect">
            <a:avLst/>
          </a:prstGeom>
          <a:noFill/>
        </p:spPr>
        <p:txBody>
          <a:bodyPr wrap="none" rtlCol="0">
            <a:spAutoFit/>
          </a:bodyPr>
          <a:lstStyle/>
          <a:p>
            <a:r>
              <a:rPr lang="en-US" dirty="0" smtClean="0"/>
              <a:t>RD A : 0</a:t>
            </a:r>
            <a:endParaRPr lang="en-US" dirty="0"/>
          </a:p>
        </p:txBody>
      </p:sp>
      <p:sp>
        <p:nvSpPr>
          <p:cNvPr id="20" name="TextBox 19"/>
          <p:cNvSpPr txBox="1"/>
          <p:nvPr/>
        </p:nvSpPr>
        <p:spPr>
          <a:xfrm>
            <a:off x="6019800" y="4583668"/>
            <a:ext cx="1103187" cy="369332"/>
          </a:xfrm>
          <a:prstGeom prst="rect">
            <a:avLst/>
          </a:prstGeom>
          <a:noFill/>
        </p:spPr>
        <p:txBody>
          <a:bodyPr wrap="none" rtlCol="0">
            <a:spAutoFit/>
          </a:bodyPr>
          <a:lstStyle/>
          <a:p>
            <a:r>
              <a:rPr lang="en-US" dirty="0" smtClean="0"/>
              <a:t>WR A : 10</a:t>
            </a:r>
            <a:endParaRPr lang="en-US" dirty="0"/>
          </a:p>
        </p:txBody>
      </p:sp>
      <p:sp>
        <p:nvSpPr>
          <p:cNvPr id="21" name="TextBox 20"/>
          <p:cNvSpPr txBox="1"/>
          <p:nvPr/>
        </p:nvSpPr>
        <p:spPr>
          <a:xfrm>
            <a:off x="7772400" y="4126468"/>
            <a:ext cx="986167" cy="369332"/>
          </a:xfrm>
          <a:prstGeom prst="rect">
            <a:avLst/>
          </a:prstGeom>
          <a:noFill/>
        </p:spPr>
        <p:txBody>
          <a:bodyPr wrap="none" rtlCol="0">
            <a:spAutoFit/>
          </a:bodyPr>
          <a:lstStyle/>
          <a:p>
            <a:r>
              <a:rPr lang="en-US" dirty="0" smtClean="0"/>
              <a:t>WR A : 5</a:t>
            </a:r>
            <a:endParaRPr lang="en-US" dirty="0"/>
          </a:p>
        </p:txBody>
      </p:sp>
      <p:sp>
        <p:nvSpPr>
          <p:cNvPr id="22" name="Rectangle 21"/>
          <p:cNvSpPr/>
          <p:nvPr/>
        </p:nvSpPr>
        <p:spPr>
          <a:xfrm>
            <a:off x="6019800" y="3429000"/>
            <a:ext cx="10668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772400" y="3733800"/>
            <a:ext cx="10668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785652" y="4419600"/>
            <a:ext cx="1022588" cy="369332"/>
          </a:xfrm>
          <a:prstGeom prst="rect">
            <a:avLst/>
          </a:prstGeom>
          <a:noFill/>
        </p:spPr>
        <p:txBody>
          <a:bodyPr wrap="none" rtlCol="0">
            <a:spAutoFit/>
          </a:bodyPr>
          <a:lstStyle/>
          <a:p>
            <a:r>
              <a:rPr lang="en-US" dirty="0" smtClean="0"/>
              <a:t>COMMIT</a:t>
            </a:r>
            <a:endParaRPr lang="en-US" dirty="0"/>
          </a:p>
        </p:txBody>
      </p:sp>
      <p:sp>
        <p:nvSpPr>
          <p:cNvPr id="25" name="TextBox 24"/>
          <p:cNvSpPr txBox="1"/>
          <p:nvPr/>
        </p:nvSpPr>
        <p:spPr>
          <a:xfrm>
            <a:off x="6180365" y="4924912"/>
            <a:ext cx="830035" cy="369332"/>
          </a:xfrm>
          <a:prstGeom prst="rect">
            <a:avLst/>
          </a:prstGeom>
          <a:noFill/>
        </p:spPr>
        <p:txBody>
          <a:bodyPr wrap="none" rtlCol="0">
            <a:spAutoFit/>
          </a:bodyPr>
          <a:lstStyle/>
          <a:p>
            <a:r>
              <a:rPr lang="en-US" dirty="0" smtClean="0"/>
              <a:t>ABORT</a:t>
            </a:r>
            <a:endParaRPr lang="en-US" dirty="0"/>
          </a:p>
        </p:txBody>
      </p:sp>
      <p:cxnSp>
        <p:nvCxnSpPr>
          <p:cNvPr id="27" name="Straight Connector 26"/>
          <p:cNvCxnSpPr>
            <a:stCxn id="22" idx="3"/>
          </p:cNvCxnSpPr>
          <p:nvPr/>
        </p:nvCxnSpPr>
        <p:spPr>
          <a:xfrm>
            <a:off x="7086600" y="4191000"/>
            <a:ext cx="68580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018565" y="3200400"/>
            <a:ext cx="1105495" cy="369332"/>
          </a:xfrm>
          <a:prstGeom prst="rect">
            <a:avLst/>
          </a:prstGeom>
          <a:noFill/>
        </p:spPr>
        <p:txBody>
          <a:bodyPr wrap="none" rtlCol="0">
            <a:spAutoFit/>
          </a:bodyPr>
          <a:lstStyle/>
          <a:p>
            <a:r>
              <a:rPr lang="en-US" dirty="0" smtClean="0"/>
              <a:t>CONFLICT</a:t>
            </a:r>
            <a:endParaRPr lang="en-US" dirty="0"/>
          </a:p>
        </p:txBody>
      </p:sp>
    </p:spTree>
    <p:extLst>
      <p:ext uri="{BB962C8B-B14F-4D97-AF65-F5344CB8AC3E}">
        <p14:creationId xmlns:p14="http://schemas.microsoft.com/office/powerpoint/2010/main" val="48169457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0"/>
          </p:nvPr>
        </p:nvSpPr>
        <p:spPr/>
        <p:txBody>
          <a:bodyPr/>
          <a:lstStyle/>
          <a:p>
            <a:r>
              <a:rPr lang="en-US" dirty="0" smtClean="0"/>
              <a:t>Kumar (Intel)</a:t>
            </a:r>
            <a:endParaRPr lang="en-US" dirty="0"/>
          </a:p>
        </p:txBody>
      </p:sp>
      <p:sp>
        <p:nvSpPr>
          <p:cNvPr id="194562" name="Rectangle 2"/>
          <p:cNvSpPr>
            <a:spLocks noGrp="1" noChangeArrowheads="1"/>
          </p:cNvSpPr>
          <p:nvPr>
            <p:ph type="title"/>
          </p:nvPr>
        </p:nvSpPr>
        <p:spPr/>
        <p:txBody>
          <a:bodyPr/>
          <a:lstStyle/>
          <a:p>
            <a:r>
              <a:rPr lang="en-US"/>
              <a:t>Hardware vs. Software TM</a:t>
            </a:r>
          </a:p>
        </p:txBody>
      </p:sp>
      <p:sp>
        <p:nvSpPr>
          <p:cNvPr id="194563" name="Rectangle 3"/>
          <p:cNvSpPr>
            <a:spLocks noGrp="1" noChangeArrowheads="1"/>
          </p:cNvSpPr>
          <p:nvPr>
            <p:ph type="body" sz="half" idx="1"/>
          </p:nvPr>
        </p:nvSpPr>
        <p:spPr>
          <a:xfrm>
            <a:off x="533400" y="1143000"/>
            <a:ext cx="3963988" cy="3429000"/>
          </a:xfrm>
        </p:spPr>
        <p:txBody>
          <a:bodyPr/>
          <a:lstStyle/>
          <a:p>
            <a:pPr algn="ctr">
              <a:lnSpc>
                <a:spcPct val="90000"/>
              </a:lnSpc>
              <a:buFont typeface="Wingdings" charset="2"/>
              <a:buNone/>
            </a:pPr>
            <a:r>
              <a:rPr lang="en-US" sz="2400" u="sng" dirty="0">
                <a:solidFill>
                  <a:schemeClr val="tx2"/>
                </a:solidFill>
              </a:rPr>
              <a:t>Hardware Approach</a:t>
            </a:r>
          </a:p>
          <a:p>
            <a:pPr>
              <a:lnSpc>
                <a:spcPct val="90000"/>
              </a:lnSpc>
            </a:pPr>
            <a:r>
              <a:rPr lang="en-US" sz="2400" dirty="0">
                <a:solidFill>
                  <a:srgbClr val="008000"/>
                </a:solidFill>
              </a:rPr>
              <a:t>Low overhead</a:t>
            </a:r>
          </a:p>
          <a:p>
            <a:pPr lvl="1">
              <a:lnSpc>
                <a:spcPct val="90000"/>
              </a:lnSpc>
            </a:pPr>
            <a:r>
              <a:rPr lang="en-US" sz="2000" dirty="0"/>
              <a:t>Buffers transactional state in Cache</a:t>
            </a:r>
          </a:p>
          <a:p>
            <a:pPr>
              <a:lnSpc>
                <a:spcPct val="90000"/>
              </a:lnSpc>
            </a:pPr>
            <a:r>
              <a:rPr lang="en-US" sz="2400" dirty="0">
                <a:solidFill>
                  <a:srgbClr val="008000"/>
                </a:solidFill>
              </a:rPr>
              <a:t>More concurrency</a:t>
            </a:r>
          </a:p>
          <a:p>
            <a:pPr lvl="1">
              <a:lnSpc>
                <a:spcPct val="90000"/>
              </a:lnSpc>
            </a:pPr>
            <a:r>
              <a:rPr lang="en-US" sz="2000" dirty="0"/>
              <a:t>Cache-line granularity</a:t>
            </a:r>
          </a:p>
          <a:p>
            <a:pPr>
              <a:lnSpc>
                <a:spcPct val="90000"/>
              </a:lnSpc>
            </a:pPr>
            <a:r>
              <a:rPr lang="en-US" sz="2400" dirty="0">
                <a:solidFill>
                  <a:srgbClr val="FF0000"/>
                </a:solidFill>
              </a:rPr>
              <a:t>Bounded resource</a:t>
            </a:r>
            <a:endParaRPr lang="en-US" sz="2400" dirty="0" smtClean="0">
              <a:solidFill>
                <a:srgbClr val="FF0000"/>
              </a:solidFill>
            </a:endParaRPr>
          </a:p>
          <a:p>
            <a:pPr lvl="1">
              <a:lnSpc>
                <a:spcPct val="90000"/>
              </a:lnSpc>
              <a:buNone/>
            </a:pPr>
            <a:endParaRPr lang="en-US" sz="2000" dirty="0"/>
          </a:p>
        </p:txBody>
      </p:sp>
      <p:sp>
        <p:nvSpPr>
          <p:cNvPr id="194564" name="Rectangle 4"/>
          <p:cNvSpPr>
            <a:spLocks noGrp="1" noChangeArrowheads="1"/>
          </p:cNvSpPr>
          <p:nvPr>
            <p:ph type="body" sz="half" idx="2"/>
          </p:nvPr>
        </p:nvSpPr>
        <p:spPr>
          <a:xfrm>
            <a:off x="4646613" y="1143000"/>
            <a:ext cx="3963987" cy="3352800"/>
          </a:xfrm>
        </p:spPr>
        <p:txBody>
          <a:bodyPr/>
          <a:lstStyle/>
          <a:p>
            <a:pPr algn="ctr">
              <a:lnSpc>
                <a:spcPct val="90000"/>
              </a:lnSpc>
              <a:buFont typeface="Wingdings" charset="2"/>
              <a:buNone/>
            </a:pPr>
            <a:r>
              <a:rPr lang="en-US" sz="2400" u="sng" dirty="0">
                <a:solidFill>
                  <a:schemeClr val="tx2"/>
                </a:solidFill>
              </a:rPr>
              <a:t>Software Approach</a:t>
            </a:r>
          </a:p>
          <a:p>
            <a:pPr>
              <a:lnSpc>
                <a:spcPct val="90000"/>
              </a:lnSpc>
            </a:pPr>
            <a:r>
              <a:rPr lang="en-US" sz="2400" dirty="0">
                <a:solidFill>
                  <a:srgbClr val="FF0000"/>
                </a:solidFill>
              </a:rPr>
              <a:t>High overhead</a:t>
            </a:r>
          </a:p>
          <a:p>
            <a:pPr lvl="1">
              <a:lnSpc>
                <a:spcPct val="90000"/>
              </a:lnSpc>
            </a:pPr>
            <a:r>
              <a:rPr lang="en-US" sz="2000" dirty="0"/>
              <a:t>Uses Object copying to keep transactional state</a:t>
            </a:r>
          </a:p>
          <a:p>
            <a:pPr>
              <a:lnSpc>
                <a:spcPct val="90000"/>
              </a:lnSpc>
            </a:pPr>
            <a:r>
              <a:rPr lang="en-US" sz="2400" dirty="0">
                <a:solidFill>
                  <a:srgbClr val="FF0000"/>
                </a:solidFill>
              </a:rPr>
              <a:t>Less Concurrency</a:t>
            </a:r>
          </a:p>
          <a:p>
            <a:pPr lvl="1">
              <a:lnSpc>
                <a:spcPct val="90000"/>
              </a:lnSpc>
            </a:pPr>
            <a:r>
              <a:rPr lang="en-US" sz="2000" dirty="0"/>
              <a:t>Object granularity</a:t>
            </a:r>
          </a:p>
          <a:p>
            <a:pPr>
              <a:lnSpc>
                <a:spcPct val="90000"/>
              </a:lnSpc>
            </a:pPr>
            <a:r>
              <a:rPr lang="en-US" sz="2400" dirty="0">
                <a:solidFill>
                  <a:srgbClr val="008000"/>
                </a:solidFill>
              </a:rPr>
              <a:t>No resource limits</a:t>
            </a:r>
            <a:endParaRPr lang="en-US" sz="2400" dirty="0" smtClean="0">
              <a:solidFill>
                <a:srgbClr val="008000"/>
              </a:solidFill>
            </a:endParaRPr>
          </a:p>
          <a:p>
            <a:pPr lvl="1">
              <a:lnSpc>
                <a:spcPct val="90000"/>
              </a:lnSpc>
              <a:buNone/>
            </a:pPr>
            <a:endParaRPr lang="en-US" sz="2000" dirty="0"/>
          </a:p>
        </p:txBody>
      </p:sp>
      <p:sp>
        <p:nvSpPr>
          <p:cNvPr id="194565" name="Line 5"/>
          <p:cNvSpPr>
            <a:spLocks noChangeShapeType="1"/>
          </p:cNvSpPr>
          <p:nvPr/>
        </p:nvSpPr>
        <p:spPr bwMode="auto">
          <a:xfrm flipH="1" flipV="1">
            <a:off x="4538663" y="1219200"/>
            <a:ext cx="33337" cy="4206875"/>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94566" name="Text Box 6"/>
          <p:cNvSpPr txBox="1">
            <a:spLocks noChangeArrowheads="1"/>
          </p:cNvSpPr>
          <p:nvPr/>
        </p:nvSpPr>
        <p:spPr bwMode="auto">
          <a:xfrm>
            <a:off x="609600" y="4572000"/>
            <a:ext cx="3657600" cy="461665"/>
          </a:xfrm>
          <a:prstGeom prst="rect">
            <a:avLst/>
          </a:prstGeom>
          <a:solidFill>
            <a:schemeClr val="bg1"/>
          </a:solidFill>
          <a:ln w="28575">
            <a:solidFill>
              <a:srgbClr val="CCFFFF"/>
            </a:solidFill>
            <a:miter lim="800000"/>
            <a:headEnd type="none" w="sm" len="sm"/>
            <a:tailEnd type="none" w="sm" len="sm"/>
          </a:ln>
          <a:effectLst/>
        </p:spPr>
        <p:txBody>
          <a:bodyPr>
            <a:prstTxWarp prst="textNoShape">
              <a:avLst/>
            </a:prstTxWarp>
            <a:spAutoFit/>
          </a:bodyPr>
          <a:lstStyle/>
          <a:p>
            <a:pPr marL="457200" indent="-457200" algn="ctr"/>
            <a:r>
              <a:rPr lang="en-US" sz="2400" u="sng" dirty="0">
                <a:solidFill>
                  <a:schemeClr val="tx2"/>
                </a:solidFill>
              </a:rPr>
              <a:t>Useful BUT Limited</a:t>
            </a:r>
            <a:r>
              <a:rPr lang="en-US" sz="2400" dirty="0" smtClean="0">
                <a:solidFill>
                  <a:schemeClr val="tx2"/>
                </a:solidFill>
              </a:rPr>
              <a:t> </a:t>
            </a:r>
            <a:endParaRPr lang="en-US" sz="2400" dirty="0">
              <a:solidFill>
                <a:schemeClr val="tx2"/>
              </a:solidFill>
            </a:endParaRPr>
          </a:p>
        </p:txBody>
      </p:sp>
      <p:sp>
        <p:nvSpPr>
          <p:cNvPr id="194567" name="Text Box 7"/>
          <p:cNvSpPr txBox="1">
            <a:spLocks noChangeArrowheads="1"/>
          </p:cNvSpPr>
          <p:nvPr/>
        </p:nvSpPr>
        <p:spPr bwMode="auto">
          <a:xfrm>
            <a:off x="4953000" y="4572000"/>
            <a:ext cx="3657600" cy="461665"/>
          </a:xfrm>
          <a:prstGeom prst="rect">
            <a:avLst/>
          </a:prstGeom>
          <a:solidFill>
            <a:schemeClr val="bg1"/>
          </a:solidFill>
          <a:ln w="28575">
            <a:solidFill>
              <a:srgbClr val="CCFFFF"/>
            </a:solidFill>
            <a:miter lim="800000"/>
            <a:headEnd type="none" w="sm" len="sm"/>
            <a:tailEnd type="none" w="sm" len="sm"/>
          </a:ln>
          <a:effectLst/>
        </p:spPr>
        <p:txBody>
          <a:bodyPr>
            <a:prstTxWarp prst="textNoShape">
              <a:avLst/>
            </a:prstTxWarp>
            <a:spAutoFit/>
          </a:bodyPr>
          <a:lstStyle/>
          <a:p>
            <a:pPr marL="457200" indent="-457200" algn="ctr"/>
            <a:r>
              <a:rPr lang="en-US" sz="2400" u="sng" dirty="0">
                <a:solidFill>
                  <a:schemeClr val="tx2"/>
                </a:solidFill>
              </a:rPr>
              <a:t>Useful BUT Limited</a:t>
            </a:r>
            <a:r>
              <a:rPr lang="en-US" sz="2400" dirty="0" smtClean="0">
                <a:solidFill>
                  <a:schemeClr val="tx2"/>
                </a:solidFill>
              </a:rPr>
              <a:t> </a:t>
            </a:r>
            <a:endParaRPr lang="en-US" sz="2400" dirty="0">
              <a:solidFill>
                <a:schemeClr val="tx2"/>
              </a:solidFill>
            </a:endParaRPr>
          </a:p>
        </p:txBody>
      </p:sp>
      <p:sp>
        <p:nvSpPr>
          <p:cNvPr id="10" name="TextBox 9"/>
          <p:cNvSpPr txBox="1"/>
          <p:nvPr/>
        </p:nvSpPr>
        <p:spPr>
          <a:xfrm>
            <a:off x="154089" y="5568668"/>
            <a:ext cx="8769147" cy="584776"/>
          </a:xfrm>
          <a:prstGeom prst="rect">
            <a:avLst/>
          </a:prstGeom>
          <a:noFill/>
        </p:spPr>
        <p:txBody>
          <a:bodyPr wrap="none" rtlCol="0">
            <a:spAutoFit/>
          </a:bodyPr>
          <a:lstStyle/>
          <a:p>
            <a:r>
              <a:rPr lang="en-US" sz="3200" dirty="0" smtClean="0"/>
              <a:t>What if we could have both worlds simultaneously?</a:t>
            </a:r>
            <a:endParaRPr lang="en-US" sz="3200" dirty="0"/>
          </a:p>
        </p:txBody>
      </p:sp>
    </p:spTree>
    <p:extLst>
      <p:ext uri="{BB962C8B-B14F-4D97-AF65-F5344CB8AC3E}">
        <p14:creationId xmlns:p14="http://schemas.microsoft.com/office/powerpoint/2010/main" val="416574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6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6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456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56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6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456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456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456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456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4564">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456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45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build="p"/>
      <p:bldP spid="194564" grpId="0" build="p"/>
      <p:bldP spid="194566" grpId="0" animBg="1"/>
      <p:bldP spid="19456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5663345" cy="584775"/>
          </a:xfrm>
          <a:prstGeom prst="rect">
            <a:avLst/>
          </a:prstGeom>
          <a:noFill/>
        </p:spPr>
        <p:txBody>
          <a:bodyPr wrap="none" rtlCol="0">
            <a:spAutoFit/>
          </a:bodyPr>
          <a:lstStyle/>
          <a:p>
            <a:r>
              <a:rPr lang="en-US" sz="3200" dirty="0" smtClean="0"/>
              <a:t>Transactional Memory - Isolation</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7</a:t>
            </a:fld>
            <a:endParaRPr lang="en-US"/>
          </a:p>
        </p:txBody>
      </p:sp>
      <p:sp>
        <p:nvSpPr>
          <p:cNvPr id="26" name="TextBox 25"/>
          <p:cNvSpPr txBox="1"/>
          <p:nvPr/>
        </p:nvSpPr>
        <p:spPr>
          <a:xfrm>
            <a:off x="152400" y="762000"/>
            <a:ext cx="8382000" cy="954107"/>
          </a:xfrm>
          <a:prstGeom prst="rect">
            <a:avLst/>
          </a:prstGeom>
          <a:noFill/>
        </p:spPr>
        <p:txBody>
          <a:bodyPr wrap="square" rtlCol="0">
            <a:spAutoFit/>
          </a:bodyPr>
          <a:lstStyle/>
          <a:p>
            <a:r>
              <a:rPr lang="en-US" sz="2800" dirty="0" smtClean="0">
                <a:solidFill>
                  <a:schemeClr val="accent2"/>
                </a:solidFill>
              </a:rPr>
              <a:t>Isolation</a:t>
            </a:r>
            <a:r>
              <a:rPr lang="en-US" sz="2800" dirty="0" smtClean="0"/>
              <a:t> –  No other code can observe updates before </a:t>
            </a:r>
            <a:r>
              <a:rPr lang="en-US" sz="2800" dirty="0" smtClean="0"/>
              <a:t/>
            </a:r>
            <a:br>
              <a:rPr lang="en-US" sz="2800" dirty="0" smtClean="0"/>
            </a:br>
            <a:r>
              <a:rPr lang="en-US" sz="2800" dirty="0" smtClean="0"/>
              <a:t>commit</a:t>
            </a:r>
            <a:endParaRPr lang="en-US" sz="2800" dirty="0"/>
          </a:p>
        </p:txBody>
      </p:sp>
      <p:sp>
        <p:nvSpPr>
          <p:cNvPr id="27" name="TextBox 26"/>
          <p:cNvSpPr txBox="1"/>
          <p:nvPr/>
        </p:nvSpPr>
        <p:spPr>
          <a:xfrm>
            <a:off x="152400" y="2170093"/>
            <a:ext cx="8382000" cy="1384995"/>
          </a:xfrm>
          <a:prstGeom prst="rect">
            <a:avLst/>
          </a:prstGeom>
          <a:noFill/>
        </p:spPr>
        <p:txBody>
          <a:bodyPr wrap="square" rtlCol="0">
            <a:spAutoFit/>
          </a:bodyPr>
          <a:lstStyle/>
          <a:p>
            <a:r>
              <a:rPr lang="en-US" sz="2800" dirty="0" smtClean="0"/>
              <a:t>Programmer only needs to identify operation sequence </a:t>
            </a:r>
            <a:r>
              <a:rPr lang="en-US" sz="2800" dirty="0" smtClean="0"/>
              <a:t/>
            </a:r>
            <a:br>
              <a:rPr lang="en-US" sz="2800" dirty="0" smtClean="0"/>
            </a:br>
            <a:r>
              <a:rPr lang="en-US" sz="2800" dirty="0" smtClean="0"/>
              <a:t>that </a:t>
            </a:r>
            <a:r>
              <a:rPr lang="en-US" sz="2800" dirty="0" smtClean="0"/>
              <a:t>should appear to execute atomically to other, </a:t>
            </a:r>
            <a:r>
              <a:rPr lang="en-US" sz="2800" dirty="0" smtClean="0"/>
              <a:t/>
            </a:r>
            <a:br>
              <a:rPr lang="en-US" sz="2800" dirty="0" smtClean="0"/>
            </a:br>
            <a:r>
              <a:rPr lang="en-US" sz="2800" dirty="0" smtClean="0"/>
              <a:t>concurrent </a:t>
            </a:r>
            <a:r>
              <a:rPr lang="en-US" sz="2800" dirty="0" smtClean="0"/>
              <a:t>threads</a:t>
            </a:r>
            <a:endParaRPr lang="en-US" sz="2800" dirty="0"/>
          </a:p>
        </p:txBody>
      </p:sp>
    </p:spTree>
    <p:extLst>
      <p:ext uri="{BB962C8B-B14F-4D97-AF65-F5344CB8AC3E}">
        <p14:creationId xmlns:p14="http://schemas.microsoft.com/office/powerpoint/2010/main" val="1862316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6421758" cy="584775"/>
          </a:xfrm>
          <a:prstGeom prst="rect">
            <a:avLst/>
          </a:prstGeom>
          <a:noFill/>
        </p:spPr>
        <p:txBody>
          <a:bodyPr wrap="none" rtlCol="0">
            <a:spAutoFit/>
          </a:bodyPr>
          <a:lstStyle/>
          <a:p>
            <a:r>
              <a:rPr lang="en-US" sz="3200" dirty="0" smtClean="0"/>
              <a:t>Transactional Memory - </a:t>
            </a:r>
            <a:r>
              <a:rPr lang="en-US" sz="3200" dirty="0" err="1" smtClean="0"/>
              <a:t>Serializability</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a:p>
        </p:txBody>
      </p:sp>
      <p:sp>
        <p:nvSpPr>
          <p:cNvPr id="26" name="TextBox 25"/>
          <p:cNvSpPr txBox="1"/>
          <p:nvPr/>
        </p:nvSpPr>
        <p:spPr>
          <a:xfrm>
            <a:off x="152400" y="762000"/>
            <a:ext cx="8382000" cy="1384995"/>
          </a:xfrm>
          <a:prstGeom prst="rect">
            <a:avLst/>
          </a:prstGeom>
          <a:noFill/>
        </p:spPr>
        <p:txBody>
          <a:bodyPr wrap="square" rtlCol="0">
            <a:spAutoFit/>
          </a:bodyPr>
          <a:lstStyle/>
          <a:p>
            <a:r>
              <a:rPr lang="en-US" sz="2800" dirty="0" err="1" smtClean="0">
                <a:solidFill>
                  <a:schemeClr val="accent2"/>
                </a:solidFill>
              </a:rPr>
              <a:t>Serializability</a:t>
            </a:r>
            <a:r>
              <a:rPr lang="en-US" sz="2800" dirty="0" smtClean="0">
                <a:solidFill>
                  <a:schemeClr val="accent2"/>
                </a:solidFill>
              </a:rPr>
              <a:t> </a:t>
            </a:r>
            <a:r>
              <a:rPr lang="en-US" sz="2800" dirty="0" smtClean="0"/>
              <a:t>–  Result of executing concurrent </a:t>
            </a:r>
            <a:r>
              <a:rPr lang="en-US" sz="2800" dirty="0" smtClean="0"/>
              <a:t/>
            </a:r>
            <a:br>
              <a:rPr lang="en-US" sz="2800" dirty="0" smtClean="0"/>
            </a:br>
            <a:r>
              <a:rPr lang="en-US" sz="2800" dirty="0" smtClean="0"/>
              <a:t>transactions </a:t>
            </a:r>
            <a:r>
              <a:rPr lang="en-US" sz="2800" dirty="0" smtClean="0"/>
              <a:t>on a data structure must be identical to a </a:t>
            </a:r>
            <a:r>
              <a:rPr lang="en-US" sz="2800" dirty="0" smtClean="0"/>
              <a:t/>
            </a:r>
            <a:br>
              <a:rPr lang="en-US" sz="2800" dirty="0" smtClean="0"/>
            </a:br>
            <a:r>
              <a:rPr lang="en-US" sz="2800" dirty="0" smtClean="0"/>
              <a:t>result </a:t>
            </a:r>
            <a:r>
              <a:rPr lang="en-US" sz="2800" dirty="0" smtClean="0"/>
              <a:t>in which these transactions executed serially.</a:t>
            </a:r>
            <a:endParaRPr lang="en-US" sz="2800" dirty="0"/>
          </a:p>
        </p:txBody>
      </p:sp>
    </p:spTree>
    <p:extLst>
      <p:ext uri="{BB962C8B-B14F-4D97-AF65-F5344CB8AC3E}">
        <p14:creationId xmlns:p14="http://schemas.microsoft.com/office/powerpoint/2010/main" val="2515121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4181979" cy="584775"/>
          </a:xfrm>
          <a:prstGeom prst="rect">
            <a:avLst/>
          </a:prstGeom>
          <a:noFill/>
        </p:spPr>
        <p:txBody>
          <a:bodyPr wrap="none" rtlCol="0">
            <a:spAutoFit/>
          </a:bodyPr>
          <a:lstStyle/>
          <a:p>
            <a:r>
              <a:rPr lang="en-US" sz="3200" dirty="0" smtClean="0"/>
              <a:t>Some advantages of TM</a:t>
            </a:r>
            <a:endParaRPr lang="en-US" sz="3200" dirty="0"/>
          </a:p>
        </p:txBody>
      </p:sp>
      <p:cxnSp>
        <p:nvCxnSpPr>
          <p:cNvPr id="3" name="Straight Connector 2"/>
          <p:cNvCxnSpPr/>
          <p:nvPr/>
        </p:nvCxnSpPr>
        <p:spPr>
          <a:xfrm>
            <a:off x="304800" y="609600"/>
            <a:ext cx="5562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76200" y="1066800"/>
            <a:ext cx="7164590" cy="1384995"/>
          </a:xfrm>
          <a:prstGeom prst="rect">
            <a:avLst/>
          </a:prstGeom>
          <a:noFill/>
        </p:spPr>
        <p:txBody>
          <a:bodyPr wrap="none" rtlCol="0">
            <a:spAutoFit/>
          </a:bodyPr>
          <a:lstStyle/>
          <a:p>
            <a:pPr marL="342900" indent="-342900">
              <a:buFont typeface="+mj-lt"/>
              <a:buAutoNum type="arabicPeriod"/>
            </a:pPr>
            <a:r>
              <a:rPr lang="en-US" sz="2800" dirty="0" smtClean="0"/>
              <a:t>Ease of use (declarative)</a:t>
            </a:r>
          </a:p>
          <a:p>
            <a:pPr marL="342900" indent="-342900">
              <a:buFont typeface="+mj-lt"/>
              <a:buAutoNum type="arabicPeriod"/>
            </a:pPr>
            <a:r>
              <a:rPr lang="en-US" sz="2800" dirty="0" err="1" smtClean="0"/>
              <a:t>Composability</a:t>
            </a:r>
            <a:endParaRPr lang="en-US" sz="2800" dirty="0" smtClean="0"/>
          </a:p>
          <a:p>
            <a:pPr marL="342900" indent="-342900">
              <a:buFont typeface="+mj-lt"/>
              <a:buAutoNum type="arabicPeriod"/>
            </a:pPr>
            <a:r>
              <a:rPr lang="en-US" sz="2800" dirty="0" smtClean="0"/>
              <a:t>Expected performance of fine-grained locking</a:t>
            </a:r>
          </a:p>
        </p:txBody>
      </p:sp>
      <p:sp>
        <p:nvSpPr>
          <p:cNvPr id="8" name="Slide Number Placeholder 7"/>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714822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ecture">
      <a:majorFont>
        <a:latin typeface="Arial"/>
        <a:ea typeface="맑은 고딕"/>
        <a:cs typeface=""/>
      </a:majorFont>
      <a:minorFont>
        <a:latin typeface="Times New Roman"/>
        <a:ea typeface="맑은 고딕"/>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4417</TotalTime>
  <Words>5011</Words>
  <Application>Microsoft Office PowerPoint</Application>
  <PresentationFormat>화면 슬라이드 쇼(4:3)</PresentationFormat>
  <Paragraphs>1212</Paragraphs>
  <Slides>60</Slides>
  <Notes>38</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60</vt:i4>
      </vt:variant>
    </vt:vector>
  </HeadingPairs>
  <TitlesOfParts>
    <vt:vector size="66" baseType="lpstr">
      <vt:lpstr>맑은 고딕</vt:lpstr>
      <vt:lpstr>Arial</vt:lpstr>
      <vt:lpstr>Courier New</vt:lpstr>
      <vt:lpstr>Times New Roman</vt:lpstr>
      <vt:lpstr>Wingdings</vt:lpstr>
      <vt:lpstr>Office Theme</vt:lpstr>
      <vt:lpstr>Transactional Memory</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Hardware Transactional Memory</vt:lpstr>
      <vt:lpstr>Hardware Transactional Memory</vt:lpstr>
      <vt:lpstr>HTM – The good</vt:lpstr>
      <vt:lpstr>HTM – The good</vt:lpstr>
      <vt:lpstr>HTM Example</vt:lpstr>
      <vt:lpstr>HTM Example</vt:lpstr>
      <vt:lpstr>HTM Example</vt:lpstr>
      <vt:lpstr>HTM Example</vt:lpstr>
      <vt:lpstr>Conflict, visibility on commit</vt:lpstr>
      <vt:lpstr>Conflict, notify on write</vt:lpstr>
      <vt:lpstr>HTM – The good Strong isolation</vt:lpstr>
      <vt:lpstr>HTM – The good ISA Extensions</vt:lpstr>
      <vt:lpstr>HTM – The good ISA Extensions</vt:lpstr>
      <vt:lpstr>HTM – The good ISA Extensions</vt:lpstr>
      <vt:lpstr>HTM – The bad False Sharing</vt:lpstr>
      <vt:lpstr>HTM – The bad False Sharing</vt:lpstr>
      <vt:lpstr>HTM – The bad False sharing</vt:lpstr>
      <vt:lpstr>HTM – The bad Context switching</vt:lpstr>
      <vt:lpstr>HTM – The bad Inflexible</vt:lpstr>
      <vt:lpstr>HTM – The bad Limited Size</vt:lpstr>
      <vt:lpstr>HTM – The bad Limited Size</vt:lpstr>
      <vt:lpstr>HTM – The bad Limited Size</vt:lpstr>
      <vt:lpstr>HTM – The bad Limited Size</vt:lpstr>
      <vt:lpstr>Hardware vs. Software TM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jhuh</dc:creator>
  <cp:lastModifiedBy>jhuh</cp:lastModifiedBy>
  <cp:revision>442</cp:revision>
  <dcterms:created xsi:type="dcterms:W3CDTF">2009-02-01T06:54:56Z</dcterms:created>
  <dcterms:modified xsi:type="dcterms:W3CDTF">2014-04-02T00:34:16Z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-1847474542</vt:i4>
  </property>
  <property fmtid="{D5CDD505-2E9C-101B-9397-08002B2CF9AE}" pid="3" name="_NewReviewCycle">
    <vt:lpwstr/>
  </property>
  <property fmtid="{D5CDD505-2E9C-101B-9397-08002B2CF9AE}" pid="4" name="_EmailSubject">
    <vt:lpwstr>CS492B 과목 syllabus 미팅?</vt:lpwstr>
  </property>
  <property fmtid="{D5CDD505-2E9C-101B-9397-08002B2CF9AE}" pid="5" name="_AuthorEmail">
    <vt:lpwstr>moonzoo@cs.kaist.ac.kr</vt:lpwstr>
  </property>
  <property fmtid="{D5CDD505-2E9C-101B-9397-08002B2CF9AE}" pid="6" name="_AuthorEmailDisplayName">
    <vt:lpwstr>Moonzoo Kim</vt:lpwstr>
  </property>
</Properties>
</file>