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280" r:id="rId4"/>
    <p:sldId id="257" r:id="rId5"/>
    <p:sldId id="277" r:id="rId6"/>
    <p:sldId id="276" r:id="rId7"/>
    <p:sldId id="278" r:id="rId8"/>
    <p:sldId id="279" r:id="rId9"/>
  </p:sldIdLst>
  <p:sldSz cx="9144000" cy="6858000" type="screen4x3"/>
  <p:notesSz cx="6802438" cy="99345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81" d="100"/>
          <a:sy n="181" d="100"/>
        </p:scale>
        <p:origin x="97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83D6A-6E66-4227-B06A-1F111D225427}" type="datetimeFigureOut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18923"/>
            <a:ext cx="5441950" cy="44705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28686-7CAE-44C8-BA1B-8CCA234B63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39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37AD-3983-4229-9BC5-C127169FCFC8}" type="datetime1">
              <a:rPr lang="ko-KR" altLang="en-US" smtClean="0"/>
              <a:t>2016-05-12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77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63E6-CCAC-4125-B4F6-D9A8B2350C32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58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A97-B0A3-4C01-ACBD-836689B10701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24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38-BEB7-494D-A611-0F7712C2194F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CS492B </a:t>
            </a:r>
            <a:br>
              <a:rPr lang="en-US" altLang="ko-KR" sz="2800" b="1" dirty="0" smtClean="0">
                <a:solidFill>
                  <a:srgbClr val="003399"/>
                </a:solidFill>
                <a:latin typeface="Arial"/>
              </a:rPr>
            </a:br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Arial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8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51DC-5338-479D-BF9F-E63392B0727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5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A3B5-6D79-4BC3-821A-DA4DD7B0399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5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9C2B-E377-4E4A-9E65-8C6766A70E1F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4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B23-CCF7-4433-88F3-E51D43AA3B87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3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7CFA6-906B-4D2E-8C1C-EE094ADC2E1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772400" y="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L24-</a:t>
            </a:r>
            <a:fld id="{D68BA281-C415-4EFF-BB7B-1F43A2FB4DF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8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B2E-307E-452D-8F8C-F0BC10332DF8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52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F7A5-39D8-4F28-8861-CE66DCE535E5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73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0D36-FAC5-44CE-9910-1AE6A2C39579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36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BB76-8CE7-400E-A2F9-BE8E3D681554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80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CAEF-C0A8-4243-AEB4-1DCCD129035A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7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82D7-8AB5-477E-AA80-498AB1E4AD96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03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165-742A-4133-A3C6-A2E99DA761B8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78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E02C-7DAC-4B7B-8612-08D370FB2002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84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9E440BE-375F-425B-85C1-47891EC1E571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15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BB0A-FE94-405E-8788-23E5D6338D8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KAIST_뒷배경 흰색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2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ko-KR" sz="3600" dirty="0" smtClean="0"/>
              <a:t>Hint for </a:t>
            </a:r>
            <a:r>
              <a:rPr lang="en-US" altLang="ko-KR" sz="3600" dirty="0" smtClean="0"/>
              <a:t>Assignment#3: </a:t>
            </a:r>
            <a:r>
              <a:rPr lang="en-US" altLang="ko-KR" sz="3600" dirty="0" smtClean="0"/>
              <a:t>Implementing </a:t>
            </a:r>
            <a:br>
              <a:rPr lang="en-US" altLang="ko-KR" sz="3600" dirty="0" smtClean="0"/>
            </a:br>
            <a:r>
              <a:rPr lang="en-US" altLang="ko-KR" sz="3600" dirty="0" smtClean="0"/>
              <a:t>Lockset-Based Data Race Detector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Moonzoo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Kim</a:t>
            </a:r>
          </a:p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Computer Science, KAIST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90872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CS492B Analysis of Concurrent Programs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Java Data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184576"/>
          </a:xfrm>
        </p:spPr>
        <p:txBody>
          <a:bodyPr>
            <a:noAutofit/>
          </a:bodyPr>
          <a:lstStyle/>
          <a:p>
            <a:r>
              <a:rPr lang="en-US" altLang="ko-KR" sz="2400" dirty="0" err="1" smtClean="0"/>
              <a:t>HashMap</a:t>
            </a:r>
            <a:endParaRPr lang="en-US" altLang="ko-KR" sz="2400" dirty="0" smtClean="0"/>
          </a:p>
          <a:p>
            <a:pPr lvl="1"/>
            <a:r>
              <a:rPr lang="en-US" altLang="ko-KR" sz="2000" dirty="0" smtClean="0"/>
              <a:t>“dictionary” in Java</a:t>
            </a:r>
          </a:p>
          <a:p>
            <a:pPr lvl="1"/>
            <a:r>
              <a:rPr lang="en-US" altLang="ko-KR" sz="2000" dirty="0" err="1" smtClean="0">
                <a:solidFill>
                  <a:srgbClr val="0033CC"/>
                </a:solidFill>
              </a:rPr>
              <a:t>map.put</a:t>
            </a:r>
            <a:r>
              <a:rPr lang="en-US" altLang="ko-KR" sz="2000" dirty="0" smtClean="0">
                <a:solidFill>
                  <a:srgbClr val="0033CC"/>
                </a:solidFill>
              </a:rPr>
              <a:t>(key, value)</a:t>
            </a:r>
            <a:r>
              <a:rPr lang="en-US" altLang="ko-KR" sz="2000" dirty="0" smtClean="0"/>
              <a:t> /  </a:t>
            </a:r>
            <a:r>
              <a:rPr lang="en-US" altLang="ko-KR" sz="2000" dirty="0" err="1" smtClean="0">
                <a:solidFill>
                  <a:srgbClr val="0033CC"/>
                </a:solidFill>
              </a:rPr>
              <a:t>map.get</a:t>
            </a:r>
            <a:r>
              <a:rPr lang="en-US" altLang="ko-KR" sz="2000" dirty="0" smtClean="0">
                <a:solidFill>
                  <a:srgbClr val="0033CC"/>
                </a:solidFill>
              </a:rPr>
              <a:t>(key)</a:t>
            </a:r>
          </a:p>
          <a:p>
            <a:pPr lvl="1"/>
            <a:endParaRPr lang="en-US" altLang="ko-KR" sz="600" dirty="0">
              <a:solidFill>
                <a:srgbClr val="0033CC"/>
              </a:solidFill>
            </a:endParaRPr>
          </a:p>
          <a:p>
            <a:r>
              <a:rPr lang="en-US" altLang="ko-KR" sz="2400" dirty="0" err="1" smtClean="0"/>
              <a:t>LinkedList</a:t>
            </a:r>
            <a:endParaRPr lang="en-US" altLang="ko-KR" sz="2400" dirty="0" smtClean="0"/>
          </a:p>
          <a:p>
            <a:pPr lvl="1"/>
            <a:r>
              <a:rPr lang="en-US" altLang="ko-KR" sz="2000" dirty="0" smtClean="0"/>
              <a:t>can be used for stack or queue</a:t>
            </a:r>
          </a:p>
          <a:p>
            <a:pPr lvl="1"/>
            <a:r>
              <a:rPr lang="en-US" altLang="ko-KR" sz="2000" dirty="0" smtClean="0"/>
              <a:t>Stack (LIFO):  </a:t>
            </a:r>
          </a:p>
          <a:p>
            <a:pPr lvl="2"/>
            <a:r>
              <a:rPr lang="en-US" altLang="ko-KR" sz="1800" dirty="0" smtClean="0"/>
              <a:t>push = </a:t>
            </a:r>
            <a:r>
              <a:rPr lang="en-US" altLang="ko-KR" sz="1800" dirty="0" err="1" smtClean="0">
                <a:solidFill>
                  <a:srgbClr val="0033CC"/>
                </a:solidFill>
              </a:rPr>
              <a:t>list.addFirst</a:t>
            </a:r>
            <a:r>
              <a:rPr lang="en-US" altLang="ko-KR" sz="1800" dirty="0" smtClean="0">
                <a:solidFill>
                  <a:srgbClr val="0033CC"/>
                </a:solidFill>
              </a:rPr>
              <a:t>(x)</a:t>
            </a:r>
            <a:r>
              <a:rPr lang="en-US" altLang="ko-KR" sz="1800" dirty="0" smtClean="0"/>
              <a:t> </a:t>
            </a:r>
          </a:p>
          <a:p>
            <a:pPr lvl="2"/>
            <a:r>
              <a:rPr lang="en-US" altLang="ko-KR" sz="1800" dirty="0" smtClean="0"/>
              <a:t>pop =  </a:t>
            </a:r>
            <a:r>
              <a:rPr lang="en-US" altLang="ko-KR" sz="1800" dirty="0" err="1" smtClean="0">
                <a:solidFill>
                  <a:srgbClr val="0033CC"/>
                </a:solidFill>
              </a:rPr>
              <a:t>list.removeFirst</a:t>
            </a:r>
            <a:r>
              <a:rPr lang="en-US" altLang="ko-KR" sz="1800" dirty="0" smtClean="0">
                <a:solidFill>
                  <a:srgbClr val="0033CC"/>
                </a:solidFill>
              </a:rPr>
              <a:t>()</a:t>
            </a:r>
          </a:p>
          <a:p>
            <a:pPr lvl="1"/>
            <a:r>
              <a:rPr lang="en-US" altLang="ko-KR" sz="2000" dirty="0" smtClean="0"/>
              <a:t>Queue (FIFO): </a:t>
            </a:r>
          </a:p>
          <a:p>
            <a:pPr lvl="2"/>
            <a:r>
              <a:rPr lang="en-US" altLang="ko-KR" sz="1800" dirty="0" err="1" smtClean="0"/>
              <a:t>enqueue</a:t>
            </a:r>
            <a:r>
              <a:rPr lang="en-US" altLang="ko-KR" sz="1800" dirty="0" smtClean="0"/>
              <a:t> = </a:t>
            </a:r>
            <a:r>
              <a:rPr lang="en-US" altLang="ko-KR" sz="1800" dirty="0" err="1" smtClean="0">
                <a:solidFill>
                  <a:srgbClr val="0033CC"/>
                </a:solidFill>
              </a:rPr>
              <a:t>list.addFirst</a:t>
            </a:r>
            <a:r>
              <a:rPr lang="en-US" altLang="ko-KR" sz="1800" dirty="0" smtClean="0">
                <a:solidFill>
                  <a:srgbClr val="0033CC"/>
                </a:solidFill>
              </a:rPr>
              <a:t>(x)</a:t>
            </a:r>
            <a:r>
              <a:rPr lang="en-US" altLang="ko-KR" sz="1800" dirty="0" smtClean="0"/>
              <a:t> </a:t>
            </a:r>
          </a:p>
          <a:p>
            <a:pPr lvl="2"/>
            <a:r>
              <a:rPr lang="en-US" altLang="ko-KR" sz="1800" dirty="0" err="1" smtClean="0"/>
              <a:t>dequeue</a:t>
            </a:r>
            <a:r>
              <a:rPr lang="en-US" altLang="ko-KR" sz="1800" dirty="0" smtClean="0"/>
              <a:t>= </a:t>
            </a:r>
            <a:r>
              <a:rPr lang="en-US" altLang="ko-KR" sz="1800" dirty="0" err="1" smtClean="0">
                <a:solidFill>
                  <a:srgbClr val="0033CC"/>
                </a:solidFill>
              </a:rPr>
              <a:t>list.removeLast</a:t>
            </a:r>
            <a:r>
              <a:rPr lang="en-US" altLang="ko-KR" sz="1800" dirty="0" smtClean="0">
                <a:solidFill>
                  <a:srgbClr val="0033CC"/>
                </a:solidFill>
              </a:rPr>
              <a:t>() </a:t>
            </a:r>
            <a:endParaRPr lang="en-US" altLang="ko-KR" sz="1000" dirty="0" smtClean="0">
              <a:solidFill>
                <a:srgbClr val="0033CC"/>
              </a:solidFill>
            </a:endParaRPr>
          </a:p>
          <a:p>
            <a:r>
              <a:rPr lang="en-US" altLang="ko-KR" sz="2400" dirty="0" err="1" smtClean="0"/>
              <a:t>HashSet</a:t>
            </a:r>
            <a:endParaRPr lang="en-US" altLang="ko-KR" sz="2400" dirty="0" smtClean="0"/>
          </a:p>
          <a:p>
            <a:pPr lvl="1"/>
            <a:r>
              <a:rPr lang="en-US" altLang="ko-KR" sz="2000" dirty="0" smtClean="0"/>
              <a:t>do not contain duplicated elements</a:t>
            </a:r>
          </a:p>
          <a:p>
            <a:pPr lvl="1"/>
            <a:r>
              <a:rPr lang="en-US" altLang="ko-KR" sz="2000" dirty="0" smtClean="0">
                <a:solidFill>
                  <a:srgbClr val="0033CC"/>
                </a:solidFill>
              </a:rPr>
              <a:t>s1.retainAll(s2)</a:t>
            </a:r>
            <a:r>
              <a:rPr lang="en-US" altLang="ko-KR" sz="2000" dirty="0" smtClean="0"/>
              <a:t>: remove s1’s elements that are not in s2</a:t>
            </a:r>
            <a:endParaRPr lang="ko-KR" altLang="en-US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29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Data Structure for Thread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ko-KR" sz="2800" dirty="0" err="1" smtClean="0"/>
              <a:t>HashMap</a:t>
            </a:r>
            <a:r>
              <a:rPr lang="en-US" altLang="ko-KR" sz="2800" dirty="0" smtClean="0"/>
              <a:t>&lt;Integer, </a:t>
            </a:r>
            <a:r>
              <a:rPr lang="en-US" altLang="ko-KR" sz="2800" dirty="0" err="1" smtClean="0"/>
              <a:t>LinkedList</a:t>
            </a:r>
            <a:r>
              <a:rPr lang="en-US" altLang="ko-KR" sz="2800" dirty="0" smtClean="0"/>
              <a:t>&lt;Integer&gt;&gt;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stacks</a:t>
            </a:r>
          </a:p>
          <a:p>
            <a:pPr lvl="1"/>
            <a:r>
              <a:rPr lang="en-US" altLang="ko-KR" sz="2400" dirty="0" smtClean="0"/>
              <a:t>Key: </a:t>
            </a:r>
            <a:r>
              <a:rPr lang="en-US" altLang="ko-KR" sz="2400" b="1" dirty="0" smtClean="0"/>
              <a:t>thread identifier</a:t>
            </a:r>
          </a:p>
          <a:p>
            <a:pPr lvl="1"/>
            <a:r>
              <a:rPr lang="en-US" altLang="ko-KR" sz="2400" dirty="0" smtClean="0"/>
              <a:t>Value: </a:t>
            </a:r>
            <a:r>
              <a:rPr lang="en-US" altLang="ko-KR" sz="2400" b="1" dirty="0" smtClean="0"/>
              <a:t>a sequence of </a:t>
            </a:r>
            <a:r>
              <a:rPr lang="en-US" altLang="ko-KR" sz="2400" b="1" dirty="0" err="1" smtClean="0"/>
              <a:t>iids</a:t>
            </a:r>
            <a:r>
              <a:rPr lang="en-US" altLang="ko-KR" sz="2400" b="1" dirty="0" smtClean="0"/>
              <a:t> on </a:t>
            </a:r>
            <a:r>
              <a:rPr lang="en-US" altLang="ko-KR" sz="2400" b="1" dirty="0" err="1" smtClean="0"/>
              <a:t>methodEnter</a:t>
            </a:r>
            <a:r>
              <a:rPr lang="en-US" altLang="ko-KR" sz="2400" b="1" dirty="0" smtClean="0"/>
              <a:t> executions</a:t>
            </a:r>
          </a:p>
          <a:p>
            <a:pPr lvl="1"/>
            <a:r>
              <a:rPr lang="en-US" altLang="ko-KR" sz="2400" dirty="0" smtClean="0"/>
              <a:t>c.f. </a:t>
            </a:r>
            <a:r>
              <a:rPr lang="en-US" altLang="ko-KR" sz="2400" dirty="0" err="1" smtClean="0"/>
              <a:t>HashMap</a:t>
            </a:r>
            <a:r>
              <a:rPr lang="en-US" altLang="ko-KR" sz="2400" dirty="0" smtClean="0"/>
              <a:t> is “dictionary” in Java</a:t>
            </a:r>
          </a:p>
          <a:p>
            <a:pPr lvl="1"/>
            <a:endParaRPr lang="en-US" altLang="ko-KR" sz="2400" dirty="0"/>
          </a:p>
          <a:p>
            <a:r>
              <a:rPr lang="en-US" altLang="ko-KR" sz="2800" dirty="0" err="1" smtClean="0"/>
              <a:t>HashMap</a:t>
            </a:r>
            <a:r>
              <a:rPr lang="en-US" altLang="ko-KR" sz="2800" dirty="0" smtClean="0"/>
              <a:t>&lt;Integer, </a:t>
            </a:r>
            <a:r>
              <a:rPr lang="en-US" altLang="ko-KR" sz="2800" dirty="0" err="1" smtClean="0"/>
              <a:t>LinkedList</a:t>
            </a:r>
            <a:r>
              <a:rPr lang="en-US" altLang="ko-KR" sz="2800" dirty="0" smtClean="0"/>
              <a:t>&lt;Integer&gt;&gt; </a:t>
            </a:r>
            <a:r>
              <a:rPr lang="en-US" altLang="ko-KR" sz="2800" b="1" dirty="0" err="1" smtClean="0">
                <a:solidFill>
                  <a:srgbClr val="0033CC"/>
                </a:solidFill>
              </a:rPr>
              <a:t>heldLocks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pPr lvl="1"/>
            <a:r>
              <a:rPr lang="en-US" altLang="ko-KR" sz="2400" dirty="0" smtClean="0"/>
              <a:t>Key: </a:t>
            </a:r>
            <a:r>
              <a:rPr lang="en-US" altLang="ko-KR" sz="2400" b="1" dirty="0" smtClean="0"/>
              <a:t>thread identifier</a:t>
            </a:r>
          </a:p>
          <a:p>
            <a:pPr lvl="1"/>
            <a:r>
              <a:rPr lang="en-US" altLang="ko-KR" sz="2400" dirty="0" smtClean="0"/>
              <a:t>Value: </a:t>
            </a:r>
            <a:r>
              <a:rPr lang="en-US" altLang="ko-KR" sz="2400" b="1" dirty="0" smtClean="0"/>
              <a:t>a sequence of lock identifiers currently held by </a:t>
            </a:r>
            <a:br>
              <a:rPr lang="en-US" altLang="ko-KR" sz="2400" b="1" dirty="0" smtClean="0"/>
            </a:br>
            <a:r>
              <a:rPr lang="en-US" altLang="ko-KR" sz="2400" b="1" dirty="0" smtClean="0"/>
              <a:t>this thread</a:t>
            </a:r>
          </a:p>
          <a:p>
            <a:pPr lvl="1"/>
            <a:r>
              <a:rPr lang="en-US" altLang="ko-KR" sz="2400" dirty="0" smtClean="0"/>
              <a:t>A list is used instead of a set to consider recursive locking</a:t>
            </a:r>
            <a:endParaRPr lang="en-US" altLang="ko-KR" sz="2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7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Memory Location State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96470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Eraser maintains the state for each memory location to check if it is in initialization, and if read-shared.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4"/>
          <a:stretch/>
        </p:blipFill>
        <p:spPr bwMode="auto">
          <a:xfrm>
            <a:off x="2309200" y="2545160"/>
            <a:ext cx="4220037" cy="360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오른쪽 화살표 설명선 6"/>
          <p:cNvSpPr/>
          <p:nvPr/>
        </p:nvSpPr>
        <p:spPr>
          <a:xfrm>
            <a:off x="928731" y="2446546"/>
            <a:ext cx="2165692" cy="1008112"/>
          </a:xfrm>
          <a:prstGeom prst="rightArrowCallout">
            <a:avLst>
              <a:gd name="adj1" fmla="val 18154"/>
              <a:gd name="adj2" fmla="val 18154"/>
              <a:gd name="adj3" fmla="val 25000"/>
              <a:gd name="adj4" fmla="val 8210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i="1" dirty="0" smtClean="0">
                <a:latin typeface="Calibri" panose="020F0502020204030204" pitchFamily="34" charset="0"/>
              </a:rPr>
              <a:t>C</a:t>
            </a:r>
            <a:r>
              <a:rPr lang="en-US" altLang="ko-KR" sz="2400" dirty="0" smtClean="0">
                <a:latin typeface="Calibri" panose="020F0502020204030204" pitchFamily="34" charset="0"/>
              </a:rPr>
              <a:t>(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v</a:t>
            </a:r>
            <a:r>
              <a:rPr lang="en-US" altLang="ko-KR" sz="2400" dirty="0" smtClean="0">
                <a:latin typeface="Calibri" panose="020F0502020204030204" pitchFamily="34" charset="0"/>
              </a:rPr>
              <a:t>) = {*}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p:sp>
        <p:nvSpPr>
          <p:cNvPr id="9" name="오른쪽 화살표 설명선 8"/>
          <p:cNvSpPr/>
          <p:nvPr/>
        </p:nvSpPr>
        <p:spPr>
          <a:xfrm>
            <a:off x="928731" y="3842470"/>
            <a:ext cx="2165692" cy="1008112"/>
          </a:xfrm>
          <a:prstGeom prst="rightArrowCallout">
            <a:avLst>
              <a:gd name="adj1" fmla="val 18154"/>
              <a:gd name="adj2" fmla="val 18154"/>
              <a:gd name="adj3" fmla="val 25000"/>
              <a:gd name="adj4" fmla="val 8210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i="1" dirty="0" smtClean="0">
                <a:latin typeface="Calibri" panose="020F0502020204030204" pitchFamily="34" charset="0"/>
              </a:rPr>
              <a:t>C</a:t>
            </a:r>
            <a:r>
              <a:rPr lang="en-US" altLang="ko-KR" sz="2400" dirty="0" smtClean="0">
                <a:latin typeface="Calibri" panose="020F0502020204030204" pitchFamily="34" charset="0"/>
              </a:rPr>
              <a:t>(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v</a:t>
            </a:r>
            <a:r>
              <a:rPr lang="en-US" altLang="ko-KR" sz="2400" dirty="0" smtClean="0">
                <a:latin typeface="Calibri" panose="020F0502020204030204" pitchFamily="34" charset="0"/>
              </a:rPr>
              <a:t>) is not updated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오른쪽 화살표 설명선 9"/>
              <p:cNvSpPr/>
              <p:nvPr/>
            </p:nvSpPr>
            <p:spPr>
              <a:xfrm>
                <a:off x="611560" y="5229286"/>
                <a:ext cx="2498385" cy="954683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7054"/>
                </a:avLst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 =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∩</m:t>
                    </m:r>
                  </m:oMath>
                </a14:m>
                <a:r>
                  <a:rPr lang="en-US" altLang="ko-KR" sz="2400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t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</a:t>
                </a:r>
              </a:p>
              <a:p>
                <a:pPr algn="ctr"/>
                <a:r>
                  <a:rPr lang="en-US" altLang="ko-KR" sz="2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</a:rPr>
                  <a:t>(no bug report)</a:t>
                </a:r>
                <a:endParaRPr lang="ko-KR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오른쪽 화살표 설명선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229286"/>
                <a:ext cx="2498385" cy="954683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7054"/>
                </a:avLst>
              </a:prstGeom>
              <a:blipFill rotWithShape="1">
                <a:blip r:embed="rId3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오른쪽 화살표 설명선 12"/>
              <p:cNvSpPr/>
              <p:nvPr/>
            </p:nvSpPr>
            <p:spPr>
              <a:xfrm flipH="1">
                <a:off x="6337694" y="4653136"/>
                <a:ext cx="2554785" cy="757409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9680"/>
                </a:avLst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 =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∩</m:t>
                    </m:r>
                  </m:oMath>
                </a14:m>
                <a:r>
                  <a:rPr lang="en-US" altLang="ko-KR" sz="2400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t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),</a:t>
                </a:r>
              </a:p>
              <a:p>
                <a:pPr algn="ctr"/>
                <a:r>
                  <a:rPr lang="en-US" altLang="ko-KR" sz="2400" dirty="0" smtClean="0">
                    <a:latin typeface="Calibri" panose="020F0502020204030204" pitchFamily="34" charset="0"/>
                  </a:rPr>
                  <a:t>report if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∅</m:t>
                    </m:r>
                  </m:oMath>
                </a14:m>
                <a:endParaRPr lang="en-US" altLang="ko-KR" sz="2400" b="0" dirty="0" smtClean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오른쪽 화살표 설명선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37694" y="4653136"/>
                <a:ext cx="2554785" cy="757409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9680"/>
                </a:avLst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모서리가 둥근 사각형 설명선 5"/>
          <p:cNvSpPr/>
          <p:nvPr/>
        </p:nvSpPr>
        <p:spPr>
          <a:xfrm>
            <a:off x="5341105" y="3143606"/>
            <a:ext cx="2376264" cy="739824"/>
          </a:xfrm>
          <a:prstGeom prst="wedgeRoundRectCallout">
            <a:avLst>
              <a:gd name="adj1" fmla="val -100464"/>
              <a:gd name="adj2" fmla="val 9597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Initialization</a:t>
            </a:r>
            <a:endParaRPr lang="ko-KR" alt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모서리가 둥근 사각형 설명선 11"/>
          <p:cNvSpPr/>
          <p:nvPr/>
        </p:nvSpPr>
        <p:spPr>
          <a:xfrm>
            <a:off x="4283968" y="6021288"/>
            <a:ext cx="2376264" cy="555841"/>
          </a:xfrm>
          <a:prstGeom prst="wedgeRoundRectCallout">
            <a:avLst>
              <a:gd name="adj1" fmla="val -71059"/>
              <a:gd name="adj2" fmla="val -6027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Read-shared</a:t>
            </a:r>
            <a:endParaRPr lang="ko-KR" alt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2186" y="3013578"/>
            <a:ext cx="1948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candidates</a:t>
            </a:r>
            <a:endParaRPr lang="ko-KR" alt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8" y="2283550"/>
            <a:ext cx="1948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state</a:t>
            </a:r>
            <a:endParaRPr lang="ko-KR" alt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23407" y="2992993"/>
            <a:ext cx="1948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firstThread</a:t>
            </a:r>
            <a:endParaRPr lang="ko-KR" alt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Data Structure for Memory Address (1/2)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ko-KR" sz="2800" dirty="0" err="1" smtClean="0"/>
              <a:t>HashMap</a:t>
            </a:r>
            <a:r>
              <a:rPr lang="en-US" altLang="ko-KR" sz="2800" dirty="0" smtClean="0"/>
              <a:t>&lt;Long, </a:t>
            </a:r>
            <a:r>
              <a:rPr lang="en-US" altLang="ko-KR" sz="2800" dirty="0" err="1" smtClean="0"/>
              <a:t>HashSet</a:t>
            </a:r>
            <a:r>
              <a:rPr lang="en-US" altLang="ko-KR" sz="2800" dirty="0" smtClean="0"/>
              <a:t>&lt;Integer&gt;&gt;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candidates</a:t>
            </a:r>
          </a:p>
          <a:p>
            <a:pPr lvl="1"/>
            <a:r>
              <a:rPr lang="en-US" altLang="ko-KR" sz="2400" dirty="0" smtClean="0"/>
              <a:t>Key: </a:t>
            </a:r>
            <a:r>
              <a:rPr lang="en-US" altLang="ko-KR" sz="2400" b="1" dirty="0" smtClean="0"/>
              <a:t>memory</a:t>
            </a:r>
          </a:p>
          <a:p>
            <a:pPr lvl="1"/>
            <a:r>
              <a:rPr lang="en-US" altLang="ko-KR" sz="2400" dirty="0" smtClean="0"/>
              <a:t>Value: </a:t>
            </a:r>
            <a:r>
              <a:rPr lang="en-US" altLang="ko-KR" sz="2400" b="1" dirty="0" smtClean="0"/>
              <a:t>a set of candidate locks</a:t>
            </a:r>
          </a:p>
          <a:p>
            <a:pPr marL="914400" lvl="2" indent="0">
              <a:buNone/>
            </a:pPr>
            <a:r>
              <a:rPr lang="en-US" altLang="ko-KR" sz="1900" dirty="0" smtClean="0"/>
              <a:t>       </a:t>
            </a:r>
            <a:endParaRPr lang="en-US" altLang="ko-KR" sz="2400" b="1" dirty="0"/>
          </a:p>
          <a:p>
            <a:r>
              <a:rPr lang="en-US" altLang="ko-KR" sz="2800" dirty="0" err="1" smtClean="0"/>
              <a:t>HashMap</a:t>
            </a:r>
            <a:r>
              <a:rPr lang="en-US" altLang="ko-KR" sz="2800" dirty="0" smtClean="0"/>
              <a:t>&lt;Integer, </a:t>
            </a:r>
            <a:r>
              <a:rPr lang="en-US" altLang="ko-KR" sz="2800" dirty="0" err="1" smtClean="0"/>
              <a:t>MemoryState</a:t>
            </a:r>
            <a:r>
              <a:rPr lang="en-US" altLang="ko-KR" sz="2800" dirty="0" smtClean="0"/>
              <a:t>&gt;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state</a:t>
            </a:r>
          </a:p>
          <a:p>
            <a:pPr lvl="1"/>
            <a:r>
              <a:rPr lang="en-US" altLang="ko-KR" sz="2400" dirty="0" smtClean="0"/>
              <a:t>Key: </a:t>
            </a:r>
            <a:r>
              <a:rPr lang="en-US" altLang="ko-KR" sz="2400" b="1" dirty="0" smtClean="0"/>
              <a:t>memory</a:t>
            </a:r>
          </a:p>
          <a:p>
            <a:pPr lvl="1"/>
            <a:r>
              <a:rPr lang="en-US" altLang="ko-KR" sz="2400" dirty="0" smtClean="0"/>
              <a:t>Value: </a:t>
            </a:r>
            <a:r>
              <a:rPr lang="en-US" altLang="ko-KR" sz="2400" b="1" dirty="0" smtClean="0"/>
              <a:t>the monitoring state of the memory</a:t>
            </a:r>
          </a:p>
          <a:p>
            <a:pPr marL="457200" lvl="1" indent="0">
              <a:buNone/>
            </a:pPr>
            <a:endParaRPr lang="en-US" altLang="ko-KR" sz="2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3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Data Structure for Memory Address (2/2)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ko-KR" sz="2800" dirty="0" err="1" smtClean="0"/>
              <a:t>HashMap</a:t>
            </a:r>
            <a:r>
              <a:rPr lang="en-US" altLang="ko-KR" sz="2800" dirty="0" smtClean="0"/>
              <a:t>&lt;Long, Integer&gt; </a:t>
            </a:r>
            <a:r>
              <a:rPr lang="en-US" altLang="ko-KR" sz="2800" b="1" dirty="0" err="1" smtClean="0">
                <a:solidFill>
                  <a:srgbClr val="0033CC"/>
                </a:solidFill>
              </a:rPr>
              <a:t>firstThread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pPr lvl="1"/>
            <a:r>
              <a:rPr lang="en-US" altLang="ko-KR" sz="2400" dirty="0" smtClean="0"/>
              <a:t>Key: </a:t>
            </a:r>
            <a:r>
              <a:rPr lang="en-US" altLang="ko-KR" sz="2400" b="1" dirty="0" smtClean="0"/>
              <a:t>memory</a:t>
            </a:r>
          </a:p>
          <a:p>
            <a:pPr lvl="1"/>
            <a:r>
              <a:rPr lang="en-US" altLang="ko-KR" sz="2400" dirty="0" smtClean="0"/>
              <a:t>Value: </a:t>
            </a:r>
            <a:r>
              <a:rPr lang="en-US" altLang="ko-KR" sz="2400" b="1" dirty="0" smtClean="0"/>
              <a:t>thread that first accesses memory</a:t>
            </a:r>
          </a:p>
          <a:p>
            <a:pPr marL="914400" lvl="2" indent="0">
              <a:buNone/>
            </a:pPr>
            <a:r>
              <a:rPr lang="en-US" altLang="ko-KR" sz="1900" dirty="0" smtClean="0"/>
              <a:t>       </a:t>
            </a:r>
            <a:endParaRPr lang="en-US" altLang="ko-KR" sz="2400" b="1" dirty="0"/>
          </a:p>
          <a:p>
            <a:r>
              <a:rPr lang="en-US" altLang="ko-KR" sz="2800" dirty="0" err="1" smtClean="0"/>
              <a:t>HashMap</a:t>
            </a:r>
            <a:r>
              <a:rPr lang="en-US" altLang="ko-KR" sz="2800" dirty="0" smtClean="0"/>
              <a:t>&lt;Integer, Integer&gt; </a:t>
            </a:r>
            <a:r>
              <a:rPr lang="en-US" altLang="ko-KR" sz="2800" b="1" dirty="0" err="1" smtClean="0">
                <a:solidFill>
                  <a:srgbClr val="0033CC"/>
                </a:solidFill>
              </a:rPr>
              <a:t>lastAccessLoc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pPr lvl="1"/>
            <a:r>
              <a:rPr lang="en-US" altLang="ko-KR" sz="2400" dirty="0" smtClean="0"/>
              <a:t>Key: </a:t>
            </a:r>
            <a:r>
              <a:rPr lang="en-US" altLang="ko-KR" sz="2400" b="1" dirty="0" smtClean="0"/>
              <a:t>memory</a:t>
            </a:r>
          </a:p>
          <a:p>
            <a:pPr lvl="1"/>
            <a:r>
              <a:rPr lang="en-US" altLang="ko-KR" sz="2400" dirty="0" smtClean="0"/>
              <a:t>Value: </a:t>
            </a:r>
            <a:r>
              <a:rPr lang="en-US" altLang="ko-KR" sz="2400" b="1" dirty="0" err="1" smtClean="0"/>
              <a:t>iid</a:t>
            </a:r>
            <a:r>
              <a:rPr lang="en-US" altLang="ko-KR" sz="2400" b="1" dirty="0" smtClean="0"/>
              <a:t> of an operation that access memory right before the data race detection</a:t>
            </a:r>
          </a:p>
          <a:p>
            <a:pPr lvl="2"/>
            <a:r>
              <a:rPr lang="en-US" altLang="ko-KR" sz="2000" b="1" dirty="0" err="1" smtClean="0"/>
              <a:t>javato.activetesting.analysis.Observer.getIidToLoc</a:t>
            </a:r>
            <a:r>
              <a:rPr lang="en-US" altLang="ko-KR" sz="2000" b="1" dirty="0" smtClean="0"/>
              <a:t>(</a:t>
            </a:r>
            <a:r>
              <a:rPr lang="en-US" altLang="ko-KR" sz="2000" b="1" dirty="0" err="1" smtClean="0"/>
              <a:t>iid</a:t>
            </a:r>
            <a:r>
              <a:rPr lang="en-US" altLang="ko-KR" sz="2000" b="1" dirty="0" smtClean="0"/>
              <a:t>) converts </a:t>
            </a:r>
            <a:r>
              <a:rPr lang="en-US" altLang="ko-KR" sz="2000" b="1" dirty="0" err="1" smtClean="0"/>
              <a:t>iid</a:t>
            </a:r>
            <a:r>
              <a:rPr lang="en-US" altLang="ko-KR" sz="2000" b="1" dirty="0" smtClean="0"/>
              <a:t> to the corresponding code line information</a:t>
            </a:r>
          </a:p>
          <a:p>
            <a:pPr marL="457200" lvl="1" indent="0">
              <a:buNone/>
            </a:pPr>
            <a:endParaRPr lang="en-US" altLang="ko-KR" sz="2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02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707904" y="1412776"/>
            <a:ext cx="5292080" cy="5040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Lockset Algorithm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8390" y="1647198"/>
            <a:ext cx="3456384" cy="4374090"/>
          </a:xfrm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balance=balance – 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lain" startAt="8"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balance=balance + 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25736" y="2328281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825736" y="2797839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824717" y="3289006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855" y="1907540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7894" y="1484784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824718" y="3760237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535855" y="4728240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35855" y="5157991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2974" y="1907540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34837" y="5992485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42094" y="5579280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3:balance=t-5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353944" y="1844824"/>
            <a:ext cx="0" cy="4608512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6536161" y="4293096"/>
            <a:ext cx="2356625" cy="31683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오른쪽 화살표 설명선 42"/>
              <p:cNvSpPr/>
              <p:nvPr/>
            </p:nvSpPr>
            <p:spPr>
              <a:xfrm>
                <a:off x="3824716" y="4091220"/>
                <a:ext cx="2691499" cy="703592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balance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</a:t>
                </a:r>
                <a:br>
                  <a:rPr lang="en-US" altLang="ko-KR" sz="2400" b="1" dirty="0" smtClean="0">
                    <a:latin typeface="Calibri" panose="020F0502020204030204" pitchFamily="34" charset="0"/>
                  </a:rPr>
                </a:br>
                <a:r>
                  <a:rPr lang="en-US" altLang="ko-KR" sz="2400" b="1" dirty="0" smtClean="0">
                    <a:latin typeface="Calibri" panose="020F0502020204030204" pitchFamily="34" charset="0"/>
                  </a:rPr>
                  <a:t>{*}</a:t>
                </a:r>
                <a14:m>
                  <m:oMath xmlns:m="http://schemas.openxmlformats.org/officeDocument/2006/math">
                    <m:r>
                      <a:rPr lang="en-US" altLang="ko-KR" sz="2400" b="1" i="0" smtClean="0">
                        <a:latin typeface="Cambria Math"/>
                      </a:rPr>
                      <m:t> </m:t>
                    </m:r>
                    <m:r>
                      <a:rPr lang="en-US" altLang="ko-KR" sz="2400" b="1" i="1" smtClean="0">
                        <a:latin typeface="Cambria Math"/>
                      </a:rPr>
                      <m:t>∩ </m:t>
                    </m:r>
                  </m:oMath>
                </a14:m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t2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∅</m:t>
                    </m:r>
                  </m:oMath>
                </a14:m>
                <a:endParaRPr lang="ko-KR" alt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3" name="오른쪽 화살표 설명선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716" y="4091220"/>
                <a:ext cx="2691499" cy="703592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blipFill rotWithShape="1">
                <a:blip r:embed="rId6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폭발 2 14"/>
          <p:cNvSpPr/>
          <p:nvPr/>
        </p:nvSpPr>
        <p:spPr>
          <a:xfrm rot="877742">
            <a:off x="3555262" y="4619789"/>
            <a:ext cx="1800200" cy="918607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오른쪽 화살표 설명선 27"/>
          <p:cNvSpPr/>
          <p:nvPr/>
        </p:nvSpPr>
        <p:spPr>
          <a:xfrm flipH="1">
            <a:off x="6216050" y="3021750"/>
            <a:ext cx="2316390" cy="85134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29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2400" b="1" i="1" dirty="0" err="1" smtClean="0">
                <a:latin typeface="Calibri" panose="020F0502020204030204" pitchFamily="34" charset="0"/>
              </a:rPr>
              <a:t>lastAccessLoc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/>
            </a:r>
            <a:br>
              <a:rPr lang="en-US" altLang="ko-KR" sz="2400" b="1" i="1" dirty="0" smtClean="0">
                <a:latin typeface="Calibri" panose="020F0502020204030204" pitchFamily="34" charset="0"/>
              </a:rPr>
            </a:br>
            <a:r>
              <a:rPr lang="en-US" altLang="ko-KR" sz="2400" b="1" i="1" dirty="0" smtClean="0">
                <a:latin typeface="Calibri" panose="020F0502020204030204" pitchFamily="34" charset="0"/>
              </a:rPr>
              <a:t>(balance): 12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4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theme1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note</Template>
  <TotalTime>247</TotalTime>
  <Words>341</Words>
  <Application>Microsoft Office PowerPoint</Application>
  <PresentationFormat>화면 슬라이드 쇼(4:3)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맑은 고딕</vt:lpstr>
      <vt:lpstr>Arial</vt:lpstr>
      <vt:lpstr>Calibri</vt:lpstr>
      <vt:lpstr>Cambria Math</vt:lpstr>
      <vt:lpstr>Courier New</vt:lpstr>
      <vt:lpstr>Times New Roman</vt:lpstr>
      <vt:lpstr>Lecture note</vt:lpstr>
      <vt:lpstr>Office Theme</vt:lpstr>
      <vt:lpstr>Hint for Assignment#3: Implementing  Lockset-Based Data Race Detector</vt:lpstr>
      <vt:lpstr>Java Data Structure</vt:lpstr>
      <vt:lpstr>Data Structure for Thread</vt:lpstr>
      <vt:lpstr>Memory Location State</vt:lpstr>
      <vt:lpstr>Data Structure for Memory Address (1/2)</vt:lpstr>
      <vt:lpstr>Data Structure for Memory Address (2/2)</vt:lpstr>
      <vt:lpstr>Lockset Algorithm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CalFuzzer Tutorial</dc:title>
  <dc:creator>hongshin</dc:creator>
  <cp:lastModifiedBy>moonzoo</cp:lastModifiedBy>
  <cp:revision>47</cp:revision>
  <cp:lastPrinted>2014-05-26T13:42:51Z</cp:lastPrinted>
  <dcterms:created xsi:type="dcterms:W3CDTF">2014-05-26T07:35:57Z</dcterms:created>
  <dcterms:modified xsi:type="dcterms:W3CDTF">2016-05-11T23:27:12Z</dcterms:modified>
</cp:coreProperties>
</file>