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39"/>
  </p:notesMasterIdLst>
  <p:sldIdLst>
    <p:sldId id="256" r:id="rId3"/>
    <p:sldId id="316" r:id="rId4"/>
    <p:sldId id="318" r:id="rId5"/>
    <p:sldId id="319" r:id="rId6"/>
    <p:sldId id="321" r:id="rId7"/>
    <p:sldId id="320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322" r:id="rId23"/>
    <p:sldId id="276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34" d="100"/>
          <a:sy n="134" d="100"/>
        </p:scale>
        <p:origin x="144" y="39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1A40F-FE01-42FD-B315-6E5336BC2487}" type="datetimeFigureOut">
              <a:rPr lang="ko-KR" altLang="en-US" smtClean="0"/>
              <a:t>2014-06-11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DFC34-F91A-43F4-A782-E70AF61982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7441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Thank you for coming.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</a:t>
            </a:r>
            <a:r>
              <a:rPr lang="en-US" altLang="ko-KR" baseline="0" dirty="0" smtClean="0"/>
              <a:t> this work, </a:t>
            </a:r>
          </a:p>
          <a:p>
            <a:r>
              <a:rPr lang="en-US" altLang="ko-KR" baseline="0" dirty="0" smtClean="0"/>
              <a:t>We investigate whether </a:t>
            </a:r>
            <a:r>
              <a:rPr lang="en-US" altLang="ko-KR" b="1" baseline="0" dirty="0" smtClean="0"/>
              <a:t>using concurrent coverage metrics </a:t>
            </a:r>
            <a:r>
              <a:rPr lang="en-US" altLang="ko-KR" baseline="0" dirty="0" smtClean="0"/>
              <a:t>gives benefits in concurrent program testing, or not.</a:t>
            </a:r>
          </a:p>
          <a:p>
            <a:r>
              <a:rPr lang="en-US" altLang="ko-KR" baseline="0" dirty="0" smtClean="0"/>
              <a:t>through empirical studies.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02F04-41A2-444E-B042-FAAB2636576C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960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The</a:t>
            </a:r>
            <a:r>
              <a:rPr lang="en-US" altLang="ko-KR" baseline="0" dirty="0" smtClean="0"/>
              <a:t> experiment process for mutation testing considers</a:t>
            </a:r>
          </a:p>
          <a:p>
            <a:r>
              <a:rPr lang="en-US" altLang="ko-KR" baseline="0" dirty="0" smtClean="0"/>
              <a:t>different version of incorrect programs.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===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According to these processes, we obtained the data from the experiments.</a:t>
            </a:r>
          </a:p>
          <a:p>
            <a:r>
              <a:rPr lang="en-US" altLang="ko-KR" baseline="0" dirty="0" smtClean="0"/>
              <a:t>Now, let’s discuss what are the answers for the research questions.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02F04-41A2-444E-B042-FAAB2636576C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05508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baseline="0" dirty="0" smtClean="0"/>
              <a:t>RQ1 is to check whether coverage metrics properly estimate testing effectiveness or not by computing correlations with fault finding.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=====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This fact is an evidence that coverage metrics work properly as </a:t>
            </a:r>
          </a:p>
          <a:p>
            <a:r>
              <a:rPr lang="en-US" altLang="ko-KR" baseline="0" dirty="0" smtClean="0"/>
              <a:t>testing effectiveness predictor.</a:t>
            </a:r>
          </a:p>
          <a:p>
            <a:endParaRPr lang="en-US" altLang="ko-KR" baseline="0" dirty="0" smtClean="0"/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This data is typical across mutation testing systems.</a:t>
            </a:r>
          </a:p>
          <a:p>
            <a:endParaRPr lang="ko-KR" altLang="en-US" dirty="0" smtClean="0"/>
          </a:p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02F04-41A2-444E-B042-FAAB2636576C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99610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altLang="ko-KR" dirty="0" smtClean="0"/>
              <a:t>In overall,</a:t>
            </a:r>
            <a:r>
              <a:rPr lang="en-US" altLang="ko-KR" baseline="0" dirty="0" smtClean="0"/>
              <a:t> we can see that coverage metrics generally **have positive correlations with  fault finding, that are higher than **the correlations of test suite size.</a:t>
            </a:r>
          </a:p>
          <a:p>
            <a:pPr marL="171450" indent="-171450">
              <a:buFont typeface="Arial" charset="0"/>
              <a:buChar char="•"/>
            </a:pPr>
            <a:r>
              <a:rPr lang="en-US" altLang="ko-KR" baseline="0" dirty="0" smtClean="0"/>
              <a:t>One differences in single fault program result is that certain coverage metrics perform badly depending on programs.</a:t>
            </a:r>
          </a:p>
          <a:p>
            <a:pPr marL="171450" indent="-171450">
              <a:buFont typeface="Arial" charset="0"/>
              <a:buChar char="•"/>
            </a:pPr>
            <a:r>
              <a:rPr lang="en-US" altLang="ko-KR" baseline="0" dirty="0" smtClean="0"/>
              <a:t>This is because the data largely depends on particular characteristics of single fault in a program.</a:t>
            </a:r>
          </a:p>
          <a:p>
            <a:pPr marL="171450" indent="-171450">
              <a:buFont typeface="Arial" charset="0"/>
              <a:buChar char="•"/>
            </a:pPr>
            <a:r>
              <a:rPr lang="en-US" altLang="ko-KR" baseline="0" dirty="0" smtClean="0"/>
              <a:t>For the same reason, we guess that the coverage and fault finding graph is not smooth as previous one.</a:t>
            </a:r>
          </a:p>
          <a:p>
            <a:pPr marL="171450" indent="-171450">
              <a:buFont typeface="Arial" charset="0"/>
              <a:buChar char="•"/>
            </a:pPr>
            <a:r>
              <a:rPr lang="en-US" altLang="ko-KR" baseline="0" dirty="0" smtClean="0"/>
              <a:t>We checked any coverage metric always perform badly across all programs. The answer was no; every coverage metric has at least one program where it has high correlation with fault finding.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02F04-41A2-444E-B042-FAAB2636576C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58604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Now</a:t>
            </a:r>
            <a:r>
              <a:rPr lang="en-US" altLang="ko-KR" baseline="0" dirty="0" smtClean="0"/>
              <a:t> I first remind you research question number 2.</a:t>
            </a:r>
          </a:p>
          <a:p>
            <a:r>
              <a:rPr lang="en-US" altLang="ko-KR" baseline="0" dirty="0" smtClean="0"/>
              <a:t>Research question 2 is to check whether or not</a:t>
            </a:r>
          </a:p>
          <a:p>
            <a:r>
              <a:rPr lang="en-US" altLang="ko-KR" baseline="0" dirty="0" smtClean="0"/>
              <a:t>a test suite directed to achieve high coverage has better fault finding ability</a:t>
            </a:r>
          </a:p>
          <a:p>
            <a:r>
              <a:rPr lang="en-US" altLang="ko-KR" baseline="0" dirty="0" smtClean="0"/>
              <a:t>than a test suite of equal size without considering coverage.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To answer this question, we compare the fault finding of </a:t>
            </a:r>
          </a:p>
          <a:p>
            <a:r>
              <a:rPr lang="en-US" altLang="ko-KR" baseline="0" dirty="0" smtClean="0"/>
              <a:t>a coverage controlled test suite for each metric and </a:t>
            </a:r>
          </a:p>
          <a:p>
            <a:r>
              <a:rPr lang="en-US" altLang="ko-KR" baseline="0" dirty="0" smtClean="0"/>
              <a:t>the fault finding of random test suite of equal size.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The result is like this. This data is of a mutation testing </a:t>
            </a:r>
            <a:r>
              <a:rPr lang="en-US" altLang="ko-KR" baseline="0" dirty="0" err="1" smtClean="0"/>
              <a:t>ArrayList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Each blue bar represents fault finding</a:t>
            </a:r>
          </a:p>
          <a:p>
            <a:r>
              <a:rPr lang="en-US" altLang="ko-KR" baseline="0" dirty="0" smtClean="0"/>
              <a:t>of coverage controlled test suites, and red bar represents</a:t>
            </a:r>
          </a:p>
          <a:p>
            <a:r>
              <a:rPr lang="en-US" altLang="ko-KR" baseline="0" dirty="0" smtClean="0"/>
              <a:t>that of random test suite.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This result clearly shows that test suites controlled to have</a:t>
            </a:r>
          </a:p>
          <a:p>
            <a:r>
              <a:rPr lang="en-US" altLang="ko-KR" baseline="0" dirty="0" smtClean="0"/>
              <a:t>high coverage has better fault finding in cost-effective ways.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02F04-41A2-444E-B042-FAAB2636576C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75542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Now</a:t>
            </a:r>
            <a:r>
              <a:rPr lang="en-US" altLang="ko-KR" baseline="0" dirty="0" smtClean="0"/>
              <a:t> let’s check the result for the single fault programs.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Consistently, coverage controlled test suites have higher fault finding in general.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But, we observe again that certain coverage metrics perform badly depending on single fault program.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However, as we reviewed the result from all six programs, again we found that every coverage metric performs properly at least in one program.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Thus, we concluded that the answer to RQ2 is **Yes**, and generating test suite aiming to achieve high coverage can improve fault finding.</a:t>
            </a:r>
          </a:p>
          <a:p>
            <a:r>
              <a:rPr lang="en-US" altLang="ko-KR" baseline="0" dirty="0" smtClean="0"/>
              <a:t>So that automated concurrent program test generation</a:t>
            </a:r>
          </a:p>
          <a:p>
            <a:r>
              <a:rPr lang="en-US" altLang="ko-KR" baseline="0" dirty="0" smtClean="0"/>
              <a:t>with concurrent coverage makes sense.</a:t>
            </a:r>
          </a:p>
          <a:p>
            <a:r>
              <a:rPr lang="en-US" altLang="ko-KR" baseline="0" dirty="0" smtClean="0"/>
              <a:t>====</a:t>
            </a:r>
          </a:p>
          <a:p>
            <a:r>
              <a:rPr lang="en-US" altLang="ko-KR" baseline="0" dirty="0" smtClean="0"/>
              <a:t>So, we now have positive answers to the two research questions.</a:t>
            </a:r>
          </a:p>
          <a:p>
            <a:r>
              <a:rPr lang="en-US" altLang="ko-KR" baseline="0" dirty="0" smtClean="0"/>
              <a:t>Then, what does this fact means for testing practice.</a:t>
            </a:r>
          </a:p>
          <a:p>
            <a:r>
              <a:rPr lang="en-US" altLang="ko-KR" baseline="0" dirty="0" smtClean="0"/>
              <a:t>Now, I will give you practical implications/recommendations we found through the study</a:t>
            </a:r>
          </a:p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02F04-41A2-444E-B042-FAAB2636576C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93756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So, now we saw</a:t>
            </a:r>
            <a:r>
              <a:rPr lang="en-US" altLang="ko-KR" baseline="0" dirty="0" smtClean="0"/>
              <a:t> concurrent coverage metrics are properly estimate</a:t>
            </a:r>
          </a:p>
          <a:p>
            <a:r>
              <a:rPr lang="en-US" altLang="ko-KR" baseline="0" dirty="0" smtClean="0"/>
              <a:t>fault finding of a testing, and also concurrent coverage metrics can</a:t>
            </a:r>
          </a:p>
          <a:p>
            <a:r>
              <a:rPr lang="en-US" altLang="ko-KR" baseline="0" dirty="0" smtClean="0"/>
              <a:t>work as good test generation targets.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What these facts mean for testing practice.</a:t>
            </a:r>
          </a:p>
          <a:p>
            <a:r>
              <a:rPr lang="en-US" altLang="ko-KR" baseline="0" dirty="0" smtClean="0"/>
              <a:t>I’d like to share some lessons learned.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First of all, the most important recommendation we have is</a:t>
            </a:r>
          </a:p>
          <a:p>
            <a:r>
              <a:rPr lang="en-US" altLang="ko-KR" baseline="0" dirty="0" smtClean="0"/>
              <a:t>concurrent coverage metric actually improve testing quality</a:t>
            </a:r>
          </a:p>
          <a:p>
            <a:r>
              <a:rPr lang="en-US" altLang="ko-KR" baseline="0" dirty="0" smtClean="0"/>
              <a:t>in concurrent program testing. So use in your practice,</a:t>
            </a:r>
          </a:p>
          <a:p>
            <a:r>
              <a:rPr lang="en-US" altLang="ko-KR" baseline="0" dirty="0" smtClean="0"/>
              <a:t>and also in your research works.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====</a:t>
            </a:r>
          </a:p>
          <a:p>
            <a:r>
              <a:rPr lang="en-US" altLang="ko-KR" baseline="0" dirty="0" smtClean="0"/>
              <a:t>So, we all see that concurrent coverage is good for concurrent program testing.</a:t>
            </a:r>
          </a:p>
          <a:p>
            <a:r>
              <a:rPr lang="en-US" altLang="ko-KR" baseline="0" dirty="0" smtClean="0"/>
              <a:t>However, we found that these are not perfect. We identified some limitations also.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02F04-41A2-444E-B042-FAAB2636576C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31666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have developed a testing framework for concurrent Java programs.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 you know, a concurrent program has a large number of different</a:t>
            </a:r>
          </a:p>
          <a:p>
            <a:r>
              <a:rPr lang="en-US" baseline="0" dirty="0" smtClean="0"/>
              <a:t>behaviors depending on non-deterministic thread scheduling.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check various concurrent program executions </a:t>
            </a:r>
            <a:r>
              <a:rPr lang="en-US" b="1" baseline="0" dirty="0" smtClean="0"/>
              <a:t>systematically</a:t>
            </a:r>
            <a:r>
              <a:rPr lang="en-US" baseline="0" dirty="0" smtClean="0"/>
              <a:t>, </a:t>
            </a:r>
          </a:p>
          <a:p>
            <a:r>
              <a:rPr lang="en-US" baseline="0" dirty="0" smtClean="0"/>
              <a:t>Our technique tries to achieve high test coverage through testing. 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 test cases to achieve high branch coverage for sequential programs </a:t>
            </a:r>
          </a:p>
          <a:p>
            <a:r>
              <a:rPr lang="en-US" baseline="0" dirty="0" smtClean="0"/>
              <a:t>can detect many bugs, </a:t>
            </a:r>
          </a:p>
          <a:p>
            <a:r>
              <a:rPr lang="en-US" baseline="0" dirty="0" smtClean="0"/>
              <a:t>achieving high test coverage for concurrent programs can detect </a:t>
            </a:r>
          </a:p>
          <a:p>
            <a:r>
              <a:rPr lang="en-US" baseline="0" dirty="0" smtClean="0"/>
              <a:t>many concurrency bugs.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other words, similar to sequential program testing, </a:t>
            </a:r>
          </a:p>
          <a:p>
            <a:r>
              <a:rPr lang="en-US" baseline="0" dirty="0" smtClean="0"/>
              <a:t>where coverage metric is widely </a:t>
            </a:r>
          </a:p>
          <a:p>
            <a:r>
              <a:rPr lang="en-US" baseline="0" dirty="0" smtClean="0"/>
              <a:t>used for generating effective test inputs, our technique </a:t>
            </a:r>
            <a:r>
              <a:rPr lang="en-US" b="1" baseline="0" dirty="0" smtClean="0"/>
              <a:t>systematically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generates </a:t>
            </a:r>
            <a:r>
              <a:rPr lang="en-US" b="1" baseline="0" dirty="0" smtClean="0"/>
              <a:t>test scheduling </a:t>
            </a:r>
            <a:r>
              <a:rPr lang="en-US" baseline="0" dirty="0" smtClean="0"/>
              <a:t>to achieve high synchronization coverage.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Two  key features of our testing framework is, first, our framework explicitly utilize synchronization coverage for effective testing. Second, our testing framework utilizes a </a:t>
            </a:r>
            <a:r>
              <a:rPr lang="en-US" b="1" baseline="0" dirty="0" smtClean="0"/>
              <a:t>coverage-directed thread scheduler</a:t>
            </a:r>
            <a:r>
              <a:rPr lang="en-US" baseline="0" dirty="0" smtClean="0"/>
              <a:t>, which controls thread scheduling to achieve high synchronization coverage, based on estimated </a:t>
            </a:r>
            <a:r>
              <a:rPr lang="en-US" b="1" baseline="0" dirty="0" smtClean="0"/>
              <a:t>target coverage</a:t>
            </a:r>
            <a:r>
              <a:rPr lang="en-US" baseline="0" dirty="0" smtClean="0"/>
              <a:t>. To our knowledge, our framework is the first testing framework which aims to achieve high synchronization coverage by controlling thread scheduling directly.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8BD2F-6C6B-4B62-B906-E0E7F26CD4E8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86442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</a:t>
            </a:r>
            <a:r>
              <a:rPr lang="en-US" baseline="0" dirty="0" smtClean="0"/>
              <a:t> you see, synchronization-pair coverage properly represent</a:t>
            </a:r>
          </a:p>
          <a:p>
            <a:r>
              <a:rPr lang="en-US" baseline="0" dirty="0" smtClean="0"/>
              <a:t>different thread scheduling cases. Although many code coverage</a:t>
            </a:r>
          </a:p>
          <a:p>
            <a:r>
              <a:rPr lang="en-US" baseline="0" dirty="0" smtClean="0"/>
              <a:t>metrics for concurrent programs seem useful, there are only</a:t>
            </a:r>
          </a:p>
          <a:p>
            <a:r>
              <a:rPr lang="en-US" baseline="0" dirty="0" smtClean="0"/>
              <a:t>few technique that generate testing to achieve high coverage.</a:t>
            </a:r>
          </a:p>
          <a:p>
            <a:r>
              <a:rPr lang="en-US" baseline="0" dirty="0" smtClean="0"/>
              <a:t>So, we have developed a testing framework to maximize</a:t>
            </a:r>
          </a:p>
          <a:p>
            <a:r>
              <a:rPr lang="en-US" baseline="0" dirty="0" smtClean="0"/>
              <a:t>test coverage achievement by manipulating thread scheduling.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generate high coverage testing framework, our technique first estimate</a:t>
            </a:r>
          </a:p>
          <a:p>
            <a:r>
              <a:rPr lang="en-US" baseline="0" dirty="0" smtClean="0"/>
              <a:t>which coverage requirement can be achieved in a program</a:t>
            </a:r>
          </a:p>
          <a:p>
            <a:r>
              <a:rPr lang="en-US" baseline="0" dirty="0" smtClean="0"/>
              <a:t>in this estimation phase.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 you see the synchronization pair definition, the technique may not guess </a:t>
            </a:r>
          </a:p>
          <a:p>
            <a:r>
              <a:rPr lang="en-US" baseline="0" dirty="0" smtClean="0"/>
              <a:t>simply that every two synchronized blocks in a code can make coverage.</a:t>
            </a:r>
          </a:p>
          <a:p>
            <a:r>
              <a:rPr lang="en-US" baseline="0" dirty="0" smtClean="0"/>
              <a:t>So, our coverage estimator determine feasible synchronization-pair coverage</a:t>
            </a:r>
          </a:p>
          <a:p>
            <a:r>
              <a:rPr lang="en-US" baseline="0" dirty="0" smtClean="0"/>
              <a:t>By checking aliasing and effects of other synchronizations by dynamic analysis.</a:t>
            </a:r>
          </a:p>
          <a:p>
            <a:r>
              <a:rPr lang="en-US" baseline="0" dirty="0" smtClean="0"/>
              <a:t>You can find detail description how coverage estimator works in our paper.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testing phase utilizes the estimation result as target to achieve.</a:t>
            </a:r>
          </a:p>
          <a:p>
            <a:r>
              <a:rPr lang="en-US" baseline="0" dirty="0" smtClean="0"/>
              <a:t>In testing phase, thread scheduling controller dynamically make</a:t>
            </a:r>
          </a:p>
          <a:p>
            <a:r>
              <a:rPr lang="en-US" baseline="0" dirty="0" smtClean="0"/>
              <a:t>decision which thread executes at a moment.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thread scheduling controller manipulate two coverage</a:t>
            </a:r>
          </a:p>
          <a:p>
            <a:r>
              <a:rPr lang="en-US" baseline="0" dirty="0" smtClean="0"/>
              <a:t>data structure. One is Covered SP which records set of already </a:t>
            </a:r>
          </a:p>
          <a:p>
            <a:r>
              <a:rPr lang="en-US" baseline="0" dirty="0" smtClean="0"/>
              <a:t>achieved coverage requirements in a testing. Another is </a:t>
            </a:r>
          </a:p>
          <a:p>
            <a:r>
              <a:rPr lang="en-US" baseline="0" dirty="0" smtClean="0"/>
              <a:t>Uncovered SP, a set of coverage requirement that is reachable</a:t>
            </a:r>
          </a:p>
          <a:p>
            <a:r>
              <a:rPr lang="en-US" baseline="0" dirty="0" smtClean="0"/>
              <a:t>but not yet covered in a testing.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Thread scheduling controller tries to increase Covered SPs and </a:t>
            </a:r>
          </a:p>
          <a:p>
            <a:r>
              <a:rPr lang="en-US" baseline="0" dirty="0" smtClean="0"/>
              <a:t>reduce Uncovered SPs by a greedy algorithm.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8BD2F-6C6B-4B62-B906-E0E7F26CD4E8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03610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8BD2F-6C6B-4B62-B906-E0E7F26CD4E8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10169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8BD2F-6C6B-4B62-B906-E0E7F26CD4E8}" type="slidenum">
              <a:rPr lang="ko-KR" altLang="en-US" smtClean="0"/>
              <a:t>35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4512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- These test requirements enumerate </a:t>
            </a:r>
            <a:r>
              <a:rPr lang="en-US" altLang="ko-KR" b="1" dirty="0" smtClean="0"/>
              <a:t>all combinations</a:t>
            </a:r>
            <a:r>
              <a:rPr lang="en-US" altLang="ko-KR" dirty="0" smtClean="0"/>
              <a:t> of two lock operations by different threads.</a:t>
            </a:r>
          </a:p>
          <a:p>
            <a:endParaRPr lang="en-US" altLang="ko-KR" dirty="0" smtClean="0"/>
          </a:p>
          <a:p>
            <a:pPr marL="171421" indent="-171421">
              <a:buFontTx/>
              <a:buChar char="-"/>
            </a:pPr>
            <a:r>
              <a:rPr lang="en-US" altLang="ko-KR" dirty="0" smtClean="0"/>
              <a:t>Follows</a:t>
            </a:r>
            <a:r>
              <a:rPr lang="en-US" altLang="ko-KR" baseline="0" dirty="0" smtClean="0"/>
              <a:t> coverage metrics can capture how two threads are interleaved, and it captures specific thread interactions through synchronization blocks.</a:t>
            </a:r>
          </a:p>
          <a:p>
            <a:pPr marL="171421" indent="-171421">
              <a:buFontTx/>
              <a:buChar char="-"/>
            </a:pPr>
            <a:endParaRPr lang="en-US" altLang="ko-KR" baseline="0" dirty="0" smtClean="0"/>
          </a:p>
          <a:p>
            <a:r>
              <a:rPr lang="en-US" altLang="ko-KR" baseline="0" dirty="0" smtClean="0"/>
              <a:t>*** Exit ***</a:t>
            </a:r>
          </a:p>
          <a:p>
            <a:r>
              <a:rPr lang="en-US" altLang="ko-KR" baseline="0" dirty="0" smtClean="0"/>
              <a:t>- As follows captures thread interactions with lock operations, other coverage metrics have their own definitions to capture different aspect of concurrency.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02F04-41A2-444E-B042-FAAB2636576C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6416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altLang="ko-KR" baseline="0" dirty="0" smtClean="0"/>
              <a:t>To best our knowledge, there is no sufficient evidence to prove this hypothesis.</a:t>
            </a:r>
          </a:p>
          <a:p>
            <a:pPr defTabSz="914243">
              <a:defRPr/>
            </a:pPr>
            <a:endParaRPr lang="en-US" altLang="ko-KR" baseline="0" dirty="0" smtClean="0"/>
          </a:p>
          <a:p>
            <a:pPr marL="171450" indent="-171450" defTabSz="914243">
              <a:buFontTx/>
              <a:buChar char="-"/>
              <a:defRPr/>
            </a:pPr>
            <a:r>
              <a:rPr lang="en-US" altLang="ko-KR" baseline="0" dirty="0" smtClean="0"/>
              <a:t>To leverage concurrent coverage metrics to testing processes and develop automated techniques based on concurrent coverage metrics, we need to provide empirical evidence for this hypothesis.</a:t>
            </a:r>
          </a:p>
          <a:p>
            <a:pPr marL="171450" indent="-171450" defTabSz="914243">
              <a:buFontTx/>
              <a:buChar char="-"/>
              <a:defRPr/>
            </a:pPr>
            <a:endParaRPr lang="en-US" altLang="ko-KR" baseline="0" dirty="0" smtClean="0"/>
          </a:p>
          <a:p>
            <a:pPr marL="171450" indent="-171450" defTabSz="914243">
              <a:buFontTx/>
              <a:buChar char="-"/>
              <a:defRPr/>
            </a:pPr>
            <a:r>
              <a:rPr lang="en-US" altLang="ko-KR" baseline="0" dirty="0" smtClean="0"/>
              <a:t>Personally, it is an important question for me, because I am using concurrent coverage metric to develop automated testing technique. In my personal experience, concurrent coverage metrics make sense and there are many applications on this. </a:t>
            </a:r>
          </a:p>
          <a:p>
            <a:pPr marL="171450" indent="-171450" defTabSz="914243">
              <a:buFontTx/>
              <a:buChar char="-"/>
              <a:defRPr/>
            </a:pPr>
            <a:endParaRPr lang="en-US" altLang="ko-KR" baseline="0" dirty="0" smtClean="0"/>
          </a:p>
          <a:p>
            <a:pPr marL="171450" indent="-171450" defTabSz="914243">
              <a:buFontTx/>
              <a:buChar char="-"/>
              <a:defRPr/>
            </a:pPr>
            <a:r>
              <a:rPr lang="en-US" altLang="ko-KR" baseline="0" dirty="0" smtClean="0"/>
              <a:t>But, before continuing this research direction, I want to confirm this hypothesis, and show that concurrent coverage metrics are actually useful.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- Today, I’d like to show you how we explored this hypothesis through empirical studies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02F04-41A2-444E-B042-FAAB2636576C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5982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14243">
              <a:defRPr/>
            </a:pPr>
            <a:r>
              <a:rPr lang="en-US" altLang="ko-KR" sz="2000" dirty="0"/>
              <a:t>To validate this hypothesis by experiments,</a:t>
            </a:r>
          </a:p>
          <a:p>
            <a:pPr marL="0" lvl="1" defTabSz="914243">
              <a:defRPr/>
            </a:pPr>
            <a:r>
              <a:rPr lang="en-US" altLang="ko-KR" sz="2000" dirty="0"/>
              <a:t>we formulate specific research questions.</a:t>
            </a:r>
          </a:p>
          <a:p>
            <a:pPr marL="0" lvl="1" defTabSz="914243">
              <a:defRPr/>
            </a:pPr>
            <a:endParaRPr lang="en-US" altLang="ko-KR" sz="2000" dirty="0"/>
          </a:p>
          <a:p>
            <a:pPr marL="0" lvl="1" defTabSz="914243">
              <a:defRPr/>
            </a:pPr>
            <a:r>
              <a:rPr lang="en-US" altLang="ko-KR" sz="2000" dirty="0"/>
              <a:t>First, does a coverage achieved positively  impact</a:t>
            </a:r>
          </a:p>
          <a:p>
            <a:pPr marL="0" lvl="1" defTabSz="914243">
              <a:defRPr/>
            </a:pPr>
            <a:r>
              <a:rPr lang="en-US" altLang="ko-KR" sz="2000" dirty="0"/>
              <a:t>fault finding in a process ?</a:t>
            </a:r>
          </a:p>
          <a:p>
            <a:pPr marL="0" lvl="1" defTabSz="914243">
              <a:defRPr/>
            </a:pPr>
            <a:endParaRPr lang="en-US" altLang="ko-KR" sz="2000" dirty="0"/>
          </a:p>
          <a:p>
            <a:pPr marL="0" lvl="1" defTabSz="914243">
              <a:defRPr/>
            </a:pPr>
            <a:r>
              <a:rPr lang="en-US" altLang="ko-KR" sz="2000" dirty="0"/>
              <a:t>This question means that does a test suite with</a:t>
            </a:r>
          </a:p>
          <a:p>
            <a:pPr marL="0" lvl="1" defTabSz="914243">
              <a:defRPr/>
            </a:pPr>
            <a:r>
              <a:rPr lang="en-US" altLang="ko-KR" sz="2000" dirty="0"/>
              <a:t>higher coverage detect more faults ?</a:t>
            </a:r>
          </a:p>
          <a:p>
            <a:pPr marL="0" lvl="1" defTabSz="914243">
              <a:defRPr/>
            </a:pPr>
            <a:endParaRPr lang="en-US" altLang="ko-KR" sz="2000" dirty="0"/>
          </a:p>
          <a:p>
            <a:pPr marL="0" lvl="1" defTabSz="914243">
              <a:defRPr/>
            </a:pPr>
            <a:r>
              <a:rPr lang="en-US" altLang="ko-KR" sz="2000" dirty="0"/>
              <a:t>To answer this question, we analyzed the correlations</a:t>
            </a:r>
          </a:p>
          <a:p>
            <a:pPr marL="0" lvl="1" defTabSz="914243">
              <a:defRPr/>
            </a:pPr>
            <a:r>
              <a:rPr lang="en-US" altLang="ko-KR" sz="2000" dirty="0"/>
              <a:t>of coverage and fault finding.</a:t>
            </a:r>
          </a:p>
          <a:p>
            <a:pPr marL="0" lvl="1" defTabSz="914243">
              <a:defRPr/>
            </a:pPr>
            <a:endParaRPr lang="en-US" altLang="ko-KR" sz="2000" dirty="0"/>
          </a:p>
          <a:p>
            <a:pPr marL="0" lvl="1" defTabSz="914243">
              <a:defRPr/>
            </a:pPr>
            <a:r>
              <a:rPr lang="en-US" altLang="ko-KR" sz="2000" dirty="0"/>
              <a:t>See this plot. A test suite can be plotted as a blue dot</a:t>
            </a:r>
          </a:p>
          <a:p>
            <a:pPr marL="0" lvl="1" defTabSz="914243">
              <a:defRPr/>
            </a:pPr>
            <a:r>
              <a:rPr lang="en-US" altLang="ko-KR" sz="2000" dirty="0"/>
              <a:t>having certain coverage level and certain fault finding.</a:t>
            </a:r>
          </a:p>
          <a:p>
            <a:pPr marL="0" lvl="1" defTabSz="914243">
              <a:defRPr/>
            </a:pPr>
            <a:endParaRPr lang="en-US" altLang="ko-KR" sz="2000" dirty="0"/>
          </a:p>
          <a:p>
            <a:pPr marL="0" lvl="1" defTabSz="914243">
              <a:defRPr/>
            </a:pPr>
            <a:r>
              <a:rPr lang="en-US" altLang="ko-KR" sz="2200" dirty="0"/>
              <a:t>As we draw many test suites on this plot,</a:t>
            </a:r>
          </a:p>
          <a:p>
            <a:pPr marL="0" lvl="1" defTabSz="914243">
              <a:defRPr/>
            </a:pPr>
            <a:r>
              <a:rPr lang="en-US" altLang="ko-KR" sz="2200" dirty="0"/>
              <a:t>we can see the tendency between coverage and fault finding.</a:t>
            </a:r>
          </a:p>
          <a:p>
            <a:pPr marL="0" lvl="1" defTabSz="914243">
              <a:defRPr/>
            </a:pPr>
            <a:endParaRPr lang="en-US" altLang="ko-KR" sz="2200" dirty="0"/>
          </a:p>
          <a:p>
            <a:pPr marL="0" lvl="1" defTabSz="914243">
              <a:defRPr/>
            </a:pPr>
            <a:r>
              <a:rPr lang="en-US" altLang="ko-KR" sz="2200" dirty="0"/>
              <a:t>For some coverage metric, the correlation is higher than</a:t>
            </a:r>
          </a:p>
          <a:p>
            <a:pPr marL="0" lvl="1" defTabSz="914243">
              <a:defRPr/>
            </a:pPr>
            <a:r>
              <a:rPr lang="en-US" altLang="ko-KR" sz="2200" dirty="0"/>
              <a:t>others, and some coverage metrics may have low coverage.</a:t>
            </a:r>
          </a:p>
          <a:p>
            <a:pPr marL="0" lvl="1" defTabSz="914243">
              <a:defRPr/>
            </a:pPr>
            <a:endParaRPr lang="en-US" altLang="ko-KR" sz="2200" dirty="0"/>
          </a:p>
          <a:p>
            <a:pPr marL="0" lvl="1" defTabSz="914243">
              <a:defRPr/>
            </a:pPr>
            <a:r>
              <a:rPr lang="en-US" altLang="ko-KR" sz="2200" dirty="0"/>
              <a:t>In this way, we measured the correlations of fault finding</a:t>
            </a:r>
          </a:p>
          <a:p>
            <a:pPr marL="0" lvl="1" defTabSz="914243">
              <a:defRPr/>
            </a:pPr>
            <a:r>
              <a:rPr lang="en-US" altLang="ko-KR" sz="2200" dirty="0"/>
              <a:t>and existing coverage metrics.</a:t>
            </a:r>
          </a:p>
          <a:p>
            <a:pPr marL="0" lvl="1" defTabSz="914243">
              <a:defRPr/>
            </a:pPr>
            <a:endParaRPr lang="en-US" altLang="ko-KR" sz="2200" dirty="0"/>
          </a:p>
          <a:p>
            <a:pPr marL="342842" lvl="1" indent="-342842" defTabSz="914243">
              <a:buFont typeface="Arial" charset="0"/>
              <a:buChar char="•"/>
              <a:defRPr/>
            </a:pPr>
            <a:r>
              <a:rPr lang="en-US" altLang="ko-KR" sz="2200" dirty="0"/>
              <a:t>Exit:  SUPPOSE THAT that research question 1 is true.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02F04-41A2-444E-B042-FAAB2636576C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0675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… Because generally coverage</a:t>
            </a:r>
            <a:r>
              <a:rPr lang="en-US" altLang="ko-KR" baseline="0" dirty="0" smtClean="0"/>
              <a:t> of a test suite increases at the same time size of test suite always increases.</a:t>
            </a:r>
          </a:p>
          <a:p>
            <a:endParaRPr lang="en-US" altLang="ko-KR" dirty="0" smtClean="0"/>
          </a:p>
          <a:p>
            <a:r>
              <a:rPr lang="en-US" altLang="ko-KR" baseline="0" dirty="0" smtClean="0"/>
              <a:t>To demonstrate usefulness of coverage metrics as testing effectiveness estimator, we need to show that coverage metric is a stronger factor to fault finding than test suite size is.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Otherwise, coverage metric does not matter; simply how large is test </a:t>
            </a:r>
          </a:p>
          <a:p>
            <a:r>
              <a:rPr lang="en-US" altLang="ko-KR" baseline="0" dirty="0" smtClean="0"/>
              <a:t>suite determines fault finding in a testing; and there is no need to measure</a:t>
            </a:r>
          </a:p>
          <a:p>
            <a:r>
              <a:rPr lang="en-US" altLang="ko-KR" baseline="0" dirty="0" smtClean="0"/>
              <a:t>coverage metric in a testing.</a:t>
            </a:r>
          </a:p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02F04-41A2-444E-B042-FAAB2636576C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0675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Research question number</a:t>
            </a:r>
            <a:r>
              <a:rPr lang="en-US" altLang="ko-KR" baseline="0" dirty="0" smtClean="0"/>
              <a:t> 2 is to check a test suite generated</a:t>
            </a:r>
          </a:p>
          <a:p>
            <a:r>
              <a:rPr lang="en-US" altLang="ko-KR" baseline="0" dirty="0" smtClean="0"/>
              <a:t>for having high coverage has better fault finding than</a:t>
            </a:r>
          </a:p>
          <a:p>
            <a:r>
              <a:rPr lang="en-US" altLang="ko-KR" baseline="0" dirty="0" smtClean="0"/>
              <a:t>a test suite generated in a random manner.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This is basically what a coverage-guided test generation tool does.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If this property does not hold, generating random test suite would</a:t>
            </a:r>
            <a:endParaRPr lang="en-US" altLang="ko-KR" baseline="0" dirty="0" smtClean="0"/>
          </a:p>
          <a:p>
            <a:r>
              <a:rPr lang="en-US" altLang="ko-KR" baseline="0" dirty="0" smtClean="0"/>
              <a:t>be better than coverage-guided test generation.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* Exit: So,</a:t>
            </a:r>
            <a:r>
              <a:rPr lang="en-US" altLang="ko-KR" baseline="0" dirty="0" smtClean="0"/>
              <a:t>  for these research questions, we design experiments to answer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====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The difference from research question 1 is that</a:t>
            </a:r>
          </a:p>
          <a:p>
            <a:r>
              <a:rPr lang="en-US" altLang="ko-KR" baseline="0" dirty="0" smtClean="0"/>
              <a:t>The research questions #1 studies the correlations of</a:t>
            </a:r>
          </a:p>
          <a:p>
            <a:r>
              <a:rPr lang="en-US" altLang="ko-KR" baseline="0" dirty="0" smtClean="0"/>
              <a:t>coverage metrics and fault finding. The research question 2 is</a:t>
            </a:r>
          </a:p>
          <a:p>
            <a:r>
              <a:rPr lang="en-US" altLang="ko-KR" baseline="0" dirty="0" smtClean="0"/>
              <a:t>to demonstrate the cause and effect relation between </a:t>
            </a:r>
          </a:p>
          <a:p>
            <a:r>
              <a:rPr lang="en-US" altLang="ko-KR" baseline="0" dirty="0" smtClean="0"/>
              <a:t>achieving coverage and achieving fault finding ability.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I’d like to sketch what we experimented here: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  This box represents a test suite, which is a set of test executions. </a:t>
            </a:r>
          </a:p>
          <a:p>
            <a:r>
              <a:rPr lang="en-US" altLang="ko-KR" baseline="0" dirty="0" smtClean="0"/>
              <a:t>  Each line represents an execution where a cell represents a test requirement achievement.</a:t>
            </a:r>
          </a:p>
          <a:p>
            <a:r>
              <a:rPr lang="en-US" altLang="ko-KR" baseline="0" dirty="0" smtClean="0"/>
              <a:t>  Controlled test suite is generated for having 100% coverage with </a:t>
            </a:r>
          </a:p>
          <a:p>
            <a:r>
              <a:rPr lang="en-US" altLang="ko-KR" baseline="0" dirty="0" smtClean="0"/>
              <a:t>  minimum number of test executions. As you see, these executions achieve</a:t>
            </a:r>
          </a:p>
          <a:p>
            <a:r>
              <a:rPr lang="en-US" altLang="ko-KR" baseline="0" dirty="0" smtClean="0"/>
              <a:t>  all test requirements.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  Beside, random test suite is a test suite has the same as controlled one.</a:t>
            </a:r>
          </a:p>
          <a:p>
            <a:r>
              <a:rPr lang="en-US" altLang="ko-KR" baseline="0" dirty="0" smtClean="0"/>
              <a:t>  But, this is a simply random composition of test executions without</a:t>
            </a:r>
          </a:p>
          <a:p>
            <a:r>
              <a:rPr lang="en-US" altLang="ko-KR" baseline="0" dirty="0" smtClean="0"/>
              <a:t>  considering coverage.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We compared the fault finding abilities of these two test suites</a:t>
            </a:r>
          </a:p>
          <a:p>
            <a:r>
              <a:rPr lang="en-US" altLang="ko-KR" baseline="0" dirty="0" smtClean="0"/>
              <a:t>to check that the test suite generated toward high coverage performs</a:t>
            </a:r>
          </a:p>
          <a:p>
            <a:r>
              <a:rPr lang="en-US" altLang="ko-KR" baseline="0" dirty="0" smtClean="0"/>
              <a:t>better effectiveness than random test suite generation.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Now on I will explain how we design experiments to answer</a:t>
            </a:r>
          </a:p>
          <a:p>
            <a:r>
              <a:rPr lang="en-US" altLang="ko-KR" baseline="0" dirty="0" smtClean="0"/>
              <a:t>these research questions.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02F04-41A2-444E-B042-FAAB2636576C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8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First, we selected</a:t>
            </a:r>
            <a:r>
              <a:rPr lang="en-US" altLang="ko-KR" baseline="0" dirty="0" smtClean="0"/>
              <a:t> our major study subject </a:t>
            </a:r>
          </a:p>
          <a:p>
            <a:r>
              <a:rPr lang="en-US" altLang="ko-KR" baseline="0" dirty="0" smtClean="0"/>
              <a:t>``concurrent coverage metrics’’ from the literatures.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We select basic and representative coverage</a:t>
            </a:r>
          </a:p>
          <a:p>
            <a:r>
              <a:rPr lang="en-US" altLang="ko-KR" baseline="0" dirty="0" smtClean="0"/>
              <a:t>metrics while ensuring that the selected</a:t>
            </a:r>
          </a:p>
          <a:p>
            <a:r>
              <a:rPr lang="en-US" altLang="ko-KR" baseline="0" dirty="0" smtClean="0"/>
              <a:t>coverage metrics have diversity.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The selected coverage metrics can be classified</a:t>
            </a:r>
          </a:p>
          <a:p>
            <a:r>
              <a:rPr lang="en-US" altLang="ko-KR" baseline="0" dirty="0" smtClean="0"/>
              <a:t>in two dimensions.</a:t>
            </a:r>
          </a:p>
          <a:p>
            <a:r>
              <a:rPr lang="en-US" altLang="ko-KR" baseline="0" dirty="0" smtClean="0"/>
              <a:t>First, according to number of code elements </a:t>
            </a:r>
          </a:p>
          <a:p>
            <a:r>
              <a:rPr lang="en-US" altLang="ko-KR" baseline="0" dirty="0" smtClean="0"/>
              <a:t>involved in a test requirement, and second </a:t>
            </a:r>
          </a:p>
          <a:p>
            <a:r>
              <a:rPr lang="en-US" altLang="ko-KR" baseline="0" dirty="0" smtClean="0"/>
              <a:t>the type of code element.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We select 8 coverage metrics to have at least</a:t>
            </a:r>
          </a:p>
          <a:p>
            <a:r>
              <a:rPr lang="en-US" altLang="ko-KR" baseline="0" dirty="0" smtClean="0"/>
              <a:t>one metric for each class.</a:t>
            </a:r>
          </a:p>
          <a:p>
            <a:endParaRPr lang="en-US" altLang="ko-KR" baseline="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02F04-41A2-444E-B042-FAAB2636576C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248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altLang="ko-KR" baseline="0" dirty="0" smtClean="0"/>
              <a:t>We think these two different types of programs complement each other, and provide more reliable conclusion in our study</a:t>
            </a:r>
          </a:p>
          <a:p>
            <a:pPr marL="171450" indent="-171450">
              <a:buFont typeface="Arial" charset="0"/>
              <a:buChar char="•"/>
            </a:pPr>
            <a:endParaRPr lang="en-US" altLang="ko-KR" baseline="0" dirty="0" smtClean="0"/>
          </a:p>
          <a:p>
            <a:r>
              <a:rPr lang="en-US" altLang="ko-KR" baseline="0" dirty="0" smtClean="0"/>
              <a:t>=====</a:t>
            </a:r>
          </a:p>
          <a:p>
            <a:r>
              <a:rPr lang="en-US" altLang="ko-KR" baseline="0" dirty="0" smtClean="0"/>
              <a:t>From these programs, we generate a bunch of test executions to</a:t>
            </a:r>
          </a:p>
          <a:p>
            <a:r>
              <a:rPr lang="en-US" altLang="ko-KR" baseline="0" dirty="0" smtClean="0"/>
              <a:t>experiment diverse testing processes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02F04-41A2-444E-B042-FAAB2636576C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86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As we have two different</a:t>
            </a:r>
            <a:r>
              <a:rPr lang="en-US" altLang="ko-KR" baseline="0" dirty="0" smtClean="0"/>
              <a:t> types of experiment subjects,</a:t>
            </a:r>
          </a:p>
          <a:p>
            <a:r>
              <a:rPr lang="en-US" altLang="ko-KR" baseline="0" dirty="0" smtClean="0"/>
              <a:t>there are two process to generate test executions for</a:t>
            </a:r>
          </a:p>
          <a:p>
            <a:r>
              <a:rPr lang="en-US" altLang="ko-KR" baseline="0" dirty="0" smtClean="0"/>
              <a:t>each type.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I first explain the experiment process for single fault programs.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As a first step, we use 13 different random testing to generate</a:t>
            </a:r>
          </a:p>
          <a:p>
            <a:r>
              <a:rPr lang="en-US" altLang="ko-KR" baseline="0" dirty="0" smtClean="0"/>
              <a:t>1000 executions per technique. The techniques include </a:t>
            </a:r>
          </a:p>
          <a:p>
            <a:r>
              <a:rPr lang="en-US" altLang="ko-KR" baseline="0" dirty="0" smtClean="0"/>
              <a:t>random walk, and noise injection based random testing with</a:t>
            </a:r>
          </a:p>
          <a:p>
            <a:r>
              <a:rPr lang="en-US" altLang="ko-KR" baseline="0" dirty="0" smtClean="0"/>
              <a:t>different parameter settings.</a:t>
            </a:r>
          </a:p>
          <a:p>
            <a:r>
              <a:rPr lang="en-US" altLang="ko-KR" baseline="0" dirty="0" smtClean="0"/>
              <a:t>So total THIRDTEEN thousands</a:t>
            </a:r>
          </a:p>
          <a:p>
            <a:r>
              <a:rPr lang="en-US" altLang="ko-KR" baseline="0" dirty="0" smtClean="0"/>
              <a:t>executions are generated for each program.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After that, we generate test suites by collecting generated</a:t>
            </a:r>
          </a:p>
          <a:p>
            <a:r>
              <a:rPr lang="en-US" altLang="ko-KR" baseline="0" dirty="0" smtClean="0"/>
              <a:t>test executions. A test suite is basically a set of test executions.</a:t>
            </a:r>
          </a:p>
          <a:p>
            <a:r>
              <a:rPr lang="en-US" altLang="ko-KR" baseline="0" dirty="0" smtClean="0"/>
              <a:t>We generates two different types of test suites.</a:t>
            </a:r>
          </a:p>
          <a:p>
            <a:r>
              <a:rPr lang="en-US" altLang="ko-KR" baseline="0" dirty="0" smtClean="0"/>
              <a:t>One is for random test suites, which has total 10 THOUSANDS</a:t>
            </a:r>
          </a:p>
          <a:p>
            <a:r>
              <a:rPr lang="en-US" altLang="ko-KR" baseline="0" dirty="0" smtClean="0"/>
              <a:t>ranging in size 1 to 1000 executions.  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The other is for coverage controlled test suites. </a:t>
            </a:r>
          </a:p>
          <a:p>
            <a:r>
              <a:rPr lang="en-US" altLang="ko-KR" baseline="0" dirty="0" smtClean="0"/>
              <a:t>We generate 100 test suites controlled to have maximum</a:t>
            </a:r>
          </a:p>
          <a:p>
            <a:r>
              <a:rPr lang="en-US" altLang="ko-KR" baseline="0" dirty="0" smtClean="0"/>
              <a:t>coverage while having less number of executions as possible.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For the generated test suites, we measured 8 coverage metrics</a:t>
            </a:r>
          </a:p>
          <a:p>
            <a:r>
              <a:rPr lang="en-US" altLang="ko-KR" baseline="0" dirty="0" smtClean="0"/>
              <a:t>and fault finding for each test suite.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02F04-41A2-444E-B042-FAAB2636576C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721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136B-662F-4257-B137-91EDC4F53174}" type="datetime1">
              <a:rPr lang="ko-KR" altLang="en-US" smtClean="0"/>
              <a:t>2014-06-11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0774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2477-0EBB-40EA-BBED-B2735FDC3421}" type="datetime1">
              <a:rPr lang="ko-KR" altLang="en-US" smtClean="0"/>
              <a:t>2014-06-11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758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DD36D-5410-4AA0-B6CF-8BFA481344D5}" type="datetime1">
              <a:rPr lang="ko-KR" altLang="en-US" smtClean="0"/>
              <a:t>2014-06-11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242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130425"/>
            <a:ext cx="6429420" cy="1470025"/>
          </a:xfrm>
        </p:spPr>
        <p:txBody>
          <a:bodyPr/>
          <a:lstStyle>
            <a:lvl1pPr>
              <a:defRPr sz="2800">
                <a:solidFill>
                  <a:srgbClr val="003399"/>
                </a:solidFill>
                <a:latin typeface="+mj-lt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001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D74F-B2C9-4242-9DFF-B0E92920810B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2014-06-11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Code Coverage-based Testing of Concurrent Programs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143108" y="714356"/>
            <a:ext cx="59170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3399"/>
                </a:solidFill>
                <a:latin typeface="Arial"/>
              </a:rPr>
              <a:t>CS492B </a:t>
            </a:r>
            <a:br>
              <a:rPr lang="en-US" altLang="ko-KR" sz="2800" b="1" dirty="0" smtClean="0">
                <a:solidFill>
                  <a:srgbClr val="003399"/>
                </a:solidFill>
                <a:latin typeface="Arial"/>
              </a:rPr>
            </a:br>
            <a:r>
              <a:rPr lang="en-US" altLang="ko-KR" sz="2800" b="1" dirty="0" smtClean="0">
                <a:solidFill>
                  <a:srgbClr val="003399"/>
                </a:solidFill>
                <a:latin typeface="Arial"/>
              </a:rPr>
              <a:t>Analysis of Concurrent Programs</a:t>
            </a:r>
            <a:endParaRPr lang="ko-KR" altLang="en-US" sz="2800" b="1" dirty="0">
              <a:solidFill>
                <a:srgbClr val="003399"/>
              </a:solidFill>
              <a:latin typeface="Arial"/>
            </a:endParaRPr>
          </a:p>
        </p:txBody>
      </p:sp>
      <p:pic>
        <p:nvPicPr>
          <p:cNvPr id="9" name="Picture 8" descr="amd_barcelona_die_shot_medium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7224" y="714356"/>
            <a:ext cx="1296254" cy="128588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500034" y="714356"/>
            <a:ext cx="285752" cy="12858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289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71504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1899-2271-4AA0-9C21-BAC9BFB009D8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2014-06-11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 userDrawn="1"/>
        </p:nvSpPr>
        <p:spPr bwMode="auto">
          <a:xfrm>
            <a:off x="500034" y="642918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156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8A3E-0FC1-433C-A413-CC2E9E335FAD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2014-06-11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959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6C0E-36DD-42CA-A517-93C8195AE0E8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2014-06-11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846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645F-F8DB-4885-918E-030CABFCB9EB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2014-06-11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030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7648575" cy="8318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9E199C2-9A14-446E-A244-80539634D50B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2014-06-11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Code Coverage-based Testing of Concurrent Programs</a:t>
            </a: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7772400" y="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>L24-</a:t>
            </a:r>
            <a:fld id="{D68BA281-C415-4EFF-BB7B-1F43A2FB4DF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58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4D9B-E843-4D4A-8C02-23BF3AB0F85E}" type="datetime1">
              <a:rPr lang="ko-KR" altLang="en-US" smtClean="0"/>
              <a:t>2014-06-11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752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307F-0496-4A73-A8E5-94444AC1291C}" type="datetime1">
              <a:rPr lang="ko-KR" altLang="en-US" smtClean="0"/>
              <a:t>2014-06-11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5736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481E-34E9-48EF-A35B-B569F95FF103}" type="datetime1">
              <a:rPr lang="ko-KR" altLang="en-US" smtClean="0"/>
              <a:t>2014-06-11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936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A90D-6C66-4860-BD11-A0F45B1123E5}" type="datetime1">
              <a:rPr lang="ko-KR" altLang="en-US" smtClean="0"/>
              <a:t>2014-06-11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9803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328F-E297-4E71-AA26-1F02D9C14C94}" type="datetime1">
              <a:rPr lang="ko-KR" altLang="en-US" smtClean="0"/>
              <a:t>2014-06-11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077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B2C3-0A19-4C03-BECC-8FFAECE953C1}" type="datetime1">
              <a:rPr lang="ko-KR" altLang="en-US" smtClean="0"/>
              <a:t>2014-06-11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103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648E-2193-422C-8B4B-990A7FEA69C3}" type="datetime1">
              <a:rPr lang="ko-KR" altLang="en-US" smtClean="0"/>
              <a:t>2014-06-11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8783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A6CA0-FCBC-41B8-9D33-0A78BBF70594}" type="datetime1">
              <a:rPr lang="ko-KR" altLang="en-US" smtClean="0"/>
              <a:t>2014-06-11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484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18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411016-0908-4DB8-A836-5EA4C29B8B7A}" type="datetime1">
              <a:rPr lang="ko-KR" altLang="en-US" smtClean="0"/>
              <a:t>2014-06-11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468512" y="6356350"/>
            <a:ext cx="620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ko-KR" smtClean="0"/>
              <a:t>Code Coverage-based Testing of Concurrent Programs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172400" y="6356350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C968514-7FFF-4D82-BD34-CC1477EAA0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415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8670"/>
            <a:ext cx="8229600" cy="550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D63CB-2F4F-453B-8DCE-5CCCCBB51BCC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2014-06-11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0834"/>
            <a:ext cx="2895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Code Coverage-based Testing of Concurrent Programs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KAIST_뒷배경 흰색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58116" y="142852"/>
            <a:ext cx="1285884" cy="357190"/>
          </a:xfrm>
          <a:prstGeom prst="rect">
            <a:avLst/>
          </a:prstGeom>
        </p:spPr>
      </p:pic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428596" y="6643710"/>
            <a:ext cx="8229600" cy="0"/>
          </a:xfrm>
          <a:prstGeom prst="lin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22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</p:sldLayoutIdLst>
  <p:hf hdr="0" dt="0"/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rgbClr val="0033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Code Coverage-based Testing </a:t>
            </a:r>
            <a:br>
              <a:rPr lang="en-US" altLang="ko-KR" dirty="0" smtClean="0"/>
            </a:br>
            <a:r>
              <a:rPr lang="en-US" altLang="ko-KR" dirty="0" smtClean="0"/>
              <a:t>of Concurrent Programs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489720"/>
          </a:xfrm>
        </p:spPr>
        <p:txBody>
          <a:bodyPr>
            <a:normAutofit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Prof. </a:t>
            </a:r>
            <a:r>
              <a:rPr lang="en-US" altLang="ko-KR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Moonzoo</a:t>
            </a:r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Kim</a:t>
            </a:r>
          </a:p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Computer Science, KAIST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부제목 2"/>
          <p:cNvSpPr txBox="1">
            <a:spLocks/>
          </p:cNvSpPr>
          <p:nvPr/>
        </p:nvSpPr>
        <p:spPr>
          <a:xfrm>
            <a:off x="1370396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CS492B Analysis of Concurrent Programs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44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Research Questions 1a</a:t>
            </a:r>
            <a:endParaRPr lang="ko-KR" altLang="en-US" sz="3600" dirty="0"/>
          </a:p>
        </p:txBody>
      </p:sp>
      <p:sp>
        <p:nvSpPr>
          <p:cNvPr id="4" name="직사각형 3"/>
          <p:cNvSpPr/>
          <p:nvPr/>
        </p:nvSpPr>
        <p:spPr>
          <a:xfrm>
            <a:off x="251520" y="1268760"/>
            <a:ext cx="8640960" cy="109606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E8B5-AF80-482C-A5A9-4B8C303BF257}" type="slidenum">
              <a:rPr lang="ko-KR" altLang="en-US" smtClean="0"/>
              <a:t>10</a:t>
            </a:fld>
            <a:endParaRPr lang="ko-KR" altLang="en-US"/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1227609" y="5157192"/>
            <a:ext cx="297553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 flipV="1">
            <a:off x="1224810" y="3085623"/>
            <a:ext cx="0" cy="20715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5218" y="3150299"/>
            <a:ext cx="899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>
                <a:latin typeface="Calibri" pitchFamily="34" charset="0"/>
              </a:rPr>
              <a:t>Fault </a:t>
            </a:r>
          </a:p>
          <a:p>
            <a:pPr algn="r"/>
            <a:r>
              <a:rPr lang="en-US" altLang="ko-KR" dirty="0" smtClean="0">
                <a:latin typeface="Calibri" pitchFamily="34" charset="0"/>
              </a:rPr>
              <a:t>finding</a:t>
            </a:r>
            <a:endParaRPr lang="ko-KR" altLang="en-US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25010" y="5085184"/>
            <a:ext cx="1186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>
                <a:latin typeface="Calibri" pitchFamily="34" charset="0"/>
              </a:rPr>
              <a:t>Coverage</a:t>
            </a:r>
            <a:endParaRPr lang="ko-KR" altLang="en-US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36504" y="3126321"/>
            <a:ext cx="899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>
                <a:latin typeface="Calibri" pitchFamily="34" charset="0"/>
              </a:rPr>
              <a:t>Fault </a:t>
            </a:r>
          </a:p>
          <a:p>
            <a:pPr algn="r"/>
            <a:r>
              <a:rPr lang="en-US" altLang="ko-KR" dirty="0" smtClean="0">
                <a:latin typeface="Calibri" pitchFamily="34" charset="0"/>
              </a:rPr>
              <a:t>finding</a:t>
            </a:r>
            <a:endParaRPr lang="ko-KR" altLang="en-US" dirty="0">
              <a:latin typeface="Calibri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44208" y="5157192"/>
            <a:ext cx="203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>
                <a:latin typeface="Calibri" pitchFamily="34" charset="0"/>
              </a:rPr>
              <a:t>Test suite size</a:t>
            </a:r>
            <a:endParaRPr lang="ko-KR" altLang="en-US" dirty="0">
              <a:latin typeface="Calibri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88024" y="5457418"/>
            <a:ext cx="396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Compare the 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correlation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of       </a:t>
            </a:r>
          </a:p>
          <a:p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 fault finding and test suite size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41" name="직선 화살표 연결선 40"/>
          <p:cNvCxnSpPr/>
          <p:nvPr/>
        </p:nvCxnSpPr>
        <p:spPr>
          <a:xfrm>
            <a:off x="5438895" y="5158459"/>
            <a:ext cx="297553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/>
          <p:nvPr/>
        </p:nvCxnSpPr>
        <p:spPr>
          <a:xfrm flipV="1">
            <a:off x="5436096" y="3086890"/>
            <a:ext cx="0" cy="20715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타원 8"/>
          <p:cNvSpPr/>
          <p:nvPr/>
        </p:nvSpPr>
        <p:spPr>
          <a:xfrm>
            <a:off x="1835696" y="4293096"/>
            <a:ext cx="216024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2699792" y="3868638"/>
            <a:ext cx="216024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799692" y="3933056"/>
            <a:ext cx="540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i="1" dirty="0" smtClean="0">
                <a:latin typeface="Calibri" pitchFamily="34" charset="0"/>
              </a:rPr>
              <a:t>A</a:t>
            </a:r>
            <a:endParaRPr lang="ko-KR" altLang="en-US" sz="2000" i="1" dirty="0">
              <a:latin typeface="Calibr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55777" y="350100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i="1" dirty="0" smtClean="0">
                <a:latin typeface="Calibri" pitchFamily="34" charset="0"/>
              </a:rPr>
              <a:t>A </a:t>
            </a:r>
            <a:r>
              <a:rPr lang="en-US" altLang="ko-KR" sz="2000" dirty="0" smtClean="0">
                <a:latin typeface="Calibri" pitchFamily="34" charset="0"/>
              </a:rPr>
              <a:t>+</a:t>
            </a:r>
            <a:r>
              <a:rPr lang="en-US" altLang="ko-KR" sz="2000" i="1" dirty="0" smtClean="0">
                <a:latin typeface="Calibri" pitchFamily="34" charset="0"/>
              </a:rPr>
              <a:t> 5 </a:t>
            </a:r>
            <a:r>
              <a:rPr lang="en-US" altLang="ko-KR" i="1" dirty="0" smtClean="0">
                <a:latin typeface="Calibri" pitchFamily="34" charset="0"/>
              </a:rPr>
              <a:t>executions</a:t>
            </a:r>
            <a:endParaRPr lang="ko-KR" altLang="en-US" i="1" dirty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3568" y="5445224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ko-KR" sz="2000" dirty="0" smtClean="0">
                <a:latin typeface="Calibri" pitchFamily="34" charset="0"/>
              </a:rPr>
              <a:t>Because of coverage increase 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ko-KR" sz="2000" dirty="0" smtClean="0">
                <a:latin typeface="Calibri" pitchFamily="34" charset="0"/>
              </a:rPr>
              <a:t>Because of test size increase?</a:t>
            </a:r>
            <a:endParaRPr lang="ko-KR" altLang="en-US" sz="2000" dirty="0">
              <a:latin typeface="Calibri" pitchFamily="34" charset="0"/>
            </a:endParaRPr>
          </a:p>
        </p:txBody>
      </p:sp>
      <p:sp>
        <p:nvSpPr>
          <p:cNvPr id="19" name="자유형 18"/>
          <p:cNvSpPr/>
          <p:nvPr/>
        </p:nvSpPr>
        <p:spPr>
          <a:xfrm>
            <a:off x="5691883" y="4133111"/>
            <a:ext cx="2120478" cy="767662"/>
          </a:xfrm>
          <a:custGeom>
            <a:avLst/>
            <a:gdLst>
              <a:gd name="connsiteX0" fmla="*/ 0 w 2054832"/>
              <a:gd name="connsiteY0" fmla="*/ 1202076 h 1202076"/>
              <a:gd name="connsiteX1" fmla="*/ 1140432 w 2054832"/>
              <a:gd name="connsiteY1" fmla="*/ 318499 h 1202076"/>
              <a:gd name="connsiteX2" fmla="*/ 2054832 w 2054832"/>
              <a:gd name="connsiteY2" fmla="*/ 0 h 1202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4832" h="1202076">
                <a:moveTo>
                  <a:pt x="0" y="1202076"/>
                </a:moveTo>
                <a:cubicBezTo>
                  <a:pt x="398980" y="860460"/>
                  <a:pt x="797960" y="518845"/>
                  <a:pt x="1140432" y="318499"/>
                </a:cubicBezTo>
                <a:cubicBezTo>
                  <a:pt x="1482904" y="118153"/>
                  <a:pt x="1864760" y="51371"/>
                  <a:pt x="2054832" y="0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내용 개체 틀 2"/>
          <p:cNvSpPr txBox="1">
            <a:spLocks/>
          </p:cNvSpPr>
          <p:nvPr/>
        </p:nvSpPr>
        <p:spPr>
          <a:xfrm>
            <a:off x="251520" y="1268760"/>
            <a:ext cx="8640960" cy="10801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just">
              <a:spcBef>
                <a:spcPts val="200"/>
              </a:spcBef>
              <a:buFont typeface="Arial" pitchFamily="34" charset="0"/>
              <a:buChar char="•"/>
            </a:pPr>
            <a:r>
              <a:rPr lang="en-US" altLang="ko-KR" dirty="0" smtClean="0"/>
              <a:t>Does </a:t>
            </a:r>
            <a:r>
              <a:rPr lang="en-US" altLang="ko-KR" b="1" dirty="0" smtClean="0"/>
              <a:t>coverage</a:t>
            </a:r>
            <a:r>
              <a:rPr lang="en-US" altLang="ko-KR" dirty="0" smtClean="0"/>
              <a:t> </a:t>
            </a:r>
            <a:r>
              <a:rPr lang="en-US" altLang="ko-KR" b="1" dirty="0" smtClean="0"/>
              <a:t>impact fault finding</a:t>
            </a:r>
            <a:r>
              <a:rPr lang="en-US" altLang="ko-KR" dirty="0" smtClean="0"/>
              <a:t> </a:t>
            </a:r>
            <a:r>
              <a:rPr lang="en-US" altLang="ko-KR" b="1" dirty="0" smtClean="0">
                <a:solidFill>
                  <a:srgbClr val="0070C0"/>
                </a:solidFill>
              </a:rPr>
              <a:t>more than test suite size ?</a:t>
            </a:r>
            <a:endParaRPr lang="en-US" altLang="ko-K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98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32" grpId="0"/>
      <p:bldP spid="33" grpId="0"/>
      <p:bldP spid="39" grpId="0"/>
      <p:bldP spid="9" grpId="0" animBg="1"/>
      <p:bldP spid="24" grpId="0" animBg="1"/>
      <p:bldP spid="14" grpId="0"/>
      <p:bldP spid="30" grpId="0"/>
      <p:bldP spid="17" grpId="0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Research Question 2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35754" y="1255374"/>
            <a:ext cx="8712968" cy="1237522"/>
          </a:xfrm>
          <a:ln w="28575">
            <a:solidFill>
              <a:srgbClr val="0070C0"/>
            </a:solidFill>
          </a:ln>
        </p:spPr>
        <p:txBody>
          <a:bodyPr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ko-KR" sz="2800" dirty="0" smtClean="0"/>
              <a:t>Is</a:t>
            </a:r>
            <a:r>
              <a:rPr lang="en-US" altLang="ko-KR" sz="2800" b="1" dirty="0" smtClean="0"/>
              <a:t> testing controlled to have high coverage </a:t>
            </a:r>
            <a:r>
              <a:rPr lang="en-US" altLang="ko-KR" sz="2800" dirty="0" smtClean="0"/>
              <a:t>more </a:t>
            </a:r>
            <a:r>
              <a:rPr lang="en-US" altLang="ko-KR" sz="2800" dirty="0"/>
              <a:t>effective than </a:t>
            </a:r>
            <a:r>
              <a:rPr lang="en-US" altLang="ko-KR" sz="2800" dirty="0" smtClean="0"/>
              <a:t>random testing with </a:t>
            </a:r>
            <a:r>
              <a:rPr lang="en-US" altLang="ko-KR" sz="2800" dirty="0"/>
              <a:t>equal </a:t>
            </a:r>
            <a:r>
              <a:rPr lang="en-US" altLang="ko-KR" sz="2800" dirty="0" smtClean="0"/>
              <a:t>size</a:t>
            </a:r>
            <a:r>
              <a:rPr lang="en-US" altLang="ko-KR" sz="2800" dirty="0"/>
              <a:t> </a:t>
            </a:r>
            <a:r>
              <a:rPr lang="en-US" altLang="ko-KR" sz="2800" dirty="0" smtClean="0"/>
              <a:t>test suites?</a:t>
            </a:r>
            <a:endParaRPr lang="en-US" altLang="ko-KR" sz="2800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E8B5-AF80-482C-A5A9-4B8C303BF257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36" name="TextBox 35"/>
          <p:cNvSpPr txBox="1"/>
          <p:nvPr/>
        </p:nvSpPr>
        <p:spPr>
          <a:xfrm>
            <a:off x="1002513" y="5301208"/>
            <a:ext cx="7128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i="1" dirty="0" smtClean="0">
                <a:solidFill>
                  <a:srgbClr val="C00000"/>
                </a:solidFill>
                <a:latin typeface="Calibri" pitchFamily="34" charset="0"/>
              </a:rPr>
              <a:t>Does a </a:t>
            </a:r>
            <a:r>
              <a:rPr lang="en-US" altLang="ko-KR" sz="2400" b="1" i="1" dirty="0" smtClean="0">
                <a:solidFill>
                  <a:srgbClr val="C00000"/>
                </a:solidFill>
                <a:latin typeface="Calibri" pitchFamily="34" charset="0"/>
              </a:rPr>
              <a:t>coverage-directed test suite</a:t>
            </a:r>
            <a:r>
              <a:rPr lang="en-US" altLang="ko-KR" sz="2400" i="1" dirty="0" smtClean="0">
                <a:solidFill>
                  <a:srgbClr val="C00000"/>
                </a:solidFill>
                <a:latin typeface="Calibri" pitchFamily="34" charset="0"/>
              </a:rPr>
              <a:t> have </a:t>
            </a:r>
            <a:r>
              <a:rPr lang="en-US" altLang="ko-KR" sz="2400" b="1" i="1" dirty="0" smtClean="0">
                <a:solidFill>
                  <a:srgbClr val="C00000"/>
                </a:solidFill>
                <a:latin typeface="Calibri" pitchFamily="34" charset="0"/>
              </a:rPr>
              <a:t>better fault finding ability </a:t>
            </a:r>
            <a:r>
              <a:rPr lang="en-US" altLang="ko-KR" sz="2400" i="1" dirty="0" smtClean="0">
                <a:solidFill>
                  <a:srgbClr val="C00000"/>
                </a:solidFill>
                <a:latin typeface="Calibri" pitchFamily="34" charset="0"/>
              </a:rPr>
              <a:t>than random test suite of equal size?</a:t>
            </a:r>
            <a:endParaRPr lang="ko-KR" altLang="en-US" sz="24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3" name="모서리가 둥근 직사각형 32"/>
          <p:cNvSpPr/>
          <p:nvPr/>
        </p:nvSpPr>
        <p:spPr>
          <a:xfrm>
            <a:off x="971600" y="2687434"/>
            <a:ext cx="3096344" cy="1440000"/>
          </a:xfrm>
          <a:prstGeom prst="roundRect">
            <a:avLst>
              <a:gd name="adj" fmla="val 10212"/>
            </a:avLst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1043608" y="289416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i="1" spc="-150" dirty="0" smtClean="0">
                <a:latin typeface="Calibri" pitchFamily="34" charset="0"/>
              </a:rPr>
              <a:t>t</a:t>
            </a:r>
            <a:r>
              <a:rPr lang="en-US" altLang="ko-KR" b="1" i="1" spc="-150" baseline="-25000" dirty="0" smtClean="0">
                <a:latin typeface="Calibri" pitchFamily="34" charset="0"/>
              </a:rPr>
              <a:t>1</a:t>
            </a:r>
            <a:endParaRPr lang="ko-KR" altLang="en-US" b="1" i="1" spc="-150" baseline="-25000" dirty="0">
              <a:latin typeface="Calibri" pitchFamily="34" charset="0"/>
            </a:endParaRPr>
          </a:p>
        </p:txBody>
      </p:sp>
      <p:graphicFrame>
        <p:nvGraphicFramePr>
          <p:cNvPr id="38" name="표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474969"/>
              </p:ext>
            </p:extLst>
          </p:nvPr>
        </p:nvGraphicFramePr>
        <p:xfrm>
          <a:off x="1403648" y="2989709"/>
          <a:ext cx="2448270" cy="216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"/>
                <a:gridCol w="244827"/>
                <a:gridCol w="244827"/>
                <a:gridCol w="244827"/>
                <a:gridCol w="244827"/>
                <a:gridCol w="244827"/>
                <a:gridCol w="244827"/>
                <a:gridCol w="244827"/>
                <a:gridCol w="244827"/>
                <a:gridCol w="244827"/>
              </a:tblGrid>
              <a:tr h="216389"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043608" y="332621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i="1" spc="-150" dirty="0" smtClean="0">
                <a:latin typeface="Calibri" pitchFamily="34" charset="0"/>
              </a:rPr>
              <a:t>t</a:t>
            </a:r>
            <a:r>
              <a:rPr lang="en-US" altLang="ko-KR" b="1" i="1" spc="-150" baseline="-25000" dirty="0" smtClean="0">
                <a:latin typeface="Calibri" pitchFamily="34" charset="0"/>
              </a:rPr>
              <a:t>2</a:t>
            </a:r>
            <a:endParaRPr lang="ko-KR" altLang="en-US" b="1" i="1" spc="-150" baseline="-25000" dirty="0">
              <a:latin typeface="Calibri" pitchFamily="34" charset="0"/>
            </a:endParaRPr>
          </a:p>
        </p:txBody>
      </p:sp>
      <p:graphicFrame>
        <p:nvGraphicFramePr>
          <p:cNvPr id="40" name="표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775533"/>
              </p:ext>
            </p:extLst>
          </p:nvPr>
        </p:nvGraphicFramePr>
        <p:xfrm>
          <a:off x="1403648" y="3421757"/>
          <a:ext cx="2448270" cy="216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"/>
                <a:gridCol w="244827"/>
                <a:gridCol w="244827"/>
                <a:gridCol w="244827"/>
                <a:gridCol w="244827"/>
                <a:gridCol w="244827"/>
                <a:gridCol w="244827"/>
                <a:gridCol w="244827"/>
                <a:gridCol w="244827"/>
                <a:gridCol w="244827"/>
              </a:tblGrid>
              <a:tr h="216389"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1043608" y="369554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i="1" spc="-150" dirty="0" smtClean="0">
                <a:latin typeface="Calibri" pitchFamily="34" charset="0"/>
              </a:rPr>
              <a:t>t</a:t>
            </a:r>
            <a:r>
              <a:rPr lang="en-US" altLang="ko-KR" b="1" i="1" spc="-150" baseline="-25000" dirty="0" smtClean="0">
                <a:latin typeface="Calibri" pitchFamily="34" charset="0"/>
              </a:rPr>
              <a:t>3</a:t>
            </a:r>
            <a:endParaRPr lang="ko-KR" altLang="en-US" b="1" i="1" spc="-150" baseline="-25000" dirty="0">
              <a:latin typeface="Calibri" pitchFamily="34" charset="0"/>
            </a:endParaRPr>
          </a:p>
        </p:txBody>
      </p:sp>
      <p:graphicFrame>
        <p:nvGraphicFramePr>
          <p:cNvPr id="42" name="표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911978"/>
              </p:ext>
            </p:extLst>
          </p:nvPr>
        </p:nvGraphicFramePr>
        <p:xfrm>
          <a:off x="1403648" y="3791089"/>
          <a:ext cx="2448270" cy="216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"/>
                <a:gridCol w="244827"/>
                <a:gridCol w="244827"/>
                <a:gridCol w="244827"/>
                <a:gridCol w="244827"/>
                <a:gridCol w="244827"/>
                <a:gridCol w="244827"/>
                <a:gridCol w="244827"/>
                <a:gridCol w="244827"/>
                <a:gridCol w="244827"/>
              </a:tblGrid>
              <a:tr h="216389"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1043608" y="2636912"/>
            <a:ext cx="3096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i="1" dirty="0" smtClean="0">
                <a:latin typeface="Calibri" pitchFamily="34" charset="0"/>
              </a:rPr>
              <a:t>Coverage</a:t>
            </a:r>
            <a:endParaRPr lang="ko-KR" altLang="en-US" sz="1600" i="1" dirty="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43608" y="4424135"/>
            <a:ext cx="309634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ko-KR" sz="2000" i="1" dirty="0" smtClean="0">
                <a:solidFill>
                  <a:srgbClr val="0070C0"/>
                </a:solidFill>
                <a:latin typeface="Calibri" pitchFamily="34" charset="0"/>
              </a:rPr>
              <a:t>Random test suite:</a:t>
            </a:r>
          </a:p>
          <a:p>
            <a:pPr algn="ctr">
              <a:lnSpc>
                <a:spcPct val="85000"/>
              </a:lnSpc>
            </a:pPr>
            <a:r>
              <a:rPr lang="en-US" altLang="ko-KR" sz="2000" dirty="0" smtClean="0">
                <a:latin typeface="Calibri" pitchFamily="34" charset="0"/>
              </a:rPr>
              <a:t>a test suite having arbitrary three executions</a:t>
            </a:r>
          </a:p>
        </p:txBody>
      </p:sp>
      <p:graphicFrame>
        <p:nvGraphicFramePr>
          <p:cNvPr id="45" name="표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334347"/>
              </p:ext>
            </p:extLst>
          </p:nvPr>
        </p:nvGraphicFramePr>
        <p:xfrm>
          <a:off x="1414012" y="4210814"/>
          <a:ext cx="2448270" cy="216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"/>
                <a:gridCol w="244827"/>
                <a:gridCol w="244827"/>
                <a:gridCol w="244827"/>
                <a:gridCol w="244827"/>
                <a:gridCol w="244827"/>
                <a:gridCol w="244827"/>
                <a:gridCol w="244827"/>
                <a:gridCol w="244827"/>
                <a:gridCol w="244827"/>
              </a:tblGrid>
              <a:tr h="216389"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611560" y="3839562"/>
            <a:ext cx="648072" cy="381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alibri" pitchFamily="34" charset="0"/>
              </a:rPr>
              <a:t>+ )</a:t>
            </a:r>
            <a:endParaRPr lang="ko-KR" altLang="en-US" dirty="0">
              <a:latin typeface="Calibri" pitchFamily="34" charset="0"/>
            </a:endParaRPr>
          </a:p>
        </p:txBody>
      </p:sp>
      <p:cxnSp>
        <p:nvCxnSpPr>
          <p:cNvPr id="47" name="직선 연결선 46"/>
          <p:cNvCxnSpPr/>
          <p:nvPr/>
        </p:nvCxnSpPr>
        <p:spPr>
          <a:xfrm>
            <a:off x="674295" y="4184705"/>
            <a:ext cx="344355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모서리가 둥근 직사각형 47"/>
          <p:cNvSpPr/>
          <p:nvPr/>
        </p:nvSpPr>
        <p:spPr>
          <a:xfrm>
            <a:off x="5220072" y="2687434"/>
            <a:ext cx="3096344" cy="1440000"/>
          </a:xfrm>
          <a:prstGeom prst="roundRect">
            <a:avLst>
              <a:gd name="adj" fmla="val 10212"/>
            </a:avLst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TextBox 48"/>
          <p:cNvSpPr txBox="1"/>
          <p:nvPr/>
        </p:nvSpPr>
        <p:spPr>
          <a:xfrm>
            <a:off x="5292080" y="289416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i="1" dirty="0" smtClean="0">
                <a:latin typeface="Calibri" pitchFamily="34" charset="0"/>
              </a:rPr>
              <a:t>t'</a:t>
            </a:r>
            <a:r>
              <a:rPr lang="en-US" altLang="ko-KR" b="1" i="1" baseline="-25000" dirty="0" smtClean="0">
                <a:latin typeface="Calibri" pitchFamily="34" charset="0"/>
              </a:rPr>
              <a:t>1</a:t>
            </a:r>
            <a:endParaRPr lang="ko-KR" altLang="en-US" b="1" i="1" baseline="-25000" dirty="0">
              <a:latin typeface="Calibri" pitchFamily="34" charset="0"/>
            </a:endParaRPr>
          </a:p>
        </p:txBody>
      </p:sp>
      <p:graphicFrame>
        <p:nvGraphicFramePr>
          <p:cNvPr id="50" name="표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494101"/>
              </p:ext>
            </p:extLst>
          </p:nvPr>
        </p:nvGraphicFramePr>
        <p:xfrm>
          <a:off x="5652120" y="2989709"/>
          <a:ext cx="2448270" cy="216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"/>
                <a:gridCol w="244827"/>
                <a:gridCol w="244827"/>
                <a:gridCol w="244827"/>
                <a:gridCol w="244827"/>
                <a:gridCol w="244827"/>
                <a:gridCol w="244827"/>
                <a:gridCol w="244827"/>
                <a:gridCol w="244827"/>
                <a:gridCol w="244827"/>
              </a:tblGrid>
              <a:tr h="216389"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5292080" y="332621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i="1" dirty="0" smtClean="0">
                <a:latin typeface="Calibri" pitchFamily="34" charset="0"/>
              </a:rPr>
              <a:t>t'</a:t>
            </a:r>
            <a:r>
              <a:rPr lang="en-US" altLang="ko-KR" b="1" i="1" baseline="-25000" dirty="0" smtClean="0">
                <a:latin typeface="Calibri" pitchFamily="34" charset="0"/>
              </a:rPr>
              <a:t>2</a:t>
            </a:r>
            <a:endParaRPr lang="ko-KR" altLang="en-US" b="1" i="1" baseline="-25000" dirty="0">
              <a:latin typeface="Calibri" pitchFamily="34" charset="0"/>
            </a:endParaRPr>
          </a:p>
        </p:txBody>
      </p:sp>
      <p:graphicFrame>
        <p:nvGraphicFramePr>
          <p:cNvPr id="52" name="표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072518"/>
              </p:ext>
            </p:extLst>
          </p:nvPr>
        </p:nvGraphicFramePr>
        <p:xfrm>
          <a:off x="5652120" y="3421757"/>
          <a:ext cx="2448270" cy="216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"/>
                <a:gridCol w="244827"/>
                <a:gridCol w="244827"/>
                <a:gridCol w="244827"/>
                <a:gridCol w="244827"/>
                <a:gridCol w="244827"/>
                <a:gridCol w="244827"/>
                <a:gridCol w="244827"/>
                <a:gridCol w="244827"/>
                <a:gridCol w="244827"/>
              </a:tblGrid>
              <a:tr h="216389"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5292080" y="369554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i="1" dirty="0" smtClean="0">
                <a:latin typeface="Calibri" pitchFamily="34" charset="0"/>
              </a:rPr>
              <a:t>t'</a:t>
            </a:r>
            <a:r>
              <a:rPr lang="en-US" altLang="ko-KR" b="1" i="1" baseline="-25000" dirty="0" smtClean="0">
                <a:latin typeface="Calibri" pitchFamily="34" charset="0"/>
              </a:rPr>
              <a:t>3</a:t>
            </a:r>
            <a:endParaRPr lang="ko-KR" altLang="en-US" b="1" i="1" baseline="-25000" dirty="0">
              <a:latin typeface="Calibri" pitchFamily="34" charset="0"/>
            </a:endParaRPr>
          </a:p>
        </p:txBody>
      </p:sp>
      <p:graphicFrame>
        <p:nvGraphicFramePr>
          <p:cNvPr id="54" name="표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161487"/>
              </p:ext>
            </p:extLst>
          </p:nvPr>
        </p:nvGraphicFramePr>
        <p:xfrm>
          <a:off x="5652120" y="3791089"/>
          <a:ext cx="2448270" cy="216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"/>
                <a:gridCol w="244827"/>
                <a:gridCol w="244827"/>
                <a:gridCol w="244827"/>
                <a:gridCol w="244827"/>
                <a:gridCol w="244827"/>
                <a:gridCol w="244827"/>
                <a:gridCol w="244827"/>
                <a:gridCol w="244827"/>
                <a:gridCol w="244827"/>
              </a:tblGrid>
              <a:tr h="216389"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5220072" y="2636912"/>
            <a:ext cx="3096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i="1" dirty="0" smtClean="0">
                <a:latin typeface="Calibri" pitchFamily="34" charset="0"/>
              </a:rPr>
              <a:t>Coverage</a:t>
            </a:r>
            <a:endParaRPr lang="ko-KR" altLang="en-US" sz="1600" i="1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065255" y="4424135"/>
            <a:ext cx="340597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ko-KR" sz="2000" i="1" dirty="0" smtClean="0">
                <a:solidFill>
                  <a:srgbClr val="0070C0"/>
                </a:solidFill>
                <a:latin typeface="Calibri" pitchFamily="34" charset="0"/>
              </a:rPr>
              <a:t>Coverage controlled test suite:</a:t>
            </a:r>
          </a:p>
          <a:p>
            <a:pPr algn="ctr">
              <a:lnSpc>
                <a:spcPct val="85000"/>
              </a:lnSpc>
            </a:pPr>
            <a:r>
              <a:rPr lang="en-US" altLang="ko-KR" sz="2000" dirty="0" smtClean="0">
                <a:latin typeface="Calibri" pitchFamily="34" charset="0"/>
              </a:rPr>
              <a:t>a test suite controlled to </a:t>
            </a:r>
          </a:p>
          <a:p>
            <a:pPr algn="ctr">
              <a:lnSpc>
                <a:spcPct val="85000"/>
              </a:lnSpc>
            </a:pPr>
            <a:r>
              <a:rPr lang="en-US" altLang="ko-KR" sz="2000" dirty="0" smtClean="0">
                <a:latin typeface="Calibri" pitchFamily="34" charset="0"/>
              </a:rPr>
              <a:t>have 100% coverage</a:t>
            </a:r>
            <a:endParaRPr lang="ko-KR" altLang="en-US" sz="2000" dirty="0">
              <a:latin typeface="Calibri" pitchFamily="34" charset="0"/>
            </a:endParaRPr>
          </a:p>
        </p:txBody>
      </p:sp>
      <p:graphicFrame>
        <p:nvGraphicFramePr>
          <p:cNvPr id="57" name="표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332572"/>
              </p:ext>
            </p:extLst>
          </p:nvPr>
        </p:nvGraphicFramePr>
        <p:xfrm>
          <a:off x="5652120" y="4224290"/>
          <a:ext cx="2448270" cy="216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"/>
                <a:gridCol w="244827"/>
                <a:gridCol w="244827"/>
                <a:gridCol w="244827"/>
                <a:gridCol w="244827"/>
                <a:gridCol w="244827"/>
                <a:gridCol w="244827"/>
                <a:gridCol w="244827"/>
                <a:gridCol w="244827"/>
                <a:gridCol w="244827"/>
              </a:tblGrid>
              <a:tr h="216389"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4860032" y="3837298"/>
            <a:ext cx="784167" cy="381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alibri" pitchFamily="34" charset="0"/>
              </a:rPr>
              <a:t>+ )</a:t>
            </a:r>
            <a:endParaRPr lang="ko-KR" altLang="en-US" dirty="0">
              <a:latin typeface="Calibri" pitchFamily="34" charset="0"/>
            </a:endParaRPr>
          </a:p>
        </p:txBody>
      </p:sp>
      <p:cxnSp>
        <p:nvCxnSpPr>
          <p:cNvPr id="59" name="직선 연결선 58"/>
          <p:cNvCxnSpPr/>
          <p:nvPr/>
        </p:nvCxnSpPr>
        <p:spPr>
          <a:xfrm>
            <a:off x="4908290" y="4176700"/>
            <a:ext cx="344355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011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3" grpId="0" animBg="1"/>
      <p:bldP spid="37" grpId="0"/>
      <p:bldP spid="39" grpId="0"/>
      <p:bldP spid="41" grpId="0"/>
      <p:bldP spid="43" grpId="0"/>
      <p:bldP spid="44" grpId="0"/>
      <p:bldP spid="46" grpId="0"/>
      <p:bldP spid="48" grpId="0" animBg="1"/>
      <p:bldP spid="49" grpId="0"/>
      <p:bldP spid="51" grpId="0"/>
      <p:bldP spid="53" grpId="0"/>
      <p:bldP spid="55" grpId="0"/>
      <p:bldP spid="56" grpId="0"/>
      <p:bldP spid="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Concurrent Coverage Metric Studied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Study 8 concurrent coverage metrics</a:t>
            </a:r>
          </a:p>
          <a:p>
            <a:pPr lvl="1"/>
            <a:r>
              <a:rPr lang="en-US" altLang="ko-KR" sz="2200" dirty="0" smtClean="0"/>
              <a:t>Select basic &amp; representative metrics from 20 existing metrics </a:t>
            </a:r>
          </a:p>
          <a:p>
            <a:pPr lvl="1"/>
            <a:r>
              <a:rPr lang="en-US" altLang="ko-KR" sz="2200" dirty="0" smtClean="0"/>
              <a:t>The selected coverage metrics are classified with respect to         </a:t>
            </a:r>
          </a:p>
          <a:p>
            <a:pPr marL="457200" lvl="1" indent="0">
              <a:buNone/>
            </a:pPr>
            <a:r>
              <a:rPr lang="en-US" altLang="ko-KR" sz="2200" dirty="0" smtClean="0"/>
              <a:t>    (1) </a:t>
            </a:r>
            <a:r>
              <a:rPr lang="en-US" altLang="ko-KR" sz="2200" i="1" dirty="0" smtClean="0">
                <a:solidFill>
                  <a:srgbClr val="002060"/>
                </a:solidFill>
              </a:rPr>
              <a:t>type of constructs </a:t>
            </a:r>
            <a:r>
              <a:rPr lang="en-US" altLang="ko-KR" sz="2200" dirty="0" smtClean="0"/>
              <a:t>and (2)</a:t>
            </a:r>
            <a:r>
              <a:rPr lang="en-US" altLang="ko-KR" sz="2200" dirty="0" smtClean="0">
                <a:solidFill>
                  <a:srgbClr val="002060"/>
                </a:solidFill>
              </a:rPr>
              <a:t> </a:t>
            </a:r>
            <a:r>
              <a:rPr lang="en-US" altLang="ko-KR" sz="2200" i="1" dirty="0" smtClean="0">
                <a:solidFill>
                  <a:srgbClr val="002060"/>
                </a:solidFill>
              </a:rPr>
              <a:t>number of code element</a:t>
            </a:r>
            <a:endParaRPr lang="ko-KR" altLang="en-US" sz="2200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339383"/>
              </p:ext>
            </p:extLst>
          </p:nvPr>
        </p:nvGraphicFramePr>
        <p:xfrm>
          <a:off x="971600" y="3212976"/>
          <a:ext cx="7128792" cy="2468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2952328"/>
                <a:gridCol w="2952328"/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Synchronization </a:t>
                      </a:r>
                    </a:p>
                    <a:p>
                      <a:pPr algn="ctr" latinLnBrk="1"/>
                      <a:r>
                        <a:rPr lang="en-US" altLang="ko-KR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operation</a:t>
                      </a:r>
                      <a:endParaRPr lang="ko-KR" altLang="en-US" sz="2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Data access</a:t>
                      </a:r>
                    </a:p>
                    <a:p>
                      <a:pPr algn="ctr" latinLnBrk="1"/>
                      <a:r>
                        <a:rPr lang="en-US" altLang="ko-KR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Operation</a:t>
                      </a:r>
                      <a:endParaRPr lang="ko-KR" altLang="en-US" sz="2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Singular</a:t>
                      </a:r>
                      <a:endParaRPr lang="ko-KR" altLang="en-US" sz="20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blocking</a:t>
                      </a:r>
                      <a:r>
                        <a:rPr lang="en-US" altLang="ko-KR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200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blocked </a:t>
                      </a:r>
                    </a:p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[Edelstein et al.,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2012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]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LR-</a:t>
                      </a:r>
                      <a:r>
                        <a:rPr lang="en-US" altLang="ko-KR" sz="2000" i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Def</a:t>
                      </a:r>
                      <a:r>
                        <a:rPr lang="en-US" altLang="ko-KR" sz="200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[Lu et al.,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FSE 07]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Pairwise</a:t>
                      </a:r>
                      <a:endParaRPr lang="ko-KR" altLang="en-US" sz="20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blocked-pair,</a:t>
                      </a:r>
                      <a:r>
                        <a:rPr lang="en-US" altLang="ko-KR" sz="200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altLang="ko-KR" sz="200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follows 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[</a:t>
                      </a:r>
                      <a:r>
                        <a:rPr lang="en-US" altLang="ko-KR" sz="160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Trainin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et al, PADTAD 09]</a:t>
                      </a:r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</a:t>
                      </a:r>
                    </a:p>
                    <a:p>
                      <a:pPr algn="ctr" latinLnBrk="1"/>
                      <a:r>
                        <a:rPr lang="en-US" altLang="ko-KR" sz="200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sync-pair 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[Hong et al., ISSTA 12]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i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Pset</a:t>
                      </a:r>
                      <a:r>
                        <a:rPr lang="en-US" altLang="ko-KR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[Yu et al, ISCA 09]</a:t>
                      </a:r>
                      <a:r>
                        <a:rPr lang="en-US" altLang="ko-KR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</a:t>
                      </a:r>
                    </a:p>
                    <a:p>
                      <a:pPr algn="ctr" latinLnBrk="1"/>
                      <a:r>
                        <a:rPr lang="en-US" altLang="ko-KR" sz="2000" i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Def</a:t>
                      </a:r>
                      <a:r>
                        <a:rPr lang="en-US" altLang="ko-KR" sz="200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-Use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[</a:t>
                      </a:r>
                      <a:r>
                        <a:rPr lang="en-US" altLang="ko-KR" sz="160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Tasiran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et al.,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ESE 12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]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E8B5-AF80-482C-A5A9-4B8C303BF257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798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850106"/>
          </a:xfrm>
        </p:spPr>
        <p:txBody>
          <a:bodyPr>
            <a:normAutofit/>
          </a:bodyPr>
          <a:lstStyle/>
          <a:p>
            <a:r>
              <a:rPr lang="en-US" altLang="ko-KR" sz="4000" dirty="0" smtClean="0"/>
              <a:t>Experiment Subjects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3789040"/>
            <a:ext cx="8686800" cy="2736304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</a:pPr>
            <a:r>
              <a:rPr lang="en-US" altLang="ko-KR" sz="2400" dirty="0" smtClean="0"/>
              <a:t>Single fault programs</a:t>
            </a:r>
          </a:p>
          <a:p>
            <a:pPr lvl="1">
              <a:spcBef>
                <a:spcPts val="200"/>
              </a:spcBef>
            </a:pPr>
            <a:r>
              <a:rPr lang="en-US" altLang="ko-KR" sz="2000" dirty="0" smtClean="0"/>
              <a:t>6 </a:t>
            </a:r>
            <a:r>
              <a:rPr lang="en-US" altLang="ko-KR" sz="2000" dirty="0"/>
              <a:t>programs in concurrency bug </a:t>
            </a:r>
            <a:r>
              <a:rPr lang="en-US" altLang="ko-KR" sz="2000" dirty="0" smtClean="0"/>
              <a:t>bench. [</a:t>
            </a:r>
            <a:r>
              <a:rPr lang="en-US" altLang="ko-KR" sz="2000" dirty="0" err="1"/>
              <a:t>Neha</a:t>
            </a:r>
            <a:r>
              <a:rPr lang="en-US" altLang="ko-KR" sz="2000" dirty="0"/>
              <a:t> et al., PADTAD 09]</a:t>
            </a:r>
          </a:p>
          <a:p>
            <a:pPr lvl="1">
              <a:spcBef>
                <a:spcPts val="200"/>
              </a:spcBef>
            </a:pPr>
            <a:r>
              <a:rPr lang="en-US" altLang="ko-KR" sz="2000" dirty="0"/>
              <a:t>Each program has a fault with low error density [Dwyer et al., FSE 06</a:t>
            </a:r>
            <a:r>
              <a:rPr lang="en-US" altLang="ko-KR" sz="2000" dirty="0" smtClean="0"/>
              <a:t>]</a:t>
            </a:r>
          </a:p>
          <a:p>
            <a:pPr>
              <a:spcBef>
                <a:spcPts val="0"/>
              </a:spcBef>
            </a:pPr>
            <a:r>
              <a:rPr lang="en-US" altLang="ko-KR" sz="2400" dirty="0" smtClean="0"/>
              <a:t>Mutation testing</a:t>
            </a:r>
          </a:p>
          <a:p>
            <a:pPr lvl="1">
              <a:spcBef>
                <a:spcPts val="0"/>
              </a:spcBef>
            </a:pPr>
            <a:r>
              <a:rPr lang="en-US" altLang="ko-KR" sz="2000" dirty="0" smtClean="0"/>
              <a:t>Generate </a:t>
            </a:r>
            <a:r>
              <a:rPr lang="en-US" altLang="ko-KR" sz="2000" dirty="0"/>
              <a:t>34~88 </a:t>
            </a:r>
            <a:r>
              <a:rPr lang="en-US" altLang="ko-KR" sz="2000" dirty="0" smtClean="0"/>
              <a:t>incorrect versions (valid mutants)  for each program</a:t>
            </a:r>
            <a:endParaRPr lang="en-US" altLang="ko-KR" sz="2000" dirty="0"/>
          </a:p>
          <a:p>
            <a:pPr lvl="2">
              <a:spcBef>
                <a:spcPts val="0"/>
              </a:spcBef>
            </a:pPr>
            <a:r>
              <a:rPr lang="en-US" altLang="ko-KR" sz="2000" dirty="0" smtClean="0"/>
              <a:t>Used </a:t>
            </a:r>
            <a:r>
              <a:rPr lang="en-US" altLang="ko-KR" sz="2000" b="1" dirty="0"/>
              <a:t>concurrent mutation operators </a:t>
            </a:r>
            <a:r>
              <a:rPr lang="en-US" altLang="ko-KR" sz="2000" dirty="0"/>
              <a:t>[Bradbury et al., MUTATION </a:t>
            </a:r>
            <a:r>
              <a:rPr lang="en-US" altLang="ko-KR" sz="2000" dirty="0" smtClean="0"/>
              <a:t>06]</a:t>
            </a:r>
          </a:p>
          <a:p>
            <a:pPr lvl="2">
              <a:spcBef>
                <a:spcPts val="0"/>
              </a:spcBef>
            </a:pPr>
            <a:r>
              <a:rPr lang="en-US" altLang="ko-KR" sz="2000" dirty="0" smtClean="0"/>
              <a:t>Each version is created by applying one mutation operator once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E8B5-AF80-482C-A5A9-4B8C303BF257}" type="slidenum">
              <a:rPr lang="ko-KR" altLang="en-US" smtClean="0"/>
              <a:t>13</a:t>
            </a:fld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1914077" y="1282851"/>
            <a:ext cx="5315846" cy="2434181"/>
            <a:chOff x="1914077" y="1282851"/>
            <a:chExt cx="5315846" cy="2434181"/>
          </a:xfrm>
        </p:grpSpPr>
        <p:grpSp>
          <p:nvGrpSpPr>
            <p:cNvPr id="8" name="그룹 7"/>
            <p:cNvGrpSpPr/>
            <p:nvPr/>
          </p:nvGrpSpPr>
          <p:grpSpPr>
            <a:xfrm>
              <a:off x="1914077" y="1282851"/>
              <a:ext cx="5315846" cy="2434181"/>
              <a:chOff x="1914077" y="1268760"/>
              <a:chExt cx="5315846" cy="2434181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051" t="-448" r="12020" b="53503"/>
              <a:stretch/>
            </p:blipFill>
            <p:spPr bwMode="auto">
              <a:xfrm>
                <a:off x="1914077" y="2535154"/>
                <a:ext cx="5315846" cy="11677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" name="Picture 2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051" t="46723" r="12020" b="309"/>
              <a:stretch/>
            </p:blipFill>
            <p:spPr bwMode="auto">
              <a:xfrm>
                <a:off x="1914077" y="1735349"/>
                <a:ext cx="5315846" cy="13175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" name="Picture 2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051" r="12020" b="80592"/>
              <a:stretch/>
            </p:blipFill>
            <p:spPr bwMode="auto">
              <a:xfrm>
                <a:off x="1914077" y="1268760"/>
                <a:ext cx="5315846" cy="4827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9" name="직사각형 8"/>
            <p:cNvSpPr/>
            <p:nvPr/>
          </p:nvSpPr>
          <p:spPr>
            <a:xfrm>
              <a:off x="6258522" y="1336434"/>
              <a:ext cx="936104" cy="3799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</a:pPr>
              <a:r>
                <a:rPr lang="en-US" altLang="ko-KR" sz="15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Faulty</a:t>
              </a:r>
            </a:p>
            <a:p>
              <a:pPr algn="ctr">
                <a:lnSpc>
                  <a:spcPct val="85000"/>
                </a:lnSpc>
              </a:pPr>
              <a:r>
                <a:rPr lang="en-US" altLang="ko-KR" sz="15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versions</a:t>
              </a:r>
              <a:endParaRPr lang="ko-KR" altLang="en-US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745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95995"/>
          </a:xfrm>
        </p:spPr>
        <p:txBody>
          <a:bodyPr>
            <a:noAutofit/>
          </a:bodyPr>
          <a:lstStyle/>
          <a:p>
            <a:r>
              <a:rPr lang="en-US" altLang="ko-KR" sz="3600" dirty="0" smtClean="0"/>
              <a:t>Experiment Process - Single Fault Programs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768166" y="1416568"/>
            <a:ext cx="5375834" cy="5108776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Step 1.  Generate test executions</a:t>
            </a:r>
          </a:p>
          <a:p>
            <a:pPr lvl="1"/>
            <a:r>
              <a:rPr lang="en-US" altLang="ko-KR" sz="2000" dirty="0" smtClean="0"/>
              <a:t>Use 13 random testing configurations</a:t>
            </a:r>
          </a:p>
          <a:p>
            <a:pPr lvl="1"/>
            <a:r>
              <a:rPr lang="en-US" altLang="ko-KR" sz="2000" dirty="0" smtClean="0"/>
              <a:t>Generate 1000 executions per testing configuration</a:t>
            </a:r>
          </a:p>
          <a:p>
            <a:pPr lvl="1"/>
            <a:endParaRPr lang="en-US" altLang="ko-KR" sz="300" dirty="0"/>
          </a:p>
          <a:p>
            <a:r>
              <a:rPr lang="en-US" altLang="ko-KR" sz="2400" dirty="0" smtClean="0"/>
              <a:t>Step 2. Construct test suites by resampling test executions</a:t>
            </a:r>
          </a:p>
          <a:p>
            <a:pPr lvl="1"/>
            <a:r>
              <a:rPr lang="en-US" altLang="ko-KR" sz="2000" dirty="0" smtClean="0"/>
              <a:t>Generate 100,000 random test suites of sizes 1 – 1000</a:t>
            </a:r>
          </a:p>
          <a:p>
            <a:pPr lvl="1"/>
            <a:r>
              <a:rPr lang="en-US" altLang="ko-KR" sz="2000" dirty="0" smtClean="0"/>
              <a:t>Generate 100 test suite controlled to achieve maximum overage </a:t>
            </a:r>
            <a:r>
              <a:rPr lang="en-US" altLang="ko-KR" sz="2000" dirty="0"/>
              <a:t>per </a:t>
            </a:r>
            <a:r>
              <a:rPr lang="en-US" altLang="ko-KR" sz="2000" dirty="0" smtClean="0"/>
              <a:t>metric</a:t>
            </a:r>
          </a:p>
          <a:p>
            <a:pPr lvl="1"/>
            <a:endParaRPr lang="en-US" altLang="ko-KR" sz="300" dirty="0" smtClean="0"/>
          </a:p>
          <a:p>
            <a:r>
              <a:rPr lang="en-US" altLang="ko-KR" sz="2400" dirty="0" smtClean="0"/>
              <a:t>Step 3.  Measure metrics for test suites</a:t>
            </a:r>
          </a:p>
          <a:p>
            <a:pPr lvl="1"/>
            <a:r>
              <a:rPr lang="en-US" altLang="ko-KR" sz="2000" dirty="0" smtClean="0"/>
              <a:t>Measure 8 coverage metrics</a:t>
            </a:r>
          </a:p>
          <a:p>
            <a:pPr lvl="1"/>
            <a:r>
              <a:rPr lang="en-US" altLang="ko-KR" sz="2000" dirty="0" smtClean="0"/>
              <a:t>Measure fault finding</a:t>
            </a:r>
            <a:endParaRPr lang="en-US" altLang="ko-KR" sz="2000" dirty="0"/>
          </a:p>
          <a:p>
            <a:pPr lvl="1"/>
            <a:endParaRPr lang="en-US" altLang="ko-KR" sz="2000" dirty="0" smtClean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E8B5-AF80-482C-A5A9-4B8C303BF257}" type="slidenum">
              <a:rPr lang="ko-KR" altLang="en-US" smtClean="0"/>
              <a:t>14</a:t>
            </a:fld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908469" y="2413428"/>
            <a:ext cx="1872208" cy="688554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>
              <a:lnSpc>
                <a:spcPct val="85000"/>
              </a:lnSpc>
            </a:pPr>
            <a:r>
              <a:rPr lang="en-US" altLang="ko-KR" sz="2000" dirty="0" smtClean="0">
                <a:latin typeface="Calibri" pitchFamily="34" charset="0"/>
              </a:rPr>
              <a:t>Testing</a:t>
            </a:r>
          </a:p>
        </p:txBody>
      </p:sp>
      <p:sp>
        <p:nvSpPr>
          <p:cNvPr id="8" name="타원 7"/>
          <p:cNvSpPr/>
          <p:nvPr/>
        </p:nvSpPr>
        <p:spPr>
          <a:xfrm>
            <a:off x="935596" y="4252614"/>
            <a:ext cx="1836204" cy="688554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>
              <a:lnSpc>
                <a:spcPct val="85000"/>
              </a:lnSpc>
            </a:pPr>
            <a:r>
              <a:rPr lang="en-US" altLang="ko-KR" sz="2000" dirty="0" smtClean="0">
                <a:latin typeface="Calibri" pitchFamily="34" charset="0"/>
              </a:rPr>
              <a:t>Test suite </a:t>
            </a:r>
          </a:p>
          <a:p>
            <a:pPr algn="ctr">
              <a:lnSpc>
                <a:spcPct val="85000"/>
              </a:lnSpc>
            </a:pPr>
            <a:r>
              <a:rPr lang="en-US" altLang="ko-KR" sz="2000" dirty="0" smtClean="0">
                <a:latin typeface="Calibri" pitchFamily="34" charset="0"/>
              </a:rPr>
              <a:t>construction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989244" y="3391670"/>
            <a:ext cx="1717200" cy="68540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Calibri" pitchFamily="34" charset="0"/>
              </a:rPr>
              <a:t>Test</a:t>
            </a:r>
          </a:p>
          <a:p>
            <a:pPr algn="ctr">
              <a:lnSpc>
                <a:spcPct val="85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Calibri" pitchFamily="34" charset="0"/>
              </a:rPr>
              <a:t>executions</a:t>
            </a:r>
            <a:endParaRPr lang="ko-KR" alt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79512" y="5157192"/>
            <a:ext cx="1512168" cy="10200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Calibri" pitchFamily="34" charset="0"/>
              </a:rPr>
              <a:t>Random</a:t>
            </a:r>
          </a:p>
          <a:p>
            <a:pPr algn="ctr">
              <a:lnSpc>
                <a:spcPct val="85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Calibri" pitchFamily="34" charset="0"/>
              </a:rPr>
              <a:t>test suites</a:t>
            </a:r>
          </a:p>
          <a:p>
            <a:pPr algn="ctr">
              <a:lnSpc>
                <a:spcPct val="85000"/>
              </a:lnSpc>
            </a:pPr>
            <a:r>
              <a:rPr lang="en-US" altLang="ko-KR" dirty="0" smtClean="0">
                <a:solidFill>
                  <a:srgbClr val="002060"/>
                </a:solidFill>
                <a:latin typeface="Calibri" pitchFamily="34" charset="0"/>
              </a:rPr>
              <a:t>(size: 1~1000)</a:t>
            </a:r>
            <a:endParaRPr lang="ko-KR" altLang="en-US" dirty="0">
              <a:solidFill>
                <a:srgbClr val="002060"/>
              </a:solidFill>
              <a:latin typeface="Calibri" pitchFamily="34" charset="0"/>
            </a:endParaRPr>
          </a:p>
        </p:txBody>
      </p:sp>
      <p:cxnSp>
        <p:nvCxnSpPr>
          <p:cNvPr id="13" name="직선 화살표 연결선 12"/>
          <p:cNvCxnSpPr>
            <a:stCxn id="11" idx="2"/>
            <a:endCxn id="7" idx="0"/>
          </p:cNvCxnSpPr>
          <p:nvPr/>
        </p:nvCxnSpPr>
        <p:spPr>
          <a:xfrm>
            <a:off x="1841011" y="2162726"/>
            <a:ext cx="3562" cy="25070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>
            <a:stCxn id="7" idx="4"/>
            <a:endCxn id="9" idx="0"/>
          </p:cNvCxnSpPr>
          <p:nvPr/>
        </p:nvCxnSpPr>
        <p:spPr>
          <a:xfrm>
            <a:off x="1844573" y="3101982"/>
            <a:ext cx="3271" cy="2896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>
            <a:stCxn id="8" idx="4"/>
            <a:endCxn id="10" idx="0"/>
          </p:cNvCxnSpPr>
          <p:nvPr/>
        </p:nvCxnSpPr>
        <p:spPr>
          <a:xfrm flipH="1">
            <a:off x="935596" y="4941168"/>
            <a:ext cx="918102" cy="21602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/>
          <p:cNvSpPr/>
          <p:nvPr/>
        </p:nvSpPr>
        <p:spPr>
          <a:xfrm>
            <a:off x="986395" y="1405316"/>
            <a:ext cx="1709232" cy="7574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Calibri" pitchFamily="34" charset="0"/>
              </a:rPr>
              <a:t>Program w/</a:t>
            </a:r>
          </a:p>
          <a:p>
            <a:pPr algn="ctr">
              <a:lnSpc>
                <a:spcPct val="85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Calibri" pitchFamily="34" charset="0"/>
              </a:rPr>
              <a:t>fault</a:t>
            </a:r>
            <a:endParaRPr lang="ko-KR" alt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72220" y="3349532"/>
            <a:ext cx="13957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2060"/>
                </a:solidFill>
                <a:latin typeface="Calibri" pitchFamily="34" charset="0"/>
              </a:rPr>
              <a:t>13000</a:t>
            </a:r>
          </a:p>
          <a:p>
            <a:r>
              <a:rPr lang="en-US" altLang="ko-KR" dirty="0" smtClean="0">
                <a:solidFill>
                  <a:srgbClr val="002060"/>
                </a:solidFill>
                <a:latin typeface="Calibri" pitchFamily="34" charset="0"/>
              </a:rPr>
              <a:t>executions</a:t>
            </a:r>
          </a:p>
          <a:p>
            <a:r>
              <a:rPr lang="en-US" altLang="ko-KR" dirty="0" smtClean="0">
                <a:solidFill>
                  <a:srgbClr val="002060"/>
                </a:solidFill>
                <a:latin typeface="Calibri" pitchFamily="34" charset="0"/>
              </a:rPr>
              <a:t>(=13×1000)</a:t>
            </a:r>
            <a:endParaRPr lang="ko-KR" altLang="en-US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2051720" y="5157192"/>
            <a:ext cx="1512168" cy="10200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Calibri" pitchFamily="34" charset="0"/>
              </a:rPr>
              <a:t>Coverage</a:t>
            </a:r>
          </a:p>
          <a:p>
            <a:pPr algn="ctr">
              <a:lnSpc>
                <a:spcPct val="80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Calibri" pitchFamily="34" charset="0"/>
              </a:rPr>
              <a:t>controlled</a:t>
            </a:r>
          </a:p>
          <a:p>
            <a:pPr algn="ctr">
              <a:lnSpc>
                <a:spcPct val="80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Calibri" pitchFamily="34" charset="0"/>
              </a:rPr>
              <a:t>test suites</a:t>
            </a:r>
          </a:p>
          <a:p>
            <a:pPr algn="ctr">
              <a:lnSpc>
                <a:spcPct val="80000"/>
              </a:lnSpc>
            </a:pPr>
            <a:r>
              <a:rPr lang="en-US" altLang="ko-KR" dirty="0" smtClean="0">
                <a:solidFill>
                  <a:srgbClr val="002060"/>
                </a:solidFill>
                <a:latin typeface="Calibri" pitchFamily="34" charset="0"/>
              </a:rPr>
              <a:t>(max. coverage)</a:t>
            </a:r>
            <a:endParaRPr lang="ko-KR" altLang="en-US" dirty="0">
              <a:solidFill>
                <a:srgbClr val="002060"/>
              </a:solidFill>
              <a:latin typeface="Calibri" pitchFamily="34" charset="0"/>
            </a:endParaRPr>
          </a:p>
        </p:txBody>
      </p:sp>
      <p:cxnSp>
        <p:nvCxnSpPr>
          <p:cNvPr id="39" name="직선 화살표 연결선 38"/>
          <p:cNvCxnSpPr>
            <a:stCxn id="8" idx="4"/>
            <a:endCxn id="37" idx="0"/>
          </p:cNvCxnSpPr>
          <p:nvPr/>
        </p:nvCxnSpPr>
        <p:spPr>
          <a:xfrm>
            <a:off x="1853698" y="4941168"/>
            <a:ext cx="954106" cy="21602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-54730" y="6124113"/>
            <a:ext cx="2032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rgbClr val="002060"/>
                </a:solidFill>
                <a:latin typeface="Calibri" pitchFamily="34" charset="0"/>
              </a:rPr>
              <a:t>100,000 test suites</a:t>
            </a:r>
            <a:endParaRPr lang="ko-KR" altLang="en-US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966781" y="6117642"/>
            <a:ext cx="2509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2060"/>
                </a:solidFill>
                <a:latin typeface="Calibri" pitchFamily="34" charset="0"/>
              </a:rPr>
              <a:t>800 test suites (=8×100)</a:t>
            </a:r>
            <a:endParaRPr lang="ko-KR" altLang="en-US" dirty="0">
              <a:solidFill>
                <a:srgbClr val="002060"/>
              </a:solidFill>
              <a:latin typeface="Calibri" pitchFamily="34" charset="0"/>
            </a:endParaRPr>
          </a:p>
        </p:txBody>
      </p:sp>
      <p:cxnSp>
        <p:nvCxnSpPr>
          <p:cNvPr id="85" name="직선 화살표 연결선 84"/>
          <p:cNvCxnSpPr>
            <a:stCxn id="9" idx="2"/>
            <a:endCxn id="8" idx="0"/>
          </p:cNvCxnSpPr>
          <p:nvPr/>
        </p:nvCxnSpPr>
        <p:spPr>
          <a:xfrm>
            <a:off x="1847844" y="4077072"/>
            <a:ext cx="5854" cy="17554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47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37" grpId="0" animBg="1"/>
      <p:bldP spid="48" grpId="0"/>
      <p:bldP spid="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95995"/>
          </a:xfrm>
        </p:spPr>
        <p:txBody>
          <a:bodyPr>
            <a:noAutofit/>
          </a:bodyPr>
          <a:lstStyle/>
          <a:p>
            <a:r>
              <a:rPr lang="en-US" altLang="ko-KR" sz="3600" dirty="0" smtClean="0"/>
              <a:t>Experiment Process – Mutation Testing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42596" y="1165858"/>
            <a:ext cx="5553940" cy="4961092"/>
          </a:xfrm>
        </p:spPr>
        <p:txBody>
          <a:bodyPr>
            <a:noAutofit/>
          </a:bodyPr>
          <a:lstStyle/>
          <a:p>
            <a:r>
              <a:rPr lang="en-US" altLang="ko-KR" sz="2400" dirty="0" smtClean="0"/>
              <a:t>Step 1.  Generate test executions</a:t>
            </a:r>
          </a:p>
          <a:p>
            <a:pPr lvl="1"/>
            <a:r>
              <a:rPr lang="en-US" altLang="ko-KR" sz="2000" dirty="0" smtClean="0"/>
              <a:t>Use 13 random testing configurations</a:t>
            </a:r>
          </a:p>
          <a:p>
            <a:pPr lvl="1"/>
            <a:r>
              <a:rPr lang="en-US" altLang="ko-KR" sz="2000" dirty="0" smtClean="0"/>
              <a:t>Generate 2000 executions per mutant and per testing configuration</a:t>
            </a:r>
          </a:p>
          <a:p>
            <a:r>
              <a:rPr lang="en-US" altLang="ko-KR" sz="2400" dirty="0" smtClean="0"/>
              <a:t>Step 2. Construct test suites by resampling test executions</a:t>
            </a:r>
          </a:p>
          <a:p>
            <a:pPr lvl="1"/>
            <a:r>
              <a:rPr lang="en-US" altLang="ko-KR" sz="2000" dirty="0" smtClean="0"/>
              <a:t>Generate 100,000 random test suites of sizes 1 – 2000 per mutant</a:t>
            </a:r>
          </a:p>
          <a:p>
            <a:pPr lvl="1"/>
            <a:r>
              <a:rPr lang="en-US" altLang="ko-KR" sz="2000" dirty="0" smtClean="0"/>
              <a:t>Generate 100 test suites controlled to achieve maximum coverage </a:t>
            </a:r>
            <a:r>
              <a:rPr lang="en-US" altLang="ko-KR" sz="2000" dirty="0"/>
              <a:t>per </a:t>
            </a:r>
            <a:r>
              <a:rPr lang="en-US" altLang="ko-KR" sz="2000" dirty="0" smtClean="0"/>
              <a:t>mutant    and per coverage </a:t>
            </a:r>
            <a:r>
              <a:rPr lang="en-US" altLang="ko-KR" sz="2000" dirty="0"/>
              <a:t>metric</a:t>
            </a:r>
            <a:endParaRPr lang="en-US" altLang="ko-KR" sz="2000" dirty="0" smtClean="0"/>
          </a:p>
          <a:p>
            <a:r>
              <a:rPr lang="en-US" altLang="ko-KR" sz="2400" dirty="0" smtClean="0"/>
              <a:t>Step 3.  Measure metrics for test suites</a:t>
            </a:r>
          </a:p>
          <a:p>
            <a:pPr lvl="1"/>
            <a:r>
              <a:rPr lang="en-US" altLang="ko-KR" sz="2000" dirty="0" smtClean="0"/>
              <a:t>Measure 8 coverage metrics</a:t>
            </a:r>
          </a:p>
          <a:p>
            <a:pPr lvl="1"/>
            <a:r>
              <a:rPr lang="en-US" altLang="ko-KR" sz="2000" dirty="0" smtClean="0"/>
              <a:t>Measure fault finding (mutation score)</a:t>
            </a:r>
            <a:endParaRPr lang="en-US" altLang="ko-KR" sz="2000" dirty="0"/>
          </a:p>
          <a:p>
            <a:pPr lvl="1"/>
            <a:endParaRPr lang="en-US" altLang="ko-KR" sz="2000" dirty="0" smtClean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E8B5-AF80-482C-A5A9-4B8C303BF257}" type="slidenum">
              <a:rPr lang="ko-KR" altLang="en-US" smtClean="0"/>
              <a:t>15</a:t>
            </a:fld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945095" y="2507785"/>
            <a:ext cx="1872208" cy="687806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>
              <a:lnSpc>
                <a:spcPct val="85000"/>
              </a:lnSpc>
            </a:pPr>
            <a:r>
              <a:rPr lang="en-US" altLang="ko-KR" sz="2000" dirty="0" smtClean="0">
                <a:latin typeface="Calibri" pitchFamily="34" charset="0"/>
              </a:rPr>
              <a:t>Testing</a:t>
            </a:r>
          </a:p>
        </p:txBody>
      </p:sp>
      <p:sp>
        <p:nvSpPr>
          <p:cNvPr id="8" name="타원 7"/>
          <p:cNvSpPr/>
          <p:nvPr/>
        </p:nvSpPr>
        <p:spPr>
          <a:xfrm>
            <a:off x="960966" y="4252614"/>
            <a:ext cx="1836204" cy="688554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>
              <a:lnSpc>
                <a:spcPct val="85000"/>
              </a:lnSpc>
            </a:pPr>
            <a:r>
              <a:rPr lang="en-US" altLang="ko-KR" sz="2000" dirty="0" smtClean="0">
                <a:latin typeface="Calibri" pitchFamily="34" charset="0"/>
              </a:rPr>
              <a:t>Test suite </a:t>
            </a:r>
          </a:p>
          <a:p>
            <a:pPr algn="ctr">
              <a:lnSpc>
                <a:spcPct val="85000"/>
              </a:lnSpc>
            </a:pPr>
            <a:r>
              <a:rPr lang="en-US" altLang="ko-KR" sz="2000" dirty="0" smtClean="0">
                <a:latin typeface="Calibri" pitchFamily="34" charset="0"/>
              </a:rPr>
              <a:t>construction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1022114" y="3384355"/>
            <a:ext cx="1717200" cy="68540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Calibri" pitchFamily="34" charset="0"/>
              </a:rPr>
              <a:t>Test</a:t>
            </a:r>
          </a:p>
          <a:p>
            <a:pPr algn="ctr">
              <a:lnSpc>
                <a:spcPct val="85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Calibri" pitchFamily="34" charset="0"/>
              </a:rPr>
              <a:t>executions</a:t>
            </a:r>
            <a:endParaRPr lang="ko-KR" alt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27012" y="5149630"/>
            <a:ext cx="1512168" cy="943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Calibri" pitchFamily="34" charset="0"/>
              </a:rPr>
              <a:t>Random</a:t>
            </a:r>
          </a:p>
          <a:p>
            <a:pPr algn="ctr">
              <a:lnSpc>
                <a:spcPct val="85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Calibri" pitchFamily="34" charset="0"/>
              </a:rPr>
              <a:t>test suites</a:t>
            </a:r>
          </a:p>
          <a:p>
            <a:pPr algn="ctr">
              <a:lnSpc>
                <a:spcPct val="85000"/>
              </a:lnSpc>
            </a:pPr>
            <a:r>
              <a:rPr lang="en-US" altLang="ko-KR" dirty="0" smtClean="0">
                <a:solidFill>
                  <a:srgbClr val="002060"/>
                </a:solidFill>
                <a:latin typeface="Calibri" pitchFamily="34" charset="0"/>
              </a:rPr>
              <a:t>(size: 1~2000)</a:t>
            </a:r>
            <a:endParaRPr lang="ko-KR" altLang="en-US" dirty="0">
              <a:solidFill>
                <a:srgbClr val="002060"/>
              </a:solidFill>
              <a:latin typeface="Calibri" pitchFamily="34" charset="0"/>
            </a:endParaRPr>
          </a:p>
        </p:txBody>
      </p:sp>
      <p:cxnSp>
        <p:nvCxnSpPr>
          <p:cNvPr id="17" name="직선 화살표 연결선 16"/>
          <p:cNvCxnSpPr>
            <a:stCxn id="7" idx="4"/>
            <a:endCxn id="9" idx="0"/>
          </p:cNvCxnSpPr>
          <p:nvPr/>
        </p:nvCxnSpPr>
        <p:spPr>
          <a:xfrm flipH="1">
            <a:off x="1880714" y="3195591"/>
            <a:ext cx="485" cy="18876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>
            <a:stCxn id="9" idx="2"/>
            <a:endCxn id="8" idx="0"/>
          </p:cNvCxnSpPr>
          <p:nvPr/>
        </p:nvCxnSpPr>
        <p:spPr>
          <a:xfrm flipH="1">
            <a:off x="1879068" y="4069757"/>
            <a:ext cx="1646" cy="18285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>
            <a:stCxn id="8" idx="4"/>
            <a:endCxn id="10" idx="0"/>
          </p:cNvCxnSpPr>
          <p:nvPr/>
        </p:nvCxnSpPr>
        <p:spPr>
          <a:xfrm flipH="1">
            <a:off x="983096" y="4941168"/>
            <a:ext cx="895972" cy="20846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01696" y="3317633"/>
            <a:ext cx="18277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solidFill>
                  <a:srgbClr val="002060"/>
                </a:solidFill>
                <a:latin typeface="Calibri" pitchFamily="34" charset="0"/>
              </a:rPr>
              <a:t>1,326,000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solidFill>
                  <a:srgbClr val="002060"/>
                </a:solidFill>
                <a:latin typeface="Calibri" pitchFamily="34" charset="0"/>
              </a:rPr>
              <a:t>executions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solidFill>
                  <a:srgbClr val="002060"/>
                </a:solidFill>
                <a:latin typeface="Calibri" pitchFamily="34" charset="0"/>
              </a:rPr>
              <a:t>for Vector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solidFill>
                  <a:srgbClr val="002060"/>
                </a:solidFill>
                <a:latin typeface="Calibri" pitchFamily="34" charset="0"/>
              </a:rPr>
              <a:t>(= 51×13×2000)</a:t>
            </a:r>
          </a:p>
          <a:p>
            <a:pPr>
              <a:lnSpc>
                <a:spcPct val="80000"/>
              </a:lnSpc>
            </a:pPr>
            <a:endParaRPr lang="ko-KR" altLang="en-US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2099220" y="5149630"/>
            <a:ext cx="1512168" cy="943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Calibri" pitchFamily="34" charset="0"/>
              </a:rPr>
              <a:t>Coverage</a:t>
            </a:r>
          </a:p>
          <a:p>
            <a:pPr algn="ctr">
              <a:lnSpc>
                <a:spcPct val="80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Calibri" pitchFamily="34" charset="0"/>
              </a:rPr>
              <a:t>controlled</a:t>
            </a:r>
          </a:p>
          <a:p>
            <a:pPr algn="ctr">
              <a:lnSpc>
                <a:spcPct val="80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Calibri" pitchFamily="34" charset="0"/>
              </a:rPr>
              <a:t>test suites</a:t>
            </a:r>
          </a:p>
          <a:p>
            <a:pPr algn="ctr">
              <a:lnSpc>
                <a:spcPct val="80000"/>
              </a:lnSpc>
            </a:pPr>
            <a:r>
              <a:rPr lang="en-US" altLang="ko-KR" dirty="0" smtClean="0">
                <a:solidFill>
                  <a:srgbClr val="002060"/>
                </a:solidFill>
                <a:latin typeface="Calibri" pitchFamily="34" charset="0"/>
              </a:rPr>
              <a:t>(max. coverage)</a:t>
            </a:r>
            <a:endParaRPr lang="ko-KR" altLang="en-US" dirty="0">
              <a:solidFill>
                <a:srgbClr val="002060"/>
              </a:solidFill>
              <a:latin typeface="Calibri" pitchFamily="34" charset="0"/>
            </a:endParaRPr>
          </a:p>
        </p:txBody>
      </p:sp>
      <p:cxnSp>
        <p:nvCxnSpPr>
          <p:cNvPr id="39" name="직선 화살표 연결선 38"/>
          <p:cNvCxnSpPr>
            <a:stCxn id="8" idx="4"/>
            <a:endCxn id="37" idx="0"/>
          </p:cNvCxnSpPr>
          <p:nvPr/>
        </p:nvCxnSpPr>
        <p:spPr>
          <a:xfrm>
            <a:off x="1879068" y="4941168"/>
            <a:ext cx="976236" cy="20846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79512" y="6072454"/>
            <a:ext cx="1711155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 smtClean="0">
                <a:solidFill>
                  <a:srgbClr val="002060"/>
                </a:solidFill>
                <a:latin typeface="Calibri" pitchFamily="34" charset="0"/>
              </a:rPr>
              <a:t>5,100,000 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solidFill>
                  <a:srgbClr val="002060"/>
                </a:solidFill>
                <a:latin typeface="Calibri" pitchFamily="34" charset="0"/>
              </a:rPr>
              <a:t>(= 51 ×100,000)</a:t>
            </a:r>
            <a:endParaRPr lang="ko-KR" altLang="en-US" sz="16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09978" y="6066939"/>
            <a:ext cx="2419490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 smtClean="0">
                <a:solidFill>
                  <a:srgbClr val="002060"/>
                </a:solidFill>
                <a:latin typeface="Calibri" pitchFamily="34" charset="0"/>
              </a:rPr>
              <a:t>40,800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solidFill>
                  <a:srgbClr val="002060"/>
                </a:solidFill>
                <a:latin typeface="Calibri" pitchFamily="34" charset="0"/>
              </a:rPr>
              <a:t>(=51 × 8 × 100)</a:t>
            </a:r>
            <a:endParaRPr lang="ko-KR" altLang="en-US" sz="16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323528" y="1119130"/>
            <a:ext cx="3118562" cy="1229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endParaRPr lang="ko-KR" alt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443036" y="1298254"/>
            <a:ext cx="1048800" cy="62595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Calibri" pitchFamily="34" charset="0"/>
              </a:rPr>
              <a:t>Version 1</a:t>
            </a:r>
            <a:endParaRPr lang="ko-KR" alt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1619672" y="1805325"/>
            <a:ext cx="1040590" cy="327531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en-US" altLang="ko-KR" sz="3200" i="1" baseline="30000" dirty="0" smtClean="0">
                <a:solidFill>
                  <a:schemeClr val="tx1"/>
                </a:solidFill>
                <a:latin typeface="Calibri" pitchFamily="34" charset="0"/>
              </a:rPr>
              <a:t>…</a:t>
            </a:r>
            <a:endParaRPr lang="ko-KR" altLang="en-US" sz="3200" i="1" baseline="30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2303369" y="1711942"/>
            <a:ext cx="1067580" cy="59372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Calibri" pitchFamily="34" charset="0"/>
              </a:rPr>
              <a:t>Version</a:t>
            </a:r>
            <a:r>
              <a:rPr lang="en-US" altLang="ko-KR" sz="14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altLang="ko-KR" i="1" dirty="0" smtClean="0">
                <a:solidFill>
                  <a:schemeClr val="tx1"/>
                </a:solidFill>
                <a:latin typeface="Calibri" pitchFamily="34" charset="0"/>
              </a:rPr>
              <a:t>M</a:t>
            </a:r>
            <a:endParaRPr lang="ko-KR" altLang="en-US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34001" y="1052736"/>
            <a:ext cx="1629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i="1" dirty="0" smtClean="0">
                <a:latin typeface="Calibri" pitchFamily="34" charset="0"/>
              </a:rPr>
              <a:t>Faulty versions</a:t>
            </a:r>
            <a:endParaRPr lang="ko-KR" altLang="en-US" i="1" dirty="0">
              <a:latin typeface="Calibri" pitchFamily="34" charset="0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888575" y="1529494"/>
            <a:ext cx="1091332" cy="62595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Calibri" pitchFamily="34" charset="0"/>
              </a:rPr>
              <a:t>Version 2</a:t>
            </a:r>
            <a:endParaRPr lang="ko-KR" alt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29" name="직선 화살표 연결선 28"/>
          <p:cNvCxnSpPr>
            <a:stCxn id="22" idx="2"/>
            <a:endCxn id="7" idx="0"/>
          </p:cNvCxnSpPr>
          <p:nvPr/>
        </p:nvCxnSpPr>
        <p:spPr>
          <a:xfrm flipH="1">
            <a:off x="1881199" y="2348880"/>
            <a:ext cx="1610" cy="15890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모서리가 둥근 직사각형 10"/>
          <p:cNvSpPr/>
          <p:nvPr/>
        </p:nvSpPr>
        <p:spPr>
          <a:xfrm>
            <a:off x="227012" y="1042358"/>
            <a:ext cx="3384376" cy="1381465"/>
          </a:xfrm>
          <a:prstGeom prst="roundRect">
            <a:avLst>
              <a:gd name="adj" fmla="val 8271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2896628" y="2420888"/>
            <a:ext cx="1827772" cy="541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solidFill>
                  <a:srgbClr val="002060"/>
                </a:solidFill>
                <a:latin typeface="Calibri" pitchFamily="34" charset="0"/>
              </a:rPr>
              <a:t>51 mutants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solidFill>
                  <a:srgbClr val="002060"/>
                </a:solidFill>
                <a:latin typeface="Calibri" pitchFamily="34" charset="0"/>
              </a:rPr>
              <a:t>for Vector</a:t>
            </a:r>
            <a:endParaRPr lang="ko-KR" altLang="en-US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05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733" y="2996952"/>
            <a:ext cx="3639251" cy="3117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altLang="ko-KR" sz="2800" dirty="0" smtClean="0"/>
              <a:t>RQ 1: Does Coverage Achieved Impact Fault Finding ?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07294"/>
            <a:ext cx="8229600" cy="1888358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Compute the 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correlations of coverage metrics and fault finding</a:t>
            </a:r>
            <a:r>
              <a:rPr lang="en-US" altLang="ko-KR" sz="2000" dirty="0" smtClean="0"/>
              <a:t> as well as the 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correlations of test suite size and fault finding</a:t>
            </a:r>
            <a:r>
              <a:rPr lang="en-US" altLang="ko-KR" sz="2000" dirty="0" smtClean="0"/>
              <a:t> by Pearson’s </a:t>
            </a:r>
            <a:r>
              <a:rPr lang="en-US" altLang="ko-KR" sz="2000" i="1" dirty="0" smtClean="0"/>
              <a:t>r</a:t>
            </a:r>
          </a:p>
          <a:p>
            <a:r>
              <a:rPr lang="en-US" altLang="ko-KR" sz="2000" dirty="0" smtClean="0"/>
              <a:t>Results of mutation testing subjects</a:t>
            </a:r>
          </a:p>
          <a:p>
            <a:pPr lvl="1"/>
            <a:r>
              <a:rPr lang="en-US" altLang="ko-KR" sz="2000" dirty="0" smtClean="0"/>
              <a:t>Coverage metrics have stronger correlations than test suite size</a:t>
            </a:r>
          </a:p>
          <a:p>
            <a:pPr lvl="1"/>
            <a:r>
              <a:rPr lang="en-US" altLang="ko-KR" sz="2000" dirty="0" smtClean="0"/>
              <a:t>Ex. </a:t>
            </a:r>
            <a:r>
              <a:rPr lang="en-US" altLang="ko-KR" sz="2000" i="1" dirty="0" smtClean="0"/>
              <a:t>Vector</a:t>
            </a:r>
          </a:p>
          <a:p>
            <a:pPr lvl="1"/>
            <a:endParaRPr lang="en-US" altLang="ko-KR" sz="1600" i="1" dirty="0"/>
          </a:p>
          <a:p>
            <a:pPr lvl="1"/>
            <a:endParaRPr lang="en-US" altLang="ko-KR" sz="1600" i="1" dirty="0" smtClean="0"/>
          </a:p>
          <a:p>
            <a:pPr lvl="1"/>
            <a:endParaRPr lang="en-US" altLang="ko-KR" sz="1600" i="1" dirty="0"/>
          </a:p>
          <a:p>
            <a:pPr lvl="1"/>
            <a:endParaRPr lang="en-US" altLang="ko-KR" sz="1600" i="1" dirty="0" smtClean="0"/>
          </a:p>
          <a:p>
            <a:pPr lvl="1"/>
            <a:endParaRPr lang="en-US" altLang="ko-KR" sz="1600" i="1" dirty="0"/>
          </a:p>
          <a:p>
            <a:pPr lvl="1"/>
            <a:endParaRPr lang="en-US" altLang="ko-KR" sz="1600" i="1" dirty="0" smtClean="0"/>
          </a:p>
          <a:p>
            <a:pPr lvl="1"/>
            <a:endParaRPr lang="en-US" altLang="ko-KR" sz="1600" i="1" dirty="0"/>
          </a:p>
          <a:p>
            <a:pPr lvl="1"/>
            <a:endParaRPr lang="en-US" altLang="ko-KR" sz="1600" i="1" dirty="0" smtClean="0"/>
          </a:p>
          <a:p>
            <a:pPr lvl="1"/>
            <a:endParaRPr lang="en-US" altLang="ko-KR" sz="1600" i="1" dirty="0"/>
          </a:p>
          <a:p>
            <a:pPr lvl="1"/>
            <a:endParaRPr lang="en-US" altLang="ko-KR" sz="1600" i="1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600" i="1" dirty="0" smtClean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E8B5-AF80-482C-A5A9-4B8C303BF257}" type="slidenum">
              <a:rPr lang="ko-KR" altLang="en-US" smtClean="0"/>
              <a:t>16</a:t>
            </a:fld>
            <a:endParaRPr lang="ko-KR" alt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7522"/>
          <a:stretch/>
        </p:blipFill>
        <p:spPr bwMode="auto">
          <a:xfrm>
            <a:off x="4399346" y="3095651"/>
            <a:ext cx="4421126" cy="314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95736" y="6021288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alibri" pitchFamily="34" charset="0"/>
              </a:rPr>
              <a:t>Corr. </a:t>
            </a:r>
            <a:r>
              <a:rPr lang="en-US" altLang="ko-KR" sz="1600" dirty="0" err="1" smtClean="0">
                <a:latin typeface="Calibri" pitchFamily="34" charset="0"/>
              </a:rPr>
              <a:t>cov</a:t>
            </a:r>
            <a:r>
              <a:rPr lang="en-US" altLang="ko-KR" sz="1600" dirty="0" smtClean="0">
                <a:latin typeface="Calibri" pitchFamily="34" charset="0"/>
              </a:rPr>
              <a:t>. and fault finding</a:t>
            </a:r>
            <a:endParaRPr lang="ko-KR" altLang="en-US" sz="1600" dirty="0">
              <a:latin typeface="Calibri" pitchFamily="34" charset="0"/>
            </a:endParaRPr>
          </a:p>
        </p:txBody>
      </p:sp>
      <p:cxnSp>
        <p:nvCxnSpPr>
          <p:cNvPr id="17" name="직선 연결선 16"/>
          <p:cNvCxnSpPr/>
          <p:nvPr/>
        </p:nvCxnSpPr>
        <p:spPr>
          <a:xfrm>
            <a:off x="788733" y="3323941"/>
            <a:ext cx="34665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788733" y="5805264"/>
            <a:ext cx="34665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48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en-US" altLang="ko-KR" sz="2800" dirty="0" smtClean="0"/>
              <a:t>RQ 1: Does Coverage Achieved Impact Fault Finding ?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1213595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Results of single fault subjects</a:t>
            </a:r>
          </a:p>
          <a:p>
            <a:pPr lvl="1"/>
            <a:r>
              <a:rPr lang="en-US" altLang="ko-KR" sz="2000" dirty="0" smtClean="0"/>
              <a:t>There is a coverage metric having high correlation for each subject</a:t>
            </a:r>
          </a:p>
          <a:p>
            <a:pPr lvl="1"/>
            <a:r>
              <a:rPr lang="en-US" altLang="ko-KR" sz="1800" dirty="0" smtClean="0"/>
              <a:t>Ex. </a:t>
            </a:r>
            <a:r>
              <a:rPr lang="en-US" altLang="ko-KR" sz="1800" i="1" dirty="0" err="1" smtClean="0"/>
              <a:t>Stingbuffer</a:t>
            </a:r>
            <a:endParaRPr lang="en-US" altLang="ko-KR" sz="1800" i="1" dirty="0" smtClean="0"/>
          </a:p>
          <a:p>
            <a:pPr lvl="1"/>
            <a:endParaRPr lang="en-US" altLang="ko-KR" sz="1800" i="1" dirty="0"/>
          </a:p>
          <a:p>
            <a:pPr lvl="1"/>
            <a:endParaRPr lang="en-US" altLang="ko-KR" sz="1800" i="1" dirty="0" smtClean="0"/>
          </a:p>
          <a:p>
            <a:pPr lvl="1"/>
            <a:endParaRPr lang="en-US" altLang="ko-KR" sz="1800" i="1" dirty="0"/>
          </a:p>
          <a:p>
            <a:pPr lvl="1"/>
            <a:endParaRPr lang="en-US" altLang="ko-KR" sz="1800" i="1" dirty="0" smtClean="0"/>
          </a:p>
          <a:p>
            <a:pPr lvl="1"/>
            <a:endParaRPr lang="en-US" altLang="ko-KR" sz="1800" i="1" dirty="0"/>
          </a:p>
          <a:p>
            <a:pPr lvl="1"/>
            <a:endParaRPr lang="en-US" altLang="ko-KR" sz="1800" i="1" dirty="0" smtClean="0"/>
          </a:p>
          <a:p>
            <a:pPr lvl="1"/>
            <a:endParaRPr lang="en-US" altLang="ko-KR" sz="1800" i="1" dirty="0"/>
          </a:p>
          <a:p>
            <a:pPr lvl="1"/>
            <a:endParaRPr lang="en-US" altLang="ko-KR" sz="1800" i="1" dirty="0" smtClean="0"/>
          </a:p>
          <a:p>
            <a:pPr lvl="1"/>
            <a:endParaRPr lang="en-US" altLang="ko-KR" sz="1800" i="1" dirty="0"/>
          </a:p>
          <a:p>
            <a:pPr lvl="1"/>
            <a:endParaRPr lang="en-US" altLang="ko-KR" sz="1800" i="1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1800" i="1" dirty="0" smtClean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E8B5-AF80-482C-A5A9-4B8C303BF257}" type="slidenum">
              <a:rPr lang="ko-KR" altLang="en-US" smtClean="0"/>
              <a:t>17</a:t>
            </a:fld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10"/>
          <a:stretch/>
        </p:blipFill>
        <p:spPr bwMode="auto">
          <a:xfrm>
            <a:off x="3779912" y="2276872"/>
            <a:ext cx="5155942" cy="324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68839"/>
            <a:ext cx="3600400" cy="3165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750040" y="5406267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alibri" pitchFamily="34" charset="0"/>
              </a:rPr>
              <a:t>Corr. </a:t>
            </a:r>
            <a:r>
              <a:rPr lang="en-US" altLang="ko-KR" sz="1600" dirty="0" err="1" smtClean="0">
                <a:latin typeface="Calibri" pitchFamily="34" charset="0"/>
              </a:rPr>
              <a:t>cov</a:t>
            </a:r>
            <a:r>
              <a:rPr lang="en-US" altLang="ko-KR" sz="1600" dirty="0" smtClean="0">
                <a:latin typeface="Calibri" pitchFamily="34" charset="0"/>
              </a:rPr>
              <a:t>. and fault finding</a:t>
            </a:r>
            <a:endParaRPr lang="ko-KR" altLang="en-US" sz="1600" dirty="0">
              <a:latin typeface="Calibri" pitchFamily="34" charset="0"/>
            </a:endParaRPr>
          </a:p>
        </p:txBody>
      </p:sp>
      <p:cxnSp>
        <p:nvCxnSpPr>
          <p:cNvPr id="17" name="직선 연결선 16"/>
          <p:cNvCxnSpPr/>
          <p:nvPr/>
        </p:nvCxnSpPr>
        <p:spPr>
          <a:xfrm>
            <a:off x="669920" y="2696922"/>
            <a:ext cx="34665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669920" y="5226709"/>
            <a:ext cx="34665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08104" y="5416147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alibri" pitchFamily="34" charset="0"/>
              </a:rPr>
              <a:t>Corr. </a:t>
            </a:r>
            <a:r>
              <a:rPr lang="en-US" altLang="ko-KR" sz="1600" dirty="0" err="1" smtClean="0">
                <a:latin typeface="Calibri" pitchFamily="34" charset="0"/>
              </a:rPr>
              <a:t>cov</a:t>
            </a:r>
            <a:r>
              <a:rPr lang="en-US" altLang="ko-KR" sz="1600" dirty="0" smtClean="0">
                <a:latin typeface="Calibri" pitchFamily="34" charset="0"/>
              </a:rPr>
              <a:t>. and fault finding</a:t>
            </a:r>
            <a:endParaRPr lang="ko-KR" altLang="en-US" sz="1600" dirty="0">
              <a:latin typeface="Calibri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350824" y="5157192"/>
            <a:ext cx="8424936" cy="1087383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5000"/>
              </a:lnSpc>
              <a:spcBef>
                <a:spcPts val="400"/>
              </a:spcBef>
            </a:pP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</a:rPr>
              <a:t>RQ 1: </a:t>
            </a:r>
            <a:r>
              <a:rPr lang="en-US" altLang="ko-KR" sz="2400" dirty="0">
                <a:solidFill>
                  <a:schemeClr val="tx1"/>
                </a:solidFill>
                <a:latin typeface="Calibri" pitchFamily="34" charset="0"/>
              </a:rPr>
              <a:t>I</a:t>
            </a: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</a:rPr>
              <a:t>s concurrent </a:t>
            </a:r>
            <a:r>
              <a:rPr lang="en-US" altLang="ko-KR" sz="2400" dirty="0">
                <a:solidFill>
                  <a:schemeClr val="tx1"/>
                </a:solidFill>
                <a:latin typeface="Calibri" pitchFamily="34" charset="0"/>
              </a:rPr>
              <a:t>coverage </a:t>
            </a: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</a:rPr>
              <a:t>good predictor of test. effectiveness?</a:t>
            </a:r>
          </a:p>
          <a:p>
            <a:pPr>
              <a:lnSpc>
                <a:spcPct val="85000"/>
              </a:lnSpc>
              <a:spcBef>
                <a:spcPts val="400"/>
              </a:spcBef>
            </a:pPr>
            <a:endParaRPr lang="en-US" altLang="ko-KR" sz="1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85000"/>
              </a:lnSpc>
              <a:spcBef>
                <a:spcPts val="400"/>
              </a:spcBef>
            </a:pP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 </a:t>
            </a:r>
            <a:r>
              <a:rPr lang="en-US" altLang="ko-KR" sz="2400" b="1" dirty="0" smtClean="0">
                <a:solidFill>
                  <a:srgbClr val="0070C0"/>
                </a:solidFill>
                <a:latin typeface="Calibri" pitchFamily="34" charset="0"/>
              </a:rPr>
              <a:t>Yes</a:t>
            </a: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  <a:r>
              <a:rPr lang="en-US" altLang="ko-KR" sz="16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</a:rPr>
              <a:t>The metrics estimate</a:t>
            </a:r>
            <a:r>
              <a:rPr lang="en-US" altLang="ko-KR" sz="16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</a:rPr>
              <a:t>fault</a:t>
            </a:r>
            <a:r>
              <a:rPr lang="en-US" altLang="ko-KR" sz="16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</a:rPr>
              <a:t>finding of a testing</a:t>
            </a:r>
            <a:r>
              <a:rPr lang="en-US" altLang="ko-KR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</a:rPr>
              <a:t>properly</a:t>
            </a:r>
            <a:endParaRPr lang="ko-KR" alt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30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315582"/>
            <a:ext cx="9144000" cy="922114"/>
          </a:xfrm>
        </p:spPr>
        <p:txBody>
          <a:bodyPr>
            <a:normAutofit fontScale="90000"/>
          </a:bodyPr>
          <a:lstStyle/>
          <a:p>
            <a:r>
              <a:rPr lang="en-US" altLang="ko-KR" sz="3200" dirty="0" smtClean="0"/>
              <a:t>RQ 2: Does Coverage Controlled Testing Detect More Faults?</a:t>
            </a:r>
            <a:endParaRPr lang="ko-KR" altLang="en-US" sz="32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E8B5-AF80-482C-A5A9-4B8C303BF257}" type="slidenum">
              <a:rPr lang="ko-KR" altLang="en-US" smtClean="0"/>
              <a:t>18</a:t>
            </a:fld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5076056" y="2525995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alibri" pitchFamily="34" charset="0"/>
              </a:rPr>
              <a:t>* </a:t>
            </a:r>
            <a:r>
              <a:rPr lang="en-US" altLang="ko-KR" sz="1600" dirty="0" err="1" smtClean="0">
                <a:latin typeface="Calibri" pitchFamily="34" charset="0"/>
              </a:rPr>
              <a:t>Cov</a:t>
            </a:r>
            <a:r>
              <a:rPr lang="en-US" altLang="ko-KR" sz="1600" dirty="0" smtClean="0">
                <a:latin typeface="Calibri" pitchFamily="34" charset="0"/>
              </a:rPr>
              <a:t> FF / Random FF:    </a:t>
            </a:r>
            <a:r>
              <a:rPr lang="en-US" altLang="ko-KR" sz="1600" dirty="0">
                <a:latin typeface="Calibri" pitchFamily="34" charset="0"/>
              </a:rPr>
              <a:t>fault finding of </a:t>
            </a:r>
            <a:r>
              <a:rPr lang="en-US" altLang="ko-KR" sz="1600" dirty="0" smtClean="0">
                <a:latin typeface="Calibri" pitchFamily="34" charset="0"/>
              </a:rPr>
              <a:t>controlled </a:t>
            </a:r>
            <a:r>
              <a:rPr lang="en-US" altLang="ko-KR" sz="1600" dirty="0">
                <a:latin typeface="Calibri" pitchFamily="34" charset="0"/>
              </a:rPr>
              <a:t>test </a:t>
            </a:r>
            <a:r>
              <a:rPr lang="en-US" altLang="ko-KR" sz="1600" dirty="0" smtClean="0">
                <a:latin typeface="Calibri" pitchFamily="34" charset="0"/>
              </a:rPr>
              <a:t>suites/random </a:t>
            </a:r>
            <a:r>
              <a:rPr lang="en-US" altLang="ko-KR" sz="1600" dirty="0">
                <a:latin typeface="Calibri" pitchFamily="34" charset="0"/>
              </a:rPr>
              <a:t>test </a:t>
            </a:r>
            <a:r>
              <a:rPr lang="en-US" altLang="ko-KR" sz="1600" dirty="0" smtClean="0">
                <a:latin typeface="Calibri" pitchFamily="34" charset="0"/>
              </a:rPr>
              <a:t>suite (0~8.5)</a:t>
            </a:r>
            <a:endParaRPr lang="en-US" altLang="ko-KR" sz="1600" dirty="0">
              <a:latin typeface="Calibri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165930"/>
            <a:ext cx="8352928" cy="2808312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Compare fault finding of a </a:t>
            </a:r>
            <a:r>
              <a:rPr lang="en-US" altLang="ko-KR" sz="2400" dirty="0" smtClean="0">
                <a:solidFill>
                  <a:srgbClr val="0070C0"/>
                </a:solidFill>
              </a:rPr>
              <a:t>coverage-controlled test suite w.r.t. a metric </a:t>
            </a:r>
            <a:r>
              <a:rPr lang="en-US" altLang="ko-KR" sz="2400" i="1" dirty="0" smtClean="0">
                <a:solidFill>
                  <a:srgbClr val="0070C0"/>
                </a:solidFill>
              </a:rPr>
              <a:t>M</a:t>
            </a:r>
            <a:r>
              <a:rPr lang="en-US" altLang="ko-KR" sz="2400" dirty="0" smtClean="0"/>
              <a:t> and </a:t>
            </a:r>
            <a:r>
              <a:rPr lang="en-US" altLang="ko-KR" sz="2400" dirty="0" smtClean="0">
                <a:solidFill>
                  <a:srgbClr val="C00000"/>
                </a:solidFill>
              </a:rPr>
              <a:t>fault finding of random test suite of equal size</a:t>
            </a:r>
          </a:p>
          <a:p>
            <a:r>
              <a:rPr lang="en-US" altLang="ko-KR" sz="2400" dirty="0" smtClean="0"/>
              <a:t>Results of </a:t>
            </a:r>
            <a:r>
              <a:rPr lang="en-US" altLang="ko-KR" sz="2400" dirty="0" smtClean="0"/>
              <a:t>mutation </a:t>
            </a:r>
            <a:r>
              <a:rPr lang="en-US" altLang="ko-KR" sz="2400" dirty="0" smtClean="0"/>
              <a:t>testing</a:t>
            </a:r>
          </a:p>
          <a:p>
            <a:pPr lvl="1"/>
            <a:r>
              <a:rPr lang="en-US" altLang="ko-KR" sz="2000" dirty="0" smtClean="0"/>
              <a:t>Ex. </a:t>
            </a:r>
            <a:r>
              <a:rPr lang="en-US" altLang="ko-KR" sz="2000" i="1" dirty="0" err="1" smtClean="0"/>
              <a:t>ArrayList</a:t>
            </a:r>
            <a:endParaRPr lang="en-US" altLang="ko-KR" sz="2000" dirty="0" smtClean="0"/>
          </a:p>
        </p:txBody>
      </p:sp>
      <p:grpSp>
        <p:nvGrpSpPr>
          <p:cNvPr id="8" name="그룹 7"/>
          <p:cNvGrpSpPr/>
          <p:nvPr/>
        </p:nvGrpSpPr>
        <p:grpSpPr>
          <a:xfrm>
            <a:off x="683937" y="3140968"/>
            <a:ext cx="7704487" cy="3331751"/>
            <a:chOff x="683937" y="3140968"/>
            <a:chExt cx="7704487" cy="3331751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46" b="3291"/>
            <a:stretch/>
          </p:blipFill>
          <p:spPr bwMode="auto">
            <a:xfrm>
              <a:off x="775559" y="3142022"/>
              <a:ext cx="7612865" cy="33306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직사각형 6"/>
            <p:cNvSpPr/>
            <p:nvPr/>
          </p:nvSpPr>
          <p:spPr>
            <a:xfrm>
              <a:off x="683937" y="3171880"/>
              <a:ext cx="1244315" cy="2459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solidFill>
                    <a:schemeClr val="tx1"/>
                  </a:solidFill>
                  <a:latin typeface="Calibri" pitchFamily="34" charset="0"/>
                </a:rPr>
                <a:t>Fault finding</a:t>
              </a:r>
              <a:endParaRPr lang="ko-KR" altLang="en-US" sz="16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5724128" y="3140968"/>
              <a:ext cx="1028359" cy="2459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600" dirty="0" err="1" smtClean="0">
                  <a:solidFill>
                    <a:schemeClr val="tx1"/>
                  </a:solidFill>
                  <a:latin typeface="Calibri" pitchFamily="34" charset="0"/>
                </a:rPr>
                <a:t>Cov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Calibri" pitchFamily="34" charset="0"/>
                </a:rPr>
                <a:t> FF</a:t>
              </a:r>
              <a:endParaRPr lang="ko-KR" altLang="en-US" sz="16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7082391" y="3140968"/>
              <a:ext cx="1131195" cy="2459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600" dirty="0" smtClean="0">
                  <a:solidFill>
                    <a:schemeClr val="tx1"/>
                  </a:solidFill>
                  <a:latin typeface="Calibri" pitchFamily="34" charset="0"/>
                </a:rPr>
                <a:t>Random FF</a:t>
              </a:r>
              <a:endParaRPr lang="ko-KR" altLang="en-US" sz="16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119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6" b="3635"/>
          <a:stretch/>
        </p:blipFill>
        <p:spPr bwMode="auto">
          <a:xfrm>
            <a:off x="971600" y="2974919"/>
            <a:ext cx="7200800" cy="3478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</p:spPr>
        <p:txBody>
          <a:bodyPr>
            <a:normAutofit fontScale="90000"/>
          </a:bodyPr>
          <a:lstStyle/>
          <a:p>
            <a:r>
              <a:rPr lang="en-US" altLang="ko-KR" sz="3200" dirty="0"/>
              <a:t>RQ 2: Does Coverage Controlled Testing Detect More Faults?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60669" y="1194329"/>
            <a:ext cx="9036496" cy="4320480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Results with single fault programs</a:t>
            </a:r>
          </a:p>
          <a:p>
            <a:pPr lvl="1"/>
            <a:r>
              <a:rPr lang="en-US" altLang="ko-KR" sz="1800" dirty="0" smtClean="0"/>
              <a:t>Generally, controlled test suites have higher fault finding abilities than random ones</a:t>
            </a:r>
          </a:p>
          <a:p>
            <a:pPr lvl="1"/>
            <a:r>
              <a:rPr lang="en-US" altLang="ko-KR" sz="1800" dirty="0" smtClean="0"/>
              <a:t>Coverage metrics have different performances depending on programs</a:t>
            </a:r>
          </a:p>
          <a:p>
            <a:pPr lvl="1"/>
            <a:r>
              <a:rPr lang="en-US" altLang="ko-KR" sz="1800" dirty="0" smtClean="0"/>
              <a:t>Ex. </a:t>
            </a:r>
            <a:r>
              <a:rPr lang="en-US" altLang="ko-KR" sz="1800" i="1" dirty="0" err="1" smtClean="0"/>
              <a:t>Stringbuffer</a:t>
            </a:r>
            <a:endParaRPr lang="en-US" altLang="ko-KR" sz="1800" i="1" dirty="0" smtClean="0"/>
          </a:p>
          <a:p>
            <a:pPr marL="457200" lvl="1" indent="0">
              <a:buNone/>
            </a:pPr>
            <a:endParaRPr lang="en-US" altLang="ko-KR" sz="1400" dirty="0" smtClean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E8B5-AF80-482C-A5A9-4B8C303BF257}" type="slidenum">
              <a:rPr lang="ko-KR" altLang="en-US" smtClean="0"/>
              <a:t>19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361214" y="5220244"/>
            <a:ext cx="8424936" cy="117171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5000"/>
              </a:lnSpc>
              <a:spcBef>
                <a:spcPts val="400"/>
              </a:spcBef>
            </a:pP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</a:rPr>
              <a:t>RQ 2: </a:t>
            </a:r>
            <a:r>
              <a:rPr lang="en-US" altLang="ko-KR" sz="2400" dirty="0">
                <a:solidFill>
                  <a:schemeClr val="tx1"/>
                </a:solidFill>
                <a:latin typeface="Calibri" pitchFamily="34" charset="0"/>
              </a:rPr>
              <a:t>I</a:t>
            </a: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</a:rPr>
              <a:t>s concurrent </a:t>
            </a:r>
            <a:r>
              <a:rPr lang="en-US" altLang="ko-KR" sz="2400" dirty="0">
                <a:solidFill>
                  <a:schemeClr val="tx1"/>
                </a:solidFill>
                <a:latin typeface="Calibri" pitchFamily="34" charset="0"/>
              </a:rPr>
              <a:t>coverage </a:t>
            </a: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</a:rPr>
              <a:t>proper for test generation ?</a:t>
            </a:r>
            <a:endParaRPr lang="en-US" altLang="ko-KR" sz="1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42900" indent="-342900">
              <a:lnSpc>
                <a:spcPct val="85000"/>
              </a:lnSpc>
              <a:spcBef>
                <a:spcPts val="400"/>
              </a:spcBef>
              <a:buFont typeface="Wingdings" pitchFamily="2" charset="2"/>
              <a:buChar char="è"/>
            </a:pPr>
            <a:r>
              <a:rPr lang="en-US" altLang="ko-KR" sz="2400" b="1" dirty="0" smtClean="0">
                <a:solidFill>
                  <a:srgbClr val="0070C0"/>
                </a:solidFill>
                <a:latin typeface="Calibri" pitchFamily="34" charset="0"/>
              </a:rPr>
              <a:t>Yes</a:t>
            </a: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</a:rPr>
              <a:t>.  Generating test suites toward high coverage can detect more faults than random test generation</a:t>
            </a:r>
            <a:endParaRPr lang="ko-KR" alt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016" y="2348880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alibri" pitchFamily="34" charset="0"/>
              </a:rPr>
              <a:t>* </a:t>
            </a:r>
            <a:r>
              <a:rPr lang="en-US" altLang="ko-KR" sz="1600" dirty="0" err="1" smtClean="0">
                <a:latin typeface="Calibri" pitchFamily="34" charset="0"/>
              </a:rPr>
              <a:t>Cov</a:t>
            </a:r>
            <a:r>
              <a:rPr lang="en-US" altLang="ko-KR" sz="1600" dirty="0" smtClean="0">
                <a:latin typeface="Calibri" pitchFamily="34" charset="0"/>
              </a:rPr>
              <a:t>. FF / Random FF:    </a:t>
            </a:r>
            <a:r>
              <a:rPr lang="en-US" altLang="ko-KR" sz="1600" dirty="0">
                <a:latin typeface="Calibri" pitchFamily="34" charset="0"/>
              </a:rPr>
              <a:t>fault finding of </a:t>
            </a:r>
            <a:r>
              <a:rPr lang="en-US" altLang="ko-KR" sz="1600" dirty="0" smtClean="0">
                <a:latin typeface="Calibri" pitchFamily="34" charset="0"/>
              </a:rPr>
              <a:t>coverage controlled test suites /random </a:t>
            </a:r>
            <a:r>
              <a:rPr lang="en-US" altLang="ko-KR" sz="1600" dirty="0">
                <a:latin typeface="Calibri" pitchFamily="34" charset="0"/>
              </a:rPr>
              <a:t>test </a:t>
            </a:r>
            <a:r>
              <a:rPr lang="en-US" altLang="ko-KR" sz="1600" dirty="0" smtClean="0">
                <a:latin typeface="Calibri" pitchFamily="34" charset="0"/>
              </a:rPr>
              <a:t>suite (0~1)</a:t>
            </a:r>
            <a:endParaRPr lang="en-US" altLang="ko-KR" sz="1600" dirty="0">
              <a:latin typeface="Calibri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807405" y="2967063"/>
            <a:ext cx="1244315" cy="245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Calibri" pitchFamily="34" charset="0"/>
              </a:rPr>
              <a:t>Fault finding</a:t>
            </a:r>
            <a:endParaRPr lang="ko-KR" altLang="en-US" sz="1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5292080" y="2996952"/>
            <a:ext cx="1028359" cy="245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600" dirty="0" err="1" smtClean="0">
                <a:solidFill>
                  <a:schemeClr val="tx1"/>
                </a:solidFill>
                <a:latin typeface="Calibri" pitchFamily="34" charset="0"/>
              </a:rPr>
              <a:t>Cov</a:t>
            </a:r>
            <a:r>
              <a:rPr lang="en-US" altLang="ko-KR" sz="1600" dirty="0" smtClean="0">
                <a:solidFill>
                  <a:schemeClr val="tx1"/>
                </a:solidFill>
                <a:latin typeface="Calibri" pitchFamily="34" charset="0"/>
              </a:rPr>
              <a:t> FF</a:t>
            </a:r>
            <a:endParaRPr lang="ko-KR" altLang="en-US" sz="1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804248" y="2996952"/>
            <a:ext cx="1131195" cy="245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600" dirty="0" smtClean="0">
                <a:solidFill>
                  <a:schemeClr val="tx1"/>
                </a:solidFill>
                <a:latin typeface="Calibri" pitchFamily="34" charset="0"/>
              </a:rPr>
              <a:t>Random FF</a:t>
            </a:r>
            <a:endParaRPr lang="ko-KR" altLang="en-US" sz="16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8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Coverage Metric for Software Testing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471338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ko-KR" sz="2400" dirty="0" smtClean="0"/>
              <a:t>A coverage </a:t>
            </a:r>
            <a:r>
              <a:rPr lang="en-US" altLang="ko-KR" sz="2400" dirty="0" smtClean="0"/>
              <a:t>metric defines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a set </a:t>
            </a:r>
            <a:r>
              <a:rPr lang="en-US" altLang="ko-KR" sz="2400" dirty="0" smtClean="0"/>
              <a:t>of test requirements </a:t>
            </a:r>
            <a:r>
              <a:rPr lang="en-US" altLang="ko-KR" sz="2400" dirty="0" smtClean="0"/>
              <a:t>on a target program which </a:t>
            </a:r>
            <a:r>
              <a:rPr lang="en-US" altLang="ko-KR" sz="2400" dirty="0" smtClean="0"/>
              <a:t>a complete test should satisfy</a:t>
            </a:r>
          </a:p>
          <a:p>
            <a:pPr lvl="1">
              <a:spcBef>
                <a:spcPts val="0"/>
              </a:spcBef>
            </a:pPr>
            <a:r>
              <a:rPr lang="en-US" altLang="ko-KR" sz="2000" dirty="0" smtClean="0"/>
              <a:t>A </a:t>
            </a:r>
            <a:r>
              <a:rPr lang="en-US" altLang="ko-KR" sz="2000" i="1" dirty="0" smtClean="0"/>
              <a:t>test requirement </a:t>
            </a:r>
            <a:r>
              <a:rPr lang="en-US" altLang="ko-KR" sz="2000" dirty="0" smtClean="0"/>
              <a:t>(a.k.a., </a:t>
            </a:r>
            <a:r>
              <a:rPr lang="en-US" altLang="ko-KR" sz="2000" i="1" dirty="0" smtClean="0"/>
              <a:t>test </a:t>
            </a:r>
            <a:r>
              <a:rPr lang="en-US" altLang="ko-KR" sz="2000" i="1" dirty="0" smtClean="0"/>
              <a:t>obligation</a:t>
            </a:r>
            <a:r>
              <a:rPr lang="en-US" altLang="ko-KR" sz="2000" dirty="0" smtClean="0"/>
              <a:t>)</a:t>
            </a:r>
            <a:r>
              <a:rPr lang="en-US" altLang="ko-KR" sz="2000" i="1" dirty="0" smtClean="0"/>
              <a:t> </a:t>
            </a:r>
            <a:r>
              <a:rPr lang="en-US" altLang="ko-KR" sz="2000" dirty="0" smtClean="0"/>
              <a:t>is a condition over a target </a:t>
            </a:r>
            <a:r>
              <a:rPr lang="en-US" altLang="ko-KR" sz="2000" dirty="0" smtClean="0"/>
              <a:t>program</a:t>
            </a:r>
            <a:endParaRPr lang="en-US" altLang="ko-KR" sz="2000" dirty="0" smtClean="0"/>
          </a:p>
          <a:p>
            <a:pPr lvl="1">
              <a:spcBef>
                <a:spcPts val="0"/>
              </a:spcBef>
            </a:pPr>
            <a:r>
              <a:rPr lang="en-US" altLang="ko-KR" sz="2000" dirty="0" smtClean="0"/>
              <a:t>An execution </a:t>
            </a:r>
            <a:r>
              <a:rPr lang="en-US" altLang="ko-KR" sz="2000" i="1" dirty="0" smtClean="0"/>
              <a:t>covers</a:t>
            </a:r>
            <a:r>
              <a:rPr lang="en-US" altLang="ko-KR" sz="2000" dirty="0" smtClean="0"/>
              <a:t> a test requirement when the execution satisfies the test requirement</a:t>
            </a:r>
          </a:p>
          <a:p>
            <a:pPr lvl="1">
              <a:spcBef>
                <a:spcPts val="0"/>
              </a:spcBef>
            </a:pPr>
            <a:r>
              <a:rPr lang="en-US" altLang="ko-KR" sz="2000" dirty="0" smtClean="0"/>
              <a:t>The </a:t>
            </a:r>
            <a:r>
              <a:rPr lang="en-US" altLang="ko-KR" sz="2000" i="1" dirty="0" smtClean="0"/>
              <a:t>coverage level</a:t>
            </a:r>
            <a:r>
              <a:rPr lang="en-US" altLang="ko-KR" sz="2000" dirty="0" smtClean="0"/>
              <a:t> of a test </a:t>
            </a:r>
            <a:r>
              <a:rPr lang="en-US" altLang="ko-KR" sz="2000" dirty="0" smtClean="0"/>
              <a:t>(i.e., a </a:t>
            </a:r>
            <a:r>
              <a:rPr lang="en-US" altLang="ko-KR" sz="2000" dirty="0" smtClean="0"/>
              <a:t>set of executions) is the ratio of the test requirements covered by at least one execution to the number of </a:t>
            </a:r>
            <a:r>
              <a:rPr lang="en-US" altLang="ko-KR" sz="2000" dirty="0" smtClean="0"/>
              <a:t>all test </a:t>
            </a:r>
            <a:r>
              <a:rPr lang="en-US" altLang="ko-KR" sz="2000" dirty="0" smtClean="0"/>
              <a:t>requirements</a:t>
            </a:r>
          </a:p>
          <a:p>
            <a:pPr lvl="1">
              <a:spcBef>
                <a:spcPts val="0"/>
              </a:spcBef>
            </a:pPr>
            <a:endParaRPr lang="en-US" altLang="ko-KR" sz="1050" dirty="0" smtClean="0"/>
          </a:p>
          <a:p>
            <a:pPr>
              <a:spcBef>
                <a:spcPts val="0"/>
              </a:spcBef>
            </a:pPr>
            <a:r>
              <a:rPr lang="en-US" altLang="ko-KR" sz="2400" dirty="0" smtClean="0"/>
              <a:t>A coverage metric is used for assessing completeness of a test</a:t>
            </a:r>
          </a:p>
          <a:p>
            <a:pPr lvl="1">
              <a:spcBef>
                <a:spcPts val="0"/>
              </a:spcBef>
            </a:pPr>
            <a:r>
              <a:rPr lang="en-US" altLang="ko-KR" sz="2000" dirty="0" smtClean="0"/>
              <a:t>Measure the quality of a test (to assess whether a test is sufficient or not)</a:t>
            </a:r>
          </a:p>
          <a:p>
            <a:pPr lvl="1">
              <a:spcBef>
                <a:spcPts val="0"/>
              </a:spcBef>
            </a:pPr>
            <a:r>
              <a:rPr lang="en-US" altLang="ko-KR" sz="2000" dirty="0" smtClean="0"/>
              <a:t>Detect missing cases of a test (to find next test generation target)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742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560083"/>
            <a:ext cx="9144000" cy="780685"/>
          </a:xfrm>
        </p:spPr>
        <p:txBody>
          <a:bodyPr>
            <a:normAutofit/>
          </a:bodyPr>
          <a:lstStyle/>
          <a:p>
            <a:r>
              <a:rPr lang="en-US" altLang="ko-KR" sz="3200" dirty="0"/>
              <a:t>Lessons Learned: </a:t>
            </a:r>
            <a:r>
              <a:rPr lang="en-US" altLang="ko-KR" sz="3200" dirty="0" smtClean="0"/>
              <a:t>Concurrent Coverage is Good Metric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415199"/>
            <a:ext cx="849694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dirty="0" smtClean="0"/>
              <a:t>1. Use</a:t>
            </a:r>
            <a:r>
              <a:rPr lang="en-US" altLang="ko-KR" sz="2800" b="1" dirty="0" smtClean="0"/>
              <a:t> concurrent coverage metrics</a:t>
            </a:r>
            <a:r>
              <a:rPr lang="en-US" altLang="ko-KR" sz="2800" dirty="0" smtClean="0"/>
              <a:t> to improve testing!</a:t>
            </a:r>
          </a:p>
          <a:p>
            <a:pPr lvl="1"/>
            <a:r>
              <a:rPr lang="en-US" altLang="ko-KR" sz="2400" dirty="0"/>
              <a:t>Good predictor of testing </a:t>
            </a:r>
            <a:r>
              <a:rPr lang="en-US" altLang="ko-KR" sz="2400" dirty="0" smtClean="0"/>
              <a:t>effectiveness</a:t>
            </a:r>
          </a:p>
          <a:p>
            <a:pPr lvl="1"/>
            <a:r>
              <a:rPr lang="en-US" altLang="ko-KR" sz="2400" dirty="0" smtClean="0"/>
              <a:t>Good </a:t>
            </a:r>
            <a:r>
              <a:rPr lang="en-US" altLang="ko-KR" sz="2400" dirty="0"/>
              <a:t>target for test </a:t>
            </a:r>
            <a:r>
              <a:rPr lang="en-US" altLang="ko-KR" sz="2400" dirty="0" smtClean="0"/>
              <a:t>generation</a:t>
            </a:r>
          </a:p>
          <a:p>
            <a:pPr marL="0" indent="0">
              <a:buNone/>
            </a:pPr>
            <a:endParaRPr lang="en-US" altLang="ko-KR" sz="300" dirty="0"/>
          </a:p>
          <a:p>
            <a:pPr marL="0" indent="0">
              <a:buNone/>
            </a:pPr>
            <a:r>
              <a:rPr lang="en-US" altLang="ko-KR" sz="2800" dirty="0" smtClean="0"/>
              <a:t>2. </a:t>
            </a:r>
            <a:r>
              <a:rPr lang="en-US" altLang="ko-KR" sz="2800" b="1" i="1" dirty="0" err="1"/>
              <a:t>PSet</a:t>
            </a:r>
            <a:r>
              <a:rPr lang="en-US" altLang="ko-KR" sz="2800" dirty="0"/>
              <a:t> is </a:t>
            </a:r>
            <a:r>
              <a:rPr lang="en-US" altLang="ko-KR" sz="2800" dirty="0" smtClean="0"/>
              <a:t>the </a:t>
            </a:r>
            <a:r>
              <a:rPr lang="en-US" altLang="ko-KR" sz="2800" dirty="0"/>
              <a:t>best pairwise coverage metric </a:t>
            </a:r>
            <a:r>
              <a:rPr lang="en-US" altLang="ko-KR" sz="2800" dirty="0" smtClean="0"/>
              <a:t>used </a:t>
            </a:r>
            <a:r>
              <a:rPr lang="en-US" altLang="ko-KR" sz="2800" dirty="0"/>
              <a:t>alone</a:t>
            </a:r>
          </a:p>
          <a:p>
            <a:pPr lvl="1"/>
            <a:r>
              <a:rPr lang="en-US" altLang="ko-KR" sz="2200" dirty="0"/>
              <a:t>High correlation with fault finding in general</a:t>
            </a:r>
          </a:p>
          <a:p>
            <a:pPr lvl="1"/>
            <a:r>
              <a:rPr lang="en-US" altLang="ko-KR" sz="2200" dirty="0"/>
              <a:t>High fault finding for controlled test suites w.r.t. </a:t>
            </a:r>
            <a:r>
              <a:rPr lang="en-US" altLang="ko-KR" sz="2200" dirty="0" err="1"/>
              <a:t>PSet</a:t>
            </a:r>
            <a:r>
              <a:rPr lang="en-US" altLang="ko-KR" sz="2200" dirty="0"/>
              <a:t> in all </a:t>
            </a:r>
            <a:r>
              <a:rPr lang="en-US" altLang="ko-KR" sz="2200" dirty="0" smtClean="0"/>
              <a:t>subjects</a:t>
            </a:r>
          </a:p>
          <a:p>
            <a:pPr marL="457200" lvl="1" indent="0">
              <a:buNone/>
            </a:pPr>
            <a:endParaRPr lang="en-US" altLang="ko-KR" sz="800" dirty="0" smtClean="0"/>
          </a:p>
          <a:p>
            <a:pPr marL="0" indent="0">
              <a:buNone/>
            </a:pPr>
            <a:r>
              <a:rPr lang="en-US" altLang="ko-KR" sz="2800" dirty="0" smtClean="0"/>
              <a:t>3. </a:t>
            </a:r>
            <a:r>
              <a:rPr lang="en-US" altLang="ko-KR" sz="2800" b="1" i="1" dirty="0" err="1"/>
              <a:t>PSet</a:t>
            </a:r>
            <a:r>
              <a:rPr lang="en-US" altLang="ko-KR" sz="2800" b="1" i="1" dirty="0"/>
              <a:t> + follows</a:t>
            </a:r>
            <a:r>
              <a:rPr lang="en-US" altLang="ko-KR" sz="2800" dirty="0">
                <a:solidFill>
                  <a:srgbClr val="0070C0"/>
                </a:solidFill>
              </a:rPr>
              <a:t> </a:t>
            </a:r>
            <a:r>
              <a:rPr lang="en-US" altLang="ko-KR" sz="2800" dirty="0"/>
              <a:t>would be better than just a metric alone</a:t>
            </a:r>
          </a:p>
          <a:p>
            <a:pPr lvl="1"/>
            <a:r>
              <a:rPr lang="en-US" altLang="ko-KR" sz="2200" dirty="0"/>
              <a:t>For some objects, there is a large difference in fault finding depending on </a:t>
            </a:r>
            <a:r>
              <a:rPr lang="en-US" altLang="ko-KR" sz="2200" dirty="0" smtClean="0"/>
              <a:t>metrics</a:t>
            </a:r>
            <a:endParaRPr lang="en-US" altLang="ko-KR" sz="2200" dirty="0"/>
          </a:p>
          <a:p>
            <a:pPr lvl="1"/>
            <a:r>
              <a:rPr lang="en-US" altLang="ko-KR" sz="2200" dirty="0"/>
              <a:t>A combined </a:t>
            </a:r>
            <a:r>
              <a:rPr lang="en-US" altLang="ko-KR" sz="2200" dirty="0" smtClean="0"/>
              <a:t>metric of data-access </a:t>
            </a:r>
            <a:r>
              <a:rPr lang="en-US" altLang="ko-KR" sz="2200" dirty="0"/>
              <a:t>based and </a:t>
            </a:r>
            <a:r>
              <a:rPr lang="en-US" altLang="ko-KR" sz="2200" dirty="0" smtClean="0"/>
              <a:t>synchronization- </a:t>
            </a:r>
            <a:r>
              <a:rPr lang="en-US" altLang="ko-KR" sz="2200" dirty="0"/>
              <a:t>based coverage would provide reliable performance in </a:t>
            </a:r>
            <a:r>
              <a:rPr lang="en-US" altLang="ko-KR" sz="2200" dirty="0" smtClean="0"/>
              <a:t>general</a:t>
            </a:r>
            <a:endParaRPr lang="en-US" altLang="ko-KR" sz="24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E8B5-AF80-482C-A5A9-4B8C303BF257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259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917848"/>
            <a:ext cx="857929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ko-KR" dirty="0" smtClean="0">
                <a:cs typeface="Calibri" pitchFamily="34" charset="0"/>
              </a:rPr>
              <a:t>Part II.</a:t>
            </a:r>
            <a:br>
              <a:rPr lang="en-US" altLang="ko-KR" dirty="0" smtClean="0">
                <a:cs typeface="Calibri" pitchFamily="34" charset="0"/>
              </a:rPr>
            </a:br>
            <a:r>
              <a:rPr lang="en-US" altLang="ko-KR" dirty="0" smtClean="0">
                <a:cs typeface="Calibri" pitchFamily="34" charset="0"/>
              </a:rPr>
              <a:t>Testing </a:t>
            </a:r>
            <a:r>
              <a:rPr lang="en-US" altLang="ko-KR" dirty="0">
                <a:cs typeface="Calibri" pitchFamily="34" charset="0"/>
              </a:rPr>
              <a:t>Concurrent Programs to Achieve </a:t>
            </a:r>
            <a:br>
              <a:rPr lang="en-US" altLang="ko-KR" dirty="0">
                <a:cs typeface="Calibri" pitchFamily="34" charset="0"/>
              </a:rPr>
            </a:br>
            <a:r>
              <a:rPr lang="en-US" altLang="ko-KR" dirty="0">
                <a:cs typeface="Calibri" pitchFamily="34" charset="0"/>
              </a:rPr>
              <a:t>High Synchronization Coverage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9621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90465"/>
            <a:ext cx="8229600" cy="864096"/>
          </a:xfrm>
        </p:spPr>
        <p:txBody>
          <a:bodyPr/>
          <a:lstStyle/>
          <a:p>
            <a:r>
              <a:rPr lang="en-US" altLang="ko-KR" dirty="0" smtClean="0">
                <a:latin typeface="Calibri" pitchFamily="34" charset="0"/>
                <a:cs typeface="Calibri" pitchFamily="34" charset="0"/>
              </a:rPr>
              <a:t>Overview</a:t>
            </a:r>
            <a:endParaRPr lang="ko-KR" alt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362" y="1196752"/>
            <a:ext cx="8985386" cy="2592288"/>
          </a:xfrm>
        </p:spPr>
        <p:txBody>
          <a:bodyPr>
            <a:noAutofit/>
          </a:bodyPr>
          <a:lstStyle/>
          <a:p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A testing framework for concurrent programs</a:t>
            </a:r>
          </a:p>
          <a:p>
            <a:pPr lvl="1"/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To achieve </a:t>
            </a:r>
            <a:r>
              <a:rPr lang="en-US" altLang="ko-KR" sz="2000" b="1" dirty="0" smtClean="0">
                <a:latin typeface="Calibri" pitchFamily="34" charset="0"/>
                <a:cs typeface="Calibri" pitchFamily="34" charset="0"/>
              </a:rPr>
              <a:t>high test coverage fast</a:t>
            </a:r>
            <a:endParaRPr lang="en-US" altLang="ko-KR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Key idea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Utilize </a:t>
            </a:r>
            <a:r>
              <a:rPr lang="en-US" altLang="ko-KR" sz="2000" b="1" dirty="0" smtClean="0">
                <a:latin typeface="Calibri" pitchFamily="34" charset="0"/>
                <a:cs typeface="Calibri" pitchFamily="34" charset="0"/>
              </a:rPr>
              <a:t>coverage </a:t>
            </a: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to test concurrent programs systematically 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Manipulate </a:t>
            </a:r>
            <a:r>
              <a:rPr lang="en-US" altLang="ko-KR" sz="2000" b="1" dirty="0" smtClean="0">
                <a:latin typeface="Calibri" pitchFamily="34" charset="0"/>
                <a:cs typeface="Calibri" pitchFamily="34" charset="0"/>
              </a:rPr>
              <a:t>thread scheduler </a:t>
            </a: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to achieve high coverage fast</a:t>
            </a:r>
          </a:p>
          <a:p>
            <a:pPr marL="457200" lvl="1" indent="0">
              <a:buNone/>
            </a:pPr>
            <a:endParaRPr lang="en-US" altLang="ko-KR" sz="16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D1F5-69F5-43E4-A460-0AE74272FEAF}" type="slidenum">
              <a:rPr lang="ko-KR" altLang="en-US" smtClean="0"/>
              <a:pPr/>
              <a:t>22</a:t>
            </a:fld>
            <a:endParaRPr lang="ko-KR" altLang="en-US"/>
          </a:p>
        </p:txBody>
      </p:sp>
      <p:sp>
        <p:nvSpPr>
          <p:cNvPr id="74" name="모서리가 둥근 직사각형 47"/>
          <p:cNvSpPr/>
          <p:nvPr/>
        </p:nvSpPr>
        <p:spPr>
          <a:xfrm>
            <a:off x="584687" y="3645024"/>
            <a:ext cx="3771289" cy="2354778"/>
          </a:xfrm>
          <a:prstGeom prst="roundRect">
            <a:avLst>
              <a:gd name="adj" fmla="val 7565"/>
            </a:avLst>
          </a:prstGeom>
          <a:noFill/>
          <a:ln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TextBox 124"/>
          <p:cNvSpPr txBox="1">
            <a:spLocks noChangeArrowheads="1"/>
          </p:cNvSpPr>
          <p:nvPr/>
        </p:nvSpPr>
        <p:spPr bwMode="auto">
          <a:xfrm>
            <a:off x="4585512" y="5662856"/>
            <a:ext cx="18109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1600" b="1" i="1" dirty="0" smtClean="0">
                <a:latin typeface="Calibri" pitchFamily="34" charset="0"/>
                <a:ea typeface="맑은 고딕" pitchFamily="50" charset="-127"/>
                <a:cs typeface="Calibri" pitchFamily="34" charset="0"/>
              </a:rPr>
              <a:t>Testing phase </a:t>
            </a:r>
            <a:endParaRPr kumimoji="0" lang="ko-KR" altLang="en-US" sz="1600" b="1" i="1" dirty="0"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  <p:sp>
        <p:nvSpPr>
          <p:cNvPr id="76" name="모서리가 둥근 직사각형 49"/>
          <p:cNvSpPr/>
          <p:nvPr/>
        </p:nvSpPr>
        <p:spPr>
          <a:xfrm>
            <a:off x="4691642" y="3843548"/>
            <a:ext cx="1366282" cy="1857806"/>
          </a:xfrm>
          <a:prstGeom prst="roundRect">
            <a:avLst>
              <a:gd name="adj" fmla="val 7603"/>
            </a:avLst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모서리가 둥근 직사각형 50"/>
          <p:cNvSpPr/>
          <p:nvPr/>
        </p:nvSpPr>
        <p:spPr>
          <a:xfrm>
            <a:off x="6383955" y="3843547"/>
            <a:ext cx="2143140" cy="1873773"/>
          </a:xfrm>
          <a:prstGeom prst="roundRect">
            <a:avLst>
              <a:gd name="adj" fmla="val 631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/>
          <a:lstStyle/>
          <a:p>
            <a:pPr algn="ctr">
              <a:defRPr/>
            </a:pPr>
            <a:endParaRPr kumimoji="0" lang="ko-KR" altLang="en-US" sz="16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" name="모서리가 둥근 직사각형 51"/>
          <p:cNvSpPr/>
          <p:nvPr/>
        </p:nvSpPr>
        <p:spPr>
          <a:xfrm>
            <a:off x="6561980" y="4149080"/>
            <a:ext cx="1837493" cy="39604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kumimoji="0" lang="en-US" altLang="ko-KR" sz="1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Thread scheduling controller</a:t>
            </a:r>
            <a:endParaRPr kumimoji="0" lang="ko-KR" altLang="en-US" sz="14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9" name="TextBox 20"/>
          <p:cNvSpPr txBox="1">
            <a:spLocks noChangeArrowheads="1"/>
          </p:cNvSpPr>
          <p:nvPr/>
        </p:nvSpPr>
        <p:spPr bwMode="auto">
          <a:xfrm>
            <a:off x="6518731" y="5393576"/>
            <a:ext cx="18238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9pPr>
          </a:lstStyle>
          <a:p>
            <a:pPr algn="ctr" eaLnBrk="1" hangingPunct="1"/>
            <a:r>
              <a:rPr lang="en-US" altLang="ko-KR" sz="1400" i="1" dirty="0" smtClean="0">
                <a:latin typeface="Calibri" pitchFamily="34" charset="0"/>
                <a:cs typeface="Calibri" pitchFamily="34" charset="0"/>
              </a:rPr>
              <a:t>Threads</a:t>
            </a:r>
            <a:endParaRPr lang="ko-KR" altLang="en-US" sz="14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0" name="모서리가 둥근 직사각형 53"/>
          <p:cNvSpPr/>
          <p:nvPr/>
        </p:nvSpPr>
        <p:spPr bwMode="auto">
          <a:xfrm>
            <a:off x="6505052" y="4837849"/>
            <a:ext cx="220369" cy="102870"/>
          </a:xfrm>
          <a:prstGeom prst="roundRect">
            <a:avLst>
              <a:gd name="adj" fmla="val 15076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ko-KR" altLang="en-US" sz="240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" name="모서리가 둥근 직사각형 54"/>
          <p:cNvSpPr/>
          <p:nvPr/>
        </p:nvSpPr>
        <p:spPr bwMode="auto">
          <a:xfrm>
            <a:off x="6872876" y="5020729"/>
            <a:ext cx="220369" cy="125730"/>
          </a:xfrm>
          <a:prstGeom prst="roundRect">
            <a:avLst>
              <a:gd name="adj" fmla="val 15496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ko-KR" altLang="en-US" sz="240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2" name="모서리가 둥근 직사각형 55"/>
          <p:cNvSpPr/>
          <p:nvPr/>
        </p:nvSpPr>
        <p:spPr bwMode="auto">
          <a:xfrm>
            <a:off x="7239078" y="5146459"/>
            <a:ext cx="221989" cy="57150"/>
          </a:xfrm>
          <a:prstGeom prst="roundRect">
            <a:avLst>
              <a:gd name="adj" fmla="val 13678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ko-KR" altLang="en-US" sz="240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3" name="모서리가 둥근 직사각형 56"/>
          <p:cNvSpPr/>
          <p:nvPr/>
        </p:nvSpPr>
        <p:spPr bwMode="auto">
          <a:xfrm>
            <a:off x="8122176" y="5203609"/>
            <a:ext cx="220369" cy="87630"/>
          </a:xfrm>
          <a:prstGeom prst="roundRect">
            <a:avLst>
              <a:gd name="adj" fmla="val 11252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ko-KR" altLang="en-US" sz="240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4" name="모서리가 둥근 직사각형 57"/>
          <p:cNvSpPr/>
          <p:nvPr/>
        </p:nvSpPr>
        <p:spPr bwMode="auto">
          <a:xfrm>
            <a:off x="6505052" y="4755933"/>
            <a:ext cx="220369" cy="645796"/>
          </a:xfrm>
          <a:prstGeom prst="roundRect">
            <a:avLst>
              <a:gd name="adj" fmla="val 15075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ko-KR" altLang="en-US" sz="240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5" name="모서리가 둥근 직사각형 58"/>
          <p:cNvSpPr/>
          <p:nvPr/>
        </p:nvSpPr>
        <p:spPr bwMode="auto">
          <a:xfrm>
            <a:off x="6872876" y="4755933"/>
            <a:ext cx="220369" cy="645796"/>
          </a:xfrm>
          <a:prstGeom prst="roundRect">
            <a:avLst>
              <a:gd name="adj" fmla="val 1088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ko-KR" altLang="en-US" sz="240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6" name="모서리가 둥근 직사각형 59"/>
          <p:cNvSpPr/>
          <p:nvPr/>
        </p:nvSpPr>
        <p:spPr bwMode="auto">
          <a:xfrm>
            <a:off x="7239078" y="4755933"/>
            <a:ext cx="221989" cy="645796"/>
          </a:xfrm>
          <a:prstGeom prst="roundRect">
            <a:avLst>
              <a:gd name="adj" fmla="val 15075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ko-KR" altLang="en-US" sz="240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7" name="모서리가 둥근 직사각형 60"/>
          <p:cNvSpPr/>
          <p:nvPr/>
        </p:nvSpPr>
        <p:spPr bwMode="auto">
          <a:xfrm>
            <a:off x="8122176" y="4755933"/>
            <a:ext cx="220369" cy="645796"/>
          </a:xfrm>
          <a:prstGeom prst="roundRect">
            <a:avLst>
              <a:gd name="adj" fmla="val 1647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ko-KR" altLang="en-US" sz="240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8" name="타원 61"/>
          <p:cNvSpPr/>
          <p:nvPr/>
        </p:nvSpPr>
        <p:spPr bwMode="auto">
          <a:xfrm>
            <a:off x="7885123" y="5045493"/>
            <a:ext cx="17825" cy="13336"/>
          </a:xfrm>
          <a:prstGeom prst="ellipse">
            <a:avLst/>
          </a:prstGeom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ko-KR" altLang="en-US" sz="240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9" name="타원 62"/>
          <p:cNvSpPr/>
          <p:nvPr/>
        </p:nvSpPr>
        <p:spPr bwMode="auto">
          <a:xfrm>
            <a:off x="8052021" y="5043589"/>
            <a:ext cx="17824" cy="13334"/>
          </a:xfrm>
          <a:prstGeom prst="ellipse">
            <a:avLst/>
          </a:prstGeom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ko-KR" altLang="en-US" sz="240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0" name="타원 63"/>
          <p:cNvSpPr/>
          <p:nvPr/>
        </p:nvSpPr>
        <p:spPr bwMode="auto">
          <a:xfrm>
            <a:off x="7971003" y="5045493"/>
            <a:ext cx="19444" cy="13336"/>
          </a:xfrm>
          <a:prstGeom prst="ellipse">
            <a:avLst/>
          </a:prstGeom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ko-KR" altLang="en-US" sz="240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1" name="모서리가 둥근 직사각형 64"/>
          <p:cNvSpPr/>
          <p:nvPr/>
        </p:nvSpPr>
        <p:spPr bwMode="auto">
          <a:xfrm>
            <a:off x="7610141" y="4940719"/>
            <a:ext cx="220369" cy="80010"/>
          </a:xfrm>
          <a:prstGeom prst="roundRect">
            <a:avLst>
              <a:gd name="adj" fmla="val 15076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ko-KR" altLang="en-US" sz="240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92" name="그룹 87"/>
          <p:cNvGrpSpPr>
            <a:grpSpLocks/>
          </p:cNvGrpSpPr>
          <p:nvPr/>
        </p:nvGrpSpPr>
        <p:grpSpPr bwMode="auto">
          <a:xfrm>
            <a:off x="6616858" y="4557813"/>
            <a:ext cx="1610642" cy="196216"/>
            <a:chOff x="4249464" y="2781052"/>
            <a:chExt cx="1578249" cy="215900"/>
          </a:xfrm>
        </p:grpSpPr>
        <p:cxnSp>
          <p:nvCxnSpPr>
            <p:cNvPr id="93" name="직선 화살표 연결선 66"/>
            <p:cNvCxnSpPr/>
            <p:nvPr/>
          </p:nvCxnSpPr>
          <p:spPr>
            <a:xfrm flipV="1">
              <a:off x="4597186" y="2785244"/>
              <a:ext cx="0" cy="207516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직선 화살표 연결선 67"/>
            <p:cNvCxnSpPr/>
            <p:nvPr/>
          </p:nvCxnSpPr>
          <p:spPr>
            <a:xfrm flipV="1">
              <a:off x="4968726" y="2789436"/>
              <a:ext cx="0" cy="207516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직선 화살표 연결선 68"/>
            <p:cNvCxnSpPr/>
            <p:nvPr/>
          </p:nvCxnSpPr>
          <p:spPr>
            <a:xfrm flipV="1">
              <a:off x="5827713" y="2787341"/>
              <a:ext cx="0" cy="207514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직선 화살표 연결선 69"/>
            <p:cNvCxnSpPr/>
            <p:nvPr/>
          </p:nvCxnSpPr>
          <p:spPr>
            <a:xfrm flipV="1">
              <a:off x="5329151" y="2781052"/>
              <a:ext cx="0" cy="209611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직선 화살표 연결선 70"/>
            <p:cNvCxnSpPr/>
            <p:nvPr/>
          </p:nvCxnSpPr>
          <p:spPr>
            <a:xfrm flipV="1">
              <a:off x="4249464" y="2781052"/>
              <a:ext cx="0" cy="209611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0" name="직사각형 71"/>
          <p:cNvSpPr/>
          <p:nvPr/>
        </p:nvSpPr>
        <p:spPr>
          <a:xfrm>
            <a:off x="3275856" y="5065306"/>
            <a:ext cx="936104" cy="68130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Estimated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altLang="ko-KR" sz="1600" b="1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arget SPs</a:t>
            </a:r>
            <a:endParaRPr kumimoji="0" lang="en-US" altLang="ko-KR" sz="1600" b="1" i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3275857" y="4520774"/>
            <a:ext cx="936103" cy="50359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r>
              <a:rPr lang="en-US" altLang="ko-KR" sz="1400" dirty="0" smtClean="0">
                <a:latin typeface="Calibri" pitchFamily="34" charset="0"/>
                <a:cs typeface="Calibri" pitchFamily="34" charset="0"/>
              </a:rPr>
              <a:t> {(10,20),</a:t>
            </a:r>
            <a:br>
              <a:rPr lang="en-US" altLang="ko-KR" sz="1400" dirty="0" smtClean="0">
                <a:latin typeface="Calibri" pitchFamily="34" charset="0"/>
                <a:cs typeface="Calibri" pitchFamily="34" charset="0"/>
              </a:rPr>
            </a:br>
            <a:r>
              <a:rPr lang="en-US" altLang="ko-KR" sz="1400" dirty="0" smtClean="0">
                <a:latin typeface="Calibri" pitchFamily="34" charset="0"/>
                <a:cs typeface="Calibri" pitchFamily="34" charset="0"/>
              </a:rPr>
              <a:t>  (20,10),…}    </a:t>
            </a:r>
            <a:endParaRPr lang="ko-KR" altLang="en-US" sz="1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4837981" y="4340394"/>
            <a:ext cx="1051544" cy="28814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r>
              <a:rPr lang="en-US" altLang="ko-KR" sz="1400" dirty="0" smtClean="0">
                <a:latin typeface="Calibri" pitchFamily="34" charset="0"/>
                <a:cs typeface="Calibri" pitchFamily="34" charset="0"/>
              </a:rPr>
              <a:t> {(10,20), </a:t>
            </a:r>
            <a:r>
              <a:rPr lang="en-US" altLang="ko-KR" sz="1400" baseline="30000" dirty="0" smtClean="0">
                <a:latin typeface="Calibri" pitchFamily="34" charset="0"/>
                <a:cs typeface="Calibri" pitchFamily="34" charset="0"/>
              </a:rPr>
              <a:t>…</a:t>
            </a:r>
            <a:r>
              <a:rPr lang="en-US" altLang="ko-KR" sz="1400" dirty="0" smtClean="0">
                <a:latin typeface="Calibri" pitchFamily="34" charset="0"/>
                <a:cs typeface="Calibri" pitchFamily="34" charset="0"/>
              </a:rPr>
              <a:t>}</a:t>
            </a:r>
            <a:endParaRPr lang="ko-KR" altLang="en-US" sz="1400" baseline="-250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3" name="직선 화살표 연결선 74"/>
          <p:cNvCxnSpPr>
            <a:stCxn id="155" idx="3"/>
            <a:endCxn id="141" idx="1"/>
          </p:cNvCxnSpPr>
          <p:nvPr/>
        </p:nvCxnSpPr>
        <p:spPr>
          <a:xfrm flipV="1">
            <a:off x="3113931" y="4772569"/>
            <a:ext cx="161926" cy="2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직선 화살표 연결선 75"/>
          <p:cNvCxnSpPr>
            <a:stCxn id="141" idx="3"/>
            <a:endCxn id="76" idx="1"/>
          </p:cNvCxnSpPr>
          <p:nvPr/>
        </p:nvCxnSpPr>
        <p:spPr>
          <a:xfrm flipV="1">
            <a:off x="4211960" y="4772451"/>
            <a:ext cx="479682" cy="1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391977" y="3757137"/>
            <a:ext cx="21351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ko-KR" sz="16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Test run</a:t>
            </a:r>
            <a:endParaRPr lang="en-US" altLang="ko-KR" sz="16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4752256" y="3867245"/>
            <a:ext cx="1222930" cy="369332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en-US" altLang="ko-KR" sz="16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Measure </a:t>
            </a:r>
          </a:p>
          <a:p>
            <a:pPr algn="ctr">
              <a:lnSpc>
                <a:spcPct val="75000"/>
              </a:lnSpc>
              <a:defRPr/>
            </a:pPr>
            <a:r>
              <a:rPr lang="en-US" altLang="ko-KR" sz="16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coverage</a:t>
            </a:r>
            <a:endParaRPr lang="en-US" altLang="ko-KR" sz="16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7" name="직선 화살표 연결선 78"/>
          <p:cNvCxnSpPr/>
          <p:nvPr/>
        </p:nvCxnSpPr>
        <p:spPr>
          <a:xfrm flipH="1" flipV="1">
            <a:off x="6057924" y="5163329"/>
            <a:ext cx="313268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모서리가 둥근 직사각형 79"/>
          <p:cNvSpPr/>
          <p:nvPr/>
        </p:nvSpPr>
        <p:spPr bwMode="auto">
          <a:xfrm>
            <a:off x="7606901" y="4752123"/>
            <a:ext cx="220369" cy="643890"/>
          </a:xfrm>
          <a:prstGeom prst="roundRect">
            <a:avLst>
              <a:gd name="adj" fmla="val 15075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ko-KR" altLang="en-US" sz="240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9" name="직선 화살표 연결선 80"/>
          <p:cNvCxnSpPr>
            <a:endCxn id="78" idx="1"/>
          </p:cNvCxnSpPr>
          <p:nvPr/>
        </p:nvCxnSpPr>
        <p:spPr>
          <a:xfrm>
            <a:off x="6057924" y="4347102"/>
            <a:ext cx="504056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4809405" y="5065191"/>
            <a:ext cx="1080120" cy="28814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r>
              <a:rPr lang="en-US" altLang="ko-KR" sz="1400" dirty="0" smtClean="0">
                <a:latin typeface="Calibri" pitchFamily="34" charset="0"/>
                <a:cs typeface="Calibri" pitchFamily="34" charset="0"/>
              </a:rPr>
              <a:t> {(20,10),</a:t>
            </a:r>
            <a:r>
              <a:rPr lang="en-US" altLang="ko-KR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sz="1400" dirty="0" smtClean="0">
                <a:latin typeface="Calibri" pitchFamily="34" charset="0"/>
                <a:cs typeface="Calibri" pitchFamily="34" charset="0"/>
              </a:rPr>
              <a:t>…}</a:t>
            </a:r>
            <a:endParaRPr lang="ko-KR" altLang="en-US" sz="1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691642" y="4582736"/>
            <a:ext cx="13662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Covered SPs</a:t>
            </a:r>
            <a:endParaRPr lang="ko-KR" altLang="en-US" sz="1600" b="1" i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4691641" y="5356867"/>
            <a:ext cx="1366283" cy="29418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1600" b="1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Uncovered SPs</a:t>
            </a:r>
            <a:endParaRPr lang="ko-KR" altLang="en-US" sz="1600" b="1" i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" name="TextBox 124"/>
          <p:cNvSpPr txBox="1">
            <a:spLocks noChangeArrowheads="1"/>
          </p:cNvSpPr>
          <p:nvPr/>
        </p:nvSpPr>
        <p:spPr bwMode="auto">
          <a:xfrm>
            <a:off x="584687" y="5661248"/>
            <a:ext cx="233112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1600" b="1" i="1" dirty="0" smtClean="0">
                <a:latin typeface="Calibri" pitchFamily="34" charset="0"/>
                <a:ea typeface="맑은 고딕" pitchFamily="50" charset="-127"/>
                <a:cs typeface="Calibri" pitchFamily="34" charset="0"/>
              </a:rPr>
              <a:t>Estimation phase </a:t>
            </a:r>
            <a:endParaRPr kumimoji="0" lang="ko-KR" altLang="en-US" sz="1600" b="1" i="1" dirty="0"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  <p:sp>
        <p:nvSpPr>
          <p:cNvPr id="154" name="모서리가 둥근 직사각형 85"/>
          <p:cNvSpPr/>
          <p:nvPr/>
        </p:nvSpPr>
        <p:spPr>
          <a:xfrm>
            <a:off x="4572000" y="3645024"/>
            <a:ext cx="4037603" cy="2354778"/>
          </a:xfrm>
          <a:prstGeom prst="roundRect">
            <a:avLst>
              <a:gd name="adj" fmla="val 3520"/>
            </a:avLst>
          </a:prstGeom>
          <a:noFill/>
          <a:ln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5" name="모서리가 둥근 직사각형 86"/>
          <p:cNvSpPr/>
          <p:nvPr/>
        </p:nvSpPr>
        <p:spPr>
          <a:xfrm>
            <a:off x="2123728" y="4362869"/>
            <a:ext cx="990203" cy="823608"/>
          </a:xfrm>
          <a:prstGeom prst="roundRect">
            <a:avLst>
              <a:gd name="adj" fmla="val 547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ct val="80000"/>
              </a:lnSpc>
              <a:defRPr/>
            </a:pPr>
            <a:r>
              <a:rPr kumimoji="0" lang="en-US" altLang="ko-KR" sz="16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Coverage</a:t>
            </a:r>
          </a:p>
          <a:p>
            <a:pPr algn="ctr">
              <a:lnSpc>
                <a:spcPct val="80000"/>
              </a:lnSpc>
              <a:defRPr/>
            </a:pPr>
            <a:r>
              <a:rPr lang="en-US" altLang="ko-KR" sz="16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estimator</a:t>
            </a:r>
            <a:endParaRPr kumimoji="0" lang="ko-KR" altLang="en-US" sz="16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6" name="모서리가 접힌 도형 154"/>
          <p:cNvSpPr/>
          <p:nvPr/>
        </p:nvSpPr>
        <p:spPr>
          <a:xfrm>
            <a:off x="692324" y="4058024"/>
            <a:ext cx="1287388" cy="1430633"/>
          </a:xfrm>
          <a:prstGeom prst="foldedCorner">
            <a:avLst>
              <a:gd name="adj" fmla="val 1166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thread1() </a:t>
            </a:r>
            <a:r>
              <a:rPr lang="en-US" altLang="ko-KR" sz="1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10: </a:t>
            </a:r>
            <a:r>
              <a:rPr lang="en-US" altLang="ko-KR" sz="1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lock(m) 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en-US" altLang="ko-KR" sz="1200" baseline="30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15: unlock(m)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aseline="30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   ...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thread2() {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20: </a:t>
            </a:r>
            <a:r>
              <a:rPr lang="en-US" altLang="ko-KR" sz="1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lock(m)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en-US" altLang="ko-KR" sz="1200" baseline="30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...</a:t>
            </a:r>
            <a:endParaRPr lang="en-US" altLang="ko-KR" sz="1200" baseline="300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30: unlock(m)</a:t>
            </a:r>
            <a:endParaRPr lang="en-US" altLang="ko-KR" sz="12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57" name="직선 화살표 연결선 155"/>
          <p:cNvCxnSpPr>
            <a:stCxn id="156" idx="3"/>
            <a:endCxn id="155" idx="1"/>
          </p:cNvCxnSpPr>
          <p:nvPr/>
        </p:nvCxnSpPr>
        <p:spPr>
          <a:xfrm>
            <a:off x="1979712" y="4773341"/>
            <a:ext cx="144016" cy="13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876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모서리가 둥근 직사각형 27"/>
          <p:cNvSpPr/>
          <p:nvPr/>
        </p:nvSpPr>
        <p:spPr>
          <a:xfrm>
            <a:off x="2352466" y="3284984"/>
            <a:ext cx="2167826" cy="3046983"/>
          </a:xfrm>
          <a:prstGeom prst="roundRect">
            <a:avLst>
              <a:gd name="adj" fmla="val 7448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119223" y="3284984"/>
            <a:ext cx="2160000" cy="3046983"/>
          </a:xfrm>
          <a:prstGeom prst="roundRect">
            <a:avLst>
              <a:gd name="adj" fmla="val 7448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화살표 연결선 6"/>
          <p:cNvCxnSpPr/>
          <p:nvPr/>
        </p:nvCxnSpPr>
        <p:spPr>
          <a:xfrm>
            <a:off x="69910" y="3811966"/>
            <a:ext cx="0" cy="2520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z="3200" dirty="0" smtClean="0">
                <a:latin typeface="Calibri" pitchFamily="34" charset="0"/>
                <a:cs typeface="Calibri" pitchFamily="34" charset="0"/>
              </a:rPr>
              <a:t>Synchronization-Pair (</a:t>
            </a:r>
            <a:r>
              <a:rPr lang="en-US" altLang="ko-KR" sz="3200" b="1" dirty="0" smtClean="0">
                <a:latin typeface="Calibri" pitchFamily="34" charset="0"/>
                <a:cs typeface="Calibri" pitchFamily="34" charset="0"/>
              </a:rPr>
              <a:t>SP</a:t>
            </a:r>
            <a:r>
              <a:rPr lang="en-US" altLang="ko-KR" sz="3200" dirty="0" smtClean="0">
                <a:latin typeface="Calibri" pitchFamily="34" charset="0"/>
                <a:cs typeface="Calibri" pitchFamily="34" charset="0"/>
              </a:rPr>
              <a:t>) Coverage</a:t>
            </a:r>
            <a:endParaRPr lang="ko-KR" altLang="en-US" sz="3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Code Coverage-based Testing of Concurrent Programs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6BD-B9E5-419E-9A73-740421CF2585}" type="slidenum">
              <a:rPr lang="ko-KR" altLang="en-US" smtClean="0"/>
              <a:pPr>
                <a:defRPr/>
              </a:pPr>
              <a:t>23</a:t>
            </a:fld>
            <a:endParaRPr lang="ko-KR" altLang="en-US"/>
          </a:p>
        </p:txBody>
      </p:sp>
      <p:sp>
        <p:nvSpPr>
          <p:cNvPr id="10247" name="TextBox 2"/>
          <p:cNvSpPr txBox="1">
            <a:spLocks noChangeArrowheads="1"/>
          </p:cNvSpPr>
          <p:nvPr/>
        </p:nvSpPr>
        <p:spPr bwMode="auto">
          <a:xfrm>
            <a:off x="-2588" y="1340768"/>
            <a:ext cx="2439873" cy="190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altLang="ko-KR" sz="1400" dirty="0" smtClean="0">
                <a:latin typeface="Lucida Console" pitchFamily="49" charset="0"/>
              </a:rPr>
              <a:t>10:foo</a:t>
            </a:r>
            <a:r>
              <a:rPr lang="en-US" altLang="ko-KR" sz="1400" dirty="0">
                <a:latin typeface="Lucida Console" pitchFamily="49" charset="0"/>
              </a:rPr>
              <a:t>() {</a:t>
            </a: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altLang="ko-KR" sz="1400" dirty="0">
                <a:latin typeface="Lucida Console" pitchFamily="49" charset="0"/>
              </a:rPr>
              <a:t>1</a:t>
            </a:r>
            <a:r>
              <a:rPr lang="en-US" altLang="ko-KR" sz="1400" dirty="0" smtClean="0">
                <a:latin typeface="Lucida Console" pitchFamily="49" charset="0"/>
              </a:rPr>
              <a:t>1: </a:t>
            </a:r>
            <a:r>
              <a:rPr lang="en-US" altLang="ko-KR" sz="1400" b="1" dirty="0" smtClean="0">
                <a:latin typeface="Lucida Console" pitchFamily="49" charset="0"/>
              </a:rPr>
              <a:t>synchronized</a:t>
            </a:r>
            <a:r>
              <a:rPr lang="en-US" altLang="ko-KR" sz="1400" dirty="0" smtClean="0">
                <a:latin typeface="Lucida Console" pitchFamily="49" charset="0"/>
              </a:rPr>
              <a:t>(m){</a:t>
            </a:r>
            <a:endParaRPr lang="en-US" altLang="ko-KR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Console" pitchFamily="49" charset="0"/>
            </a:endParaRP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altLang="ko-KR" sz="1400" dirty="0" smtClean="0">
                <a:latin typeface="Lucida Console" pitchFamily="49" charset="0"/>
              </a:rPr>
              <a:t>12: }</a:t>
            </a: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altLang="ko-KR" sz="1400" dirty="0" smtClean="0">
                <a:latin typeface="Lucida Console" pitchFamily="49" charset="0"/>
              </a:rPr>
              <a:t>13: </a:t>
            </a:r>
            <a:r>
              <a:rPr lang="en-US" altLang="ko-KR" sz="1400" b="1" dirty="0" smtClean="0">
                <a:latin typeface="Lucida Console" pitchFamily="49" charset="0"/>
              </a:rPr>
              <a:t>synchronized</a:t>
            </a:r>
            <a:r>
              <a:rPr lang="en-US" altLang="ko-KR" sz="1400" dirty="0" smtClean="0">
                <a:latin typeface="Lucida Console" pitchFamily="49" charset="0"/>
              </a:rPr>
              <a:t>(m){</a:t>
            </a:r>
            <a:endParaRPr lang="en-US" altLang="ko-KR" sz="1400" dirty="0">
              <a:latin typeface="Lucida Console" pitchFamily="49" charset="0"/>
            </a:endParaRP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altLang="ko-KR" sz="1400" dirty="0" smtClean="0">
                <a:latin typeface="Lucida Console" pitchFamily="49" charset="0"/>
              </a:rPr>
              <a:t>14: }</a:t>
            </a: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altLang="ko-KR" sz="1400" dirty="0" smtClean="0">
                <a:latin typeface="Lucida Console" pitchFamily="49" charset="0"/>
              </a:rPr>
              <a:t>15:}</a:t>
            </a:r>
          </a:p>
        </p:txBody>
      </p:sp>
      <p:sp>
        <p:nvSpPr>
          <p:cNvPr id="2" name="모서리가 둥근 직사각형 1"/>
          <p:cNvSpPr/>
          <p:nvPr/>
        </p:nvSpPr>
        <p:spPr>
          <a:xfrm>
            <a:off x="109176" y="3284984"/>
            <a:ext cx="2142063" cy="316095"/>
          </a:xfrm>
          <a:prstGeom prst="roundRect">
            <a:avLst>
              <a:gd name="adj" fmla="val 717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--Thread1: </a:t>
            </a:r>
            <a:r>
              <a:rPr lang="en-US" altLang="ko-KR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foo()</a:t>
            </a:r>
            <a:r>
              <a:rPr lang="en-US" altLang="ko-KR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--</a:t>
            </a:r>
            <a:endParaRPr lang="ko-KR" altLang="en-US" sz="16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2239272" y="3284984"/>
            <a:ext cx="2448272" cy="316095"/>
          </a:xfrm>
          <a:prstGeom prst="roundRect">
            <a:avLst>
              <a:gd name="adj" fmla="val 717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--Thread2: </a:t>
            </a:r>
            <a:r>
              <a:rPr lang="en-US" altLang="ko-KR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bar()</a:t>
            </a:r>
            <a:r>
              <a:rPr lang="en-US" altLang="ko-KR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--</a:t>
            </a:r>
            <a:endParaRPr lang="ko-KR" altLang="en-US" sz="16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TextBox 2"/>
          <p:cNvSpPr txBox="1">
            <a:spLocks noChangeArrowheads="1"/>
          </p:cNvSpPr>
          <p:nvPr/>
        </p:nvSpPr>
        <p:spPr bwMode="auto">
          <a:xfrm>
            <a:off x="7024" y="3894727"/>
            <a:ext cx="24357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 smtClean="0">
                <a:latin typeface="Lucida Console" pitchFamily="49" charset="0"/>
              </a:rPr>
              <a:t>11: </a:t>
            </a:r>
            <a:r>
              <a:rPr lang="en-US" altLang="ko-KR" sz="1400" b="1" dirty="0" smtClean="0">
                <a:latin typeface="Lucida Console" pitchFamily="49" charset="0"/>
              </a:rPr>
              <a:t>synchronized</a:t>
            </a:r>
            <a:r>
              <a:rPr lang="en-US" altLang="ko-KR" sz="1400" dirty="0" smtClean="0">
                <a:latin typeface="Lucida Console" pitchFamily="49" charset="0"/>
              </a:rPr>
              <a:t>(m){</a:t>
            </a:r>
          </a:p>
          <a:p>
            <a:r>
              <a:rPr lang="en-US" altLang="ko-KR" sz="1400" dirty="0" smtClean="0">
                <a:latin typeface="Lucida Console" pitchFamily="49" charset="0"/>
              </a:rPr>
              <a:t>12: }</a:t>
            </a:r>
          </a:p>
        </p:txBody>
      </p:sp>
      <p:sp>
        <p:nvSpPr>
          <p:cNvPr id="17" name="TextBox 2"/>
          <p:cNvSpPr txBox="1">
            <a:spLocks noChangeArrowheads="1"/>
          </p:cNvSpPr>
          <p:nvPr/>
        </p:nvSpPr>
        <p:spPr bwMode="auto">
          <a:xfrm>
            <a:off x="2234867" y="4516585"/>
            <a:ext cx="2422533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ko-KR" sz="1400" dirty="0" smtClean="0">
                <a:latin typeface="Lucida Console" pitchFamily="49" charset="0"/>
              </a:rPr>
              <a:t>21: </a:t>
            </a:r>
            <a:r>
              <a:rPr lang="en-US" altLang="ko-KR" sz="1400" b="1" dirty="0" smtClean="0">
                <a:latin typeface="Lucida Console" pitchFamily="49" charset="0"/>
              </a:rPr>
              <a:t>synchronized</a:t>
            </a:r>
            <a:r>
              <a:rPr lang="en-US" altLang="ko-KR" sz="1400" dirty="0" smtClean="0">
                <a:latin typeface="Lucida Console" pitchFamily="49" charset="0"/>
              </a:rPr>
              <a:t>(m</a:t>
            </a:r>
            <a:r>
              <a:rPr lang="en-US" altLang="ko-KR" sz="1400" dirty="0">
                <a:latin typeface="Lucida Console" pitchFamily="49" charset="0"/>
              </a:rPr>
              <a:t>){</a:t>
            </a:r>
          </a:p>
          <a:p>
            <a:pPr>
              <a:lnSpc>
                <a:spcPct val="85000"/>
              </a:lnSpc>
            </a:pPr>
            <a:r>
              <a:rPr lang="en-US" altLang="ko-KR" sz="1400" dirty="0" smtClean="0">
                <a:latin typeface="Lucida Console" pitchFamily="49" charset="0"/>
              </a:rPr>
              <a:t>23: }</a:t>
            </a:r>
            <a:endParaRPr lang="en-US" altLang="ko-KR" sz="1400" dirty="0">
              <a:latin typeface="Lucida Console" pitchFamily="49" charset="0"/>
            </a:endParaRPr>
          </a:p>
        </p:txBody>
      </p:sp>
      <p:cxnSp>
        <p:nvCxnSpPr>
          <p:cNvPr id="4" name="직선 화살표 연결선 3"/>
          <p:cNvCxnSpPr>
            <a:stCxn id="16" idx="2"/>
            <a:endCxn id="17" idx="0"/>
          </p:cNvCxnSpPr>
          <p:nvPr/>
        </p:nvCxnSpPr>
        <p:spPr>
          <a:xfrm>
            <a:off x="1224900" y="4417947"/>
            <a:ext cx="2221234" cy="986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>
            <a:stCxn id="19" idx="2"/>
            <a:endCxn id="18" idx="0"/>
          </p:cNvCxnSpPr>
          <p:nvPr/>
        </p:nvCxnSpPr>
        <p:spPr>
          <a:xfrm flipH="1">
            <a:off x="1237227" y="5668622"/>
            <a:ext cx="2211743" cy="1894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왼쪽 화살표 설명선 26"/>
          <p:cNvSpPr/>
          <p:nvPr/>
        </p:nvSpPr>
        <p:spPr>
          <a:xfrm flipH="1">
            <a:off x="325200" y="4516585"/>
            <a:ext cx="2016224" cy="33341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6639"/>
            </a:avLst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400" i="1" dirty="0" smtClean="0">
                <a:solidFill>
                  <a:srgbClr val="0070C0"/>
                </a:solidFill>
                <a:latin typeface="Arial" charset="0"/>
              </a:rPr>
              <a:t>(11, 21) </a:t>
            </a:r>
            <a:r>
              <a:rPr lang="en-US" altLang="ko-KR" sz="1400" dirty="0" smtClean="0">
                <a:solidFill>
                  <a:srgbClr val="0070C0"/>
                </a:solidFill>
                <a:latin typeface="Arial" charset="0"/>
              </a:rPr>
              <a:t>is</a:t>
            </a:r>
            <a:r>
              <a:rPr lang="en-US" altLang="ko-KR" sz="1400" i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altLang="ko-KR" sz="1400" dirty="0" smtClean="0">
                <a:solidFill>
                  <a:srgbClr val="0070C0"/>
                </a:solidFill>
                <a:latin typeface="Arial" charset="0"/>
              </a:rPr>
              <a:t>covered</a:t>
            </a:r>
            <a:endParaRPr lang="en-US" altLang="ko-KR" sz="1400" dirty="0">
              <a:solidFill>
                <a:srgbClr val="0070C0"/>
              </a:solidFill>
              <a:latin typeface="Lucida Console" pitchFamily="49" charset="0"/>
            </a:endParaRPr>
          </a:p>
        </p:txBody>
      </p: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37168" y="5858107"/>
            <a:ext cx="24001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 smtClean="0">
                <a:latin typeface="Lucida Console" pitchFamily="49" charset="0"/>
              </a:rPr>
              <a:t>13: </a:t>
            </a:r>
            <a:r>
              <a:rPr lang="en-US" altLang="ko-KR" sz="1400" b="1" dirty="0" smtClean="0">
                <a:latin typeface="Lucida Console" pitchFamily="49" charset="0"/>
              </a:rPr>
              <a:t>synchronized</a:t>
            </a:r>
            <a:r>
              <a:rPr lang="en-US" altLang="ko-KR" sz="1400" dirty="0" smtClean="0">
                <a:latin typeface="Lucida Console" pitchFamily="49" charset="0"/>
              </a:rPr>
              <a:t>(m){</a:t>
            </a:r>
            <a:endParaRPr lang="en-US" altLang="ko-KR" sz="1400" dirty="0">
              <a:latin typeface="Lucida Console" pitchFamily="49" charset="0"/>
            </a:endParaRPr>
          </a:p>
          <a:p>
            <a:r>
              <a:rPr lang="en-US" altLang="ko-KR" sz="1400" dirty="0" smtClean="0">
                <a:latin typeface="Lucida Console" pitchFamily="49" charset="0"/>
              </a:rPr>
              <a:t>14: }</a:t>
            </a:r>
          </a:p>
        </p:txBody>
      </p:sp>
      <p:sp>
        <p:nvSpPr>
          <p:cNvPr id="19" name="TextBox 2"/>
          <p:cNvSpPr txBox="1">
            <a:spLocks noChangeArrowheads="1"/>
          </p:cNvSpPr>
          <p:nvPr/>
        </p:nvSpPr>
        <p:spPr bwMode="auto">
          <a:xfrm>
            <a:off x="2237703" y="5210035"/>
            <a:ext cx="2422533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ko-KR" sz="1400" dirty="0" smtClean="0">
                <a:latin typeface="Lucida Console" pitchFamily="49" charset="0"/>
              </a:rPr>
              <a:t>23: </a:t>
            </a:r>
            <a:r>
              <a:rPr lang="en-US" altLang="ko-KR" sz="1400" b="1" dirty="0" smtClean="0">
                <a:latin typeface="Lucida Console" pitchFamily="49" charset="0"/>
              </a:rPr>
              <a:t>synchronized</a:t>
            </a:r>
            <a:r>
              <a:rPr lang="en-US" altLang="ko-KR" sz="1400" dirty="0" smtClean="0">
                <a:latin typeface="Lucida Console" pitchFamily="49" charset="0"/>
              </a:rPr>
              <a:t>(m</a:t>
            </a:r>
            <a:r>
              <a:rPr lang="en-US" altLang="ko-KR" sz="1400" dirty="0">
                <a:latin typeface="Lucida Console" pitchFamily="49" charset="0"/>
              </a:rPr>
              <a:t>){</a:t>
            </a:r>
          </a:p>
          <a:p>
            <a:pPr>
              <a:lnSpc>
                <a:spcPct val="85000"/>
              </a:lnSpc>
            </a:pPr>
            <a:r>
              <a:rPr lang="en-US" altLang="ko-KR" sz="1400" dirty="0" smtClean="0">
                <a:latin typeface="Lucida Console" pitchFamily="49" charset="0"/>
              </a:rPr>
              <a:t>24: }</a:t>
            </a:r>
            <a:endParaRPr lang="en-US" altLang="ko-KR" sz="1400" dirty="0">
              <a:latin typeface="Lucida Console" pitchFamily="49" charset="0"/>
            </a:endParaRPr>
          </a:p>
        </p:txBody>
      </p:sp>
      <p:cxnSp>
        <p:nvCxnSpPr>
          <p:cNvPr id="21" name="직선 화살표 연결선 20"/>
          <p:cNvCxnSpPr>
            <a:stCxn id="17" idx="2"/>
            <a:endCxn id="19" idx="0"/>
          </p:cNvCxnSpPr>
          <p:nvPr/>
        </p:nvCxnSpPr>
        <p:spPr>
          <a:xfrm>
            <a:off x="3446134" y="4975172"/>
            <a:ext cx="2836" cy="2348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왼쪽 화살표 설명선 24"/>
          <p:cNvSpPr/>
          <p:nvPr/>
        </p:nvSpPr>
        <p:spPr>
          <a:xfrm flipH="1">
            <a:off x="325200" y="5210035"/>
            <a:ext cx="2016224" cy="378491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7709"/>
            </a:avLst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400" i="1" dirty="0" smtClean="0">
                <a:solidFill>
                  <a:srgbClr val="0070C0"/>
                </a:solidFill>
                <a:latin typeface="Arial" charset="0"/>
              </a:rPr>
              <a:t>(21, 23) </a:t>
            </a:r>
            <a:r>
              <a:rPr lang="en-US" altLang="ko-KR" sz="1400" dirty="0" smtClean="0">
                <a:solidFill>
                  <a:srgbClr val="0070C0"/>
                </a:solidFill>
                <a:latin typeface="Arial" charset="0"/>
              </a:rPr>
              <a:t>is covered</a:t>
            </a:r>
            <a:endParaRPr lang="en-US" altLang="ko-KR" sz="1400" dirty="0">
              <a:solidFill>
                <a:srgbClr val="0070C0"/>
              </a:solidFill>
              <a:latin typeface="Lucida Console" pitchFamily="49" charset="0"/>
            </a:endParaRPr>
          </a:p>
        </p:txBody>
      </p:sp>
      <p:sp>
        <p:nvSpPr>
          <p:cNvPr id="26" name="왼쪽 화살표 설명선 25"/>
          <p:cNvSpPr/>
          <p:nvPr/>
        </p:nvSpPr>
        <p:spPr>
          <a:xfrm>
            <a:off x="2291431" y="5920028"/>
            <a:ext cx="2067685" cy="370127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6188"/>
            </a:avLst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400" i="1" dirty="0" smtClean="0">
                <a:solidFill>
                  <a:srgbClr val="0070C0"/>
                </a:solidFill>
                <a:latin typeface="Arial" charset="0"/>
              </a:rPr>
              <a:t>(23, 13) </a:t>
            </a:r>
            <a:r>
              <a:rPr lang="en-US" altLang="ko-KR" sz="1400" dirty="0" smtClean="0">
                <a:solidFill>
                  <a:srgbClr val="0070C0"/>
                </a:solidFill>
                <a:latin typeface="Arial" charset="0"/>
              </a:rPr>
              <a:t>is covered</a:t>
            </a:r>
            <a:endParaRPr lang="en-US" altLang="ko-KR" sz="1400" dirty="0">
              <a:solidFill>
                <a:srgbClr val="0070C0"/>
              </a:solidFill>
              <a:latin typeface="Lucida Console" pitchFamily="49" charset="0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69421" y="1340769"/>
            <a:ext cx="4590815" cy="1867638"/>
          </a:xfrm>
          <a:prstGeom prst="roundRect">
            <a:avLst>
              <a:gd name="adj" fmla="val 422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endParaRPr lang="ko-KR" altLang="en-US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4427985" y="1146512"/>
                <a:ext cx="4716015" cy="1944216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50000"/>
                  </a:lnSpc>
                  <a:spcBef>
                    <a:spcPts val="600"/>
                  </a:spcBef>
                  <a:buNone/>
                </a:pPr>
                <a:r>
                  <a:rPr lang="en-US" altLang="ko-KR" sz="2000" dirty="0" smtClean="0">
                    <a:latin typeface="Calibri" pitchFamily="34" charset="0"/>
                    <a:cs typeface="Calibri" pitchFamily="34" charset="0"/>
                  </a:rPr>
                  <a:t>     Def. A pair of code locations  </a:t>
                </a:r>
                <a:r>
                  <a:rPr lang="en-US" altLang="ko-KR" sz="2000" b="1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altLang="ko-KR" sz="2000" b="1" i="1" smtClean="0">
                            <a:solidFill>
                              <a:srgbClr val="0070C0"/>
                            </a:solidFill>
                            <a:latin typeface="Cambria Math"/>
                            <a:cs typeface="Calibri" pitchFamily="34" charset="0"/>
                          </a:rPr>
                          <m:t>𝒍</m:t>
                        </m:r>
                      </m:e>
                      <m:sub>
                        <m:r>
                          <a:rPr lang="en-US" altLang="ko-KR" sz="2000" b="1" i="1" smtClean="0">
                            <a:solidFill>
                              <a:srgbClr val="0070C0"/>
                            </a:solidFill>
                            <a:latin typeface="Cambria Math"/>
                            <a:cs typeface="Calibri" pitchFamily="34" charset="0"/>
                          </a:rPr>
                          <m:t>𝟏</m:t>
                        </m:r>
                      </m:sub>
                    </m:sSub>
                    <m:r>
                      <a:rPr lang="en-US" altLang="ko-KR" sz="2000" b="1" i="1" smtClean="0">
                        <a:solidFill>
                          <a:srgbClr val="0070C0"/>
                        </a:solidFill>
                        <a:latin typeface="Cambria Math"/>
                        <a:cs typeface="Calibri" pitchFamily="34" charset="0"/>
                      </a:rPr>
                      <m:t>, </m:t>
                    </m:r>
                    <m:sSub>
                      <m:sSubPr>
                        <m:ctrlPr>
                          <a:rPr lang="en-US" altLang="ko-KR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altLang="ko-KR" sz="2000" b="1" i="1" smtClean="0">
                            <a:solidFill>
                              <a:srgbClr val="0070C0"/>
                            </a:solidFill>
                            <a:latin typeface="Cambria Math"/>
                            <a:cs typeface="Calibri" pitchFamily="34" charset="0"/>
                          </a:rPr>
                          <m:t>𝒍</m:t>
                        </m:r>
                      </m:e>
                      <m:sub>
                        <m:r>
                          <a:rPr lang="en-US" altLang="ko-KR" sz="2000" b="1" i="1" smtClean="0">
                            <a:solidFill>
                              <a:srgbClr val="0070C0"/>
                            </a:solidFill>
                            <a:latin typeface="Cambria Math"/>
                            <a:cs typeface="Calibri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ko-KR" sz="2000" b="1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&gt; 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altLang="ko-KR" sz="20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altLang="ko-KR" sz="2000" b="1" dirty="0" smtClean="0">
                    <a:latin typeface="Calibri" pitchFamily="34" charset="0"/>
                    <a:cs typeface="Calibri" pitchFamily="34" charset="0"/>
                  </a:rPr>
                  <a:t>    </a:t>
                </a:r>
                <a:r>
                  <a:rPr lang="en-US" altLang="ko-KR" sz="2000" dirty="0" smtClean="0">
                    <a:latin typeface="Calibri" pitchFamily="34" charset="0"/>
                    <a:cs typeface="Calibri" pitchFamily="34" charset="0"/>
                  </a:rPr>
                  <a:t>is a </a:t>
                </a:r>
                <a:r>
                  <a:rPr lang="en-US" altLang="ko-KR" sz="2000" b="1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SP coverage requirement</a:t>
                </a:r>
                <a:r>
                  <a:rPr lang="en-US" altLang="ko-KR" sz="2000" dirty="0" smtClean="0">
                    <a:latin typeface="Calibri" pitchFamily="34" charset="0"/>
                    <a:cs typeface="Calibri" pitchFamily="34" charset="0"/>
                  </a:rPr>
                  <a:t>, if</a:t>
                </a:r>
              </a:p>
              <a:p>
                <a:pPr marL="457200" lvl="1" indent="0">
                  <a:lnSpc>
                    <a:spcPct val="150000"/>
                  </a:lnSpc>
                  <a:spcBef>
                    <a:spcPts val="600"/>
                  </a:spcBef>
                  <a:buNone/>
                </a:pPr>
                <a:r>
                  <a:rPr lang="en-US" altLang="ko-KR" sz="2000" dirty="0" smtClean="0">
                    <a:latin typeface="Calibri" pitchFamily="34" charset="0"/>
                    <a:cs typeface="Calibri" pitchFamily="34" charset="0"/>
                  </a:rPr>
                  <a:t>(1) </a:t>
                </a:r>
                <a14:m>
                  <m:oMath xmlns:m="http://schemas.openxmlformats.org/officeDocument/2006/math">
                    <m:r>
                      <a:rPr lang="en-US" altLang="ko-KR" sz="2000" b="0" i="1" smtClean="0">
                        <a:latin typeface="Cambria Math"/>
                        <a:cs typeface="Calibri" pitchFamily="34" charset="0"/>
                      </a:rPr>
                      <m:t>𝑙</m:t>
                    </m:r>
                    <m:r>
                      <a:rPr lang="en-US" altLang="ko-KR" sz="2000" b="0" i="1" baseline="-25000" smtClean="0">
                        <a:latin typeface="Cambria Math"/>
                        <a:cs typeface="Calibri" pitchFamily="34" charset="0"/>
                      </a:rPr>
                      <m:t>1</m:t>
                    </m:r>
                  </m:oMath>
                </a14:m>
                <a:r>
                  <a:rPr lang="en-US" altLang="ko-KR" sz="2000" dirty="0" smtClean="0">
                    <a:latin typeface="Calibri" pitchFamily="34" charset="0"/>
                    <a:cs typeface="Calibri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latin typeface="Cambria Math"/>
                        <a:cs typeface="Calibri" pitchFamily="34" charset="0"/>
                      </a:rPr>
                      <m:t>𝑙</m:t>
                    </m:r>
                    <m:r>
                      <a:rPr lang="en-US" altLang="ko-KR" sz="2000" b="0" i="1" baseline="-25000" smtClean="0">
                        <a:latin typeface="Cambria Math"/>
                        <a:cs typeface="Calibri" pitchFamily="34" charset="0"/>
                      </a:rPr>
                      <m:t>2</m:t>
                    </m:r>
                  </m:oMath>
                </a14:m>
                <a:r>
                  <a:rPr lang="en-US" altLang="ko-KR" sz="2000" dirty="0" smtClean="0">
                    <a:latin typeface="Calibri" pitchFamily="34" charset="0"/>
                    <a:cs typeface="Calibri" pitchFamily="34" charset="0"/>
                  </a:rPr>
                  <a:t> are lock statements </a:t>
                </a:r>
              </a:p>
              <a:p>
                <a:pPr marL="457200" lvl="1" indent="0">
                  <a:lnSpc>
                    <a:spcPct val="150000"/>
                  </a:lnSpc>
                  <a:spcBef>
                    <a:spcPts val="600"/>
                  </a:spcBef>
                  <a:buNone/>
                </a:pPr>
                <a:r>
                  <a:rPr lang="en-US" altLang="ko-KR" sz="2000" dirty="0" smtClean="0">
                    <a:latin typeface="Calibri" pitchFamily="34" charset="0"/>
                    <a:cs typeface="Calibri" pitchFamily="34" charset="0"/>
                  </a:rPr>
                  <a:t>(2)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latin typeface="Cambria Math"/>
                        <a:cs typeface="Calibri" pitchFamily="34" charset="0"/>
                      </a:rPr>
                      <m:t>𝑙</m:t>
                    </m:r>
                    <m:r>
                      <a:rPr lang="en-US" altLang="ko-KR" sz="2000" i="1" baseline="-25000">
                        <a:latin typeface="Cambria Math"/>
                        <a:cs typeface="Calibri" pitchFamily="34" charset="0"/>
                      </a:rPr>
                      <m:t>1</m:t>
                    </m:r>
                  </m:oMath>
                </a14:m>
                <a:r>
                  <a:rPr lang="en-US" altLang="ko-KR" sz="2000" dirty="0">
                    <a:latin typeface="Calibri" pitchFamily="34" charset="0"/>
                    <a:cs typeface="Calibri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latin typeface="Cambria Math"/>
                        <a:cs typeface="Calibri" pitchFamily="34" charset="0"/>
                      </a:rPr>
                      <m:t>𝑙</m:t>
                    </m:r>
                    <m:r>
                      <a:rPr lang="en-US" altLang="ko-KR" sz="2000" i="1" baseline="-25000">
                        <a:latin typeface="Cambria Math"/>
                        <a:cs typeface="Calibri" pitchFamily="34" charset="0"/>
                      </a:rPr>
                      <m:t>2</m:t>
                    </m:r>
                  </m:oMath>
                </a14:m>
                <a:r>
                  <a:rPr lang="en-US" altLang="ko-KR" sz="2000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altLang="ko-KR" sz="2000" dirty="0" smtClean="0">
                    <a:latin typeface="Calibri" pitchFamily="34" charset="0"/>
                    <a:cs typeface="Calibri" pitchFamily="34" charset="0"/>
                  </a:rPr>
                  <a:t>hold the </a:t>
                </a:r>
                <a:r>
                  <a:rPr lang="en-US" altLang="ko-KR" sz="2000" dirty="0">
                    <a:latin typeface="Calibri" pitchFamily="34" charset="0"/>
                    <a:cs typeface="Calibri" pitchFamily="34" charset="0"/>
                  </a:rPr>
                  <a:t>same lock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latin typeface="Cambria Math"/>
                        <a:cs typeface="Calibri" pitchFamily="34" charset="0"/>
                      </a:rPr>
                      <m:t>𝑚</m:t>
                    </m:r>
                  </m:oMath>
                </a14:m>
                <a:endParaRPr lang="en-US" altLang="ko-KR" sz="2000" dirty="0" smtClean="0">
                  <a:latin typeface="Calibri" pitchFamily="34" charset="0"/>
                  <a:cs typeface="Calibri" pitchFamily="34" charset="0"/>
                </a:endParaRPr>
              </a:p>
              <a:p>
                <a:pPr marL="457200" lvl="1" indent="0">
                  <a:lnSpc>
                    <a:spcPct val="150000"/>
                  </a:lnSpc>
                  <a:spcBef>
                    <a:spcPts val="600"/>
                  </a:spcBef>
                  <a:buNone/>
                </a:pPr>
                <a:r>
                  <a:rPr lang="en-US" altLang="ko-KR" sz="2000" dirty="0" smtClean="0">
                    <a:latin typeface="Calibri" pitchFamily="34" charset="0"/>
                    <a:cs typeface="Calibri" pitchFamily="34" charset="0"/>
                  </a:rPr>
                  <a:t>(3)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latin typeface="Cambria Math"/>
                        <a:cs typeface="Calibri" pitchFamily="34" charset="0"/>
                      </a:rPr>
                      <m:t>𝑙</m:t>
                    </m:r>
                    <m:r>
                      <a:rPr lang="en-US" altLang="ko-KR" sz="2000" i="1" baseline="-25000">
                        <a:latin typeface="Cambria Math"/>
                        <a:cs typeface="Calibri" pitchFamily="34" charset="0"/>
                      </a:rPr>
                      <m:t>2</m:t>
                    </m:r>
                  </m:oMath>
                </a14:m>
                <a:r>
                  <a:rPr lang="en-US" altLang="ko-KR" sz="2000" dirty="0" smtClean="0">
                    <a:latin typeface="Calibri" pitchFamily="34" charset="0"/>
                    <a:cs typeface="Calibri" pitchFamily="34" charset="0"/>
                  </a:rPr>
                  <a:t> holds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latin typeface="Cambria Math"/>
                        <a:cs typeface="Calibri" pitchFamily="34" charset="0"/>
                      </a:rPr>
                      <m:t>𝑚</m:t>
                    </m:r>
                    <m:r>
                      <a:rPr lang="en-US" altLang="ko-KR" sz="2000" i="1">
                        <a:latin typeface="Cambria Math"/>
                        <a:cs typeface="Calibri" pitchFamily="34" charset="0"/>
                      </a:rPr>
                      <m:t> </m:t>
                    </m:r>
                  </m:oMath>
                </a14:m>
                <a:r>
                  <a:rPr lang="en-US" altLang="ko-KR" sz="2000" dirty="0" smtClean="0">
                    <a:latin typeface="Calibri" pitchFamily="34" charset="0"/>
                    <a:cs typeface="Calibri" pitchFamily="34" charset="0"/>
                  </a:rPr>
                  <a:t>right after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latin typeface="Cambria Math"/>
                        <a:cs typeface="Calibri" pitchFamily="34" charset="0"/>
                      </a:rPr>
                      <m:t>𝑙</m:t>
                    </m:r>
                    <m:r>
                      <a:rPr lang="en-US" altLang="ko-KR" sz="2000" b="0" i="1" baseline="-25000" smtClean="0">
                        <a:latin typeface="Cambria Math"/>
                        <a:cs typeface="Calibri" pitchFamily="34" charset="0"/>
                      </a:rPr>
                      <m:t>1</m:t>
                    </m:r>
                  </m:oMath>
                </a14:m>
                <a:r>
                  <a:rPr lang="en-US" altLang="ko-KR" sz="2000" dirty="0" smtClean="0">
                    <a:latin typeface="Calibri" pitchFamily="34" charset="0"/>
                    <a:cs typeface="Calibri" pitchFamily="34" charset="0"/>
                  </a:rPr>
                  <a:t> releases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latin typeface="Cambria Math"/>
                        <a:cs typeface="Calibri" pitchFamily="34" charset="0"/>
                      </a:rPr>
                      <m:t>𝑚</m:t>
                    </m:r>
                  </m:oMath>
                </a14:m>
                <a:endParaRPr lang="en-US" altLang="ko-KR" sz="2000" dirty="0"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30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27985" y="1146512"/>
                <a:ext cx="4716015" cy="1944216"/>
              </a:xfrm>
              <a:blipFill rotWithShape="1">
                <a:blip r:embed="rId2"/>
                <a:stretch>
                  <a:fillRect b="-3322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"/>
          <p:cNvSpPr txBox="1">
            <a:spLocks noChangeArrowheads="1"/>
          </p:cNvSpPr>
          <p:nvPr/>
        </p:nvSpPr>
        <p:spPr bwMode="auto">
          <a:xfrm>
            <a:off x="2356504" y="1342187"/>
            <a:ext cx="2441568" cy="190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altLang="ko-KR" sz="1400" dirty="0" smtClean="0">
                <a:latin typeface="Lucida Console" pitchFamily="49" charset="0"/>
              </a:rPr>
              <a:t>20:bar</a:t>
            </a:r>
            <a:r>
              <a:rPr lang="en-US" altLang="ko-KR" sz="1400" dirty="0">
                <a:latin typeface="Lucida Console" pitchFamily="49" charset="0"/>
              </a:rPr>
              <a:t>() {</a:t>
            </a: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altLang="ko-KR" sz="1400" dirty="0" smtClean="0">
                <a:latin typeface="Lucida Console" pitchFamily="49" charset="0"/>
              </a:rPr>
              <a:t>21: </a:t>
            </a:r>
            <a:r>
              <a:rPr lang="en-US" altLang="ko-KR" sz="1400" b="1" dirty="0">
                <a:latin typeface="Lucida Console" pitchFamily="49" charset="0"/>
              </a:rPr>
              <a:t>synchronized</a:t>
            </a:r>
            <a:r>
              <a:rPr lang="en-US" altLang="ko-KR" sz="1400" dirty="0">
                <a:latin typeface="Lucida Console" pitchFamily="49" charset="0"/>
              </a:rPr>
              <a:t>(m){</a:t>
            </a: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altLang="ko-KR" sz="1400" dirty="0" smtClean="0">
                <a:latin typeface="Lucida Console" pitchFamily="49" charset="0"/>
              </a:rPr>
              <a:t>22: }</a:t>
            </a: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altLang="ko-KR" sz="1400" dirty="0" smtClean="0">
                <a:latin typeface="Lucida Console" pitchFamily="49" charset="0"/>
              </a:rPr>
              <a:t>23: </a:t>
            </a:r>
            <a:r>
              <a:rPr lang="en-US" altLang="ko-KR" sz="1400" b="1" dirty="0">
                <a:latin typeface="Lucida Console" pitchFamily="49" charset="0"/>
              </a:rPr>
              <a:t>synchronized</a:t>
            </a:r>
            <a:r>
              <a:rPr lang="en-US" altLang="ko-KR" sz="1400" dirty="0">
                <a:latin typeface="Lucida Console" pitchFamily="49" charset="0"/>
              </a:rPr>
              <a:t>(m){</a:t>
            </a: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altLang="ko-KR" sz="1400" dirty="0" smtClean="0">
                <a:latin typeface="Lucida Console" pitchFamily="49" charset="0"/>
              </a:rPr>
              <a:t>24: }</a:t>
            </a:r>
            <a:endParaRPr lang="en-US" altLang="ko-KR" sz="1400" dirty="0">
              <a:latin typeface="Lucida Console" pitchFamily="49" charset="0"/>
            </a:endParaRP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altLang="ko-KR" sz="1400" dirty="0" smtClean="0">
                <a:latin typeface="Lucida Console" pitchFamily="49" charset="0"/>
              </a:rPr>
              <a:t>25:}</a:t>
            </a:r>
            <a:endParaRPr lang="ko-KR" altLang="en-US" sz="1400" dirty="0">
              <a:latin typeface="Lucida Console" pitchFamily="49" charset="0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932040" y="4156338"/>
            <a:ext cx="3600400" cy="10536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Covered SPs: </a:t>
            </a:r>
          </a:p>
          <a:p>
            <a:r>
              <a:rPr lang="en-US" altLang="ko-KR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(11, 21)</a:t>
            </a:r>
            <a:r>
              <a:rPr lang="en-US" altLang="ko-KR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</a:t>
            </a:r>
            <a:r>
              <a:rPr lang="en-US" altLang="ko-KR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(21, 23)</a:t>
            </a:r>
            <a:r>
              <a:rPr lang="en-US" altLang="ko-KR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</a:t>
            </a:r>
            <a:r>
              <a:rPr lang="en-US" altLang="ko-KR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(23, 13)</a:t>
            </a:r>
            <a:endParaRPr lang="ko-KR" altLang="en-US" sz="20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왼쪽 화살표 설명선 30"/>
          <p:cNvSpPr/>
          <p:nvPr/>
        </p:nvSpPr>
        <p:spPr>
          <a:xfrm>
            <a:off x="2251240" y="1638849"/>
            <a:ext cx="1185140" cy="288032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4265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1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cs typeface="Consolas" pitchFamily="49" charset="0"/>
              </a:rPr>
              <a:t>lock(m)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2" name="왼쪽 화살표 설명선 31"/>
          <p:cNvSpPr/>
          <p:nvPr/>
        </p:nvSpPr>
        <p:spPr>
          <a:xfrm>
            <a:off x="755576" y="1988840"/>
            <a:ext cx="1185140" cy="288032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4265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1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cs typeface="Consolas" pitchFamily="49" charset="0"/>
              </a:rPr>
              <a:t>unlock(m)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78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4" grpId="0" animBg="1"/>
      <p:bldP spid="2" grpId="0"/>
      <p:bldP spid="15" grpId="0"/>
      <p:bldP spid="16" grpId="0"/>
      <p:bldP spid="17" grpId="0"/>
      <p:bldP spid="27" grpId="0" animBg="1"/>
      <p:bldP spid="18" grpId="0"/>
      <p:bldP spid="19" grpId="0"/>
      <p:bldP spid="25" grpId="0" animBg="1"/>
      <p:bldP spid="26" grpId="0" animBg="1"/>
      <p:bldP spid="3" grpId="0" animBg="1"/>
      <p:bldP spid="31" grpId="0" animBg="1"/>
      <p:bldP spid="3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모서리가 둥근 직사각형 27"/>
          <p:cNvSpPr/>
          <p:nvPr/>
        </p:nvSpPr>
        <p:spPr>
          <a:xfrm>
            <a:off x="2352466" y="3284984"/>
            <a:ext cx="2167826" cy="3046983"/>
          </a:xfrm>
          <a:prstGeom prst="roundRect">
            <a:avLst>
              <a:gd name="adj" fmla="val 7448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119223" y="3284984"/>
            <a:ext cx="2160000" cy="3046983"/>
          </a:xfrm>
          <a:prstGeom prst="roundRect">
            <a:avLst>
              <a:gd name="adj" fmla="val 7448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화살표 연결선 6"/>
          <p:cNvCxnSpPr/>
          <p:nvPr/>
        </p:nvCxnSpPr>
        <p:spPr>
          <a:xfrm>
            <a:off x="69910" y="3811966"/>
            <a:ext cx="0" cy="2520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>
                <a:latin typeface="Calibri" pitchFamily="34" charset="0"/>
                <a:cs typeface="Calibri" pitchFamily="34" charset="0"/>
              </a:rPr>
              <a:t>Synchronization-Pair (</a:t>
            </a:r>
            <a:r>
              <a:rPr lang="en-US" altLang="ko-KR" sz="3200" b="1" dirty="0">
                <a:latin typeface="Calibri" pitchFamily="34" charset="0"/>
                <a:cs typeface="Calibri" pitchFamily="34" charset="0"/>
              </a:rPr>
              <a:t>SP</a:t>
            </a:r>
            <a:r>
              <a:rPr lang="en-US" altLang="ko-KR" sz="3200" dirty="0">
                <a:latin typeface="Calibri" pitchFamily="34" charset="0"/>
                <a:cs typeface="Calibri" pitchFamily="34" charset="0"/>
              </a:rPr>
              <a:t>) Coverage</a:t>
            </a:r>
            <a:endParaRPr lang="ko-KR" altLang="en-US" sz="3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Code Coverage-based Testing of Concurrent Programs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6BD-B9E5-419E-9A73-740421CF2585}" type="slidenum">
              <a:rPr lang="ko-KR" altLang="en-US" smtClean="0"/>
              <a:pPr>
                <a:defRPr/>
              </a:pPr>
              <a:t>24</a:t>
            </a:fld>
            <a:endParaRPr lang="ko-KR" altLang="en-US"/>
          </a:p>
        </p:txBody>
      </p:sp>
      <p:sp>
        <p:nvSpPr>
          <p:cNvPr id="2" name="모서리가 둥근 직사각형 1"/>
          <p:cNvSpPr/>
          <p:nvPr/>
        </p:nvSpPr>
        <p:spPr>
          <a:xfrm>
            <a:off x="109176" y="3284984"/>
            <a:ext cx="2142063" cy="316095"/>
          </a:xfrm>
          <a:prstGeom prst="roundRect">
            <a:avLst>
              <a:gd name="adj" fmla="val 717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--Thread1: </a:t>
            </a:r>
            <a:r>
              <a:rPr lang="en-US" altLang="ko-KR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foo()</a:t>
            </a:r>
            <a:r>
              <a:rPr lang="en-US" altLang="ko-KR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--</a:t>
            </a:r>
            <a:endParaRPr lang="ko-KR" altLang="en-US" sz="16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2239272" y="3284984"/>
            <a:ext cx="2448272" cy="316095"/>
          </a:xfrm>
          <a:prstGeom prst="roundRect">
            <a:avLst>
              <a:gd name="adj" fmla="val 717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--Thread2: </a:t>
            </a:r>
            <a:r>
              <a:rPr lang="en-US" altLang="ko-KR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bar()</a:t>
            </a:r>
            <a:r>
              <a:rPr lang="en-US" altLang="ko-KR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--</a:t>
            </a:r>
            <a:endParaRPr lang="ko-KR" altLang="en-US" sz="16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TextBox 2"/>
          <p:cNvSpPr txBox="1">
            <a:spLocks noChangeArrowheads="1"/>
          </p:cNvSpPr>
          <p:nvPr/>
        </p:nvSpPr>
        <p:spPr bwMode="auto">
          <a:xfrm>
            <a:off x="7024" y="3894727"/>
            <a:ext cx="24357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 smtClean="0">
                <a:latin typeface="Lucida Console" pitchFamily="49" charset="0"/>
              </a:rPr>
              <a:t>11: </a:t>
            </a:r>
            <a:r>
              <a:rPr lang="en-US" altLang="ko-KR" sz="1400" b="1" dirty="0" smtClean="0">
                <a:latin typeface="Lucida Console" pitchFamily="49" charset="0"/>
              </a:rPr>
              <a:t>synchronized</a:t>
            </a:r>
            <a:r>
              <a:rPr lang="en-US" altLang="ko-KR" sz="1400" dirty="0" smtClean="0">
                <a:latin typeface="Lucida Console" pitchFamily="49" charset="0"/>
              </a:rPr>
              <a:t>(m){</a:t>
            </a:r>
          </a:p>
          <a:p>
            <a:r>
              <a:rPr lang="en-US" altLang="ko-KR" sz="1400" dirty="0" smtClean="0">
                <a:latin typeface="Lucida Console" pitchFamily="49" charset="0"/>
              </a:rPr>
              <a:t>12: }</a:t>
            </a:r>
          </a:p>
        </p:txBody>
      </p:sp>
      <p:sp>
        <p:nvSpPr>
          <p:cNvPr id="17" name="TextBox 2"/>
          <p:cNvSpPr txBox="1">
            <a:spLocks noChangeArrowheads="1"/>
          </p:cNvSpPr>
          <p:nvPr/>
        </p:nvSpPr>
        <p:spPr bwMode="auto">
          <a:xfrm>
            <a:off x="2234867" y="4516585"/>
            <a:ext cx="2422533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ko-KR" sz="1400" dirty="0" smtClean="0">
                <a:latin typeface="Lucida Console" pitchFamily="49" charset="0"/>
              </a:rPr>
              <a:t>21: </a:t>
            </a:r>
            <a:r>
              <a:rPr lang="en-US" altLang="ko-KR" sz="1400" b="1" dirty="0" smtClean="0">
                <a:latin typeface="Lucida Console" pitchFamily="49" charset="0"/>
              </a:rPr>
              <a:t>synchronized</a:t>
            </a:r>
            <a:r>
              <a:rPr lang="en-US" altLang="ko-KR" sz="1400" dirty="0" smtClean="0">
                <a:latin typeface="Lucida Console" pitchFamily="49" charset="0"/>
              </a:rPr>
              <a:t>(m</a:t>
            </a:r>
            <a:r>
              <a:rPr lang="en-US" altLang="ko-KR" sz="1400" dirty="0">
                <a:latin typeface="Lucida Console" pitchFamily="49" charset="0"/>
              </a:rPr>
              <a:t>){</a:t>
            </a:r>
          </a:p>
          <a:p>
            <a:pPr>
              <a:lnSpc>
                <a:spcPct val="85000"/>
              </a:lnSpc>
            </a:pPr>
            <a:r>
              <a:rPr lang="en-US" altLang="ko-KR" sz="1400" dirty="0" smtClean="0">
                <a:latin typeface="Lucida Console" pitchFamily="49" charset="0"/>
              </a:rPr>
              <a:t>22: }</a:t>
            </a:r>
            <a:endParaRPr lang="en-US" altLang="ko-KR" sz="1400" dirty="0">
              <a:latin typeface="Lucida Console" pitchFamily="49" charset="0"/>
            </a:endParaRPr>
          </a:p>
        </p:txBody>
      </p: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37168" y="5858107"/>
            <a:ext cx="24001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 smtClean="0">
                <a:latin typeface="Lucida Console" pitchFamily="49" charset="0"/>
              </a:rPr>
              <a:t>13: </a:t>
            </a:r>
            <a:r>
              <a:rPr lang="en-US" altLang="ko-KR" sz="1400" b="1" dirty="0" smtClean="0">
                <a:latin typeface="Lucida Console" pitchFamily="49" charset="0"/>
              </a:rPr>
              <a:t>synchronized</a:t>
            </a:r>
            <a:r>
              <a:rPr lang="en-US" altLang="ko-KR" sz="1400" dirty="0" smtClean="0">
                <a:latin typeface="Lucida Console" pitchFamily="49" charset="0"/>
              </a:rPr>
              <a:t>(m){</a:t>
            </a:r>
            <a:endParaRPr lang="en-US" altLang="ko-KR" sz="1400" dirty="0">
              <a:latin typeface="Lucida Console" pitchFamily="49" charset="0"/>
            </a:endParaRPr>
          </a:p>
          <a:p>
            <a:r>
              <a:rPr lang="en-US" altLang="ko-KR" sz="1400" dirty="0" smtClean="0">
                <a:latin typeface="Lucida Console" pitchFamily="49" charset="0"/>
              </a:rPr>
              <a:t>14: }</a:t>
            </a:r>
          </a:p>
        </p:txBody>
      </p:sp>
      <p:sp>
        <p:nvSpPr>
          <p:cNvPr id="19" name="TextBox 2"/>
          <p:cNvSpPr txBox="1">
            <a:spLocks noChangeArrowheads="1"/>
          </p:cNvSpPr>
          <p:nvPr/>
        </p:nvSpPr>
        <p:spPr bwMode="auto">
          <a:xfrm>
            <a:off x="2237703" y="5210035"/>
            <a:ext cx="2422533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ko-KR" sz="1400" dirty="0" smtClean="0">
                <a:latin typeface="Lucida Console" pitchFamily="49" charset="0"/>
              </a:rPr>
              <a:t>23: </a:t>
            </a:r>
            <a:r>
              <a:rPr lang="en-US" altLang="ko-KR" sz="1400" b="1" dirty="0" smtClean="0">
                <a:latin typeface="Lucida Console" pitchFamily="49" charset="0"/>
              </a:rPr>
              <a:t>synchronized</a:t>
            </a:r>
            <a:r>
              <a:rPr lang="en-US" altLang="ko-KR" sz="1400" dirty="0" smtClean="0">
                <a:latin typeface="Lucida Console" pitchFamily="49" charset="0"/>
              </a:rPr>
              <a:t>(m</a:t>
            </a:r>
            <a:r>
              <a:rPr lang="en-US" altLang="ko-KR" sz="1400" dirty="0">
                <a:latin typeface="Lucida Console" pitchFamily="49" charset="0"/>
              </a:rPr>
              <a:t>){</a:t>
            </a:r>
          </a:p>
          <a:p>
            <a:pPr>
              <a:lnSpc>
                <a:spcPct val="85000"/>
              </a:lnSpc>
            </a:pPr>
            <a:r>
              <a:rPr lang="en-US" altLang="ko-KR" sz="1400" dirty="0" smtClean="0">
                <a:latin typeface="Lucida Console" pitchFamily="49" charset="0"/>
              </a:rPr>
              <a:t>24: }</a:t>
            </a:r>
            <a:endParaRPr lang="en-US" altLang="ko-KR" sz="1400" dirty="0">
              <a:latin typeface="Lucida Console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4427985" y="1156560"/>
                <a:ext cx="4536503" cy="1944216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50000"/>
                  </a:lnSpc>
                  <a:spcBef>
                    <a:spcPts val="600"/>
                  </a:spcBef>
                  <a:buNone/>
                </a:pPr>
                <a:r>
                  <a:rPr lang="en-US" altLang="ko-KR" sz="2000" dirty="0" smtClean="0">
                    <a:latin typeface="Calibri" pitchFamily="34" charset="0"/>
                    <a:cs typeface="Calibri" pitchFamily="34" charset="0"/>
                  </a:rPr>
                  <a:t>     Def. A pair of code locations  </a:t>
                </a:r>
                <a:r>
                  <a:rPr lang="en-US" altLang="ko-KR" sz="2000" b="1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altLang="ko-KR" sz="2000" b="1" i="1" smtClean="0">
                            <a:solidFill>
                              <a:srgbClr val="0070C0"/>
                            </a:solidFill>
                            <a:latin typeface="Cambria Math"/>
                            <a:cs typeface="Calibri" pitchFamily="34" charset="0"/>
                          </a:rPr>
                          <m:t>𝒍</m:t>
                        </m:r>
                      </m:e>
                      <m:sub>
                        <m:r>
                          <a:rPr lang="en-US" altLang="ko-KR" sz="2000" b="1" i="1" smtClean="0">
                            <a:solidFill>
                              <a:srgbClr val="0070C0"/>
                            </a:solidFill>
                            <a:latin typeface="Cambria Math"/>
                            <a:cs typeface="Calibri" pitchFamily="34" charset="0"/>
                          </a:rPr>
                          <m:t>𝟏</m:t>
                        </m:r>
                      </m:sub>
                    </m:sSub>
                    <m:r>
                      <a:rPr lang="en-US" altLang="ko-KR" sz="2000" b="1" i="1" smtClean="0">
                        <a:solidFill>
                          <a:srgbClr val="0070C0"/>
                        </a:solidFill>
                        <a:latin typeface="Cambria Math"/>
                        <a:cs typeface="Calibri" pitchFamily="34" charset="0"/>
                      </a:rPr>
                      <m:t>, </m:t>
                    </m:r>
                    <m:sSub>
                      <m:sSubPr>
                        <m:ctrlPr>
                          <a:rPr lang="en-US" altLang="ko-KR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altLang="ko-KR" sz="2000" b="1" i="1" smtClean="0">
                            <a:solidFill>
                              <a:srgbClr val="0070C0"/>
                            </a:solidFill>
                            <a:latin typeface="Cambria Math"/>
                            <a:cs typeface="Calibri" pitchFamily="34" charset="0"/>
                          </a:rPr>
                          <m:t>𝒍</m:t>
                        </m:r>
                      </m:e>
                      <m:sub>
                        <m:r>
                          <a:rPr lang="en-US" altLang="ko-KR" sz="2000" b="1" i="1" smtClean="0">
                            <a:solidFill>
                              <a:srgbClr val="0070C0"/>
                            </a:solidFill>
                            <a:latin typeface="Cambria Math"/>
                            <a:cs typeface="Calibri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ko-KR" sz="2000" b="1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&gt; 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altLang="ko-KR" sz="20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altLang="ko-KR" sz="2000" b="1" dirty="0" smtClean="0">
                    <a:latin typeface="Calibri" pitchFamily="34" charset="0"/>
                    <a:cs typeface="Calibri" pitchFamily="34" charset="0"/>
                  </a:rPr>
                  <a:t>    </a:t>
                </a:r>
                <a:r>
                  <a:rPr lang="en-US" altLang="ko-KR" sz="2000" dirty="0" smtClean="0">
                    <a:latin typeface="Calibri" pitchFamily="34" charset="0"/>
                    <a:cs typeface="Calibri" pitchFamily="34" charset="0"/>
                  </a:rPr>
                  <a:t>is a </a:t>
                </a:r>
                <a:r>
                  <a:rPr lang="en-US" altLang="ko-KR" sz="2000" b="1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SP coverage requirement</a:t>
                </a:r>
                <a:r>
                  <a:rPr lang="en-US" altLang="ko-KR" sz="2000" dirty="0" smtClean="0">
                    <a:latin typeface="Calibri" pitchFamily="34" charset="0"/>
                    <a:cs typeface="Calibri" pitchFamily="34" charset="0"/>
                  </a:rPr>
                  <a:t>, if</a:t>
                </a:r>
              </a:p>
              <a:p>
                <a:pPr marL="457200" lvl="1" indent="0">
                  <a:lnSpc>
                    <a:spcPct val="150000"/>
                  </a:lnSpc>
                  <a:spcBef>
                    <a:spcPts val="600"/>
                  </a:spcBef>
                  <a:buNone/>
                </a:pPr>
                <a:r>
                  <a:rPr lang="en-US" altLang="ko-KR" sz="2000" dirty="0" smtClean="0">
                    <a:latin typeface="Calibri" pitchFamily="34" charset="0"/>
                    <a:cs typeface="Calibri" pitchFamily="34" charset="0"/>
                  </a:rPr>
                  <a:t>(1) </a:t>
                </a:r>
                <a14:m>
                  <m:oMath xmlns:m="http://schemas.openxmlformats.org/officeDocument/2006/math">
                    <m:r>
                      <a:rPr lang="en-US" altLang="ko-KR" sz="2000" b="0" i="1" smtClean="0">
                        <a:latin typeface="Cambria Math"/>
                        <a:cs typeface="Calibri" pitchFamily="34" charset="0"/>
                      </a:rPr>
                      <m:t>𝑙</m:t>
                    </m:r>
                    <m:r>
                      <a:rPr lang="en-US" altLang="ko-KR" sz="2000" b="0" i="1" baseline="-25000" smtClean="0">
                        <a:latin typeface="Cambria Math"/>
                        <a:cs typeface="Calibri" pitchFamily="34" charset="0"/>
                      </a:rPr>
                      <m:t>1</m:t>
                    </m:r>
                  </m:oMath>
                </a14:m>
                <a:r>
                  <a:rPr lang="en-US" altLang="ko-KR" sz="2000" dirty="0" smtClean="0">
                    <a:latin typeface="Calibri" pitchFamily="34" charset="0"/>
                    <a:cs typeface="Calibri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latin typeface="Cambria Math"/>
                        <a:cs typeface="Calibri" pitchFamily="34" charset="0"/>
                      </a:rPr>
                      <m:t>𝑙</m:t>
                    </m:r>
                    <m:r>
                      <a:rPr lang="en-US" altLang="ko-KR" sz="2000" b="0" i="1" baseline="-25000" smtClean="0">
                        <a:latin typeface="Cambria Math"/>
                        <a:cs typeface="Calibri" pitchFamily="34" charset="0"/>
                      </a:rPr>
                      <m:t>2</m:t>
                    </m:r>
                  </m:oMath>
                </a14:m>
                <a:r>
                  <a:rPr lang="en-US" altLang="ko-KR" sz="2000" dirty="0" smtClean="0">
                    <a:latin typeface="Calibri" pitchFamily="34" charset="0"/>
                    <a:cs typeface="Calibri" pitchFamily="34" charset="0"/>
                  </a:rPr>
                  <a:t> are lock statements </a:t>
                </a:r>
              </a:p>
              <a:p>
                <a:pPr marL="457200" lvl="1" indent="0">
                  <a:lnSpc>
                    <a:spcPct val="150000"/>
                  </a:lnSpc>
                  <a:spcBef>
                    <a:spcPts val="600"/>
                  </a:spcBef>
                  <a:buNone/>
                </a:pPr>
                <a:r>
                  <a:rPr lang="en-US" altLang="ko-KR" sz="2000" dirty="0" smtClean="0">
                    <a:latin typeface="Calibri" pitchFamily="34" charset="0"/>
                    <a:cs typeface="Calibri" pitchFamily="34" charset="0"/>
                  </a:rPr>
                  <a:t>(2)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latin typeface="Cambria Math"/>
                        <a:cs typeface="Calibri" pitchFamily="34" charset="0"/>
                      </a:rPr>
                      <m:t>𝑙</m:t>
                    </m:r>
                    <m:r>
                      <a:rPr lang="en-US" altLang="ko-KR" sz="2000" i="1" baseline="-25000">
                        <a:latin typeface="Cambria Math"/>
                        <a:cs typeface="Calibri" pitchFamily="34" charset="0"/>
                      </a:rPr>
                      <m:t>1</m:t>
                    </m:r>
                  </m:oMath>
                </a14:m>
                <a:r>
                  <a:rPr lang="en-US" altLang="ko-KR" sz="2000" dirty="0">
                    <a:latin typeface="Calibri" pitchFamily="34" charset="0"/>
                    <a:cs typeface="Calibri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latin typeface="Cambria Math"/>
                        <a:cs typeface="Calibri" pitchFamily="34" charset="0"/>
                      </a:rPr>
                      <m:t>𝑙</m:t>
                    </m:r>
                    <m:r>
                      <a:rPr lang="en-US" altLang="ko-KR" sz="2000" i="1" baseline="-25000">
                        <a:latin typeface="Cambria Math"/>
                        <a:cs typeface="Calibri" pitchFamily="34" charset="0"/>
                      </a:rPr>
                      <m:t>2</m:t>
                    </m:r>
                  </m:oMath>
                </a14:m>
                <a:r>
                  <a:rPr lang="en-US" altLang="ko-KR" sz="2000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altLang="ko-KR" sz="2000" dirty="0" smtClean="0">
                    <a:latin typeface="Calibri" pitchFamily="34" charset="0"/>
                    <a:cs typeface="Calibri" pitchFamily="34" charset="0"/>
                  </a:rPr>
                  <a:t>hold the </a:t>
                </a:r>
                <a:r>
                  <a:rPr lang="en-US" altLang="ko-KR" sz="2000" dirty="0">
                    <a:latin typeface="Calibri" pitchFamily="34" charset="0"/>
                    <a:cs typeface="Calibri" pitchFamily="34" charset="0"/>
                  </a:rPr>
                  <a:t>same lock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latin typeface="Cambria Math"/>
                        <a:cs typeface="Calibri" pitchFamily="34" charset="0"/>
                      </a:rPr>
                      <m:t>𝑚</m:t>
                    </m:r>
                  </m:oMath>
                </a14:m>
                <a:endParaRPr lang="en-US" altLang="ko-KR" sz="2000" dirty="0" smtClean="0">
                  <a:latin typeface="Calibri" pitchFamily="34" charset="0"/>
                  <a:cs typeface="Calibri" pitchFamily="34" charset="0"/>
                </a:endParaRPr>
              </a:p>
              <a:p>
                <a:pPr marL="457200" lvl="1" indent="0">
                  <a:lnSpc>
                    <a:spcPct val="150000"/>
                  </a:lnSpc>
                  <a:spcBef>
                    <a:spcPts val="600"/>
                  </a:spcBef>
                  <a:buNone/>
                </a:pPr>
                <a:r>
                  <a:rPr lang="en-US" altLang="ko-KR" sz="2000" dirty="0" smtClean="0">
                    <a:latin typeface="Calibri" pitchFamily="34" charset="0"/>
                    <a:cs typeface="Calibri" pitchFamily="34" charset="0"/>
                  </a:rPr>
                  <a:t>(3)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latin typeface="Cambria Math"/>
                        <a:cs typeface="Calibri" pitchFamily="34" charset="0"/>
                      </a:rPr>
                      <m:t>𝑙</m:t>
                    </m:r>
                    <m:r>
                      <a:rPr lang="en-US" altLang="ko-KR" sz="2000" i="1" baseline="-25000">
                        <a:latin typeface="Cambria Math"/>
                        <a:cs typeface="Calibri" pitchFamily="34" charset="0"/>
                      </a:rPr>
                      <m:t>2</m:t>
                    </m:r>
                  </m:oMath>
                </a14:m>
                <a:r>
                  <a:rPr lang="en-US" altLang="ko-KR" sz="2000" dirty="0" smtClean="0">
                    <a:latin typeface="Calibri" pitchFamily="34" charset="0"/>
                    <a:cs typeface="Calibri" pitchFamily="34" charset="0"/>
                  </a:rPr>
                  <a:t> holds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latin typeface="Cambria Math"/>
                        <a:cs typeface="Calibri" pitchFamily="34" charset="0"/>
                      </a:rPr>
                      <m:t>𝑚</m:t>
                    </m:r>
                    <m:r>
                      <a:rPr lang="en-US" altLang="ko-KR" sz="2000" i="1">
                        <a:latin typeface="Cambria Math"/>
                        <a:cs typeface="Calibri" pitchFamily="34" charset="0"/>
                      </a:rPr>
                      <m:t> </m:t>
                    </m:r>
                  </m:oMath>
                </a14:m>
                <a:r>
                  <a:rPr lang="en-US" altLang="ko-KR" sz="2000" dirty="0" smtClean="0">
                    <a:latin typeface="Calibri" pitchFamily="34" charset="0"/>
                    <a:cs typeface="Calibri" pitchFamily="34" charset="0"/>
                  </a:rPr>
                  <a:t>right after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latin typeface="Cambria Math"/>
                        <a:cs typeface="Calibri" pitchFamily="34" charset="0"/>
                      </a:rPr>
                      <m:t>𝑙</m:t>
                    </m:r>
                    <m:r>
                      <a:rPr lang="en-US" altLang="ko-KR" sz="2000" b="0" i="1" baseline="-25000" smtClean="0">
                        <a:latin typeface="Cambria Math"/>
                        <a:cs typeface="Calibri" pitchFamily="34" charset="0"/>
                      </a:rPr>
                      <m:t>1</m:t>
                    </m:r>
                  </m:oMath>
                </a14:m>
                <a:r>
                  <a:rPr lang="en-US" altLang="ko-KR" sz="2000" dirty="0" smtClean="0">
                    <a:latin typeface="Calibri" pitchFamily="34" charset="0"/>
                    <a:cs typeface="Calibri" pitchFamily="34" charset="0"/>
                  </a:rPr>
                  <a:t> releases</a:t>
                </a:r>
                <a:endParaRPr lang="en-US" altLang="ko-KR" sz="2000" dirty="0"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30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27985" y="1156560"/>
                <a:ext cx="4536503" cy="1944216"/>
              </a:xfrm>
              <a:blipFill rotWithShape="1">
                <a:blip r:embed="rId2"/>
                <a:stretch>
                  <a:fillRect b="-3322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모서리가 둥근 직사각형 30"/>
          <p:cNvSpPr/>
          <p:nvPr/>
        </p:nvSpPr>
        <p:spPr>
          <a:xfrm>
            <a:off x="6917442" y="3284984"/>
            <a:ext cx="2167826" cy="3046983"/>
          </a:xfrm>
          <a:prstGeom prst="roundRect">
            <a:avLst>
              <a:gd name="adj" fmla="val 744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모서리가 둥근 직사각형 31"/>
          <p:cNvSpPr/>
          <p:nvPr/>
        </p:nvSpPr>
        <p:spPr>
          <a:xfrm>
            <a:off x="4684199" y="3284984"/>
            <a:ext cx="2160000" cy="3046983"/>
          </a:xfrm>
          <a:prstGeom prst="roundRect">
            <a:avLst>
              <a:gd name="adj" fmla="val 744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3" name="직선 화살표 연결선 32"/>
          <p:cNvCxnSpPr/>
          <p:nvPr/>
        </p:nvCxnSpPr>
        <p:spPr>
          <a:xfrm>
            <a:off x="4634886" y="3811966"/>
            <a:ext cx="0" cy="2520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모서리가 둥근 직사각형 33"/>
          <p:cNvSpPr/>
          <p:nvPr/>
        </p:nvSpPr>
        <p:spPr>
          <a:xfrm>
            <a:off x="4674152" y="3284984"/>
            <a:ext cx="2142063" cy="316095"/>
          </a:xfrm>
          <a:prstGeom prst="roundRect">
            <a:avLst>
              <a:gd name="adj" fmla="val 717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--Thread1: </a:t>
            </a:r>
            <a:r>
              <a:rPr lang="en-US" altLang="ko-KR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foo()</a:t>
            </a:r>
            <a:r>
              <a:rPr lang="en-US" altLang="ko-KR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--</a:t>
            </a:r>
            <a:endParaRPr lang="ko-KR" altLang="en-US" sz="16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5" name="모서리가 둥근 직사각형 34"/>
          <p:cNvSpPr/>
          <p:nvPr/>
        </p:nvSpPr>
        <p:spPr>
          <a:xfrm>
            <a:off x="6804248" y="3284984"/>
            <a:ext cx="2448272" cy="316095"/>
          </a:xfrm>
          <a:prstGeom prst="roundRect">
            <a:avLst>
              <a:gd name="adj" fmla="val 717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--Thread2: </a:t>
            </a:r>
            <a:r>
              <a:rPr lang="en-US" altLang="ko-KR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bar()</a:t>
            </a:r>
            <a:r>
              <a:rPr lang="en-US" altLang="ko-KR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--</a:t>
            </a:r>
            <a:endParaRPr lang="ko-KR" altLang="en-US" sz="16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6" name="TextBox 2"/>
          <p:cNvSpPr txBox="1">
            <a:spLocks noChangeArrowheads="1"/>
          </p:cNvSpPr>
          <p:nvPr/>
        </p:nvSpPr>
        <p:spPr bwMode="auto">
          <a:xfrm>
            <a:off x="4572000" y="3894727"/>
            <a:ext cx="24357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 smtClean="0">
                <a:latin typeface="Lucida Console" pitchFamily="49" charset="0"/>
              </a:rPr>
              <a:t>11: </a:t>
            </a:r>
            <a:r>
              <a:rPr lang="en-US" altLang="ko-KR" sz="1400" b="1" dirty="0" smtClean="0">
                <a:latin typeface="Lucida Console" pitchFamily="49" charset="0"/>
              </a:rPr>
              <a:t>synchronized</a:t>
            </a:r>
            <a:r>
              <a:rPr lang="en-US" altLang="ko-KR" sz="1400" dirty="0" smtClean="0">
                <a:latin typeface="Lucida Console" pitchFamily="49" charset="0"/>
              </a:rPr>
              <a:t>(m){</a:t>
            </a:r>
          </a:p>
          <a:p>
            <a:r>
              <a:rPr lang="en-US" altLang="ko-KR" sz="1400" dirty="0" smtClean="0">
                <a:latin typeface="Lucida Console" pitchFamily="49" charset="0"/>
              </a:rPr>
              <a:t>12: }</a:t>
            </a:r>
          </a:p>
        </p:txBody>
      </p:sp>
      <p:sp>
        <p:nvSpPr>
          <p:cNvPr id="37" name="TextBox 2"/>
          <p:cNvSpPr txBox="1">
            <a:spLocks noChangeArrowheads="1"/>
          </p:cNvSpPr>
          <p:nvPr/>
        </p:nvSpPr>
        <p:spPr bwMode="auto">
          <a:xfrm>
            <a:off x="6799843" y="4526633"/>
            <a:ext cx="2422533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ko-KR" sz="1400" dirty="0" smtClean="0">
                <a:latin typeface="Lucida Console" pitchFamily="49" charset="0"/>
              </a:rPr>
              <a:t>21: </a:t>
            </a:r>
            <a:r>
              <a:rPr lang="en-US" altLang="ko-KR" sz="1400" b="1" dirty="0" smtClean="0">
                <a:latin typeface="Lucida Console" pitchFamily="49" charset="0"/>
              </a:rPr>
              <a:t>synchronized</a:t>
            </a:r>
            <a:r>
              <a:rPr lang="en-US" altLang="ko-KR" sz="1400" dirty="0" smtClean="0">
                <a:latin typeface="Lucida Console" pitchFamily="49" charset="0"/>
              </a:rPr>
              <a:t>(m</a:t>
            </a:r>
            <a:r>
              <a:rPr lang="en-US" altLang="ko-KR" sz="1400" dirty="0">
                <a:latin typeface="Lucida Console" pitchFamily="49" charset="0"/>
              </a:rPr>
              <a:t>){</a:t>
            </a:r>
          </a:p>
          <a:p>
            <a:pPr>
              <a:lnSpc>
                <a:spcPct val="85000"/>
              </a:lnSpc>
            </a:pPr>
            <a:r>
              <a:rPr lang="en-US" altLang="ko-KR" sz="1400" dirty="0" smtClean="0">
                <a:latin typeface="Lucida Console" pitchFamily="49" charset="0"/>
              </a:rPr>
              <a:t>22: }</a:t>
            </a:r>
            <a:endParaRPr lang="en-US" altLang="ko-KR" sz="1400" dirty="0">
              <a:latin typeface="Lucida Console" pitchFamily="49" charset="0"/>
            </a:endParaRPr>
          </a:p>
        </p:txBody>
      </p:sp>
      <p:cxnSp>
        <p:nvCxnSpPr>
          <p:cNvPr id="38" name="직선 화살표 연결선 37"/>
          <p:cNvCxnSpPr>
            <a:stCxn id="36" idx="2"/>
            <a:endCxn id="37" idx="0"/>
          </p:cNvCxnSpPr>
          <p:nvPr/>
        </p:nvCxnSpPr>
        <p:spPr>
          <a:xfrm>
            <a:off x="5789876" y="4417947"/>
            <a:ext cx="2221234" cy="1086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38"/>
          <p:cNvCxnSpPr>
            <a:stCxn id="42" idx="2"/>
            <a:endCxn id="41" idx="0"/>
          </p:cNvCxnSpPr>
          <p:nvPr/>
        </p:nvCxnSpPr>
        <p:spPr>
          <a:xfrm>
            <a:off x="5783267" y="5688718"/>
            <a:ext cx="2259147" cy="1693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" name="TextBox 2"/>
          <p:cNvSpPr txBox="1">
            <a:spLocks noChangeArrowheads="1"/>
          </p:cNvSpPr>
          <p:nvPr/>
        </p:nvSpPr>
        <p:spPr bwMode="auto">
          <a:xfrm>
            <a:off x="6842355" y="5858107"/>
            <a:ext cx="24001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 smtClean="0">
                <a:latin typeface="Lucida Console" pitchFamily="49" charset="0"/>
              </a:rPr>
              <a:t>23: </a:t>
            </a:r>
            <a:r>
              <a:rPr lang="en-US" altLang="ko-KR" sz="1400" b="1" dirty="0" smtClean="0">
                <a:latin typeface="Lucida Console" pitchFamily="49" charset="0"/>
              </a:rPr>
              <a:t>synchronized</a:t>
            </a:r>
            <a:r>
              <a:rPr lang="en-US" altLang="ko-KR" sz="1400" dirty="0" smtClean="0">
                <a:latin typeface="Lucida Console" pitchFamily="49" charset="0"/>
              </a:rPr>
              <a:t>(m){</a:t>
            </a:r>
            <a:endParaRPr lang="en-US" altLang="ko-KR" sz="1400" dirty="0">
              <a:latin typeface="Lucida Console" pitchFamily="49" charset="0"/>
            </a:endParaRPr>
          </a:p>
          <a:p>
            <a:r>
              <a:rPr lang="en-US" altLang="ko-KR" sz="1400" dirty="0" smtClean="0">
                <a:latin typeface="Lucida Console" pitchFamily="49" charset="0"/>
              </a:rPr>
              <a:t>24: }</a:t>
            </a:r>
          </a:p>
        </p:txBody>
      </p:sp>
      <p:sp>
        <p:nvSpPr>
          <p:cNvPr id="42" name="TextBox 2"/>
          <p:cNvSpPr txBox="1">
            <a:spLocks noChangeArrowheads="1"/>
          </p:cNvSpPr>
          <p:nvPr/>
        </p:nvSpPr>
        <p:spPr bwMode="auto">
          <a:xfrm>
            <a:off x="4572000" y="5230131"/>
            <a:ext cx="2422533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ko-KR" sz="1400" dirty="0" smtClean="0">
                <a:latin typeface="Lucida Console" pitchFamily="49" charset="0"/>
              </a:rPr>
              <a:t>13: </a:t>
            </a:r>
            <a:r>
              <a:rPr lang="en-US" altLang="ko-KR" sz="1400" b="1" dirty="0" smtClean="0">
                <a:latin typeface="Lucida Console" pitchFamily="49" charset="0"/>
              </a:rPr>
              <a:t>synchronized</a:t>
            </a:r>
            <a:r>
              <a:rPr lang="en-US" altLang="ko-KR" sz="1400" dirty="0" smtClean="0">
                <a:latin typeface="Lucida Console" pitchFamily="49" charset="0"/>
              </a:rPr>
              <a:t>(m</a:t>
            </a:r>
            <a:r>
              <a:rPr lang="en-US" altLang="ko-KR" sz="1400" dirty="0">
                <a:latin typeface="Lucida Console" pitchFamily="49" charset="0"/>
              </a:rPr>
              <a:t>){</a:t>
            </a:r>
          </a:p>
          <a:p>
            <a:pPr>
              <a:lnSpc>
                <a:spcPct val="85000"/>
              </a:lnSpc>
            </a:pPr>
            <a:r>
              <a:rPr lang="en-US" altLang="ko-KR" sz="1400" dirty="0" smtClean="0">
                <a:latin typeface="Lucida Console" pitchFamily="49" charset="0"/>
              </a:rPr>
              <a:t>14: }</a:t>
            </a:r>
            <a:endParaRPr lang="en-US" altLang="ko-KR" sz="1400" dirty="0">
              <a:latin typeface="Lucida Console" pitchFamily="49" charset="0"/>
            </a:endParaRPr>
          </a:p>
        </p:txBody>
      </p:sp>
      <p:cxnSp>
        <p:nvCxnSpPr>
          <p:cNvPr id="47" name="직선 화살표 연결선 46"/>
          <p:cNvCxnSpPr>
            <a:stCxn id="37" idx="2"/>
            <a:endCxn id="42" idx="0"/>
          </p:cNvCxnSpPr>
          <p:nvPr/>
        </p:nvCxnSpPr>
        <p:spPr>
          <a:xfrm flipH="1">
            <a:off x="5783267" y="4985220"/>
            <a:ext cx="2227843" cy="2449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8" name="직사각형 47"/>
          <p:cNvSpPr/>
          <p:nvPr/>
        </p:nvSpPr>
        <p:spPr>
          <a:xfrm>
            <a:off x="5076056" y="5316974"/>
            <a:ext cx="3600400" cy="105369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Covered SPs: </a:t>
            </a:r>
          </a:p>
          <a:p>
            <a:r>
              <a:rPr lang="en-US" altLang="ko-KR" sz="20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altLang="ko-KR" sz="20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(11, 21), </a:t>
            </a:r>
            <a:r>
              <a:rPr lang="en-US" altLang="ko-KR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(21, 13)</a:t>
            </a:r>
            <a:r>
              <a:rPr lang="en-US" altLang="ko-KR" sz="20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ko-KR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(13, 23)</a:t>
            </a:r>
            <a:endParaRPr lang="ko-KR" altLang="en-US" sz="20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TextBox 2"/>
          <p:cNvSpPr txBox="1">
            <a:spLocks noChangeArrowheads="1"/>
          </p:cNvSpPr>
          <p:nvPr/>
        </p:nvSpPr>
        <p:spPr bwMode="auto">
          <a:xfrm>
            <a:off x="-2588" y="1340768"/>
            <a:ext cx="2439873" cy="190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altLang="ko-KR" sz="1400" dirty="0" smtClean="0">
                <a:latin typeface="Lucida Console" pitchFamily="49" charset="0"/>
              </a:rPr>
              <a:t>10:foo</a:t>
            </a:r>
            <a:r>
              <a:rPr lang="en-US" altLang="ko-KR" sz="1400" dirty="0">
                <a:latin typeface="Lucida Console" pitchFamily="49" charset="0"/>
              </a:rPr>
              <a:t>() {</a:t>
            </a: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altLang="ko-KR" sz="1400" dirty="0" smtClean="0">
                <a:latin typeface="Lucida Console" pitchFamily="49" charset="0"/>
              </a:rPr>
              <a:t>11: </a:t>
            </a:r>
            <a:r>
              <a:rPr lang="en-US" altLang="ko-KR" sz="1400" b="1" dirty="0" smtClean="0">
                <a:latin typeface="Lucida Console" pitchFamily="49" charset="0"/>
              </a:rPr>
              <a:t>synchronized</a:t>
            </a:r>
            <a:r>
              <a:rPr lang="en-US" altLang="ko-KR" sz="1400" dirty="0" smtClean="0">
                <a:latin typeface="Lucida Console" pitchFamily="49" charset="0"/>
              </a:rPr>
              <a:t>(m){</a:t>
            </a:r>
            <a:endParaRPr lang="en-US" altLang="ko-KR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Console" pitchFamily="49" charset="0"/>
            </a:endParaRP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altLang="ko-KR" sz="1400" dirty="0" smtClean="0">
                <a:latin typeface="Lucida Console" pitchFamily="49" charset="0"/>
              </a:rPr>
              <a:t>12: }</a:t>
            </a: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altLang="ko-KR" sz="1400" dirty="0" smtClean="0">
                <a:latin typeface="Lucida Console" pitchFamily="49" charset="0"/>
              </a:rPr>
              <a:t>13: </a:t>
            </a:r>
            <a:r>
              <a:rPr lang="en-US" altLang="ko-KR" sz="1400" b="1" dirty="0" smtClean="0">
                <a:latin typeface="Lucida Console" pitchFamily="49" charset="0"/>
              </a:rPr>
              <a:t>synchronized</a:t>
            </a:r>
            <a:r>
              <a:rPr lang="en-US" altLang="ko-KR" sz="1400" dirty="0" smtClean="0">
                <a:latin typeface="Lucida Console" pitchFamily="49" charset="0"/>
              </a:rPr>
              <a:t>(m){</a:t>
            </a:r>
            <a:endParaRPr lang="en-US" altLang="ko-KR" sz="1400" dirty="0">
              <a:latin typeface="Lucida Console" pitchFamily="49" charset="0"/>
            </a:endParaRP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altLang="ko-KR" sz="1400" dirty="0" smtClean="0">
                <a:latin typeface="Lucida Console" pitchFamily="49" charset="0"/>
              </a:rPr>
              <a:t>14: }</a:t>
            </a: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altLang="ko-KR" sz="1400" dirty="0" smtClean="0">
                <a:latin typeface="Lucida Console" pitchFamily="49" charset="0"/>
              </a:rPr>
              <a:t>15:}</a:t>
            </a:r>
          </a:p>
        </p:txBody>
      </p:sp>
      <p:sp>
        <p:nvSpPr>
          <p:cNvPr id="51" name="모서리가 둥근 직사각형 50"/>
          <p:cNvSpPr/>
          <p:nvPr/>
        </p:nvSpPr>
        <p:spPr>
          <a:xfrm>
            <a:off x="69421" y="1340769"/>
            <a:ext cx="4590815" cy="1867638"/>
          </a:xfrm>
          <a:prstGeom prst="roundRect">
            <a:avLst>
              <a:gd name="adj" fmla="val 422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endParaRPr lang="ko-KR" altLang="en-US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4" name="TextBox 2"/>
          <p:cNvSpPr txBox="1">
            <a:spLocks noChangeArrowheads="1"/>
          </p:cNvSpPr>
          <p:nvPr/>
        </p:nvSpPr>
        <p:spPr bwMode="auto">
          <a:xfrm>
            <a:off x="2356504" y="1342187"/>
            <a:ext cx="2441568" cy="190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altLang="ko-KR" sz="1400" dirty="0" smtClean="0">
                <a:latin typeface="Lucida Console" pitchFamily="49" charset="0"/>
              </a:rPr>
              <a:t>20:bar</a:t>
            </a:r>
            <a:r>
              <a:rPr lang="en-US" altLang="ko-KR" sz="1400" dirty="0">
                <a:latin typeface="Lucida Console" pitchFamily="49" charset="0"/>
              </a:rPr>
              <a:t>() {</a:t>
            </a: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altLang="ko-KR" sz="1400" dirty="0" smtClean="0">
                <a:latin typeface="Lucida Console" pitchFamily="49" charset="0"/>
              </a:rPr>
              <a:t>21: </a:t>
            </a:r>
            <a:r>
              <a:rPr lang="en-US" altLang="ko-KR" sz="1400" b="1" dirty="0">
                <a:latin typeface="Lucida Console" pitchFamily="49" charset="0"/>
              </a:rPr>
              <a:t>synchronized</a:t>
            </a:r>
            <a:r>
              <a:rPr lang="en-US" altLang="ko-KR" sz="1400" dirty="0">
                <a:latin typeface="Lucida Console" pitchFamily="49" charset="0"/>
              </a:rPr>
              <a:t>(m){</a:t>
            </a: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altLang="ko-KR" sz="1400" dirty="0" smtClean="0">
                <a:latin typeface="Lucida Console" pitchFamily="49" charset="0"/>
              </a:rPr>
              <a:t>22: }</a:t>
            </a: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altLang="ko-KR" sz="1400" dirty="0" smtClean="0">
                <a:latin typeface="Lucida Console" pitchFamily="49" charset="0"/>
              </a:rPr>
              <a:t>23: </a:t>
            </a:r>
            <a:r>
              <a:rPr lang="en-US" altLang="ko-KR" sz="1400" b="1" dirty="0">
                <a:latin typeface="Lucida Console" pitchFamily="49" charset="0"/>
              </a:rPr>
              <a:t>synchronized</a:t>
            </a:r>
            <a:r>
              <a:rPr lang="en-US" altLang="ko-KR" sz="1400" dirty="0">
                <a:latin typeface="Lucida Console" pitchFamily="49" charset="0"/>
              </a:rPr>
              <a:t>(m){</a:t>
            </a: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altLang="ko-KR" sz="1400" dirty="0" smtClean="0">
                <a:latin typeface="Lucida Console" pitchFamily="49" charset="0"/>
              </a:rPr>
              <a:t>24: }</a:t>
            </a:r>
            <a:endParaRPr lang="en-US" altLang="ko-KR" sz="1400" dirty="0">
              <a:latin typeface="Lucida Console" pitchFamily="49" charset="0"/>
            </a:endParaRP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altLang="ko-KR" sz="1400" dirty="0" smtClean="0">
                <a:latin typeface="Lucida Console" pitchFamily="49" charset="0"/>
              </a:rPr>
              <a:t>25:}</a:t>
            </a:r>
            <a:endParaRPr lang="ko-KR" altLang="en-US" sz="1400" dirty="0">
              <a:latin typeface="Lucida Console" pitchFamily="49" charset="0"/>
            </a:endParaRPr>
          </a:p>
        </p:txBody>
      </p:sp>
      <p:cxnSp>
        <p:nvCxnSpPr>
          <p:cNvPr id="40" name="직선 화살표 연결선 39"/>
          <p:cNvCxnSpPr/>
          <p:nvPr/>
        </p:nvCxnSpPr>
        <p:spPr>
          <a:xfrm>
            <a:off x="1224900" y="4417947"/>
            <a:ext cx="2221234" cy="986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직선 화살표 연결선 42"/>
          <p:cNvCxnSpPr/>
          <p:nvPr/>
        </p:nvCxnSpPr>
        <p:spPr>
          <a:xfrm flipH="1">
            <a:off x="1237227" y="5668622"/>
            <a:ext cx="2211743" cy="1894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직선 화살표 연결선 43"/>
          <p:cNvCxnSpPr/>
          <p:nvPr/>
        </p:nvCxnSpPr>
        <p:spPr>
          <a:xfrm>
            <a:off x="3446134" y="4975172"/>
            <a:ext cx="2836" cy="2348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6" name="직사각형 45"/>
          <p:cNvSpPr/>
          <p:nvPr/>
        </p:nvSpPr>
        <p:spPr>
          <a:xfrm>
            <a:off x="539552" y="5327630"/>
            <a:ext cx="3600400" cy="10536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Covered SPs: </a:t>
            </a:r>
          </a:p>
          <a:p>
            <a:r>
              <a:rPr lang="en-US" altLang="ko-KR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(11, 21)</a:t>
            </a:r>
            <a:r>
              <a:rPr lang="en-US" altLang="ko-KR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</a:t>
            </a:r>
            <a:r>
              <a:rPr lang="en-US" altLang="ko-KR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(21, 23)</a:t>
            </a:r>
            <a:r>
              <a:rPr lang="en-US" altLang="ko-KR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</a:t>
            </a:r>
            <a:r>
              <a:rPr lang="en-US" altLang="ko-KR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(23, 13)</a:t>
            </a:r>
            <a:endParaRPr lang="ko-KR" altLang="en-US" sz="20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31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4" grpId="0"/>
      <p:bldP spid="35" grpId="0"/>
      <p:bldP spid="36" grpId="0"/>
      <p:bldP spid="37" grpId="0"/>
      <p:bldP spid="41" grpId="0"/>
      <p:bldP spid="42" grpId="0"/>
      <p:bldP spid="48" grpId="0" animBg="1"/>
      <p:bldP spid="4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-36512" y="274638"/>
            <a:ext cx="9180512" cy="1143000"/>
          </a:xfrm>
        </p:spPr>
        <p:txBody>
          <a:bodyPr>
            <a:normAutofit/>
          </a:bodyPr>
          <a:lstStyle/>
          <a:p>
            <a:r>
              <a:rPr lang="en-US" altLang="ko-KR" sz="3600" dirty="0" smtClean="0">
                <a:latin typeface="Calibri" pitchFamily="34" charset="0"/>
                <a:cs typeface="Calibri" pitchFamily="34" charset="0"/>
              </a:rPr>
              <a:t>Testing Framework for Concurrent Programs</a:t>
            </a:r>
            <a:endParaRPr lang="ko-KR" alt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25115" y="1464906"/>
            <a:ext cx="8998397" cy="2684174"/>
          </a:xfrm>
        </p:spPr>
        <p:txBody>
          <a:bodyPr>
            <a:noAutofit/>
          </a:bodyPr>
          <a:lstStyle/>
          <a:p>
            <a:pPr marL="514350" indent="-457200">
              <a:buAutoNum type="arabicParenBoth"/>
            </a:pPr>
            <a:r>
              <a:rPr lang="en-US" altLang="ko-KR" sz="2800" dirty="0" smtClean="0">
                <a:latin typeface="Calibri" pitchFamily="34" charset="0"/>
                <a:cs typeface="Calibri" pitchFamily="34" charset="0"/>
              </a:rPr>
              <a:t>Estimates SP requirements,</a:t>
            </a:r>
          </a:p>
          <a:p>
            <a:pPr marL="514350" indent="-457200">
              <a:buAutoNum type="arabicParenBoth"/>
            </a:pPr>
            <a:r>
              <a:rPr lang="en-US" altLang="ko-KR" sz="2800" dirty="0" smtClean="0">
                <a:latin typeface="Calibri" pitchFamily="34" charset="0"/>
                <a:cs typeface="Calibri" pitchFamily="34" charset="0"/>
              </a:rPr>
              <a:t>Generates test </a:t>
            </a:r>
            <a:r>
              <a:rPr lang="en-US" altLang="ko-KR" sz="2800" dirty="0">
                <a:latin typeface="Calibri" pitchFamily="34" charset="0"/>
                <a:cs typeface="Calibri" pitchFamily="34" charset="0"/>
              </a:rPr>
              <a:t>scheduling </a:t>
            </a:r>
            <a:r>
              <a:rPr lang="en-US" altLang="ko-KR" sz="2800" dirty="0" smtClean="0">
                <a:latin typeface="Calibri" pitchFamily="34" charset="0"/>
                <a:cs typeface="Calibri" pitchFamily="34" charset="0"/>
              </a:rPr>
              <a:t>by</a:t>
            </a:r>
            <a:endParaRPr lang="en-US" altLang="ko-KR" sz="2800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monitor running thread status, and measure SP coverage </a:t>
            </a:r>
          </a:p>
          <a:p>
            <a:pPr lvl="1"/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suspend/resume threads to cover new coverage req.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D1F5-69F5-43E4-A460-0AE74272FEAF}" type="slidenum">
              <a:rPr lang="ko-KR" altLang="en-US" smtClean="0"/>
              <a:pPr/>
              <a:t>25</a:t>
            </a:fld>
            <a:endParaRPr lang="ko-KR" altLang="en-US"/>
          </a:p>
        </p:txBody>
      </p:sp>
      <p:sp>
        <p:nvSpPr>
          <p:cNvPr id="48" name="모서리가 둥근 직사각형 47"/>
          <p:cNvSpPr/>
          <p:nvPr/>
        </p:nvSpPr>
        <p:spPr>
          <a:xfrm>
            <a:off x="584687" y="3880926"/>
            <a:ext cx="3771289" cy="2354778"/>
          </a:xfrm>
          <a:prstGeom prst="roundRect">
            <a:avLst>
              <a:gd name="adj" fmla="val 7565"/>
            </a:avLst>
          </a:prstGeom>
          <a:noFill/>
          <a:ln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TextBox 124"/>
          <p:cNvSpPr txBox="1">
            <a:spLocks noChangeArrowheads="1"/>
          </p:cNvSpPr>
          <p:nvPr/>
        </p:nvSpPr>
        <p:spPr bwMode="auto">
          <a:xfrm>
            <a:off x="4585512" y="5898758"/>
            <a:ext cx="18109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1600" b="1" i="1" dirty="0" smtClean="0">
                <a:latin typeface="Calibri" pitchFamily="34" charset="0"/>
                <a:ea typeface="맑은 고딕" pitchFamily="50" charset="-127"/>
                <a:cs typeface="Calibri" pitchFamily="34" charset="0"/>
              </a:rPr>
              <a:t>Testing phase </a:t>
            </a:r>
            <a:endParaRPr kumimoji="0" lang="ko-KR" altLang="en-US" sz="1600" b="1" i="1" dirty="0"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  <p:sp>
        <p:nvSpPr>
          <p:cNvPr id="50" name="모서리가 둥근 직사각형 49"/>
          <p:cNvSpPr/>
          <p:nvPr/>
        </p:nvSpPr>
        <p:spPr>
          <a:xfrm>
            <a:off x="4691642" y="4079450"/>
            <a:ext cx="1366282" cy="1857806"/>
          </a:xfrm>
          <a:prstGeom prst="roundRect">
            <a:avLst>
              <a:gd name="adj" fmla="val 7603"/>
            </a:avLst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모서리가 둥근 직사각형 50"/>
          <p:cNvSpPr/>
          <p:nvPr/>
        </p:nvSpPr>
        <p:spPr>
          <a:xfrm>
            <a:off x="6383955" y="4079449"/>
            <a:ext cx="2143140" cy="1873773"/>
          </a:xfrm>
          <a:prstGeom prst="roundRect">
            <a:avLst>
              <a:gd name="adj" fmla="val 631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/>
          <a:lstStyle/>
          <a:p>
            <a:pPr algn="ctr">
              <a:defRPr/>
            </a:pPr>
            <a:endParaRPr kumimoji="0" lang="ko-KR" altLang="en-US" sz="16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모서리가 둥근 직사각형 51"/>
          <p:cNvSpPr/>
          <p:nvPr/>
        </p:nvSpPr>
        <p:spPr>
          <a:xfrm>
            <a:off x="6561980" y="4384982"/>
            <a:ext cx="1837493" cy="39604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kumimoji="0" lang="en-US" altLang="ko-KR" sz="1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Thread scheduling controller</a:t>
            </a:r>
            <a:endParaRPr kumimoji="0" lang="ko-KR" altLang="en-US" sz="14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3" name="TextBox 20"/>
          <p:cNvSpPr txBox="1">
            <a:spLocks noChangeArrowheads="1"/>
          </p:cNvSpPr>
          <p:nvPr/>
        </p:nvSpPr>
        <p:spPr bwMode="auto">
          <a:xfrm>
            <a:off x="6518731" y="5629478"/>
            <a:ext cx="18238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9pPr>
          </a:lstStyle>
          <a:p>
            <a:pPr algn="ctr" eaLnBrk="1" hangingPunct="1"/>
            <a:r>
              <a:rPr lang="en-US" altLang="ko-KR" sz="1400" i="1" dirty="0" smtClean="0">
                <a:latin typeface="Calibri" pitchFamily="34" charset="0"/>
                <a:cs typeface="Calibri" pitchFamily="34" charset="0"/>
              </a:rPr>
              <a:t>Threads</a:t>
            </a:r>
            <a:endParaRPr lang="ko-KR" altLang="en-US" sz="14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4" name="모서리가 둥근 직사각형 53"/>
          <p:cNvSpPr/>
          <p:nvPr/>
        </p:nvSpPr>
        <p:spPr bwMode="auto">
          <a:xfrm>
            <a:off x="6505052" y="5073751"/>
            <a:ext cx="220369" cy="102870"/>
          </a:xfrm>
          <a:prstGeom prst="roundRect">
            <a:avLst>
              <a:gd name="adj" fmla="val 15076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ko-KR" altLang="en-US" sz="240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모서리가 둥근 직사각형 54"/>
          <p:cNvSpPr/>
          <p:nvPr/>
        </p:nvSpPr>
        <p:spPr bwMode="auto">
          <a:xfrm>
            <a:off x="6872876" y="5256631"/>
            <a:ext cx="220369" cy="125730"/>
          </a:xfrm>
          <a:prstGeom prst="roundRect">
            <a:avLst>
              <a:gd name="adj" fmla="val 15496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ko-KR" altLang="en-US" sz="240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모서리가 둥근 직사각형 55"/>
          <p:cNvSpPr/>
          <p:nvPr/>
        </p:nvSpPr>
        <p:spPr bwMode="auto">
          <a:xfrm>
            <a:off x="7239078" y="5382361"/>
            <a:ext cx="221989" cy="57150"/>
          </a:xfrm>
          <a:prstGeom prst="roundRect">
            <a:avLst>
              <a:gd name="adj" fmla="val 13678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ko-KR" altLang="en-US" sz="240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모서리가 둥근 직사각형 56"/>
          <p:cNvSpPr/>
          <p:nvPr/>
        </p:nvSpPr>
        <p:spPr bwMode="auto">
          <a:xfrm>
            <a:off x="8122176" y="5439511"/>
            <a:ext cx="220369" cy="87630"/>
          </a:xfrm>
          <a:prstGeom prst="roundRect">
            <a:avLst>
              <a:gd name="adj" fmla="val 11252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ko-KR" altLang="en-US" sz="240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모서리가 둥근 직사각형 57"/>
          <p:cNvSpPr/>
          <p:nvPr/>
        </p:nvSpPr>
        <p:spPr bwMode="auto">
          <a:xfrm>
            <a:off x="6505052" y="4991835"/>
            <a:ext cx="220369" cy="645796"/>
          </a:xfrm>
          <a:prstGeom prst="roundRect">
            <a:avLst>
              <a:gd name="adj" fmla="val 15075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ko-KR" altLang="en-US" sz="240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모서리가 둥근 직사각형 58"/>
          <p:cNvSpPr/>
          <p:nvPr/>
        </p:nvSpPr>
        <p:spPr bwMode="auto">
          <a:xfrm>
            <a:off x="6872876" y="4991835"/>
            <a:ext cx="220369" cy="645796"/>
          </a:xfrm>
          <a:prstGeom prst="roundRect">
            <a:avLst>
              <a:gd name="adj" fmla="val 1088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ko-KR" altLang="en-US" sz="240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0" name="모서리가 둥근 직사각형 59"/>
          <p:cNvSpPr/>
          <p:nvPr/>
        </p:nvSpPr>
        <p:spPr bwMode="auto">
          <a:xfrm>
            <a:off x="7239078" y="4991835"/>
            <a:ext cx="221989" cy="645796"/>
          </a:xfrm>
          <a:prstGeom prst="roundRect">
            <a:avLst>
              <a:gd name="adj" fmla="val 15075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ko-KR" altLang="en-US" sz="240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" name="모서리가 둥근 직사각형 60"/>
          <p:cNvSpPr/>
          <p:nvPr/>
        </p:nvSpPr>
        <p:spPr bwMode="auto">
          <a:xfrm>
            <a:off x="8122176" y="4991835"/>
            <a:ext cx="220369" cy="645796"/>
          </a:xfrm>
          <a:prstGeom prst="roundRect">
            <a:avLst>
              <a:gd name="adj" fmla="val 1647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ko-KR" altLang="en-US" sz="240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타원 61"/>
          <p:cNvSpPr/>
          <p:nvPr/>
        </p:nvSpPr>
        <p:spPr bwMode="auto">
          <a:xfrm>
            <a:off x="7885123" y="5281395"/>
            <a:ext cx="17825" cy="13336"/>
          </a:xfrm>
          <a:prstGeom prst="ellipse">
            <a:avLst/>
          </a:prstGeom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ko-KR" altLang="en-US" sz="240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타원 62"/>
          <p:cNvSpPr/>
          <p:nvPr/>
        </p:nvSpPr>
        <p:spPr bwMode="auto">
          <a:xfrm>
            <a:off x="8052021" y="5279491"/>
            <a:ext cx="17824" cy="13334"/>
          </a:xfrm>
          <a:prstGeom prst="ellipse">
            <a:avLst/>
          </a:prstGeom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ko-KR" altLang="en-US" sz="240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타원 63"/>
          <p:cNvSpPr/>
          <p:nvPr/>
        </p:nvSpPr>
        <p:spPr bwMode="auto">
          <a:xfrm>
            <a:off x="7971003" y="5281395"/>
            <a:ext cx="19444" cy="13336"/>
          </a:xfrm>
          <a:prstGeom prst="ellipse">
            <a:avLst/>
          </a:prstGeom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ko-KR" altLang="en-US" sz="240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모서리가 둥근 직사각형 64"/>
          <p:cNvSpPr/>
          <p:nvPr/>
        </p:nvSpPr>
        <p:spPr bwMode="auto">
          <a:xfrm>
            <a:off x="7610141" y="5176621"/>
            <a:ext cx="220369" cy="80010"/>
          </a:xfrm>
          <a:prstGeom prst="roundRect">
            <a:avLst>
              <a:gd name="adj" fmla="val 15076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ko-KR" altLang="en-US" sz="240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66" name="그룹 87"/>
          <p:cNvGrpSpPr>
            <a:grpSpLocks/>
          </p:cNvGrpSpPr>
          <p:nvPr/>
        </p:nvGrpSpPr>
        <p:grpSpPr bwMode="auto">
          <a:xfrm>
            <a:off x="6616858" y="4793715"/>
            <a:ext cx="1610642" cy="196216"/>
            <a:chOff x="4249464" y="2781052"/>
            <a:chExt cx="1578249" cy="215900"/>
          </a:xfrm>
        </p:grpSpPr>
        <p:cxnSp>
          <p:nvCxnSpPr>
            <p:cNvPr id="67" name="직선 화살표 연결선 66"/>
            <p:cNvCxnSpPr/>
            <p:nvPr/>
          </p:nvCxnSpPr>
          <p:spPr>
            <a:xfrm flipV="1">
              <a:off x="4597186" y="2785244"/>
              <a:ext cx="0" cy="207516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직선 화살표 연결선 67"/>
            <p:cNvCxnSpPr/>
            <p:nvPr/>
          </p:nvCxnSpPr>
          <p:spPr>
            <a:xfrm flipV="1">
              <a:off x="4968726" y="2789436"/>
              <a:ext cx="0" cy="207516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직선 화살표 연결선 68"/>
            <p:cNvCxnSpPr/>
            <p:nvPr/>
          </p:nvCxnSpPr>
          <p:spPr>
            <a:xfrm flipV="1">
              <a:off x="5827713" y="2787341"/>
              <a:ext cx="0" cy="207514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화살표 연결선 69"/>
            <p:cNvCxnSpPr/>
            <p:nvPr/>
          </p:nvCxnSpPr>
          <p:spPr>
            <a:xfrm flipV="1">
              <a:off x="5329151" y="2781052"/>
              <a:ext cx="0" cy="209611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직선 화살표 연결선 70"/>
            <p:cNvCxnSpPr/>
            <p:nvPr/>
          </p:nvCxnSpPr>
          <p:spPr>
            <a:xfrm flipV="1">
              <a:off x="4249464" y="2781052"/>
              <a:ext cx="0" cy="209611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직사각형 71"/>
          <p:cNvSpPr/>
          <p:nvPr/>
        </p:nvSpPr>
        <p:spPr>
          <a:xfrm>
            <a:off x="3275856" y="5301208"/>
            <a:ext cx="936104" cy="68130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Estimated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altLang="ko-KR" sz="1600" b="1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arget SPs</a:t>
            </a:r>
            <a:endParaRPr kumimoji="0" lang="en-US" altLang="ko-KR" sz="1600" b="1" i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275857" y="4756676"/>
            <a:ext cx="936103" cy="50359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r>
              <a:rPr lang="en-US" altLang="ko-KR" sz="1400" dirty="0" smtClean="0">
                <a:latin typeface="Calibri" pitchFamily="34" charset="0"/>
                <a:cs typeface="Calibri" pitchFamily="34" charset="0"/>
              </a:rPr>
              <a:t> {(10,20),</a:t>
            </a:r>
            <a:br>
              <a:rPr lang="en-US" altLang="ko-KR" sz="1400" dirty="0" smtClean="0">
                <a:latin typeface="Calibri" pitchFamily="34" charset="0"/>
                <a:cs typeface="Calibri" pitchFamily="34" charset="0"/>
              </a:rPr>
            </a:br>
            <a:r>
              <a:rPr lang="en-US" altLang="ko-KR" sz="1400" dirty="0" smtClean="0">
                <a:latin typeface="Calibri" pitchFamily="34" charset="0"/>
                <a:cs typeface="Calibri" pitchFamily="34" charset="0"/>
              </a:rPr>
              <a:t>  (20,10),…}    </a:t>
            </a:r>
            <a:endParaRPr lang="ko-KR" altLang="en-US" sz="1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837981" y="4576296"/>
            <a:ext cx="1051544" cy="28814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r>
              <a:rPr lang="en-US" altLang="ko-KR" sz="1400" dirty="0" smtClean="0">
                <a:latin typeface="Calibri" pitchFamily="34" charset="0"/>
                <a:cs typeface="Calibri" pitchFamily="34" charset="0"/>
              </a:rPr>
              <a:t> {(10,20), </a:t>
            </a:r>
            <a:r>
              <a:rPr lang="en-US" altLang="ko-KR" sz="1400" baseline="30000" dirty="0" smtClean="0">
                <a:latin typeface="Calibri" pitchFamily="34" charset="0"/>
                <a:cs typeface="Calibri" pitchFamily="34" charset="0"/>
              </a:rPr>
              <a:t>…</a:t>
            </a:r>
            <a:r>
              <a:rPr lang="en-US" altLang="ko-KR" sz="1400" dirty="0" smtClean="0">
                <a:latin typeface="Calibri" pitchFamily="34" charset="0"/>
                <a:cs typeface="Calibri" pitchFamily="34" charset="0"/>
              </a:rPr>
              <a:t>}</a:t>
            </a:r>
            <a:endParaRPr lang="ko-KR" altLang="en-US" sz="1400" baseline="-250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75" name="직선 화살표 연결선 74"/>
          <p:cNvCxnSpPr>
            <a:stCxn id="87" idx="3"/>
            <a:endCxn id="73" idx="1"/>
          </p:cNvCxnSpPr>
          <p:nvPr/>
        </p:nvCxnSpPr>
        <p:spPr>
          <a:xfrm flipV="1">
            <a:off x="3113931" y="5008471"/>
            <a:ext cx="161926" cy="2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화살표 연결선 75"/>
          <p:cNvCxnSpPr>
            <a:stCxn id="73" idx="3"/>
            <a:endCxn id="50" idx="1"/>
          </p:cNvCxnSpPr>
          <p:nvPr/>
        </p:nvCxnSpPr>
        <p:spPr>
          <a:xfrm flipV="1">
            <a:off x="4211960" y="5008353"/>
            <a:ext cx="479682" cy="1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391977" y="3993039"/>
            <a:ext cx="21351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ko-KR" sz="16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Test run</a:t>
            </a:r>
            <a:endParaRPr lang="en-US" altLang="ko-KR" sz="16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752256" y="4103147"/>
            <a:ext cx="1222930" cy="369332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en-US" altLang="ko-KR" sz="16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Measure </a:t>
            </a:r>
          </a:p>
          <a:p>
            <a:pPr algn="ctr">
              <a:lnSpc>
                <a:spcPct val="75000"/>
              </a:lnSpc>
              <a:defRPr/>
            </a:pPr>
            <a:r>
              <a:rPr lang="en-US" altLang="ko-KR" sz="16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coverage</a:t>
            </a:r>
            <a:endParaRPr lang="en-US" altLang="ko-KR" sz="16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79" name="직선 화살표 연결선 78"/>
          <p:cNvCxnSpPr/>
          <p:nvPr/>
        </p:nvCxnSpPr>
        <p:spPr>
          <a:xfrm flipH="1" flipV="1">
            <a:off x="6057924" y="5399231"/>
            <a:ext cx="313268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모서리가 둥근 직사각형 79"/>
          <p:cNvSpPr/>
          <p:nvPr/>
        </p:nvSpPr>
        <p:spPr bwMode="auto">
          <a:xfrm>
            <a:off x="7606901" y="4988025"/>
            <a:ext cx="220369" cy="643890"/>
          </a:xfrm>
          <a:prstGeom prst="roundRect">
            <a:avLst>
              <a:gd name="adj" fmla="val 15075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ko-KR" altLang="en-US" sz="240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81" name="직선 화살표 연결선 80"/>
          <p:cNvCxnSpPr>
            <a:endCxn id="52" idx="1"/>
          </p:cNvCxnSpPr>
          <p:nvPr/>
        </p:nvCxnSpPr>
        <p:spPr>
          <a:xfrm>
            <a:off x="6057924" y="4583004"/>
            <a:ext cx="504056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809405" y="5301093"/>
            <a:ext cx="1080120" cy="28814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r>
              <a:rPr lang="en-US" altLang="ko-KR" sz="1400" dirty="0" smtClean="0">
                <a:latin typeface="Calibri" pitchFamily="34" charset="0"/>
                <a:cs typeface="Calibri" pitchFamily="34" charset="0"/>
              </a:rPr>
              <a:t> {(20,10),</a:t>
            </a:r>
            <a:r>
              <a:rPr lang="en-US" altLang="ko-KR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sz="1400" dirty="0" smtClean="0">
                <a:latin typeface="Calibri" pitchFamily="34" charset="0"/>
                <a:cs typeface="Calibri" pitchFamily="34" charset="0"/>
              </a:rPr>
              <a:t>…}</a:t>
            </a:r>
            <a:endParaRPr lang="ko-KR" altLang="en-US" sz="1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691642" y="4818638"/>
            <a:ext cx="13662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Covered SPs</a:t>
            </a:r>
            <a:endParaRPr lang="ko-KR" altLang="en-US" sz="1600" b="1" i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691641" y="5592769"/>
            <a:ext cx="1366283" cy="29418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1600" b="1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Uncovered SPs</a:t>
            </a:r>
            <a:endParaRPr lang="ko-KR" altLang="en-US" sz="1600" b="1" i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5" name="TextBox 124"/>
          <p:cNvSpPr txBox="1">
            <a:spLocks noChangeArrowheads="1"/>
          </p:cNvSpPr>
          <p:nvPr/>
        </p:nvSpPr>
        <p:spPr bwMode="auto">
          <a:xfrm>
            <a:off x="584687" y="5897150"/>
            <a:ext cx="233112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1600" b="1" i="1" dirty="0" smtClean="0">
                <a:latin typeface="Calibri" pitchFamily="34" charset="0"/>
                <a:ea typeface="맑은 고딕" pitchFamily="50" charset="-127"/>
                <a:cs typeface="Calibri" pitchFamily="34" charset="0"/>
              </a:rPr>
              <a:t>Estimation phase </a:t>
            </a:r>
            <a:endParaRPr kumimoji="0" lang="ko-KR" altLang="en-US" sz="1600" b="1" i="1" dirty="0"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  <p:sp>
        <p:nvSpPr>
          <p:cNvPr id="86" name="모서리가 둥근 직사각형 85"/>
          <p:cNvSpPr/>
          <p:nvPr/>
        </p:nvSpPr>
        <p:spPr>
          <a:xfrm>
            <a:off x="4572000" y="3880926"/>
            <a:ext cx="4037603" cy="2354778"/>
          </a:xfrm>
          <a:prstGeom prst="roundRect">
            <a:avLst>
              <a:gd name="adj" fmla="val 3520"/>
            </a:avLst>
          </a:prstGeom>
          <a:noFill/>
          <a:ln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모서리가 둥근 직사각형 86"/>
          <p:cNvSpPr/>
          <p:nvPr/>
        </p:nvSpPr>
        <p:spPr>
          <a:xfrm>
            <a:off x="2123728" y="4598771"/>
            <a:ext cx="990203" cy="823608"/>
          </a:xfrm>
          <a:prstGeom prst="roundRect">
            <a:avLst>
              <a:gd name="adj" fmla="val 547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ct val="80000"/>
              </a:lnSpc>
              <a:defRPr/>
            </a:pPr>
            <a:r>
              <a:rPr kumimoji="0" lang="en-US" altLang="ko-KR" sz="16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Coverage</a:t>
            </a:r>
          </a:p>
          <a:p>
            <a:pPr algn="ctr">
              <a:lnSpc>
                <a:spcPct val="80000"/>
              </a:lnSpc>
              <a:defRPr/>
            </a:pPr>
            <a:r>
              <a:rPr lang="en-US" altLang="ko-KR" sz="16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estimator</a:t>
            </a:r>
            <a:endParaRPr kumimoji="0" lang="ko-KR" altLang="en-US" sz="16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5" name="모서리가 접힌 도형 154"/>
          <p:cNvSpPr/>
          <p:nvPr/>
        </p:nvSpPr>
        <p:spPr>
          <a:xfrm>
            <a:off x="692324" y="4293926"/>
            <a:ext cx="1287388" cy="1430633"/>
          </a:xfrm>
          <a:prstGeom prst="foldedCorner">
            <a:avLst>
              <a:gd name="adj" fmla="val 1166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thread1() </a:t>
            </a:r>
            <a:r>
              <a:rPr lang="en-US" altLang="ko-KR" sz="1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10: </a:t>
            </a:r>
            <a:r>
              <a:rPr lang="en-US" altLang="ko-KR" sz="1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lock(m) 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en-US" altLang="ko-KR" sz="1200" baseline="30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15: unlock(m)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aseline="30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   ...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thread2() {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20: </a:t>
            </a:r>
            <a:r>
              <a:rPr lang="en-US" altLang="ko-KR" sz="1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lock(m)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en-US" altLang="ko-KR" sz="1200" baseline="30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...</a:t>
            </a:r>
            <a:endParaRPr lang="en-US" altLang="ko-KR" sz="1200" baseline="300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30: unlock(m)</a:t>
            </a:r>
            <a:endParaRPr lang="en-US" altLang="ko-KR" sz="12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56" name="직선 화살표 연결선 155"/>
          <p:cNvCxnSpPr>
            <a:stCxn id="155" idx="3"/>
            <a:endCxn id="87" idx="1"/>
          </p:cNvCxnSpPr>
          <p:nvPr/>
        </p:nvCxnSpPr>
        <p:spPr>
          <a:xfrm>
            <a:off x="1979712" y="5009243"/>
            <a:ext cx="144016" cy="13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214558" y="3645024"/>
            <a:ext cx="2507662" cy="273469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2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Calibri" pitchFamily="34" charset="0"/>
                <a:cs typeface="Calibri" pitchFamily="34" charset="0"/>
              </a:rPr>
              <a:t>Thread Scheduling Controller</a:t>
            </a:r>
            <a:endParaRPr lang="ko-KR" alt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2880320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Coordinates thread executions to satisfy new SP requirements</a:t>
            </a:r>
          </a:p>
          <a:p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Invokes an operation</a:t>
            </a:r>
            <a:br>
              <a:rPr lang="en-US" altLang="ko-KR" sz="2400" dirty="0" smtClean="0">
                <a:latin typeface="Calibri" pitchFamily="34" charset="0"/>
                <a:cs typeface="Calibri" pitchFamily="34" charset="0"/>
              </a:rPr>
            </a:br>
            <a:r>
              <a:rPr lang="en-US" altLang="ko-KR" sz="2200" dirty="0" smtClean="0">
                <a:latin typeface="Calibri" pitchFamily="34" charset="0"/>
                <a:cs typeface="Calibri" pitchFamily="34" charset="0"/>
              </a:rPr>
              <a:t>(1) </a:t>
            </a:r>
            <a:r>
              <a:rPr lang="en-US" altLang="ko-KR" sz="2200" b="1" dirty="0" smtClean="0">
                <a:latin typeface="Calibri" pitchFamily="34" charset="0"/>
                <a:cs typeface="Calibri" pitchFamily="34" charset="0"/>
              </a:rPr>
              <a:t>before</a:t>
            </a:r>
            <a:r>
              <a:rPr lang="en-US" altLang="ko-KR" sz="2200" dirty="0" smtClean="0">
                <a:latin typeface="Calibri" pitchFamily="34" charset="0"/>
                <a:cs typeface="Calibri" pitchFamily="34" charset="0"/>
              </a:rPr>
              <a:t> every </a:t>
            </a:r>
            <a:r>
              <a:rPr lang="en-US" altLang="ko-KR" sz="2200" dirty="0">
                <a:latin typeface="Calibri" pitchFamily="34" charset="0"/>
                <a:cs typeface="Calibri" pitchFamily="34" charset="0"/>
              </a:rPr>
              <a:t>lock </a:t>
            </a:r>
            <a:r>
              <a:rPr lang="en-US" altLang="ko-KR" sz="2200" dirty="0" smtClean="0">
                <a:latin typeface="Calibri" pitchFamily="34" charset="0"/>
                <a:cs typeface="Calibri" pitchFamily="34" charset="0"/>
              </a:rPr>
              <a:t>operation, and </a:t>
            </a:r>
            <a:br>
              <a:rPr lang="en-US" altLang="ko-KR" sz="2200" dirty="0" smtClean="0">
                <a:latin typeface="Calibri" pitchFamily="34" charset="0"/>
                <a:cs typeface="Calibri" pitchFamily="34" charset="0"/>
              </a:rPr>
            </a:br>
            <a:r>
              <a:rPr lang="en-US" altLang="ko-KR" sz="2200" dirty="0" smtClean="0">
                <a:latin typeface="Calibri" pitchFamily="34" charset="0"/>
                <a:cs typeface="Calibri" pitchFamily="34" charset="0"/>
              </a:rPr>
              <a:t>(2) </a:t>
            </a:r>
            <a:r>
              <a:rPr lang="en-US" altLang="ko-KR" sz="2200" b="1" dirty="0" smtClean="0">
                <a:latin typeface="Calibri" pitchFamily="34" charset="0"/>
                <a:cs typeface="Calibri" pitchFamily="34" charset="0"/>
              </a:rPr>
              <a:t>after</a:t>
            </a:r>
            <a:r>
              <a:rPr lang="en-US" altLang="ko-KR" sz="2200" dirty="0" smtClean="0">
                <a:latin typeface="Calibri" pitchFamily="34" charset="0"/>
                <a:cs typeface="Calibri" pitchFamily="34" charset="0"/>
              </a:rPr>
              <a:t> every unlock operation</a:t>
            </a:r>
          </a:p>
          <a:p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Controls thread scheduling by</a:t>
            </a:r>
            <a:r>
              <a:rPr lang="en-US" altLang="ko-KR" sz="2400" dirty="0">
                <a:latin typeface="Calibri" pitchFamily="34" charset="0"/>
                <a:cs typeface="Calibri" pitchFamily="34" charset="0"/>
              </a:rPr>
              <a:t/>
            </a:r>
            <a:br>
              <a:rPr lang="en-US" altLang="ko-KR" sz="2400" dirty="0">
                <a:latin typeface="Calibri" pitchFamily="34" charset="0"/>
                <a:cs typeface="Calibri" pitchFamily="34" charset="0"/>
              </a:rPr>
            </a:br>
            <a:r>
              <a:rPr lang="en-US" altLang="ko-KR" sz="2200" dirty="0" smtClean="0">
                <a:latin typeface="Calibri" pitchFamily="34" charset="0"/>
                <a:cs typeface="Calibri" pitchFamily="34" charset="0"/>
              </a:rPr>
              <a:t>(1) suspend a thread before a lock operation</a:t>
            </a:r>
            <a:br>
              <a:rPr lang="en-US" altLang="ko-KR" sz="2200" dirty="0" smtClean="0">
                <a:latin typeface="Calibri" pitchFamily="34" charset="0"/>
                <a:cs typeface="Calibri" pitchFamily="34" charset="0"/>
              </a:rPr>
            </a:br>
            <a:r>
              <a:rPr lang="en-US" altLang="ko-KR" sz="2200" dirty="0" smtClean="0">
                <a:latin typeface="Calibri" pitchFamily="34" charset="0"/>
                <a:cs typeface="Calibri" pitchFamily="34" charset="0"/>
              </a:rPr>
              <a:t>(2) select one of suspended threads to resume using </a:t>
            </a:r>
            <a:r>
              <a:rPr lang="en-US" altLang="ko-KR" sz="20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three rules</a:t>
            </a:r>
            <a:endParaRPr lang="ko-KR" altLang="en-US" sz="22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D1F5-69F5-43E4-A460-0AE74272FEAF}" type="slidenum">
              <a:rPr lang="ko-KR" altLang="en-US" smtClean="0"/>
              <a:pPr/>
              <a:t>26</a:t>
            </a:fld>
            <a:endParaRPr lang="ko-KR" altLang="en-US"/>
          </a:p>
        </p:txBody>
      </p:sp>
      <p:sp>
        <p:nvSpPr>
          <p:cNvPr id="6" name="모서리가 접힌 도형 5"/>
          <p:cNvSpPr/>
          <p:nvPr/>
        </p:nvSpPr>
        <p:spPr>
          <a:xfrm>
            <a:off x="1043608" y="4293096"/>
            <a:ext cx="3384376" cy="1800200"/>
          </a:xfrm>
          <a:prstGeom prst="foldedCorner">
            <a:avLst>
              <a:gd name="adj" fmla="val 1166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7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700" baseline="30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700" dirty="0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7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7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10: </a:t>
            </a:r>
            <a:r>
              <a:rPr lang="en-US" altLang="ko-KR" sz="1700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synchronized</a:t>
            </a:r>
            <a:r>
              <a:rPr lang="en-US" altLang="ko-KR" sz="17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(m)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7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11:   if (t &gt; 0)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7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12:    </a:t>
            </a:r>
            <a:r>
              <a:rPr lang="en-US" altLang="ko-KR" sz="1700" baseline="30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</p:txBody>
      </p:sp>
      <p:sp>
        <p:nvSpPr>
          <p:cNvPr id="7" name="모서리가 둥근 직사각형 6"/>
          <p:cNvSpPr/>
          <p:nvPr/>
        </p:nvSpPr>
        <p:spPr>
          <a:xfrm>
            <a:off x="1150483" y="4748136"/>
            <a:ext cx="2485413" cy="336290"/>
          </a:xfrm>
          <a:prstGeom prst="roundRect">
            <a:avLst>
              <a:gd name="adj" fmla="val 21379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invoke thread scheduler </a:t>
            </a:r>
            <a:endParaRPr lang="ko-KR" altLang="en-US" i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이등변 삼각형 9"/>
          <p:cNvSpPr/>
          <p:nvPr/>
        </p:nvSpPr>
        <p:spPr>
          <a:xfrm rot="16200000">
            <a:off x="3311860" y="4617132"/>
            <a:ext cx="1224136" cy="864096"/>
          </a:xfrm>
          <a:prstGeom prst="triangle">
            <a:avLst>
              <a:gd name="adj" fmla="val 61641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4211960" y="4437112"/>
            <a:ext cx="1944216" cy="1368152"/>
          </a:xfrm>
          <a:prstGeom prst="roundRect">
            <a:avLst>
              <a:gd name="adj" fmla="val 1038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Decide whether </a:t>
            </a:r>
          </a:p>
          <a:p>
            <a:pPr>
              <a:lnSpc>
                <a:spcPct val="80000"/>
              </a:lnSpc>
            </a:pPr>
            <a:r>
              <a:rPr lang="en-US" altLang="ko-KR" sz="2000" b="1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suspend</a:t>
            </a: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, or </a:t>
            </a:r>
          </a:p>
          <a:p>
            <a:pPr>
              <a:lnSpc>
                <a:spcPct val="80000"/>
              </a:lnSpc>
            </a:pPr>
            <a:r>
              <a:rPr lang="en-US" altLang="ko-KR" sz="2000" b="1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resume</a:t>
            </a:r>
            <a:r>
              <a:rPr lang="en-US" altLang="ko-KR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 current thread</a:t>
            </a:r>
          </a:p>
        </p:txBody>
      </p:sp>
      <p:cxnSp>
        <p:nvCxnSpPr>
          <p:cNvPr id="12" name="직선 화살표 연결선 11"/>
          <p:cNvCxnSpPr/>
          <p:nvPr/>
        </p:nvCxnSpPr>
        <p:spPr>
          <a:xfrm flipH="1">
            <a:off x="6156176" y="5007317"/>
            <a:ext cx="288032" cy="58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6462905" y="4149080"/>
            <a:ext cx="1781504" cy="2363368"/>
            <a:chOff x="6462905" y="4149080"/>
            <a:chExt cx="1781504" cy="2363368"/>
          </a:xfrm>
        </p:grpSpPr>
        <p:sp>
          <p:nvSpPr>
            <p:cNvPr id="13" name="모서리가 둥근 직사각형 49"/>
            <p:cNvSpPr/>
            <p:nvPr/>
          </p:nvSpPr>
          <p:spPr>
            <a:xfrm>
              <a:off x="6462905" y="4149080"/>
              <a:ext cx="1781504" cy="2304256"/>
            </a:xfrm>
            <a:prstGeom prst="roundRect">
              <a:avLst>
                <a:gd name="adj" fmla="val 7603"/>
              </a:avLst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t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ko-KR" sz="16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34564" y="4221088"/>
              <a:ext cx="1219943" cy="3497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en-US" altLang="ko-KR" dirty="0" smtClean="0">
                  <a:latin typeface="Calibri" pitchFamily="34" charset="0"/>
                  <a:cs typeface="Calibri" pitchFamily="34" charset="0"/>
                </a:rPr>
                <a:t> {(10,20), </a:t>
              </a:r>
              <a:r>
                <a:rPr lang="en-US" altLang="ko-KR" baseline="30000" dirty="0" smtClean="0">
                  <a:latin typeface="Calibri" pitchFamily="34" charset="0"/>
                  <a:cs typeface="Calibri" pitchFamily="34" charset="0"/>
                </a:rPr>
                <a:t>…</a:t>
              </a:r>
              <a:r>
                <a:rPr lang="en-US" altLang="ko-KR" dirty="0" smtClean="0">
                  <a:latin typeface="Calibri" pitchFamily="34" charset="0"/>
                  <a:cs typeface="Calibri" pitchFamily="34" charset="0"/>
                </a:rPr>
                <a:t>}</a:t>
              </a:r>
              <a:endParaRPr lang="ko-KR" altLang="en-US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05987" y="4797152"/>
              <a:ext cx="1248519" cy="3497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en-US" altLang="ko-KR" dirty="0" smtClean="0">
                  <a:latin typeface="Calibri" pitchFamily="34" charset="0"/>
                  <a:cs typeface="Calibri" pitchFamily="34" charset="0"/>
                </a:rPr>
                <a:t> {(20,10),</a:t>
              </a:r>
              <a:r>
                <a:rPr lang="en-US" altLang="ko-KR" dirty="0"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altLang="ko-KR" dirty="0" smtClean="0">
                  <a:latin typeface="Calibri" pitchFamily="34" charset="0"/>
                  <a:cs typeface="Calibri" pitchFamily="34" charset="0"/>
                </a:rPr>
                <a:t>…}</a:t>
              </a:r>
              <a:endParaRPr lang="ko-KR" altLang="en-US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62103" y="4509120"/>
              <a:ext cx="13662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i="1" dirty="0" smtClean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Covered SPs</a:t>
              </a:r>
              <a:endParaRPr lang="ko-KR" altLang="en-US" sz="1600" b="1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62101" y="5157192"/>
              <a:ext cx="1366283" cy="294183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altLang="ko-KR" sz="1600" b="1" i="1" dirty="0" smtClean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Uncovered SPs</a:t>
              </a:r>
              <a:endParaRPr lang="ko-KR" altLang="en-US" sz="1600" b="1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6705987" y="5542337"/>
              <a:ext cx="1248521" cy="447419"/>
              <a:chOff x="6963344" y="5155658"/>
              <a:chExt cx="1837493" cy="649606"/>
            </a:xfrm>
          </p:grpSpPr>
          <p:sp>
            <p:nvSpPr>
              <p:cNvPr id="19" name="모서리가 둥근 직사각형 53"/>
              <p:cNvSpPr/>
              <p:nvPr/>
            </p:nvSpPr>
            <p:spPr bwMode="auto">
              <a:xfrm>
                <a:off x="6963344" y="5241384"/>
                <a:ext cx="220369" cy="102870"/>
              </a:xfrm>
              <a:prstGeom prst="roundRect">
                <a:avLst>
                  <a:gd name="adj" fmla="val 15076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kumimoji="0" lang="ko-KR" altLang="en-US" sz="240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0" name="모서리가 둥근 직사각형 54"/>
              <p:cNvSpPr/>
              <p:nvPr/>
            </p:nvSpPr>
            <p:spPr bwMode="auto">
              <a:xfrm>
                <a:off x="7331168" y="5424264"/>
                <a:ext cx="220369" cy="125730"/>
              </a:xfrm>
              <a:prstGeom prst="roundRect">
                <a:avLst>
                  <a:gd name="adj" fmla="val 15496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kumimoji="0" lang="ko-KR" altLang="en-US" sz="240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1" name="모서리가 둥근 직사각형 55"/>
              <p:cNvSpPr/>
              <p:nvPr/>
            </p:nvSpPr>
            <p:spPr bwMode="auto">
              <a:xfrm>
                <a:off x="7697370" y="5549994"/>
                <a:ext cx="221989" cy="57150"/>
              </a:xfrm>
              <a:prstGeom prst="roundRect">
                <a:avLst>
                  <a:gd name="adj" fmla="val 13678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kumimoji="0" lang="ko-KR" altLang="en-US" sz="240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2" name="모서리가 둥근 직사각형 56"/>
              <p:cNvSpPr/>
              <p:nvPr/>
            </p:nvSpPr>
            <p:spPr bwMode="auto">
              <a:xfrm>
                <a:off x="8580468" y="5607144"/>
                <a:ext cx="220369" cy="87630"/>
              </a:xfrm>
              <a:prstGeom prst="roundRect">
                <a:avLst>
                  <a:gd name="adj" fmla="val 11252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kumimoji="0" lang="ko-KR" altLang="en-US" sz="240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3" name="모서리가 둥근 직사각형 57"/>
              <p:cNvSpPr/>
              <p:nvPr/>
            </p:nvSpPr>
            <p:spPr bwMode="auto">
              <a:xfrm>
                <a:off x="6963344" y="5159468"/>
                <a:ext cx="220369" cy="645796"/>
              </a:xfrm>
              <a:prstGeom prst="roundRect">
                <a:avLst>
                  <a:gd name="adj" fmla="val 15075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kumimoji="0" lang="ko-KR" altLang="en-US" sz="240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4" name="모서리가 둥근 직사각형 58"/>
              <p:cNvSpPr/>
              <p:nvPr/>
            </p:nvSpPr>
            <p:spPr bwMode="auto">
              <a:xfrm>
                <a:off x="7331168" y="5159468"/>
                <a:ext cx="220369" cy="645796"/>
              </a:xfrm>
              <a:prstGeom prst="roundRect">
                <a:avLst>
                  <a:gd name="adj" fmla="val 10884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kumimoji="0" lang="ko-KR" altLang="en-US" sz="240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5" name="모서리가 둥근 직사각형 59"/>
              <p:cNvSpPr/>
              <p:nvPr/>
            </p:nvSpPr>
            <p:spPr bwMode="auto">
              <a:xfrm>
                <a:off x="7697370" y="5159468"/>
                <a:ext cx="221989" cy="645796"/>
              </a:xfrm>
              <a:prstGeom prst="roundRect">
                <a:avLst>
                  <a:gd name="adj" fmla="val 15075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kumimoji="0" lang="ko-KR" altLang="en-US" sz="240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6" name="모서리가 둥근 직사각형 60"/>
              <p:cNvSpPr/>
              <p:nvPr/>
            </p:nvSpPr>
            <p:spPr bwMode="auto">
              <a:xfrm>
                <a:off x="8580468" y="5159468"/>
                <a:ext cx="220369" cy="645796"/>
              </a:xfrm>
              <a:prstGeom prst="roundRect">
                <a:avLst>
                  <a:gd name="adj" fmla="val 16472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kumimoji="0" lang="ko-KR" altLang="en-US" sz="240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7" name="타원 61"/>
              <p:cNvSpPr/>
              <p:nvPr/>
            </p:nvSpPr>
            <p:spPr bwMode="auto">
              <a:xfrm>
                <a:off x="8343415" y="5449028"/>
                <a:ext cx="17825" cy="13336"/>
              </a:xfrm>
              <a:prstGeom prst="ellipse">
                <a:avLst/>
              </a:prstGeom>
              <a:ln w="1270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kumimoji="0" lang="ko-KR" altLang="en-US" sz="240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8" name="타원 62"/>
              <p:cNvSpPr/>
              <p:nvPr/>
            </p:nvSpPr>
            <p:spPr bwMode="auto">
              <a:xfrm>
                <a:off x="8510313" y="5447124"/>
                <a:ext cx="17824" cy="13334"/>
              </a:xfrm>
              <a:prstGeom prst="ellipse">
                <a:avLst/>
              </a:prstGeom>
              <a:ln w="1270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kumimoji="0" lang="ko-KR" altLang="en-US" sz="240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9" name="타원 63"/>
              <p:cNvSpPr/>
              <p:nvPr/>
            </p:nvSpPr>
            <p:spPr bwMode="auto">
              <a:xfrm>
                <a:off x="8429295" y="5449028"/>
                <a:ext cx="19444" cy="13336"/>
              </a:xfrm>
              <a:prstGeom prst="ellipse">
                <a:avLst/>
              </a:prstGeom>
              <a:ln w="1270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kumimoji="0" lang="ko-KR" altLang="en-US" sz="240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0" name="모서리가 둥근 직사각형 64"/>
              <p:cNvSpPr/>
              <p:nvPr/>
            </p:nvSpPr>
            <p:spPr bwMode="auto">
              <a:xfrm>
                <a:off x="8068433" y="5344254"/>
                <a:ext cx="220369" cy="80010"/>
              </a:xfrm>
              <a:prstGeom prst="roundRect">
                <a:avLst>
                  <a:gd name="adj" fmla="val 15076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kumimoji="0" lang="ko-KR" altLang="en-US" sz="240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1" name="모서리가 둥근 직사각형 79"/>
              <p:cNvSpPr/>
              <p:nvPr/>
            </p:nvSpPr>
            <p:spPr bwMode="auto">
              <a:xfrm>
                <a:off x="8065193" y="5155658"/>
                <a:ext cx="220369" cy="643890"/>
              </a:xfrm>
              <a:prstGeom prst="roundRect">
                <a:avLst>
                  <a:gd name="adj" fmla="val 15075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kumimoji="0" lang="ko-KR" altLang="en-US" sz="240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6734109" y="6021288"/>
              <a:ext cx="1366283" cy="49116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altLang="ko-KR" sz="1600" b="1" i="1" dirty="0" smtClean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Other threads’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ko-KR" sz="1600" b="1" i="1" dirty="0" smtClean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status</a:t>
              </a:r>
              <a:endParaRPr lang="ko-KR" altLang="en-US" sz="1600" b="1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662103" y="5482907"/>
              <a:ext cx="1366281" cy="548640"/>
            </a:xfrm>
            <a:prstGeom prst="rect">
              <a:avLst/>
            </a:prstGeom>
            <a:noFill/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9572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모서리가 둥근 직사각형 33"/>
          <p:cNvSpPr/>
          <p:nvPr/>
        </p:nvSpPr>
        <p:spPr>
          <a:xfrm>
            <a:off x="2771800" y="4389652"/>
            <a:ext cx="3111820" cy="6955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338" name="제목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7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ko-KR" sz="3600" dirty="0" smtClean="0">
                <a:latin typeface="Calibri" pitchFamily="34" charset="0"/>
                <a:cs typeface="Calibri" pitchFamily="34" charset="0"/>
              </a:rPr>
              <a:t>Thread Schedule Decision Algorithm (1/3)</a:t>
            </a:r>
            <a:endParaRPr lang="ko-KR" altLang="en-US" sz="36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Code Coverage-based Testing of Concurrent Programs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5250E-0ED5-4D25-85E4-1D29EF1ABA9D}" type="slidenum">
              <a:rPr lang="ko-KR" altLang="en-US" smtClean="0"/>
              <a:pPr>
                <a:defRPr/>
              </a:pPr>
              <a:t>27</a:t>
            </a:fld>
            <a:endParaRPr lang="ko-KR" altLang="en-US"/>
          </a:p>
        </p:txBody>
      </p:sp>
      <p:cxnSp>
        <p:nvCxnSpPr>
          <p:cNvPr id="51" name="직선 연결선 50"/>
          <p:cNvCxnSpPr>
            <a:stCxn id="14355" idx="2"/>
            <a:endCxn id="24" idx="0"/>
          </p:cNvCxnSpPr>
          <p:nvPr/>
        </p:nvCxnSpPr>
        <p:spPr bwMode="auto">
          <a:xfrm>
            <a:off x="3453107" y="2618450"/>
            <a:ext cx="2534" cy="168348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>
            <a:stCxn id="14356" idx="2"/>
            <a:endCxn id="58" idx="0"/>
          </p:cNvCxnSpPr>
          <p:nvPr/>
        </p:nvCxnSpPr>
        <p:spPr bwMode="auto">
          <a:xfrm flipH="1">
            <a:off x="5201786" y="2603008"/>
            <a:ext cx="865" cy="253662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5" name="TextBox 17"/>
          <p:cNvSpPr txBox="1">
            <a:spLocks noChangeArrowheads="1"/>
          </p:cNvSpPr>
          <p:nvPr/>
        </p:nvSpPr>
        <p:spPr bwMode="auto">
          <a:xfrm>
            <a:off x="2877043" y="2310475"/>
            <a:ext cx="115212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>
                <a:latin typeface="Courier New" pitchFamily="49" charset="0"/>
                <a:cs typeface="Courier New" pitchFamily="49" charset="0"/>
              </a:rPr>
              <a:t>Thread1</a:t>
            </a:r>
            <a:endParaRPr lang="ko-KR" alt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356" name="TextBox 39"/>
          <p:cNvSpPr txBox="1">
            <a:spLocks noChangeArrowheads="1"/>
          </p:cNvSpPr>
          <p:nvPr/>
        </p:nvSpPr>
        <p:spPr bwMode="auto">
          <a:xfrm>
            <a:off x="4604231" y="2295231"/>
            <a:ext cx="11968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Thread 2</a:t>
            </a:r>
            <a:endParaRPr lang="ko-KR" alt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8" name="모서리가 둥근 직사각형 57"/>
          <p:cNvSpPr/>
          <p:nvPr/>
        </p:nvSpPr>
        <p:spPr>
          <a:xfrm>
            <a:off x="4607999" y="2856670"/>
            <a:ext cx="1187574" cy="522287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ct val="75000"/>
              </a:lnSpc>
              <a:defRPr/>
            </a:pPr>
            <a:r>
              <a:rPr lang="en-US" altLang="ko-KR" sz="1600" b="1" dirty="0" smtClean="0">
                <a:solidFill>
                  <a:schemeClr val="tx1"/>
                </a:solidFill>
                <a:latin typeface="Courier New" pitchFamily="49" charset="0"/>
              </a:rPr>
              <a:t>20:</a:t>
            </a:r>
            <a:endParaRPr lang="en-US" altLang="ko-KR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ctr">
              <a:lnSpc>
                <a:spcPct val="75000"/>
              </a:lnSpc>
              <a:defRPr/>
            </a:pPr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</a:rPr>
              <a:t>lock(m)</a:t>
            </a:r>
            <a:endParaRPr lang="ko-KR" altLang="en-US" sz="1600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4566639" y="4303494"/>
            <a:ext cx="1286069" cy="620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1" name="TextBox 13319"/>
          <p:cNvSpPr txBox="1">
            <a:spLocks noChangeArrowheads="1"/>
          </p:cNvSpPr>
          <p:nvPr/>
        </p:nvSpPr>
        <p:spPr bwMode="auto">
          <a:xfrm>
            <a:off x="6316156" y="2703111"/>
            <a:ext cx="30083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000" b="1" i="1" dirty="0" smtClean="0">
                <a:solidFill>
                  <a:srgbClr val="0070C0"/>
                </a:solidFill>
                <a:latin typeface="Calibri" pitchFamily="34" charset="0"/>
              </a:rPr>
              <a:t>- Covered SPs:  </a:t>
            </a:r>
          </a:p>
          <a:p>
            <a:pPr>
              <a:defRPr/>
            </a:pPr>
            <a:r>
              <a:rPr lang="en-US" altLang="ko-KR" sz="2000" dirty="0" smtClean="0">
                <a:latin typeface="Calibri" pitchFamily="34" charset="0"/>
              </a:rPr>
              <a:t>   </a:t>
            </a:r>
            <a:r>
              <a:rPr lang="en-US" altLang="ko-KR" b="1" dirty="0" smtClean="0">
                <a:latin typeface="Calibri" pitchFamily="34" charset="0"/>
              </a:rPr>
              <a:t>(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20</a:t>
            </a:r>
            <a:r>
              <a:rPr lang="en-US" altLang="ko-KR" b="1" dirty="0" smtClean="0">
                <a:latin typeface="Calibri" pitchFamily="34" charset="0"/>
              </a:rPr>
              <a:t>, 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22)</a:t>
            </a:r>
          </a:p>
          <a:p>
            <a:pPr>
              <a:defRPr/>
            </a:pPr>
            <a:r>
              <a:rPr lang="en-US" altLang="ko-KR" sz="2000" b="1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- Uncovered SPs:</a:t>
            </a:r>
          </a:p>
          <a:p>
            <a:pPr>
              <a:defRPr/>
            </a:pP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 (10,22),(10,22), </a:t>
            </a:r>
          </a:p>
          <a:p>
            <a:pPr>
              <a:defRPr/>
            </a:pPr>
            <a:r>
              <a:rPr lang="en-US" altLang="ko-K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(20,10)</a:t>
            </a:r>
          </a:p>
        </p:txBody>
      </p:sp>
      <p:sp>
        <p:nvSpPr>
          <p:cNvPr id="33" name="모서리가 둥근 직사각형 32"/>
          <p:cNvSpPr/>
          <p:nvPr/>
        </p:nvSpPr>
        <p:spPr>
          <a:xfrm>
            <a:off x="4604231" y="3586042"/>
            <a:ext cx="1196840" cy="522287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ct val="75000"/>
              </a:lnSpc>
              <a:defRPr/>
            </a:pPr>
            <a:r>
              <a:rPr lang="en-US" altLang="ko-KR" sz="1600" b="1" dirty="0" smtClean="0">
                <a:solidFill>
                  <a:schemeClr val="tx1"/>
                </a:solidFill>
                <a:latin typeface="Courier New" pitchFamily="49" charset="0"/>
              </a:rPr>
              <a:t>21:</a:t>
            </a:r>
            <a:endParaRPr lang="en-US" altLang="ko-KR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ctr">
              <a:lnSpc>
                <a:spcPct val="75000"/>
              </a:lnSpc>
              <a:defRPr/>
            </a:pPr>
            <a:r>
              <a:rPr lang="en-US" altLang="ko-KR" sz="1600" dirty="0" smtClean="0">
                <a:solidFill>
                  <a:schemeClr val="tx1"/>
                </a:solidFill>
                <a:latin typeface="Courier New" pitchFamily="49" charset="0"/>
              </a:rPr>
              <a:t>unlock(m</a:t>
            </a:r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</a:rPr>
              <a:t>)</a:t>
            </a:r>
            <a:endParaRPr lang="ko-KR" altLang="en-US" sz="1600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51520" y="126876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Rule 1: Choose a thread to cover uncovered SP </a:t>
            </a:r>
            <a:r>
              <a:rPr lang="en-US" altLang="ko-KR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directly</a:t>
            </a:r>
            <a:endParaRPr lang="en-US" altLang="ko-KR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모서리가 둥근 직사각형 56"/>
          <p:cNvSpPr/>
          <p:nvPr/>
        </p:nvSpPr>
        <p:spPr>
          <a:xfrm>
            <a:off x="2859194" y="4428709"/>
            <a:ext cx="1152128" cy="522287"/>
          </a:xfrm>
          <a:prstGeom prst="roundRect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ct val="75000"/>
              </a:lnSpc>
              <a:defRPr/>
            </a:pPr>
            <a:r>
              <a:rPr lang="en-US" altLang="ko-KR" sz="1600" b="1" dirty="0" smtClean="0">
                <a:solidFill>
                  <a:schemeClr val="tx1"/>
                </a:solidFill>
                <a:latin typeface="Courier New" pitchFamily="49" charset="0"/>
              </a:rPr>
              <a:t>10</a:t>
            </a:r>
            <a:r>
              <a:rPr lang="en-US" altLang="ko-KR" sz="1600" dirty="0" smtClean="0">
                <a:solidFill>
                  <a:schemeClr val="tx1"/>
                </a:solidFill>
                <a:latin typeface="Courier New" pitchFamily="49" charset="0"/>
              </a:rPr>
              <a:t>:</a:t>
            </a:r>
            <a:endParaRPr lang="en-US" altLang="ko-KR" sz="1600" dirty="0">
              <a:solidFill>
                <a:schemeClr val="tx1"/>
              </a:solidFill>
              <a:latin typeface="Courier New" pitchFamily="49" charset="0"/>
            </a:endParaRPr>
          </a:p>
          <a:p>
            <a:pPr algn="ctr">
              <a:lnSpc>
                <a:spcPct val="75000"/>
              </a:lnSpc>
              <a:defRPr/>
            </a:pPr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</a:rPr>
              <a:t>lock(m)</a:t>
            </a:r>
            <a:endParaRPr lang="ko-KR" altLang="en-US" sz="1600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59" name="모서리가 둥근 직사각형 58"/>
          <p:cNvSpPr/>
          <p:nvPr/>
        </p:nvSpPr>
        <p:spPr>
          <a:xfrm>
            <a:off x="4608000" y="4442924"/>
            <a:ext cx="1152128" cy="522287"/>
          </a:xfrm>
          <a:prstGeom prst="roundRect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ct val="75000"/>
              </a:lnSpc>
              <a:defRPr/>
            </a:pPr>
            <a:r>
              <a:rPr lang="en-US" altLang="ko-KR" sz="1600" b="1" dirty="0" smtClean="0">
                <a:solidFill>
                  <a:schemeClr val="tx1"/>
                </a:solidFill>
                <a:latin typeface="Courier New" pitchFamily="49" charset="0"/>
              </a:rPr>
              <a:t>22:</a:t>
            </a:r>
            <a:endParaRPr lang="en-US" altLang="ko-KR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ctr">
              <a:lnSpc>
                <a:spcPct val="75000"/>
              </a:lnSpc>
              <a:defRPr/>
            </a:pPr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</a:rPr>
              <a:t>lock(m)</a:t>
            </a:r>
            <a:endParaRPr lang="ko-KR" altLang="en-US" sz="1600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4" name="직사각형 59"/>
          <p:cNvSpPr/>
          <p:nvPr/>
        </p:nvSpPr>
        <p:spPr>
          <a:xfrm>
            <a:off x="2812606" y="4301930"/>
            <a:ext cx="1286069" cy="620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7200800" y="302360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,(20,10)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640502" y="4036770"/>
            <a:ext cx="7920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640502" y="4095475"/>
            <a:ext cx="7920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51"/>
          <p:cNvCxnSpPr>
            <a:stCxn id="58" idx="2"/>
            <a:endCxn id="33" idx="0"/>
          </p:cNvCxnSpPr>
          <p:nvPr/>
        </p:nvCxnSpPr>
        <p:spPr bwMode="auto">
          <a:xfrm>
            <a:off x="5201786" y="3378957"/>
            <a:ext cx="865" cy="207085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51"/>
          <p:cNvCxnSpPr>
            <a:stCxn id="33" idx="2"/>
            <a:endCxn id="60" idx="0"/>
          </p:cNvCxnSpPr>
          <p:nvPr/>
        </p:nvCxnSpPr>
        <p:spPr bwMode="auto">
          <a:xfrm>
            <a:off x="5202651" y="4108329"/>
            <a:ext cx="7023" cy="195165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916604" y="2793644"/>
            <a:ext cx="576064" cy="38797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916604" y="4377820"/>
            <a:ext cx="576064" cy="38797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844596" y="2821578"/>
            <a:ext cx="576064" cy="38797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116404" y="4415920"/>
            <a:ext cx="576064" cy="38797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>
            <a:off x="6624736" y="3325634"/>
            <a:ext cx="79208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모서리가 둥근 직사각형 56"/>
          <p:cNvSpPr/>
          <p:nvPr/>
        </p:nvSpPr>
        <p:spPr>
          <a:xfrm>
            <a:off x="2847422" y="4405754"/>
            <a:ext cx="1181748" cy="559457"/>
          </a:xfrm>
          <a:prstGeom prst="roundRect">
            <a:avLst/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ct val="75000"/>
              </a:lnSpc>
              <a:defRPr/>
            </a:pPr>
            <a:r>
              <a:rPr lang="en-US" altLang="ko-KR" sz="1600" b="1" dirty="0" smtClean="0">
                <a:solidFill>
                  <a:schemeClr val="tx1"/>
                </a:solidFill>
                <a:latin typeface="Courier New" pitchFamily="49" charset="0"/>
              </a:rPr>
              <a:t>10</a:t>
            </a:r>
            <a:r>
              <a:rPr lang="en-US" altLang="ko-KR" sz="1600" dirty="0" smtClean="0">
                <a:solidFill>
                  <a:schemeClr val="tx1"/>
                </a:solidFill>
                <a:latin typeface="Courier New" pitchFamily="49" charset="0"/>
              </a:rPr>
              <a:t>:</a:t>
            </a:r>
            <a:endParaRPr lang="en-US" altLang="ko-KR" sz="1600" dirty="0">
              <a:solidFill>
                <a:schemeClr val="tx1"/>
              </a:solidFill>
              <a:latin typeface="Courier New" pitchFamily="49" charset="0"/>
            </a:endParaRPr>
          </a:p>
          <a:p>
            <a:pPr algn="ctr">
              <a:lnSpc>
                <a:spcPct val="75000"/>
              </a:lnSpc>
              <a:defRPr/>
            </a:pPr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</a:rPr>
              <a:t>lock(m)</a:t>
            </a:r>
            <a:endParaRPr lang="ko-KR" altLang="en-US" sz="1600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2771800" y="4348256"/>
            <a:ext cx="1352716" cy="689224"/>
          </a:xfrm>
          <a:prstGeom prst="rect">
            <a:avLst/>
          </a:prstGeom>
          <a:noFill/>
          <a:ln w="381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134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58" grpId="0" animBg="1"/>
      <p:bldP spid="60" grpId="0" animBg="1"/>
      <p:bldP spid="33" grpId="0" animBg="1"/>
      <p:bldP spid="57" grpId="0" animBg="1"/>
      <p:bldP spid="59" grpId="0" animBg="1"/>
      <p:bldP spid="24" grpId="0" animBg="1"/>
      <p:bldP spid="4" grpId="0"/>
      <p:bldP spid="21" grpId="0" animBg="1"/>
      <p:bldP spid="45" grpId="0" animBg="1"/>
      <p:bldP spid="46" grpId="0" animBg="1"/>
      <p:bldP spid="47" grpId="0" animBg="1"/>
      <p:bldP spid="29" grpId="0" animBg="1"/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Code Coverage-based Testing of Concurrent Programs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5250E-0ED5-4D25-85E4-1D29EF1ABA9D}" type="slidenum">
              <a:rPr lang="ko-KR" altLang="en-US" smtClean="0"/>
              <a:pPr>
                <a:defRPr/>
              </a:pPr>
              <a:t>28</a:t>
            </a:fld>
            <a:endParaRPr lang="ko-KR" altLang="en-US"/>
          </a:p>
        </p:txBody>
      </p:sp>
      <p:sp>
        <p:nvSpPr>
          <p:cNvPr id="23" name="제목 1"/>
          <p:cNvSpPr>
            <a:spLocks noGrp="1"/>
          </p:cNvSpPr>
          <p:nvPr>
            <p:ph type="title"/>
          </p:nvPr>
        </p:nvSpPr>
        <p:spPr>
          <a:xfrm>
            <a:off x="-1" y="548679"/>
            <a:ext cx="9137079" cy="691505"/>
          </a:xfrm>
        </p:spPr>
        <p:txBody>
          <a:bodyPr>
            <a:normAutofit/>
          </a:bodyPr>
          <a:lstStyle/>
          <a:p>
            <a:r>
              <a:rPr lang="en-US" altLang="ko-KR" sz="3600" dirty="0" smtClean="0">
                <a:latin typeface="Calibri" pitchFamily="34" charset="0"/>
                <a:cs typeface="Calibri" pitchFamily="34" charset="0"/>
              </a:rPr>
              <a:t>Thread Schedule Decision Algorithm (2/3)</a:t>
            </a:r>
            <a:endParaRPr lang="ko-KR" altLang="en-US" sz="36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1261256"/>
            <a:ext cx="8640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Rule 2: Choose </a:t>
            </a:r>
            <a:r>
              <a:rPr lang="en-US" altLang="ko-KR" sz="2400" dirty="0">
                <a:latin typeface="Calibri" pitchFamily="34" charset="0"/>
                <a:cs typeface="Calibri" pitchFamily="34" charset="0"/>
              </a:rPr>
              <a:t>a thread </a:t>
            </a: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to </a:t>
            </a:r>
            <a:r>
              <a:rPr lang="en-US" altLang="ko-KR" sz="2400" dirty="0">
                <a:latin typeface="Calibri" pitchFamily="34" charset="0"/>
                <a:cs typeface="Calibri" pitchFamily="34" charset="0"/>
              </a:rPr>
              <a:t>cover uncovered </a:t>
            </a: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SP </a:t>
            </a:r>
            <a:r>
              <a:rPr lang="en-US" altLang="ko-KR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in next decision</a:t>
            </a:r>
          </a:p>
        </p:txBody>
      </p:sp>
      <p:sp>
        <p:nvSpPr>
          <p:cNvPr id="20" name="모서리가 둥근 직사각형 19"/>
          <p:cNvSpPr/>
          <p:nvPr/>
        </p:nvSpPr>
        <p:spPr>
          <a:xfrm>
            <a:off x="2647622" y="4300121"/>
            <a:ext cx="3276384" cy="7534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1" name="직선 연결선 20"/>
          <p:cNvCxnSpPr/>
          <p:nvPr/>
        </p:nvCxnSpPr>
        <p:spPr bwMode="auto">
          <a:xfrm flipH="1">
            <a:off x="3397387" y="2609616"/>
            <a:ext cx="1" cy="162843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>
            <a:endCxn id="28" idx="0"/>
          </p:cNvCxnSpPr>
          <p:nvPr/>
        </p:nvCxnSpPr>
        <p:spPr bwMode="auto">
          <a:xfrm flipH="1">
            <a:off x="5160600" y="2641472"/>
            <a:ext cx="866" cy="233644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7"/>
          <p:cNvSpPr txBox="1">
            <a:spLocks noChangeArrowheads="1"/>
          </p:cNvSpPr>
          <p:nvPr/>
        </p:nvSpPr>
        <p:spPr bwMode="auto">
          <a:xfrm>
            <a:off x="2815761" y="2292116"/>
            <a:ext cx="115212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>
                <a:latin typeface="Courier New" pitchFamily="49" charset="0"/>
                <a:cs typeface="Courier New" pitchFamily="49" charset="0"/>
              </a:rPr>
              <a:t>Thread1</a:t>
            </a:r>
            <a:endParaRPr lang="ko-KR" alt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39"/>
          <p:cNvSpPr txBox="1">
            <a:spLocks noChangeArrowheads="1"/>
          </p:cNvSpPr>
          <p:nvPr/>
        </p:nvSpPr>
        <p:spPr bwMode="auto">
          <a:xfrm>
            <a:off x="4563045" y="2276872"/>
            <a:ext cx="11968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Thread 2</a:t>
            </a:r>
            <a:endParaRPr lang="ko-KR" alt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2815761" y="4424565"/>
            <a:ext cx="1152128" cy="522287"/>
          </a:xfrm>
          <a:prstGeom prst="roundRect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ct val="75000"/>
              </a:lnSpc>
              <a:defRPr/>
            </a:pPr>
            <a:r>
              <a:rPr lang="en-US" altLang="ko-KR" sz="1600" b="1" dirty="0" smtClean="0">
                <a:solidFill>
                  <a:schemeClr val="tx1"/>
                </a:solidFill>
                <a:latin typeface="Courier New" pitchFamily="49" charset="0"/>
              </a:rPr>
              <a:t>10</a:t>
            </a:r>
            <a:r>
              <a:rPr lang="en-US" altLang="ko-KR" sz="1600" dirty="0" smtClean="0">
                <a:solidFill>
                  <a:schemeClr val="tx1"/>
                </a:solidFill>
                <a:latin typeface="Courier New" pitchFamily="49" charset="0"/>
              </a:rPr>
              <a:t>:</a:t>
            </a:r>
            <a:endParaRPr lang="en-US" altLang="ko-KR" sz="1600" dirty="0">
              <a:solidFill>
                <a:schemeClr val="tx1"/>
              </a:solidFill>
              <a:latin typeface="Courier New" pitchFamily="49" charset="0"/>
            </a:endParaRPr>
          </a:p>
          <a:p>
            <a:pPr algn="ctr">
              <a:lnSpc>
                <a:spcPct val="75000"/>
              </a:lnSpc>
              <a:defRPr/>
            </a:pPr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</a:rPr>
              <a:t>lock(m)</a:t>
            </a:r>
            <a:endParaRPr lang="ko-KR" altLang="en-US" sz="1600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8" name="모서리가 둥근 직사각형 27"/>
          <p:cNvSpPr/>
          <p:nvPr/>
        </p:nvSpPr>
        <p:spPr>
          <a:xfrm>
            <a:off x="4566813" y="2875116"/>
            <a:ext cx="1187574" cy="522287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ct val="75000"/>
              </a:lnSpc>
              <a:defRPr/>
            </a:pPr>
            <a:r>
              <a:rPr lang="en-US" altLang="ko-KR" sz="1600" b="1" dirty="0" smtClean="0">
                <a:solidFill>
                  <a:schemeClr val="tx1"/>
                </a:solidFill>
                <a:latin typeface="Courier New" pitchFamily="49" charset="0"/>
              </a:rPr>
              <a:t>20:</a:t>
            </a:r>
            <a:endParaRPr lang="en-US" altLang="ko-KR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ctr">
              <a:lnSpc>
                <a:spcPct val="75000"/>
              </a:lnSpc>
              <a:defRPr/>
            </a:pPr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</a:rPr>
              <a:t>lock(m)</a:t>
            </a:r>
            <a:endParaRPr lang="ko-KR" altLang="en-US" sz="1600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9" name="모서리가 둥근 직사각형 28"/>
          <p:cNvSpPr/>
          <p:nvPr/>
        </p:nvSpPr>
        <p:spPr>
          <a:xfrm>
            <a:off x="4582580" y="4424565"/>
            <a:ext cx="1152128" cy="522287"/>
          </a:xfrm>
          <a:prstGeom prst="roundRect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ct val="75000"/>
              </a:lnSpc>
              <a:defRPr/>
            </a:pPr>
            <a:r>
              <a:rPr lang="en-US" altLang="ko-KR" sz="1600" b="1" dirty="0" smtClean="0">
                <a:solidFill>
                  <a:schemeClr val="tx1"/>
                </a:solidFill>
                <a:latin typeface="Courier New" pitchFamily="49" charset="0"/>
              </a:rPr>
              <a:t>22:</a:t>
            </a:r>
            <a:endParaRPr lang="en-US" altLang="ko-KR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ctr">
              <a:lnSpc>
                <a:spcPct val="75000"/>
              </a:lnSpc>
              <a:defRPr/>
            </a:pPr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</a:rPr>
              <a:t>lock(m)</a:t>
            </a:r>
            <a:endParaRPr lang="ko-KR" altLang="en-US" sz="1600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36" name="TextBox 17"/>
          <p:cNvSpPr txBox="1">
            <a:spLocks noChangeArrowheads="1"/>
          </p:cNvSpPr>
          <p:nvPr/>
        </p:nvSpPr>
        <p:spPr bwMode="auto">
          <a:xfrm>
            <a:off x="2815761" y="2292116"/>
            <a:ext cx="115212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>
                <a:latin typeface="Courier New" pitchFamily="49" charset="0"/>
                <a:cs typeface="Courier New" pitchFamily="49" charset="0"/>
              </a:rPr>
              <a:t>Thread1</a:t>
            </a:r>
            <a:endParaRPr lang="ko-KR" alt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2" name="모서리가 둥근 직사각형 41"/>
          <p:cNvSpPr/>
          <p:nvPr/>
        </p:nvSpPr>
        <p:spPr>
          <a:xfrm>
            <a:off x="4563045" y="3583915"/>
            <a:ext cx="1196840" cy="522287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ct val="75000"/>
              </a:lnSpc>
              <a:defRPr/>
            </a:pPr>
            <a:r>
              <a:rPr lang="en-US" altLang="ko-KR" sz="1600" b="1" dirty="0" smtClean="0">
                <a:solidFill>
                  <a:schemeClr val="tx1"/>
                </a:solidFill>
                <a:latin typeface="Courier New" pitchFamily="49" charset="0"/>
              </a:rPr>
              <a:t>21:</a:t>
            </a:r>
            <a:endParaRPr lang="en-US" altLang="ko-KR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ctr">
              <a:lnSpc>
                <a:spcPct val="75000"/>
              </a:lnSpc>
              <a:defRPr/>
            </a:pPr>
            <a:r>
              <a:rPr lang="en-US" altLang="ko-KR" sz="1600" dirty="0" smtClean="0">
                <a:solidFill>
                  <a:schemeClr val="tx1"/>
                </a:solidFill>
                <a:latin typeface="Courier New" pitchFamily="49" charset="0"/>
              </a:rPr>
              <a:t>unlock(m</a:t>
            </a:r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</a:rPr>
              <a:t>)</a:t>
            </a:r>
            <a:endParaRPr lang="ko-KR" altLang="en-US" sz="1600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41" name="TextBox 13319"/>
          <p:cNvSpPr txBox="1">
            <a:spLocks noChangeArrowheads="1"/>
          </p:cNvSpPr>
          <p:nvPr/>
        </p:nvSpPr>
        <p:spPr bwMode="auto">
          <a:xfrm>
            <a:off x="6264696" y="2650608"/>
            <a:ext cx="2915816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000" b="1" i="1" dirty="0" smtClean="0">
                <a:solidFill>
                  <a:srgbClr val="0070C0"/>
                </a:solidFill>
                <a:latin typeface="Calibri" pitchFamily="34" charset="0"/>
              </a:rPr>
              <a:t> - Covered SPs:  </a:t>
            </a:r>
          </a:p>
          <a:p>
            <a:pPr>
              <a:defRPr/>
            </a:pP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 (20,10),(20,22),</a:t>
            </a:r>
          </a:p>
          <a:p>
            <a:pPr>
              <a:defRPr/>
            </a:pPr>
            <a:r>
              <a:rPr lang="en-US" altLang="ko-K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(10,22</a:t>
            </a:r>
            <a:r>
              <a:rPr lang="en-US" altLang="ko-KR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defRPr/>
            </a:pPr>
            <a:r>
              <a:rPr lang="en-US" altLang="ko-KR" sz="2000" b="1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- Uncovered SPs:</a:t>
            </a:r>
          </a:p>
          <a:p>
            <a:pPr>
              <a:defRPr/>
            </a:pP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 (22,10)</a:t>
            </a:r>
          </a:p>
        </p:txBody>
      </p:sp>
      <p:sp>
        <p:nvSpPr>
          <p:cNvPr id="44" name="직사각형 59"/>
          <p:cNvSpPr/>
          <p:nvPr/>
        </p:nvSpPr>
        <p:spPr>
          <a:xfrm>
            <a:off x="4515047" y="4266114"/>
            <a:ext cx="1286069" cy="620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5" name="직사각형 59"/>
          <p:cNvSpPr/>
          <p:nvPr/>
        </p:nvSpPr>
        <p:spPr>
          <a:xfrm>
            <a:off x="2761014" y="4271439"/>
            <a:ext cx="1286069" cy="620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7641792" y="3266394"/>
            <a:ext cx="86409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536962" y="3253387"/>
            <a:ext cx="86409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직선 연결선 21"/>
          <p:cNvCxnSpPr>
            <a:stCxn id="28" idx="2"/>
            <a:endCxn id="42" idx="0"/>
          </p:cNvCxnSpPr>
          <p:nvPr/>
        </p:nvCxnSpPr>
        <p:spPr bwMode="auto">
          <a:xfrm>
            <a:off x="5160600" y="3397403"/>
            <a:ext cx="865" cy="186512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21"/>
          <p:cNvCxnSpPr>
            <a:stCxn id="42" idx="2"/>
            <a:endCxn id="44" idx="0"/>
          </p:cNvCxnSpPr>
          <p:nvPr/>
        </p:nvCxnSpPr>
        <p:spPr bwMode="auto">
          <a:xfrm flipH="1">
            <a:off x="5158082" y="4106202"/>
            <a:ext cx="3383" cy="159912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4896544" y="2821339"/>
            <a:ext cx="576064" cy="38797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4896544" y="4377581"/>
            <a:ext cx="576064" cy="38797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096344" y="4377581"/>
            <a:ext cx="576064" cy="38797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4824536" y="2821339"/>
            <a:ext cx="576064" cy="38797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024336" y="4377581"/>
            <a:ext cx="576064" cy="38797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878326" y="4369367"/>
            <a:ext cx="576064" cy="38797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>
            <a:off x="6552728" y="4117483"/>
            <a:ext cx="86409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1" name="직사각형 1"/>
          <p:cNvSpPr/>
          <p:nvPr/>
        </p:nvSpPr>
        <p:spPr>
          <a:xfrm>
            <a:off x="4479932" y="4364363"/>
            <a:ext cx="1352716" cy="689224"/>
          </a:xfrm>
          <a:prstGeom prst="rect">
            <a:avLst/>
          </a:prstGeom>
          <a:noFill/>
          <a:ln w="381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모서리가 둥근 직사각형 28"/>
          <p:cNvSpPr/>
          <p:nvPr/>
        </p:nvSpPr>
        <p:spPr>
          <a:xfrm>
            <a:off x="4574604" y="4405515"/>
            <a:ext cx="1152128" cy="522287"/>
          </a:xfrm>
          <a:prstGeom prst="roundRect">
            <a:avLst/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ct val="75000"/>
              </a:lnSpc>
              <a:defRPr/>
            </a:pPr>
            <a:r>
              <a:rPr lang="en-US" altLang="ko-KR" sz="1600" b="1" dirty="0" smtClean="0">
                <a:solidFill>
                  <a:schemeClr val="tx1"/>
                </a:solidFill>
                <a:latin typeface="Courier New" pitchFamily="49" charset="0"/>
              </a:rPr>
              <a:t>22:</a:t>
            </a:r>
            <a:endParaRPr lang="en-US" altLang="ko-KR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ctr">
              <a:lnSpc>
                <a:spcPct val="75000"/>
              </a:lnSpc>
              <a:defRPr/>
            </a:pPr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</a:rPr>
              <a:t>lock(m)</a:t>
            </a:r>
            <a:endParaRPr lang="ko-KR" altLang="en-US" sz="1600" dirty="0">
              <a:solidFill>
                <a:schemeClr val="tx1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391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1" grpId="0" animBg="1"/>
      <p:bldP spid="3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Code Coverage-based Testing of Concurrent Programs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5250E-0ED5-4D25-85E4-1D29EF1ABA9D}" type="slidenum">
              <a:rPr lang="ko-KR" altLang="en-US" smtClean="0"/>
              <a:pPr>
                <a:defRPr/>
              </a:pPr>
              <a:t>29</a:t>
            </a:fld>
            <a:endParaRPr lang="ko-KR" altLang="en-US"/>
          </a:p>
        </p:txBody>
      </p:sp>
      <p:sp>
        <p:nvSpPr>
          <p:cNvPr id="23" name="제목 1"/>
          <p:cNvSpPr>
            <a:spLocks noGrp="1"/>
          </p:cNvSpPr>
          <p:nvPr>
            <p:ph type="title"/>
          </p:nvPr>
        </p:nvSpPr>
        <p:spPr>
          <a:xfrm>
            <a:off x="-1" y="548679"/>
            <a:ext cx="9137079" cy="691505"/>
          </a:xfrm>
        </p:spPr>
        <p:txBody>
          <a:bodyPr>
            <a:normAutofit/>
          </a:bodyPr>
          <a:lstStyle/>
          <a:p>
            <a:r>
              <a:rPr lang="en-US" altLang="ko-KR" sz="3600" dirty="0" smtClean="0">
                <a:latin typeface="Calibri" pitchFamily="34" charset="0"/>
                <a:cs typeface="Calibri" pitchFamily="34" charset="0"/>
              </a:rPr>
              <a:t>Thread Schedule Decision Algorithm (2/3)</a:t>
            </a:r>
            <a:endParaRPr lang="ko-KR" altLang="en-US" sz="36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1261256"/>
            <a:ext cx="8640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ko-KR" sz="2400" dirty="0">
                <a:latin typeface="Calibri" pitchFamily="34" charset="0"/>
                <a:cs typeface="Calibri" pitchFamily="34" charset="0"/>
              </a:rPr>
              <a:t>Rule 2: Choose a thread to cover uncovered SP </a:t>
            </a:r>
            <a:r>
              <a:rPr lang="en-US" altLang="ko-KR" sz="2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in next decision</a:t>
            </a:r>
          </a:p>
        </p:txBody>
      </p:sp>
      <p:cxnSp>
        <p:nvCxnSpPr>
          <p:cNvPr id="21" name="직선 연결선 20"/>
          <p:cNvCxnSpPr/>
          <p:nvPr/>
        </p:nvCxnSpPr>
        <p:spPr bwMode="auto">
          <a:xfrm flipH="1">
            <a:off x="3397388" y="2609616"/>
            <a:ext cx="1" cy="323605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 bwMode="auto">
          <a:xfrm>
            <a:off x="5161465" y="2594174"/>
            <a:ext cx="423" cy="325150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7"/>
          <p:cNvSpPr txBox="1">
            <a:spLocks noChangeArrowheads="1"/>
          </p:cNvSpPr>
          <p:nvPr/>
        </p:nvSpPr>
        <p:spPr bwMode="auto">
          <a:xfrm>
            <a:off x="2815761" y="2292116"/>
            <a:ext cx="115212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>
                <a:latin typeface="Courier New" pitchFamily="49" charset="0"/>
                <a:cs typeface="Courier New" pitchFamily="49" charset="0"/>
              </a:rPr>
              <a:t>Thread1</a:t>
            </a:r>
            <a:endParaRPr lang="ko-KR" alt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39"/>
          <p:cNvSpPr txBox="1">
            <a:spLocks noChangeArrowheads="1"/>
          </p:cNvSpPr>
          <p:nvPr/>
        </p:nvSpPr>
        <p:spPr bwMode="auto">
          <a:xfrm>
            <a:off x="4563045" y="2276872"/>
            <a:ext cx="11968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Thread 2</a:t>
            </a:r>
            <a:endParaRPr lang="ko-KR" alt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2815761" y="5035356"/>
            <a:ext cx="1152128" cy="52228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ct val="75000"/>
              </a:lnSpc>
              <a:defRPr/>
            </a:pPr>
            <a:r>
              <a:rPr lang="en-US" altLang="ko-KR" sz="1600" b="1" dirty="0" smtClean="0">
                <a:solidFill>
                  <a:schemeClr val="tx1"/>
                </a:solidFill>
                <a:latin typeface="Courier New" pitchFamily="49" charset="0"/>
              </a:rPr>
              <a:t>10</a:t>
            </a:r>
            <a:r>
              <a:rPr lang="en-US" altLang="ko-KR" sz="1600" dirty="0" smtClean="0">
                <a:solidFill>
                  <a:schemeClr val="tx1"/>
                </a:solidFill>
                <a:latin typeface="Courier New" pitchFamily="49" charset="0"/>
              </a:rPr>
              <a:t>:</a:t>
            </a:r>
            <a:endParaRPr lang="en-US" altLang="ko-KR" sz="1600" dirty="0">
              <a:solidFill>
                <a:schemeClr val="tx1"/>
              </a:solidFill>
              <a:latin typeface="Courier New" pitchFamily="49" charset="0"/>
            </a:endParaRPr>
          </a:p>
          <a:p>
            <a:pPr algn="ctr">
              <a:lnSpc>
                <a:spcPct val="75000"/>
              </a:lnSpc>
              <a:defRPr/>
            </a:pPr>
            <a:r>
              <a:rPr lang="en-US" altLang="ko-KR" sz="1600" dirty="0">
                <a:solidFill>
                  <a:srgbClr val="000000"/>
                </a:solidFill>
                <a:latin typeface="Courier New" pitchFamily="49" charset="0"/>
              </a:rPr>
              <a:t>lock(m)</a:t>
            </a:r>
            <a:endParaRPr lang="ko-KR" altLang="en-US" sz="16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8" name="모서리가 둥근 직사각형 27"/>
          <p:cNvSpPr/>
          <p:nvPr/>
        </p:nvSpPr>
        <p:spPr>
          <a:xfrm>
            <a:off x="4566813" y="2744107"/>
            <a:ext cx="1187574" cy="522287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ct val="75000"/>
              </a:lnSpc>
              <a:defRPr/>
            </a:pPr>
            <a:r>
              <a:rPr lang="en-US" altLang="ko-KR" sz="1600" b="1" dirty="0" smtClean="0">
                <a:solidFill>
                  <a:schemeClr val="tx1"/>
                </a:solidFill>
                <a:latin typeface="Courier New" pitchFamily="49" charset="0"/>
              </a:rPr>
              <a:t>20:</a:t>
            </a:r>
            <a:endParaRPr lang="en-US" altLang="ko-KR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ctr">
              <a:lnSpc>
                <a:spcPct val="75000"/>
              </a:lnSpc>
              <a:defRPr/>
            </a:pPr>
            <a:r>
              <a:rPr lang="en-US" altLang="ko-KR" sz="1600" dirty="0">
                <a:solidFill>
                  <a:srgbClr val="000000"/>
                </a:solidFill>
                <a:latin typeface="Courier New" pitchFamily="49" charset="0"/>
              </a:rPr>
              <a:t>lock(m)</a:t>
            </a:r>
            <a:endParaRPr lang="ko-KR" altLang="en-US" sz="16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9" name="모서리가 둥근 직사각형 28"/>
          <p:cNvSpPr/>
          <p:nvPr/>
        </p:nvSpPr>
        <p:spPr>
          <a:xfrm>
            <a:off x="4582580" y="4282671"/>
            <a:ext cx="1152128" cy="522287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ct val="75000"/>
              </a:lnSpc>
              <a:defRPr/>
            </a:pPr>
            <a:r>
              <a:rPr lang="en-US" altLang="ko-KR" sz="1600" b="1" dirty="0" smtClean="0">
                <a:solidFill>
                  <a:schemeClr val="tx1"/>
                </a:solidFill>
                <a:latin typeface="Courier New" pitchFamily="49" charset="0"/>
              </a:rPr>
              <a:t>22:</a:t>
            </a:r>
            <a:endParaRPr lang="en-US" altLang="ko-KR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ctr">
              <a:lnSpc>
                <a:spcPct val="75000"/>
              </a:lnSpc>
              <a:defRPr/>
            </a:pPr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</a:rPr>
              <a:t>lock(m)</a:t>
            </a:r>
            <a:endParaRPr lang="ko-KR" altLang="en-US" sz="1600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31" name="모서리가 둥근 직사각형 30"/>
          <p:cNvSpPr/>
          <p:nvPr/>
        </p:nvSpPr>
        <p:spPr>
          <a:xfrm>
            <a:off x="4563045" y="3491483"/>
            <a:ext cx="1196840" cy="522287"/>
          </a:xfrm>
          <a:prstGeom prst="round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ct val="75000"/>
              </a:lnSpc>
              <a:defRPr/>
            </a:pPr>
            <a:r>
              <a:rPr lang="en-US" altLang="ko-KR" sz="1600" dirty="0" smtClean="0">
                <a:solidFill>
                  <a:schemeClr val="tx1"/>
                </a:solidFill>
                <a:latin typeface="Courier New" pitchFamily="49" charset="0"/>
              </a:rPr>
              <a:t>25:</a:t>
            </a:r>
            <a:endParaRPr lang="en-US" altLang="ko-KR" sz="1600" dirty="0">
              <a:solidFill>
                <a:schemeClr val="tx1"/>
              </a:solidFill>
              <a:latin typeface="Courier New" pitchFamily="49" charset="0"/>
            </a:endParaRPr>
          </a:p>
          <a:p>
            <a:pPr algn="ctr">
              <a:lnSpc>
                <a:spcPct val="75000"/>
              </a:lnSpc>
              <a:defRPr/>
            </a:pPr>
            <a:r>
              <a:rPr lang="en-US" altLang="ko-KR" sz="1600" dirty="0" smtClean="0">
                <a:solidFill>
                  <a:srgbClr val="000000"/>
                </a:solidFill>
                <a:latin typeface="Courier New" pitchFamily="49" charset="0"/>
              </a:rPr>
              <a:t>unlock(m</a:t>
            </a:r>
            <a:r>
              <a:rPr lang="en-US" altLang="ko-KR" sz="1600" dirty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ko-KR" altLang="en-US" sz="16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6" name="TextBox 17"/>
          <p:cNvSpPr txBox="1">
            <a:spLocks noChangeArrowheads="1"/>
          </p:cNvSpPr>
          <p:nvPr/>
        </p:nvSpPr>
        <p:spPr bwMode="auto">
          <a:xfrm>
            <a:off x="2815761" y="2292116"/>
            <a:ext cx="115212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>
                <a:latin typeface="Courier New" pitchFamily="49" charset="0"/>
                <a:cs typeface="Courier New" pitchFamily="49" charset="0"/>
              </a:rPr>
              <a:t>Thread1</a:t>
            </a:r>
            <a:endParaRPr lang="ko-KR" alt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TextBox 39"/>
          <p:cNvSpPr txBox="1">
            <a:spLocks noChangeArrowheads="1"/>
          </p:cNvSpPr>
          <p:nvPr/>
        </p:nvSpPr>
        <p:spPr bwMode="auto">
          <a:xfrm>
            <a:off x="4563045" y="2276872"/>
            <a:ext cx="11968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Thread 2</a:t>
            </a:r>
            <a:endParaRPr lang="ko-KR" alt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2" name="모서리가 둥근 직사각형 41"/>
          <p:cNvSpPr/>
          <p:nvPr/>
        </p:nvSpPr>
        <p:spPr>
          <a:xfrm>
            <a:off x="4563045" y="3491483"/>
            <a:ext cx="1196840" cy="522287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ct val="75000"/>
              </a:lnSpc>
              <a:defRPr/>
            </a:pPr>
            <a:r>
              <a:rPr lang="en-US" altLang="ko-KR" sz="1600" b="1" dirty="0" smtClean="0">
                <a:solidFill>
                  <a:schemeClr val="tx1"/>
                </a:solidFill>
                <a:latin typeface="Courier New" pitchFamily="49" charset="0"/>
              </a:rPr>
              <a:t>21:</a:t>
            </a:r>
            <a:endParaRPr lang="en-US" altLang="ko-KR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ctr">
              <a:lnSpc>
                <a:spcPct val="75000"/>
              </a:lnSpc>
              <a:defRPr/>
            </a:pPr>
            <a:r>
              <a:rPr lang="en-US" altLang="ko-KR" sz="1600" dirty="0" smtClean="0">
                <a:solidFill>
                  <a:schemeClr val="tx1"/>
                </a:solidFill>
                <a:latin typeface="Courier New" pitchFamily="49" charset="0"/>
              </a:rPr>
              <a:t>unlock(m</a:t>
            </a:r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</a:rPr>
              <a:t>)</a:t>
            </a:r>
            <a:endParaRPr lang="ko-KR" altLang="en-US" sz="1600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41" name="TextBox 13319"/>
          <p:cNvSpPr txBox="1">
            <a:spLocks noChangeArrowheads="1"/>
          </p:cNvSpPr>
          <p:nvPr/>
        </p:nvSpPr>
        <p:spPr bwMode="auto">
          <a:xfrm>
            <a:off x="6264696" y="2650608"/>
            <a:ext cx="2915816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000" dirty="0" smtClean="0">
                <a:latin typeface="Calibri" pitchFamily="34" charset="0"/>
              </a:rPr>
              <a:t> - </a:t>
            </a:r>
            <a:r>
              <a:rPr lang="en-US" altLang="ko-KR" sz="2000" b="1" i="1" dirty="0" smtClean="0">
                <a:solidFill>
                  <a:srgbClr val="0070C0"/>
                </a:solidFill>
                <a:latin typeface="Calibri" pitchFamily="34" charset="0"/>
              </a:rPr>
              <a:t>Covered SPs</a:t>
            </a:r>
            <a:r>
              <a:rPr lang="en-US" altLang="ko-KR" sz="2000" dirty="0" smtClean="0">
                <a:latin typeface="Calibri" pitchFamily="34" charset="0"/>
              </a:rPr>
              <a:t>:  </a:t>
            </a:r>
          </a:p>
          <a:p>
            <a:pPr>
              <a:defRPr/>
            </a:pP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 (20,10),(20,22),</a:t>
            </a:r>
          </a:p>
          <a:p>
            <a:pPr>
              <a:defRPr/>
            </a:pPr>
            <a:r>
              <a:rPr lang="en-US" altLang="ko-K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(10,22),</a:t>
            </a:r>
            <a:r>
              <a:rPr lang="en-US" altLang="ko-K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(22,10)</a:t>
            </a:r>
            <a:endParaRPr lang="en-US" altLang="ko-K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 - </a:t>
            </a:r>
            <a:r>
              <a:rPr lang="en-US" altLang="ko-KR" sz="2000" b="1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Uncovered SPs</a:t>
            </a: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defRPr/>
            </a:pP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 (22,10)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6536962" y="3926169"/>
            <a:ext cx="86409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552728" y="3998177"/>
            <a:ext cx="86409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3096344" y="4953645"/>
            <a:ext cx="576064" cy="38797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896544" y="4189491"/>
            <a:ext cx="576064" cy="38797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1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Code Coverage Metric and Test Generation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5857" y="1412776"/>
            <a:ext cx="8208912" cy="4536503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A code coverage metric derives test requirements from the elements of a target program code</a:t>
            </a:r>
          </a:p>
          <a:p>
            <a:pPr lvl="1"/>
            <a:r>
              <a:rPr lang="en-US" altLang="ko-KR" sz="2000" dirty="0" smtClean="0"/>
              <a:t>Standard methodology in testing sequential programs</a:t>
            </a:r>
          </a:p>
          <a:p>
            <a:pPr lvl="1"/>
            <a:r>
              <a:rPr lang="en-US" altLang="ko-KR" sz="2000" dirty="0" smtClean="0"/>
              <a:t>E.g. branch/statement </a:t>
            </a:r>
            <a:r>
              <a:rPr lang="en-US" altLang="ko-KR" sz="2000" dirty="0"/>
              <a:t>coverage </a:t>
            </a:r>
            <a:r>
              <a:rPr lang="en-US" altLang="ko-KR" sz="2000" dirty="0" smtClean="0"/>
              <a:t>metrics</a:t>
            </a:r>
          </a:p>
          <a:p>
            <a:pPr lvl="1"/>
            <a:endParaRPr lang="en-US" altLang="ko-KR" sz="2000" dirty="0"/>
          </a:p>
          <a:p>
            <a:r>
              <a:rPr lang="en-US" altLang="ko-KR" sz="2400" dirty="0" smtClean="0"/>
              <a:t>Many test generation techniques for sequential programs aim to achieve high code coverage fast</a:t>
            </a:r>
          </a:p>
          <a:p>
            <a:pPr lvl="1"/>
            <a:r>
              <a:rPr lang="en-US" altLang="ko-KR" sz="2000" dirty="0" smtClean="0"/>
              <a:t>Empirical studies have shown that a test achieving high code coverage tends to detect more faults in the sequential program testing domain</a:t>
            </a:r>
          </a:p>
          <a:p>
            <a:endParaRPr lang="en-US" altLang="ko-KR" sz="2000" dirty="0"/>
          </a:p>
          <a:p>
            <a:pPr lvl="1"/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85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Code Coverage-based Testing of Concurrent Programs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5250E-0ED5-4D25-85E4-1D29EF1ABA9D}" type="slidenum">
              <a:rPr lang="ko-KR" altLang="en-US" smtClean="0"/>
              <a:pPr>
                <a:defRPr/>
              </a:pPr>
              <a:t>30</a:t>
            </a:fld>
            <a:endParaRPr lang="ko-KR" altLang="en-US"/>
          </a:p>
        </p:txBody>
      </p:sp>
      <p:sp>
        <p:nvSpPr>
          <p:cNvPr id="23" name="제목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7200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ko-KR" sz="3600" dirty="0" smtClean="0">
                <a:latin typeface="Calibri" pitchFamily="34" charset="0"/>
                <a:cs typeface="Calibri" pitchFamily="34" charset="0"/>
              </a:rPr>
              <a:t>Thread Schedule Decision Algorithm (3/3)</a:t>
            </a:r>
            <a:endParaRPr lang="ko-KR" altLang="en-US" sz="2800" dirty="0" smtClean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1268760"/>
            <a:ext cx="8710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Rule 3: </a:t>
            </a:r>
            <a:r>
              <a:rPr lang="en-US" altLang="ko-K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Choose a thread that is </a:t>
            </a:r>
            <a:r>
              <a:rPr lang="en-US" altLang="ko-KR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unlikely to cover uncovered SPs</a:t>
            </a:r>
            <a:endParaRPr lang="en-US" altLang="ko-KR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2763030" y="4084097"/>
            <a:ext cx="3080731" cy="6814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1" name="직선 연결선 20"/>
          <p:cNvCxnSpPr/>
          <p:nvPr/>
        </p:nvCxnSpPr>
        <p:spPr bwMode="auto">
          <a:xfrm flipH="1">
            <a:off x="3418025" y="2393592"/>
            <a:ext cx="1" cy="162843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>
            <a:stCxn id="31" idx="2"/>
          </p:cNvCxnSpPr>
          <p:nvPr/>
        </p:nvCxnSpPr>
        <p:spPr bwMode="auto">
          <a:xfrm>
            <a:off x="5182103" y="3829452"/>
            <a:ext cx="423" cy="19257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7"/>
          <p:cNvSpPr txBox="1">
            <a:spLocks noChangeArrowheads="1"/>
          </p:cNvSpPr>
          <p:nvPr/>
        </p:nvSpPr>
        <p:spPr bwMode="auto">
          <a:xfrm>
            <a:off x="2836399" y="2076092"/>
            <a:ext cx="115212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>
                <a:latin typeface="Courier New" pitchFamily="49" charset="0"/>
                <a:cs typeface="Courier New" pitchFamily="49" charset="0"/>
              </a:rPr>
              <a:t>Thread1</a:t>
            </a:r>
            <a:endParaRPr lang="ko-KR" alt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39"/>
          <p:cNvSpPr txBox="1">
            <a:spLocks noChangeArrowheads="1"/>
          </p:cNvSpPr>
          <p:nvPr/>
        </p:nvSpPr>
        <p:spPr bwMode="auto">
          <a:xfrm>
            <a:off x="4583683" y="2060848"/>
            <a:ext cx="11968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Thread 2</a:t>
            </a:r>
            <a:endParaRPr lang="ko-KR" alt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2836399" y="4189491"/>
            <a:ext cx="1152128" cy="504055"/>
          </a:xfrm>
          <a:prstGeom prst="round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ct val="75000"/>
              </a:lnSpc>
              <a:defRPr/>
            </a:pPr>
            <a:r>
              <a:rPr lang="en-US" altLang="ko-KR" sz="1600" b="1" dirty="0" smtClean="0">
                <a:solidFill>
                  <a:schemeClr val="tx1"/>
                </a:solidFill>
                <a:latin typeface="Courier New" pitchFamily="49" charset="0"/>
              </a:rPr>
              <a:t>10</a:t>
            </a:r>
            <a:r>
              <a:rPr lang="en-US" altLang="ko-KR" sz="1600" dirty="0" smtClean="0">
                <a:solidFill>
                  <a:schemeClr val="tx1"/>
                </a:solidFill>
                <a:latin typeface="Courier New" pitchFamily="49" charset="0"/>
              </a:rPr>
              <a:t>:</a:t>
            </a:r>
            <a:endParaRPr lang="en-US" altLang="ko-KR" sz="1600" dirty="0">
              <a:solidFill>
                <a:schemeClr val="tx1"/>
              </a:solidFill>
              <a:latin typeface="Courier New" pitchFamily="49" charset="0"/>
            </a:endParaRPr>
          </a:p>
          <a:p>
            <a:pPr algn="ctr">
              <a:lnSpc>
                <a:spcPct val="75000"/>
              </a:lnSpc>
              <a:defRPr/>
            </a:pPr>
            <a:r>
              <a:rPr lang="en-US" altLang="ko-KR" sz="1600" dirty="0">
                <a:solidFill>
                  <a:srgbClr val="000000"/>
                </a:solidFill>
                <a:latin typeface="Courier New" pitchFamily="49" charset="0"/>
              </a:rPr>
              <a:t>lock(m)</a:t>
            </a:r>
            <a:endParaRPr lang="ko-KR" altLang="en-US" sz="16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8" name="모서리가 둥근 직사각형 27"/>
          <p:cNvSpPr/>
          <p:nvPr/>
        </p:nvSpPr>
        <p:spPr>
          <a:xfrm>
            <a:off x="4587451" y="2587085"/>
            <a:ext cx="1187574" cy="522287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ct val="75000"/>
              </a:lnSpc>
              <a:defRPr/>
            </a:pPr>
            <a:r>
              <a:rPr lang="en-US" altLang="ko-KR" sz="1600" b="1" dirty="0" smtClean="0">
                <a:solidFill>
                  <a:schemeClr val="tx1"/>
                </a:solidFill>
                <a:latin typeface="Courier New" pitchFamily="49" charset="0"/>
              </a:rPr>
              <a:t>20:</a:t>
            </a:r>
            <a:endParaRPr lang="en-US" altLang="ko-KR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ctr">
              <a:lnSpc>
                <a:spcPct val="75000"/>
              </a:lnSpc>
              <a:defRPr/>
            </a:pPr>
            <a:r>
              <a:rPr lang="en-US" altLang="ko-KR" sz="1600" dirty="0">
                <a:solidFill>
                  <a:srgbClr val="000000"/>
                </a:solidFill>
                <a:latin typeface="Courier New" pitchFamily="49" charset="0"/>
              </a:rPr>
              <a:t>lock(m)</a:t>
            </a:r>
            <a:endParaRPr lang="ko-KR" altLang="en-US" sz="16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9" name="모서리가 둥근 직사각형 28"/>
          <p:cNvSpPr/>
          <p:nvPr/>
        </p:nvSpPr>
        <p:spPr>
          <a:xfrm>
            <a:off x="4587452" y="4189492"/>
            <a:ext cx="1152128" cy="504054"/>
          </a:xfrm>
          <a:prstGeom prst="round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ct val="75000"/>
              </a:lnSpc>
              <a:defRPr/>
            </a:pPr>
            <a:r>
              <a:rPr lang="en-US" altLang="ko-KR" sz="1600" b="1" dirty="0" smtClean="0">
                <a:solidFill>
                  <a:schemeClr val="tx1"/>
                </a:solidFill>
                <a:latin typeface="Courier New" pitchFamily="49" charset="0"/>
              </a:rPr>
              <a:t>22:</a:t>
            </a:r>
            <a:endParaRPr lang="en-US" altLang="ko-KR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ctr">
              <a:lnSpc>
                <a:spcPct val="75000"/>
              </a:lnSpc>
              <a:defRPr/>
            </a:pPr>
            <a:r>
              <a:rPr lang="en-US" altLang="ko-KR" sz="1600" dirty="0">
                <a:solidFill>
                  <a:srgbClr val="000000"/>
                </a:solidFill>
                <a:latin typeface="Courier New" pitchFamily="49" charset="0"/>
              </a:rPr>
              <a:t>lock(m)</a:t>
            </a:r>
            <a:endParaRPr lang="ko-KR" altLang="en-US" sz="16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1" name="모서리가 둥근 직사각형 30"/>
          <p:cNvSpPr/>
          <p:nvPr/>
        </p:nvSpPr>
        <p:spPr>
          <a:xfrm>
            <a:off x="4583683" y="3307165"/>
            <a:ext cx="1196840" cy="522287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ct val="75000"/>
              </a:lnSpc>
              <a:defRPr/>
            </a:pPr>
            <a:r>
              <a:rPr lang="en-US" altLang="ko-KR" sz="1600" b="1" dirty="0" smtClean="0">
                <a:solidFill>
                  <a:schemeClr val="tx1"/>
                </a:solidFill>
                <a:latin typeface="Courier New" pitchFamily="49" charset="0"/>
              </a:rPr>
              <a:t>21:</a:t>
            </a:r>
            <a:endParaRPr lang="en-US" altLang="ko-KR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ctr">
              <a:lnSpc>
                <a:spcPct val="75000"/>
              </a:lnSpc>
              <a:defRPr/>
            </a:pPr>
            <a:r>
              <a:rPr lang="en-US" altLang="ko-KR" sz="1600" dirty="0" smtClean="0">
                <a:solidFill>
                  <a:srgbClr val="000000"/>
                </a:solidFill>
                <a:latin typeface="Courier New" pitchFamily="49" charset="0"/>
              </a:rPr>
              <a:t>unlock(m</a:t>
            </a:r>
            <a:r>
              <a:rPr lang="en-US" altLang="ko-KR" sz="1600" dirty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ko-KR" altLang="en-US" sz="16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6" name="TextBox 13319"/>
          <p:cNvSpPr txBox="1">
            <a:spLocks noChangeArrowheads="1"/>
          </p:cNvSpPr>
          <p:nvPr/>
        </p:nvSpPr>
        <p:spPr bwMode="auto">
          <a:xfrm>
            <a:off x="6281456" y="2389292"/>
            <a:ext cx="2952014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000" i="1" dirty="0" smtClean="0">
                <a:latin typeface="Calibri" pitchFamily="34" charset="0"/>
              </a:rPr>
              <a:t>-</a:t>
            </a:r>
            <a:r>
              <a:rPr lang="en-US" altLang="ko-KR" sz="2000" b="1" i="1" dirty="0" smtClean="0">
                <a:solidFill>
                  <a:srgbClr val="0070C0"/>
                </a:solidFill>
                <a:latin typeface="Calibri" pitchFamily="34" charset="0"/>
              </a:rPr>
              <a:t> Covered SPs:  </a:t>
            </a:r>
          </a:p>
          <a:p>
            <a:pPr>
              <a:defRPr/>
            </a:pP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 (20,10),(10,20</a:t>
            </a:r>
            <a:r>
              <a:rPr lang="en-US" altLang="ko-K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>
              <a:defRPr/>
            </a:pPr>
            <a:r>
              <a:rPr lang="en-US" altLang="ko-K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(20,22),(10,22),</a:t>
            </a:r>
          </a:p>
          <a:p>
            <a:pPr>
              <a:defRPr/>
            </a:pPr>
            <a:r>
              <a:rPr lang="en-US" altLang="ko-K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(22,10)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281456" y="3646265"/>
            <a:ext cx="2511549" cy="108645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altLang="ko-KR" sz="2000" dirty="0" smtClean="0">
                <a:latin typeface="Calibri" pitchFamily="34" charset="0"/>
              </a:rPr>
              <a:t> -  </a:t>
            </a:r>
            <a:r>
              <a:rPr lang="en-US" altLang="ko-KR" sz="2000" b="1" i="1" dirty="0" smtClean="0">
                <a:solidFill>
                  <a:srgbClr val="0070C0"/>
                </a:solidFill>
                <a:latin typeface="Calibri" pitchFamily="34" charset="0"/>
              </a:rPr>
              <a:t>Uncovered SPs:</a:t>
            </a:r>
          </a:p>
          <a:p>
            <a:pPr>
              <a:lnSpc>
                <a:spcPct val="85000"/>
              </a:lnSpc>
              <a:defRPr/>
            </a:pP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 (10,60),(70,22),</a:t>
            </a:r>
          </a:p>
          <a:p>
            <a:pPr>
              <a:lnSpc>
                <a:spcPct val="85000"/>
              </a:lnSpc>
              <a:defRPr/>
            </a:pP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  (80,22),(10,50), </a:t>
            </a:r>
          </a:p>
          <a:p>
            <a:pPr>
              <a:lnSpc>
                <a:spcPct val="85000"/>
              </a:lnSpc>
              <a:defRPr/>
            </a:pP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  (22,60)</a:t>
            </a:r>
            <a:endParaRPr lang="en-US" altLang="ko-K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직사각형 59"/>
          <p:cNvSpPr/>
          <p:nvPr/>
        </p:nvSpPr>
        <p:spPr>
          <a:xfrm>
            <a:off x="4525833" y="4047040"/>
            <a:ext cx="1286069" cy="620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0" name="직사각형 59"/>
          <p:cNvSpPr/>
          <p:nvPr/>
        </p:nvSpPr>
        <p:spPr>
          <a:xfrm>
            <a:off x="2771800" y="4045476"/>
            <a:ext cx="1286069" cy="620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42" name="직선 연결선 21"/>
          <p:cNvCxnSpPr>
            <a:stCxn id="28" idx="2"/>
            <a:endCxn id="31" idx="0"/>
          </p:cNvCxnSpPr>
          <p:nvPr/>
        </p:nvCxnSpPr>
        <p:spPr bwMode="auto">
          <a:xfrm>
            <a:off x="5181238" y="3109372"/>
            <a:ext cx="865" cy="19779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21"/>
          <p:cNvCxnSpPr>
            <a:stCxn id="26" idx="2"/>
            <a:endCxn id="28" idx="0"/>
          </p:cNvCxnSpPr>
          <p:nvPr/>
        </p:nvCxnSpPr>
        <p:spPr bwMode="auto">
          <a:xfrm flipH="1">
            <a:off x="5181238" y="2368625"/>
            <a:ext cx="865" cy="21846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사각형 설명선 43"/>
          <p:cNvSpPr/>
          <p:nvPr/>
        </p:nvSpPr>
        <p:spPr>
          <a:xfrm>
            <a:off x="4572000" y="4953004"/>
            <a:ext cx="3600400" cy="1036687"/>
          </a:xfrm>
          <a:prstGeom prst="wedgeRectCallout">
            <a:avLst>
              <a:gd name="adj1" fmla="val -33437"/>
              <a:gd name="adj2" fmla="val -70788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schedule Thread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2:</a:t>
            </a:r>
          </a:p>
          <a:p>
            <a:pPr>
              <a:lnSpc>
                <a:spcPct val="85000"/>
              </a:lnSpc>
            </a:pPr>
            <a:r>
              <a:rPr lang="en-US" altLang="ko-K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Since Thread1 with line </a:t>
            </a:r>
            <a:r>
              <a:rPr lang="en-US" altLang="ko-K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altLang="ko-K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remains </a:t>
            </a:r>
            <a:endParaRPr lang="en-US" altLang="ko-KR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5000"/>
              </a:lnSpc>
            </a:pPr>
            <a:r>
              <a:rPr lang="en-US" altLang="ko-K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under </a:t>
            </a:r>
            <a:r>
              <a:rPr lang="en-US" altLang="ko-K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control</a:t>
            </a:r>
            <a:r>
              <a:rPr lang="en-US" altLang="ko-K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ko-K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more </a:t>
            </a:r>
            <a:r>
              <a:rPr lang="en-US" altLang="ko-KR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chance to </a:t>
            </a:r>
            <a:endParaRPr lang="en-US" altLang="ko-KR" dirty="0" smtClean="0">
              <a:solidFill>
                <a:schemeClr val="tx1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lnSpc>
                <a:spcPct val="85000"/>
              </a:lnSpc>
            </a:pPr>
            <a:r>
              <a:rPr lang="en-US" altLang="ko-KR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(</a:t>
            </a:r>
            <a:r>
              <a:rPr lang="en-US" altLang="ko-K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10</a:t>
            </a:r>
            <a:r>
              <a:rPr lang="en-US" altLang="ko-KR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, </a:t>
            </a:r>
            <a:r>
              <a:rPr lang="en-US" altLang="ko-K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60)</a:t>
            </a:r>
            <a:r>
              <a:rPr lang="en-US" altLang="ko-K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, (</a:t>
            </a:r>
            <a:r>
              <a:rPr lang="en-US" altLang="ko-K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10</a:t>
            </a:r>
            <a:r>
              <a:rPr lang="en-US" altLang="ko-KR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, </a:t>
            </a:r>
            <a:r>
              <a:rPr lang="en-US" altLang="ko-K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50</a:t>
            </a:r>
            <a:r>
              <a:rPr lang="en-US" altLang="ko-K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)</a:t>
            </a:r>
            <a:endParaRPr lang="en-US" altLang="ko-KR" dirty="0">
              <a:solidFill>
                <a:schemeClr val="tx1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81307" y="3645024"/>
            <a:ext cx="2511549" cy="1086451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altLang="ko-KR" sz="2000" dirty="0" smtClean="0">
                <a:latin typeface="Calibri" pitchFamily="34" charset="0"/>
              </a:rPr>
              <a:t> -  </a:t>
            </a:r>
            <a:r>
              <a:rPr lang="en-US" altLang="ko-KR" sz="2000" b="1" i="1" dirty="0" smtClean="0">
                <a:solidFill>
                  <a:srgbClr val="0070C0"/>
                </a:solidFill>
                <a:latin typeface="Calibri" pitchFamily="34" charset="0"/>
              </a:rPr>
              <a:t>Uncovered SPs:</a:t>
            </a:r>
          </a:p>
          <a:p>
            <a:pPr>
              <a:lnSpc>
                <a:spcPct val="85000"/>
              </a:lnSpc>
              <a:defRPr/>
            </a:pP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altLang="ko-K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,60),(70,22),</a:t>
            </a:r>
          </a:p>
          <a:p>
            <a:pPr>
              <a:lnSpc>
                <a:spcPct val="85000"/>
              </a:lnSpc>
              <a:defRPr/>
            </a:pP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  (80,22),(</a:t>
            </a:r>
            <a:r>
              <a:rPr lang="en-US" altLang="ko-K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,50), </a:t>
            </a:r>
          </a:p>
          <a:p>
            <a:pPr>
              <a:lnSpc>
                <a:spcPct val="85000"/>
              </a:lnSpc>
              <a:defRPr/>
            </a:pP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  (22,60)</a:t>
            </a:r>
            <a:endParaRPr lang="en-US" altLang="ko-K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" name="사각형 설명선 40"/>
          <p:cNvSpPr/>
          <p:nvPr/>
        </p:nvSpPr>
        <p:spPr>
          <a:xfrm>
            <a:off x="554045" y="4940022"/>
            <a:ext cx="3657915" cy="1049669"/>
          </a:xfrm>
          <a:prstGeom prst="wedgeRectCallout">
            <a:avLst>
              <a:gd name="adj1" fmla="val 31484"/>
              <a:gd name="adj2" fmla="val -73536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>
              <a:lnSpc>
                <a:spcPct val="90000"/>
              </a:lnSpc>
            </a:pP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schedule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Thread 1: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 Since Thread 2 with line </a:t>
            </a:r>
            <a:r>
              <a:rPr lang="en-US" altLang="ko-KR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22</a:t>
            </a:r>
            <a:r>
              <a:rPr lang="en-US" altLang="ko-K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altLang="ko-KR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remains </a:t>
            </a:r>
            <a:endParaRPr lang="en-US" altLang="ko-KR" dirty="0" smtClean="0">
              <a:solidFill>
                <a:schemeClr val="tx1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altLang="ko-KR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under </a:t>
            </a:r>
            <a:r>
              <a:rPr lang="en-US" altLang="ko-KR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control, </a:t>
            </a:r>
            <a:r>
              <a:rPr lang="en-US" altLang="ko-K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  more </a:t>
            </a:r>
            <a:r>
              <a:rPr lang="en-US" altLang="ko-KR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chance to </a:t>
            </a:r>
            <a:r>
              <a:rPr lang="en-US" altLang="ko-K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 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cover (</a:t>
            </a:r>
            <a:r>
              <a:rPr lang="en-US" altLang="ko-K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70</a:t>
            </a:r>
            <a:r>
              <a:rPr lang="en-US" altLang="ko-K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,</a:t>
            </a:r>
            <a:r>
              <a:rPr lang="en-US" altLang="ko-KR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altLang="ko-K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22</a:t>
            </a:r>
            <a:r>
              <a:rPr lang="en-US" altLang="ko-K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),  (</a:t>
            </a:r>
            <a:r>
              <a:rPr lang="en-US" altLang="ko-K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80</a:t>
            </a:r>
            <a:r>
              <a:rPr lang="en-US" altLang="ko-KR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, </a:t>
            </a:r>
            <a:r>
              <a:rPr lang="en-US" altLang="ko-KR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22</a:t>
            </a:r>
            <a:r>
              <a:rPr lang="en-US" altLang="ko-K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), (</a:t>
            </a:r>
            <a:r>
              <a:rPr lang="en-US" altLang="ko-KR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22</a:t>
            </a:r>
            <a:r>
              <a:rPr lang="en-US" altLang="ko-K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, </a:t>
            </a:r>
            <a:r>
              <a:rPr lang="en-US" altLang="ko-K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60</a:t>
            </a:r>
            <a:r>
              <a:rPr lang="en-US" altLang="ko-K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)</a:t>
            </a:r>
            <a:endParaRPr lang="en-US" altLang="ko-KR" dirty="0">
              <a:solidFill>
                <a:schemeClr val="tx1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48" name="직사각형 36"/>
          <p:cNvSpPr/>
          <p:nvPr/>
        </p:nvSpPr>
        <p:spPr>
          <a:xfrm>
            <a:off x="2763030" y="4146166"/>
            <a:ext cx="1294839" cy="619389"/>
          </a:xfrm>
          <a:prstGeom prst="rect">
            <a:avLst/>
          </a:prstGeom>
          <a:noFill/>
          <a:ln w="381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TextBox 48"/>
          <p:cNvSpPr txBox="1"/>
          <p:nvPr/>
        </p:nvSpPr>
        <p:spPr>
          <a:xfrm>
            <a:off x="6281306" y="3638693"/>
            <a:ext cx="2511549" cy="1086451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altLang="ko-KR" sz="2000" dirty="0" smtClean="0">
                <a:latin typeface="Calibri" pitchFamily="34" charset="0"/>
              </a:rPr>
              <a:t> -  </a:t>
            </a:r>
            <a:r>
              <a:rPr lang="en-US" altLang="ko-KR" sz="2000" b="1" i="1" dirty="0" smtClean="0">
                <a:solidFill>
                  <a:srgbClr val="0070C0"/>
                </a:solidFill>
                <a:latin typeface="Calibri" pitchFamily="34" charset="0"/>
              </a:rPr>
              <a:t>Uncovered SPs:</a:t>
            </a:r>
          </a:p>
          <a:p>
            <a:pPr>
              <a:lnSpc>
                <a:spcPct val="85000"/>
              </a:lnSpc>
              <a:defRPr/>
            </a:pP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 (10,60),(70,</a:t>
            </a:r>
            <a:r>
              <a:rPr lang="en-US" altLang="ko-K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22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),</a:t>
            </a:r>
          </a:p>
          <a:p>
            <a:pPr>
              <a:lnSpc>
                <a:spcPct val="85000"/>
              </a:lnSpc>
              <a:defRPr/>
            </a:pP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  (80,</a:t>
            </a:r>
            <a:r>
              <a:rPr lang="en-US" altLang="ko-K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22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),(10,50), </a:t>
            </a:r>
          </a:p>
          <a:p>
            <a:pPr>
              <a:lnSpc>
                <a:spcPct val="85000"/>
              </a:lnSpc>
              <a:defRPr/>
            </a:pP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altLang="ko-K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22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,60)</a:t>
            </a:r>
            <a:endParaRPr lang="en-US" altLang="ko-K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모서리가 둥근 직사각형 26"/>
          <p:cNvSpPr/>
          <p:nvPr/>
        </p:nvSpPr>
        <p:spPr>
          <a:xfrm>
            <a:off x="2843808" y="4189492"/>
            <a:ext cx="1152128" cy="504055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ct val="75000"/>
              </a:lnSpc>
              <a:defRPr/>
            </a:pPr>
            <a:r>
              <a:rPr lang="en-US" altLang="ko-KR" sz="1600" b="1" dirty="0" smtClean="0">
                <a:solidFill>
                  <a:schemeClr val="tx1"/>
                </a:solidFill>
                <a:latin typeface="Courier New" pitchFamily="49" charset="0"/>
              </a:rPr>
              <a:t>10</a:t>
            </a:r>
            <a:r>
              <a:rPr lang="en-US" altLang="ko-KR" sz="1600" dirty="0" smtClean="0">
                <a:solidFill>
                  <a:schemeClr val="tx1"/>
                </a:solidFill>
                <a:latin typeface="Courier New" pitchFamily="49" charset="0"/>
              </a:rPr>
              <a:t>:</a:t>
            </a:r>
            <a:endParaRPr lang="en-US" altLang="ko-KR" sz="1600" dirty="0">
              <a:solidFill>
                <a:schemeClr val="tx1"/>
              </a:solidFill>
              <a:latin typeface="Courier New" pitchFamily="49" charset="0"/>
            </a:endParaRPr>
          </a:p>
          <a:p>
            <a:pPr algn="ctr">
              <a:lnSpc>
                <a:spcPct val="75000"/>
              </a:lnSpc>
              <a:defRPr/>
            </a:pPr>
            <a:r>
              <a:rPr lang="en-US" altLang="ko-KR" sz="1600" dirty="0">
                <a:solidFill>
                  <a:srgbClr val="000000"/>
                </a:solidFill>
                <a:latin typeface="Courier New" pitchFamily="49" charset="0"/>
              </a:rPr>
              <a:t>lock(m)</a:t>
            </a:r>
            <a:endParaRPr lang="ko-KR" altLang="en-US" sz="1600" dirty="0">
              <a:solidFill>
                <a:srgbClr val="0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09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3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en-US" altLang="ko-KR" sz="3600" dirty="0" smtClean="0">
                <a:latin typeface="Calibri" pitchFamily="34" charset="0"/>
                <a:cs typeface="Calibri" pitchFamily="34" charset="0"/>
              </a:rPr>
              <a:t>Empirical Evaluation</a:t>
            </a:r>
            <a:endParaRPr lang="ko-KR" alt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040560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Implementation </a:t>
            </a: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[Thread Scheduling Algorithm, </a:t>
            </a:r>
            <a:r>
              <a:rPr lang="en-US" altLang="ko-KR" sz="2000" b="1" dirty="0" smtClean="0">
                <a:latin typeface="Calibri" pitchFamily="34" charset="0"/>
                <a:cs typeface="Calibri" pitchFamily="34" charset="0"/>
              </a:rPr>
              <a:t>TSA</a:t>
            </a: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]</a:t>
            </a:r>
            <a:endParaRPr lang="en-US" altLang="ko-KR" sz="2000" dirty="0"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ts val="300"/>
              </a:spcBef>
            </a:pPr>
            <a:r>
              <a:rPr lang="en-US" altLang="ko-KR" sz="2000" dirty="0">
                <a:latin typeface="Calibri" pitchFamily="34" charset="0"/>
                <a:cs typeface="Calibri" pitchFamily="34" charset="0"/>
              </a:rPr>
              <a:t>Used Soot for estimation phase</a:t>
            </a:r>
          </a:p>
          <a:p>
            <a:pPr lvl="1">
              <a:spcBef>
                <a:spcPts val="300"/>
              </a:spcBef>
            </a:pP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Extended </a:t>
            </a:r>
            <a:r>
              <a:rPr lang="en-US" altLang="ko-KR" sz="2000" dirty="0" err="1" smtClean="0">
                <a:latin typeface="Calibri" pitchFamily="34" charset="0"/>
                <a:cs typeface="Calibri" pitchFamily="34" charset="0"/>
              </a:rPr>
              <a:t>CalFuzzer</a:t>
            </a: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sz="2000" dirty="0">
                <a:latin typeface="Calibri" pitchFamily="34" charset="0"/>
                <a:cs typeface="Calibri" pitchFamily="34" charset="0"/>
              </a:rPr>
              <a:t>1.0 </a:t>
            </a: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for testing phase</a:t>
            </a:r>
          </a:p>
          <a:p>
            <a:pPr lvl="1">
              <a:spcBef>
                <a:spcPts val="300"/>
              </a:spcBef>
            </a:pP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Built in Java (about 2KLOC)</a:t>
            </a:r>
          </a:p>
          <a:p>
            <a:pPr lvl="1">
              <a:spcBef>
                <a:spcPts val="300"/>
              </a:spcBef>
            </a:pPr>
            <a:endParaRPr lang="en-US" altLang="ko-KR" sz="2000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300"/>
              </a:spcBef>
            </a:pP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Subjects</a:t>
            </a:r>
          </a:p>
          <a:p>
            <a:pPr lvl="1">
              <a:spcBef>
                <a:spcPts val="300"/>
              </a:spcBef>
            </a:pPr>
            <a:r>
              <a:rPr lang="en-US" altLang="ko-KR" sz="2000" dirty="0">
                <a:latin typeface="Calibri" pitchFamily="34" charset="0"/>
                <a:cs typeface="Calibri" pitchFamily="34" charset="0"/>
              </a:rPr>
              <a:t>7 Java l</a:t>
            </a: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ibrary </a:t>
            </a:r>
            <a:r>
              <a:rPr lang="en-US" altLang="ko-KR" sz="2000" dirty="0">
                <a:latin typeface="Calibri" pitchFamily="34" charset="0"/>
                <a:cs typeface="Calibri" pitchFamily="34" charset="0"/>
              </a:rPr>
              <a:t>benchmarks (e.g. Vector, </a:t>
            </a:r>
            <a:r>
              <a:rPr lang="en-US" altLang="ko-KR" sz="2000" dirty="0" err="1">
                <a:latin typeface="Calibri" pitchFamily="34" charset="0"/>
                <a:cs typeface="Calibri" pitchFamily="34" charset="0"/>
              </a:rPr>
              <a:t>HashTable</a:t>
            </a:r>
            <a:r>
              <a:rPr lang="en-US" altLang="ko-KR" sz="2000" dirty="0">
                <a:latin typeface="Calibri" pitchFamily="34" charset="0"/>
                <a:cs typeface="Calibri" pitchFamily="34" charset="0"/>
              </a:rPr>
              <a:t>, etc.) </a:t>
            </a: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(&lt; 11 </a:t>
            </a:r>
            <a:r>
              <a:rPr lang="en-US" altLang="ko-KR" sz="2000" dirty="0">
                <a:latin typeface="Calibri" pitchFamily="34" charset="0"/>
                <a:cs typeface="Calibri" pitchFamily="34" charset="0"/>
              </a:rPr>
              <a:t>KLOC)</a:t>
            </a:r>
          </a:p>
          <a:p>
            <a:pPr lvl="1">
              <a:spcBef>
                <a:spcPts val="300"/>
              </a:spcBef>
            </a:pPr>
            <a:r>
              <a:rPr lang="en-US" altLang="ko-KR" sz="2000" dirty="0">
                <a:latin typeface="Calibri" pitchFamily="34" charset="0"/>
                <a:cs typeface="Calibri" pitchFamily="34" charset="0"/>
              </a:rPr>
              <a:t>3 Java server programs (cache4j, pool, VFS) (&lt; 23 KLOC)</a:t>
            </a:r>
          </a:p>
          <a:p>
            <a:pPr>
              <a:spcBef>
                <a:spcPts val="300"/>
              </a:spcBef>
            </a:pPr>
            <a:endParaRPr lang="en-US" altLang="ko-K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D1F5-69F5-43E4-A460-0AE74272FEAF}" type="slidenum">
              <a:rPr lang="ko-KR" altLang="en-US" smtClean="0"/>
              <a:pPr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821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en-US" altLang="ko-KR" sz="3600" dirty="0" smtClean="0">
                <a:latin typeface="Calibri" pitchFamily="34" charset="0"/>
                <a:cs typeface="Calibri" pitchFamily="34" charset="0"/>
              </a:rPr>
              <a:t>Empirical Evaluation</a:t>
            </a:r>
            <a:endParaRPr lang="ko-KR" alt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040560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Compared techniques</a:t>
            </a:r>
            <a:endParaRPr lang="en-US" altLang="ko-KR" sz="2000" dirty="0" smtClean="0"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ts val="300"/>
              </a:spcBef>
            </a:pP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We compared TSA to random testing</a:t>
            </a:r>
          </a:p>
          <a:p>
            <a:pPr lvl="1">
              <a:spcBef>
                <a:spcPts val="300"/>
              </a:spcBef>
            </a:pP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We inserted probes at every read, write, and lock operations</a:t>
            </a:r>
          </a:p>
          <a:p>
            <a:pPr lvl="1">
              <a:spcBef>
                <a:spcPts val="300"/>
              </a:spcBef>
            </a:pP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Each probe makes a time-delay </a:t>
            </a:r>
            <a:r>
              <a:rPr lang="en-US" altLang="ko-KR" sz="20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 with probability </a:t>
            </a:r>
            <a:r>
              <a:rPr lang="en-US" altLang="ko-KR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</a:p>
          <a:p>
            <a:pPr lvl="2">
              <a:spcBef>
                <a:spcPts val="300"/>
              </a:spcBef>
            </a:pPr>
            <a:r>
              <a:rPr lang="en-US" altLang="ko-KR" sz="18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ko-KR" sz="1800" dirty="0" smtClean="0">
                <a:latin typeface="Calibri" pitchFamily="34" charset="0"/>
                <a:cs typeface="Calibri" pitchFamily="34" charset="0"/>
              </a:rPr>
              <a:t>:  sleep(1ms), sleep(1~10ms), sleep (1~100ms)</a:t>
            </a:r>
          </a:p>
          <a:p>
            <a:pPr lvl="2">
              <a:spcBef>
                <a:spcPts val="300"/>
              </a:spcBef>
            </a:pPr>
            <a:r>
              <a:rPr lang="en-US" altLang="ko-KR" sz="18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ko-KR" sz="1800" dirty="0" smtClean="0">
                <a:latin typeface="Calibri" pitchFamily="34" charset="0"/>
                <a:cs typeface="Calibri" pitchFamily="34" charset="0"/>
              </a:rPr>
              <a:t> : 0.1, 0.2, 0.3, 0.4,0.5</a:t>
            </a:r>
          </a:p>
          <a:p>
            <a:pPr lvl="1">
              <a:spcBef>
                <a:spcPts val="300"/>
              </a:spcBef>
            </a:pP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We use 15 (= 3 x 5) different versions of random testing</a:t>
            </a:r>
          </a:p>
          <a:p>
            <a:pPr marL="457200" lvl="1" indent="0">
              <a:spcBef>
                <a:spcPts val="300"/>
              </a:spcBef>
              <a:buNone/>
            </a:pPr>
            <a:endParaRPr lang="en-US" altLang="ko-KR" sz="2000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300"/>
              </a:spcBef>
            </a:pP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Experiment setup</a:t>
            </a:r>
          </a:p>
          <a:p>
            <a:pPr lvl="1">
              <a:spcBef>
                <a:spcPts val="300"/>
              </a:spcBef>
            </a:pP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Executed the program 500 times for each technique</a:t>
            </a:r>
          </a:p>
          <a:p>
            <a:pPr lvl="1">
              <a:spcBef>
                <a:spcPts val="300"/>
              </a:spcBef>
            </a:pP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Measured accumulated coverage and time cost</a:t>
            </a:r>
          </a:p>
          <a:p>
            <a:pPr lvl="1">
              <a:spcBef>
                <a:spcPts val="300"/>
              </a:spcBef>
            </a:pP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Repeated the experiment 30 times for statistical significance in results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D1F5-69F5-43E4-A460-0AE74272FEAF}" type="slidenum">
              <a:rPr lang="ko-KR" altLang="en-US" smtClean="0"/>
              <a:pPr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346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ko-KR" sz="4000" dirty="0" smtClean="0">
                <a:latin typeface="Calibri" pitchFamily="34" charset="0"/>
                <a:cs typeface="Calibri" pitchFamily="34" charset="0"/>
              </a:rPr>
              <a:t>Study 1: Effectiveness</a:t>
            </a:r>
            <a:endParaRPr lang="ko-KR" altLang="en-US" sz="4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251520" y="1196752"/>
            <a:ext cx="8402835" cy="1152128"/>
          </a:xfrm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</a:pP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TSA covers </a:t>
            </a:r>
            <a:r>
              <a:rPr lang="en-US" altLang="ko-KR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more SPs </a:t>
            </a: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than</a:t>
            </a:r>
            <a:r>
              <a:rPr lang="en-US" altLang="ko-KR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random </a:t>
            </a:r>
            <a:r>
              <a:rPr lang="en-US" altLang="ko-KR" sz="2400" dirty="0" err="1" smtClean="0">
                <a:latin typeface="Calibri" pitchFamily="34" charset="0"/>
                <a:cs typeface="Calibri" pitchFamily="34" charset="0"/>
              </a:rPr>
              <a:t>testings</a:t>
            </a:r>
            <a:endParaRPr lang="en-US" altLang="ko-KR" sz="2400" dirty="0" smtClean="0"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for accumulated SP coverage after 500 executions</a:t>
            </a:r>
          </a:p>
          <a:p>
            <a:pPr lvl="1">
              <a:spcBef>
                <a:spcPts val="0"/>
              </a:spcBef>
            </a:pPr>
            <a:endParaRPr lang="en-US" altLang="ko-KR" sz="2000" dirty="0" smtClean="0"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ts val="0"/>
              </a:spcBef>
            </a:pPr>
            <a:endParaRPr lang="ko-KR" alt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41" name="바닥글 개체 틀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mtClean="0"/>
              <a:t>Code Coverage-based Testing of Concurrent Programs</a:t>
            </a:r>
            <a:endParaRPr lang="ko-KR" altLang="en-US" dirty="0"/>
          </a:p>
        </p:txBody>
      </p:sp>
      <p:sp>
        <p:nvSpPr>
          <p:cNvPr id="14342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3F9EA0-9582-42ED-B595-7119F951A32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ko-KR" altLang="en-US" smtClean="0"/>
          </a:p>
        </p:txBody>
      </p:sp>
      <p:grpSp>
        <p:nvGrpSpPr>
          <p:cNvPr id="4" name="그룹 3"/>
          <p:cNvGrpSpPr/>
          <p:nvPr/>
        </p:nvGrpSpPr>
        <p:grpSpPr>
          <a:xfrm>
            <a:off x="683568" y="2348880"/>
            <a:ext cx="8237487" cy="3744416"/>
            <a:chOff x="1159581" y="3284984"/>
            <a:chExt cx="7977498" cy="3146718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656" y="3284984"/>
              <a:ext cx="5746907" cy="29209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5" name="직선 화살표 연결선 4"/>
            <p:cNvCxnSpPr>
              <a:stCxn id="6" idx="1"/>
            </p:cNvCxnSpPr>
            <p:nvPr/>
          </p:nvCxnSpPr>
          <p:spPr>
            <a:xfrm flipH="1">
              <a:off x="7001669" y="3505781"/>
              <a:ext cx="220894" cy="153888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7222563" y="3351892"/>
              <a:ext cx="162648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rIns="0" rtlCol="0">
              <a:spAutoFit/>
            </a:bodyPr>
            <a:lstStyle/>
            <a:p>
              <a:r>
                <a:rPr lang="en-US" altLang="ko-KR" sz="1400" b="1" dirty="0" smtClean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Our technique</a:t>
              </a:r>
              <a:endParaRPr lang="ko-KR" alt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169158" y="4204891"/>
              <a:ext cx="1626484" cy="307777"/>
            </a:xfrm>
            <a:prstGeom prst="rect">
              <a:avLst/>
            </a:prstGeom>
            <a:noFill/>
          </p:spPr>
          <p:txBody>
            <a:bodyPr wrap="square" lIns="36000" rIns="0" rtlCol="0">
              <a:spAutoFit/>
            </a:bodyPr>
            <a:lstStyle/>
            <a:p>
              <a:r>
                <a:rPr lang="en-US" altLang="ko-KR" sz="1400" dirty="0" smtClean="0">
                  <a:latin typeface="Calibri" pitchFamily="34" charset="0"/>
                  <a:cs typeface="Calibri" pitchFamily="34" charset="0"/>
                </a:rPr>
                <a:t>RND-sleep(1ms) avg.</a:t>
              </a:r>
              <a:endParaRPr lang="ko-KR" altLang="en-US" sz="14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141098" y="3758218"/>
              <a:ext cx="1982264" cy="307777"/>
            </a:xfrm>
            <a:prstGeom prst="rect">
              <a:avLst/>
            </a:prstGeom>
            <a:noFill/>
          </p:spPr>
          <p:txBody>
            <a:bodyPr wrap="square" lIns="36000" rIns="0" rtlCol="0">
              <a:spAutoFit/>
            </a:bodyPr>
            <a:lstStyle/>
            <a:p>
              <a:r>
                <a:rPr lang="en-US" altLang="ko-KR" sz="1400" dirty="0" smtClean="0">
                  <a:latin typeface="Calibri" pitchFamily="34" charset="0"/>
                  <a:cs typeface="Calibri" pitchFamily="34" charset="0"/>
                </a:rPr>
                <a:t>RND-sleep(&lt;100ms) avg.</a:t>
              </a:r>
              <a:endParaRPr lang="ko-KR" altLang="en-US" sz="14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3" name="직선 화살표 연결선 22"/>
            <p:cNvCxnSpPr/>
            <p:nvPr/>
          </p:nvCxnSpPr>
          <p:spPr>
            <a:xfrm flipH="1" flipV="1">
              <a:off x="6948264" y="4161691"/>
              <a:ext cx="220894" cy="15813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051720" y="6093148"/>
              <a:ext cx="50405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 smtClean="0">
                  <a:latin typeface="Calibri" pitchFamily="34" charset="0"/>
                  <a:cs typeface="Calibri" pitchFamily="34" charset="0"/>
                </a:rPr>
                <a:t>test executions</a:t>
              </a:r>
              <a:endParaRPr lang="ko-KR" alt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608778" y="4622775"/>
              <a:ext cx="14401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dirty="0" smtClean="0">
                  <a:latin typeface="Calibri" pitchFamily="34" charset="0"/>
                  <a:cs typeface="Calibri" pitchFamily="34" charset="0"/>
                </a:rPr>
                <a:t>SP coverage</a:t>
              </a:r>
              <a:endParaRPr lang="ko-KR" altLang="en-US" sz="16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9" name="직선 화살표 연결선 28"/>
            <p:cNvCxnSpPr/>
            <p:nvPr/>
          </p:nvCxnSpPr>
          <p:spPr>
            <a:xfrm flipH="1" flipV="1">
              <a:off x="6944519" y="3774923"/>
              <a:ext cx="196579" cy="153889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7154815" y="3901539"/>
              <a:ext cx="1982264" cy="307777"/>
            </a:xfrm>
            <a:prstGeom prst="rect">
              <a:avLst/>
            </a:prstGeom>
            <a:noFill/>
          </p:spPr>
          <p:txBody>
            <a:bodyPr wrap="square" lIns="36000" rIns="0" rtlCol="0">
              <a:spAutoFit/>
            </a:bodyPr>
            <a:lstStyle/>
            <a:p>
              <a:r>
                <a:rPr lang="en-US" altLang="ko-KR" sz="1400" dirty="0" smtClean="0">
                  <a:latin typeface="Calibri" pitchFamily="34" charset="0"/>
                  <a:cs typeface="Calibri" pitchFamily="34" charset="0"/>
                </a:rPr>
                <a:t>RND-sleep(&lt;10ms) avg.</a:t>
              </a:r>
              <a:endParaRPr lang="ko-KR" altLang="en-US" sz="14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31" name="직선 화살표 연결선 30"/>
            <p:cNvCxnSpPr/>
            <p:nvPr/>
          </p:nvCxnSpPr>
          <p:spPr>
            <a:xfrm flipH="1" flipV="1">
              <a:off x="6914356" y="3890711"/>
              <a:ext cx="240459" cy="181421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TextBox 2"/>
            <p:cNvSpPr txBox="1"/>
            <p:nvPr/>
          </p:nvSpPr>
          <p:spPr>
            <a:xfrm>
              <a:off x="5950145" y="5589240"/>
              <a:ext cx="1272418" cy="310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i="1" dirty="0" err="1" smtClean="0">
                  <a:latin typeface="Calibri" pitchFamily="34" charset="0"/>
                  <a:cs typeface="Calibri" pitchFamily="34" charset="0"/>
                </a:rPr>
                <a:t>ArrayList</a:t>
              </a:r>
              <a:r>
                <a:rPr lang="en-US" altLang="ko-KR" i="1" dirty="0" smtClean="0">
                  <a:latin typeface="Calibri" pitchFamily="34" charset="0"/>
                  <a:cs typeface="Calibri" pitchFamily="34" charset="0"/>
                </a:rPr>
                <a:t> 1</a:t>
              </a:r>
              <a:endParaRPr lang="ko-KR" altLang="en-US" i="1" dirty="0"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793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ko-KR" sz="4000" dirty="0" smtClean="0">
                <a:latin typeface="Calibri" pitchFamily="34" charset="0"/>
                <a:cs typeface="Calibri" pitchFamily="34" charset="0"/>
              </a:rPr>
              <a:t>Study 2: Efficiency</a:t>
            </a:r>
            <a:endParaRPr lang="ko-KR" altLang="en-US" sz="3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12" name="내용 개체 틀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21005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US" altLang="ko-KR" sz="2400" dirty="0">
                <a:latin typeface="Calibri" pitchFamily="34" charset="0"/>
                <a:cs typeface="Calibri" pitchFamily="34" charset="0"/>
              </a:rPr>
              <a:t>TSA </a:t>
            </a: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reaches </a:t>
            </a:r>
            <a:r>
              <a:rPr lang="en-US" altLang="ko-KR" sz="2400" dirty="0">
                <a:latin typeface="Calibri" pitchFamily="34" charset="0"/>
                <a:cs typeface="Calibri" pitchFamily="34" charset="0"/>
              </a:rPr>
              <a:t>the saturation point</a:t>
            </a:r>
            <a:r>
              <a:rPr lang="en-US" altLang="ko-KR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sz="2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faster</a:t>
            </a:r>
            <a:r>
              <a:rPr lang="en-US" altLang="ko-KR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sz="2400" dirty="0">
                <a:latin typeface="Calibri" pitchFamily="34" charset="0"/>
                <a:cs typeface="Calibri" pitchFamily="34" charset="0"/>
              </a:rPr>
              <a:t>and </a:t>
            </a:r>
            <a:r>
              <a:rPr lang="en-US" altLang="ko-KR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higher</a:t>
            </a:r>
            <a:endParaRPr lang="en-US" altLang="ko-KR" sz="2400" dirty="0">
              <a:latin typeface="Calibri" pitchFamily="34" charset="0"/>
              <a:cs typeface="Calibri" pitchFamily="34" charset="0"/>
            </a:endParaRPr>
          </a:p>
          <a:p>
            <a:pPr lvl="1" algn="just">
              <a:spcBef>
                <a:spcPts val="0"/>
              </a:spcBef>
            </a:pP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A saturation point is computed by </a:t>
            </a:r>
            <a:r>
              <a:rPr lang="en-US" altLang="ko-KR" sz="2000" i="1" dirty="0" smtClean="0">
                <a:latin typeface="Calibri" pitchFamily="34" charset="0"/>
                <a:cs typeface="Calibri" pitchFamily="34" charset="0"/>
              </a:rPr>
              <a:t>r</a:t>
            </a:r>
            <a:r>
              <a:rPr lang="en-US" altLang="ko-KR" sz="2000" baseline="30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    (coefficient: 0.1, window size: 120 sec.) [Sherman et al., FSE 2009]</a:t>
            </a:r>
          </a:p>
        </p:txBody>
      </p:sp>
      <p:sp>
        <p:nvSpPr>
          <p:cNvPr id="15366" name="바닥글 개체 틀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mtClean="0"/>
              <a:t>Code Coverage-based Testing of Concurrent Programs</a:t>
            </a:r>
            <a:endParaRPr lang="ko-KR" altLang="en-US"/>
          </a:p>
        </p:txBody>
      </p:sp>
      <p:sp>
        <p:nvSpPr>
          <p:cNvPr id="15367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C23131-AC45-4ECA-B6F5-80C925525D25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ko-KR" altLang="en-US" smtClean="0"/>
          </a:p>
        </p:txBody>
      </p:sp>
      <p:grpSp>
        <p:nvGrpSpPr>
          <p:cNvPr id="3" name="그룹 2"/>
          <p:cNvGrpSpPr/>
          <p:nvPr/>
        </p:nvGrpSpPr>
        <p:grpSpPr>
          <a:xfrm>
            <a:off x="611560" y="2492139"/>
            <a:ext cx="8539863" cy="3961197"/>
            <a:chOff x="1337737" y="3284985"/>
            <a:chExt cx="7813685" cy="3020527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367" r="5759" b="14171"/>
            <a:stretch/>
          </p:blipFill>
          <p:spPr bwMode="auto">
            <a:xfrm>
              <a:off x="1712140" y="3284985"/>
              <a:ext cx="5221266" cy="2736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1" name="직선 화살표 연결선 10"/>
            <p:cNvCxnSpPr>
              <a:stCxn id="12" idx="1"/>
            </p:cNvCxnSpPr>
            <p:nvPr/>
          </p:nvCxnSpPr>
          <p:spPr>
            <a:xfrm flipH="1">
              <a:off x="6943394" y="3563144"/>
              <a:ext cx="220894" cy="1244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7164288" y="3409255"/>
              <a:ext cx="1626484" cy="307777"/>
            </a:xfrm>
            <a:prstGeom prst="rect">
              <a:avLst/>
            </a:prstGeom>
            <a:noFill/>
          </p:spPr>
          <p:txBody>
            <a:bodyPr wrap="square" lIns="36000" rIns="0" rtlCol="0">
              <a:spAutoFit/>
            </a:bodyPr>
            <a:lstStyle/>
            <a:p>
              <a:r>
                <a:rPr lang="en-US" altLang="ko-KR" sz="1400" b="1" dirty="0" smtClean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Our technique</a:t>
              </a:r>
              <a:endParaRPr lang="ko-KR" alt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3" name="직선 화살표 연결선 12"/>
            <p:cNvCxnSpPr>
              <a:stCxn id="14" idx="1"/>
            </p:cNvCxnSpPr>
            <p:nvPr/>
          </p:nvCxnSpPr>
          <p:spPr>
            <a:xfrm flipH="1">
              <a:off x="6938739" y="4342657"/>
              <a:ext cx="220894" cy="12441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159633" y="4188768"/>
              <a:ext cx="1982264" cy="307777"/>
            </a:xfrm>
            <a:prstGeom prst="rect">
              <a:avLst/>
            </a:prstGeom>
            <a:noFill/>
          </p:spPr>
          <p:txBody>
            <a:bodyPr wrap="square" lIns="36000" rIns="0" rtlCol="0">
              <a:spAutoFit/>
            </a:bodyPr>
            <a:lstStyle/>
            <a:p>
              <a:r>
                <a:rPr lang="en-US" altLang="ko-KR" sz="1400" dirty="0" smtClean="0">
                  <a:latin typeface="Calibri" pitchFamily="34" charset="0"/>
                  <a:cs typeface="Calibri" pitchFamily="34" charset="0"/>
                </a:rPr>
                <a:t>RND-sleep(&lt;100ms) avg.</a:t>
              </a:r>
              <a:endParaRPr lang="ko-KR" altLang="en-US" sz="14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154300" y="4582021"/>
              <a:ext cx="1626484" cy="307777"/>
            </a:xfrm>
            <a:prstGeom prst="rect">
              <a:avLst/>
            </a:prstGeom>
            <a:noFill/>
          </p:spPr>
          <p:txBody>
            <a:bodyPr wrap="square" lIns="36000" rIns="0" rtlCol="0">
              <a:spAutoFit/>
            </a:bodyPr>
            <a:lstStyle/>
            <a:p>
              <a:r>
                <a:rPr lang="en-US" altLang="ko-KR" sz="1400" dirty="0" smtClean="0">
                  <a:latin typeface="Calibri" pitchFamily="34" charset="0"/>
                  <a:cs typeface="Calibri" pitchFamily="34" charset="0"/>
                </a:rPr>
                <a:t>RND-sleep(1ms) avg.</a:t>
              </a:r>
              <a:endParaRPr lang="ko-KR" altLang="en-US" sz="14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6" name="직선 화살표 연결선 15"/>
            <p:cNvCxnSpPr>
              <a:stCxn id="17" idx="1"/>
            </p:cNvCxnSpPr>
            <p:nvPr/>
          </p:nvCxnSpPr>
          <p:spPr>
            <a:xfrm flipH="1">
              <a:off x="6948264" y="4145476"/>
              <a:ext cx="220894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7169158" y="3991587"/>
              <a:ext cx="1982264" cy="307777"/>
            </a:xfrm>
            <a:prstGeom prst="rect">
              <a:avLst/>
            </a:prstGeom>
            <a:noFill/>
          </p:spPr>
          <p:txBody>
            <a:bodyPr wrap="square" lIns="36000" rIns="0" rtlCol="0">
              <a:spAutoFit/>
            </a:bodyPr>
            <a:lstStyle/>
            <a:p>
              <a:r>
                <a:rPr lang="en-US" altLang="ko-KR" sz="1400" dirty="0" smtClean="0">
                  <a:latin typeface="Calibri" pitchFamily="34" charset="0"/>
                  <a:cs typeface="Calibri" pitchFamily="34" charset="0"/>
                </a:rPr>
                <a:t>RND-sleep(&lt;10ms) avg.</a:t>
              </a:r>
              <a:endParaRPr lang="ko-KR" altLang="en-US" sz="14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8" name="직선 화살표 연결선 17"/>
            <p:cNvCxnSpPr>
              <a:stCxn id="15" idx="1"/>
            </p:cNvCxnSpPr>
            <p:nvPr/>
          </p:nvCxnSpPr>
          <p:spPr>
            <a:xfrm flipH="1" flipV="1">
              <a:off x="6933406" y="4577781"/>
              <a:ext cx="220894" cy="158129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871328" y="5507940"/>
              <a:ext cx="1303548" cy="281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i="1" dirty="0" err="1" smtClean="0">
                  <a:latin typeface="Calibri" pitchFamily="34" charset="0"/>
                  <a:cs typeface="Calibri" pitchFamily="34" charset="0"/>
                </a:rPr>
                <a:t>ArrayList</a:t>
              </a:r>
              <a:r>
                <a:rPr lang="en-US" altLang="ko-KR" i="1" dirty="0" smtClean="0">
                  <a:latin typeface="Calibri" pitchFamily="34" charset="0"/>
                  <a:cs typeface="Calibri" pitchFamily="34" charset="0"/>
                </a:rPr>
                <a:t> 1</a:t>
              </a:r>
              <a:endParaRPr lang="ko-KR" altLang="en-US" i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rot="16200000">
              <a:off x="786934" y="4411851"/>
              <a:ext cx="14401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dirty="0" smtClean="0">
                  <a:latin typeface="Calibri" pitchFamily="34" charset="0"/>
                  <a:cs typeface="Calibri" pitchFamily="34" charset="0"/>
                </a:rPr>
                <a:t>SP coverage</a:t>
              </a:r>
              <a:endParaRPr lang="ko-KR" alt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051720" y="5966958"/>
              <a:ext cx="50405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 smtClean="0">
                  <a:latin typeface="Calibri" pitchFamily="34" charset="0"/>
                  <a:cs typeface="Calibri" pitchFamily="34" charset="0"/>
                </a:rPr>
                <a:t>time (sec)</a:t>
              </a:r>
              <a:endParaRPr lang="ko-KR" altLang="en-US" sz="160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" name="오른쪽 화살표 5"/>
          <p:cNvSpPr/>
          <p:nvPr/>
        </p:nvSpPr>
        <p:spPr>
          <a:xfrm rot="5400000">
            <a:off x="6503777" y="2600961"/>
            <a:ext cx="204934" cy="30698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632970" y="2313434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Saturation point</a:t>
            </a:r>
            <a:endParaRPr lang="ko-KR" altLang="en-US" sz="16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타원 1"/>
          <p:cNvSpPr/>
          <p:nvPr/>
        </p:nvSpPr>
        <p:spPr>
          <a:xfrm>
            <a:off x="6519513" y="2841545"/>
            <a:ext cx="153494" cy="1345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61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5414327" y="3159656"/>
            <a:ext cx="1140253" cy="31183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2945959" y="3172281"/>
            <a:ext cx="1156585" cy="31176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4180143" y="3119462"/>
            <a:ext cx="1150886" cy="31176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1731454" y="3135459"/>
            <a:ext cx="1166314" cy="31544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1520" y="346646"/>
            <a:ext cx="8614574" cy="778098"/>
          </a:xfrm>
        </p:spPr>
        <p:txBody>
          <a:bodyPr>
            <a:noAutofit/>
          </a:bodyPr>
          <a:lstStyle/>
          <a:p>
            <a:r>
              <a:rPr lang="en-US" altLang="ko-KR" sz="3000" dirty="0" smtClean="0">
                <a:latin typeface="Calibri" pitchFamily="34" charset="0"/>
                <a:cs typeface="Calibri" pitchFamily="34" charset="0"/>
              </a:rPr>
              <a:t>Study 3: Impact of </a:t>
            </a:r>
            <a:r>
              <a:rPr lang="en-US" altLang="ko-KR" sz="3000" dirty="0">
                <a:latin typeface="Calibri" pitchFamily="34" charset="0"/>
                <a:cs typeface="Calibri" pitchFamily="34" charset="0"/>
              </a:rPr>
              <a:t>Estimation-based </a:t>
            </a:r>
            <a:r>
              <a:rPr lang="en-US" altLang="ko-KR" sz="3000" dirty="0" smtClean="0">
                <a:latin typeface="Calibri" pitchFamily="34" charset="0"/>
                <a:cs typeface="Calibri" pitchFamily="34" charset="0"/>
              </a:rPr>
              <a:t>Heuristics (Rule3)</a:t>
            </a:r>
            <a:endParaRPr lang="ko-KR" altLang="en-US" sz="3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25558" y="1268760"/>
            <a:ext cx="8686800" cy="86593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TSA with Rule3 reaches </a:t>
            </a:r>
            <a:r>
              <a:rPr lang="en-US" altLang="ko-KR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higher </a:t>
            </a: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coverage at </a:t>
            </a:r>
            <a:r>
              <a:rPr lang="en-US" altLang="ko-KR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faster</a:t>
            </a:r>
            <a:r>
              <a:rPr lang="en-US" altLang="ko-KR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saturation point</a:t>
            </a:r>
          </a:p>
          <a:p>
            <a:pPr lvl="1">
              <a:spcBef>
                <a:spcPts val="0"/>
              </a:spcBef>
            </a:pP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Executes the program for 30 minutes, and computed the saturation points</a:t>
            </a:r>
          </a:p>
          <a:p>
            <a:pPr>
              <a:spcBef>
                <a:spcPts val="0"/>
              </a:spcBef>
            </a:pPr>
            <a:r>
              <a:rPr lang="en-US" altLang="ko-KR" sz="2400" dirty="0">
                <a:latin typeface="Calibri" pitchFamily="34" charset="0"/>
                <a:cs typeface="Calibri" pitchFamily="34" charset="0"/>
              </a:rPr>
              <a:t>&gt;</a:t>
            </a: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 90% of thread scheduling decisions are made by the Rule 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Code Coverage-based Testing of Concurrent Programs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66958" y="6365610"/>
            <a:ext cx="1691208" cy="365125"/>
          </a:xfrm>
        </p:spPr>
        <p:txBody>
          <a:bodyPr/>
          <a:lstStyle/>
          <a:p>
            <a:pPr>
              <a:defRPr/>
            </a:pPr>
            <a:fld id="{14C80F4E-43EF-4791-87B0-DFCC6BDE15C4}" type="slidenum">
              <a:rPr lang="ko-KR" altLang="en-US" smtClean="0"/>
              <a:pPr>
                <a:defRPr/>
              </a:pPr>
              <a:t>35</a:t>
            </a:fld>
            <a:endParaRPr lang="ko-KR" altLang="en-US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923580"/>
              </p:ext>
            </p:extLst>
          </p:nvPr>
        </p:nvGraphicFramePr>
        <p:xfrm>
          <a:off x="611560" y="2564904"/>
          <a:ext cx="5976664" cy="3680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4456"/>
                <a:gridCol w="1225552"/>
                <a:gridCol w="1225552"/>
                <a:gridCol w="1225552"/>
                <a:gridCol w="1225552"/>
              </a:tblGrid>
              <a:tr h="264245">
                <a:tc rowSpan="2">
                  <a:txBody>
                    <a:bodyPr/>
                    <a:lstStyle/>
                    <a:p>
                      <a:pPr latinLnBrk="1">
                        <a:lnSpc>
                          <a:spcPct val="80000"/>
                        </a:lnSpc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Program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80000"/>
                        </a:lnSpc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TSA </a:t>
                      </a:r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w/o</a:t>
                      </a:r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Rule 3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80000"/>
                        </a:lnSpc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TSA </a:t>
                      </a:r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with</a:t>
                      </a:r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Rule 3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665">
                <a:tc vMerge="1">
                  <a:txBody>
                    <a:bodyPr/>
                    <a:lstStyle/>
                    <a:p>
                      <a:pPr latinLnBrk="1"/>
                      <a:endParaRPr lang="ko-KR" alt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80000"/>
                        </a:lnSpc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Coverage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80000"/>
                        </a:lnSpc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time (sec)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80000"/>
                        </a:lnSpc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Coverage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80000"/>
                        </a:lnSpc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time (sec)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88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ArrayList1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177.6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274.4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181.2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184.2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88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ArrayList2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130.8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246.3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141.4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159.7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88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HashSet1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151.3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271.5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151.7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172.4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88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HashSet2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98.0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198.9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120.8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139.3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88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HashTable1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23.7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120.0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24.0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120.0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88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HashTable2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539.6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388.8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538.0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165.4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88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LinkedList1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179.9</a:t>
                      </a:r>
                      <a:endParaRPr lang="ko-KR" altLang="en-US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278.2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181.2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155.0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88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LinkedList2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129.9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237.7</a:t>
                      </a:r>
                      <a:endParaRPr lang="ko-KR" altLang="en-US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141.2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161.2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88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TreeSet1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151.6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258.4</a:t>
                      </a:r>
                      <a:endParaRPr lang="ko-KR" altLang="en-US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151.4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191.2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88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TreeSet2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98.8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237.5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120.5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139.8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88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cache4j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201.9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205.8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202.2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146.1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88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pool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T/O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T/O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2950.5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431.1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88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VFS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246.7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478.2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260.1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493.9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8" name="직선 화살표 연결선 7"/>
          <p:cNvCxnSpPr/>
          <p:nvPr/>
        </p:nvCxnSpPr>
        <p:spPr>
          <a:xfrm flipV="1">
            <a:off x="6738276" y="4057669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>
            <a:off x="6729222" y="5209797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자유형 18"/>
          <p:cNvSpPr/>
          <p:nvPr/>
        </p:nvSpPr>
        <p:spPr>
          <a:xfrm>
            <a:off x="6789663" y="4232565"/>
            <a:ext cx="518641" cy="921251"/>
          </a:xfrm>
          <a:custGeom>
            <a:avLst/>
            <a:gdLst>
              <a:gd name="connsiteX0" fmla="*/ 0 w 1520041"/>
              <a:gd name="connsiteY0" fmla="*/ 926275 h 926275"/>
              <a:gd name="connsiteX1" fmla="*/ 285007 w 1520041"/>
              <a:gd name="connsiteY1" fmla="*/ 118753 h 926275"/>
              <a:gd name="connsiteX2" fmla="*/ 1520041 w 1520041"/>
              <a:gd name="connsiteY2" fmla="*/ 0 h 92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0041" h="926275">
                <a:moveTo>
                  <a:pt x="0" y="926275"/>
                </a:moveTo>
                <a:cubicBezTo>
                  <a:pt x="15833" y="599703"/>
                  <a:pt x="31667" y="273132"/>
                  <a:pt x="285007" y="118753"/>
                </a:cubicBezTo>
                <a:cubicBezTo>
                  <a:pt x="538347" y="-35626"/>
                  <a:pt x="1278576" y="19792"/>
                  <a:pt x="1520041" y="0"/>
                </a:cubicBezTo>
              </a:path>
            </a:pathLst>
          </a:cu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자유형 21"/>
          <p:cNvSpPr/>
          <p:nvPr/>
        </p:nvSpPr>
        <p:spPr>
          <a:xfrm>
            <a:off x="6794086" y="4273693"/>
            <a:ext cx="1783976" cy="861029"/>
          </a:xfrm>
          <a:custGeom>
            <a:avLst/>
            <a:gdLst>
              <a:gd name="connsiteX0" fmla="*/ 0 w 1783976"/>
              <a:gd name="connsiteY0" fmla="*/ 788894 h 788894"/>
              <a:gd name="connsiteX1" fmla="*/ 519953 w 1783976"/>
              <a:gd name="connsiteY1" fmla="*/ 170329 h 788894"/>
              <a:gd name="connsiteX2" fmla="*/ 1783976 w 1783976"/>
              <a:gd name="connsiteY2" fmla="*/ 0 h 788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3976" h="788894">
                <a:moveTo>
                  <a:pt x="0" y="788894"/>
                </a:moveTo>
                <a:cubicBezTo>
                  <a:pt x="111312" y="545352"/>
                  <a:pt x="222624" y="301811"/>
                  <a:pt x="519953" y="170329"/>
                </a:cubicBezTo>
                <a:cubicBezTo>
                  <a:pt x="817282" y="38847"/>
                  <a:pt x="1300629" y="19423"/>
                  <a:pt x="1783976" y="0"/>
                </a:cubicBezTo>
              </a:path>
            </a:pathLst>
          </a:custGeom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7236296" y="4201685"/>
            <a:ext cx="144016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1" name="직선 연결선 20"/>
          <p:cNvCxnSpPr/>
          <p:nvPr/>
        </p:nvCxnSpPr>
        <p:spPr>
          <a:xfrm>
            <a:off x="7182218" y="4240607"/>
            <a:ext cx="1430112" cy="0"/>
          </a:xfrm>
          <a:prstGeom prst="line">
            <a:avLst/>
          </a:prstGeom>
          <a:ln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아래쪽 화살표 26"/>
          <p:cNvSpPr/>
          <p:nvPr/>
        </p:nvSpPr>
        <p:spPr>
          <a:xfrm>
            <a:off x="7380312" y="3913653"/>
            <a:ext cx="216024" cy="2469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아래쪽 화살표 27"/>
          <p:cNvSpPr/>
          <p:nvPr/>
        </p:nvSpPr>
        <p:spPr>
          <a:xfrm>
            <a:off x="7705836" y="4014485"/>
            <a:ext cx="178532" cy="24690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7412698" y="4191053"/>
            <a:ext cx="153494" cy="1345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7732796" y="4283157"/>
            <a:ext cx="126855" cy="134552"/>
          </a:xfrm>
          <a:prstGeom prst="ellipse">
            <a:avLst/>
          </a:prstGeom>
          <a:solidFill>
            <a:schemeClr val="accent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7164288" y="3553613"/>
            <a:ext cx="642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alibri" pitchFamily="34" charset="0"/>
                <a:cs typeface="Calibri" pitchFamily="34" charset="0"/>
              </a:rPr>
              <a:t>TSA</a:t>
            </a:r>
            <a:endParaRPr lang="ko-KR" alt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96336" y="3706013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alibri" pitchFamily="34" charset="0"/>
                <a:cs typeface="Calibri" pitchFamily="34" charset="0"/>
              </a:rPr>
              <a:t>TSA w/o rule3</a:t>
            </a:r>
            <a:endParaRPr lang="ko-KR" alt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720297" y="3135459"/>
            <a:ext cx="1166314" cy="21812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177.6</a:t>
            </a:r>
            <a:endParaRPr lang="en-US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4162265" y="3141443"/>
            <a:ext cx="1166314" cy="21812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181.2</a:t>
            </a:r>
            <a:endParaRPr lang="en-US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399597" y="3141443"/>
            <a:ext cx="1166314" cy="21812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184.2</a:t>
            </a:r>
            <a:endParaRPr lang="en-US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935694" y="3131504"/>
            <a:ext cx="1166314" cy="21812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274.4</a:t>
            </a:r>
            <a:endParaRPr lang="en-US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12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0" grpId="0" animBg="1"/>
      <p:bldP spid="4" grpId="0" animBg="1"/>
      <p:bldP spid="15" grpId="0" animBg="1"/>
      <p:bldP spid="31" grpId="0" animBg="1"/>
      <p:bldP spid="32" grpId="0" animBg="1"/>
      <p:bldP spid="3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itchFamily="34" charset="0"/>
                <a:cs typeface="Calibri" pitchFamily="34" charset="0"/>
              </a:rPr>
              <a:t>Contributions and Future Work</a:t>
            </a:r>
            <a:endParaRPr lang="ko-KR" alt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20608" y="1600200"/>
            <a:ext cx="8686800" cy="4525963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</a:pP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Contributions</a:t>
            </a:r>
          </a:p>
          <a:p>
            <a:pPr lvl="1" algn="just">
              <a:spcBef>
                <a:spcPts val="600"/>
              </a:spcBef>
            </a:pP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Thread scheduling technique that achieves high SP coverage for concurrent  programs fast</a:t>
            </a:r>
          </a:p>
          <a:p>
            <a:pPr lvl="1" algn="just">
              <a:spcBef>
                <a:spcPts val="600"/>
              </a:spcBef>
            </a:pP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Empirical results that show the technique is more effective and efficient to achieve high SP coverage than random testing</a:t>
            </a:r>
          </a:p>
          <a:p>
            <a:pPr algn="just"/>
            <a:endParaRPr lang="en-US" altLang="ko-KR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Future works</a:t>
            </a:r>
          </a:p>
          <a:p>
            <a:pPr lvl="1" algn="just"/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Study </a:t>
            </a:r>
            <a:r>
              <a:rPr lang="en-US" altLang="ko-KR" sz="2000" dirty="0">
                <a:latin typeface="Calibri" pitchFamily="34" charset="0"/>
                <a:cs typeface="Calibri" pitchFamily="34" charset="0"/>
              </a:rPr>
              <a:t>correlation between coverage achievement and fault finding in testing of </a:t>
            </a: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concurrent programs</a:t>
            </a:r>
            <a:endParaRPr lang="en-US" altLang="ko-KR" sz="2000" dirty="0">
              <a:latin typeface="Calibri" pitchFamily="34" charset="0"/>
              <a:cs typeface="Calibri" pitchFamily="34" charset="0"/>
            </a:endParaRPr>
          </a:p>
          <a:p>
            <a:pPr lvl="1" algn="just"/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Extend </a:t>
            </a:r>
            <a:r>
              <a:rPr lang="en-US" altLang="ko-KR" sz="2000" dirty="0">
                <a:latin typeface="Calibri" pitchFamily="34" charset="0"/>
                <a:cs typeface="Calibri" pitchFamily="34" charset="0"/>
              </a:rPr>
              <a:t>the technique to work with other </a:t>
            </a: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coverage </a:t>
            </a:r>
            <a:r>
              <a:rPr lang="en-US" altLang="ko-KR" sz="2000" dirty="0">
                <a:latin typeface="Calibri" pitchFamily="34" charset="0"/>
                <a:cs typeface="Calibri" pitchFamily="34" charset="0"/>
              </a:rPr>
              <a:t>criteria</a:t>
            </a:r>
          </a:p>
          <a:p>
            <a:pPr lvl="1" algn="just">
              <a:spcBef>
                <a:spcPts val="600"/>
              </a:spcBef>
            </a:pPr>
            <a:endParaRPr lang="ko-KR" alt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D1F5-69F5-43E4-A460-0AE74272FEAF}" type="slidenum">
              <a:rPr lang="ko-KR" altLang="en-US" smtClean="0"/>
              <a:pPr/>
              <a:t>36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546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Concurrency Code Coverage Metric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340769"/>
            <a:ext cx="8352928" cy="2160239"/>
          </a:xfrm>
        </p:spPr>
        <p:txBody>
          <a:bodyPr>
            <a:normAutofit lnSpcReduction="10000"/>
          </a:bodyPr>
          <a:lstStyle/>
          <a:p>
            <a:r>
              <a:rPr lang="en-US" altLang="ko-KR" sz="2400" dirty="0" smtClean="0"/>
              <a:t>Many concurrency </a:t>
            </a:r>
            <a:r>
              <a:rPr lang="en-US" altLang="ko-KR" sz="2400" dirty="0"/>
              <a:t>coverage metrics </a:t>
            </a:r>
            <a:r>
              <a:rPr lang="en-US" altLang="ko-KR" sz="2400" dirty="0" smtClean="0"/>
              <a:t>have been proposed, </a:t>
            </a:r>
            <a:r>
              <a:rPr lang="en-US" altLang="ko-KR" sz="2400" dirty="0" smtClean="0"/>
              <a:t>which are </a:t>
            </a:r>
            <a:r>
              <a:rPr lang="en-US" altLang="ko-KR" sz="2400" dirty="0" smtClean="0"/>
              <a:t>specialized </a:t>
            </a:r>
            <a:r>
              <a:rPr lang="en-US" altLang="ko-KR" sz="2400" dirty="0"/>
              <a:t>for concurrent program </a:t>
            </a:r>
            <a:r>
              <a:rPr lang="en-US" altLang="ko-KR" sz="2400" dirty="0" smtClean="0"/>
              <a:t>tests</a:t>
            </a:r>
          </a:p>
          <a:p>
            <a:pPr lvl="1"/>
            <a:r>
              <a:rPr lang="en-US" altLang="ko-KR" sz="2000" dirty="0" smtClean="0"/>
              <a:t>Derive test requirements from synchronization operations or </a:t>
            </a:r>
            <a:br>
              <a:rPr lang="en-US" altLang="ko-KR" sz="2000" dirty="0" smtClean="0"/>
            </a:br>
            <a:r>
              <a:rPr lang="en-US" altLang="ko-KR" sz="2000" dirty="0" smtClean="0"/>
              <a:t>shared memory access operations</a:t>
            </a:r>
          </a:p>
          <a:p>
            <a:r>
              <a:rPr lang="en-US" altLang="ko-KR" sz="2400" dirty="0" smtClean="0"/>
              <a:t>A concurrency coverage metric </a:t>
            </a:r>
            <a:r>
              <a:rPr lang="en-US" altLang="ko-KR" sz="2400" dirty="0" smtClean="0"/>
              <a:t>is a </a:t>
            </a:r>
            <a:r>
              <a:rPr lang="en-US" altLang="ko-KR" sz="2400" dirty="0" smtClean="0"/>
              <a:t>good solution </a:t>
            </a:r>
            <a:r>
              <a:rPr lang="en-US" altLang="ko-KR" sz="2400" dirty="0" smtClean="0"/>
              <a:t>to alleviate </a:t>
            </a:r>
            <a:r>
              <a:rPr lang="en-US" altLang="ko-KR" sz="2400" dirty="0" smtClean="0"/>
              <a:t>the limitation of the random testing techniques</a:t>
            </a:r>
            <a:endParaRPr lang="en-US" altLang="ko-KR" sz="2400" dirty="0"/>
          </a:p>
          <a:p>
            <a:pPr lvl="1"/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395536" y="3645024"/>
            <a:ext cx="8352928" cy="25922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Is a test achieving higher concurrency coverage better for detecting faults?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9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How can we generate concurrent executions to achieve high concurrency coverage?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How can we overcome the limitations of existing concurrency coverage metrics?</a:t>
            </a:r>
          </a:p>
        </p:txBody>
      </p:sp>
    </p:spTree>
    <p:extLst>
      <p:ext uri="{BB962C8B-B14F-4D97-AF65-F5344CB8AC3E}">
        <p14:creationId xmlns:p14="http://schemas.microsoft.com/office/powerpoint/2010/main" val="3835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864096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ko-KR" dirty="0" smtClean="0"/>
              <a:t>Part I. </a:t>
            </a:r>
            <a:br>
              <a:rPr lang="en-US" altLang="ko-KR" dirty="0" smtClean="0"/>
            </a:br>
            <a:r>
              <a:rPr lang="en-US" altLang="ko-KR" dirty="0" smtClean="0"/>
              <a:t>The </a:t>
            </a:r>
            <a:r>
              <a:rPr lang="en-US" altLang="ko-KR" dirty="0"/>
              <a:t>Impact of Concurrent Coverage Metrics on Testing Effectiveness</a:t>
            </a: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  <p:sp>
        <p:nvSpPr>
          <p:cNvPr id="7" name="부제목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198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6948264" y="2824947"/>
            <a:ext cx="1944216" cy="24224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659774" y="2837170"/>
            <a:ext cx="1944216" cy="46003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948264" y="2508662"/>
            <a:ext cx="1944216" cy="30051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948264" y="3312973"/>
            <a:ext cx="1944216" cy="30051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684484" y="3525718"/>
            <a:ext cx="1944216" cy="30051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675540" y="2524428"/>
            <a:ext cx="1944216" cy="30051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>
                <a:latin typeface="Calibri" pitchFamily="34" charset="0"/>
                <a:cs typeface="Calibri" pitchFamily="34" charset="0"/>
              </a:rPr>
              <a:t>Code Coverage for Concurrent Programs</a:t>
            </a:r>
            <a:endParaRPr lang="ko-KR" alt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-11802" y="1600200"/>
            <a:ext cx="4680520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Test requirements of code coverage for concurrent programs capture </a:t>
            </a:r>
            <a:r>
              <a:rPr lang="en-US" altLang="ko-KR" sz="2400" dirty="0">
                <a:latin typeface="Calibri" pitchFamily="34" charset="0"/>
                <a:cs typeface="Calibri" pitchFamily="34" charset="0"/>
              </a:rPr>
              <a:t>different thread </a:t>
            </a: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interaction </a:t>
            </a:r>
            <a:r>
              <a:rPr lang="en-US" altLang="ko-KR" sz="2400" dirty="0">
                <a:latin typeface="Calibri" pitchFamily="34" charset="0"/>
                <a:cs typeface="Calibri" pitchFamily="34" charset="0"/>
              </a:rPr>
              <a:t>cases </a:t>
            </a:r>
          </a:p>
          <a:p>
            <a:pPr algn="just"/>
            <a:r>
              <a:rPr lang="en-US" altLang="ko-KR" sz="2400" dirty="0">
                <a:latin typeface="Calibri" pitchFamily="34" charset="0"/>
                <a:cs typeface="Calibri" pitchFamily="34" charset="0"/>
              </a:rPr>
              <a:t>Several metrics have been proposed</a:t>
            </a:r>
          </a:p>
          <a:p>
            <a:pPr lvl="1"/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Synchronization coverage:</a:t>
            </a:r>
          </a:p>
          <a:p>
            <a:pPr marL="457200" lvl="1" indent="0">
              <a:buNone/>
            </a:pPr>
            <a:r>
              <a:rPr lang="en-US" altLang="ko-KR" sz="2400" b="1" i="1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en-US" altLang="ko-KR" sz="2400" b="1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blocking</a:t>
            </a:r>
            <a:r>
              <a:rPr lang="en-US" altLang="ko-KR" sz="2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ko-KR" sz="2400" b="1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blocked</a:t>
            </a:r>
            <a:r>
              <a:rPr lang="en-US" altLang="ko-KR" sz="2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ko-KR" sz="2400" b="1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follows,</a:t>
            </a:r>
            <a:r>
              <a:rPr lang="en-US" altLang="ko-KR" sz="2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altLang="ko-KR" sz="2400" b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457200" lvl="1" indent="0">
              <a:buNone/>
            </a:pPr>
            <a:r>
              <a:rPr lang="en-US" altLang="ko-KR" sz="2400" b="1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sz="2400" b="1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  synchronization-pair</a:t>
            </a:r>
            <a:r>
              <a:rPr lang="en-US" altLang="ko-KR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,</a:t>
            </a:r>
            <a:r>
              <a:rPr lang="en-US" altLang="ko-KR" sz="2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etc.</a:t>
            </a:r>
          </a:p>
          <a:p>
            <a:pPr lvl="1"/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Data access </a:t>
            </a: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coverage:</a:t>
            </a:r>
          </a:p>
          <a:p>
            <a:pPr marL="457200" lvl="1" indent="0">
              <a:buNone/>
            </a:pPr>
            <a:r>
              <a:rPr lang="en-US" altLang="ko-KR" sz="2400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   </a:t>
            </a:r>
            <a:r>
              <a:rPr lang="en-US" altLang="ko-KR" sz="2400" b="1" i="1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PSet</a:t>
            </a:r>
            <a:r>
              <a:rPr lang="en-US" altLang="ko-KR" sz="2400" b="1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all-use</a:t>
            </a:r>
            <a:r>
              <a:rPr lang="en-US" altLang="ko-KR" sz="24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ko-KR" sz="2400" b="1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LR-DEF</a:t>
            </a:r>
            <a:r>
              <a:rPr lang="en-US" altLang="ko-KR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</a:p>
          <a:p>
            <a:pPr marL="457200" lvl="1" indent="0">
              <a:buNone/>
            </a:pPr>
            <a:r>
              <a:rPr lang="en-US" altLang="ko-KR" sz="2400" b="1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sz="2400" b="1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  access-pair</a:t>
            </a:r>
            <a:r>
              <a:rPr lang="en-US" altLang="ko-KR" sz="24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ko-KR" sz="2400" b="1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statement-pair</a:t>
            </a:r>
            <a:r>
              <a:rPr lang="en-US" altLang="ko-KR" sz="2400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etc.</a:t>
            </a:r>
            <a:endParaRPr lang="en-US" altLang="ko-KR" sz="2400" dirty="0">
              <a:latin typeface="Calibri" pitchFamily="34" charset="0"/>
              <a:cs typeface="Calibri" pitchFamily="34" charset="0"/>
            </a:endParaRPr>
          </a:p>
          <a:p>
            <a:pPr lvl="1"/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D1F5-69F5-43E4-A460-0AE74272FEAF}" type="slidenum">
              <a:rPr lang="ko-KR" altLang="en-US" smtClean="0"/>
              <a:pPr/>
              <a:t>6</a:t>
            </a:fld>
            <a:endParaRPr lang="ko-KR" altLang="en-US"/>
          </a:p>
        </p:txBody>
      </p:sp>
      <p:sp>
        <p:nvSpPr>
          <p:cNvPr id="6" name="모서리가 접힌 도형 5"/>
          <p:cNvSpPr/>
          <p:nvPr/>
        </p:nvSpPr>
        <p:spPr>
          <a:xfrm>
            <a:off x="4644008" y="1700808"/>
            <a:ext cx="4320480" cy="2304256"/>
          </a:xfrm>
          <a:prstGeom prst="foldedCorner">
            <a:avLst>
              <a:gd name="adj" fmla="val 1166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7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altLang="ko-KR" sz="17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1: </a:t>
            </a:r>
            <a:r>
              <a:rPr lang="en-US" altLang="ko-KR" sz="17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7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data 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7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7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10: thread1() </a:t>
            </a:r>
            <a:r>
              <a:rPr lang="en-US" altLang="ko-KR" sz="17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7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11: lock(m);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7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12: if (data …){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7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13:  data = 1 ;</a:t>
            </a:r>
            <a:endParaRPr lang="en-US" altLang="ko-KR" sz="1700" b="1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7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altLang="ko-KR" sz="1700" b="1" baseline="30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7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18: unlock(m);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700" b="1" baseline="30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76256" y="1700808"/>
            <a:ext cx="216024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700" b="1" dirty="0" smtClean="0">
              <a:latin typeface="Consolas" pitchFamily="49" charset="0"/>
              <a:cs typeface="Consolas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700" b="1" dirty="0">
              <a:latin typeface="Consolas" pitchFamily="49" charset="0"/>
              <a:cs typeface="Consolas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700" b="1" dirty="0" smtClean="0">
                <a:latin typeface="Consolas" pitchFamily="49" charset="0"/>
                <a:cs typeface="Consolas" pitchFamily="49" charset="0"/>
              </a:rPr>
              <a:t>20</a:t>
            </a:r>
            <a:r>
              <a:rPr lang="en-US" altLang="ko-KR" sz="1700" b="1" dirty="0">
                <a:latin typeface="Consolas" pitchFamily="49" charset="0"/>
                <a:cs typeface="Consolas" pitchFamily="49" charset="0"/>
              </a:rPr>
              <a:t>: thread2()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700" b="1" dirty="0">
                <a:latin typeface="Consolas" pitchFamily="49" charset="0"/>
                <a:cs typeface="Consolas" pitchFamily="49" charset="0"/>
              </a:rPr>
              <a:t>21:   lock(m);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700" b="1" dirty="0">
                <a:latin typeface="Consolas" pitchFamily="49" charset="0"/>
                <a:cs typeface="Consolas" pitchFamily="49" charset="0"/>
              </a:rPr>
              <a:t>22:   data = </a:t>
            </a:r>
            <a:r>
              <a:rPr lang="en-US" altLang="ko-KR" sz="1700" b="1" dirty="0" smtClean="0">
                <a:latin typeface="Consolas" pitchFamily="49" charset="0"/>
                <a:cs typeface="Consolas" pitchFamily="49" charset="0"/>
              </a:rPr>
              <a:t>0;</a:t>
            </a:r>
            <a:endParaRPr lang="en-US" altLang="ko-KR" sz="1700" b="1" dirty="0">
              <a:latin typeface="Consolas" pitchFamily="49" charset="0"/>
              <a:cs typeface="Consolas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700" b="1" dirty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altLang="ko-KR" sz="1700" b="1" baseline="30000" dirty="0">
                <a:latin typeface="Consolas" pitchFamily="49" charset="0"/>
                <a:cs typeface="Consolas" pitchFamily="49" charset="0"/>
              </a:rPr>
              <a:t>...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700" b="1" dirty="0">
                <a:latin typeface="Consolas" pitchFamily="49" charset="0"/>
                <a:cs typeface="Consolas" pitchFamily="49" charset="0"/>
              </a:rPr>
              <a:t>29:   unlock(m);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700" b="1" dirty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altLang="ko-KR" sz="1700" b="1" baseline="30000" dirty="0" smtClean="0">
                <a:latin typeface="Consolas" pitchFamily="49" charset="0"/>
                <a:cs typeface="Consolas" pitchFamily="49" charset="0"/>
              </a:rPr>
              <a:t>...</a:t>
            </a:r>
            <a:endParaRPr lang="en-US" altLang="ko-KR" sz="1700" b="1" baseline="30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모서리가 둥근 직사각형 14"/>
          <p:cNvSpPr/>
          <p:nvPr/>
        </p:nvSpPr>
        <p:spPr>
          <a:xfrm>
            <a:off x="5292080" y="4077072"/>
            <a:ext cx="1440160" cy="936104"/>
          </a:xfrm>
          <a:prstGeom prst="roundRect">
            <a:avLst>
              <a:gd name="adj" fmla="val 12986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0" bIns="0" rtlCol="0" anchor="t"/>
          <a:lstStyle/>
          <a:p>
            <a:r>
              <a:rPr lang="en-US" altLang="ko-KR" b="1" i="1" dirty="0" smtClean="0">
                <a:latin typeface="Calibri" pitchFamily="34" charset="0"/>
                <a:cs typeface="Calibri" pitchFamily="34" charset="0"/>
              </a:rPr>
              <a:t>Sync.-Pair</a:t>
            </a:r>
            <a:r>
              <a:rPr lang="en-US" altLang="ko-KR" b="1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r>
              <a:rPr lang="en-US" altLang="ko-KR" b="1" dirty="0" smtClean="0">
                <a:latin typeface="Calibri" pitchFamily="34" charset="0"/>
                <a:cs typeface="Calibri" pitchFamily="34" charset="0"/>
              </a:rPr>
              <a:t>  {(11, 21),    </a:t>
            </a:r>
          </a:p>
          <a:p>
            <a:r>
              <a:rPr lang="en-US" altLang="ko-KR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b="1" dirty="0" smtClean="0">
                <a:latin typeface="Calibri" pitchFamily="34" charset="0"/>
                <a:cs typeface="Calibri" pitchFamily="34" charset="0"/>
              </a:rPr>
              <a:t>  (21,11), … }</a:t>
            </a:r>
            <a:endParaRPr lang="ko-KR" alt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모서리가 둥근 직사각형 10"/>
          <p:cNvSpPr/>
          <p:nvPr/>
        </p:nvSpPr>
        <p:spPr>
          <a:xfrm>
            <a:off x="6809747" y="4077072"/>
            <a:ext cx="1440160" cy="936104"/>
          </a:xfrm>
          <a:prstGeom prst="roundRect">
            <a:avLst>
              <a:gd name="adj" fmla="val 12986"/>
            </a:avLst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0" rtlCol="0" anchor="t"/>
          <a:lstStyle/>
          <a:p>
            <a:r>
              <a:rPr lang="en-US" altLang="ko-KR" b="1" i="1" dirty="0" smtClean="0">
                <a:latin typeface="Calibri" pitchFamily="34" charset="0"/>
                <a:cs typeface="Calibri" pitchFamily="34" charset="0"/>
              </a:rPr>
              <a:t>Stmt.-Pair</a:t>
            </a:r>
            <a:r>
              <a:rPr lang="en-US" altLang="ko-KR" b="1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r>
              <a:rPr lang="en-US" altLang="ko-KR" b="1" dirty="0" smtClean="0">
                <a:latin typeface="Calibri" pitchFamily="34" charset="0"/>
                <a:cs typeface="Calibri" pitchFamily="34" charset="0"/>
              </a:rPr>
              <a:t>  {(12, 22),    </a:t>
            </a:r>
          </a:p>
          <a:p>
            <a:r>
              <a:rPr lang="en-US" altLang="ko-KR" b="1" dirty="0" smtClean="0">
                <a:latin typeface="Calibri" pitchFamily="34" charset="0"/>
                <a:cs typeface="Calibri" pitchFamily="34" charset="0"/>
              </a:rPr>
              <a:t>   (22,13), … }</a:t>
            </a:r>
            <a:endParaRPr lang="ko-KR" altLang="en-US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55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13" grpId="0" animBg="1"/>
      <p:bldP spid="14" grpId="0" animBg="1"/>
      <p:bldP spid="12" grpId="0" animBg="1"/>
      <p:bldP spid="8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" y="490662"/>
            <a:ext cx="9052560" cy="778098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Concurrent Coverage Example – “</a:t>
            </a:r>
            <a:r>
              <a:rPr lang="en-US" altLang="ko-KR" sz="3200" i="1" dirty="0" smtClean="0"/>
              <a:t>follows” Coverage</a:t>
            </a:r>
            <a:endParaRPr lang="ko-KR" altLang="en-US" sz="3200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0303" y="1322032"/>
            <a:ext cx="8571081" cy="1251082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Structure: a requirement has </a:t>
            </a:r>
            <a:r>
              <a:rPr lang="en-US" altLang="ko-KR" sz="2000" b="1" dirty="0" smtClean="0"/>
              <a:t>two </a:t>
            </a:r>
            <a:r>
              <a:rPr lang="en-US" altLang="ko-KR" sz="2000" b="1" dirty="0"/>
              <a:t>code lines of lock </a:t>
            </a:r>
            <a:r>
              <a:rPr lang="en-US" altLang="ko-KR" sz="2000" b="1" dirty="0" smtClean="0"/>
              <a:t>operations </a:t>
            </a:r>
            <a:r>
              <a:rPr lang="en-US" altLang="ko-KR" sz="2000" dirty="0" smtClean="0"/>
              <a:t>&lt;</a:t>
            </a:r>
            <a:r>
              <a:rPr lang="en-US" altLang="ko-KR" sz="20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ko-KR" sz="2000" baseline="-25000" dirty="0" smtClean="0"/>
              <a:t>1</a:t>
            </a:r>
            <a:r>
              <a:rPr lang="en-US" altLang="ko-KR" sz="2000" dirty="0" smtClean="0"/>
              <a:t> , </a:t>
            </a:r>
            <a:r>
              <a:rPr lang="en-US" altLang="ko-KR" sz="20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ko-KR" sz="2000" i="1" baseline="-25000" dirty="0" smtClean="0"/>
              <a:t>2 </a:t>
            </a:r>
            <a:r>
              <a:rPr lang="en-US" altLang="ko-KR" sz="2000" i="1" dirty="0" smtClean="0"/>
              <a:t>&gt;</a:t>
            </a:r>
            <a:endParaRPr lang="en-US" altLang="ko-KR" sz="2000" b="1" dirty="0" smtClean="0"/>
          </a:p>
          <a:p>
            <a:r>
              <a:rPr lang="en-US" altLang="ko-KR" sz="2000" dirty="0" smtClean="0"/>
              <a:t>Condition: </a:t>
            </a:r>
            <a:r>
              <a:rPr lang="en-US" altLang="ko-KR" sz="2000" dirty="0"/>
              <a:t>&lt;</a:t>
            </a:r>
            <a:r>
              <a:rPr lang="en-US" altLang="ko-KR" sz="20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ko-KR" sz="2000" baseline="-25000" dirty="0"/>
              <a:t>1</a:t>
            </a:r>
            <a:r>
              <a:rPr lang="en-US" altLang="ko-KR" sz="2000" dirty="0"/>
              <a:t> , </a:t>
            </a:r>
            <a:r>
              <a:rPr lang="en-US" altLang="ko-KR" sz="20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ko-KR" sz="2000" i="1" baseline="-25000" dirty="0"/>
              <a:t>2 </a:t>
            </a:r>
            <a:r>
              <a:rPr lang="en-US" altLang="ko-KR" sz="2000" i="1" dirty="0"/>
              <a:t>&gt; </a:t>
            </a:r>
            <a:r>
              <a:rPr lang="en-US" altLang="ko-KR" sz="2000" i="1" dirty="0" smtClean="0"/>
              <a:t> </a:t>
            </a:r>
            <a:r>
              <a:rPr lang="en-US" altLang="ko-KR" sz="2000" dirty="0" smtClean="0"/>
              <a:t>is covered when </a:t>
            </a:r>
            <a:r>
              <a:rPr lang="en-US" altLang="ko-KR" sz="2000" dirty="0" smtClean="0"/>
              <a:t>2 different threads </a:t>
            </a:r>
            <a:r>
              <a:rPr lang="en-US" altLang="ko-KR" sz="2000" dirty="0" smtClean="0"/>
              <a:t>hold a lock consecutively at two lines </a:t>
            </a:r>
            <a:r>
              <a:rPr lang="en-US" altLang="ko-KR" sz="20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ko-KR" sz="2000" baseline="-25000" dirty="0" smtClean="0"/>
              <a:t>1</a:t>
            </a:r>
            <a:r>
              <a:rPr lang="en-US" altLang="ko-KR" sz="2000" dirty="0" smtClean="0"/>
              <a:t> and </a:t>
            </a:r>
            <a:r>
              <a:rPr lang="en-US" altLang="ko-KR" sz="20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ko-KR" sz="2000" i="1" baseline="-25000" dirty="0" smtClean="0"/>
              <a:t>2</a:t>
            </a:r>
            <a:endParaRPr lang="en-US" altLang="ko-KR" sz="2000" i="1" baseline="-25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pPr lvl="1"/>
            <a:endParaRPr lang="en-US" altLang="ko-KR" sz="2400" dirty="0" smtClean="0"/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619672" y="2422198"/>
            <a:ext cx="2439873" cy="1449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</a:pPr>
            <a:r>
              <a:rPr lang="en-US" altLang="ko-KR" sz="1400" dirty="0" smtClean="0">
                <a:latin typeface="Lucida Console" pitchFamily="49" charset="0"/>
              </a:rPr>
              <a:t>10:thread1() </a:t>
            </a:r>
            <a:r>
              <a:rPr lang="en-US" altLang="ko-KR" sz="1400" dirty="0">
                <a:latin typeface="Lucida Console" pitchFamily="49" charset="0"/>
              </a:rPr>
              <a:t>{</a:t>
            </a:r>
          </a:p>
          <a:p>
            <a:pPr>
              <a:spcBef>
                <a:spcPts val="100"/>
              </a:spcBef>
            </a:pPr>
            <a:r>
              <a:rPr lang="en-US" altLang="ko-KR" sz="1400" dirty="0">
                <a:latin typeface="Lucida Console" pitchFamily="49" charset="0"/>
              </a:rPr>
              <a:t>1</a:t>
            </a:r>
            <a:r>
              <a:rPr lang="en-US" altLang="ko-KR" sz="1400" dirty="0" smtClean="0">
                <a:latin typeface="Lucida Console" pitchFamily="49" charset="0"/>
              </a:rPr>
              <a:t>1: </a:t>
            </a:r>
            <a:r>
              <a:rPr lang="en-US" altLang="ko-KR" sz="1400" b="1" dirty="0" smtClean="0">
                <a:latin typeface="Lucida Console" pitchFamily="49" charset="0"/>
              </a:rPr>
              <a:t>lock</a:t>
            </a:r>
            <a:r>
              <a:rPr lang="en-US" altLang="ko-KR" sz="1400" dirty="0" smtClean="0">
                <a:latin typeface="Lucida Console" pitchFamily="49" charset="0"/>
              </a:rPr>
              <a:t>(m) ;</a:t>
            </a:r>
            <a:endParaRPr lang="en-US" altLang="ko-KR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Console" pitchFamily="49" charset="0"/>
            </a:endParaRPr>
          </a:p>
          <a:p>
            <a:pPr>
              <a:spcBef>
                <a:spcPts val="100"/>
              </a:spcBef>
            </a:pPr>
            <a:r>
              <a:rPr lang="en-US" altLang="ko-KR" sz="1400" dirty="0" smtClean="0">
                <a:latin typeface="Lucida Console" pitchFamily="49" charset="0"/>
              </a:rPr>
              <a:t>12: </a:t>
            </a:r>
            <a:r>
              <a:rPr lang="en-US" altLang="ko-KR" sz="1400" b="1" dirty="0" smtClean="0">
                <a:latin typeface="Lucida Console" pitchFamily="49" charset="0"/>
              </a:rPr>
              <a:t>unlock</a:t>
            </a:r>
            <a:r>
              <a:rPr lang="en-US" altLang="ko-KR" sz="1400" dirty="0" smtClean="0">
                <a:latin typeface="Lucida Console" pitchFamily="49" charset="0"/>
              </a:rPr>
              <a:t>(m) ;</a:t>
            </a:r>
          </a:p>
          <a:p>
            <a:pPr>
              <a:spcBef>
                <a:spcPts val="100"/>
              </a:spcBef>
            </a:pPr>
            <a:r>
              <a:rPr lang="en-US" altLang="ko-KR" sz="1400" dirty="0" smtClean="0">
                <a:latin typeface="Lucida Console" pitchFamily="49" charset="0"/>
              </a:rPr>
              <a:t>13: </a:t>
            </a:r>
            <a:r>
              <a:rPr lang="en-US" altLang="ko-KR" sz="1400" b="1" dirty="0" smtClean="0">
                <a:latin typeface="Lucida Console" pitchFamily="49" charset="0"/>
              </a:rPr>
              <a:t>lock</a:t>
            </a:r>
            <a:r>
              <a:rPr lang="en-US" altLang="ko-KR" sz="1400" dirty="0" smtClean="0">
                <a:latin typeface="Lucida Console" pitchFamily="49" charset="0"/>
              </a:rPr>
              <a:t>(m) ;</a:t>
            </a:r>
            <a:endParaRPr lang="en-US" altLang="ko-KR" sz="1400" dirty="0">
              <a:latin typeface="Lucida Console" pitchFamily="49" charset="0"/>
            </a:endParaRPr>
          </a:p>
          <a:p>
            <a:pPr>
              <a:spcBef>
                <a:spcPts val="100"/>
              </a:spcBef>
            </a:pPr>
            <a:r>
              <a:rPr lang="en-US" altLang="ko-KR" sz="1400" dirty="0" smtClean="0">
                <a:latin typeface="Lucida Console" pitchFamily="49" charset="0"/>
              </a:rPr>
              <a:t>14: </a:t>
            </a:r>
            <a:r>
              <a:rPr lang="en-US" altLang="ko-KR" sz="1400" b="1" dirty="0" smtClean="0">
                <a:latin typeface="Lucida Console" pitchFamily="49" charset="0"/>
              </a:rPr>
              <a:t>unlock</a:t>
            </a:r>
            <a:r>
              <a:rPr lang="en-US" altLang="ko-KR" sz="1400" dirty="0" smtClean="0">
                <a:latin typeface="Lucida Console" pitchFamily="49" charset="0"/>
              </a:rPr>
              <a:t>(m) ;</a:t>
            </a:r>
          </a:p>
          <a:p>
            <a:pPr>
              <a:spcBef>
                <a:spcPts val="100"/>
              </a:spcBef>
            </a:pPr>
            <a:r>
              <a:rPr lang="en-US" altLang="ko-KR" sz="1400" dirty="0" smtClean="0">
                <a:latin typeface="Lucida Console" pitchFamily="49" charset="0"/>
              </a:rPr>
              <a:t>15:}</a:t>
            </a: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5082760" y="2420888"/>
            <a:ext cx="2441568" cy="1449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</a:pPr>
            <a:r>
              <a:rPr lang="en-US" altLang="ko-KR" sz="1400" dirty="0" smtClean="0">
                <a:latin typeface="Lucida Console" pitchFamily="49" charset="0"/>
              </a:rPr>
              <a:t>20:thread2() </a:t>
            </a:r>
            <a:r>
              <a:rPr lang="en-US" altLang="ko-KR" sz="1400" dirty="0">
                <a:latin typeface="Lucida Console" pitchFamily="49" charset="0"/>
              </a:rPr>
              <a:t>{</a:t>
            </a:r>
          </a:p>
          <a:p>
            <a:pPr>
              <a:spcBef>
                <a:spcPts val="100"/>
              </a:spcBef>
            </a:pPr>
            <a:r>
              <a:rPr lang="en-US" altLang="ko-KR" sz="1400" dirty="0" smtClean="0">
                <a:latin typeface="Lucida Console" pitchFamily="49" charset="0"/>
              </a:rPr>
              <a:t>21: </a:t>
            </a:r>
            <a:r>
              <a:rPr lang="en-US" altLang="ko-KR" sz="1400" b="1" dirty="0" smtClean="0">
                <a:latin typeface="Lucida Console" pitchFamily="49" charset="0"/>
              </a:rPr>
              <a:t>lock</a:t>
            </a:r>
            <a:r>
              <a:rPr lang="en-US" altLang="ko-KR" sz="1400" dirty="0" smtClean="0">
                <a:latin typeface="Lucida Console" pitchFamily="49" charset="0"/>
              </a:rPr>
              <a:t>(m) ;</a:t>
            </a:r>
            <a:endParaRPr lang="en-US" altLang="ko-KR" sz="1400" dirty="0">
              <a:latin typeface="Lucida Console" pitchFamily="49" charset="0"/>
            </a:endParaRPr>
          </a:p>
          <a:p>
            <a:pPr>
              <a:spcBef>
                <a:spcPts val="100"/>
              </a:spcBef>
            </a:pPr>
            <a:r>
              <a:rPr lang="en-US" altLang="ko-KR" sz="1400" dirty="0" smtClean="0">
                <a:latin typeface="Lucida Console" pitchFamily="49" charset="0"/>
              </a:rPr>
              <a:t>22: </a:t>
            </a:r>
            <a:r>
              <a:rPr lang="en-US" altLang="ko-KR" sz="1400" b="1" dirty="0" smtClean="0">
                <a:latin typeface="Lucida Console" pitchFamily="49" charset="0"/>
              </a:rPr>
              <a:t>unlock</a:t>
            </a:r>
            <a:r>
              <a:rPr lang="en-US" altLang="ko-KR" sz="1400" dirty="0" smtClean="0">
                <a:latin typeface="Lucida Console" pitchFamily="49" charset="0"/>
              </a:rPr>
              <a:t>(m) ;</a:t>
            </a:r>
          </a:p>
          <a:p>
            <a:pPr>
              <a:spcBef>
                <a:spcPts val="100"/>
              </a:spcBef>
            </a:pPr>
            <a:r>
              <a:rPr lang="en-US" altLang="ko-KR" sz="1400" dirty="0" smtClean="0">
                <a:latin typeface="Lucida Console" pitchFamily="49" charset="0"/>
              </a:rPr>
              <a:t>23: </a:t>
            </a:r>
            <a:r>
              <a:rPr lang="en-US" altLang="ko-KR" sz="1400" b="1" dirty="0" smtClean="0">
                <a:latin typeface="Lucida Console" pitchFamily="49" charset="0"/>
              </a:rPr>
              <a:t>lock</a:t>
            </a:r>
            <a:r>
              <a:rPr lang="en-US" altLang="ko-KR" sz="1400" dirty="0" smtClean="0">
                <a:latin typeface="Lucida Console" pitchFamily="49" charset="0"/>
              </a:rPr>
              <a:t>(m) ;</a:t>
            </a:r>
            <a:endParaRPr lang="en-US" altLang="ko-KR" sz="1400" dirty="0">
              <a:latin typeface="Lucida Console" pitchFamily="49" charset="0"/>
            </a:endParaRPr>
          </a:p>
          <a:p>
            <a:pPr>
              <a:spcBef>
                <a:spcPts val="100"/>
              </a:spcBef>
            </a:pPr>
            <a:r>
              <a:rPr lang="en-US" altLang="ko-KR" sz="1400" dirty="0" smtClean="0">
                <a:latin typeface="Lucida Console" pitchFamily="49" charset="0"/>
              </a:rPr>
              <a:t>24: </a:t>
            </a:r>
            <a:r>
              <a:rPr lang="en-US" altLang="ko-KR" sz="1400" b="1" dirty="0" smtClean="0">
                <a:latin typeface="Lucida Console" pitchFamily="49" charset="0"/>
              </a:rPr>
              <a:t>unlock</a:t>
            </a:r>
            <a:r>
              <a:rPr lang="en-US" altLang="ko-KR" sz="1400" dirty="0" smtClean="0">
                <a:latin typeface="Lucida Console" pitchFamily="49" charset="0"/>
              </a:rPr>
              <a:t>(m) ;</a:t>
            </a:r>
            <a:endParaRPr lang="en-US" altLang="ko-KR" sz="1400" dirty="0">
              <a:latin typeface="Lucida Console" pitchFamily="49" charset="0"/>
            </a:endParaRPr>
          </a:p>
          <a:p>
            <a:pPr>
              <a:spcBef>
                <a:spcPts val="100"/>
              </a:spcBef>
            </a:pPr>
            <a:r>
              <a:rPr lang="en-US" altLang="ko-KR" sz="1400" dirty="0" smtClean="0">
                <a:latin typeface="Lucida Console" pitchFamily="49" charset="0"/>
              </a:rPr>
              <a:t>25:}</a:t>
            </a:r>
            <a:endParaRPr lang="ko-KR" altLang="en-US" sz="1400" dirty="0">
              <a:latin typeface="Lucida Console" pitchFamily="49" charset="0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4657938" y="3951323"/>
            <a:ext cx="2815898" cy="2357997"/>
          </a:xfrm>
          <a:prstGeom prst="roundRect">
            <a:avLst>
              <a:gd name="adj" fmla="val 7448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1835900" y="3951324"/>
            <a:ext cx="2613600" cy="2357996"/>
          </a:xfrm>
          <a:prstGeom prst="roundRect">
            <a:avLst>
              <a:gd name="adj" fmla="val 7448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직선 화살표 연결선 10"/>
          <p:cNvCxnSpPr/>
          <p:nvPr/>
        </p:nvCxnSpPr>
        <p:spPr>
          <a:xfrm>
            <a:off x="1641188" y="3843110"/>
            <a:ext cx="0" cy="252000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모서리가 둥근 직사각형 11"/>
          <p:cNvSpPr/>
          <p:nvPr/>
        </p:nvSpPr>
        <p:spPr>
          <a:xfrm>
            <a:off x="2091413" y="3876017"/>
            <a:ext cx="2142063" cy="316095"/>
          </a:xfrm>
          <a:prstGeom prst="roundRect">
            <a:avLst>
              <a:gd name="adj" fmla="val 717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 thread1() -</a:t>
            </a:r>
            <a:endParaRPr lang="ko-KR" alt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4809540" y="3876017"/>
            <a:ext cx="2448272" cy="316095"/>
          </a:xfrm>
          <a:prstGeom prst="roundRect">
            <a:avLst>
              <a:gd name="adj" fmla="val 717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 thread2()-</a:t>
            </a:r>
            <a:endParaRPr lang="ko-KR" alt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1929220" y="4201924"/>
            <a:ext cx="24357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 smtClean="0">
                <a:latin typeface="Lucida Console" pitchFamily="49" charset="0"/>
              </a:rPr>
              <a:t>11: </a:t>
            </a:r>
            <a:r>
              <a:rPr lang="en-US" altLang="ko-KR" sz="1400" b="1" dirty="0" smtClean="0">
                <a:latin typeface="Lucida Console" pitchFamily="49" charset="0"/>
              </a:rPr>
              <a:t>lock</a:t>
            </a:r>
            <a:r>
              <a:rPr lang="en-US" altLang="ko-KR" sz="1400" dirty="0" smtClean="0">
                <a:latin typeface="Lucida Console" pitchFamily="49" charset="0"/>
              </a:rPr>
              <a:t>(m) </a:t>
            </a:r>
          </a:p>
          <a:p>
            <a:r>
              <a:rPr lang="en-US" altLang="ko-KR" sz="1400" dirty="0" smtClean="0">
                <a:latin typeface="Lucida Console" pitchFamily="49" charset="0"/>
              </a:rPr>
              <a:t>12: </a:t>
            </a:r>
            <a:r>
              <a:rPr lang="en-US" altLang="ko-KR" sz="1400" b="1" dirty="0" smtClean="0">
                <a:latin typeface="Lucida Console" pitchFamily="49" charset="0"/>
              </a:rPr>
              <a:t>unlock</a:t>
            </a:r>
            <a:r>
              <a:rPr lang="en-US" altLang="ko-KR" sz="1400" dirty="0" smtClean="0">
                <a:latin typeface="Lucida Console" pitchFamily="49" charset="0"/>
              </a:rPr>
              <a:t>(m)</a:t>
            </a:r>
          </a:p>
        </p:txBody>
      </p: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4809540" y="4770613"/>
            <a:ext cx="2422533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ko-KR" sz="1400" dirty="0" smtClean="0">
                <a:latin typeface="Lucida Console" pitchFamily="49" charset="0"/>
              </a:rPr>
              <a:t>21: </a:t>
            </a:r>
            <a:r>
              <a:rPr lang="en-US" altLang="ko-KR" sz="1400" b="1" dirty="0" smtClean="0">
                <a:latin typeface="Lucida Console" pitchFamily="49" charset="0"/>
              </a:rPr>
              <a:t>lock</a:t>
            </a:r>
            <a:r>
              <a:rPr lang="en-US" altLang="ko-KR" sz="1400" dirty="0" smtClean="0">
                <a:latin typeface="Lucida Console" pitchFamily="49" charset="0"/>
              </a:rPr>
              <a:t>(m)</a:t>
            </a:r>
            <a:endParaRPr lang="en-US" altLang="ko-KR" sz="1400" dirty="0">
              <a:latin typeface="Lucida Console" pitchFamily="49" charset="0"/>
            </a:endParaRPr>
          </a:p>
          <a:p>
            <a:pPr>
              <a:lnSpc>
                <a:spcPct val="85000"/>
              </a:lnSpc>
            </a:pPr>
            <a:r>
              <a:rPr lang="en-US" altLang="ko-KR" sz="1400" dirty="0" smtClean="0">
                <a:latin typeface="Lucida Console" pitchFamily="49" charset="0"/>
              </a:rPr>
              <a:t>22: </a:t>
            </a:r>
            <a:r>
              <a:rPr lang="en-US" altLang="ko-KR" sz="1400" b="1" dirty="0" smtClean="0">
                <a:latin typeface="Lucida Console" pitchFamily="49" charset="0"/>
              </a:rPr>
              <a:t>unlock</a:t>
            </a:r>
            <a:r>
              <a:rPr lang="en-US" altLang="ko-KR" sz="1400" dirty="0" smtClean="0">
                <a:latin typeface="Lucida Console" pitchFamily="49" charset="0"/>
              </a:rPr>
              <a:t>(m)</a:t>
            </a:r>
            <a:endParaRPr lang="en-US" altLang="ko-KR" sz="1400" dirty="0">
              <a:latin typeface="Lucida Console" pitchFamily="49" charset="0"/>
            </a:endParaRPr>
          </a:p>
        </p:txBody>
      </p:sp>
      <p:cxnSp>
        <p:nvCxnSpPr>
          <p:cNvPr id="16" name="직선 화살표 연결선 15"/>
          <p:cNvCxnSpPr>
            <a:stCxn id="14" idx="2"/>
            <a:endCxn id="15" idx="0"/>
          </p:cNvCxnSpPr>
          <p:nvPr/>
        </p:nvCxnSpPr>
        <p:spPr>
          <a:xfrm>
            <a:off x="3147096" y="4725144"/>
            <a:ext cx="2873711" cy="454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>
            <a:stCxn id="20" idx="2"/>
            <a:endCxn id="19" idx="0"/>
          </p:cNvCxnSpPr>
          <p:nvPr/>
        </p:nvCxnSpPr>
        <p:spPr>
          <a:xfrm flipH="1">
            <a:off x="3201287" y="5687787"/>
            <a:ext cx="2819520" cy="14134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왼쪽 화살표 설명선 17"/>
          <p:cNvSpPr/>
          <p:nvPr/>
        </p:nvSpPr>
        <p:spPr>
          <a:xfrm flipH="1">
            <a:off x="2091412" y="4751774"/>
            <a:ext cx="2790135" cy="33341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6639"/>
            </a:avLst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b="1" i="1" dirty="0" smtClean="0">
                <a:solidFill>
                  <a:srgbClr val="0070C0"/>
                </a:solidFill>
                <a:latin typeface="Arial" charset="0"/>
              </a:rPr>
              <a:t>&lt;11, 21&gt; </a:t>
            </a:r>
            <a:r>
              <a:rPr lang="en-US" altLang="ko-KR" b="1" dirty="0" smtClean="0">
                <a:solidFill>
                  <a:srgbClr val="0070C0"/>
                </a:solidFill>
                <a:latin typeface="Arial" charset="0"/>
              </a:rPr>
              <a:t>is</a:t>
            </a:r>
            <a:r>
              <a:rPr lang="en-US" altLang="ko-KR" b="1" i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altLang="ko-KR" b="1" dirty="0" smtClean="0">
                <a:solidFill>
                  <a:srgbClr val="0070C0"/>
                </a:solidFill>
                <a:latin typeface="Arial" charset="0"/>
              </a:rPr>
              <a:t>covered</a:t>
            </a:r>
            <a:endParaRPr lang="en-US" altLang="ko-KR" b="1" dirty="0">
              <a:solidFill>
                <a:srgbClr val="0070C0"/>
              </a:solidFill>
              <a:latin typeface="Lucida Console" pitchFamily="49" charset="0"/>
            </a:endParaRPr>
          </a:p>
        </p:txBody>
      </p:sp>
      <p:sp>
        <p:nvSpPr>
          <p:cNvPr id="19" name="TextBox 2"/>
          <p:cNvSpPr txBox="1">
            <a:spLocks noChangeArrowheads="1"/>
          </p:cNvSpPr>
          <p:nvPr/>
        </p:nvSpPr>
        <p:spPr bwMode="auto">
          <a:xfrm>
            <a:off x="2001228" y="5829132"/>
            <a:ext cx="24001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 smtClean="0">
                <a:latin typeface="Lucida Console" pitchFamily="49" charset="0"/>
              </a:rPr>
              <a:t>13: </a:t>
            </a:r>
            <a:r>
              <a:rPr lang="en-US" altLang="ko-KR" sz="1400" b="1" dirty="0" smtClean="0">
                <a:latin typeface="Lucida Console" pitchFamily="49" charset="0"/>
              </a:rPr>
              <a:t>lock</a:t>
            </a:r>
            <a:r>
              <a:rPr lang="en-US" altLang="ko-KR" sz="1400" dirty="0" smtClean="0">
                <a:latin typeface="Lucida Console" pitchFamily="49" charset="0"/>
              </a:rPr>
              <a:t>(m)</a:t>
            </a:r>
            <a:endParaRPr lang="en-US" altLang="ko-KR" sz="1400" dirty="0">
              <a:latin typeface="Lucida Console" pitchFamily="49" charset="0"/>
            </a:endParaRPr>
          </a:p>
          <a:p>
            <a:r>
              <a:rPr lang="en-US" altLang="ko-KR" sz="1400" dirty="0" smtClean="0">
                <a:latin typeface="Lucida Console" pitchFamily="49" charset="0"/>
              </a:rPr>
              <a:t>14: </a:t>
            </a:r>
            <a:r>
              <a:rPr lang="en-US" altLang="ko-KR" sz="1400" b="1" dirty="0" smtClean="0">
                <a:latin typeface="Lucida Console" pitchFamily="49" charset="0"/>
              </a:rPr>
              <a:t>unlock</a:t>
            </a:r>
            <a:r>
              <a:rPr lang="en-US" altLang="ko-KR" sz="1400" dirty="0" smtClean="0">
                <a:latin typeface="Lucida Console" pitchFamily="49" charset="0"/>
              </a:rPr>
              <a:t>(m)</a:t>
            </a:r>
          </a:p>
        </p:txBody>
      </p:sp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4809540" y="5229200"/>
            <a:ext cx="2422533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ko-KR" sz="1400" dirty="0" smtClean="0">
                <a:latin typeface="Lucida Console" pitchFamily="49" charset="0"/>
              </a:rPr>
              <a:t>23: </a:t>
            </a:r>
            <a:r>
              <a:rPr lang="en-US" altLang="ko-KR" sz="1400" b="1" dirty="0" smtClean="0">
                <a:latin typeface="Lucida Console" pitchFamily="49" charset="0"/>
              </a:rPr>
              <a:t>lock</a:t>
            </a:r>
            <a:r>
              <a:rPr lang="en-US" altLang="ko-KR" sz="1400" dirty="0" smtClean="0">
                <a:latin typeface="Lucida Console" pitchFamily="49" charset="0"/>
              </a:rPr>
              <a:t>(m)</a:t>
            </a:r>
            <a:endParaRPr lang="en-US" altLang="ko-KR" sz="1400" dirty="0">
              <a:latin typeface="Lucida Console" pitchFamily="49" charset="0"/>
            </a:endParaRPr>
          </a:p>
          <a:p>
            <a:pPr>
              <a:lnSpc>
                <a:spcPct val="85000"/>
              </a:lnSpc>
            </a:pPr>
            <a:r>
              <a:rPr lang="en-US" altLang="ko-KR" sz="1400" dirty="0" smtClean="0">
                <a:latin typeface="Lucida Console" pitchFamily="49" charset="0"/>
              </a:rPr>
              <a:t>24: </a:t>
            </a:r>
            <a:r>
              <a:rPr lang="en-US" altLang="ko-KR" sz="1400" b="1" dirty="0" smtClean="0">
                <a:latin typeface="Lucida Console" pitchFamily="49" charset="0"/>
              </a:rPr>
              <a:t>unlock</a:t>
            </a:r>
            <a:r>
              <a:rPr lang="en-US" altLang="ko-KR" sz="1400" dirty="0" smtClean="0">
                <a:latin typeface="Lucida Console" pitchFamily="49" charset="0"/>
              </a:rPr>
              <a:t>(m)</a:t>
            </a:r>
            <a:endParaRPr lang="en-US" altLang="ko-KR" sz="1400" dirty="0">
              <a:latin typeface="Lucida Console" pitchFamily="49" charset="0"/>
            </a:endParaRPr>
          </a:p>
        </p:txBody>
      </p:sp>
      <p:sp>
        <p:nvSpPr>
          <p:cNvPr id="23" name="왼쪽 화살표 설명선 22"/>
          <p:cNvSpPr/>
          <p:nvPr/>
        </p:nvSpPr>
        <p:spPr>
          <a:xfrm>
            <a:off x="4305484" y="5805264"/>
            <a:ext cx="2664296" cy="370127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6188"/>
            </a:avLst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b="1" i="1" dirty="0">
                <a:solidFill>
                  <a:srgbClr val="0070C0"/>
                </a:solidFill>
                <a:latin typeface="Arial" charset="0"/>
              </a:rPr>
              <a:t>&lt;</a:t>
            </a:r>
            <a:r>
              <a:rPr lang="en-US" altLang="ko-KR" b="1" i="1" dirty="0" smtClean="0">
                <a:solidFill>
                  <a:srgbClr val="0070C0"/>
                </a:solidFill>
                <a:latin typeface="Arial" charset="0"/>
              </a:rPr>
              <a:t>23, 13&gt; </a:t>
            </a:r>
            <a:r>
              <a:rPr lang="en-US" altLang="ko-KR" b="1" dirty="0" smtClean="0">
                <a:solidFill>
                  <a:srgbClr val="0070C0"/>
                </a:solidFill>
                <a:latin typeface="Arial" charset="0"/>
              </a:rPr>
              <a:t>is covered</a:t>
            </a:r>
            <a:endParaRPr lang="en-US" altLang="ko-KR" b="1" dirty="0">
              <a:solidFill>
                <a:srgbClr val="0070C0"/>
              </a:solidFill>
              <a:latin typeface="Lucida Console" pitchFamily="49" charset="0"/>
            </a:endParaRPr>
          </a:p>
        </p:txBody>
      </p:sp>
      <p:sp>
        <p:nvSpPr>
          <p:cNvPr id="27" name="바닥글 개체 틀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/>
          </a:p>
        </p:txBody>
      </p:sp>
      <p:sp>
        <p:nvSpPr>
          <p:cNvPr id="28" name="슬라이드 번호 개체 틀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E8B5-AF80-482C-A5A9-4B8C303BF257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5" name="모서리가 둥근 직사각형 4"/>
          <p:cNvSpPr/>
          <p:nvPr/>
        </p:nvSpPr>
        <p:spPr>
          <a:xfrm>
            <a:off x="1641188" y="2659394"/>
            <a:ext cx="360040" cy="288032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모서리가 둥근 직사각형 28"/>
          <p:cNvSpPr/>
          <p:nvPr/>
        </p:nvSpPr>
        <p:spPr>
          <a:xfrm>
            <a:off x="1629946" y="3089508"/>
            <a:ext cx="360040" cy="288032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모서리가 둥근 직사각형 29"/>
          <p:cNvSpPr/>
          <p:nvPr/>
        </p:nvSpPr>
        <p:spPr>
          <a:xfrm>
            <a:off x="5106878" y="3099782"/>
            <a:ext cx="360040" cy="288032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모서리가 둥근 직사각형 30"/>
          <p:cNvSpPr/>
          <p:nvPr/>
        </p:nvSpPr>
        <p:spPr>
          <a:xfrm>
            <a:off x="5106968" y="2636912"/>
            <a:ext cx="360040" cy="288032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7596336" y="3999140"/>
            <a:ext cx="1296144" cy="21852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ko-KR" sz="2000" i="1" dirty="0" smtClean="0">
                <a:latin typeface="Calibri" pitchFamily="34" charset="0"/>
              </a:rPr>
              <a:t>&lt;11, 21&gt;, </a:t>
            </a:r>
          </a:p>
          <a:p>
            <a:pPr>
              <a:lnSpc>
                <a:spcPct val="85000"/>
              </a:lnSpc>
            </a:pPr>
            <a:r>
              <a:rPr lang="en-US" altLang="ko-KR" sz="2000" i="1" dirty="0" smtClean="0">
                <a:latin typeface="Calibri" pitchFamily="34" charset="0"/>
              </a:rPr>
              <a:t>&lt;</a:t>
            </a:r>
            <a:r>
              <a:rPr lang="en-US" altLang="ko-KR" sz="2000" i="1" dirty="0">
                <a:latin typeface="Calibri" pitchFamily="34" charset="0"/>
              </a:rPr>
              <a:t>11, </a:t>
            </a:r>
            <a:r>
              <a:rPr lang="en-US" altLang="ko-KR" sz="2000" i="1" dirty="0" smtClean="0">
                <a:latin typeface="Calibri" pitchFamily="34" charset="0"/>
              </a:rPr>
              <a:t>23&gt;, </a:t>
            </a:r>
          </a:p>
          <a:p>
            <a:pPr>
              <a:lnSpc>
                <a:spcPct val="85000"/>
              </a:lnSpc>
            </a:pPr>
            <a:r>
              <a:rPr lang="en-US" altLang="ko-KR" sz="2000" i="1" dirty="0" smtClean="0">
                <a:latin typeface="Calibri" pitchFamily="34" charset="0"/>
              </a:rPr>
              <a:t>&lt;13, 21&gt;, </a:t>
            </a:r>
          </a:p>
          <a:p>
            <a:pPr>
              <a:lnSpc>
                <a:spcPct val="85000"/>
              </a:lnSpc>
            </a:pPr>
            <a:r>
              <a:rPr lang="en-US" altLang="ko-KR" sz="2000" i="1" dirty="0" smtClean="0">
                <a:latin typeface="Calibri" pitchFamily="34" charset="0"/>
              </a:rPr>
              <a:t>&lt;13, 23&gt;, </a:t>
            </a:r>
          </a:p>
          <a:p>
            <a:pPr>
              <a:lnSpc>
                <a:spcPct val="85000"/>
              </a:lnSpc>
            </a:pPr>
            <a:r>
              <a:rPr lang="en-US" altLang="ko-KR" sz="2000" i="1" dirty="0" smtClean="0">
                <a:latin typeface="Calibri" pitchFamily="34" charset="0"/>
              </a:rPr>
              <a:t>&lt;21, 11&gt;, </a:t>
            </a:r>
          </a:p>
          <a:p>
            <a:pPr>
              <a:lnSpc>
                <a:spcPct val="85000"/>
              </a:lnSpc>
            </a:pPr>
            <a:r>
              <a:rPr lang="en-US" altLang="ko-KR" sz="2000" i="1" dirty="0" smtClean="0">
                <a:latin typeface="Calibri" pitchFamily="34" charset="0"/>
              </a:rPr>
              <a:t>&lt;21, 13&gt;, </a:t>
            </a:r>
          </a:p>
          <a:p>
            <a:pPr>
              <a:lnSpc>
                <a:spcPct val="85000"/>
              </a:lnSpc>
            </a:pPr>
            <a:r>
              <a:rPr lang="en-US" altLang="ko-KR" sz="2000" i="1" dirty="0" smtClean="0">
                <a:latin typeface="Calibri" pitchFamily="34" charset="0"/>
              </a:rPr>
              <a:t>&lt;23, 11&gt;, </a:t>
            </a:r>
          </a:p>
          <a:p>
            <a:pPr>
              <a:lnSpc>
                <a:spcPct val="85000"/>
              </a:lnSpc>
            </a:pPr>
            <a:r>
              <a:rPr lang="en-US" altLang="ko-KR" sz="2000" i="1" dirty="0" smtClean="0">
                <a:latin typeface="Calibri" pitchFamily="34" charset="0"/>
              </a:rPr>
              <a:t>&lt;23, 13&gt;</a:t>
            </a:r>
          </a:p>
        </p:txBody>
      </p:sp>
      <p:grpSp>
        <p:nvGrpSpPr>
          <p:cNvPr id="34" name="그룹 33"/>
          <p:cNvGrpSpPr/>
          <p:nvPr/>
        </p:nvGrpSpPr>
        <p:grpSpPr>
          <a:xfrm>
            <a:off x="7668344" y="4139555"/>
            <a:ext cx="936104" cy="43032"/>
            <a:chOff x="7668344" y="4149080"/>
            <a:chExt cx="936104" cy="43032"/>
          </a:xfrm>
        </p:grpSpPr>
        <p:cxnSp>
          <p:nvCxnSpPr>
            <p:cNvPr id="25" name="직선 연결선 24"/>
            <p:cNvCxnSpPr/>
            <p:nvPr/>
          </p:nvCxnSpPr>
          <p:spPr>
            <a:xfrm>
              <a:off x="7668344" y="4192112"/>
              <a:ext cx="93610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/>
            <p:cNvCxnSpPr/>
            <p:nvPr/>
          </p:nvCxnSpPr>
          <p:spPr>
            <a:xfrm>
              <a:off x="7668344" y="4149080"/>
              <a:ext cx="93610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그룹 34"/>
          <p:cNvGrpSpPr/>
          <p:nvPr/>
        </p:nvGrpSpPr>
        <p:grpSpPr>
          <a:xfrm>
            <a:off x="7668344" y="5959206"/>
            <a:ext cx="936104" cy="43032"/>
            <a:chOff x="7668344" y="4149080"/>
            <a:chExt cx="936104" cy="43032"/>
          </a:xfrm>
        </p:grpSpPr>
        <p:cxnSp>
          <p:nvCxnSpPr>
            <p:cNvPr id="36" name="직선 연결선 35"/>
            <p:cNvCxnSpPr/>
            <p:nvPr/>
          </p:nvCxnSpPr>
          <p:spPr>
            <a:xfrm>
              <a:off x="7668344" y="4192112"/>
              <a:ext cx="93610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 36"/>
            <p:cNvCxnSpPr/>
            <p:nvPr/>
          </p:nvCxnSpPr>
          <p:spPr>
            <a:xfrm>
              <a:off x="7668344" y="4149080"/>
              <a:ext cx="93610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889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/>
      <p:bldP spid="13" grpId="0"/>
      <p:bldP spid="14" grpId="0"/>
      <p:bldP spid="15" grpId="0"/>
      <p:bldP spid="18" grpId="0" animBg="1"/>
      <p:bldP spid="19" grpId="0"/>
      <p:bldP spid="20" grpId="0"/>
      <p:bldP spid="23" grpId="0" animBg="1"/>
      <p:bldP spid="5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Is Concurrent Coverage Good for Testing?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en-US" altLang="ko-KR" sz="2400" dirty="0" smtClean="0"/>
              <a:t>A common belief about concurrent coverage metrics is that </a:t>
            </a:r>
          </a:p>
          <a:p>
            <a:pPr marL="0" indent="0">
              <a:buNone/>
            </a:pPr>
            <a:r>
              <a:rPr lang="en-US" altLang="ko-KR" sz="2400" i="1" dirty="0" smtClean="0"/>
              <a:t>       “As </a:t>
            </a:r>
            <a:r>
              <a:rPr lang="en-US" altLang="ko-KR" sz="2400" i="1" dirty="0" smtClean="0">
                <a:solidFill>
                  <a:srgbClr val="0070C0"/>
                </a:solidFill>
              </a:rPr>
              <a:t>more test requirements </a:t>
            </a:r>
            <a:r>
              <a:rPr lang="en-US" altLang="ko-KR" sz="2400" i="1" dirty="0" smtClean="0"/>
              <a:t>for the metrics are covered, </a:t>
            </a:r>
          </a:p>
          <a:p>
            <a:pPr marL="0" indent="0">
              <a:buNone/>
            </a:pPr>
            <a:r>
              <a:rPr lang="en-US" altLang="ko-KR" sz="2400" i="1" dirty="0" smtClean="0"/>
              <a:t>         </a:t>
            </a:r>
            <a:r>
              <a:rPr lang="en-US" altLang="ko-KR" sz="2400" i="1" dirty="0" smtClean="0">
                <a:solidFill>
                  <a:srgbClr val="0070C0"/>
                </a:solidFill>
              </a:rPr>
              <a:t>testing becomes more likely to detect faults</a:t>
            </a:r>
            <a:r>
              <a:rPr lang="en-US" altLang="ko-KR" sz="2400" i="1" dirty="0" smtClean="0"/>
              <a:t>”.</a:t>
            </a:r>
          </a:p>
          <a:p>
            <a:pPr lvl="1"/>
            <a:endParaRPr lang="en-US" altLang="ko-KR" sz="500" dirty="0" smtClean="0"/>
          </a:p>
          <a:p>
            <a:pPr lvl="1"/>
            <a:endParaRPr lang="en-US" altLang="ko-KR" sz="1300" u="sng" dirty="0" smtClean="0"/>
          </a:p>
          <a:p>
            <a:r>
              <a:rPr lang="en-US" altLang="ko-KR" sz="2400" dirty="0" smtClean="0"/>
              <a:t>A few automated </a:t>
            </a:r>
            <a:r>
              <a:rPr lang="en-US" altLang="ko-KR" sz="2400" dirty="0" smtClean="0"/>
              <a:t>testing techniques for concurrent programs utilize concurrent coverage </a:t>
            </a:r>
            <a:r>
              <a:rPr lang="en-US" altLang="ko-KR" sz="2400" dirty="0" smtClean="0"/>
              <a:t>information recently </a:t>
            </a:r>
            <a:endParaRPr lang="en-US" altLang="ko-KR" sz="2400" dirty="0" smtClean="0"/>
          </a:p>
          <a:p>
            <a:pPr lvl="1"/>
            <a:r>
              <a:rPr lang="en-US" altLang="ko-KR" sz="2000" dirty="0" smtClean="0"/>
              <a:t>Saturation-based testing [Sherman et al., ESEC/FSE 09],   </a:t>
            </a:r>
          </a:p>
          <a:p>
            <a:pPr lvl="1"/>
            <a:r>
              <a:rPr lang="en-US" altLang="ko-KR" sz="2000" dirty="0"/>
              <a:t>C</a:t>
            </a:r>
            <a:r>
              <a:rPr lang="en-US" altLang="ko-KR" sz="2000" dirty="0" smtClean="0"/>
              <a:t>overage-guided systematic testing [Wang et al., ICSE 11],  </a:t>
            </a:r>
          </a:p>
          <a:p>
            <a:pPr lvl="1"/>
            <a:r>
              <a:rPr lang="en-US" altLang="ko-KR" sz="2000" dirty="0"/>
              <a:t>C</a:t>
            </a:r>
            <a:r>
              <a:rPr lang="en-US" altLang="ko-KR" sz="2000" dirty="0" smtClean="0"/>
              <a:t>overage-guided thread scheduling [Hong et al., ISSTA 12],   </a:t>
            </a:r>
          </a:p>
          <a:p>
            <a:pPr lvl="1"/>
            <a:r>
              <a:rPr lang="en-US" altLang="ko-KR" sz="2000" dirty="0" smtClean="0"/>
              <a:t>Search-based testing w/ concurrent coverage [</a:t>
            </a:r>
            <a:r>
              <a:rPr lang="en-US" altLang="ko-KR" sz="2000" dirty="0" err="1" smtClean="0"/>
              <a:t>Krena</a:t>
            </a:r>
            <a:r>
              <a:rPr lang="en-US" altLang="ko-KR" sz="2000" dirty="0" smtClean="0"/>
              <a:t> et al., PADTAD 10]</a:t>
            </a:r>
          </a:p>
          <a:p>
            <a:pPr lvl="1"/>
            <a:endParaRPr lang="en-US" altLang="ko-KR" sz="1000" dirty="0"/>
          </a:p>
          <a:p>
            <a:pPr marL="0" indent="0">
              <a:buNone/>
            </a:pPr>
            <a:r>
              <a:rPr lang="en-US" altLang="ko-KR" sz="2400" dirty="0" smtClean="0">
                <a:solidFill>
                  <a:srgbClr val="C00000"/>
                </a:solidFill>
              </a:rPr>
              <a:t>      Is this hypothesis really true?</a:t>
            </a:r>
          </a:p>
          <a:p>
            <a:pPr marL="457200" lvl="1" indent="0">
              <a:buNone/>
            </a:pPr>
            <a:r>
              <a:rPr lang="en-US" altLang="ko-KR" sz="2000" dirty="0">
                <a:solidFill>
                  <a:srgbClr val="C00000"/>
                </a:solidFill>
              </a:rPr>
              <a:t> </a:t>
            </a:r>
            <a:r>
              <a:rPr lang="en-US" altLang="ko-KR" sz="2000" dirty="0" smtClean="0">
                <a:solidFill>
                  <a:srgbClr val="C00000"/>
                </a:solidFill>
              </a:rPr>
              <a:t>  - We have to provide empirical evidence</a:t>
            </a:r>
            <a:endParaRPr lang="en-US" altLang="ko-KR" sz="1600" dirty="0" smtClean="0">
              <a:solidFill>
                <a:srgbClr val="C00000"/>
              </a:solidFill>
            </a:endParaRPr>
          </a:p>
          <a:p>
            <a:pPr lvl="1"/>
            <a:endParaRPr lang="ko-KR" altLang="en-US" sz="24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E8B5-AF80-482C-A5A9-4B8C303BF257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755576" y="1772816"/>
            <a:ext cx="756084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755576" y="5113154"/>
            <a:ext cx="7560840" cy="95217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4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Research Questions 1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268761"/>
            <a:ext cx="8640960" cy="576063"/>
          </a:xfrm>
        </p:spPr>
        <p:txBody>
          <a:bodyPr anchor="t">
            <a:noAutofit/>
          </a:bodyPr>
          <a:lstStyle/>
          <a:p>
            <a:pPr marL="342900" lvl="1" indent="-342900" algn="just">
              <a:spcBef>
                <a:spcPts val="200"/>
              </a:spcBef>
              <a:buFont typeface="Arial" pitchFamily="34" charset="0"/>
              <a:buChar char="•"/>
            </a:pPr>
            <a:r>
              <a:rPr lang="en-US" altLang="ko-KR" dirty="0" smtClean="0"/>
              <a:t>Does </a:t>
            </a:r>
            <a:r>
              <a:rPr lang="en-US" altLang="ko-KR" b="1" dirty="0" smtClean="0"/>
              <a:t>coverage</a:t>
            </a:r>
            <a:r>
              <a:rPr lang="en-US" altLang="ko-KR" dirty="0" smtClean="0"/>
              <a:t> </a:t>
            </a:r>
            <a:r>
              <a:rPr lang="en-US" altLang="ko-KR" b="1" dirty="0" smtClean="0"/>
              <a:t>impact fault finding</a:t>
            </a:r>
            <a:r>
              <a:rPr lang="en-US" altLang="ko-KR" dirty="0" smtClean="0"/>
              <a:t>?</a:t>
            </a:r>
            <a:endParaRPr lang="en-US" altLang="ko-KR" dirty="0"/>
          </a:p>
        </p:txBody>
      </p:sp>
      <p:sp>
        <p:nvSpPr>
          <p:cNvPr id="4" name="직사각형 3"/>
          <p:cNvSpPr/>
          <p:nvPr/>
        </p:nvSpPr>
        <p:spPr>
          <a:xfrm>
            <a:off x="251520" y="1228419"/>
            <a:ext cx="8640960" cy="79208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Code Coverage-based Testing of Concurrent Programs</a:t>
            </a:r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E8B5-AF80-482C-A5A9-4B8C303BF257}" type="slidenum">
              <a:rPr lang="ko-KR" altLang="en-US" smtClean="0"/>
              <a:t>9</a:t>
            </a:fld>
            <a:endParaRPr lang="ko-KR" altLang="en-US"/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3314151" y="4795411"/>
            <a:ext cx="297553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 flipV="1">
            <a:off x="3321626" y="2723842"/>
            <a:ext cx="0" cy="20715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11760" y="2788518"/>
            <a:ext cx="899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>
                <a:latin typeface="Calibri" pitchFamily="34" charset="0"/>
              </a:rPr>
              <a:t>Fault </a:t>
            </a:r>
          </a:p>
          <a:p>
            <a:pPr algn="r"/>
            <a:r>
              <a:rPr lang="en-US" altLang="ko-KR" dirty="0" smtClean="0">
                <a:latin typeface="Calibri" pitchFamily="34" charset="0"/>
              </a:rPr>
              <a:t>finding</a:t>
            </a:r>
            <a:endParaRPr lang="ko-KR" altLang="en-US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11552" y="4797152"/>
            <a:ext cx="1186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>
                <a:latin typeface="Calibri" pitchFamily="34" charset="0"/>
              </a:rPr>
              <a:t>Coverage</a:t>
            </a:r>
            <a:endParaRPr lang="ko-KR" altLang="en-US" dirty="0">
              <a:latin typeface="Calibri" pitchFamily="34" charset="0"/>
            </a:endParaRPr>
          </a:p>
        </p:txBody>
      </p:sp>
      <p:cxnSp>
        <p:nvCxnSpPr>
          <p:cNvPr id="19" name="직선 화살표 연결선 18"/>
          <p:cNvCxnSpPr/>
          <p:nvPr/>
        </p:nvCxnSpPr>
        <p:spPr>
          <a:xfrm flipV="1">
            <a:off x="3509810" y="2852936"/>
            <a:ext cx="1292109" cy="1368152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6238" y="5229200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Measure </a:t>
            </a:r>
            <a:r>
              <a:rPr lang="en-US" altLang="ko-KR" sz="2400" b="1" dirty="0" smtClean="0">
                <a:solidFill>
                  <a:srgbClr val="002060"/>
                </a:solidFill>
                <a:latin typeface="Calibri" pitchFamily="34" charset="0"/>
              </a:rPr>
              <a:t>correlation</a:t>
            </a:r>
            <a:r>
              <a:rPr lang="en-US" altLang="ko-KR" sz="24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altLang="ko-K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of fault  finding and coverage to check whether</a:t>
            </a:r>
          </a:p>
          <a:p>
            <a:pPr algn="ctr"/>
            <a:r>
              <a:rPr lang="en-US" altLang="ko-KR" sz="24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concurrent coverage is a </a:t>
            </a:r>
            <a:r>
              <a:rPr lang="en-US" altLang="ko-K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good predictor of testing effectiveness</a:t>
            </a:r>
            <a:endParaRPr lang="ko-KR" altLang="en-US" sz="2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타원 5"/>
          <p:cNvSpPr/>
          <p:nvPr/>
        </p:nvSpPr>
        <p:spPr>
          <a:xfrm>
            <a:off x="4924314" y="3705995"/>
            <a:ext cx="195327" cy="20451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5344479" y="3284984"/>
            <a:ext cx="1170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alibri" pitchFamily="34" charset="0"/>
              </a:rPr>
              <a:t>coverage</a:t>
            </a:r>
          </a:p>
          <a:p>
            <a:r>
              <a:rPr lang="en-US" altLang="ko-KR" dirty="0" smtClean="0">
                <a:latin typeface="Calibri" pitchFamily="34" charset="0"/>
              </a:rPr>
              <a:t>metric B</a:t>
            </a:r>
            <a:endParaRPr lang="ko-KR" altLang="en-US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60503" y="4077072"/>
            <a:ext cx="1170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alibri" pitchFamily="34" charset="0"/>
              </a:rPr>
              <a:t>coverage</a:t>
            </a:r>
          </a:p>
          <a:p>
            <a:r>
              <a:rPr lang="en-US" altLang="ko-KR" dirty="0" smtClean="0">
                <a:latin typeface="Calibri" pitchFamily="34" charset="0"/>
              </a:rPr>
              <a:t>metric C</a:t>
            </a:r>
            <a:endParaRPr lang="ko-KR" altLang="en-US" dirty="0">
              <a:latin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74366" y="2636912"/>
            <a:ext cx="1170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alibri" pitchFamily="34" charset="0"/>
              </a:rPr>
              <a:t>coverage</a:t>
            </a:r>
          </a:p>
          <a:p>
            <a:r>
              <a:rPr lang="en-US" altLang="ko-KR" dirty="0" smtClean="0">
                <a:latin typeface="Calibri" pitchFamily="34" charset="0"/>
              </a:rPr>
              <a:t>metric A</a:t>
            </a:r>
            <a:endParaRPr lang="ko-KR" altLang="en-US" dirty="0">
              <a:latin typeface="Calibri" pitchFamily="34" charset="0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 flipH="1">
            <a:off x="3311352" y="3808253"/>
            <a:ext cx="1612962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>
            <a:stCxn id="6" idx="4"/>
          </p:cNvCxnSpPr>
          <p:nvPr/>
        </p:nvCxnSpPr>
        <p:spPr>
          <a:xfrm flipH="1">
            <a:off x="5021977" y="3910511"/>
            <a:ext cx="1" cy="8849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자유형 11"/>
          <p:cNvSpPr/>
          <p:nvPr/>
        </p:nvSpPr>
        <p:spPr>
          <a:xfrm>
            <a:off x="3491880" y="3759626"/>
            <a:ext cx="1668858" cy="593335"/>
          </a:xfrm>
          <a:custGeom>
            <a:avLst/>
            <a:gdLst>
              <a:gd name="connsiteX0" fmla="*/ 0 w 1921267"/>
              <a:gd name="connsiteY0" fmla="*/ 1222624 h 1222624"/>
              <a:gd name="connsiteX1" fmla="*/ 750013 w 1921267"/>
              <a:gd name="connsiteY1" fmla="*/ 308224 h 1222624"/>
              <a:gd name="connsiteX2" fmla="*/ 1921267 w 1921267"/>
              <a:gd name="connsiteY2" fmla="*/ 0 h 122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21267" h="1222624">
                <a:moveTo>
                  <a:pt x="0" y="1222624"/>
                </a:moveTo>
                <a:cubicBezTo>
                  <a:pt x="214901" y="867309"/>
                  <a:pt x="429802" y="511995"/>
                  <a:pt x="750013" y="308224"/>
                </a:cubicBezTo>
                <a:cubicBezTo>
                  <a:pt x="1070224" y="104453"/>
                  <a:pt x="1724346" y="49658"/>
                  <a:pt x="1921267" y="0"/>
                </a:cubicBezTo>
              </a:path>
            </a:pathLst>
          </a:custGeom>
          <a:noFill/>
          <a:ln w="381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자유형 19"/>
          <p:cNvSpPr/>
          <p:nvPr/>
        </p:nvSpPr>
        <p:spPr>
          <a:xfrm flipV="1">
            <a:off x="3535466" y="4293096"/>
            <a:ext cx="1972638" cy="266413"/>
          </a:xfrm>
          <a:custGeom>
            <a:avLst/>
            <a:gdLst>
              <a:gd name="connsiteX0" fmla="*/ 0 w 1972638"/>
              <a:gd name="connsiteY0" fmla="*/ 185680 h 309651"/>
              <a:gd name="connsiteX1" fmla="*/ 308225 w 1972638"/>
              <a:gd name="connsiteY1" fmla="*/ 745 h 309651"/>
              <a:gd name="connsiteX2" fmla="*/ 636998 w 1972638"/>
              <a:gd name="connsiteY2" fmla="*/ 247325 h 309651"/>
              <a:gd name="connsiteX3" fmla="*/ 945223 w 1972638"/>
              <a:gd name="connsiteY3" fmla="*/ 745 h 309651"/>
              <a:gd name="connsiteX4" fmla="*/ 1345915 w 1972638"/>
              <a:gd name="connsiteY4" fmla="*/ 308970 h 309651"/>
              <a:gd name="connsiteX5" fmla="*/ 1972638 w 1972638"/>
              <a:gd name="connsiteY5" fmla="*/ 82938 h 3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2638" h="309651">
                <a:moveTo>
                  <a:pt x="0" y="185680"/>
                </a:moveTo>
                <a:cubicBezTo>
                  <a:pt x="101029" y="88075"/>
                  <a:pt x="202059" y="-9529"/>
                  <a:pt x="308225" y="745"/>
                </a:cubicBezTo>
                <a:cubicBezTo>
                  <a:pt x="414391" y="11019"/>
                  <a:pt x="530832" y="247325"/>
                  <a:pt x="636998" y="247325"/>
                </a:cubicBezTo>
                <a:cubicBezTo>
                  <a:pt x="743164" y="247325"/>
                  <a:pt x="827070" y="-9529"/>
                  <a:pt x="945223" y="745"/>
                </a:cubicBezTo>
                <a:cubicBezTo>
                  <a:pt x="1063376" y="11019"/>
                  <a:pt x="1174679" y="295271"/>
                  <a:pt x="1345915" y="308970"/>
                </a:cubicBezTo>
                <a:cubicBezTo>
                  <a:pt x="1517151" y="322669"/>
                  <a:pt x="1854485" y="125747"/>
                  <a:pt x="1972638" y="82938"/>
                </a:cubicBezTo>
              </a:path>
            </a:pathLst>
          </a:custGeom>
          <a:noFill/>
          <a:ln w="381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330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38" grpId="0"/>
      <p:bldP spid="6" grpId="0" animBg="1"/>
      <p:bldP spid="13" grpId="0"/>
      <p:bldP spid="27" grpId="0"/>
      <p:bldP spid="28" grpId="0"/>
      <p:bldP spid="12" grpId="0" animBg="1"/>
      <p:bldP spid="20" grpId="0" animBg="1"/>
    </p:bldLst>
  </p:timing>
</p:sld>
</file>

<file path=ppt/theme/theme1.xml><?xml version="1.0" encoding="utf-8"?>
<a:theme xmlns:a="http://schemas.openxmlformats.org/drawingml/2006/main" name="Lecture no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cture">
      <a:majorFont>
        <a:latin typeface="Arial"/>
        <a:ea typeface="맑은 고딕"/>
        <a:cs typeface=""/>
      </a:majorFont>
      <a:minorFont>
        <a:latin typeface="Times New Roman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note</Template>
  <TotalTime>208</TotalTime>
  <Words>5411</Words>
  <Application>Microsoft Office PowerPoint</Application>
  <PresentationFormat>화면 슬라이드 쇼(4:3)</PresentationFormat>
  <Paragraphs>1052</Paragraphs>
  <Slides>36</Slides>
  <Notes>19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36</vt:i4>
      </vt:variant>
    </vt:vector>
  </HeadingPairs>
  <TitlesOfParts>
    <vt:vector size="48" baseType="lpstr">
      <vt:lpstr>굴림</vt:lpstr>
      <vt:lpstr>맑은 고딕</vt:lpstr>
      <vt:lpstr>Arial</vt:lpstr>
      <vt:lpstr>Calibri</vt:lpstr>
      <vt:lpstr>Cambria Math</vt:lpstr>
      <vt:lpstr>Consolas</vt:lpstr>
      <vt:lpstr>Courier New</vt:lpstr>
      <vt:lpstr>Lucida Console</vt:lpstr>
      <vt:lpstr>Times New Roman</vt:lpstr>
      <vt:lpstr>Wingdings</vt:lpstr>
      <vt:lpstr>Lecture note</vt:lpstr>
      <vt:lpstr>Office Theme</vt:lpstr>
      <vt:lpstr>Code Coverage-based Testing  of Concurrent Programs</vt:lpstr>
      <vt:lpstr>Coverage Metric for Software Testing</vt:lpstr>
      <vt:lpstr>Code Coverage Metric and Test Generation</vt:lpstr>
      <vt:lpstr>Concurrency Code Coverage Metric</vt:lpstr>
      <vt:lpstr>Part I.  The Impact of Concurrent Coverage Metrics on Testing Effectiveness </vt:lpstr>
      <vt:lpstr>Code Coverage for Concurrent Programs</vt:lpstr>
      <vt:lpstr>Concurrent Coverage Example – “follows” Coverage</vt:lpstr>
      <vt:lpstr>Is Concurrent Coverage Good for Testing?</vt:lpstr>
      <vt:lpstr>Research Questions 1</vt:lpstr>
      <vt:lpstr>Research Questions 1a</vt:lpstr>
      <vt:lpstr>Research Question 2</vt:lpstr>
      <vt:lpstr>Concurrent Coverage Metric Studied</vt:lpstr>
      <vt:lpstr>Experiment Subjects</vt:lpstr>
      <vt:lpstr>Experiment Process - Single Fault Programs</vt:lpstr>
      <vt:lpstr>Experiment Process – Mutation Testing</vt:lpstr>
      <vt:lpstr>RQ 1: Does Coverage Achieved Impact Fault Finding ?</vt:lpstr>
      <vt:lpstr>RQ 1: Does Coverage Achieved Impact Fault Finding ?</vt:lpstr>
      <vt:lpstr>RQ 2: Does Coverage Controlled Testing Detect More Faults?</vt:lpstr>
      <vt:lpstr>RQ 2: Does Coverage Controlled Testing Detect More Faults?</vt:lpstr>
      <vt:lpstr>Lessons Learned: Concurrent Coverage is Good Metric</vt:lpstr>
      <vt:lpstr>Part II. Testing Concurrent Programs to Achieve  High Synchronization Coverage</vt:lpstr>
      <vt:lpstr>Overview</vt:lpstr>
      <vt:lpstr>Synchronization-Pair (SP) Coverage</vt:lpstr>
      <vt:lpstr>Synchronization-Pair (SP) Coverage</vt:lpstr>
      <vt:lpstr>Testing Framework for Concurrent Programs</vt:lpstr>
      <vt:lpstr>Thread Scheduling Controller</vt:lpstr>
      <vt:lpstr>Thread Schedule Decision Algorithm (1/3)</vt:lpstr>
      <vt:lpstr>Thread Schedule Decision Algorithm (2/3)</vt:lpstr>
      <vt:lpstr>Thread Schedule Decision Algorithm (2/3)</vt:lpstr>
      <vt:lpstr>Thread Schedule Decision Algorithm (3/3)</vt:lpstr>
      <vt:lpstr>Empirical Evaluation</vt:lpstr>
      <vt:lpstr>Empirical Evaluation</vt:lpstr>
      <vt:lpstr>Study 1: Effectiveness</vt:lpstr>
      <vt:lpstr>Study 2: Efficiency</vt:lpstr>
      <vt:lpstr>Study 3: Impact of Estimation-based Heuristics (Rule3)</vt:lpstr>
      <vt:lpstr>Contributions and Future 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Coverage-based Testing of Concurrent Programs</dc:title>
  <dc:creator>hongshin</dc:creator>
  <cp:lastModifiedBy>Windows User</cp:lastModifiedBy>
  <cp:revision>41</cp:revision>
  <dcterms:created xsi:type="dcterms:W3CDTF">2014-06-02T03:29:01Z</dcterms:created>
  <dcterms:modified xsi:type="dcterms:W3CDTF">2014-06-11T03:18:43Z</dcterms:modified>
</cp:coreProperties>
</file>