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  <p:sldMasterId id="2147483704" r:id="rId3"/>
    <p:sldMasterId id="2147483709" r:id="rId4"/>
    <p:sldMasterId id="2147483726" r:id="rId5"/>
    <p:sldMasterId id="2147483760" r:id="rId6"/>
    <p:sldMasterId id="2147483765" r:id="rId7"/>
  </p:sldMasterIdLst>
  <p:notesMasterIdLst>
    <p:notesMasterId r:id="rId29"/>
  </p:notesMasterIdLst>
  <p:sldIdLst>
    <p:sldId id="358" r:id="rId8"/>
    <p:sldId id="362" r:id="rId9"/>
    <p:sldId id="363" r:id="rId10"/>
    <p:sldId id="364" r:id="rId11"/>
    <p:sldId id="365" r:id="rId12"/>
    <p:sldId id="366" r:id="rId13"/>
    <p:sldId id="356" r:id="rId14"/>
    <p:sldId id="357" r:id="rId15"/>
    <p:sldId id="367" r:id="rId16"/>
    <p:sldId id="368" r:id="rId17"/>
    <p:sldId id="344" r:id="rId18"/>
    <p:sldId id="354" r:id="rId19"/>
    <p:sldId id="345" r:id="rId20"/>
    <p:sldId id="355" r:id="rId21"/>
    <p:sldId id="346" r:id="rId22"/>
    <p:sldId id="347" r:id="rId23"/>
    <p:sldId id="348" r:id="rId24"/>
    <p:sldId id="349" r:id="rId25"/>
    <p:sldId id="350" r:id="rId26"/>
    <p:sldId id="351" r:id="rId27"/>
    <p:sldId id="352" r:id="rId2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0033CC"/>
    <a:srgbClr val="003399"/>
    <a:srgbClr val="28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106" d="100"/>
          <a:sy n="106" d="100"/>
        </p:scale>
        <p:origin x="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-2124" y="-42"/>
      </p:cViewPr>
      <p:guideLst>
        <p:guide orient="horz" pos="3223"/>
        <p:guide pos="2236"/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690" y="3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35E7E663-4BD8-4EA0-9634-16E372FE663C}" type="datetimeFigureOut">
              <a:rPr lang="ko-KR" altLang="en-US" smtClean="0"/>
              <a:pPr/>
              <a:t>2016-03-03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17" y="4720684"/>
            <a:ext cx="5446369" cy="4472471"/>
          </a:xfrm>
          <a:prstGeom prst="rect">
            <a:avLst/>
          </a:prstGeom>
        </p:spPr>
        <p:txBody>
          <a:bodyPr vert="horz" lIns="88340" tIns="44170" rIns="88340" bIns="4417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137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690" y="9441371"/>
            <a:ext cx="2949990" cy="496427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26077705-1943-4D9D-8B59-9C59E9B756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84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nix.org/events/nsdi07/tech/killian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69E9-C85F-48A6-BC73-BE368203CC92}" type="slidenum">
              <a:rPr lang="en-US" altLang="ko-KR" smtClean="0">
                <a:solidFill>
                  <a:prstClr val="black"/>
                </a:solidFill>
              </a:rPr>
              <a:pPr/>
              <a:t>1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445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lIns="91644" tIns="45822" rIns="91644" bIns="45822"/>
          <a:lstStyle/>
          <a:p>
            <a:pPr>
              <a:defRPr/>
            </a:pPr>
            <a:fld id="{C2575D8B-8FCF-4D41-BB23-5F0BD1DB8FC9}" type="slidenum">
              <a:rPr lang="en-US" altLang="ko-K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4608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0404" y="4720154"/>
            <a:ext cx="5446397" cy="4473815"/>
          </a:xfrm>
          <a:noFill/>
        </p:spPr>
        <p:txBody>
          <a:bodyPr wrap="square" lIns="91644" tIns="45822" rIns="91644" bIns="4582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>
                <a:latin typeface="Arial" pitchFamily="34" charset="0"/>
              </a:rPr>
              <a:t>심지어는 </a:t>
            </a:r>
            <a:r>
              <a:rPr lang="en-US" altLang="ko-KR" smtClean="0">
                <a:latin typeface="Arial" pitchFamily="34" charset="0"/>
              </a:rPr>
              <a:t>Bill Gate </a:t>
            </a:r>
            <a:r>
              <a:rPr lang="ko-KR" altLang="en-US" smtClean="0">
                <a:latin typeface="Arial" pitchFamily="34" charset="0"/>
              </a:rPr>
              <a:t>가 말하길</a:t>
            </a:r>
            <a:r>
              <a:rPr lang="en-US" altLang="ko-KR" smtClean="0">
                <a:latin typeface="Arial" pitchFamily="34" charset="0"/>
              </a:rPr>
              <a:t>, “MS</a:t>
            </a:r>
            <a:r>
              <a:rPr lang="ko-KR" altLang="en-US" smtClean="0">
                <a:latin typeface="Arial" pitchFamily="34" charset="0"/>
              </a:rPr>
              <a:t>는 소프트웨어 기업이 아니라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테스팅 기업” 이라고 까지 말할 정도로 테스팅에 많은 시간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인원</a:t>
            </a:r>
            <a:r>
              <a:rPr lang="en-US" altLang="ko-KR" smtClean="0">
                <a:latin typeface="Arial" pitchFamily="34" charset="0"/>
              </a:rPr>
              <a:t>, </a:t>
            </a:r>
            <a:r>
              <a:rPr lang="ko-KR" altLang="en-US" smtClean="0">
                <a:latin typeface="Arial" pitchFamily="34" charset="0"/>
              </a:rPr>
              <a:t>비용을 소모하고 있다</a:t>
            </a:r>
            <a:r>
              <a:rPr lang="en-US" altLang="ko-KR" smtClean="0">
                <a:latin typeface="Arial" pitchFamily="34" charset="0"/>
              </a:rPr>
              <a:t>. </a:t>
            </a:r>
            <a:r>
              <a:rPr lang="ko-KR" altLang="en-US" smtClean="0">
                <a:latin typeface="Arial" pitchFamily="34" charset="0"/>
              </a:rPr>
              <a:t>그렇다고 완전한 것도 아니다</a:t>
            </a:r>
            <a:r>
              <a:rPr lang="en-US" altLang="ko-KR" smtClean="0">
                <a:latin typeface="Arial" pitchFamily="34" charset="0"/>
              </a:rPr>
              <a:t>.</a:t>
            </a:r>
          </a:p>
        </p:txBody>
      </p:sp>
      <p:sp>
        <p:nvSpPr>
          <p:cNvPr id="46085" name="슬라이드 번호 개체 틀 3"/>
          <p:cNvSpPr txBox="1">
            <a:spLocks noGrp="1"/>
          </p:cNvSpPr>
          <p:nvPr/>
        </p:nvSpPr>
        <p:spPr bwMode="auto">
          <a:xfrm>
            <a:off x="3855083" y="9440307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4" tIns="45822" rIns="91644" bIns="45822" anchor="b"/>
          <a:lstStyle/>
          <a:p>
            <a:pPr algn="r"/>
            <a:fld id="{594F15EE-EF86-497C-9651-D65AEABFFB7E}" type="slidenum">
              <a:rPr lang="en-US" altLang="ko-KR" sz="1300">
                <a:solidFill>
                  <a:prstClr val="black"/>
                </a:solidFill>
              </a:rPr>
              <a:pPr algn="r"/>
              <a:t>2</a:t>
            </a:fld>
            <a:endParaRPr lang="en-US" altLang="ko-KR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1,1,1:result=0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2,1,3:result=2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4,3,2:result=3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2,3,1:result=2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3,2,2:result=1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2,2,1:result=1</a:t>
            </a:r>
          </a:p>
          <a:p>
            <a:r>
              <a:rPr lang="en-US" altLang="ko-KR" dirty="0" err="1" smtClean="0"/>
              <a:t>a,b,c</a:t>
            </a:r>
            <a:r>
              <a:rPr lang="en-US" altLang="ko-KR" dirty="0" smtClean="0"/>
              <a:t> = 1,1,2:result=2</a:t>
            </a:r>
          </a:p>
          <a:p>
            <a:r>
              <a:rPr lang="en-US" altLang="ko-KR" dirty="0" smtClean="0"/>
              <a:t>~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2E54F-5990-4735-836C-89D77F1A7091}" type="slidenum">
              <a:rPr lang="en-US" altLang="ko-KR" smtClean="0">
                <a:solidFill>
                  <a:prstClr val="black"/>
                </a:solidFill>
              </a:rPr>
              <a:pPr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02742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sz="1700" dirty="0"/>
              <a:t>NSDI 2007 Best paper</a:t>
            </a:r>
            <a:endParaRPr lang="en-US" altLang="ko-KR" sz="1700" dirty="0">
              <a:hlinkClick r:id="rId3" action="ppaction://hlinkfile"/>
            </a:endParaRPr>
          </a:p>
          <a:p>
            <a:pPr lvl="2"/>
            <a:r>
              <a:rPr lang="en-US" altLang="ko-KR" sz="1700" dirty="0"/>
              <a:t>“Life, Death, and the Critical Transition: Finding Liveness Bugs in Systems Code” @ U.C. San Diego</a:t>
            </a:r>
          </a:p>
          <a:p>
            <a:pPr lvl="2"/>
            <a:endParaRPr lang="ko-KR" altLang="en-US" sz="17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7705-1943-4D9D-8B59-9C59E9B756A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69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x,y,z</a:t>
            </a:r>
            <a:endParaRPr lang="en-US" altLang="ko-KR" dirty="0" smtClean="0"/>
          </a:p>
          <a:p>
            <a:r>
              <a:rPr lang="en-US" altLang="ko-KR" dirty="0" smtClean="0"/>
              <a:t>2,1,2</a:t>
            </a:r>
          </a:p>
          <a:p>
            <a:r>
              <a:rPr lang="en-US" altLang="ko-KR" dirty="0" smtClean="0"/>
              <a:t>2,1,3</a:t>
            </a:r>
          </a:p>
          <a:p>
            <a:r>
              <a:rPr lang="en-US" altLang="ko-KR" dirty="0" smtClean="0"/>
              <a:t>2,2,3</a:t>
            </a:r>
          </a:p>
          <a:p>
            <a:r>
              <a:rPr lang="en-US" altLang="ko-KR" dirty="0" smtClean="0"/>
              <a:t>2,3,3</a:t>
            </a:r>
          </a:p>
          <a:p>
            <a:r>
              <a:rPr lang="en-US" altLang="ko-KR" dirty="0" smtClean="0"/>
              <a:t>2,4,3</a:t>
            </a:r>
          </a:p>
          <a:p>
            <a:r>
              <a:rPr lang="en-US" altLang="ko-KR" dirty="0" smtClean="0"/>
              <a:t>3,2,3</a:t>
            </a:r>
          </a:p>
          <a:p>
            <a:pPr defTabSz="877478">
              <a:defRPr/>
            </a:pPr>
            <a:r>
              <a:rPr lang="en-US" altLang="ko-KR" dirty="0" smtClean="0"/>
              <a:t>4,3,2</a:t>
            </a:r>
          </a:p>
          <a:p>
            <a:r>
              <a:rPr lang="en-US" altLang="ko-KR" dirty="0" smtClean="0"/>
              <a:t>4,3,5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C2DCC-8750-4A47-8AEC-5DB665F4C303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9001"/>
            <a:fld id="{40000624-3305-4B99-B925-B3BD4798FA73}" type="slidenum">
              <a:rPr lang="en-US" altLang="ko-KR" smtClean="0">
                <a:solidFill>
                  <a:prstClr val="black"/>
                </a:solidFill>
              </a:rPr>
              <a:pPr defTabSz="879001"/>
              <a:t>14</a:t>
            </a:fld>
            <a:endParaRPr lang="en-US" altLang="ko-KR" dirty="0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5025" y="719138"/>
            <a:ext cx="4795838" cy="35988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680" y="4551690"/>
            <a:ext cx="5170861" cy="4317130"/>
          </a:xfrm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7042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51520" y="6356350"/>
            <a:ext cx="946448" cy="365125"/>
          </a:xfrm>
        </p:spPr>
        <p:txBody>
          <a:bodyPr/>
          <a:lstStyle/>
          <a:p>
            <a:fld id="{4026DB2B-F8CD-4C20-B271-5C0061EF0D03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472608" cy="365125"/>
          </a:xfrm>
        </p:spPr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BBAC-8141-49E8-9D08-96D77BA3FAB7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27CE-8BF3-4ECA-8EE7-77558460B928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5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5496" y="6356350"/>
            <a:ext cx="1090464" cy="365125"/>
          </a:xfrm>
        </p:spPr>
        <p:txBody>
          <a:bodyPr/>
          <a:lstStyle/>
          <a:p>
            <a:fld id="{8389BEFF-A9EE-4BE6-BA3B-6BCE8454388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4896544" cy="365125"/>
          </a:xfrm>
        </p:spPr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9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5EE-B2F5-4B26-A03A-3015841B1B7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2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6A82-6E3D-444B-BE62-D21360BEC06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31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656E-33C6-4F90-93DC-679C41869E0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5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8CC7-65C0-466A-A58A-8B3F46403FF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4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1ED9-1ECF-4A41-B08A-08D52F09D57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31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4F9-67C7-400A-8E41-2D597BB62A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5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7742-7F78-42C2-8B0C-219E8CDC92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4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A21E-5E63-486D-9C6D-5F3E3D2ED648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684-D2F8-4209-A3FC-01071CC7670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9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B914-8AC5-4B11-9E53-C1511A3295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2EDF-4664-4248-B0F4-C8BB098C28E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2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4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27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3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7225" y="1817688"/>
            <a:ext cx="7772400" cy="99695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7A8F6F3-3C2D-47CE-B903-CA6A80DF8D9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FCD4-B140-45DD-B28A-F7F6F1928D8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76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642-0E84-40A6-9ED2-96321FB128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2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604A-30E7-4C98-BF14-F004E4710610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8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1C51-0296-4E6A-9CE0-AA1F649930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53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501-3375-44B4-894C-E86E8AEE10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26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0077-1038-46D0-8E65-943EDE752A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3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478-C536-4AA8-93FA-2EA4355FB3E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03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FF-7161-4392-A808-00123A58CE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9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FCC-44BF-4452-8FB2-B075F75F0C3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5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CEC7-35A4-4DAF-8D11-ACA60C2E1B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8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7825" y="276225"/>
            <a:ext cx="2165350" cy="620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276225"/>
            <a:ext cx="6346825" cy="620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8BC-D976-4F5C-A8E0-EF7A1EEFE1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17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4846-1191-4E97-8D85-8411F4EDEC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86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2286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588-5FAF-4F5D-B58D-C53448BB28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6819-9EDD-47D2-848C-AA23B666BF41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18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76225"/>
            <a:ext cx="8664575" cy="6200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F0C-0AD1-4FF1-89E6-93FFFF8581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3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345B-A320-4085-B161-630B77EECA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08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14282" y="6500834"/>
            <a:ext cx="1462118" cy="2926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b="1" dirty="0" smtClean="0">
                <a:solidFill>
                  <a:srgbClr val="000000"/>
                </a:solidFill>
                <a:ea typeface="HY견고딕" pitchFamily="18" charset="-127"/>
              </a:rPr>
              <a:t> </a:t>
            </a:r>
            <a:r>
              <a:rPr kumimoji="1" lang="en-US" altLang="ko-KR" sz="2000" b="1" dirty="0" err="1" smtClean="0">
                <a:solidFill>
                  <a:srgbClr val="000000"/>
                </a:solidFill>
                <a:ea typeface="HY견고딕" pitchFamily="18" charset="-127"/>
              </a:rPr>
              <a:t>Moonzoo</a:t>
            </a:r>
            <a:r>
              <a:rPr kumimoji="1" lang="en-US" altLang="ko-KR" sz="2000" b="1" dirty="0" smtClean="0">
                <a:solidFill>
                  <a:srgbClr val="000000"/>
                </a:solidFill>
                <a:ea typeface="HY견고딕" pitchFamily="18" charset="-127"/>
              </a:rPr>
              <a:t> Kim</a:t>
            </a:r>
            <a:endParaRPr kumimoji="1" lang="en-US" altLang="ko-KR" sz="2000" b="1" dirty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643042" y="6500834"/>
            <a:ext cx="4857784" cy="29260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ea typeface="HY견고딕" pitchFamily="18" charset="-127"/>
              </a:rPr>
              <a:t>Automated Testing of Industrial Embedded Software</a:t>
            </a:r>
            <a:endParaRPr kumimoji="1" lang="en-US" altLang="ko-KR" b="1" dirty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52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7225" y="1817688"/>
            <a:ext cx="7772400" cy="99695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fld id="{57A8F6F3-3C2D-47CE-B903-CA6A80DF8D97}" type="slidenum">
              <a:rPr lang="en-US" altLang="ko-K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46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FCD4-B140-45DD-B28A-F7F6F1928D8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74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642-0E84-40A6-9ED2-96321FB128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1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1C51-0296-4E6A-9CE0-AA1F649930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48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8501-3375-44B4-894C-E86E8AEE10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6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0077-1038-46D0-8E65-943EDE752A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56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4478-C536-4AA8-93FA-2EA4355FB3E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1564-9B43-4C8C-B88F-72D046C7B6CE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5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1FF-7161-4392-A808-00123A58CE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7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3FCC-44BF-4452-8FB2-B075F75F0C3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88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CEC7-35A4-4DAF-8D11-ACA60C2E1B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27825" y="276225"/>
            <a:ext cx="2165350" cy="62007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276225"/>
            <a:ext cx="6346825" cy="62007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E58BC-D976-4F5C-A8E0-EF7A1EEFE1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7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4846-1191-4E97-8D85-8411F4EDEC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54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286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2286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588-5FAF-4F5D-B58D-C53448BB28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63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28600" y="276225"/>
            <a:ext cx="8664575" cy="62007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F0C-0AD1-4FF1-89E6-93FFFF8581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0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288" y="276225"/>
            <a:ext cx="8624887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28600" y="1255713"/>
            <a:ext cx="4229100" cy="52212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0100" y="1255713"/>
            <a:ext cx="422910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10100" y="3941763"/>
            <a:ext cx="4229100" cy="25352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D345B-A320-4085-B161-630B77EECA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3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2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20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9AEF-C488-4D88-A215-2FBA7975B780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96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9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47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</a:t>
            </a:r>
          </a:p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515-6F76-4834-BC94-A4C2B94A0A2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1C27-F82C-4213-B8AF-49347DB39E3B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A378B-A364-4B80-B445-51AA329B872E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CE19-535C-4B71-A553-9874DB5047D5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5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hyperlink" Target="http://www.kaist.ac.kr/main2.html" TargetMode="Externa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hyperlink" Target="http://www.kaist.ac.kr/main2.html" TargetMode="Externa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89C94FB-7F4E-45BA-9594-38F9D4BB548E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68512" y="6356350"/>
            <a:ext cx="533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CUVE: </a:t>
            </a:r>
            <a:r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조합 커버리지를 이용한 효과적인 멀티쓰레드 프로그램 테스트 생성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0432" y="6408487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/37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7160" y="6356350"/>
            <a:ext cx="1162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E15B-15FF-4CA5-A5C6-A7F183073BE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619672" y="6356350"/>
            <a:ext cx="4752528" cy="405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ko-KR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Testing Concurrent Programs to Achieve High Synchronization Coverage</a:t>
            </a:r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72400" y="640582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30</a:t>
            </a:r>
            <a:endParaRPr lang="ko-KR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300192" y="6449469"/>
            <a:ext cx="1512168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ko-K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SWTV group @ KAIST</a:t>
            </a:r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6225"/>
            <a:ext cx="8624887" cy="777875"/>
          </a:xfrm>
          <a:prstGeom prst="roundRect">
            <a:avLst>
              <a:gd name="adj" fmla="val 16667"/>
            </a:avLst>
          </a:prstGeom>
          <a:solidFill>
            <a:srgbClr val="E7ECF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5713"/>
            <a:ext cx="86106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invGray">
          <a:xfrm>
            <a:off x="0" y="10715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>
                  <a:alpha val="11000"/>
                </a:srgbClr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6538"/>
            <a:ext cx="2133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D2839-90C0-4394-B4A3-98AFD599AEF6}" type="slidenum">
              <a:rPr kumimoji="1" lang="en-US" altLang="ko-KR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b="1">
              <a:solidFill>
                <a:srgbClr val="00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 userDrawn="1"/>
        </p:nvSpPr>
        <p:spPr bwMode="auto">
          <a:xfrm>
            <a:off x="7162800" y="652145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 smtClean="0">
                <a:solidFill>
                  <a:srgbClr val="333399"/>
                </a:solidFill>
                <a:ea typeface="HY견고딕" pitchFamily="18" charset="-127"/>
              </a:rPr>
              <a:t>.</a:t>
            </a:r>
            <a:endParaRPr kumimoji="1" lang="en-US" altLang="ko-KR" sz="1000" b="1" dirty="0">
              <a:solidFill>
                <a:srgbClr val="333399"/>
              </a:solidFill>
              <a:ea typeface="HY견고딕" pitchFamily="18" charset="-127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>
                <a:solidFill>
                  <a:srgbClr val="333399"/>
                </a:solidFill>
                <a:ea typeface="HY견고딕" pitchFamily="18" charset="-127"/>
              </a:rPr>
              <a:t>CS Dept. KAIST</a:t>
            </a:r>
          </a:p>
        </p:txBody>
      </p:sp>
      <p:pic>
        <p:nvPicPr>
          <p:cNvPr id="2055" name="Picture 13" descr="top_logo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8"/>
          <a:stretch>
            <a:fillRect/>
          </a:stretch>
        </p:blipFill>
        <p:spPr bwMode="auto">
          <a:xfrm>
            <a:off x="8191500" y="6513513"/>
            <a:ext cx="952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95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76225"/>
            <a:ext cx="8624887" cy="777875"/>
          </a:xfrm>
          <a:prstGeom prst="roundRect">
            <a:avLst>
              <a:gd name="adj" fmla="val 16667"/>
            </a:avLst>
          </a:prstGeom>
          <a:solidFill>
            <a:srgbClr val="E7ECF5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55713"/>
            <a:ext cx="86106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invGray">
          <a:xfrm>
            <a:off x="0" y="1071563"/>
            <a:ext cx="9144000" cy="71437"/>
          </a:xfrm>
          <a:prstGeom prst="rect">
            <a:avLst/>
          </a:prstGeom>
          <a:gradFill rotWithShape="1">
            <a:gsLst>
              <a:gs pos="0">
                <a:srgbClr val="000099">
                  <a:alpha val="11000"/>
                </a:srgbClr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2000" b="1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86538"/>
            <a:ext cx="2133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D2839-90C0-4394-B4A3-98AFD599AEF6}" type="slidenum">
              <a:rPr kumimoji="1" lang="en-US" altLang="ko-KR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b="1">
              <a:solidFill>
                <a:srgbClr val="000000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 userDrawn="1"/>
        </p:nvSpPr>
        <p:spPr bwMode="auto">
          <a:xfrm>
            <a:off x="7162800" y="6521450"/>
            <a:ext cx="12192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 smtClean="0">
                <a:solidFill>
                  <a:srgbClr val="333399"/>
                </a:solidFill>
                <a:ea typeface="HY견고딕" pitchFamily="18" charset="-127"/>
              </a:rPr>
              <a:t>.</a:t>
            </a:r>
            <a:endParaRPr kumimoji="1" lang="en-US" altLang="ko-KR" sz="1000" b="1" dirty="0">
              <a:solidFill>
                <a:srgbClr val="333399"/>
              </a:solidFill>
              <a:ea typeface="HY견고딕" pitchFamily="18" charset="-127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00" b="1" dirty="0">
                <a:solidFill>
                  <a:srgbClr val="333399"/>
                </a:solidFill>
                <a:ea typeface="HY견고딕" pitchFamily="18" charset="-127"/>
              </a:rPr>
              <a:t>CS Dept. KAIST</a:t>
            </a:r>
          </a:p>
        </p:txBody>
      </p:sp>
      <p:pic>
        <p:nvPicPr>
          <p:cNvPr id="2055" name="Picture 13" descr="top_logo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48"/>
          <a:stretch>
            <a:fillRect/>
          </a:stretch>
        </p:blipFill>
        <p:spPr bwMode="auto">
          <a:xfrm>
            <a:off x="8191500" y="6513513"/>
            <a:ext cx="9525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4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 b="1">
          <a:solidFill>
            <a:srgbClr val="0000CC"/>
          </a:solidFill>
          <a:latin typeface="Arial" charset="0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thomashawk.com/hello/209/1017/1024/hdtv%20gates.jpg&amp;imgrefurl=http://thomashawk.com/2004_12_01_archive.html&amp;h=580&amp;w=1024&amp;sz=55&amp;hl=en&amp;start=1&amp;tbnid=Dw8ojcvZl9h4gM:&amp;tbnh=85&amp;tbnw=150&amp;prev=/images?q=bill-gates&amp;svnum=10&amp;hl=en&amp;lr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hyperlink" Target="http://www.redstone.army.mil/history/systems/jupiter/photos/jupiter%201st%20test%20flight.jpg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9FEEE-0F68-42A2-BC94-94E06A263219}" type="slidenum">
              <a:rPr lang="en-US" altLang="ko-KR" smtClean="0">
                <a:solidFill>
                  <a:srgbClr val="FFFFFF"/>
                </a:solidFill>
              </a:rPr>
              <a:pPr/>
              <a:t>1</a:t>
            </a:fld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852845"/>
            <a:ext cx="7877175" cy="1446550"/>
          </a:xfrm>
          <a:ln>
            <a:round/>
          </a:ln>
        </p:spPr>
        <p:txBody>
          <a:bodyPr/>
          <a:lstStyle/>
          <a:p>
            <a:pPr eaLnBrk="1" hangingPunct="1"/>
            <a:r>
              <a:rPr lang="en-US" altLang="ko-KR" sz="4800" dirty="0" smtClean="0"/>
              <a:t>Quality Concurrent SW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  Fight the </a:t>
            </a:r>
            <a:r>
              <a:rPr lang="en-US" altLang="ko-KR" u="sng" dirty="0" smtClean="0"/>
              <a:t>Complexity</a:t>
            </a:r>
            <a:r>
              <a:rPr lang="en-US" altLang="ko-KR" dirty="0" smtClean="0"/>
              <a:t> of SW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3029" y="2514600"/>
            <a:ext cx="4782571" cy="1045029"/>
          </a:xfrm>
        </p:spPr>
        <p:txBody>
          <a:bodyPr/>
          <a:lstStyle/>
          <a:p>
            <a:pPr eaLnBrk="1" hangingPunct="1"/>
            <a:r>
              <a:rPr lang="en-US" altLang="ko-KR" sz="2800" dirty="0" err="1" smtClean="0"/>
              <a:t>Moonzoo</a:t>
            </a:r>
            <a:r>
              <a:rPr lang="en-US" altLang="ko-KR" sz="2800" dirty="0" smtClean="0"/>
              <a:t> Kim</a:t>
            </a:r>
          </a:p>
          <a:p>
            <a:pPr eaLnBrk="1" hangingPunct="1"/>
            <a:r>
              <a:rPr lang="en-US" altLang="ko-KR" i="1" dirty="0" smtClean="0"/>
              <a:t>CS Dept. KAIST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14" y="3578110"/>
            <a:ext cx="2133600" cy="32861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09975"/>
            <a:ext cx="2276475" cy="32480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559629"/>
            <a:ext cx="2775392" cy="32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/>
          <p:cNvSpPr>
            <a:spLocks noGrp="1"/>
          </p:cNvSpPr>
          <p:nvPr>
            <p:ph type="title"/>
          </p:nvPr>
        </p:nvSpPr>
        <p:spPr>
          <a:xfrm>
            <a:off x="268288" y="0"/>
            <a:ext cx="8624887" cy="1192213"/>
          </a:xfrm>
        </p:spPr>
        <p:txBody>
          <a:bodyPr/>
          <a:lstStyle/>
          <a:p>
            <a:r>
              <a:rPr lang="en-US" altLang="ko-KR" sz="3200" dirty="0" smtClean="0"/>
              <a:t>Formal Analysis of Software as a Foundational and Promising CS Research</a:t>
            </a:r>
            <a:endParaRPr lang="ko-KR" altLang="en-US" sz="3200" smtClean="0"/>
          </a:p>
        </p:txBody>
      </p:sp>
      <p:sp>
        <p:nvSpPr>
          <p:cNvPr id="11267" name="내용 개체 틀 2"/>
          <p:cNvSpPr>
            <a:spLocks noGrp="1"/>
          </p:cNvSpPr>
          <p:nvPr>
            <p:ph idx="1"/>
          </p:nvPr>
        </p:nvSpPr>
        <p:spPr>
          <a:xfrm>
            <a:off x="0" y="1255713"/>
            <a:ext cx="6705600" cy="522128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2007 ACM Turing Awardees</a:t>
            </a:r>
          </a:p>
          <a:p>
            <a:pPr lvl="1"/>
            <a:r>
              <a:rPr lang="en-US" altLang="ko-KR" dirty="0" smtClean="0"/>
              <a:t>Prof. Edmund Clarke, Dr. Joseph </a:t>
            </a:r>
            <a:br>
              <a:rPr lang="en-US" altLang="ko-KR" dirty="0" smtClean="0"/>
            </a:br>
            <a:r>
              <a:rPr lang="en-US" altLang="ko-KR" dirty="0" err="1" smtClean="0"/>
              <a:t>Sipfakis</a:t>
            </a:r>
            <a:r>
              <a:rPr lang="en-US" altLang="ko-KR" dirty="0" smtClean="0"/>
              <a:t>, Prof. E. Allen Emerson </a:t>
            </a:r>
          </a:p>
          <a:p>
            <a:pPr lvl="1"/>
            <a:r>
              <a:rPr lang="en-US" altLang="ko-KR" dirty="0" smtClean="0"/>
              <a:t>For the contribution of migrating </a:t>
            </a:r>
            <a:br>
              <a:rPr lang="en-US" altLang="ko-KR" dirty="0" smtClean="0"/>
            </a:br>
            <a:r>
              <a:rPr lang="en-US" altLang="ko-KR" dirty="0" smtClean="0"/>
              <a:t>from pure </a:t>
            </a:r>
            <a:r>
              <a:rPr lang="en-US" altLang="ko-KR" dirty="0"/>
              <a:t>model checking </a:t>
            </a:r>
            <a:r>
              <a:rPr lang="en-US" altLang="ko-KR" dirty="0" smtClean="0"/>
              <a:t>research </a:t>
            </a:r>
            <a:br>
              <a:rPr lang="en-US" altLang="ko-KR" dirty="0" smtClean="0"/>
            </a:br>
            <a:r>
              <a:rPr lang="en-US" altLang="ko-KR" dirty="0" smtClean="0"/>
              <a:t>to industrial reality</a:t>
            </a:r>
          </a:p>
          <a:p>
            <a:pPr marL="45720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 2013</a:t>
            </a:r>
            <a:r>
              <a:rPr lang="ko-KR" altLang="en-US" dirty="0" smtClean="0"/>
              <a:t> </a:t>
            </a:r>
            <a:r>
              <a:rPr lang="en-US" altLang="ko-KR" dirty="0" smtClean="0"/>
              <a:t>ACM Turing Awardee</a:t>
            </a:r>
          </a:p>
          <a:p>
            <a:pPr lvl="1"/>
            <a:r>
              <a:rPr lang="en-US" altLang="ko-KR" dirty="0" smtClean="0"/>
              <a:t>Dr. Leslie </a:t>
            </a:r>
            <a:r>
              <a:rPr lang="en-US" altLang="ko-KR" dirty="0" err="1" smtClean="0"/>
              <a:t>Lamport</a:t>
            </a:r>
            <a:endParaRPr lang="en-US" altLang="ko-KR" dirty="0" smtClean="0"/>
          </a:p>
          <a:p>
            <a:pPr lvl="1"/>
            <a:r>
              <a:rPr lang="en-US" altLang="ko-KR" dirty="0"/>
              <a:t>For fundamental contributions to the theory and practice of distributed and concurrent </a:t>
            </a:r>
            <a:r>
              <a:rPr lang="en-US" altLang="ko-KR" dirty="0" smtClean="0"/>
              <a:t>systems </a:t>
            </a:r>
          </a:p>
          <a:p>
            <a:pPr lvl="2"/>
            <a:r>
              <a:rPr lang="en-US" altLang="ko-KR" dirty="0"/>
              <a:t>Happens-before relation, sequential consistency,   Bakery </a:t>
            </a:r>
            <a:r>
              <a:rPr lang="en-US" altLang="ko-KR" dirty="0" smtClean="0"/>
              <a:t>algorithm, TLA+ (Temporal Logic for Actions), </a:t>
            </a:r>
            <a:r>
              <a:rPr lang="en-US" altLang="ko-KR" dirty="0"/>
              <a:t>and </a:t>
            </a:r>
            <a:r>
              <a:rPr lang="en-US" altLang="ko-KR" dirty="0" err="1" smtClean="0"/>
              <a:t>LaTeX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pPr eaLnBrk="1" hangingPunct="1"/>
            <a:fld id="{476F3E9A-16F3-42A2-A0EB-6A13EE12B063}" type="slidenum">
              <a:rPr lang="en-US" altLang="ko-KR" sz="140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eaLnBrk="1" hangingPunct="1"/>
              <a:t>10</a:t>
            </a:fld>
            <a:endParaRPr lang="en-US" altLang="ko-KR" sz="140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270" name="Picture 2" descr="25 Years of Model Che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219200"/>
            <a:ext cx="15144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eslie Lam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/>
          <a:stretch/>
        </p:blipFill>
        <p:spPr bwMode="auto">
          <a:xfrm>
            <a:off x="6705600" y="4114800"/>
            <a:ext cx="2395179" cy="22504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dmund Clar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0662"/>
            <a:ext cx="185419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Motivation for Concurrency 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56185"/>
            <a:ext cx="8856984" cy="47091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Multithreaded programming are becoming popular more and more</a:t>
            </a:r>
          </a:p>
          <a:p>
            <a:pPr lvl="1"/>
            <a:r>
              <a:rPr lang="en-US" altLang="ko-KR" sz="2000" dirty="0"/>
              <a:t>37 % of all open-source C# applications and 87% of large applications in active code repositories use multi-threading    [</a:t>
            </a:r>
            <a:r>
              <a:rPr lang="en-US" altLang="ko-KR" sz="2000" dirty="0" err="1"/>
              <a:t>Okur</a:t>
            </a:r>
            <a:r>
              <a:rPr lang="en-US" altLang="ko-KR" sz="2000" dirty="0"/>
              <a:t> &amp; Dig  FSE 2012</a:t>
            </a:r>
            <a:r>
              <a:rPr lang="en-US" altLang="ko-KR" sz="2000" dirty="0" smtClean="0"/>
              <a:t>]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/>
          </a:p>
          <a:p>
            <a:pPr lvl="1"/>
            <a:endParaRPr lang="en-US" altLang="ko-KR" sz="800" dirty="0" smtClean="0"/>
          </a:p>
          <a:p>
            <a:endParaRPr lang="en-US" altLang="ko-KR" dirty="0" smtClean="0"/>
          </a:p>
          <a:p>
            <a:r>
              <a:rPr lang="en-US" altLang="ko-KR" sz="2400" dirty="0" smtClean="0"/>
              <a:t>However, multithreaded programming remains as </a:t>
            </a:r>
            <a:r>
              <a:rPr lang="en-US" altLang="ko-KR" sz="2400" dirty="0" smtClean="0">
                <a:solidFill>
                  <a:srgbClr val="0070C0"/>
                </a:solidFill>
              </a:rPr>
              <a:t>error-prone</a:t>
            </a:r>
          </a:p>
          <a:p>
            <a:pPr lvl="1"/>
            <a:r>
              <a:rPr lang="en-US" altLang="ko-KR" sz="2000" dirty="0" smtClean="0"/>
              <a:t>Writing correct multithreaded program is difficult</a:t>
            </a:r>
          </a:p>
          <a:p>
            <a:pPr lvl="1"/>
            <a:r>
              <a:rPr lang="en-US" altLang="ko-KR" sz="2000" dirty="0" smtClean="0"/>
              <a:t>Testing written multithreaded program is difficult</a:t>
            </a:r>
            <a:endParaRPr lang="en-US" altLang="ko-KR" sz="2000" dirty="0"/>
          </a:p>
          <a:p>
            <a:pPr lvl="1"/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CAE1-B30D-4727-9907-993666865629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259631" y="2780928"/>
          <a:ext cx="7458390" cy="162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826"/>
                <a:gridCol w="1373703"/>
                <a:gridCol w="1440160"/>
                <a:gridCol w="1265701"/>
              </a:tblGrid>
              <a:tr h="359878">
                <a:tc>
                  <a:txBody>
                    <a:bodyPr/>
                    <a:lstStyle/>
                    <a:p>
                      <a:pPr algn="r" latinLnBrk="1"/>
                      <a:endParaRPr lang="ko-KR" alt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Small </a:t>
                      </a:r>
                    </a:p>
                    <a:p>
                      <a:pPr algn="ctr" latinLnBrk="1"/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(1K-10K)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Medium </a:t>
                      </a:r>
                    </a:p>
                    <a:p>
                      <a:pPr algn="ctr" latinLnBrk="1"/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(10K-100K)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Large </a:t>
                      </a:r>
                    </a:p>
                    <a:p>
                      <a:pPr algn="ctr" latinLnBrk="1"/>
                      <a:r>
                        <a:rPr lang="en-US" altLang="ko-KR" sz="1400" b="0" spc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(&gt;100K)</a:t>
                      </a:r>
                      <a:endParaRPr lang="ko-KR" altLang="en-US" sz="1400" b="0" spc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# of all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projects in the study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6020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1553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205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# of projects with multithreading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1761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916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178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9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#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of projects with parallel library uses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412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203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40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23528" y="1196752"/>
            <a:ext cx="8568952" cy="50405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484784"/>
            <a:ext cx="5400600" cy="304698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Most of my subjects </a:t>
            </a:r>
            <a:r>
              <a:rPr lang="en-US" altLang="ko-K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interviewee</a:t>
            </a:r>
            <a:r>
              <a:rPr lang="en-US" altLang="ko-KR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have found  that </a:t>
            </a:r>
            <a:r>
              <a:rPr lang="en-US" altLang="ko-KR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hardest bugs to track down</a:t>
            </a:r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altLang="ko-KR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concurrent code </a:t>
            </a:r>
          </a:p>
          <a:p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almost every one seem to think that </a:t>
            </a:r>
          </a:p>
          <a:p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ubiquitous </a:t>
            </a:r>
            <a:r>
              <a:rPr lang="en-US" altLang="ko-KR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multi-core CPUs </a:t>
            </a:r>
            <a:r>
              <a:rPr lang="en-US" altLang="ko-KR" sz="2400" b="1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going to force some </a:t>
            </a:r>
            <a:r>
              <a:rPr lang="en-US" altLang="ko-KR" sz="2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serious changes in the way software is written</a:t>
            </a:r>
            <a:endParaRPr lang="ko-KR" altLang="en-US" sz="2400" b="1" i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codersatwork.com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4" y="1556792"/>
            <a:ext cx="2016224" cy="29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468797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P. Siebel</a:t>
            </a:r>
            <a:r>
              <a:rPr lang="en-US" altLang="ko-KR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, Coders at work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(2009) -- interview with 15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top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programmers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of our times:</a:t>
            </a:r>
          </a:p>
          <a:p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	Jamie </a:t>
            </a:r>
            <a:r>
              <a:rPr lang="en-US" altLang="ko-KR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Zawinski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, Brad Fitzpatrick, Douglas </a:t>
            </a:r>
            <a:r>
              <a:rPr lang="en-US" altLang="ko-KR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Crockford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, Brendan </a:t>
            </a:r>
            <a:r>
              <a:rPr lang="en-US" altLang="ko-KR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Eich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,    </a:t>
            </a:r>
          </a:p>
          <a:p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	Joshua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Bloch, Joe Armstrong, Simon Peyton Jones, Peter </a:t>
            </a:r>
            <a:r>
              <a:rPr lang="en-US" altLang="ko-KR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Norvig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, </a:t>
            </a:r>
          </a:p>
          <a:p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	Guy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Steele, Dan Ingalls,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L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Peter Deutsch, Ken Thompson, Fran </a:t>
            </a:r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Allen, </a:t>
            </a:r>
          </a:p>
          <a:p>
            <a:r>
              <a:rPr lang="en-US" altLang="ko-K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	Bernie </a:t>
            </a:r>
            <a:r>
              <a:rPr lang="en-US" altLang="ko-K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Cosell, Donald Knuth</a:t>
            </a:r>
            <a:endParaRPr lang="ko-KR" altLang="en-US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Concurrency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>
                <a:solidFill>
                  <a:prstClr val="black">
                    <a:tint val="75000"/>
                  </a:prstClr>
                </a:solidFill>
              </a:rPr>
              <a:t>Moonzoo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 Kim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dirty="0" smtClean="0"/>
              <a:t>Concurrent programs have very high complexity due to </a:t>
            </a:r>
            <a:r>
              <a:rPr lang="en-US" altLang="ko-KR" dirty="0" smtClean="0">
                <a:solidFill>
                  <a:srgbClr val="FF0000"/>
                </a:solidFill>
              </a:rPr>
              <a:t>non-deterministic scheduling 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Ex.  </a:t>
            </a:r>
            <a:r>
              <a:rPr lang="en-US" altLang="ko-KR" dirty="0" err="1" smtClean="0">
                <a:solidFill>
                  <a:srgbClr val="FF0000"/>
                </a:solidFill>
              </a:rPr>
              <a:t>int</a:t>
            </a:r>
            <a:r>
              <a:rPr lang="en-US" altLang="ko-KR" dirty="0" smtClean="0">
                <a:solidFill>
                  <a:srgbClr val="FF0000"/>
                </a:solidFill>
              </a:rPr>
              <a:t> x=0, y=0, z =0;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void p() {x=y+1; y=z+1; z= x+1;}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void q() {y=z+1; z=x+1; x=y+1;}</a:t>
            </a:r>
          </a:p>
          <a:p>
            <a:pPr lvl="1"/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071802" y="515303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3857620" y="515303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4643438" y="515303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3071802" y="585630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3857620" y="585630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4643438" y="5856304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3071802" y="649924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3857620" y="649924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4643438" y="6499246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3071802" y="442913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3857620" y="442913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4643438" y="4429132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5400000">
            <a:off x="2719374" y="4766692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5400000">
            <a:off x="2720168" y="5514194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5400000">
            <a:off x="2720168" y="6147612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5400000">
            <a:off x="3503604" y="478076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5400000">
            <a:off x="3504398" y="5528268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5400000">
            <a:off x="3504398" y="616168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 rot="5400000">
            <a:off x="4289422" y="478076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5400000">
            <a:off x="4290216" y="5528268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rot="5400000">
            <a:off x="4290216" y="6161686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rot="5400000">
            <a:off x="5075240" y="4838130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5400000">
            <a:off x="5076034" y="5585632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rot="5400000">
            <a:off x="5076034" y="6219050"/>
            <a:ext cx="7048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86116" y="400050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p()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8860" y="448842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q()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atin typeface="Calibri" pitchFamily="34" charset="0"/>
                <a:cs typeface="Calibri" pitchFamily="34" charset="0"/>
              </a:rPr>
              <a:t>Concurrent Programming is Error-prone</a:t>
            </a:r>
            <a:endParaRPr lang="ko-KR" alt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Correctness </a:t>
            </a:r>
            <a:r>
              <a:rPr lang="en-US" altLang="ko-KR" sz="2200" dirty="0">
                <a:latin typeface="Calibri" pitchFamily="34" charset="0"/>
                <a:cs typeface="Calibri" pitchFamily="34" charset="0"/>
              </a:rPr>
              <a:t>of concurrent programs is hard to achieve</a:t>
            </a:r>
          </a:p>
          <a:p>
            <a:pPr lvl="1">
              <a:spcBef>
                <a:spcPts val="0"/>
              </a:spcBef>
            </a:pPr>
            <a:r>
              <a:rPr lang="en-US" altLang="ko-KR" sz="1900" dirty="0">
                <a:latin typeface="Calibri" pitchFamily="34" charset="0"/>
                <a:cs typeface="Calibri" pitchFamily="34" charset="0"/>
              </a:rPr>
              <a:t>Interactions between threads should be carefully </a:t>
            </a:r>
            <a:r>
              <a:rPr lang="en-US" altLang="ko-KR" sz="1900" dirty="0" smtClean="0">
                <a:latin typeface="Calibri" pitchFamily="34" charset="0"/>
                <a:cs typeface="Calibri" pitchFamily="34" charset="0"/>
              </a:rPr>
              <a:t>performed</a:t>
            </a:r>
          </a:p>
          <a:p>
            <a:pPr lvl="1">
              <a:spcBef>
                <a:spcPts val="0"/>
              </a:spcBef>
            </a:pPr>
            <a:r>
              <a:rPr lang="en-US" altLang="ko-KR" sz="1900" dirty="0">
                <a:latin typeface="Calibri" pitchFamily="34" charset="0"/>
                <a:cs typeface="Calibri" pitchFamily="34" charset="0"/>
              </a:rPr>
              <a:t>A large # of thread executions due to non-deterministic thread scheduling </a:t>
            </a:r>
            <a:endParaRPr lang="en-US" altLang="ko-KR" sz="19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altLang="ko-KR" sz="1900" dirty="0" smtClean="0">
                <a:latin typeface="Calibri" pitchFamily="34" charset="0"/>
                <a:cs typeface="Calibri" pitchFamily="34" charset="0"/>
              </a:rPr>
              <a:t>Testing </a:t>
            </a:r>
            <a:r>
              <a:rPr lang="en-US" altLang="ko-KR" sz="1900" dirty="0">
                <a:latin typeface="Calibri" pitchFamily="34" charset="0"/>
                <a:cs typeface="Calibri" pitchFamily="34" charset="0"/>
              </a:rPr>
              <a:t>technique for sequential programs do not properly </a:t>
            </a:r>
            <a:r>
              <a:rPr lang="en-US" altLang="ko-KR" sz="1900" dirty="0" smtClean="0">
                <a:latin typeface="Calibri" pitchFamily="34" charset="0"/>
                <a:cs typeface="Calibri" pitchFamily="34" charset="0"/>
              </a:rPr>
              <a:t>work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2000" dirty="0">
              <a:latin typeface="Calibri" pitchFamily="34" charset="0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altLang="ko-KR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D1F5-69F5-43E4-A460-0AE74272FEAF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609329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Ex. Peterson mutual exclusion (From Dr. Moritz Hammer’s </a:t>
            </a:r>
            <a:r>
              <a:rPr lang="en-US" altLang="ko-KR" sz="16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Visualisierung</a:t>
            </a:r>
            <a:r>
              <a:rPr lang="en-US" altLang="ko-KR" sz="1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)</a:t>
            </a:r>
            <a:endParaRPr lang="ko-KR" alt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그룹 6"/>
          <p:cNvGrpSpPr>
            <a:grpSpLocks/>
          </p:cNvGrpSpPr>
          <p:nvPr/>
        </p:nvGrpSpPr>
        <p:grpSpPr bwMode="auto">
          <a:xfrm>
            <a:off x="1497807" y="3217006"/>
            <a:ext cx="1363662" cy="1458912"/>
            <a:chOff x="642910" y="1071546"/>
            <a:chExt cx="2307998" cy="2143140"/>
          </a:xfrm>
        </p:grpSpPr>
        <p:pic>
          <p:nvPicPr>
            <p:cNvPr id="15" name="Picture 2" descr="http://www.pst.ifi.lmu.de/~hammer/statespaces/peterson/peterson_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1071546"/>
              <a:ext cx="2307998" cy="2143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715454" y="1071546"/>
              <a:ext cx="2103800" cy="76723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prstClr val="black">
                      <a:lumMod val="50000"/>
                    </a:prstClr>
                  </a:solidFill>
                </a:rPr>
                <a:t>2 processes</a:t>
              </a:r>
            </a:p>
            <a:p>
              <a:pPr>
                <a:defRPr/>
              </a:pPr>
              <a:r>
                <a:rPr lang="en-US" altLang="ko-KR" sz="1400" dirty="0">
                  <a:solidFill>
                    <a:prstClr val="black">
                      <a:lumMod val="50000"/>
                    </a:prstClr>
                  </a:solidFill>
                </a:rPr>
                <a:t>, 30 states</a:t>
              </a:r>
              <a:endParaRPr lang="ko-KR" altLang="en-US" sz="14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</p:grpSp>
      <p:grpSp>
        <p:nvGrpSpPr>
          <p:cNvPr id="17" name="그룹 10"/>
          <p:cNvGrpSpPr>
            <a:grpSpLocks/>
          </p:cNvGrpSpPr>
          <p:nvPr/>
        </p:nvGrpSpPr>
        <p:grpSpPr bwMode="auto">
          <a:xfrm>
            <a:off x="2411760" y="2879775"/>
            <a:ext cx="2608262" cy="2786062"/>
            <a:chOff x="2000232" y="1214421"/>
            <a:chExt cx="3143272" cy="3000397"/>
          </a:xfrm>
        </p:grpSpPr>
        <p:pic>
          <p:nvPicPr>
            <p:cNvPr id="18" name="Picture 4" descr="http://www.pst.ifi.lmu.de/~hammer/statespaces/peterson/peterson_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1214422"/>
              <a:ext cx="3143272" cy="30003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2000232" y="1214421"/>
              <a:ext cx="3013179" cy="3316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prstClr val="black">
                      <a:lumMod val="50000"/>
                    </a:prstClr>
                  </a:solidFill>
                </a:rPr>
                <a:t>3 processes, 853 </a:t>
              </a:r>
              <a:r>
                <a:rPr lang="en-US" altLang="ko-KR" sz="1400" dirty="0" smtClean="0">
                  <a:solidFill>
                    <a:prstClr val="black">
                      <a:lumMod val="50000"/>
                    </a:prstClr>
                  </a:solidFill>
                </a:rPr>
                <a:t>states</a:t>
              </a:r>
              <a:endParaRPr lang="ko-KR" altLang="en-US" sz="14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</p:grpSp>
      <p:grpSp>
        <p:nvGrpSpPr>
          <p:cNvPr id="20" name="그룹 13"/>
          <p:cNvGrpSpPr>
            <a:grpSpLocks/>
          </p:cNvGrpSpPr>
          <p:nvPr/>
        </p:nvGrpSpPr>
        <p:grpSpPr bwMode="auto">
          <a:xfrm>
            <a:off x="4355976" y="2633221"/>
            <a:ext cx="3503290" cy="3655269"/>
            <a:chOff x="3641833" y="214290"/>
            <a:chExt cx="5334981" cy="6153147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214290"/>
              <a:ext cx="5333508" cy="6153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3641833" y="214290"/>
              <a:ext cx="4122485" cy="408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solidFill>
                    <a:prstClr val="black">
                      <a:lumMod val="50000"/>
                    </a:prstClr>
                  </a:solidFill>
                </a:rPr>
                <a:t>4 processes, 55043 states</a:t>
              </a:r>
              <a:endParaRPr lang="ko-KR" altLang="en-US" sz="14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E6EEF-3646-49E6-85F5-5A64F1AE8A90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42863"/>
            <a:ext cx="8648700" cy="1022350"/>
          </a:xfrm>
        </p:spPr>
        <p:txBody>
          <a:bodyPr tIns="0" bIns="0"/>
          <a:lstStyle/>
          <a:p>
            <a:pPr eaLnBrk="1" hangingPunct="1"/>
            <a:r>
              <a:rPr lang="en-US" altLang="ko-KR" sz="3200" dirty="0" smtClean="0"/>
              <a:t>An Example of Mutual Exclusion Protocol</a:t>
            </a:r>
            <a:br>
              <a:rPr lang="en-US" altLang="ko-KR" sz="3200" dirty="0" smtClean="0"/>
            </a:br>
            <a:r>
              <a:rPr lang="en-US" altLang="ko-KR" sz="2800" dirty="0" smtClean="0"/>
              <a:t> </a:t>
            </a:r>
            <a:endParaRPr lang="en-US" altLang="ko-KR" sz="2800" i="1" dirty="0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50824" y="1333500"/>
            <a:ext cx="396398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</a:rPr>
              <a:t>cnt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=0,x=0,y=0,z=0;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void process() {       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     </a:t>
            </a:r>
            <a:r>
              <a:rPr lang="en-US" altLang="ko-KR" sz="1600" dirty="0" smtClean="0">
                <a:solidFill>
                  <a:srgbClr val="660066"/>
                </a:solidFill>
                <a:ea typeface="돋움" pitchFamily="50" charset="-127"/>
              </a:rPr>
              <a:t> 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char </a:t>
            </a:r>
            <a:r>
              <a:rPr lang="en-US" altLang="ko-KR" sz="1600" dirty="0" smtClean="0">
                <a:solidFill>
                  <a:srgbClr val="660066"/>
                </a:solidFill>
                <a:ea typeface="돋움" pitchFamily="50" charset="-127"/>
              </a:rPr>
              <a:t>me=_</a:t>
            </a: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</a:rPr>
              <a:t>pid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 +1; /* me is 1 or 2*/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again: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x = 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If (y ==0 || y==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else </a:t>
            </a: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</a:rPr>
              <a:t>goto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dirty="0">
              <a:solidFill>
                <a:srgbClr val="660066"/>
              </a:solidFill>
              <a:ea typeface="돋움" pitchFamily="50" charset="-127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z 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</a:rPr>
              <a:t>If (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x == me) 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dirty="0">
              <a:solidFill>
                <a:srgbClr val="660066"/>
              </a:solidFill>
              <a:ea typeface="돋움" pitchFamily="50" charset="-127"/>
              <a:sym typeface="Wingdings" pitchFamily="2" charset="2"/>
            </a:endParaRP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y=me;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If(z==me);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else </a:t>
            </a: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/* enter critical section */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++;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assert( </a:t>
            </a:r>
            <a:r>
              <a:rPr lang="en-US" altLang="ko-KR" sz="1600" dirty="0" err="1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dirty="0">
                <a:solidFill>
                  <a:srgbClr val="FF5050"/>
                </a:solidFill>
                <a:ea typeface="돋움" pitchFamily="50" charset="-127"/>
                <a:sym typeface="Wingdings" pitchFamily="2" charset="2"/>
              </a:rPr>
              <a:t> ==1); 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cnt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--;</a:t>
            </a:r>
          </a:p>
          <a:p>
            <a:pPr lvl="1"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 err="1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goto</a:t>
            </a: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 again;</a:t>
            </a: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r>
              <a:rPr lang="en-US" altLang="ko-KR" sz="1600" dirty="0">
                <a:solidFill>
                  <a:srgbClr val="660066"/>
                </a:solidFill>
                <a:ea typeface="돋움" pitchFamily="50" charset="-127"/>
                <a:sym typeface="Wingdings" pitchFamily="2" charset="2"/>
              </a:rPr>
              <a:t>}</a:t>
            </a:r>
            <a:endParaRPr lang="en-US" altLang="ko-KR" sz="1600" dirty="0">
              <a:solidFill>
                <a:srgbClr val="660066"/>
              </a:solidFill>
              <a:ea typeface="돋움" pitchFamily="50" charset="-127"/>
            </a:endParaRPr>
          </a:p>
          <a:p>
            <a:pPr defTabSz="762000" latinLnBrk="0">
              <a:lnSpc>
                <a:spcPct val="30000"/>
              </a:lnSpc>
              <a:spcBef>
                <a:spcPct val="50000"/>
              </a:spcBef>
            </a:pPr>
            <a:endParaRPr lang="en-US" altLang="ko-KR" sz="1600" dirty="0">
              <a:solidFill>
                <a:srgbClr val="660066"/>
              </a:solidFill>
              <a:ea typeface="돋움" pitchFamily="50" charset="-127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4211638" y="1236663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051050" y="5867400"/>
            <a:ext cx="2016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/>
            <a:r>
              <a:rPr lang="en-US" altLang="ko-KR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Mutual</a:t>
            </a:r>
          </a:p>
          <a:p>
            <a:pPr algn="ctr" defTabSz="762000" latinLnBrk="0"/>
            <a:r>
              <a:rPr lang="en-US" altLang="ko-KR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Exclusion</a:t>
            </a:r>
          </a:p>
          <a:p>
            <a:pPr algn="ctr" defTabSz="762000" latinLnBrk="0"/>
            <a:r>
              <a:rPr lang="en-US" altLang="ko-KR" i="1">
                <a:solidFill>
                  <a:srgbClr val="660066"/>
                </a:solidFill>
                <a:latin typeface="Arial Black" pitchFamily="34" charset="0"/>
                <a:ea typeface="돋움" pitchFamily="50" charset="-127"/>
              </a:rPr>
              <a:t>Algorithm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85800" y="4800600"/>
            <a:ext cx="2438400" cy="8382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85800" y="2286000"/>
            <a:ext cx="2438400" cy="2133600"/>
          </a:xfrm>
          <a:prstGeom prst="rect">
            <a:avLst/>
          </a:prstGeom>
          <a:noFill/>
          <a:ln w="12700" algn="ctr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124200" y="4583113"/>
            <a:ext cx="835025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rgbClr val="FF3300"/>
                </a:solidFill>
              </a:rPr>
              <a:t>Critical </a:t>
            </a:r>
          </a:p>
          <a:p>
            <a:r>
              <a:rPr lang="en-US" altLang="ko-KR" sz="1400" i="1">
                <a:solidFill>
                  <a:srgbClr val="FF3300"/>
                </a:solidFill>
              </a:rPr>
              <a:t>section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124200" y="2286000"/>
            <a:ext cx="933450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i="1">
                <a:solidFill>
                  <a:srgbClr val="C0504D"/>
                </a:solidFill>
              </a:rPr>
              <a:t>Software</a:t>
            </a:r>
          </a:p>
          <a:p>
            <a:r>
              <a:rPr lang="en-US" altLang="ko-KR" sz="1400" i="1">
                <a:solidFill>
                  <a:srgbClr val="C0504D"/>
                </a:solidFill>
              </a:rPr>
              <a:t>locks</a:t>
            </a:r>
          </a:p>
        </p:txBody>
      </p:sp>
      <p:grpSp>
        <p:nvGrpSpPr>
          <p:cNvPr id="2" name="그룹 22"/>
          <p:cNvGrpSpPr>
            <a:grpSpLocks/>
          </p:cNvGrpSpPr>
          <p:nvPr/>
        </p:nvGrpSpPr>
        <p:grpSpPr bwMode="auto">
          <a:xfrm>
            <a:off x="4291013" y="1720850"/>
            <a:ext cx="4548187" cy="4603750"/>
            <a:chOff x="4291013" y="1720850"/>
            <a:chExt cx="4548187" cy="460375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1013" y="1720850"/>
              <a:ext cx="4548187" cy="4603750"/>
              <a:chOff x="2703" y="1084"/>
              <a:chExt cx="2865" cy="2900"/>
            </a:xfrm>
          </p:grpSpPr>
          <p:sp>
            <p:nvSpPr>
              <p:cNvPr id="10254" name="Text Box 11"/>
              <p:cNvSpPr txBox="1">
                <a:spLocks noChangeArrowheads="1"/>
              </p:cNvSpPr>
              <p:nvPr/>
            </p:nvSpPr>
            <p:spPr bwMode="auto">
              <a:xfrm>
                <a:off x="2900" y="1084"/>
                <a:ext cx="1180" cy="2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0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 i="1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x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If(y==0 || y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z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If(x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y =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If(z == 1)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388" y="1084"/>
                <a:ext cx="1180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 i="1">
                    <a:solidFill>
                      <a:srgbClr val="660066"/>
                    </a:solidFill>
                    <a:ea typeface="돋움" pitchFamily="50" charset="-127"/>
                  </a:rPr>
                  <a:t>Process 1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x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If(y==0 || y 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z = 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If(x==2)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y=2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If (z==2)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altLang="ko-KR" sz="1600">
                    <a:solidFill>
                      <a:srgbClr val="660066"/>
                    </a:solidFill>
                    <a:ea typeface="돋움" pitchFamily="50" charset="-127"/>
                  </a:rPr>
                  <a:t>cnt++</a:t>
                </a:r>
              </a:p>
              <a:p>
                <a:pPr defTabSz="762000" latinLnBrk="0">
                  <a:lnSpc>
                    <a:spcPct val="30000"/>
                  </a:lnSpc>
                  <a:spcBef>
                    <a:spcPct val="50000"/>
                  </a:spcBef>
                </a:pPr>
                <a:endParaRPr lang="en-US" altLang="ko-KR" sz="1600">
                  <a:solidFill>
                    <a:srgbClr val="660066"/>
                  </a:solidFill>
                  <a:ea typeface="돋움" pitchFamily="50" charset="-127"/>
                </a:endParaRP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2703" y="3621"/>
                <a:ext cx="127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762000" latinLnBrk="0"/>
                <a:r>
                  <a:rPr lang="en-US" altLang="ko-KR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Counter</a:t>
                </a:r>
              </a:p>
              <a:p>
                <a:pPr algn="ctr" defTabSz="762000" latinLnBrk="0"/>
                <a:r>
                  <a:rPr lang="en-US" altLang="ko-KR" i="1">
                    <a:solidFill>
                      <a:srgbClr val="660066"/>
                    </a:solidFill>
                    <a:latin typeface="Arial Black" pitchFamily="34" charset="0"/>
                    <a:ea typeface="돋움" pitchFamily="50" charset="-127"/>
                  </a:rPr>
                  <a:t>Example</a:t>
                </a:r>
              </a:p>
            </p:txBody>
          </p:sp>
          <p:sp>
            <p:nvSpPr>
              <p:cNvPr id="10257" name="Line 14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3936" y="199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 flipH="1">
                <a:off x="4368" y="1228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 flipH="1">
                <a:off x="3936" y="1660"/>
                <a:ext cx="0" cy="33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 flipH="1">
                <a:off x="4368" y="1996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 flipH="1">
                <a:off x="3936" y="2428"/>
                <a:ext cx="0" cy="6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53" name="Text Box 21"/>
            <p:cNvSpPr txBox="1">
              <a:spLocks noChangeArrowheads="1"/>
            </p:cNvSpPr>
            <p:nvPr/>
          </p:nvSpPr>
          <p:spPr bwMode="auto">
            <a:xfrm>
              <a:off x="5410200" y="4816475"/>
              <a:ext cx="1933575" cy="3048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i="1">
                  <a:solidFill>
                    <a:srgbClr val="FF3300"/>
                  </a:solidFill>
                </a:rPr>
                <a:t>Violation detected 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0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위쪽 화살표 17"/>
          <p:cNvSpPr/>
          <p:nvPr/>
        </p:nvSpPr>
        <p:spPr>
          <a:xfrm rot="1965649">
            <a:off x="4745038" y="3917528"/>
            <a:ext cx="1493837" cy="1908175"/>
          </a:xfrm>
          <a:prstGeom prst="upArrow">
            <a:avLst>
              <a:gd name="adj1" fmla="val 64723"/>
              <a:gd name="adj2" fmla="val 3422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latin typeface="Calibri" pitchFamily="34" charset="0"/>
                <a:cs typeface="Calibri" pitchFamily="34" charset="0"/>
              </a:rPr>
              <a:t>Research on Concurrent Program Analysis</a:t>
            </a:r>
            <a:endParaRPr lang="ko-KR" alt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1" y="1196752"/>
            <a:ext cx="8064897" cy="52326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We have developed static/dynamic techniques for </a:t>
            </a: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finding bugs in large concurrent programs effectively</a:t>
            </a:r>
          </a:p>
          <a:p>
            <a:pPr eaLnBrk="1" hangingPunct="1">
              <a:defRPr/>
            </a:pPr>
            <a:r>
              <a:rPr lang="en-US" altLang="ko-KR" sz="2000" b="1" dirty="0" smtClean="0">
                <a:latin typeface="Calibri" pitchFamily="34" charset="0"/>
                <a:cs typeface="Calibri" pitchFamily="34" charset="0"/>
              </a:rPr>
              <a:t>Coverage-guided testing </a:t>
            </a:r>
            <a:r>
              <a:rPr lang="en-US" altLang="ko-KR" sz="2000" dirty="0" smtClean="0">
                <a:latin typeface="Calibri" pitchFamily="34" charset="0"/>
                <a:cs typeface="Calibri" pitchFamily="34" charset="0"/>
              </a:rPr>
              <a:t>is a promising technique for effective/efficient concurrent program quality assurance</a:t>
            </a:r>
          </a:p>
          <a:p>
            <a:pPr lvl="1" eaLnBrk="1" hangingPunct="1">
              <a:defRPr/>
            </a:pPr>
            <a:endParaRPr lang="en-US" altLang="ko-KR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위쪽 화살표 6"/>
          <p:cNvSpPr/>
          <p:nvPr/>
        </p:nvSpPr>
        <p:spPr>
          <a:xfrm>
            <a:off x="6227763" y="4149055"/>
            <a:ext cx="1330325" cy="1800225"/>
          </a:xfrm>
          <a:prstGeom prst="upArrow">
            <a:avLst>
              <a:gd name="adj1" fmla="val 64723"/>
              <a:gd name="adj2" fmla="val 3422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위쪽 화살표 7"/>
          <p:cNvSpPr/>
          <p:nvPr/>
        </p:nvSpPr>
        <p:spPr>
          <a:xfrm rot="3640775">
            <a:off x="2797277" y="3462943"/>
            <a:ext cx="1390650" cy="2524125"/>
          </a:xfrm>
          <a:prstGeom prst="upArrow">
            <a:avLst>
              <a:gd name="adj1" fmla="val 64723"/>
              <a:gd name="adj2" fmla="val 3422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2893041" y="3875460"/>
            <a:ext cx="1954212" cy="12239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Comic Sans MS" pitchFamily="66" charset="0"/>
              </a:rPr>
              <a:t>Testing</a:t>
            </a:r>
            <a:endParaRPr lang="ko-KR" alt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6037263" y="4293096"/>
            <a:ext cx="1758950" cy="13049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Comic Sans MS" pitchFamily="66" charset="0"/>
              </a:rPr>
              <a:t>Code pattern-based</a:t>
            </a:r>
            <a:endParaRPr lang="en-US" altLang="ko-KR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Comic Sans MS" pitchFamily="66" charset="0"/>
              </a:rPr>
              <a:t>analysis</a:t>
            </a:r>
            <a:endParaRPr lang="ko-KR" alt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 bwMode="auto">
          <a:xfrm flipV="1">
            <a:off x="1632372" y="2574503"/>
            <a:ext cx="0" cy="33027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 bwMode="auto">
          <a:xfrm flipV="1">
            <a:off x="1619672" y="5856634"/>
            <a:ext cx="6264275" cy="20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92497" y="2708920"/>
            <a:ext cx="15271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kumimoji="0" lang="en-US" altLang="ko-KR" sz="1600" dirty="0">
                <a:solidFill>
                  <a:prstClr val="black"/>
                </a:solidFill>
                <a:latin typeface="Comic Sans MS" pitchFamily="66" charset="0"/>
                <a:ea typeface="맑은 고딕" pitchFamily="50" charset="-127"/>
              </a:rPr>
              <a:t>Precision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970713" y="5959053"/>
            <a:ext cx="18875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1600">
                <a:solidFill>
                  <a:prstClr val="black"/>
                </a:solidFill>
                <a:latin typeface="Comic Sans MS" pitchFamily="66" charset="0"/>
                <a:ea typeface="맑은 고딕" pitchFamily="50" charset="-127"/>
              </a:rPr>
              <a:t>Scalability</a:t>
            </a:r>
            <a:endParaRPr kumimoji="0" lang="ko-KR" altLang="en-US" sz="1600">
              <a:solidFill>
                <a:prstClr val="black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620974" y="2477205"/>
            <a:ext cx="2199051" cy="1311835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ko-KR" b="1" dirty="0" smtClean="0">
                <a:solidFill>
                  <a:prstClr val="white"/>
                </a:solidFill>
                <a:latin typeface="Comic Sans MS" pitchFamily="66" charset="0"/>
              </a:rPr>
              <a:t>Industry-size </a:t>
            </a:r>
            <a:r>
              <a:rPr lang="en-US" altLang="ko-KR" b="1" dirty="0">
                <a:solidFill>
                  <a:prstClr val="white"/>
                </a:solidFill>
                <a:latin typeface="Comic Sans MS" pitchFamily="66" charset="0"/>
              </a:rPr>
              <a:t>concurrent </a:t>
            </a:r>
            <a:r>
              <a:rPr lang="en-US" altLang="ko-KR" b="1" dirty="0" smtClean="0">
                <a:solidFill>
                  <a:prstClr val="white"/>
                </a:solidFill>
                <a:latin typeface="Comic Sans MS" pitchFamily="66" charset="0"/>
              </a:rPr>
              <a:t>programs</a:t>
            </a:r>
            <a:endParaRPr lang="en-US" altLang="ko-KR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6" name="위쪽 화살표 15"/>
          <p:cNvSpPr/>
          <p:nvPr/>
        </p:nvSpPr>
        <p:spPr>
          <a:xfrm rot="4895644">
            <a:off x="2158214" y="2747399"/>
            <a:ext cx="1330325" cy="1800225"/>
          </a:xfrm>
          <a:prstGeom prst="upArrow">
            <a:avLst>
              <a:gd name="adj1" fmla="val 64723"/>
              <a:gd name="adj2" fmla="val 3422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2411271" y="3207501"/>
            <a:ext cx="1296988" cy="7921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Comic Sans MS" pitchFamily="66" charset="0"/>
              </a:rPr>
              <a:t>Model</a:t>
            </a:r>
          </a:p>
          <a:p>
            <a:pPr algn="ctr">
              <a:defRPr/>
            </a:pPr>
            <a:r>
              <a:rPr lang="en-US" altLang="ko-KR" sz="1400" dirty="0">
                <a:solidFill>
                  <a:prstClr val="black"/>
                </a:solidFill>
                <a:latin typeface="Comic Sans MS" pitchFamily="66" charset="0"/>
              </a:rPr>
              <a:t>Checking</a:t>
            </a:r>
            <a:endParaRPr lang="ko-KR" alt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4427538" y="4447753"/>
            <a:ext cx="1758950" cy="1303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Comic Sans MS" pitchFamily="66" charset="0"/>
              </a:rPr>
              <a:t>Sync. pattern based</a:t>
            </a:r>
            <a:endParaRPr lang="en-US" altLang="ko-KR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Comic Sans MS" pitchFamily="66" charset="0"/>
              </a:rPr>
              <a:t>bug</a:t>
            </a:r>
            <a:endParaRPr lang="en-US" altLang="ko-KR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Comic Sans MS" pitchFamily="66" charset="0"/>
              </a:rPr>
              <a:t>detection</a:t>
            </a:r>
            <a:endParaRPr lang="ko-KR" altLang="en-US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5724128" y="5459238"/>
            <a:ext cx="2592288" cy="418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Bug pattern + </a:t>
            </a:r>
          </a:p>
          <a:p>
            <a:pPr algn="ctr">
              <a:lnSpc>
                <a:spcPct val="70000"/>
              </a:lnSpc>
            </a:pPr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static analysis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707904" y="2920057"/>
            <a:ext cx="1913071" cy="11422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Coverage-guided</a:t>
            </a:r>
          </a:p>
          <a:p>
            <a:pPr algn="ctr"/>
            <a:r>
              <a:rPr lang="en-US" altLang="ko-KR" sz="17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thread scheduling</a:t>
            </a:r>
          </a:p>
          <a:p>
            <a:pPr algn="ctr"/>
            <a:r>
              <a:rPr lang="en-US" altLang="ko-KR" sz="17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generation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959869" y="3126215"/>
            <a:ext cx="1136582" cy="983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Model-</a:t>
            </a:r>
          </a:p>
          <a:p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based </a:t>
            </a:r>
          </a:p>
          <a:p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testing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839141" y="5207229"/>
            <a:ext cx="2016224" cy="7815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Race bug </a:t>
            </a:r>
          </a:p>
          <a:p>
            <a:r>
              <a:rPr lang="en-US" altLang="ko-KR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classification</a:t>
            </a:r>
            <a:endParaRPr lang="ko-KR" alt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119" y="4437112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COBET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[JSS’12]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223" y="2634260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MOKERT</a:t>
            </a:r>
          </a:p>
          <a:p>
            <a:r>
              <a:rPr lang="en-US" altLang="ko-KR" dirty="0" smtClean="0">
                <a:solidFill>
                  <a:prstClr val="black"/>
                </a:solidFill>
              </a:rPr>
              <a:t>[MBT’08]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24928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CUVE [ISSTA’12]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latin typeface="Calibri" pitchFamily="34" charset="0"/>
                <a:cs typeface="Calibri" pitchFamily="34" charset="0"/>
              </a:rPr>
              <a:t>Techniques to Test Concurrent Programs</a:t>
            </a:r>
            <a:endParaRPr lang="ko-KR" altLang="en-US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E2A1F-988C-4E79-9D5F-FD2157D89635}" type="slidenum">
              <a:rPr lang="ko-KR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864856"/>
            <a:ext cx="4104456" cy="1754326"/>
          </a:xfrm>
          <a:prstGeom prst="rect">
            <a:avLst/>
          </a:prstGeom>
          <a:noFill/>
          <a:effectLst/>
        </p:spPr>
        <p:txBody>
          <a:bodyPr wrap="square" lIns="36000" rIns="36000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Find predefined patterns of suspicious synchronizations </a:t>
            </a:r>
            <a:r>
              <a:rPr lang="en-US" altLang="ko-K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[Eraser, Atomizer, </a:t>
            </a:r>
            <a:r>
              <a:rPr lang="en-US" altLang="ko-KR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CalFuzzer</a:t>
            </a:r>
            <a:r>
              <a:rPr lang="en-US" altLang="ko-KR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en-US" altLang="ko-KR" sz="2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Limitation: </a:t>
            </a:r>
            <a:r>
              <a:rPr lang="en-US" altLang="ko-KR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focused on specific bug</a:t>
            </a:r>
            <a:endParaRPr lang="ko-KR" alt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716016" y="1310951"/>
            <a:ext cx="4176464" cy="518914"/>
          </a:xfrm>
          <a:prstGeom prst="roundRect">
            <a:avLst>
              <a:gd name="adj" fmla="val 4909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Bef>
                <a:spcPts val="1200"/>
              </a:spcBef>
            </a:pP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Systematic testing</a:t>
            </a:r>
            <a:endParaRPr lang="en-US" altLang="ko-KR" sz="24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1887015"/>
            <a:ext cx="4176464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Explore all possible thread scheduling cases </a:t>
            </a:r>
            <a:r>
              <a:rPr lang="en-US" altLang="ko-K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[CHESS, Fusion]</a:t>
            </a:r>
            <a:endParaRPr lang="en-US" altLang="ko-KR" sz="22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52000" indent="-25200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Limitation:</a:t>
            </a:r>
            <a:r>
              <a:rPr lang="en-US" altLang="ko-KR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limited </a:t>
            </a:r>
            <a:r>
              <a:rPr lang="en-US" altLang="ko-KR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scalability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1154" y="3805397"/>
            <a:ext cx="4116830" cy="518914"/>
          </a:xfrm>
          <a:prstGeom prst="roundRect">
            <a:avLst>
              <a:gd name="adj" fmla="val 490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Bef>
                <a:spcPts val="1200"/>
              </a:spcBef>
            </a:pP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Random testing</a:t>
            </a:r>
            <a:endParaRPr lang="en-US" altLang="ko-KR" sz="24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29431"/>
            <a:ext cx="4324233" cy="144655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252000" indent="-252000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Generate random thread scheduling  </a:t>
            </a:r>
            <a:r>
              <a:rPr lang="en-US" altLang="ko-K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ko-KR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ConTest</a:t>
            </a:r>
            <a:r>
              <a:rPr lang="en-US" altLang="ko-KR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</a:t>
            </a:r>
            <a:endParaRPr lang="en-US" altLang="ko-KR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Limitation:</a:t>
            </a:r>
            <a:r>
              <a:rPr lang="en-US" altLang="ko-KR" sz="2200" dirty="0" smtClean="0">
                <a:solidFill>
                  <a:srgbClr val="F79646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may not investigate</a:t>
            </a:r>
          </a:p>
          <a:p>
            <a:r>
              <a:rPr lang="en-US" altLang="ko-KR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new interleaving</a:t>
            </a:r>
            <a:endParaRPr lang="ko-KR" alt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11154" y="1315972"/>
            <a:ext cx="4104456" cy="2247106"/>
          </a:xfrm>
          <a:prstGeom prst="roundRect">
            <a:avLst>
              <a:gd name="adj" fmla="val 442"/>
            </a:avLst>
          </a:prstGeom>
          <a:noFill/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716016" y="1310951"/>
            <a:ext cx="4176464" cy="226206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11154" y="3805397"/>
            <a:ext cx="4116830" cy="2386082"/>
          </a:xfrm>
          <a:prstGeom prst="roundRect">
            <a:avLst>
              <a:gd name="adj" fmla="val 2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435489" y="4383137"/>
            <a:ext cx="4456991" cy="1280545"/>
            <a:chOff x="4435489" y="4383137"/>
            <a:chExt cx="4456991" cy="1280545"/>
          </a:xfrm>
        </p:grpSpPr>
        <p:sp>
          <p:nvSpPr>
            <p:cNvPr id="17" name="오른쪽 화살표 16"/>
            <p:cNvSpPr/>
            <p:nvPr/>
          </p:nvSpPr>
          <p:spPr>
            <a:xfrm>
              <a:off x="4435489" y="4653136"/>
              <a:ext cx="424544" cy="75075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860032" y="4383137"/>
              <a:ext cx="4032448" cy="1280545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altLang="ko-KR" sz="2400" b="1" dirty="0" smtClean="0">
                  <a:solidFill>
                    <a:srgbClr val="C0504D"/>
                  </a:solidFill>
                  <a:latin typeface="Calibri" pitchFamily="34" charset="0"/>
                  <a:cs typeface="Calibri" pitchFamily="34" charset="0"/>
                </a:rPr>
                <a:t>Direct thread scheduling </a:t>
              </a:r>
            </a:p>
            <a:p>
              <a:pPr algn="ctr">
                <a:lnSpc>
                  <a:spcPct val="125000"/>
                </a:lnSpc>
              </a:pPr>
              <a:r>
                <a:rPr lang="en-US" altLang="ko-KR" sz="2400" b="1" dirty="0" smtClean="0">
                  <a:solidFill>
                    <a:srgbClr val="C0504D"/>
                  </a:solidFill>
                  <a:latin typeface="Calibri" pitchFamily="34" charset="0"/>
                  <a:cs typeface="Calibri" pitchFamily="34" charset="0"/>
                </a:rPr>
                <a:t>for high test coverage </a:t>
              </a:r>
              <a:endParaRPr lang="ko-KR" altLang="en-US" sz="2400" b="1" dirty="0">
                <a:solidFill>
                  <a:srgbClr val="C0504D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311154" y="1315971"/>
            <a:ext cx="4104456" cy="518914"/>
          </a:xfrm>
          <a:prstGeom prst="roundRect">
            <a:avLst>
              <a:gd name="adj" fmla="val 490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spcBef>
                <a:spcPts val="1200"/>
              </a:spcBef>
            </a:pPr>
            <a:r>
              <a:rPr lang="en-US" altLang="ko-KR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Pattern-based bug </a:t>
            </a:r>
            <a:r>
              <a:rPr lang="en-US" altLang="ko-KR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detection</a:t>
            </a:r>
            <a:endParaRPr lang="en-US" altLang="ko-KR" sz="24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2" grpId="0" animBg="1"/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467544" y="1412776"/>
            <a:ext cx="3988287" cy="2632124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Challenge: Thread Schedule Generation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4292" y="4509120"/>
            <a:ext cx="8258790" cy="158313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altLang="ko-KR" sz="2400" dirty="0" smtClean="0"/>
              <a:t>The basic thread scheduler repeats similar schedules </a:t>
            </a:r>
            <a:r>
              <a:rPr lang="en-US" altLang="ko-KR" sz="2400" dirty="0"/>
              <a:t>in a fixed environment </a:t>
            </a:r>
            <a:endParaRPr lang="en-US" altLang="ko-KR" sz="2400" dirty="0" smtClean="0"/>
          </a:p>
          <a:p>
            <a:pPr algn="just">
              <a:spcBef>
                <a:spcPts val="0"/>
              </a:spcBef>
            </a:pPr>
            <a:r>
              <a:rPr lang="en-US" altLang="ko-KR" sz="2400" dirty="0" smtClean="0"/>
              <a:t>Testing with </a:t>
            </a:r>
            <a:r>
              <a:rPr lang="en-US" altLang="ko-KR" sz="2400" b="1" dirty="0" smtClean="0"/>
              <a:t>the basic thread scheduler</a:t>
            </a:r>
            <a:r>
              <a:rPr lang="en-US" altLang="ko-KR" sz="2400" dirty="0" smtClean="0"/>
              <a:t> is </a:t>
            </a:r>
            <a:r>
              <a:rPr lang="en-US" altLang="ko-KR" sz="2400" b="1" dirty="0" smtClean="0"/>
              <a:t>not effective to generate diverse schedules</a:t>
            </a:r>
            <a:r>
              <a:rPr lang="en-US" altLang="ko-KR" sz="2400" dirty="0" smtClean="0"/>
              <a:t>, possible for field environments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A486-02EE-48D4-A7E6-47C014CE43BE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827584" y="1687635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827584" y="2413541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827584" y="3180690"/>
          <a:ext cx="1845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41"/>
                <a:gridCol w="369041"/>
                <a:gridCol w="369041"/>
                <a:gridCol w="369041"/>
                <a:gridCol w="36904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915816" y="1984136"/>
            <a:ext cx="1245954" cy="12459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</a:t>
            </a:r>
          </a:p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scheduler</a:t>
            </a:r>
            <a:endParaRPr lang="ko-KR" alt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672789" y="1873055"/>
            <a:ext cx="425493" cy="293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672789" y="2598961"/>
            <a:ext cx="243027" cy="81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672789" y="3047624"/>
            <a:ext cx="425493" cy="318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4788020" y="2376937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7584" y="1412776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84" y="2132856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2924944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05786" y="2420079"/>
            <a:ext cx="410230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2038383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/>
          </p:nvPr>
        </p:nvGraphicFramePr>
        <p:xfrm>
          <a:off x="4788024" y="3158225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788028" y="2819671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4788024" y="3939627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788028" y="3601073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3747576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307572" y="1953453"/>
            <a:ext cx="4148260" cy="2482913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Limitation of Random Testing Technique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4637255"/>
            <a:ext cx="8445624" cy="1456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Limitation</a:t>
            </a:r>
          </a:p>
          <a:p>
            <a:r>
              <a:rPr lang="en-US" altLang="ko-KR" sz="2400" dirty="0" smtClean="0"/>
              <a:t>The probability to cover subtle behavior may be very low</a:t>
            </a:r>
          </a:p>
          <a:p>
            <a:r>
              <a:rPr lang="en-US" altLang="ko-KR" sz="2400" dirty="0" smtClean="0"/>
              <a:t>No guarantee that the technique keeps discover new behaviors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4B7C5-3CDA-43BB-BF2F-61B10474E009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467544" y="2228312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467544" y="2954218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467544" y="3721367"/>
          <a:ext cx="2349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9"/>
                <a:gridCol w="335609"/>
                <a:gridCol w="335609"/>
                <a:gridCol w="335609"/>
                <a:gridCol w="335609"/>
                <a:gridCol w="335609"/>
                <a:gridCol w="335609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3059832" y="2524813"/>
            <a:ext cx="1245954" cy="12459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</a:t>
            </a:r>
          </a:p>
          <a:p>
            <a:pPr algn="ctr">
              <a:lnSpc>
                <a:spcPct val="8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scheduler</a:t>
            </a:r>
            <a:endParaRPr lang="ko-KR" altLang="en-U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816807" y="2413732"/>
            <a:ext cx="425491" cy="293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816807" y="3139638"/>
            <a:ext cx="243025" cy="81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816807" y="3588301"/>
            <a:ext cx="425491" cy="318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4788020" y="2612211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7544" y="195345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7353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346562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76983" y="2960756"/>
            <a:ext cx="339033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2273657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8" y="3054945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097812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8647" y="1340768"/>
            <a:ext cx="2648548" cy="5171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Noise injector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1979712" y="1864819"/>
            <a:ext cx="0" cy="4088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899592" y="1856506"/>
            <a:ext cx="0" cy="116646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2627784" y="1856506"/>
            <a:ext cx="0" cy="206645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4788024" y="3393613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4788024" y="4030885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0" name="모서리가 둥근 직사각형 39"/>
          <p:cNvSpPr/>
          <p:nvPr/>
        </p:nvSpPr>
        <p:spPr>
          <a:xfrm>
            <a:off x="4644008" y="3942960"/>
            <a:ext cx="4320480" cy="5661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307572" y="1593413"/>
            <a:ext cx="4148260" cy="2482913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416762"/>
            <a:ext cx="9052560" cy="85875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Systematic Testing Technique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4509120"/>
            <a:ext cx="8445624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400" dirty="0" smtClean="0"/>
              <a:t>Limitation</a:t>
            </a:r>
          </a:p>
          <a:p>
            <a:r>
              <a:rPr lang="en-US" altLang="ko-KR" sz="2400" dirty="0" smtClean="0"/>
              <a:t>Not efficient to check diverse behaviors </a:t>
            </a:r>
          </a:p>
          <a:p>
            <a:pPr lvl="1"/>
            <a:r>
              <a:rPr lang="en-US" altLang="ko-KR" sz="2400" dirty="0" smtClean="0"/>
              <a:t>A test might be skewed for checking local behaviors</a:t>
            </a:r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7BD-6755-4FB0-BF00-5445D066C5BE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19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539552" y="1868272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39553" y="2594178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39553" y="3361327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893998" y="2164773"/>
            <a:ext cx="1245954" cy="124595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Systematic</a:t>
            </a:r>
          </a:p>
          <a:p>
            <a:pPr algn="ctr">
              <a:lnSpc>
                <a:spcPct val="8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testing</a:t>
            </a:r>
          </a:p>
          <a:p>
            <a:pPr algn="ctr">
              <a:lnSpc>
                <a:spcPct val="8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technique</a:t>
            </a: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528777" y="2053692"/>
            <a:ext cx="547687" cy="293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>
            <a:off x="2528778" y="2779598"/>
            <a:ext cx="365220" cy="81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528778" y="3228261"/>
            <a:ext cx="547686" cy="3184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4788020" y="2252171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3" y="159341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231349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3" y="310558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76983" y="2600716"/>
            <a:ext cx="339033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1913617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8" y="2694905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3737772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4788024" y="3033573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732240" y="3429000"/>
            <a:ext cx="504056" cy="48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70000"/>
              </a:lnSpc>
            </a:pPr>
            <a:r>
              <a:rPr lang="en-US" altLang="ko-KR" dirty="0" smtClean="0">
                <a:solidFill>
                  <a:prstClr val="black"/>
                </a:solidFill>
              </a:rPr>
              <a:t>: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구름 모양 설명선 29"/>
              <p:cNvSpPr/>
              <p:nvPr/>
            </p:nvSpPr>
            <p:spPr>
              <a:xfrm>
                <a:off x="2608780" y="3376236"/>
                <a:ext cx="1847052" cy="1034381"/>
              </a:xfrm>
              <a:prstGeom prst="cloudCallout">
                <a:avLst>
                  <a:gd name="adj1" fmla="val 11514"/>
                  <a:gd name="adj2" fmla="val -684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  <m:t>5+5+5</m:t>
                              </m:r>
                            </m:e>
                          </m:d>
                          <m:r>
                            <a:rPr lang="en-US" altLang="ko-KR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en-US" altLang="ko-KR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5!5!5!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0" name="구름 모양 설명선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80" y="3376236"/>
                <a:ext cx="1847052" cy="1034381"/>
              </a:xfrm>
              <a:prstGeom prst="cloudCallout">
                <a:avLst>
                  <a:gd name="adj1" fmla="val 11514"/>
                  <a:gd name="adj2" fmla="val -68495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표 40"/>
          <p:cNvGraphicFramePr>
            <a:graphicFrameLocks noGrp="1"/>
          </p:cNvGraphicFramePr>
          <p:nvPr>
            <p:extLst/>
          </p:nvPr>
        </p:nvGraphicFramePr>
        <p:xfrm>
          <a:off x="4788024" y="4149080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788024" y="3810526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execution-10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26" grpId="0"/>
      <p:bldP spid="30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85BD61-04D9-4B32-9B67-6189052C9C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1506" name="Rectangle 4"/>
          <p:cNvSpPr>
            <a:spLocks noChangeArrowheads="1"/>
          </p:cNvSpPr>
          <p:nvPr/>
        </p:nvSpPr>
        <p:spPr bwMode="auto">
          <a:xfrm>
            <a:off x="3071802" y="0"/>
            <a:ext cx="596901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ko-KR" sz="3200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Testing is a </a:t>
            </a:r>
            <a:r>
              <a:rPr lang="en-US" altLang="ko-KR" sz="3200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Complex </a:t>
            </a:r>
            <a:r>
              <a:rPr lang="en-US" altLang="ko-KR" sz="3200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and Challenging task!!! </a:t>
            </a:r>
          </a:p>
          <a:p>
            <a:pPr>
              <a:defRPr/>
            </a:pPr>
            <a:r>
              <a:rPr lang="en-US" altLang="ko-KR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Object-Oriented </a:t>
            </a:r>
            <a:r>
              <a:rPr lang="en-US" altLang="ko-KR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Programming, </a:t>
            </a:r>
            <a:r>
              <a:rPr lang="en-US" altLang="ko-KR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Systems</a:t>
            </a:r>
            <a:r>
              <a:rPr lang="ko-KR" altLang="en-US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  </a:t>
            </a:r>
            <a:r>
              <a:rPr lang="en-US" altLang="ko-KR" dirty="0" smtClean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Languages, and Applications,  Seattle</a:t>
            </a:r>
            <a:r>
              <a:rPr lang="en-US" altLang="ko-KR" dirty="0">
                <a:solidFill>
                  <a:srgbClr val="8064A2"/>
                </a:solidFill>
                <a:latin typeface="Calibri" pitchFamily="34" charset="0"/>
                <a:ea typeface="Bitstream Vera Sans Mono"/>
                <a:cs typeface="Bitstream Vera Sans Mono"/>
              </a:rPr>
              <a:t>, Washington, November 8, 2002</a:t>
            </a:r>
            <a:endParaRPr lang="en-US" altLang="ko-KR" sz="1600" dirty="0">
              <a:solidFill>
                <a:srgbClr val="8064A2"/>
              </a:solidFill>
              <a:latin typeface="Calibri" pitchFamily="34" charset="0"/>
              <a:ea typeface="Bitstream Vera Sans Mono"/>
              <a:cs typeface="Bitstream Vera Sans Mono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1643086"/>
            <a:ext cx="875509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“… When you look at a big commercial software company like Microsoft, there's actually as much testing that goes in as development. </a:t>
            </a:r>
            <a:r>
              <a:rPr lang="en-US" altLang="ko-KR" sz="2400" b="1" u="sng" dirty="0">
                <a:solidFill>
                  <a:srgbClr val="FF0000"/>
                </a:solidFill>
                <a:latin typeface="Calibri" pitchFamily="34" charset="0"/>
              </a:rPr>
              <a:t>We have as many testers as we have developers</a:t>
            </a: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en-US" altLang="ko-KR" sz="2400" b="1" u="sng" dirty="0">
                <a:solidFill>
                  <a:srgbClr val="FF0000"/>
                </a:solidFill>
                <a:latin typeface="Calibri" pitchFamily="34" charset="0"/>
              </a:rPr>
              <a:t>Testers basically test all the time, and developers basically are involved in the testing process about </a:t>
            </a:r>
            <a:r>
              <a:rPr lang="en-US" altLang="ko-KR" sz="2000" b="1" u="sng" dirty="0">
                <a:solidFill>
                  <a:srgbClr val="FF0000"/>
                </a:solidFill>
                <a:latin typeface="휴먼둥근헤드라인" pitchFamily="18" charset="-127"/>
                <a:ea typeface="휴먼둥근헤드라인" pitchFamily="18" charset="-127"/>
              </a:rPr>
              <a:t>half</a:t>
            </a:r>
            <a:r>
              <a:rPr lang="en-US" altLang="ko-KR" sz="2000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ko-KR" sz="2400" b="1" u="sng" dirty="0">
                <a:solidFill>
                  <a:srgbClr val="FF0000"/>
                </a:solidFill>
                <a:latin typeface="Calibri" pitchFamily="34" charset="0"/>
              </a:rPr>
              <a:t>the time</a:t>
            </a:r>
            <a:r>
              <a:rPr lang="en-US" altLang="ko-KR" sz="2400" b="1" u="sng" dirty="0">
                <a:solidFill>
                  <a:prstClr val="black"/>
                </a:solidFill>
                <a:latin typeface="Calibri" pitchFamily="34" charset="0"/>
              </a:rPr>
              <a:t>…”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“… We've probably changed the industry we're in. </a:t>
            </a:r>
            <a:r>
              <a:rPr lang="en-US" altLang="ko-KR" sz="2400" b="1" u="sng" dirty="0">
                <a:solidFill>
                  <a:srgbClr val="8064A2"/>
                </a:solidFill>
                <a:latin typeface="Calibri" pitchFamily="34" charset="0"/>
              </a:rPr>
              <a:t>We're not in the software industry; we're in the testing industry</a:t>
            </a: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, and writing the software is the thing that keeps us busy doing all that testing.”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“…The test cases are unbelievably expensive; in fact, </a:t>
            </a:r>
            <a:r>
              <a:rPr lang="en-US" altLang="ko-KR" sz="2400" b="1" u="sng" dirty="0">
                <a:solidFill>
                  <a:srgbClr val="FF0000"/>
                </a:solidFill>
                <a:latin typeface="Calibri" pitchFamily="34" charset="0"/>
              </a:rPr>
              <a:t>there's more lines of code in the test harness than there is in the program itself</a:t>
            </a: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. Often that's a ratio of about </a:t>
            </a:r>
            <a:r>
              <a:rPr lang="en-US" altLang="ko-KR" sz="2000" b="1" dirty="0">
                <a:solidFill>
                  <a:prstClr val="black"/>
                </a:solidFill>
                <a:latin typeface="휴먼둥근헤드라인" pitchFamily="18" charset="-127"/>
                <a:ea typeface="휴먼둥근헤드라인" pitchFamily="18" charset="-127"/>
              </a:rPr>
              <a:t>three to one</a:t>
            </a:r>
            <a:r>
              <a:rPr lang="en-US" altLang="ko-KR" sz="2400" b="1" dirty="0">
                <a:solidFill>
                  <a:prstClr val="black"/>
                </a:solidFill>
                <a:latin typeface="Calibri" pitchFamily="34" charset="0"/>
              </a:rPr>
              <a:t>.”</a:t>
            </a:r>
            <a:endParaRPr lang="en-US" altLang="ko-KR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149" name="Picture 6" descr="hdtv%2520gat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3521"/>
            <a:ext cx="2286016" cy="129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1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307572" y="1966101"/>
            <a:ext cx="4148260" cy="2482913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416762"/>
            <a:ext cx="9052560" cy="85875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Pattern-directed Testing Technique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909" y="4653136"/>
            <a:ext cx="8445624" cy="1656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2400" dirty="0" smtClean="0"/>
              <a:t>Limitation</a:t>
            </a:r>
          </a:p>
          <a:p>
            <a:pPr>
              <a:spcBef>
                <a:spcPts val="0"/>
              </a:spcBef>
            </a:pPr>
            <a:r>
              <a:rPr lang="en-US" altLang="ko-KR" sz="2400" dirty="0"/>
              <a:t>Not effective to discover diverse behaviors</a:t>
            </a:r>
            <a:endParaRPr lang="en-US" altLang="ko-KR" sz="2400" dirty="0" smtClean="0"/>
          </a:p>
          <a:p>
            <a:pPr lvl="1">
              <a:spcBef>
                <a:spcPts val="0"/>
              </a:spcBef>
            </a:pPr>
            <a:r>
              <a:rPr lang="en-US" altLang="ko-KR" sz="2000" dirty="0" smtClean="0"/>
              <a:t>The technique may miss concurrency faults not predicted </a:t>
            </a:r>
          </a:p>
          <a:p>
            <a:pPr>
              <a:spcBef>
                <a:spcPts val="0"/>
              </a:spcBef>
            </a:pPr>
            <a:r>
              <a:rPr lang="en-US" altLang="ko-KR" sz="2400" dirty="0" smtClean="0"/>
              <a:t>No guarantee to have a chance to induce predicted faults</a:t>
            </a:r>
          </a:p>
          <a:p>
            <a:pPr>
              <a:spcBef>
                <a:spcPts val="0"/>
              </a:spcBef>
            </a:pPr>
            <a:endParaRPr lang="ko-KR" altLang="en-US" sz="1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36BD-E586-40B2-810F-B404D2868E48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539552" y="2227603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39553" y="2953509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39553" y="3720658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893998" y="2514013"/>
            <a:ext cx="1245954" cy="124595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Bug-driven</a:t>
            </a:r>
          </a:p>
          <a:p>
            <a:pPr algn="ctr">
              <a:lnSpc>
                <a:spcPct val="8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scheduler</a:t>
            </a: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528777" y="2413023"/>
            <a:ext cx="547687" cy="2834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 flipV="1">
            <a:off x="2528778" y="3136990"/>
            <a:ext cx="365220" cy="19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528778" y="3577501"/>
            <a:ext cx="547686" cy="3285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4788020" y="2255386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3" y="196610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266273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3" y="345482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76983" y="2949956"/>
            <a:ext cx="339033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1916832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8" y="2707053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087012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/>
          </p:nvPr>
        </p:nvGraphicFramePr>
        <p:xfrm>
          <a:off x="4788024" y="3117729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" name="모서리가 둥근 직사각형 31"/>
          <p:cNvSpPr/>
          <p:nvPr/>
        </p:nvSpPr>
        <p:spPr>
          <a:xfrm>
            <a:off x="288647" y="1196752"/>
            <a:ext cx="2648548" cy="661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Pattern-based </a:t>
            </a:r>
          </a:p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bug predictor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직선 화살표 연결선 35"/>
          <p:cNvCxnSpPr>
            <a:endCxn id="24" idx="2"/>
          </p:cNvCxnSpPr>
          <p:nvPr/>
        </p:nvCxnSpPr>
        <p:spPr>
          <a:xfrm flipH="1">
            <a:off x="1151621" y="1857882"/>
            <a:ext cx="36003" cy="114340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1940956" y="1839619"/>
            <a:ext cx="0" cy="19203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910081" y="2949956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1725807" y="3717206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6109107" y="2233749"/>
            <a:ext cx="416576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6819854" y="2229623"/>
            <a:ext cx="378705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6804248" y="3094221"/>
            <a:ext cx="378705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8173556" y="3081782"/>
            <a:ext cx="378705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88028" y="3643157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/>
          </p:nvPr>
        </p:nvGraphicFramePr>
        <p:xfrm>
          <a:off x="4788024" y="3981825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8" name="타원 47"/>
          <p:cNvSpPr/>
          <p:nvPr/>
        </p:nvSpPr>
        <p:spPr>
          <a:xfrm>
            <a:off x="6829775" y="3958317"/>
            <a:ext cx="344277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6464887" y="3945878"/>
            <a:ext cx="344277" cy="406787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폭발 2 20"/>
          <p:cNvSpPr/>
          <p:nvPr/>
        </p:nvSpPr>
        <p:spPr>
          <a:xfrm>
            <a:off x="6372200" y="4229360"/>
            <a:ext cx="1008112" cy="612871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9" grpId="0"/>
      <p:bldP spid="31" grpId="0"/>
      <p:bldP spid="40" grpId="0" animBg="1"/>
      <p:bldP spid="43" grpId="0" animBg="1"/>
      <p:bldP spid="44" grpId="0" animBg="1"/>
      <p:bldP spid="45" grpId="0" animBg="1"/>
      <p:bldP spid="46" grpId="0"/>
      <p:bldP spid="48" grpId="0" animBg="1"/>
      <p:bldP spid="4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307572" y="1966101"/>
            <a:ext cx="4148260" cy="2482913"/>
          </a:xfrm>
          <a:prstGeom prst="roundRect">
            <a:avLst>
              <a:gd name="adj" fmla="val 31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" y="416762"/>
            <a:ext cx="9052560" cy="85875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Coverage-based Testing Technique</a:t>
            </a:r>
            <a:endParaRPr lang="ko-KR" altLang="en-US" sz="36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03C-365D-48F7-A4BE-387E92D04137}" type="datetime1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2016-03-03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B16A-BD94-4108-91D7-4959E7A66F71}" type="slidenum">
              <a:rPr lang="ko-KR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21</a:t>
            </a:fld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539552" y="2227603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39553" y="2953509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39553" y="3720658"/>
          <a:ext cx="19892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45"/>
                <a:gridCol w="397845"/>
                <a:gridCol w="397845"/>
                <a:gridCol w="397845"/>
                <a:gridCol w="39784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ko-KR" altLang="en-US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2893998" y="2514013"/>
            <a:ext cx="1245954" cy="124595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Coverage-</a:t>
            </a:r>
          </a:p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based</a:t>
            </a:r>
          </a:p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scheduler</a:t>
            </a:r>
          </a:p>
        </p:txBody>
      </p:sp>
      <p:cxnSp>
        <p:nvCxnSpPr>
          <p:cNvPr id="12" name="직선 화살표 연결선 11"/>
          <p:cNvCxnSpPr>
            <a:stCxn id="7" idx="3"/>
            <a:endCxn id="10" idx="1"/>
          </p:cNvCxnSpPr>
          <p:nvPr/>
        </p:nvCxnSpPr>
        <p:spPr>
          <a:xfrm>
            <a:off x="2528777" y="2413023"/>
            <a:ext cx="547687" cy="2834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8" idx="3"/>
            <a:endCxn id="10" idx="2"/>
          </p:cNvCxnSpPr>
          <p:nvPr/>
        </p:nvCxnSpPr>
        <p:spPr>
          <a:xfrm flipV="1">
            <a:off x="2528778" y="3136990"/>
            <a:ext cx="365220" cy="19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9" idx="3"/>
            <a:endCxn id="10" idx="3"/>
          </p:cNvCxnSpPr>
          <p:nvPr/>
        </p:nvCxnSpPr>
        <p:spPr>
          <a:xfrm flipV="1">
            <a:off x="2528778" y="3577501"/>
            <a:ext cx="547686" cy="3285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4788020" y="2827826"/>
          <a:ext cx="4104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3" y="196610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3" y="2662733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Thread-2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3" y="3454821"/>
            <a:ext cx="1224136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Thread-3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219638" y="2852936"/>
            <a:ext cx="496378" cy="369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2489272"/>
            <a:ext cx="288032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Interleaved execution-1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087012"/>
            <a:ext cx="2417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Testing environment</a:t>
            </a:r>
            <a:endParaRPr lang="ko-KR" altLang="en-US" sz="1600" i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95030" y="1196752"/>
            <a:ext cx="1989894" cy="661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Coverage </a:t>
            </a:r>
          </a:p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metric</a:t>
            </a:r>
            <a:endParaRPr lang="ko-KR" altLang="en-US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885240" y="1196752"/>
            <a:ext cx="1251386" cy="66113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Coverage </a:t>
            </a: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info.</a:t>
            </a: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868144" y="1196752"/>
            <a:ext cx="1665595" cy="6611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Coverage </a:t>
            </a:r>
          </a:p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measure</a:t>
            </a:r>
          </a:p>
        </p:txBody>
      </p:sp>
      <p:cxnSp>
        <p:nvCxnSpPr>
          <p:cNvPr id="27" name="직선 화살표 연결선 26"/>
          <p:cNvCxnSpPr>
            <a:stCxn id="32" idx="3"/>
            <a:endCxn id="50" idx="1"/>
          </p:cNvCxnSpPr>
          <p:nvPr/>
        </p:nvCxnSpPr>
        <p:spPr>
          <a:xfrm>
            <a:off x="2484924" y="1527317"/>
            <a:ext cx="400316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51" idx="1"/>
            <a:endCxn id="50" idx="3"/>
          </p:cNvCxnSpPr>
          <p:nvPr/>
        </p:nvCxnSpPr>
        <p:spPr>
          <a:xfrm flipH="1">
            <a:off x="4136626" y="1527317"/>
            <a:ext cx="173151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50" idx="2"/>
            <a:endCxn id="10" idx="0"/>
          </p:cNvCxnSpPr>
          <p:nvPr/>
        </p:nvCxnSpPr>
        <p:spPr>
          <a:xfrm>
            <a:off x="3510933" y="1857882"/>
            <a:ext cx="6042" cy="6561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endCxn id="51" idx="2"/>
          </p:cNvCxnSpPr>
          <p:nvPr/>
        </p:nvCxnSpPr>
        <p:spPr>
          <a:xfrm flipV="1">
            <a:off x="6700942" y="1857882"/>
            <a:ext cx="0" cy="69686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61630" y="3212976"/>
            <a:ext cx="422581" cy="481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70000"/>
              </a:lnSpc>
            </a:pPr>
            <a:r>
              <a:rPr lang="en-US" altLang="ko-KR" b="1" dirty="0">
                <a:solidFill>
                  <a:prstClr val="black"/>
                </a:solidFill>
              </a:rPr>
              <a:t>: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5919514" y="3768960"/>
            <a:ext cx="2129687" cy="1827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38" name="직선 화살표 연결선 26"/>
          <p:cNvCxnSpPr>
            <a:endCxn id="32" idx="2"/>
          </p:cNvCxnSpPr>
          <p:nvPr/>
        </p:nvCxnSpPr>
        <p:spPr>
          <a:xfrm flipV="1">
            <a:off x="1489977" y="1857882"/>
            <a:ext cx="0" cy="27749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15"/>
          <p:cNvSpPr/>
          <p:nvPr/>
        </p:nvSpPr>
        <p:spPr>
          <a:xfrm>
            <a:off x="910081" y="292494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타원 15"/>
          <p:cNvSpPr/>
          <p:nvPr/>
        </p:nvSpPr>
        <p:spPr>
          <a:xfrm>
            <a:off x="1347113" y="292494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3" name="타원 15"/>
          <p:cNvSpPr/>
          <p:nvPr/>
        </p:nvSpPr>
        <p:spPr>
          <a:xfrm>
            <a:off x="2067193" y="292494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4" name="타원 15"/>
          <p:cNvSpPr/>
          <p:nvPr/>
        </p:nvSpPr>
        <p:spPr>
          <a:xfrm>
            <a:off x="1691680" y="3707266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5" name="타원 15"/>
          <p:cNvSpPr/>
          <p:nvPr/>
        </p:nvSpPr>
        <p:spPr>
          <a:xfrm>
            <a:off x="915065" y="3717032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6" name="타원 15"/>
          <p:cNvSpPr/>
          <p:nvPr/>
        </p:nvSpPr>
        <p:spPr>
          <a:xfrm>
            <a:off x="539552" y="3717032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7" name="타원 15"/>
          <p:cNvSpPr/>
          <p:nvPr/>
        </p:nvSpPr>
        <p:spPr>
          <a:xfrm>
            <a:off x="539552" y="220486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8" name="타원 15"/>
          <p:cNvSpPr/>
          <p:nvPr/>
        </p:nvSpPr>
        <p:spPr>
          <a:xfrm>
            <a:off x="915065" y="220486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9" name="타원 15"/>
          <p:cNvSpPr/>
          <p:nvPr/>
        </p:nvSpPr>
        <p:spPr>
          <a:xfrm>
            <a:off x="1331640" y="220486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타원 15"/>
          <p:cNvSpPr/>
          <p:nvPr/>
        </p:nvSpPr>
        <p:spPr>
          <a:xfrm>
            <a:off x="1763688" y="2204864"/>
            <a:ext cx="416575" cy="369806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59" y="3294750"/>
            <a:ext cx="6840558" cy="258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910" y="4509120"/>
            <a:ext cx="5950282" cy="1656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2400" dirty="0" smtClean="0"/>
              <a:t>Advantage</a:t>
            </a:r>
          </a:p>
          <a:p>
            <a:pPr>
              <a:spcBef>
                <a:spcPts val="0"/>
              </a:spcBef>
            </a:pPr>
            <a:r>
              <a:rPr lang="en-US" altLang="ko-KR" sz="2400" dirty="0" smtClean="0"/>
              <a:t>High co-relation between concurrent coverage and fault-finding </a:t>
            </a:r>
          </a:p>
          <a:p>
            <a:pPr lvl="1">
              <a:spcBef>
                <a:spcPts val="0"/>
              </a:spcBef>
            </a:pPr>
            <a:r>
              <a:rPr lang="en-US" altLang="ko-KR" sz="2000" dirty="0" smtClean="0"/>
              <a:t>Engineer can measure testing progress explicitly</a:t>
            </a:r>
          </a:p>
          <a:p>
            <a:pPr lvl="1">
              <a:spcBef>
                <a:spcPts val="0"/>
              </a:spcBef>
            </a:pPr>
            <a:r>
              <a:rPr lang="en-US" altLang="ko-KR" sz="2000" dirty="0" smtClean="0"/>
              <a:t>Note that coverage-based testing is a standard testing process in sequential program testing</a:t>
            </a:r>
          </a:p>
          <a:p>
            <a:pPr>
              <a:spcBef>
                <a:spcPts val="0"/>
              </a:spcBef>
            </a:pPr>
            <a:endParaRPr lang="en-US" altLang="ko-KR" sz="2400" dirty="0" smtClean="0"/>
          </a:p>
          <a:p>
            <a:pPr>
              <a:spcBef>
                <a:spcPts val="0"/>
              </a:spcBef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71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Ex. Testing a Triangle Decision Program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     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643998" cy="521497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Input</a:t>
            </a:r>
            <a:r>
              <a:rPr lang="en-US" altLang="ko-KR" sz="2800" dirty="0" smtClean="0"/>
              <a:t> : Read three integer values from the command line. The three values represent the length of the sides of a triangle.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Output</a:t>
            </a:r>
            <a:r>
              <a:rPr lang="en-US" altLang="ko-KR" sz="2800" dirty="0" smtClean="0"/>
              <a:t> : Tell whether the triangle is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부등변삼각형 </a:t>
            </a:r>
            <a:r>
              <a:rPr lang="en-US" altLang="ko-KR" sz="2800" dirty="0" smtClean="0"/>
              <a:t>(Scalene) : no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이등변삼각형</a:t>
            </a:r>
            <a:r>
              <a:rPr lang="en-US" altLang="ko-KR" sz="2800" dirty="0" smtClean="0"/>
              <a:t>(Isosceles) : exactly two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  • </a:t>
            </a:r>
            <a:r>
              <a:rPr lang="ko-KR" altLang="en-US" sz="2800" dirty="0" smtClean="0"/>
              <a:t>정삼각형 </a:t>
            </a:r>
            <a:r>
              <a:rPr lang="en-US" altLang="ko-KR" sz="2800" dirty="0" smtClean="0"/>
              <a:t>(Equilateral) : all sides are equal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>
                <a:solidFill>
                  <a:srgbClr val="FF0000"/>
                </a:solidFill>
              </a:rPr>
              <a:t>Create</a:t>
            </a:r>
            <a:r>
              <a:rPr lang="en-US" altLang="ko-KR" sz="2800" dirty="0" smtClean="0"/>
              <a:t> a Set of </a:t>
            </a:r>
            <a:r>
              <a:rPr lang="en-US" altLang="ko-KR" sz="2800" dirty="0" smtClean="0">
                <a:solidFill>
                  <a:srgbClr val="FF0000"/>
                </a:solidFill>
              </a:rPr>
              <a:t>Test Cases </a:t>
            </a:r>
            <a:r>
              <a:rPr lang="en-US" altLang="ko-KR" sz="2800" dirty="0" smtClean="0"/>
              <a:t>for this program</a:t>
            </a:r>
          </a:p>
          <a:p>
            <a:pPr>
              <a:buFont typeface="Wingdings 2" pitchFamily="18" charset="2"/>
              <a:buNone/>
            </a:pPr>
            <a:r>
              <a:rPr lang="en-US" altLang="ko-KR" sz="2800" dirty="0" smtClean="0"/>
              <a:t>	 (3,4,5), (2,2,1), (1,1,1) 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42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Precondition (Input Validity) Check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     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715436" cy="5214974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Condition 1: a &gt; 0, b &gt; 0, c &gt; 0</a:t>
            </a:r>
          </a:p>
          <a:p>
            <a:r>
              <a:rPr lang="en-US" altLang="ko-KR" dirty="0" smtClean="0"/>
              <a:t>Condition 2: a &lt; b + c</a:t>
            </a:r>
          </a:p>
          <a:p>
            <a:pPr lvl="1"/>
            <a:r>
              <a:rPr lang="en-US" altLang="ko-KR" dirty="0" smtClean="0"/>
              <a:t>Ex. (4, 2, 1) is an invalid triangle</a:t>
            </a:r>
          </a:p>
          <a:p>
            <a:pPr lvl="1"/>
            <a:r>
              <a:rPr lang="en-US" altLang="ko-KR" dirty="0" smtClean="0"/>
              <a:t>Permutation of the above condition</a:t>
            </a:r>
          </a:p>
          <a:p>
            <a:pPr lvl="2"/>
            <a:r>
              <a:rPr lang="en-US" altLang="ko-KR" dirty="0" smtClean="0"/>
              <a:t>a &lt; b +c </a:t>
            </a:r>
          </a:p>
          <a:p>
            <a:pPr lvl="2"/>
            <a:r>
              <a:rPr lang="en-US" altLang="ko-KR" dirty="0" smtClean="0"/>
              <a:t>b &lt; a + c</a:t>
            </a:r>
          </a:p>
          <a:p>
            <a:pPr lvl="2"/>
            <a:r>
              <a:rPr lang="en-US" altLang="ko-KR" dirty="0" smtClean="0"/>
              <a:t>c &lt; a + b</a:t>
            </a:r>
          </a:p>
          <a:p>
            <a:r>
              <a:rPr lang="en-US" altLang="ko-KR" dirty="0" smtClean="0"/>
              <a:t>What if b + c exceeds 2</a:t>
            </a:r>
            <a:r>
              <a:rPr lang="en-US" altLang="ko-KR" baseline="30000" dirty="0" smtClean="0"/>
              <a:t>32  </a:t>
            </a:r>
            <a:r>
              <a:rPr lang="en-US" altLang="ko-KR" dirty="0" smtClean="0"/>
              <a:t>(i.e. overflow)?</a:t>
            </a:r>
          </a:p>
          <a:p>
            <a:pPr lvl="1"/>
            <a:r>
              <a:rPr lang="en-US" altLang="ko-KR" dirty="0" smtClean="0"/>
              <a:t>long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short.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char 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Developers often fail to consider implicit preconditions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Cause of many hard-to-find bugs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16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Moonzoo Kim       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/11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내용 개체 틀 5"/>
          <p:cNvSpPr txBox="1">
            <a:spLocks/>
          </p:cNvSpPr>
          <p:nvPr/>
        </p:nvSpPr>
        <p:spPr>
          <a:xfrm>
            <a:off x="-32" y="714356"/>
            <a:ext cx="3929090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# of test cases required?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4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10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50</a:t>
            </a:r>
          </a:p>
          <a:p>
            <a:pPr marL="1200150" lvl="1" indent="-742950">
              <a:spcBef>
                <a:spcPct val="20000"/>
              </a:spcBef>
              <a:buFont typeface="+mj-ea"/>
              <a:buAutoNum type="circleNumDbPlain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100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 # of feasible unique execution paths?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11 paths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3600" dirty="0" smtClean="0">
                <a:solidFill>
                  <a:prstClr val="black"/>
                </a:solidFill>
                <a:latin typeface="Calibri" pitchFamily="34" charset="0"/>
              </a:rPr>
              <a:t>guess what test cases needed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ko-KR" altLang="en-US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00496" y="13336"/>
            <a:ext cx="5067300" cy="6773250"/>
            <a:chOff x="4000496" y="13336"/>
            <a:chExt cx="5067300" cy="67732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/>
            <a:srcRect b="2589"/>
            <a:stretch>
              <a:fillRect/>
            </a:stretch>
          </p:blipFill>
          <p:spPr bwMode="auto">
            <a:xfrm>
              <a:off x="4000496" y="13336"/>
              <a:ext cx="5067300" cy="677325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직사각형 11"/>
            <p:cNvSpPr/>
            <p:nvPr/>
          </p:nvSpPr>
          <p:spPr>
            <a:xfrm>
              <a:off x="4000496" y="142852"/>
              <a:ext cx="192882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 smtClean="0">
                  <a:solidFill>
                    <a:prstClr val="black"/>
                  </a:solidFill>
                  <a:latin typeface="Calibri" pitchFamily="34" charset="0"/>
                </a:rPr>
                <a:t>“Software Testing a craftsman’s approach” 2</a:t>
              </a:r>
              <a:r>
                <a:rPr lang="en-US" altLang="ko-KR" baseline="30000" dirty="0" smtClean="0">
                  <a:solidFill>
                    <a:prstClr val="black"/>
                  </a:solidFill>
                  <a:latin typeface="Calibri" pitchFamily="34" charset="0"/>
                </a:rPr>
                <a:t>nd</a:t>
              </a:r>
              <a:r>
                <a:rPr lang="en-US" altLang="ko-KR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altLang="ko-KR" dirty="0" err="1" smtClean="0">
                  <a:solidFill>
                    <a:prstClr val="black"/>
                  </a:solidFill>
                  <a:latin typeface="Calibri" pitchFamily="34" charset="0"/>
                </a:rPr>
                <a:t>ed</a:t>
              </a:r>
              <a:r>
                <a:rPr lang="en-US" altLang="ko-KR" dirty="0" smtClean="0">
                  <a:solidFill>
                    <a:prstClr val="black"/>
                  </a:solidFill>
                  <a:latin typeface="Calibri" pitchFamily="34" charset="0"/>
                </a:rPr>
                <a:t> by </a:t>
              </a:r>
              <a:r>
                <a:rPr lang="en-US" altLang="ko-KR" dirty="0" err="1" smtClean="0">
                  <a:solidFill>
                    <a:prstClr val="black"/>
                  </a:solidFill>
                  <a:latin typeface="Calibri" pitchFamily="34" charset="0"/>
                </a:rPr>
                <a:t>P.C.Jorgensen</a:t>
              </a:r>
              <a:r>
                <a:rPr lang="en-US" altLang="ko-KR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</a:p>
            <a:p>
              <a:r>
                <a:rPr lang="en-US" altLang="ko-KR" dirty="0" smtClean="0">
                  <a:solidFill>
                    <a:prstClr val="black"/>
                  </a:solidFill>
                  <a:latin typeface="Calibri" pitchFamily="34" charset="0"/>
                </a:rPr>
                <a:t>(no check for positive inputs)</a:t>
              </a: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952"/>
            <a:ext cx="5143504" cy="68390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55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Software </a:t>
            </a:r>
            <a:r>
              <a:rPr lang="en-US" altLang="ko-KR" dirty="0" err="1" smtClean="0"/>
              <a:t>v.s</a:t>
            </a:r>
            <a:r>
              <a:rPr lang="en-US" altLang="ko-KR" dirty="0" smtClean="0"/>
              <a:t>. Magic Circle (</a:t>
            </a:r>
            <a:r>
              <a:rPr lang="ko-KR" altLang="en-US" dirty="0" err="1" smtClean="0"/>
              <a:t>마법진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691208" cy="365125"/>
          </a:xfrm>
          <a:prstGeom prst="rect">
            <a:avLst/>
          </a:prstGeom>
        </p:spPr>
        <p:txBody>
          <a:bodyPr/>
          <a:lstStyle/>
          <a:p>
            <a:fld id="{653EB63F-210B-426B-8655-095B3862437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/58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48400" y="3636122"/>
            <a:ext cx="2876862" cy="25494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055557"/>
            <a:ext cx="2875194" cy="2445302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0" y="1133492"/>
            <a:ext cx="32004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Written by a software developers line by line </a:t>
            </a: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Requires programming expertise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SW executes complicated tasks which are far more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complex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than the code itself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The software often behaves in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unpredicted ways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and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crash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occurs</a:t>
            </a:r>
          </a:p>
        </p:txBody>
      </p:sp>
      <p:sp>
        <p:nvSpPr>
          <p:cNvPr id="12" name="내용 개체 틀 5"/>
          <p:cNvSpPr txBox="1">
            <a:spLocks/>
          </p:cNvSpPr>
          <p:nvPr/>
        </p:nvSpPr>
        <p:spPr>
          <a:xfrm>
            <a:off x="3105120" y="1066800"/>
            <a:ext cx="299088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Written by a human magician line by line 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Requires magic spell knowledge 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Summoned monsters are far more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powerful 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than the magic spell itself</a:t>
            </a:r>
          </a:p>
          <a:p>
            <a:pPr fontAlgn="base">
              <a:spcAft>
                <a:spcPct val="0"/>
              </a:spcAft>
            </a:pPr>
            <a:endParaRPr kumimoji="1" lang="en-US" altLang="ko-KR" sz="2000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1" lang="en-US" altLang="ko-KR" sz="2000" dirty="0" smtClean="0">
                <a:solidFill>
                  <a:prstClr val="black"/>
                </a:solidFill>
              </a:rPr>
              <a:t>The summoned demon is often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uncontrollable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and </a:t>
            </a:r>
            <a:r>
              <a:rPr kumimoji="1" lang="en-US" altLang="ko-KR" sz="2000" dirty="0" smtClean="0">
                <a:solidFill>
                  <a:srgbClr val="FF0000"/>
                </a:solidFill>
              </a:rPr>
              <a:t>disaster</a:t>
            </a:r>
            <a:r>
              <a:rPr kumimoji="1" lang="en-US" altLang="ko-KR" sz="2000" dirty="0" smtClean="0">
                <a:solidFill>
                  <a:prstClr val="black"/>
                </a:solidFill>
              </a:rPr>
              <a:t> occurs</a:t>
            </a:r>
          </a:p>
          <a:p>
            <a:pPr fontAlgn="base">
              <a:spcAft>
                <a:spcPct val="0"/>
              </a:spcAft>
            </a:pPr>
            <a:endParaRPr kumimoji="1" lang="ko-KR" alt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260157"/>
            <a:ext cx="3098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네이버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 </a:t>
            </a: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웹툰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 </a:t>
            </a:r>
            <a:r>
              <a:rPr kumimoji="1" lang="en-US" altLang="ko-KR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“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그 판타지 세계에서 </a:t>
            </a:r>
            <a:r>
              <a:rPr kumimoji="1" lang="ko-KR" altLang="en-US" sz="1050" dirty="0" err="1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사는법</a:t>
            </a:r>
            <a:r>
              <a:rPr kumimoji="1" lang="en-US" altLang="ko-KR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“ by </a:t>
            </a:r>
            <a:r>
              <a:rPr kumimoji="1" lang="ko-KR" altLang="en-US" sz="1050" dirty="0" smtClean="0">
                <a:solidFill>
                  <a:prstClr val="black"/>
                </a:solidFill>
                <a:latin typeface="Arial" charset="0"/>
                <a:ea typeface="HY견고딕" pitchFamily="18" charset="-127"/>
              </a:rPr>
              <a:t>촌장</a:t>
            </a:r>
            <a:endParaRPr kumimoji="1" lang="ko-KR" altLang="en-US" sz="1050" dirty="0">
              <a:solidFill>
                <a:prstClr val="black"/>
              </a:solidFill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4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9E792-363C-4F35-8C1A-760CA702C48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147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60953"/>
          </a:xfrm>
        </p:spPr>
        <p:txBody>
          <a:bodyPr>
            <a:noAutofit/>
          </a:bodyPr>
          <a:lstStyle/>
          <a:p>
            <a:r>
              <a:rPr lang="en-US" altLang="ko-KR" sz="3400" dirty="0" smtClean="0"/>
              <a:t>Safety Problems due to Poor Quality of SW</a:t>
            </a:r>
          </a:p>
        </p:txBody>
      </p:sp>
      <p:pic>
        <p:nvPicPr>
          <p:cNvPr id="6148" name="Picture 4" descr="Imag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1" y="990600"/>
            <a:ext cx="3200400" cy="29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jupiter 1st test fl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5637" y="4370387"/>
            <a:ext cx="16811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TS107%20crash%2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5837" y="4370387"/>
            <a:ext cx="16557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NASA&#10;Sojour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43400"/>
            <a:ext cx="2362200" cy="195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http://www.armybase.us/wp-content/uploads/2009/03/f-22-raptor-performs-at-the-nawlins-air-show-in-bell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343400"/>
            <a:ext cx="2246312" cy="19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.yes24.com/goods/13768686/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14298"/>
            <a:ext cx="2286000" cy="30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file24.uf.tistory.com/image/205ED03A4FF5011B110A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51" y="1114299"/>
            <a:ext cx="2822049" cy="2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 Moonzoo Kim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457200" cy="2926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0799"/>
            <a:ext cx="9190464" cy="682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>
          <a:xfrm>
            <a:off x="0" y="276225"/>
            <a:ext cx="9144000" cy="681038"/>
          </a:xfrm>
        </p:spPr>
        <p:txBody>
          <a:bodyPr lIns="0" rIns="0"/>
          <a:lstStyle/>
          <a:p>
            <a:r>
              <a:rPr lang="en-US" altLang="ko-KR" sz="3400" smtClean="0"/>
              <a:t>Research Trends toward Quality Systems</a:t>
            </a:r>
            <a:endParaRPr lang="ko-KR" altLang="en-US" sz="3400" smtClean="0"/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0" y="1376065"/>
            <a:ext cx="9144000" cy="5221287"/>
          </a:xfrm>
        </p:spPr>
        <p:txBody>
          <a:bodyPr/>
          <a:lstStyle/>
          <a:p>
            <a:r>
              <a:rPr lang="en-US" altLang="ko-KR" sz="2000" dirty="0" smtClean="0"/>
              <a:t>Academic research on developing embedded systems has reached stable stage</a:t>
            </a:r>
            <a:endParaRPr lang="en-US" altLang="ko-KR" sz="1800" dirty="0" smtClean="0"/>
          </a:p>
          <a:p>
            <a:r>
              <a:rPr lang="en-US" altLang="ko-KR" sz="2000" dirty="0" smtClean="0"/>
              <a:t>Research focus has moved on to the quality of the systems from the mere functionalities of the systems</a:t>
            </a:r>
          </a:p>
          <a:p>
            <a:pPr lvl="1"/>
            <a:r>
              <a:rPr lang="en-US" altLang="ko-KR" sz="1800" dirty="0" smtClean="0"/>
              <a:t>Energy efficient design, </a:t>
            </a:r>
            <a:r>
              <a:rPr lang="en-US" altLang="ko-KR" sz="1800" dirty="0" err="1" smtClean="0"/>
              <a:t>ez</a:t>
            </a:r>
            <a:r>
              <a:rPr lang="en-US" altLang="ko-KR" sz="1800" dirty="0" smtClean="0"/>
              <a:t>-maintenance, dynamic configuration, </a:t>
            </a:r>
            <a:r>
              <a:rPr lang="en-US" altLang="ko-KR" sz="1800" dirty="0" err="1" smtClean="0"/>
              <a:t>etc</a:t>
            </a:r>
            <a:endParaRPr lang="en-US" altLang="ko-KR" sz="1800" dirty="0" smtClean="0"/>
          </a:p>
          <a:p>
            <a:r>
              <a:rPr lang="en-US" altLang="ko-KR" sz="2000" dirty="0" smtClean="0"/>
              <a:t>Software reliability is one of the highly pursued qualities </a:t>
            </a:r>
          </a:p>
          <a:p>
            <a:pPr lvl="1"/>
            <a:r>
              <a:rPr lang="en-US" altLang="ko-KR" sz="1800" dirty="0" smtClean="0"/>
              <a:t>USENIX Security 2015 Best paper</a:t>
            </a:r>
          </a:p>
          <a:p>
            <a:pPr lvl="2"/>
            <a:r>
              <a:rPr lang="en-US" altLang="ko-KR" sz="1800" dirty="0" smtClean="0"/>
              <a:t>“Under-Constrained </a:t>
            </a:r>
            <a:r>
              <a:rPr lang="en-US" altLang="ko-KR" sz="1800" dirty="0"/>
              <a:t>Symbolic Execution: Correctness Checking for Real </a:t>
            </a:r>
            <a:r>
              <a:rPr lang="en-US" altLang="ko-KR" sz="1800" dirty="0" smtClean="0"/>
              <a:t>Code” @  </a:t>
            </a:r>
            <a:r>
              <a:rPr lang="en-US" altLang="ko-KR" sz="1800" dirty="0"/>
              <a:t>Stanford University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ASPLOS </a:t>
            </a:r>
            <a:r>
              <a:rPr lang="en-US" altLang="ko-KR" sz="1800" dirty="0"/>
              <a:t>2011 Best paper</a:t>
            </a:r>
          </a:p>
          <a:p>
            <a:pPr lvl="2"/>
            <a:r>
              <a:rPr lang="en-US" altLang="ko-KR" sz="1800" dirty="0"/>
              <a:t>“S2E: a platform for in-vivo multi-path analysis for software systems” @ EPFL</a:t>
            </a:r>
          </a:p>
          <a:p>
            <a:pPr lvl="1"/>
            <a:r>
              <a:rPr lang="en-US" altLang="ko-KR" sz="1800" dirty="0"/>
              <a:t>OSDI 2008 Best paper</a:t>
            </a:r>
          </a:p>
          <a:p>
            <a:pPr lvl="2"/>
            <a:r>
              <a:rPr lang="en-US" altLang="ko-KR" sz="1800" dirty="0"/>
              <a:t>“Klee: Unassisted and Automatic Generation of High-Coverage Tests for Complex Systems Programs” @ </a:t>
            </a:r>
            <a:r>
              <a:rPr lang="en-US" altLang="ko-KR" sz="1800" dirty="0" smtClean="0"/>
              <a:t>Stanford</a:t>
            </a:r>
            <a:endParaRPr lang="en-US" altLang="ko-KR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229B-8E3E-4189-BFED-CA0908F5E449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tri">
  <a:themeElements>
    <a:clrScheme name="et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ri">
      <a:majorFont>
        <a:latin typeface="Arial"/>
        <a:ea typeface="HY크리스탈M"/>
        <a:cs typeface=""/>
      </a:majorFont>
      <a:minorFont>
        <a:latin typeface="Arial"/>
        <a:ea typeface="HY중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e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tri">
  <a:themeElements>
    <a:clrScheme name="et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tri">
      <a:majorFont>
        <a:latin typeface="Arial"/>
        <a:ea typeface="HY크리스탈M"/>
        <a:cs typeface=""/>
      </a:majorFont>
      <a:minorFont>
        <a:latin typeface="Arial"/>
        <a:ea typeface="HY중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et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1795</Words>
  <Application>Microsoft Office PowerPoint</Application>
  <PresentationFormat>화면 슬라이드 쇼(4:3)</PresentationFormat>
  <Paragraphs>620</Paragraphs>
  <Slides>21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21</vt:i4>
      </vt:variant>
    </vt:vector>
  </HeadingPairs>
  <TitlesOfParts>
    <vt:vector size="45" baseType="lpstr">
      <vt:lpstr>Bitstream Vera Sans Mono</vt:lpstr>
      <vt:lpstr>HY견고딕</vt:lpstr>
      <vt:lpstr>HY중고딕</vt:lpstr>
      <vt:lpstr>HY크리스탈M</vt:lpstr>
      <vt:lpstr>굴림</vt:lpstr>
      <vt:lpstr>돋움</vt:lpstr>
      <vt:lpstr>맑은 고딕</vt:lpstr>
      <vt:lpstr>휴먼둥근헤드라인</vt:lpstr>
      <vt:lpstr>Arial</vt:lpstr>
      <vt:lpstr>Arial Black</vt:lpstr>
      <vt:lpstr>Calibri</vt:lpstr>
      <vt:lpstr>Cambria Math</vt:lpstr>
      <vt:lpstr>Comic Sans MS</vt:lpstr>
      <vt:lpstr>Microsoft Sans Serif</vt:lpstr>
      <vt:lpstr>Times New Roman</vt:lpstr>
      <vt:lpstr>Wingdings</vt:lpstr>
      <vt:lpstr>Wingdings 2</vt:lpstr>
      <vt:lpstr>1_Office 테마</vt:lpstr>
      <vt:lpstr>5_Office 테마</vt:lpstr>
      <vt:lpstr>Office 테마</vt:lpstr>
      <vt:lpstr>etri</vt:lpstr>
      <vt:lpstr>1_etri</vt:lpstr>
      <vt:lpstr>2_Office 테마</vt:lpstr>
      <vt:lpstr>4_Office 테마</vt:lpstr>
      <vt:lpstr>Quality Concurrent SW -  Fight the Complexity of SW</vt:lpstr>
      <vt:lpstr>PowerPoint 프레젠테이션</vt:lpstr>
      <vt:lpstr>Ex. Testing a Triangle Decision Program</vt:lpstr>
      <vt:lpstr>Precondition (Input Validity) Check</vt:lpstr>
      <vt:lpstr>PowerPoint 프레젠테이션</vt:lpstr>
      <vt:lpstr>Software v.s. Magic Circle (마법진) </vt:lpstr>
      <vt:lpstr>Safety Problems due to Poor Quality of SW</vt:lpstr>
      <vt:lpstr>PowerPoint 프레젠테이션</vt:lpstr>
      <vt:lpstr>Research Trends toward Quality Systems</vt:lpstr>
      <vt:lpstr>Formal Analysis of Software as a Foundational and Promising CS Research</vt:lpstr>
      <vt:lpstr>Motivation for Concurrency Analysis</vt:lpstr>
      <vt:lpstr>Concurrency</vt:lpstr>
      <vt:lpstr>Concurrent Programming is Error-prone</vt:lpstr>
      <vt:lpstr>An Example of Mutual Exclusion Protocol  </vt:lpstr>
      <vt:lpstr>Research on Concurrent Program Analysis</vt:lpstr>
      <vt:lpstr>Techniques to Test Concurrent Programs</vt:lpstr>
      <vt:lpstr>Challenge: Thread Schedule Generation</vt:lpstr>
      <vt:lpstr>Limitation of Random Testing Technique</vt:lpstr>
      <vt:lpstr>Systematic Testing Technique</vt:lpstr>
      <vt:lpstr>Pattern-directed Testing Technique</vt:lpstr>
      <vt:lpstr>Coverage-based Testing Technique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jhuh</dc:creator>
  <cp:lastModifiedBy>moonzoo</cp:lastModifiedBy>
  <cp:revision>410</cp:revision>
  <cp:lastPrinted>2016-03-02T23:27:05Z</cp:lastPrinted>
  <dcterms:created xsi:type="dcterms:W3CDTF">2009-02-01T06:54:56Z</dcterms:created>
  <dcterms:modified xsi:type="dcterms:W3CDTF">2016-03-03T00:00:27Z</dcterms:modified>
</cp:coreProperties>
</file>