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7"/>
  </p:notesMasterIdLst>
  <p:sldIdLst>
    <p:sldId id="256" r:id="rId3"/>
    <p:sldId id="258" r:id="rId4"/>
    <p:sldId id="273" r:id="rId5"/>
    <p:sldId id="278" r:id="rId6"/>
    <p:sldId id="257" r:id="rId7"/>
    <p:sldId id="259" r:id="rId8"/>
    <p:sldId id="260" r:id="rId9"/>
    <p:sldId id="262" r:id="rId10"/>
    <p:sldId id="261" r:id="rId11"/>
    <p:sldId id="263" r:id="rId12"/>
    <p:sldId id="264" r:id="rId13"/>
    <p:sldId id="275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9" r:id="rId23"/>
    <p:sldId id="281" r:id="rId24"/>
    <p:sldId id="276" r:id="rId25"/>
    <p:sldId id="280" r:id="rId26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476">
          <p15:clr>
            <a:srgbClr val="A4A3A4"/>
          </p15:clr>
        </p15:guide>
        <p15:guide id="4" pos="13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81" d="100"/>
          <a:sy n="181" d="100"/>
        </p:scale>
        <p:origin x="396" y="138"/>
      </p:cViewPr>
      <p:guideLst>
        <p:guide orient="horz" pos="2160"/>
        <p:guide pos="2880"/>
        <p:guide pos="476"/>
        <p:guide pos="13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428E45DC-F3EF-4862-BCF6-9C36CE3CD220}" type="datetimeFigureOut">
              <a:rPr lang="ko-KR" altLang="en-US" smtClean="0"/>
              <a:t>2016-05-12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40" y="9440646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FE69D5A3-A9E7-4797-B51D-ED14491ACC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7002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Recall that access() checks whether the calling process can access the file named by pathname. If pathname is a symbolic link, it is dereferenced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D5A3-A9E7-4797-B51D-ED14491ACCBB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8041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If an execution is view-</a:t>
            </a:r>
            <a:r>
              <a:rPr lang="en-US" altLang="ko-KR" dirty="0" err="1" smtClean="0"/>
              <a:t>serializable</a:t>
            </a:r>
            <a:r>
              <a:rPr lang="en-US" altLang="ko-KR" dirty="0" smtClean="0"/>
              <a:t>, that execution is conflict </a:t>
            </a:r>
            <a:r>
              <a:rPr lang="en-US" altLang="ko-KR" dirty="0" err="1" smtClean="0"/>
              <a:t>serializale</a:t>
            </a:r>
            <a:r>
              <a:rPr lang="en-US" altLang="ko-KR" dirty="0" smtClean="0"/>
              <a:t>.  But not vice versa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D5A3-A9E7-4797-B51D-ED14491ACCBB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9309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2AE85-DF38-4FC9-99C0-4FCCAD5AFC1B}" type="datetime1">
              <a:rPr lang="ko-KR" altLang="en-US" smtClean="0"/>
              <a:t>2016-05-12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077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C366-7696-4970-8F95-8025044EAAA1}" type="datetime1">
              <a:rPr lang="ko-KR" altLang="en-US" smtClean="0"/>
              <a:t>2016-05-12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758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EAC0-80A5-42DE-85E8-BED8637EF885}" type="datetime1">
              <a:rPr lang="ko-KR" altLang="en-US" smtClean="0"/>
              <a:t>2016-05-12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242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130425"/>
            <a:ext cx="6429420" cy="1470025"/>
          </a:xfrm>
        </p:spPr>
        <p:txBody>
          <a:bodyPr/>
          <a:lstStyle>
            <a:lvl1pPr>
              <a:defRPr sz="2800">
                <a:solidFill>
                  <a:srgbClr val="003399"/>
                </a:solidFill>
                <a:latin typeface="+mj-lt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001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9E0D-35AC-4786-9049-4446FFA2665A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2016-05-12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Atomicity Violation Detection, Prof. Moonzoo Kim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143108" y="714356"/>
            <a:ext cx="59170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3399"/>
                </a:solidFill>
                <a:latin typeface="Arial"/>
              </a:rPr>
              <a:t>CS492B </a:t>
            </a:r>
            <a:br>
              <a:rPr lang="en-US" altLang="ko-KR" sz="2800" b="1" dirty="0" smtClean="0">
                <a:solidFill>
                  <a:srgbClr val="003399"/>
                </a:solidFill>
                <a:latin typeface="Arial"/>
              </a:rPr>
            </a:br>
            <a:r>
              <a:rPr lang="en-US" altLang="ko-KR" sz="2800" b="1" dirty="0" smtClean="0">
                <a:solidFill>
                  <a:srgbClr val="003399"/>
                </a:solidFill>
                <a:latin typeface="Arial"/>
              </a:rPr>
              <a:t>Analysis of Concurrent Programs</a:t>
            </a:r>
            <a:endParaRPr lang="ko-KR" altLang="en-US" sz="2800" b="1" dirty="0">
              <a:solidFill>
                <a:srgbClr val="003399"/>
              </a:solidFill>
              <a:latin typeface="Arial"/>
            </a:endParaRPr>
          </a:p>
        </p:txBody>
      </p:sp>
      <p:pic>
        <p:nvPicPr>
          <p:cNvPr id="9" name="Picture 8" descr="amd_barcelona_die_shot_medium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7224" y="714356"/>
            <a:ext cx="1296254" cy="128588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500034" y="714356"/>
            <a:ext cx="285752" cy="1285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289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71504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4252-8EFA-4693-AA09-BDD6790B1125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2016-05-12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Atomicity Violation Detection, Prof. Moonzoo Kim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 userDrawn="1"/>
        </p:nvSpPr>
        <p:spPr bwMode="auto">
          <a:xfrm>
            <a:off x="500034" y="642918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156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FEEF-873E-488C-8A99-C0EE577A14D5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2016-05-12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Atomicity Violation Detection, Prof. Moonzoo Kim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959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2736-B40B-41A9-9AFC-A9770D1BC7B7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2016-05-12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Atomicity Violation Detection, Prof. Moonzoo Kim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846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C5EE7-86A0-424B-BE62-183ADC6CCFEB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2016-05-12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Atomicity Violation Detection, Prof. Moonzoo Kim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030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7648575" cy="8318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C4E411F-A8CD-4AF6-B108-E817A07C0CD9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2016-05-12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Atomicity Violation Detection, Prof. Moonzoo Kim</a:t>
            </a: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7772400" y="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>L24-</a:t>
            </a:r>
            <a:fld id="{D68BA281-C415-4EFF-BB7B-1F43A2FB4DF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58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8939-E910-47A1-8962-5D0A75EDA9DB}" type="datetime1">
              <a:rPr lang="ko-KR" altLang="en-US" smtClean="0"/>
              <a:t>2016-05-12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752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5195-F07B-43E4-A75E-D9DC07473A0B}" type="datetime1">
              <a:rPr lang="ko-KR" altLang="en-US" smtClean="0"/>
              <a:t>2016-05-12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5736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6122-117C-4D8B-B5B8-A25B983FF1A2}" type="datetime1">
              <a:rPr lang="ko-KR" altLang="en-US" smtClean="0"/>
              <a:t>2016-05-12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936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931C-8A97-4310-8CAC-E9143E26FF81}" type="datetime1">
              <a:rPr lang="ko-KR" altLang="en-US" smtClean="0"/>
              <a:t>2016-05-12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9803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4C93-B2B7-4761-93C3-FBB54839F873}" type="datetime1">
              <a:rPr lang="ko-KR" altLang="en-US" smtClean="0"/>
              <a:t>2016-05-12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077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3D82F-7C7E-45CE-9BD4-7385717629E1}" type="datetime1">
              <a:rPr lang="ko-KR" altLang="en-US" smtClean="0"/>
              <a:t>2016-05-12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103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34CA-93B5-4275-B434-4F500C840794}" type="datetime1">
              <a:rPr lang="ko-KR" altLang="en-US" smtClean="0"/>
              <a:t>2016-05-12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8783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C3C5-8745-4185-89CE-CD0992A71BE0}" type="datetime1">
              <a:rPr lang="ko-KR" altLang="en-US" smtClean="0"/>
              <a:t>2016-05-12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484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18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75C18FA-0D41-46F3-9311-A8E65C30E55F}" type="datetime1">
              <a:rPr lang="ko-KR" altLang="en-US" smtClean="0"/>
              <a:t>2016-05-12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468512" y="6356350"/>
            <a:ext cx="620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172400" y="6356350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A0BD8B-BBD0-415C-BC71-E8E8C50229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415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8670"/>
            <a:ext cx="8229600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157B9-3049-438B-9F67-3BEBC29A7A8E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2016-05-12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0834"/>
            <a:ext cx="2895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t>Atomicity Violation Detection, Prof. Moonzoo Kim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KAIST_뒷배경 흰색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58116" y="142852"/>
            <a:ext cx="1285884" cy="357190"/>
          </a:xfrm>
          <a:prstGeom prst="rect">
            <a:avLst/>
          </a:prstGeom>
        </p:spPr>
      </p:pic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428596" y="6643710"/>
            <a:ext cx="8229600" cy="0"/>
          </a:xfrm>
          <a:prstGeom prst="lin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22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hf hdr="0" dt="0"/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rgbClr val="0033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ime_of_check_to_time_of_us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ecs.wright.edu/~pmateti/InternetSecurity/Lectures/RaceConditions/index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319015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ko-KR" sz="4800" dirty="0" smtClean="0"/>
              <a:t>Atomicity Violation Detection</a:t>
            </a:r>
            <a:endParaRPr lang="ko-KR" altLang="en-US" sz="4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633736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Prof.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Moonzoo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Kim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부제목 2"/>
          <p:cNvSpPr txBox="1">
            <a:spLocks/>
          </p:cNvSpPr>
          <p:nvPr/>
        </p:nvSpPr>
        <p:spPr>
          <a:xfrm>
            <a:off x="1411560" y="441407"/>
            <a:ext cx="6400800" cy="899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800" dirty="0" smtClean="0"/>
              <a:t>CS492B Analysis of Concurrent Programs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2567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모서리가 둥근 직사각형 42"/>
          <p:cNvSpPr/>
          <p:nvPr/>
        </p:nvSpPr>
        <p:spPr>
          <a:xfrm>
            <a:off x="282053" y="1691839"/>
            <a:ext cx="2830331" cy="4617481"/>
          </a:xfrm>
          <a:prstGeom prst="roundRect">
            <a:avLst>
              <a:gd name="adj" fmla="val 80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0" name="직선 화살표 연결선 39"/>
          <p:cNvCxnSpPr>
            <a:stCxn id="26" idx="2"/>
          </p:cNvCxnSpPr>
          <p:nvPr/>
        </p:nvCxnSpPr>
        <p:spPr>
          <a:xfrm>
            <a:off x="2287212" y="2027597"/>
            <a:ext cx="0" cy="4212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37"/>
          <p:cNvCxnSpPr>
            <a:stCxn id="25" idx="2"/>
          </p:cNvCxnSpPr>
          <p:nvPr/>
        </p:nvCxnSpPr>
        <p:spPr>
          <a:xfrm>
            <a:off x="902434" y="2027597"/>
            <a:ext cx="0" cy="4212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altLang="ko-KR" dirty="0" err="1" smtClean="0"/>
              <a:t>Serializable</a:t>
            </a:r>
            <a:r>
              <a:rPr lang="en-US" altLang="ko-KR" dirty="0" smtClean="0"/>
              <a:t> Execution Example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362374" y="2171613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lock(X)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376191" y="4637413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write(A)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362374" y="2531653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read(A)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376191" y="4294901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read(C)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1680648" y="4907917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write(B)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376191" y="5762301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unlock(X)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1741855" y="2823325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lock(Y)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741855" y="3623797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write(C)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1738839" y="3228133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read(B)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1680648" y="5340108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unlock(Y)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384504" y="3942272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write(</a:t>
            </a:r>
            <a:r>
              <a:rPr lang="en-US" altLang="ko-KR" b="1" dirty="0" err="1" smtClean="0">
                <a:latin typeface="Calibri" panose="020F0502020204030204" pitchFamily="34" charset="0"/>
              </a:rPr>
              <a:t>tmp</a:t>
            </a:r>
            <a:r>
              <a:rPr lang="en-US" altLang="ko-KR" b="1" dirty="0" smtClean="0">
                <a:latin typeface="Calibri" panose="020F0502020204030204" pitchFamily="34" charset="0"/>
              </a:rPr>
              <a:t>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2374" y="1691840"/>
            <a:ext cx="1080120" cy="335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Thread 1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47152" y="1691840"/>
            <a:ext cx="1080120" cy="335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Thread 2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27" name="아래쪽 화살표 26"/>
          <p:cNvSpPr/>
          <p:nvPr/>
        </p:nvSpPr>
        <p:spPr>
          <a:xfrm>
            <a:off x="1467544" y="2214796"/>
            <a:ext cx="238043" cy="22732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위쪽/아래쪽 화살표 27"/>
          <p:cNvSpPr/>
          <p:nvPr/>
        </p:nvSpPr>
        <p:spPr>
          <a:xfrm>
            <a:off x="1478553" y="2531653"/>
            <a:ext cx="216024" cy="270504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위쪽/아래쪽 화살표 28"/>
          <p:cNvSpPr/>
          <p:nvPr/>
        </p:nvSpPr>
        <p:spPr>
          <a:xfrm>
            <a:off x="1491061" y="3960426"/>
            <a:ext cx="216024" cy="270504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위쪽/아래쪽 화살표 29"/>
          <p:cNvSpPr/>
          <p:nvPr/>
        </p:nvSpPr>
        <p:spPr>
          <a:xfrm>
            <a:off x="1489563" y="4633044"/>
            <a:ext cx="216024" cy="270504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아래쪽 화살표 30"/>
          <p:cNvSpPr/>
          <p:nvPr/>
        </p:nvSpPr>
        <p:spPr>
          <a:xfrm flipV="1">
            <a:off x="1469042" y="5778927"/>
            <a:ext cx="238043" cy="22573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아래쪽 화살표 31"/>
          <p:cNvSpPr/>
          <p:nvPr/>
        </p:nvSpPr>
        <p:spPr>
          <a:xfrm>
            <a:off x="2807837" y="2859383"/>
            <a:ext cx="238043" cy="22732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아래쪽 화살표 32"/>
          <p:cNvSpPr/>
          <p:nvPr/>
        </p:nvSpPr>
        <p:spPr>
          <a:xfrm flipV="1">
            <a:off x="2766082" y="5365047"/>
            <a:ext cx="238043" cy="21588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위쪽/아래쪽 화살표 33"/>
          <p:cNvSpPr/>
          <p:nvPr/>
        </p:nvSpPr>
        <p:spPr>
          <a:xfrm>
            <a:off x="2818846" y="3228133"/>
            <a:ext cx="216024" cy="270504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위쪽/아래쪽 화살표 34"/>
          <p:cNvSpPr/>
          <p:nvPr/>
        </p:nvSpPr>
        <p:spPr>
          <a:xfrm>
            <a:off x="2760768" y="4907917"/>
            <a:ext cx="216024" cy="270504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모서리가 둥근 직사각형 43"/>
          <p:cNvSpPr/>
          <p:nvPr/>
        </p:nvSpPr>
        <p:spPr>
          <a:xfrm>
            <a:off x="3156779" y="1691839"/>
            <a:ext cx="2830331" cy="4617481"/>
          </a:xfrm>
          <a:prstGeom prst="roundRect">
            <a:avLst>
              <a:gd name="adj" fmla="val 80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5" name="직선 화살표 연결선 44"/>
          <p:cNvCxnSpPr>
            <a:stCxn id="59" idx="2"/>
          </p:cNvCxnSpPr>
          <p:nvPr/>
        </p:nvCxnSpPr>
        <p:spPr>
          <a:xfrm>
            <a:off x="5161938" y="2027597"/>
            <a:ext cx="0" cy="4212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>
            <a:stCxn id="58" idx="2"/>
          </p:cNvCxnSpPr>
          <p:nvPr/>
        </p:nvCxnSpPr>
        <p:spPr>
          <a:xfrm>
            <a:off x="3777160" y="2027597"/>
            <a:ext cx="0" cy="4212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모서리가 둥근 직사각형 46"/>
          <p:cNvSpPr/>
          <p:nvPr/>
        </p:nvSpPr>
        <p:spPr>
          <a:xfrm>
            <a:off x="3237100" y="3251733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lock(X)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48" name="모서리가 둥근 직사각형 47"/>
          <p:cNvSpPr/>
          <p:nvPr/>
        </p:nvSpPr>
        <p:spPr>
          <a:xfrm>
            <a:off x="3250917" y="4637413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write(A)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49" name="모서리가 둥근 직사각형 48"/>
          <p:cNvSpPr/>
          <p:nvPr/>
        </p:nvSpPr>
        <p:spPr>
          <a:xfrm>
            <a:off x="3237100" y="3611773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read(A)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50" name="모서리가 둥근 직사각형 49"/>
          <p:cNvSpPr/>
          <p:nvPr/>
        </p:nvSpPr>
        <p:spPr>
          <a:xfrm>
            <a:off x="3250917" y="4294901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read(C)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51" name="모서리가 둥근 직사각형 50"/>
          <p:cNvSpPr/>
          <p:nvPr/>
        </p:nvSpPr>
        <p:spPr>
          <a:xfrm>
            <a:off x="4555374" y="4907917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write(B)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52" name="모서리가 둥근 직사각형 51"/>
          <p:cNvSpPr/>
          <p:nvPr/>
        </p:nvSpPr>
        <p:spPr>
          <a:xfrm>
            <a:off x="3250917" y="5762301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unlock(X)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53" name="모서리가 둥근 직사각형 52"/>
          <p:cNvSpPr/>
          <p:nvPr/>
        </p:nvSpPr>
        <p:spPr>
          <a:xfrm>
            <a:off x="4624894" y="2180757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lock(Y)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54" name="모서리가 둥근 직사각형 53"/>
          <p:cNvSpPr/>
          <p:nvPr/>
        </p:nvSpPr>
        <p:spPr>
          <a:xfrm>
            <a:off x="4624894" y="2981229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write(C)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55" name="모서리가 둥근 직사각형 54"/>
          <p:cNvSpPr/>
          <p:nvPr/>
        </p:nvSpPr>
        <p:spPr>
          <a:xfrm>
            <a:off x="4621878" y="2585565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read(B)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56" name="모서리가 둥근 직사각형 55"/>
          <p:cNvSpPr/>
          <p:nvPr/>
        </p:nvSpPr>
        <p:spPr>
          <a:xfrm>
            <a:off x="4555374" y="5340108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unlock(Y)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57" name="모서리가 둥근 직사각형 56"/>
          <p:cNvSpPr/>
          <p:nvPr/>
        </p:nvSpPr>
        <p:spPr>
          <a:xfrm>
            <a:off x="3259230" y="3942272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write(</a:t>
            </a:r>
            <a:r>
              <a:rPr lang="en-US" altLang="ko-KR" b="1" dirty="0" err="1" smtClean="0">
                <a:latin typeface="Calibri" panose="020F0502020204030204" pitchFamily="34" charset="0"/>
              </a:rPr>
              <a:t>tmp</a:t>
            </a:r>
            <a:r>
              <a:rPr lang="en-US" altLang="ko-KR" b="1" dirty="0" smtClean="0">
                <a:latin typeface="Calibri" panose="020F0502020204030204" pitchFamily="34" charset="0"/>
              </a:rPr>
              <a:t>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237100" y="1691840"/>
            <a:ext cx="1080120" cy="335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Thread 1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621878" y="1691840"/>
            <a:ext cx="1080120" cy="335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Thread 2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60" name="아래쪽 화살표 59"/>
          <p:cNvSpPr/>
          <p:nvPr/>
        </p:nvSpPr>
        <p:spPr>
          <a:xfrm>
            <a:off x="4342270" y="3312444"/>
            <a:ext cx="238043" cy="22732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위쪽/아래쪽 화살표 60"/>
          <p:cNvSpPr/>
          <p:nvPr/>
        </p:nvSpPr>
        <p:spPr>
          <a:xfrm>
            <a:off x="4353279" y="3629301"/>
            <a:ext cx="216024" cy="270504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위쪽/아래쪽 화살표 61"/>
          <p:cNvSpPr/>
          <p:nvPr/>
        </p:nvSpPr>
        <p:spPr>
          <a:xfrm>
            <a:off x="4365787" y="3940970"/>
            <a:ext cx="216024" cy="270504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위쪽/아래쪽 화살표 62"/>
          <p:cNvSpPr/>
          <p:nvPr/>
        </p:nvSpPr>
        <p:spPr>
          <a:xfrm>
            <a:off x="4364289" y="4633044"/>
            <a:ext cx="216024" cy="270504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아래쪽 화살표 63"/>
          <p:cNvSpPr/>
          <p:nvPr/>
        </p:nvSpPr>
        <p:spPr>
          <a:xfrm flipV="1">
            <a:off x="4343768" y="5778927"/>
            <a:ext cx="238043" cy="22573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아래쪽 화살표 64"/>
          <p:cNvSpPr/>
          <p:nvPr/>
        </p:nvSpPr>
        <p:spPr>
          <a:xfrm>
            <a:off x="5740754" y="2216815"/>
            <a:ext cx="238043" cy="22732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아래쪽 화살표 65"/>
          <p:cNvSpPr/>
          <p:nvPr/>
        </p:nvSpPr>
        <p:spPr>
          <a:xfrm flipV="1">
            <a:off x="5640808" y="5365047"/>
            <a:ext cx="238043" cy="21588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위쪽/아래쪽 화살표 66"/>
          <p:cNvSpPr/>
          <p:nvPr/>
        </p:nvSpPr>
        <p:spPr>
          <a:xfrm>
            <a:off x="5751763" y="2585565"/>
            <a:ext cx="216024" cy="270504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위쪽/아래쪽 화살표 67"/>
          <p:cNvSpPr/>
          <p:nvPr/>
        </p:nvSpPr>
        <p:spPr>
          <a:xfrm>
            <a:off x="5693685" y="4907917"/>
            <a:ext cx="216024" cy="270504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아래쪽 화살표 68"/>
          <p:cNvSpPr/>
          <p:nvPr/>
        </p:nvSpPr>
        <p:spPr>
          <a:xfrm>
            <a:off x="1456200" y="2206482"/>
            <a:ext cx="261847" cy="1734487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아래쪽 화살표 69"/>
          <p:cNvSpPr/>
          <p:nvPr/>
        </p:nvSpPr>
        <p:spPr>
          <a:xfrm flipV="1">
            <a:off x="5636073" y="3312444"/>
            <a:ext cx="261847" cy="228395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모서리가 둥근 직사각형 70"/>
          <p:cNvSpPr/>
          <p:nvPr/>
        </p:nvSpPr>
        <p:spPr>
          <a:xfrm>
            <a:off x="6042360" y="1691839"/>
            <a:ext cx="2830331" cy="4617481"/>
          </a:xfrm>
          <a:prstGeom prst="roundRect">
            <a:avLst>
              <a:gd name="adj" fmla="val 80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2" name="직선 화살표 연결선 71"/>
          <p:cNvCxnSpPr>
            <a:stCxn id="86" idx="2"/>
          </p:cNvCxnSpPr>
          <p:nvPr/>
        </p:nvCxnSpPr>
        <p:spPr>
          <a:xfrm>
            <a:off x="8047519" y="2027597"/>
            <a:ext cx="0" cy="4212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화살표 연결선 72"/>
          <p:cNvCxnSpPr>
            <a:stCxn id="85" idx="2"/>
          </p:cNvCxnSpPr>
          <p:nvPr/>
        </p:nvCxnSpPr>
        <p:spPr>
          <a:xfrm>
            <a:off x="6662741" y="2027597"/>
            <a:ext cx="0" cy="4212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모서리가 둥근 직사각형 73"/>
          <p:cNvSpPr/>
          <p:nvPr/>
        </p:nvSpPr>
        <p:spPr>
          <a:xfrm>
            <a:off x="6122681" y="4043821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lock(X)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75" name="모서리가 둥근 직사각형 74"/>
          <p:cNvSpPr/>
          <p:nvPr/>
        </p:nvSpPr>
        <p:spPr>
          <a:xfrm>
            <a:off x="6136498" y="5429501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write(A)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76" name="모서리가 둥근 직사각형 75"/>
          <p:cNvSpPr/>
          <p:nvPr/>
        </p:nvSpPr>
        <p:spPr>
          <a:xfrm>
            <a:off x="6122681" y="4403861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read(A)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77" name="모서리가 둥근 직사각형 76"/>
          <p:cNvSpPr/>
          <p:nvPr/>
        </p:nvSpPr>
        <p:spPr>
          <a:xfrm>
            <a:off x="6136498" y="5086989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read(C)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78" name="모서리가 둥근 직사각형 77"/>
          <p:cNvSpPr/>
          <p:nvPr/>
        </p:nvSpPr>
        <p:spPr>
          <a:xfrm>
            <a:off x="7507459" y="3332054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write(B)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79" name="모서리가 둥근 직사각형 78"/>
          <p:cNvSpPr/>
          <p:nvPr/>
        </p:nvSpPr>
        <p:spPr>
          <a:xfrm>
            <a:off x="6136498" y="5762301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unlock(X)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80" name="모서리가 둥근 직사각형 79"/>
          <p:cNvSpPr/>
          <p:nvPr/>
        </p:nvSpPr>
        <p:spPr>
          <a:xfrm>
            <a:off x="7510475" y="2180757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lock(Y)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81" name="모서리가 둥근 직사각형 80"/>
          <p:cNvSpPr/>
          <p:nvPr/>
        </p:nvSpPr>
        <p:spPr>
          <a:xfrm>
            <a:off x="7510475" y="2981229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write(C)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82" name="모서리가 둥근 직사각형 81"/>
          <p:cNvSpPr/>
          <p:nvPr/>
        </p:nvSpPr>
        <p:spPr>
          <a:xfrm>
            <a:off x="7507459" y="2585565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read(B)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83" name="모서리가 둥근 직사각형 82"/>
          <p:cNvSpPr/>
          <p:nvPr/>
        </p:nvSpPr>
        <p:spPr>
          <a:xfrm>
            <a:off x="7507459" y="3683781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unlock(Y)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84" name="모서리가 둥근 직사각형 83"/>
          <p:cNvSpPr/>
          <p:nvPr/>
        </p:nvSpPr>
        <p:spPr>
          <a:xfrm>
            <a:off x="6144811" y="4734360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write(</a:t>
            </a:r>
            <a:r>
              <a:rPr lang="en-US" altLang="ko-KR" b="1" dirty="0" err="1" smtClean="0">
                <a:latin typeface="Calibri" panose="020F0502020204030204" pitchFamily="34" charset="0"/>
              </a:rPr>
              <a:t>tmp</a:t>
            </a:r>
            <a:r>
              <a:rPr lang="en-US" altLang="ko-KR" b="1" dirty="0" smtClean="0">
                <a:latin typeface="Calibri" panose="020F0502020204030204" pitchFamily="34" charset="0"/>
              </a:rPr>
              <a:t>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122681" y="1691840"/>
            <a:ext cx="1080120" cy="335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Thread 1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507459" y="1691840"/>
            <a:ext cx="1080120" cy="335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Thread 2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87" name="아래쪽 화살표 86"/>
          <p:cNvSpPr/>
          <p:nvPr/>
        </p:nvSpPr>
        <p:spPr>
          <a:xfrm>
            <a:off x="7227851" y="4104532"/>
            <a:ext cx="238043" cy="22732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위쪽/아래쪽 화살표 87"/>
          <p:cNvSpPr/>
          <p:nvPr/>
        </p:nvSpPr>
        <p:spPr>
          <a:xfrm>
            <a:off x="7238860" y="4421389"/>
            <a:ext cx="216024" cy="270504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9" name="위쪽/아래쪽 화살표 88"/>
          <p:cNvSpPr/>
          <p:nvPr/>
        </p:nvSpPr>
        <p:spPr>
          <a:xfrm>
            <a:off x="7251368" y="4733058"/>
            <a:ext cx="216024" cy="270504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위쪽/아래쪽 화살표 89"/>
          <p:cNvSpPr/>
          <p:nvPr/>
        </p:nvSpPr>
        <p:spPr>
          <a:xfrm>
            <a:off x="7249870" y="5425132"/>
            <a:ext cx="216024" cy="270504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아래쪽 화살표 90"/>
          <p:cNvSpPr/>
          <p:nvPr/>
        </p:nvSpPr>
        <p:spPr>
          <a:xfrm flipV="1">
            <a:off x="7229349" y="5778927"/>
            <a:ext cx="238043" cy="22573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아래쪽 화살표 91"/>
          <p:cNvSpPr/>
          <p:nvPr/>
        </p:nvSpPr>
        <p:spPr>
          <a:xfrm>
            <a:off x="8592972" y="2216815"/>
            <a:ext cx="238043" cy="22732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" name="아래쪽 화살표 92"/>
          <p:cNvSpPr/>
          <p:nvPr/>
        </p:nvSpPr>
        <p:spPr>
          <a:xfrm flipV="1">
            <a:off x="8592893" y="3708720"/>
            <a:ext cx="238043" cy="21588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위쪽/아래쪽 화살표 93"/>
          <p:cNvSpPr/>
          <p:nvPr/>
        </p:nvSpPr>
        <p:spPr>
          <a:xfrm>
            <a:off x="8603981" y="2585565"/>
            <a:ext cx="216024" cy="270504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위쪽/아래쪽 화살표 94"/>
          <p:cNvSpPr/>
          <p:nvPr/>
        </p:nvSpPr>
        <p:spPr>
          <a:xfrm>
            <a:off x="8612407" y="3332054"/>
            <a:ext cx="216024" cy="270504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TextBox 97"/>
          <p:cNvSpPr txBox="1"/>
          <p:nvPr/>
        </p:nvSpPr>
        <p:spPr>
          <a:xfrm>
            <a:off x="132443" y="705470"/>
            <a:ext cx="7679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latin typeface="Calibri" panose="020F0502020204030204" pitchFamily="34" charset="0"/>
              </a:rPr>
              <a:t>Variable A and B are consistently guarded by lock X and Y, respectively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latin typeface="Calibri" panose="020F0502020204030204" pitchFamily="34" charset="0"/>
              </a:rPr>
              <a:t>Variable C is not consistently guarded by any lock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6042360" y="6218162"/>
            <a:ext cx="2830331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en-US" altLang="ko-KR" sz="24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Equivalent to</a:t>
            </a:r>
            <a:br>
              <a:rPr lang="en-US" altLang="ko-KR" sz="2400" b="1" dirty="0" smtClean="0">
                <a:solidFill>
                  <a:srgbClr val="0033CC"/>
                </a:solidFill>
                <a:latin typeface="Calibri" panose="020F0502020204030204" pitchFamily="34" charset="0"/>
              </a:rPr>
            </a:br>
            <a:r>
              <a:rPr lang="en-US" altLang="ko-KR" sz="24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 a serial execution</a:t>
            </a:r>
            <a:endParaRPr lang="ko-KR" altLang="en-US" sz="2400" b="1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36512" y="1484784"/>
            <a:ext cx="16147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latin typeface="Calibri" panose="020F0502020204030204" pitchFamily="34" charset="0"/>
              </a:rPr>
              <a:t>Left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-36512" y="6165304"/>
            <a:ext cx="16147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latin typeface="Calibri" panose="020F0502020204030204" pitchFamily="34" charset="0"/>
              </a:rPr>
              <a:t>Right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99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44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/>
      <p:bldP spid="59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/>
      <p:bldP spid="86" grpId="0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모서리가 둥근 직사각형 42"/>
          <p:cNvSpPr/>
          <p:nvPr/>
        </p:nvSpPr>
        <p:spPr>
          <a:xfrm>
            <a:off x="149069" y="1691839"/>
            <a:ext cx="2830331" cy="4617481"/>
          </a:xfrm>
          <a:prstGeom prst="roundRect">
            <a:avLst>
              <a:gd name="adj" fmla="val 80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0" name="직선 화살표 연결선 39"/>
          <p:cNvCxnSpPr>
            <a:stCxn id="26" idx="2"/>
          </p:cNvCxnSpPr>
          <p:nvPr/>
        </p:nvCxnSpPr>
        <p:spPr>
          <a:xfrm>
            <a:off x="2154228" y="2027597"/>
            <a:ext cx="0" cy="4212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37"/>
          <p:cNvCxnSpPr>
            <a:stCxn id="25" idx="2"/>
          </p:cNvCxnSpPr>
          <p:nvPr/>
        </p:nvCxnSpPr>
        <p:spPr>
          <a:xfrm>
            <a:off x="769450" y="2027597"/>
            <a:ext cx="0" cy="4212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Non-</a:t>
            </a:r>
            <a:r>
              <a:rPr lang="en-US" altLang="ko-KR" dirty="0" err="1" smtClean="0"/>
              <a:t>serializable</a:t>
            </a:r>
            <a:r>
              <a:rPr lang="en-US" altLang="ko-KR" dirty="0" smtClean="0"/>
              <a:t> Execution Example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644978" y="6356350"/>
            <a:ext cx="3854044" cy="365125"/>
          </a:xfrm>
        </p:spPr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229390" y="2171613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lock(X)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243207" y="4471153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unlock(X)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229390" y="2531653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read(A)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243207" y="4128641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read(C)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1614168" y="5000118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lock(X)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1609861" y="5720736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unlock(X)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1608871" y="2823325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lock(Y)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608871" y="3501008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write(C)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1605855" y="3157594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read(B)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1614168" y="5356590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write(A)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251520" y="3776012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write(</a:t>
            </a:r>
            <a:r>
              <a:rPr lang="en-US" altLang="ko-KR" b="1" dirty="0" err="1" smtClean="0">
                <a:latin typeface="Calibri" panose="020F0502020204030204" pitchFamily="34" charset="0"/>
              </a:rPr>
              <a:t>tmp</a:t>
            </a:r>
            <a:r>
              <a:rPr lang="en-US" altLang="ko-KR" b="1" dirty="0" smtClean="0">
                <a:latin typeface="Calibri" panose="020F0502020204030204" pitchFamily="34" charset="0"/>
              </a:rPr>
              <a:t>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9390" y="1691840"/>
            <a:ext cx="1080120" cy="335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Thread 1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14168" y="1691840"/>
            <a:ext cx="1080120" cy="335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Thread 2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27" name="아래쪽 화살표 26"/>
          <p:cNvSpPr/>
          <p:nvPr/>
        </p:nvSpPr>
        <p:spPr>
          <a:xfrm>
            <a:off x="1334560" y="2214796"/>
            <a:ext cx="238043" cy="22732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위쪽/아래쪽 화살표 27"/>
          <p:cNvSpPr/>
          <p:nvPr/>
        </p:nvSpPr>
        <p:spPr>
          <a:xfrm>
            <a:off x="1345569" y="2531653"/>
            <a:ext cx="216024" cy="270504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위쪽/아래쪽 화살표 28"/>
          <p:cNvSpPr/>
          <p:nvPr/>
        </p:nvSpPr>
        <p:spPr>
          <a:xfrm>
            <a:off x="1358077" y="3774710"/>
            <a:ext cx="216024" cy="270504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아래쪽 화살표 30"/>
          <p:cNvSpPr/>
          <p:nvPr/>
        </p:nvSpPr>
        <p:spPr>
          <a:xfrm flipV="1">
            <a:off x="2702712" y="5737362"/>
            <a:ext cx="238043" cy="22573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아래쪽 화살표 31"/>
          <p:cNvSpPr/>
          <p:nvPr/>
        </p:nvSpPr>
        <p:spPr>
          <a:xfrm>
            <a:off x="2724731" y="2859383"/>
            <a:ext cx="238043" cy="22732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아래쪽 화살표 32"/>
          <p:cNvSpPr/>
          <p:nvPr/>
        </p:nvSpPr>
        <p:spPr>
          <a:xfrm>
            <a:off x="2713721" y="5067049"/>
            <a:ext cx="238043" cy="203573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위쪽/아래쪽 화살표 33"/>
          <p:cNvSpPr/>
          <p:nvPr/>
        </p:nvSpPr>
        <p:spPr>
          <a:xfrm>
            <a:off x="2735740" y="3157594"/>
            <a:ext cx="216024" cy="270504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위쪽/아래쪽 화살표 34"/>
          <p:cNvSpPr/>
          <p:nvPr/>
        </p:nvSpPr>
        <p:spPr>
          <a:xfrm>
            <a:off x="2724731" y="5372952"/>
            <a:ext cx="216024" cy="270504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TextBox 97"/>
          <p:cNvSpPr txBox="1"/>
          <p:nvPr/>
        </p:nvSpPr>
        <p:spPr>
          <a:xfrm>
            <a:off x="132443" y="705470"/>
            <a:ext cx="7751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latin typeface="Calibri" panose="020F0502020204030204" pitchFamily="34" charset="0"/>
              </a:rPr>
              <a:t>Variables A and B are consistently guarded by lock X and Y, respectively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>
                <a:latin typeface="Calibri" panose="020F0502020204030204" pitchFamily="34" charset="0"/>
              </a:rPr>
              <a:t>Variable C is not consistently guarded by any lock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96" name="모서리가 둥근 직사각형 95"/>
          <p:cNvSpPr/>
          <p:nvPr/>
        </p:nvSpPr>
        <p:spPr>
          <a:xfrm>
            <a:off x="1607353" y="4674073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unlock(Y)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97" name="아래쪽 화살표 96"/>
          <p:cNvSpPr/>
          <p:nvPr/>
        </p:nvSpPr>
        <p:spPr>
          <a:xfrm flipV="1">
            <a:off x="2713721" y="4674365"/>
            <a:ext cx="238043" cy="21588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아래쪽 화살표 98"/>
          <p:cNvSpPr/>
          <p:nvPr/>
        </p:nvSpPr>
        <p:spPr>
          <a:xfrm flipV="1">
            <a:off x="1336058" y="4498464"/>
            <a:ext cx="238043" cy="21588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0" name="모서리가 둥근 직사각형 99"/>
          <p:cNvSpPr/>
          <p:nvPr/>
        </p:nvSpPr>
        <p:spPr>
          <a:xfrm>
            <a:off x="3156779" y="1700808"/>
            <a:ext cx="2830331" cy="4617481"/>
          </a:xfrm>
          <a:prstGeom prst="roundRect">
            <a:avLst>
              <a:gd name="adj" fmla="val 80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1" name="직선 화살표 연결선 100"/>
          <p:cNvCxnSpPr>
            <a:stCxn id="115" idx="2"/>
          </p:cNvCxnSpPr>
          <p:nvPr/>
        </p:nvCxnSpPr>
        <p:spPr>
          <a:xfrm>
            <a:off x="5161938" y="2036566"/>
            <a:ext cx="0" cy="4212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직선 화살표 연결선 101"/>
          <p:cNvCxnSpPr>
            <a:stCxn id="114" idx="2"/>
          </p:cNvCxnSpPr>
          <p:nvPr/>
        </p:nvCxnSpPr>
        <p:spPr>
          <a:xfrm>
            <a:off x="3777160" y="2036566"/>
            <a:ext cx="0" cy="4212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모서리가 둥근 직사각형 102"/>
          <p:cNvSpPr/>
          <p:nvPr/>
        </p:nvSpPr>
        <p:spPr>
          <a:xfrm>
            <a:off x="3237100" y="3422953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lock(X)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04" name="모서리가 둥근 직사각형 103"/>
          <p:cNvSpPr/>
          <p:nvPr/>
        </p:nvSpPr>
        <p:spPr>
          <a:xfrm>
            <a:off x="3250917" y="4742672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unlock(X)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05" name="모서리가 둥근 직사각형 104"/>
          <p:cNvSpPr/>
          <p:nvPr/>
        </p:nvSpPr>
        <p:spPr>
          <a:xfrm>
            <a:off x="3237100" y="3749741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read(A)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06" name="모서리가 둥근 직사각형 105"/>
          <p:cNvSpPr/>
          <p:nvPr/>
        </p:nvSpPr>
        <p:spPr>
          <a:xfrm>
            <a:off x="3250917" y="4416786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read(C)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07" name="모서리가 둥근 직사각형 106"/>
          <p:cNvSpPr/>
          <p:nvPr/>
        </p:nvSpPr>
        <p:spPr>
          <a:xfrm>
            <a:off x="4621878" y="5034026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lock(X)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08" name="모서리가 둥근 직사각형 107"/>
          <p:cNvSpPr/>
          <p:nvPr/>
        </p:nvSpPr>
        <p:spPr>
          <a:xfrm>
            <a:off x="4617571" y="5729705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unlock(X)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09" name="모서리가 둥근 직사각형 108"/>
          <p:cNvSpPr/>
          <p:nvPr/>
        </p:nvSpPr>
        <p:spPr>
          <a:xfrm>
            <a:off x="4624894" y="2102413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lock(Y)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10" name="모서리가 둥근 직사각형 109"/>
          <p:cNvSpPr/>
          <p:nvPr/>
        </p:nvSpPr>
        <p:spPr>
          <a:xfrm>
            <a:off x="4624894" y="2780096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write(C)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11" name="모서리가 둥근 직사각형 110"/>
          <p:cNvSpPr/>
          <p:nvPr/>
        </p:nvSpPr>
        <p:spPr>
          <a:xfrm>
            <a:off x="4621878" y="2436682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read(B)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12" name="모서리가 둥근 직사각형 111"/>
          <p:cNvSpPr/>
          <p:nvPr/>
        </p:nvSpPr>
        <p:spPr>
          <a:xfrm>
            <a:off x="4621878" y="5390498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write(A)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13" name="모서리가 둥근 직사각형 112"/>
          <p:cNvSpPr/>
          <p:nvPr/>
        </p:nvSpPr>
        <p:spPr>
          <a:xfrm>
            <a:off x="3259230" y="4089096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write(</a:t>
            </a:r>
            <a:r>
              <a:rPr lang="en-US" altLang="ko-KR" b="1" dirty="0" err="1" smtClean="0">
                <a:latin typeface="Calibri" panose="020F0502020204030204" pitchFamily="34" charset="0"/>
              </a:rPr>
              <a:t>tmp</a:t>
            </a:r>
            <a:r>
              <a:rPr lang="en-US" altLang="ko-KR" b="1" dirty="0" smtClean="0">
                <a:latin typeface="Calibri" panose="020F0502020204030204" pitchFamily="34" charset="0"/>
              </a:rPr>
              <a:t>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237100" y="1700809"/>
            <a:ext cx="1080120" cy="335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Thread 1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4621878" y="1700809"/>
            <a:ext cx="1080120" cy="335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Thread 2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116" name="아래쪽 화살표 115"/>
          <p:cNvSpPr/>
          <p:nvPr/>
        </p:nvSpPr>
        <p:spPr>
          <a:xfrm>
            <a:off x="4342270" y="3467038"/>
            <a:ext cx="238043" cy="22732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7" name="위쪽/아래쪽 화살표 116"/>
          <p:cNvSpPr/>
          <p:nvPr/>
        </p:nvSpPr>
        <p:spPr>
          <a:xfrm>
            <a:off x="4353279" y="3750643"/>
            <a:ext cx="216024" cy="270504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8" name="위쪽/아래쪽 화살표 117"/>
          <p:cNvSpPr/>
          <p:nvPr/>
        </p:nvSpPr>
        <p:spPr>
          <a:xfrm>
            <a:off x="4365787" y="4087794"/>
            <a:ext cx="216024" cy="270504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9" name="아래쪽 화살표 118"/>
          <p:cNvSpPr/>
          <p:nvPr/>
        </p:nvSpPr>
        <p:spPr>
          <a:xfrm flipV="1">
            <a:off x="5710422" y="5746331"/>
            <a:ext cx="238043" cy="22573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0" name="아래쪽 화살표 119"/>
          <p:cNvSpPr/>
          <p:nvPr/>
        </p:nvSpPr>
        <p:spPr>
          <a:xfrm>
            <a:off x="5732441" y="2149482"/>
            <a:ext cx="238043" cy="22732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1" name="아래쪽 화살표 120"/>
          <p:cNvSpPr/>
          <p:nvPr/>
        </p:nvSpPr>
        <p:spPr>
          <a:xfrm>
            <a:off x="5721431" y="5100957"/>
            <a:ext cx="238043" cy="203573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" name="위쪽/아래쪽 화살표 121"/>
          <p:cNvSpPr/>
          <p:nvPr/>
        </p:nvSpPr>
        <p:spPr>
          <a:xfrm>
            <a:off x="5743450" y="2447693"/>
            <a:ext cx="216024" cy="270504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3" name="위쪽/아래쪽 화살표 122"/>
          <p:cNvSpPr/>
          <p:nvPr/>
        </p:nvSpPr>
        <p:spPr>
          <a:xfrm>
            <a:off x="5732441" y="5406860"/>
            <a:ext cx="216024" cy="270504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4" name="모서리가 둥근 직사각형 123"/>
          <p:cNvSpPr/>
          <p:nvPr/>
        </p:nvSpPr>
        <p:spPr>
          <a:xfrm>
            <a:off x="4615063" y="3116029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unlock(Y)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25" name="아래쪽 화살표 124"/>
          <p:cNvSpPr/>
          <p:nvPr/>
        </p:nvSpPr>
        <p:spPr>
          <a:xfrm flipV="1">
            <a:off x="5721431" y="3116321"/>
            <a:ext cx="238043" cy="21588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아래쪽 화살표 125"/>
          <p:cNvSpPr/>
          <p:nvPr/>
        </p:nvSpPr>
        <p:spPr>
          <a:xfrm flipV="1">
            <a:off x="4343768" y="4769983"/>
            <a:ext cx="238043" cy="21588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4" name="아래쪽 화살표 153"/>
          <p:cNvSpPr/>
          <p:nvPr/>
        </p:nvSpPr>
        <p:spPr>
          <a:xfrm>
            <a:off x="1326853" y="2206482"/>
            <a:ext cx="261847" cy="193608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5" name="아래쪽 화살표 154"/>
          <p:cNvSpPr/>
          <p:nvPr/>
        </p:nvSpPr>
        <p:spPr>
          <a:xfrm flipV="1">
            <a:off x="2712828" y="3771512"/>
            <a:ext cx="261847" cy="113712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8" name="모서리가 둥근 직사각형 157"/>
          <p:cNvSpPr/>
          <p:nvPr/>
        </p:nvSpPr>
        <p:spPr>
          <a:xfrm>
            <a:off x="3246672" y="4742672"/>
            <a:ext cx="1080120" cy="270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unlock(X)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59" name="모서리가 둥근 직사각형 158"/>
          <p:cNvSpPr/>
          <p:nvPr/>
        </p:nvSpPr>
        <p:spPr>
          <a:xfrm>
            <a:off x="4620649" y="5046941"/>
            <a:ext cx="1080120" cy="270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lock(X)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60" name="직사각형 159"/>
          <p:cNvSpPr/>
          <p:nvPr/>
        </p:nvSpPr>
        <p:spPr>
          <a:xfrm>
            <a:off x="2719757" y="6113331"/>
            <a:ext cx="6244731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Not equivalent to any serial execution</a:t>
            </a:r>
            <a:endParaRPr lang="ko-KR" altLang="en-US" sz="28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-36512" y="1484784"/>
            <a:ext cx="16147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latin typeface="Calibri" panose="020F0502020204030204" pitchFamily="34" charset="0"/>
              </a:rPr>
              <a:t>Left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-36512" y="6165304"/>
            <a:ext cx="16147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latin typeface="Calibri" panose="020F0502020204030204" pitchFamily="34" charset="0"/>
              </a:rPr>
              <a:t>Right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69" name="모서리가 둥근 직사각형 68"/>
          <p:cNvSpPr/>
          <p:nvPr/>
        </p:nvSpPr>
        <p:spPr>
          <a:xfrm>
            <a:off x="6084168" y="1700808"/>
            <a:ext cx="2830331" cy="4617481"/>
          </a:xfrm>
          <a:prstGeom prst="roundRect">
            <a:avLst>
              <a:gd name="adj" fmla="val 80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0" name="직선 화살표 연결선 69"/>
          <p:cNvCxnSpPr>
            <a:stCxn id="84" idx="2"/>
          </p:cNvCxnSpPr>
          <p:nvPr/>
        </p:nvCxnSpPr>
        <p:spPr>
          <a:xfrm>
            <a:off x="8089327" y="2036566"/>
            <a:ext cx="0" cy="4212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화살표 연결선 70"/>
          <p:cNvCxnSpPr>
            <a:stCxn id="83" idx="2"/>
          </p:cNvCxnSpPr>
          <p:nvPr/>
        </p:nvCxnSpPr>
        <p:spPr>
          <a:xfrm>
            <a:off x="6704549" y="2036566"/>
            <a:ext cx="0" cy="4212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모서리가 둥근 직사각형 71"/>
          <p:cNvSpPr/>
          <p:nvPr/>
        </p:nvSpPr>
        <p:spPr>
          <a:xfrm>
            <a:off x="6164489" y="2132856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lock(X)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73" name="모서리가 둥근 직사각형 72"/>
          <p:cNvSpPr/>
          <p:nvPr/>
        </p:nvSpPr>
        <p:spPr>
          <a:xfrm>
            <a:off x="6178306" y="4742672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unlock(X)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74" name="모서리가 둥근 직사각형 73"/>
          <p:cNvSpPr/>
          <p:nvPr/>
        </p:nvSpPr>
        <p:spPr>
          <a:xfrm>
            <a:off x="6164489" y="2459644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read(A)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75" name="모서리가 둥근 직사각형 74"/>
          <p:cNvSpPr/>
          <p:nvPr/>
        </p:nvSpPr>
        <p:spPr>
          <a:xfrm>
            <a:off x="6178306" y="4416786"/>
            <a:ext cx="1080120" cy="270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read(C)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76" name="모서리가 둥근 직사각형 75"/>
          <p:cNvSpPr/>
          <p:nvPr/>
        </p:nvSpPr>
        <p:spPr>
          <a:xfrm>
            <a:off x="7549267" y="5034026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lock(X)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77" name="모서리가 둥근 직사각형 76"/>
          <p:cNvSpPr/>
          <p:nvPr/>
        </p:nvSpPr>
        <p:spPr>
          <a:xfrm>
            <a:off x="7544960" y="5729705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unlock(X)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78" name="모서리가 둥근 직사각형 77"/>
          <p:cNvSpPr/>
          <p:nvPr/>
        </p:nvSpPr>
        <p:spPr>
          <a:xfrm>
            <a:off x="7552283" y="3080984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lock(Y)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79" name="모서리가 둥근 직사각형 78"/>
          <p:cNvSpPr/>
          <p:nvPr/>
        </p:nvSpPr>
        <p:spPr>
          <a:xfrm>
            <a:off x="7552283" y="3758667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write(C)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80" name="모서리가 둥근 직사각형 79"/>
          <p:cNvSpPr/>
          <p:nvPr/>
        </p:nvSpPr>
        <p:spPr>
          <a:xfrm>
            <a:off x="7549267" y="3415253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read(B)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81" name="모서리가 둥근 직사각형 80"/>
          <p:cNvSpPr/>
          <p:nvPr/>
        </p:nvSpPr>
        <p:spPr>
          <a:xfrm>
            <a:off x="7549267" y="5390498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write(A)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82" name="모서리가 둥근 직사각형 81"/>
          <p:cNvSpPr/>
          <p:nvPr/>
        </p:nvSpPr>
        <p:spPr>
          <a:xfrm>
            <a:off x="6186619" y="2798999"/>
            <a:ext cx="1080120" cy="27050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write(</a:t>
            </a:r>
            <a:r>
              <a:rPr lang="en-US" altLang="ko-KR" b="1" dirty="0" err="1" smtClean="0">
                <a:latin typeface="Calibri" panose="020F0502020204030204" pitchFamily="34" charset="0"/>
              </a:rPr>
              <a:t>tmp</a:t>
            </a:r>
            <a:r>
              <a:rPr lang="en-US" altLang="ko-KR" b="1" dirty="0" smtClean="0">
                <a:latin typeface="Calibri" panose="020F0502020204030204" pitchFamily="34" charset="0"/>
              </a:rPr>
              <a:t>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164489" y="1700809"/>
            <a:ext cx="1080120" cy="335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Thread 1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549267" y="1700809"/>
            <a:ext cx="1080120" cy="335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Thread 2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85" name="아래쪽 화살표 84"/>
          <p:cNvSpPr/>
          <p:nvPr/>
        </p:nvSpPr>
        <p:spPr>
          <a:xfrm>
            <a:off x="7269659" y="2176941"/>
            <a:ext cx="238043" cy="22732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위쪽/아래쪽 화살표 85"/>
          <p:cNvSpPr/>
          <p:nvPr/>
        </p:nvSpPr>
        <p:spPr>
          <a:xfrm>
            <a:off x="7280668" y="2460546"/>
            <a:ext cx="216024" cy="270504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위쪽/아래쪽 화살표 86"/>
          <p:cNvSpPr/>
          <p:nvPr/>
        </p:nvSpPr>
        <p:spPr>
          <a:xfrm>
            <a:off x="7293176" y="2797697"/>
            <a:ext cx="216024" cy="270504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아래쪽 화살표 87"/>
          <p:cNvSpPr/>
          <p:nvPr/>
        </p:nvSpPr>
        <p:spPr>
          <a:xfrm flipV="1">
            <a:off x="8637811" y="5746331"/>
            <a:ext cx="238043" cy="22573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9" name="아래쪽 화살표 88"/>
          <p:cNvSpPr/>
          <p:nvPr/>
        </p:nvSpPr>
        <p:spPr>
          <a:xfrm>
            <a:off x="8659830" y="3128053"/>
            <a:ext cx="238043" cy="22732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아래쪽 화살표 89"/>
          <p:cNvSpPr/>
          <p:nvPr/>
        </p:nvSpPr>
        <p:spPr>
          <a:xfrm>
            <a:off x="8648820" y="5100957"/>
            <a:ext cx="238043" cy="203573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위쪽/아래쪽 화살표 90"/>
          <p:cNvSpPr/>
          <p:nvPr/>
        </p:nvSpPr>
        <p:spPr>
          <a:xfrm>
            <a:off x="8670839" y="3426264"/>
            <a:ext cx="216024" cy="270504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위쪽/아래쪽 화살표 91"/>
          <p:cNvSpPr/>
          <p:nvPr/>
        </p:nvSpPr>
        <p:spPr>
          <a:xfrm>
            <a:off x="8659830" y="5406860"/>
            <a:ext cx="216024" cy="270504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" name="모서리가 둥근 직사각형 92"/>
          <p:cNvSpPr/>
          <p:nvPr/>
        </p:nvSpPr>
        <p:spPr>
          <a:xfrm>
            <a:off x="7542452" y="4077072"/>
            <a:ext cx="1080120" cy="2705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unlock(Y)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94" name="아래쪽 화살표 93"/>
          <p:cNvSpPr/>
          <p:nvPr/>
        </p:nvSpPr>
        <p:spPr>
          <a:xfrm flipV="1">
            <a:off x="8648820" y="4077364"/>
            <a:ext cx="238043" cy="21588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아래쪽 화살표 94"/>
          <p:cNvSpPr/>
          <p:nvPr/>
        </p:nvSpPr>
        <p:spPr>
          <a:xfrm flipV="1">
            <a:off x="7271157" y="4769983"/>
            <a:ext cx="238043" cy="21588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236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/>
      <p:bldP spid="115" grpId="0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54" grpId="0" animBg="1"/>
      <p:bldP spid="155" grpId="0" animBg="1"/>
      <p:bldP spid="158" grpId="0" animBg="1"/>
      <p:bldP spid="159" grpId="0" animBg="1"/>
      <p:bldP spid="160" grpId="0"/>
      <p:bldP spid="69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/>
      <p:bldP spid="84" grpId="0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Atomicity Checking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600201"/>
            <a:ext cx="8640960" cy="4349079"/>
          </a:xfrm>
        </p:spPr>
        <p:txBody>
          <a:bodyPr>
            <a:normAutofit lnSpcReduction="10000"/>
          </a:bodyPr>
          <a:lstStyle/>
          <a:p>
            <a:r>
              <a:rPr lang="en-US" altLang="ko-KR" sz="2400" dirty="0" smtClean="0"/>
              <a:t>Atomizer’s </a:t>
            </a:r>
            <a:r>
              <a:rPr lang="en-US" altLang="ko-KR" sz="2400" dirty="0" err="1" smtClean="0"/>
              <a:t>serializability</a:t>
            </a:r>
            <a:r>
              <a:rPr lang="en-US" altLang="ko-KR" sz="2400" dirty="0" smtClean="0"/>
              <a:t> checking with the reduction is the same as checking if every transaction is in the following pattern:</a:t>
            </a:r>
          </a:p>
          <a:p>
            <a:pPr marL="457200" lvl="1" indent="0">
              <a:buNone/>
            </a:pPr>
            <a:endParaRPr lang="en-US" altLang="ko-KR" sz="1100" dirty="0" smtClean="0"/>
          </a:p>
          <a:p>
            <a:pPr marL="457200" lvl="1" indent="0" algn="ctr">
              <a:buNone/>
            </a:pPr>
            <a:r>
              <a:rPr lang="en-US" altLang="ko-KR" sz="2400" dirty="0" smtClean="0"/>
              <a:t>[</a:t>
            </a:r>
            <a:r>
              <a:rPr lang="en-US" altLang="ko-KR" sz="2400" i="1" dirty="0" smtClean="0"/>
              <a:t>Right-mover</a:t>
            </a:r>
            <a:r>
              <a:rPr lang="en-US" altLang="ko-KR" sz="2400" dirty="0" smtClean="0"/>
              <a:t>]*  [</a:t>
            </a:r>
            <a:r>
              <a:rPr lang="en-US" altLang="ko-KR" sz="2400" i="1" dirty="0" smtClean="0"/>
              <a:t>Non-mover</a:t>
            </a:r>
            <a:r>
              <a:rPr lang="en-US" altLang="ko-KR" sz="2400" dirty="0" smtClean="0"/>
              <a:t>]</a:t>
            </a:r>
            <a:r>
              <a:rPr lang="en-US" altLang="ko-KR" sz="2400" baseline="30000" dirty="0" smtClean="0"/>
              <a:t>? </a:t>
            </a:r>
            <a:r>
              <a:rPr lang="en-US" altLang="ko-KR" sz="2400" dirty="0" smtClean="0"/>
              <a:t>[</a:t>
            </a:r>
            <a:r>
              <a:rPr lang="en-US" altLang="ko-KR" sz="2400" i="1" dirty="0" smtClean="0"/>
              <a:t>Left-mover</a:t>
            </a:r>
            <a:r>
              <a:rPr lang="en-US" altLang="ko-KR" sz="2400" dirty="0" smtClean="0"/>
              <a:t>]</a:t>
            </a:r>
            <a:r>
              <a:rPr lang="en-US" altLang="ko-KR" sz="2400" baseline="30000" dirty="0" smtClean="0"/>
              <a:t>*</a:t>
            </a:r>
          </a:p>
          <a:p>
            <a:pPr lvl="1"/>
            <a:endParaRPr lang="en-US" altLang="ko-KR" sz="1200" dirty="0" smtClean="0"/>
          </a:p>
          <a:p>
            <a:pPr lvl="1"/>
            <a:endParaRPr lang="en-US" altLang="ko-KR" sz="1200" dirty="0" smtClean="0"/>
          </a:p>
          <a:p>
            <a:pPr lvl="1"/>
            <a:r>
              <a:rPr lang="en-US" altLang="ko-KR" sz="2000" dirty="0" err="1" smtClean="0"/>
              <a:t>e.g</a:t>
            </a:r>
            <a:r>
              <a:rPr lang="en-US" altLang="ko-KR" sz="2000" dirty="0" smtClean="0"/>
              <a:t>: Two-phase locking</a:t>
            </a:r>
          </a:p>
          <a:p>
            <a:pPr marL="457200" lvl="1" indent="0">
              <a:buNone/>
            </a:pPr>
            <a:r>
              <a:rPr lang="en-US" altLang="ko-K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lock(X)</a:t>
            </a:r>
          </a:p>
          <a:p>
            <a:pPr marL="457200" lvl="1" indent="0">
              <a:buNone/>
            </a:pPr>
            <a:r>
              <a:rPr lang="en-US" altLang="ko-K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lock(Y)</a:t>
            </a:r>
          </a:p>
          <a:p>
            <a:pPr marL="457200" lvl="1" indent="0">
              <a:buNone/>
            </a:pP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lock(Z)</a:t>
            </a:r>
          </a:p>
          <a:p>
            <a:pPr marL="457200" lvl="1" indent="0">
              <a:buNone/>
            </a:pP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/* data accesses */</a:t>
            </a:r>
          </a:p>
          <a:p>
            <a:pPr marL="457200" lvl="1" indent="0">
              <a:buNone/>
            </a:pP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unlock(Z)</a:t>
            </a:r>
          </a:p>
          <a:p>
            <a:pPr marL="457200" lvl="1" indent="0">
              <a:buNone/>
            </a:pP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unlock(Y)</a:t>
            </a:r>
          </a:p>
          <a:p>
            <a:pPr marL="457200" lvl="1" indent="0">
              <a:buNone/>
            </a:pP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unlock(X)</a:t>
            </a:r>
            <a:r>
              <a:rPr lang="en-US" altLang="ko-K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endParaRPr lang="en-US" altLang="ko-KR" sz="2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6" name="왼쪽 중괄호 5"/>
          <p:cNvSpPr/>
          <p:nvPr/>
        </p:nvSpPr>
        <p:spPr>
          <a:xfrm flipH="1">
            <a:off x="2699792" y="3717032"/>
            <a:ext cx="432048" cy="7920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203848" y="386104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Expanding phase</a:t>
            </a:r>
            <a:endParaRPr lang="ko-KR" altLang="en-US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8" name="왼쪽 중괄호 7"/>
          <p:cNvSpPr/>
          <p:nvPr/>
        </p:nvSpPr>
        <p:spPr>
          <a:xfrm flipH="1">
            <a:off x="2915816" y="4941168"/>
            <a:ext cx="432048" cy="7920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419872" y="508518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Shrinking phase</a:t>
            </a:r>
            <a:endParaRPr lang="ko-KR" altLang="en-US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7462" y="6021288"/>
            <a:ext cx="9161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latin typeface="Calibri" panose="020F0502020204030204" pitchFamily="34" charset="0"/>
              </a:rPr>
              <a:t>L. Wang and S. D. </a:t>
            </a:r>
            <a:r>
              <a:rPr lang="en-US" altLang="ko-KR" sz="1600" dirty="0" err="1" smtClean="0">
                <a:latin typeface="Calibri" panose="020F0502020204030204" pitchFamily="34" charset="0"/>
              </a:rPr>
              <a:t>Stoller</a:t>
            </a:r>
            <a:r>
              <a:rPr lang="en-US" altLang="ko-KR" sz="1600" dirty="0" smtClean="0">
                <a:latin typeface="Calibri" panose="020F0502020204030204" pitchFamily="34" charset="0"/>
              </a:rPr>
              <a:t>: Runtime Analysis of Atomicity for Multithreaded Programs, IEEE TSE, 32(2), 2006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06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False Positive of Atomizer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13184" y="1268760"/>
            <a:ext cx="4618856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class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Vector {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Object []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elementData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elementCount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; 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endParaRPr lang="en-US" altLang="ko-K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size(){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1: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2: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elementCount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3: }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endParaRPr lang="en-US" altLang="ko-K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contains(Object x){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//atomic block begins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4: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5: </a:t>
            </a: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while(</a:t>
            </a:r>
            <a:r>
              <a:rPr lang="en-US" altLang="ko-KR" sz="16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size()){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6: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7: 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elementData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].equals(x))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8:  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9:  }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10: 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11: }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12: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//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atomic block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ends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lang="ko-KR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13</a:t>
            </a:fld>
            <a:endParaRPr lang="ko-KR" altLang="en-US"/>
          </a:p>
        </p:txBody>
      </p:sp>
      <p:cxnSp>
        <p:nvCxnSpPr>
          <p:cNvPr id="7" name="직선 화살표 연결선 6"/>
          <p:cNvCxnSpPr>
            <a:stCxn id="15" idx="2"/>
          </p:cNvCxnSpPr>
          <p:nvPr/>
        </p:nvCxnSpPr>
        <p:spPr>
          <a:xfrm flipH="1">
            <a:off x="5305954" y="1710100"/>
            <a:ext cx="3435" cy="39511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모서리가 둥근 직사각형 7"/>
          <p:cNvSpPr/>
          <p:nvPr/>
        </p:nvSpPr>
        <p:spPr>
          <a:xfrm>
            <a:off x="4148288" y="1946591"/>
            <a:ext cx="2315333" cy="29755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latin typeface="Calibri" panose="020F0502020204030204" pitchFamily="34" charset="0"/>
              </a:rPr>
              <a:t>1:lock(this)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4148288" y="2306631"/>
            <a:ext cx="2315333" cy="29755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latin typeface="Calibri" panose="020F0502020204030204" pitchFamily="34" charset="0"/>
              </a:rPr>
              <a:t>2:read(</a:t>
            </a:r>
            <a:r>
              <a:rPr lang="en-US" altLang="ko-KR" b="1" dirty="0" err="1" smtClean="0">
                <a:latin typeface="Calibri" panose="020F0502020204030204" pitchFamily="34" charset="0"/>
              </a:rPr>
              <a:t>elementCount</a:t>
            </a:r>
            <a:r>
              <a:rPr lang="en-US" altLang="ko-KR" b="1" dirty="0" smtClean="0">
                <a:latin typeface="Calibri" panose="020F0502020204030204" pitchFamily="34" charset="0"/>
              </a:rPr>
              <a:t>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4141341" y="2685581"/>
            <a:ext cx="2315333" cy="29755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latin typeface="Calibri" panose="020F0502020204030204" pitchFamily="34" charset="0"/>
              </a:rPr>
              <a:t>3:unlock(this)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73065" y="1340768"/>
            <a:ext cx="207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Calibri" panose="020F0502020204030204" pitchFamily="34" charset="0"/>
              </a:rPr>
              <a:t>t1: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contains(o1)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9" name="직선 화살표 연결선 18"/>
          <p:cNvCxnSpPr>
            <a:stCxn id="20" idx="2"/>
          </p:cNvCxnSpPr>
          <p:nvPr/>
        </p:nvCxnSpPr>
        <p:spPr>
          <a:xfrm flipH="1">
            <a:off x="7636697" y="1710100"/>
            <a:ext cx="3435" cy="39511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03808" y="1340768"/>
            <a:ext cx="207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Calibri" panose="020F0502020204030204" pitchFamily="34" charset="0"/>
              </a:rPr>
              <a:t>t2: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contains(o2)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4148288" y="4336672"/>
            <a:ext cx="2315333" cy="29755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latin typeface="Calibri" panose="020F0502020204030204" pitchFamily="34" charset="0"/>
              </a:rPr>
              <a:t>1:lock(this)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4148288" y="4696712"/>
            <a:ext cx="2315333" cy="29755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latin typeface="Calibri" panose="020F0502020204030204" pitchFamily="34" charset="0"/>
              </a:rPr>
              <a:t>2:read(</a:t>
            </a:r>
            <a:r>
              <a:rPr lang="en-US" altLang="ko-KR" b="1" dirty="0" err="1" smtClean="0">
                <a:latin typeface="Calibri" panose="020F0502020204030204" pitchFamily="34" charset="0"/>
              </a:rPr>
              <a:t>elementCount</a:t>
            </a:r>
            <a:r>
              <a:rPr lang="en-US" altLang="ko-KR" b="1" dirty="0" smtClean="0">
                <a:latin typeface="Calibri" panose="020F0502020204030204" pitchFamily="34" charset="0"/>
              </a:rPr>
              <a:t>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25" name="모서리가 둥근 직사각형 24"/>
          <p:cNvSpPr/>
          <p:nvPr/>
        </p:nvSpPr>
        <p:spPr>
          <a:xfrm>
            <a:off x="4141341" y="5075662"/>
            <a:ext cx="2315333" cy="29755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latin typeface="Calibri" panose="020F0502020204030204" pitchFamily="34" charset="0"/>
              </a:rPr>
              <a:t>3:unlock(this)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6484545" y="3190048"/>
            <a:ext cx="2315333" cy="29755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latin typeface="Calibri" panose="020F0502020204030204" pitchFamily="34" charset="0"/>
              </a:rPr>
              <a:t>1:lock(this)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28" name="모서리가 둥근 직사각형 27"/>
          <p:cNvSpPr/>
          <p:nvPr/>
        </p:nvSpPr>
        <p:spPr>
          <a:xfrm>
            <a:off x="6484545" y="3550088"/>
            <a:ext cx="2315333" cy="29755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latin typeface="Calibri" panose="020F0502020204030204" pitchFamily="34" charset="0"/>
              </a:rPr>
              <a:t>2:read(</a:t>
            </a:r>
            <a:r>
              <a:rPr lang="en-US" altLang="ko-KR" b="1" dirty="0" err="1" smtClean="0">
                <a:latin typeface="Calibri" panose="020F0502020204030204" pitchFamily="34" charset="0"/>
              </a:rPr>
              <a:t>elementCount</a:t>
            </a:r>
            <a:r>
              <a:rPr lang="en-US" altLang="ko-KR" b="1" dirty="0" smtClean="0">
                <a:latin typeface="Calibri" panose="020F0502020204030204" pitchFamily="34" charset="0"/>
              </a:rPr>
              <a:t>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29" name="모서리가 둥근 직사각형 28"/>
          <p:cNvSpPr/>
          <p:nvPr/>
        </p:nvSpPr>
        <p:spPr>
          <a:xfrm>
            <a:off x="6477598" y="3929038"/>
            <a:ext cx="2315333" cy="29755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b="1" dirty="0" smtClean="0">
                <a:latin typeface="Calibri" panose="020F0502020204030204" pitchFamily="34" charset="0"/>
              </a:rPr>
              <a:t>3:unlock(this)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30" name="직사각형 29"/>
          <p:cNvSpPr/>
          <p:nvPr/>
        </p:nvSpPr>
        <p:spPr>
          <a:xfrm rot="16200000">
            <a:off x="5048270" y="3823229"/>
            <a:ext cx="378575" cy="417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…</a:t>
            </a:r>
            <a:endParaRPr lang="ko-KR" altLang="en-US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위쪽/아래쪽 화살표 31"/>
          <p:cNvSpPr/>
          <p:nvPr/>
        </p:nvSpPr>
        <p:spPr>
          <a:xfrm>
            <a:off x="6207413" y="2343342"/>
            <a:ext cx="216024" cy="270504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아래쪽 화살표 32"/>
          <p:cNvSpPr/>
          <p:nvPr/>
        </p:nvSpPr>
        <p:spPr>
          <a:xfrm flipV="1">
            <a:off x="6197741" y="2714567"/>
            <a:ext cx="238043" cy="21588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아래쪽 화살표 33"/>
          <p:cNvSpPr/>
          <p:nvPr/>
        </p:nvSpPr>
        <p:spPr>
          <a:xfrm>
            <a:off x="6192470" y="2003965"/>
            <a:ext cx="238043" cy="22732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위쪽/아래쪽 화살표 34"/>
          <p:cNvSpPr/>
          <p:nvPr/>
        </p:nvSpPr>
        <p:spPr>
          <a:xfrm>
            <a:off x="8567106" y="3589671"/>
            <a:ext cx="216024" cy="270504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아래쪽 화살표 35"/>
          <p:cNvSpPr/>
          <p:nvPr/>
        </p:nvSpPr>
        <p:spPr>
          <a:xfrm flipV="1">
            <a:off x="8557434" y="3962204"/>
            <a:ext cx="238043" cy="21588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아래쪽 화살표 36"/>
          <p:cNvSpPr/>
          <p:nvPr/>
        </p:nvSpPr>
        <p:spPr>
          <a:xfrm>
            <a:off x="8552163" y="3250294"/>
            <a:ext cx="238043" cy="22732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위쪽/아래쪽 화살표 37"/>
          <p:cNvSpPr/>
          <p:nvPr/>
        </p:nvSpPr>
        <p:spPr>
          <a:xfrm>
            <a:off x="6219737" y="4743965"/>
            <a:ext cx="216024" cy="270504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아래쪽 화살표 38"/>
          <p:cNvSpPr/>
          <p:nvPr/>
        </p:nvSpPr>
        <p:spPr>
          <a:xfrm flipV="1">
            <a:off x="6210065" y="5116498"/>
            <a:ext cx="238043" cy="21588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아래쪽 화살표 39"/>
          <p:cNvSpPr/>
          <p:nvPr/>
        </p:nvSpPr>
        <p:spPr>
          <a:xfrm>
            <a:off x="6204794" y="4404588"/>
            <a:ext cx="238043" cy="22732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직사각형 40"/>
          <p:cNvSpPr/>
          <p:nvPr/>
        </p:nvSpPr>
        <p:spPr>
          <a:xfrm>
            <a:off x="4450883" y="5661248"/>
            <a:ext cx="4332247" cy="670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Detected as atomicity violation,</a:t>
            </a:r>
            <a:br>
              <a:rPr lang="en-US" altLang="ko-KR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en-US" altLang="ko-KR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but “semantically” </a:t>
            </a:r>
            <a:r>
              <a:rPr lang="en-US" altLang="ko-KR" sz="2400" b="1" dirty="0" err="1" smtClean="0">
                <a:solidFill>
                  <a:srgbClr val="C00000"/>
                </a:solidFill>
                <a:latin typeface="Calibri" panose="020F0502020204030204" pitchFamily="34" charset="0"/>
              </a:rPr>
              <a:t>serializable</a:t>
            </a:r>
            <a:endParaRPr lang="ko-KR" altLang="en-US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09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3" grpId="0" animBg="1"/>
      <p:bldP spid="15" grpId="0"/>
      <p:bldP spid="20" grpId="0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직사각형 26"/>
          <p:cNvSpPr/>
          <p:nvPr/>
        </p:nvSpPr>
        <p:spPr>
          <a:xfrm>
            <a:off x="5013684" y="4355812"/>
            <a:ext cx="3384376" cy="14401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5167520" y="5709452"/>
            <a:ext cx="3076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err="1" smtClean="0">
                <a:latin typeface="Calibri" panose="020F0502020204030204" pitchFamily="34" charset="0"/>
              </a:rPr>
              <a:t>Unserializable</a:t>
            </a:r>
            <a:r>
              <a:rPr lang="en-US" altLang="ko-KR" b="1" dirty="0" smtClean="0">
                <a:latin typeface="Calibri" panose="020F0502020204030204" pitchFamily="34" charset="0"/>
              </a:rPr>
              <a:t> pattern#4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5013684" y="2483604"/>
            <a:ext cx="3384376" cy="14401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5167520" y="3827952"/>
            <a:ext cx="3076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err="1" smtClean="0">
                <a:latin typeface="Calibri" panose="020F0502020204030204" pitchFamily="34" charset="0"/>
              </a:rPr>
              <a:t>Unserializable</a:t>
            </a:r>
            <a:r>
              <a:rPr lang="en-US" altLang="ko-KR" b="1" dirty="0" smtClean="0">
                <a:latin typeface="Calibri" panose="020F0502020204030204" pitchFamily="34" charset="0"/>
              </a:rPr>
              <a:t> pattern#2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1105796" y="4355812"/>
            <a:ext cx="3384376" cy="14401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1259632" y="5709452"/>
            <a:ext cx="3076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err="1" smtClean="0">
                <a:latin typeface="Calibri" panose="020F0502020204030204" pitchFamily="34" charset="0"/>
              </a:rPr>
              <a:t>Unserializable</a:t>
            </a:r>
            <a:r>
              <a:rPr lang="en-US" altLang="ko-KR" b="1" dirty="0" smtClean="0">
                <a:latin typeface="Calibri" panose="020F0502020204030204" pitchFamily="34" charset="0"/>
              </a:rPr>
              <a:t> pattern#3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105796" y="2483604"/>
            <a:ext cx="3384376" cy="14401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7119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Access Pattern Based Detection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5320" y="1116054"/>
            <a:ext cx="8748464" cy="1880898"/>
          </a:xfrm>
        </p:spPr>
        <p:txBody>
          <a:bodyPr>
            <a:noAutofit/>
          </a:bodyPr>
          <a:lstStyle/>
          <a:p>
            <a:r>
              <a:rPr lang="en-US" altLang="ko-KR" sz="2800" dirty="0" smtClean="0"/>
              <a:t>Detect interleaved accesses on a shared variable that match to </a:t>
            </a:r>
            <a:r>
              <a:rPr lang="en-US" altLang="ko-KR" sz="2800" u="sng" dirty="0" smtClean="0"/>
              <a:t>non-</a:t>
            </a:r>
            <a:r>
              <a:rPr lang="en-US" altLang="ko-KR" sz="2800" u="sng" dirty="0" err="1" smtClean="0"/>
              <a:t>serializable</a:t>
            </a:r>
            <a:r>
              <a:rPr lang="en-US" altLang="ko-KR" sz="2800" u="sng" dirty="0" smtClean="0"/>
              <a:t> patterns </a:t>
            </a:r>
            <a:r>
              <a:rPr lang="en-US" altLang="ko-KR" sz="2800" dirty="0" smtClean="0"/>
              <a:t>as atomicity violations</a:t>
            </a:r>
          </a:p>
          <a:p>
            <a:pPr lvl="1"/>
            <a:r>
              <a:rPr lang="en-US" altLang="ko-KR" sz="2000" dirty="0" smtClean="0"/>
              <a:t>Select 4 among total 8 patterns as buggy based on experiences in real-bugs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14</a:t>
            </a:fld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1493658" y="2627620"/>
            <a:ext cx="1188132" cy="32730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400" b="1" dirty="0" smtClean="0">
                <a:latin typeface="Calibri" panose="020F0502020204030204" pitchFamily="34" charset="0"/>
              </a:rPr>
              <a:t>read(x)</a:t>
            </a:r>
            <a:endParaRPr lang="ko-KR" altLang="en-US" sz="2400" b="1" dirty="0">
              <a:latin typeface="Calibri" panose="020F0502020204030204" pitchFamily="34" charset="0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1486363" y="3366610"/>
            <a:ext cx="1195774" cy="32730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400" b="1" dirty="0" smtClean="0">
                <a:latin typeface="Calibri" panose="020F0502020204030204" pitchFamily="34" charset="0"/>
              </a:rPr>
              <a:t>read(x)</a:t>
            </a:r>
            <a:endParaRPr lang="ko-KR" altLang="en-US" sz="2400" b="1" dirty="0">
              <a:latin typeface="Calibri" panose="020F0502020204030204" pitchFamily="34" charset="0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2807804" y="2996716"/>
            <a:ext cx="1188132" cy="32730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400" b="1" dirty="0" smtClean="0">
                <a:latin typeface="Calibri" panose="020F0502020204030204" pitchFamily="34" charset="0"/>
              </a:rPr>
              <a:t>write(x)</a:t>
            </a:r>
            <a:endParaRPr lang="ko-KR" altLang="en-US" sz="2400" b="1" dirty="0">
              <a:latin typeface="Calibri" panose="020F0502020204030204" pitchFamily="34" charset="0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5454098" y="2627620"/>
            <a:ext cx="1188132" cy="32730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400" b="1" dirty="0" smtClean="0">
                <a:latin typeface="Calibri" panose="020F0502020204030204" pitchFamily="34" charset="0"/>
              </a:rPr>
              <a:t>write(x)</a:t>
            </a:r>
            <a:endParaRPr lang="ko-KR" altLang="en-US" sz="2400" b="1" dirty="0">
              <a:latin typeface="Calibri" panose="020F0502020204030204" pitchFamily="34" charset="0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5446803" y="3366610"/>
            <a:ext cx="1195774" cy="32730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400" b="1" dirty="0" smtClean="0">
                <a:latin typeface="Calibri" panose="020F0502020204030204" pitchFamily="34" charset="0"/>
              </a:rPr>
              <a:t>read(x)</a:t>
            </a:r>
            <a:endParaRPr lang="ko-KR" altLang="en-US" sz="2400" b="1" dirty="0">
              <a:latin typeface="Calibri" panose="020F0502020204030204" pitchFamily="34" charset="0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6768244" y="2996716"/>
            <a:ext cx="1188132" cy="32730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400" b="1" dirty="0" smtClean="0">
                <a:latin typeface="Calibri" panose="020F0502020204030204" pitchFamily="34" charset="0"/>
              </a:rPr>
              <a:t>write(x)</a:t>
            </a:r>
            <a:endParaRPr lang="ko-KR" altLang="en-US" sz="2400" b="1" dirty="0">
              <a:latin typeface="Calibri" panose="020F0502020204030204" pitchFamily="34" charset="0"/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1492679" y="4513649"/>
            <a:ext cx="1188132" cy="32730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400" b="1" dirty="0" smtClean="0">
                <a:latin typeface="Calibri" panose="020F0502020204030204" pitchFamily="34" charset="0"/>
              </a:rPr>
              <a:t>write(x)</a:t>
            </a:r>
            <a:endParaRPr lang="ko-KR" altLang="en-US" sz="2400" b="1" dirty="0">
              <a:latin typeface="Calibri" panose="020F0502020204030204" pitchFamily="34" charset="0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1485384" y="5252639"/>
            <a:ext cx="1195774" cy="32730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400" b="1" dirty="0" smtClean="0">
                <a:latin typeface="Calibri" panose="020F0502020204030204" pitchFamily="34" charset="0"/>
              </a:rPr>
              <a:t>write(x)</a:t>
            </a:r>
            <a:endParaRPr lang="ko-KR" altLang="en-US" sz="2400" b="1" dirty="0">
              <a:latin typeface="Calibri" panose="020F0502020204030204" pitchFamily="34" charset="0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2806825" y="4882745"/>
            <a:ext cx="1188132" cy="32730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400" b="1" dirty="0" smtClean="0">
                <a:latin typeface="Calibri" panose="020F0502020204030204" pitchFamily="34" charset="0"/>
              </a:rPr>
              <a:t>read(x)</a:t>
            </a:r>
            <a:endParaRPr lang="ko-KR" altLang="en-US" sz="2400" b="1" dirty="0">
              <a:latin typeface="Calibri" panose="020F0502020204030204" pitchFamily="34" charset="0"/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5453119" y="4499828"/>
            <a:ext cx="1188132" cy="32730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400" b="1" dirty="0" smtClean="0">
                <a:latin typeface="Calibri" panose="020F0502020204030204" pitchFamily="34" charset="0"/>
              </a:rPr>
              <a:t>read(x)</a:t>
            </a:r>
            <a:endParaRPr lang="ko-KR" altLang="en-US" sz="2400" b="1" dirty="0">
              <a:latin typeface="Calibri" panose="020F0502020204030204" pitchFamily="34" charset="0"/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5445824" y="5238818"/>
            <a:ext cx="1195774" cy="32730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400" b="1" dirty="0" smtClean="0">
                <a:latin typeface="Calibri" panose="020F0502020204030204" pitchFamily="34" charset="0"/>
              </a:rPr>
              <a:t>write(x)</a:t>
            </a:r>
            <a:endParaRPr lang="ko-KR" altLang="en-US" sz="2400" b="1" dirty="0">
              <a:latin typeface="Calibri" panose="020F0502020204030204" pitchFamily="34" charset="0"/>
            </a:endParaRPr>
          </a:p>
        </p:txBody>
      </p:sp>
      <p:sp>
        <p:nvSpPr>
          <p:cNvPr id="22" name="모서리가 둥근 직사각형 21"/>
          <p:cNvSpPr/>
          <p:nvPr/>
        </p:nvSpPr>
        <p:spPr>
          <a:xfrm>
            <a:off x="6767265" y="4868924"/>
            <a:ext cx="1188132" cy="32730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2400" b="1" dirty="0" smtClean="0">
                <a:latin typeface="Calibri" panose="020F0502020204030204" pitchFamily="34" charset="0"/>
              </a:rPr>
              <a:t>write(x)</a:t>
            </a:r>
            <a:endParaRPr lang="ko-KR" altLang="en-US" sz="2400" b="1" dirty="0">
              <a:latin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59632" y="3827952"/>
            <a:ext cx="3076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err="1" smtClean="0">
                <a:latin typeface="Calibri" panose="020F0502020204030204" pitchFamily="34" charset="0"/>
              </a:rPr>
              <a:t>Unserializable</a:t>
            </a:r>
            <a:r>
              <a:rPr lang="en-US" altLang="ko-KR" b="1" dirty="0" smtClean="0">
                <a:latin typeface="Calibri" panose="020F0502020204030204" pitchFamily="34" charset="0"/>
              </a:rPr>
              <a:t> pattern#1</a:t>
            </a:r>
            <a:endParaRPr lang="ko-KR" altLang="en-US" b="1" dirty="0">
              <a:latin typeface="Calibri" panose="020F0502020204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6114782"/>
            <a:ext cx="8640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latin typeface="Calibri" panose="020F0502020204030204" pitchFamily="34" charset="0"/>
              </a:rPr>
              <a:t>S. Lu et al.: AVIO: Detecting Atomicity Violations via Access Interleaving Invariants, ASPLOS 2006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8" name="사각형 설명선 7"/>
          <p:cNvSpPr/>
          <p:nvPr/>
        </p:nvSpPr>
        <p:spPr>
          <a:xfrm>
            <a:off x="4777984" y="2694734"/>
            <a:ext cx="3672408" cy="999185"/>
          </a:xfrm>
          <a:prstGeom prst="wedgeRectCallout">
            <a:avLst>
              <a:gd name="adj1" fmla="val -71395"/>
              <a:gd name="adj2" fmla="val -899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Unlike serial executions, first and second read operations may see different values</a:t>
            </a:r>
            <a:endParaRPr lang="ko-KR" altLang="en-US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사각형 설명선 30"/>
          <p:cNvSpPr/>
          <p:nvPr/>
        </p:nvSpPr>
        <p:spPr>
          <a:xfrm>
            <a:off x="899592" y="3030671"/>
            <a:ext cx="3672408" cy="999185"/>
          </a:xfrm>
          <a:prstGeom prst="wedgeRectCallout">
            <a:avLst>
              <a:gd name="adj1" fmla="val 67625"/>
              <a:gd name="adj2" fmla="val -3568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Intended data-flow from first write to read operations may be interfered by the second write</a:t>
            </a:r>
            <a:endParaRPr lang="ko-KR" altLang="en-US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사각형 설명선 31"/>
          <p:cNvSpPr/>
          <p:nvPr/>
        </p:nvSpPr>
        <p:spPr>
          <a:xfrm>
            <a:off x="4760762" y="4442917"/>
            <a:ext cx="3672408" cy="768439"/>
          </a:xfrm>
          <a:prstGeom prst="wedgeRectCallout">
            <a:avLst>
              <a:gd name="adj1" fmla="val -69321"/>
              <a:gd name="adj2" fmla="val -2339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Read operation may see the data before the update is </a:t>
            </a:r>
            <a:r>
              <a:rPr lang="en-US" altLang="ko-K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completed</a:t>
            </a:r>
            <a:r>
              <a:rPr lang="ko-KR" altLang="en-US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ㅠ</a:t>
            </a:r>
            <a:endParaRPr lang="ko-KR" altLang="en-US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사각형 설명선 32"/>
          <p:cNvSpPr/>
          <p:nvPr/>
        </p:nvSpPr>
        <p:spPr>
          <a:xfrm>
            <a:off x="1117603" y="4663482"/>
            <a:ext cx="3672408" cy="796629"/>
          </a:xfrm>
          <a:prstGeom prst="wedgeRectCallout">
            <a:avLst>
              <a:gd name="adj1" fmla="val 66069"/>
              <a:gd name="adj2" fmla="val 2618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check-and-set in the left thread may be interfered by right thread</a:t>
            </a:r>
            <a:endParaRPr lang="ko-KR" altLang="en-US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92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1" grpId="0" animBg="1"/>
      <p:bldP spid="32" grpId="0" animBg="1"/>
      <p:bldP spid="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False Negative of Access Patterns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17239" y="1412776"/>
            <a:ext cx="3455825" cy="463711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Thread1(){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//atomic block begins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= 0 ; }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ko-KR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= 0 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//atomic block ends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ko-K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Thread2(){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//atomic block begins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(X){</a:t>
            </a:r>
            <a:endParaRPr lang="en-US" altLang="ko-K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ko-KR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(Y){</a:t>
            </a:r>
            <a:endParaRPr lang="en-US" altLang="ko-K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//atomic block ends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ko-KR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ko-KR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15</a:t>
            </a:fld>
            <a:endParaRPr lang="ko-KR" altLang="en-US"/>
          </a:p>
        </p:txBody>
      </p:sp>
      <p:cxnSp>
        <p:nvCxnSpPr>
          <p:cNvPr id="13" name="직선 화살표 연결선 12"/>
          <p:cNvCxnSpPr>
            <a:stCxn id="17" idx="2"/>
          </p:cNvCxnSpPr>
          <p:nvPr/>
        </p:nvCxnSpPr>
        <p:spPr>
          <a:xfrm flipH="1">
            <a:off x="5299007" y="1710100"/>
            <a:ext cx="10382" cy="4248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모서리가 둥근 직사각형 13"/>
          <p:cNvSpPr/>
          <p:nvPr/>
        </p:nvSpPr>
        <p:spPr>
          <a:xfrm>
            <a:off x="4515252" y="1858349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lock(X)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4515252" y="2185408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write(</a:t>
            </a:r>
            <a:r>
              <a:rPr lang="en-US" altLang="ko-KR" sz="20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a,0</a:t>
            </a:r>
            <a:r>
              <a:rPr lang="en-US" altLang="ko-KR" sz="2000" b="1" dirty="0" smtClean="0">
                <a:latin typeface="Calibri" panose="020F0502020204030204" pitchFamily="34" charset="0"/>
              </a:rPr>
              <a:t>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4508305" y="2512352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unlock(X)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73065" y="1340768"/>
            <a:ext cx="207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t1: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Thread1()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8" name="직선 화살표 연결선 17"/>
          <p:cNvCxnSpPr>
            <a:stCxn id="19" idx="2"/>
          </p:cNvCxnSpPr>
          <p:nvPr/>
        </p:nvCxnSpPr>
        <p:spPr>
          <a:xfrm flipH="1">
            <a:off x="7636697" y="1710100"/>
            <a:ext cx="3435" cy="4248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603808" y="1340768"/>
            <a:ext cx="207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t2: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Thread2()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모서리가 둥근 직사각형 37"/>
          <p:cNvSpPr/>
          <p:nvPr/>
        </p:nvSpPr>
        <p:spPr>
          <a:xfrm>
            <a:off x="6879028" y="2847005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lock(X)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6879028" y="3177861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write(</a:t>
            </a:r>
            <a:r>
              <a:rPr lang="en-US" altLang="ko-KR" sz="20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a,1</a:t>
            </a:r>
            <a:r>
              <a:rPr lang="en-US" altLang="ko-KR" sz="2000" b="1" dirty="0" smtClean="0">
                <a:latin typeface="Calibri" panose="020F0502020204030204" pitchFamily="34" charset="0"/>
              </a:rPr>
              <a:t>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40" name="모서리가 둥근 직사각형 39"/>
          <p:cNvSpPr/>
          <p:nvPr/>
        </p:nvSpPr>
        <p:spPr>
          <a:xfrm>
            <a:off x="6872081" y="3495192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unlock(X)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41" name="모서리가 둥근 직사각형 40"/>
          <p:cNvSpPr/>
          <p:nvPr/>
        </p:nvSpPr>
        <p:spPr>
          <a:xfrm>
            <a:off x="4506939" y="4867778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lock(X)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42" name="모서리가 둥근 직사각형 41"/>
          <p:cNvSpPr/>
          <p:nvPr/>
        </p:nvSpPr>
        <p:spPr>
          <a:xfrm>
            <a:off x="4506939" y="5198634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write(</a:t>
            </a:r>
            <a:r>
              <a:rPr lang="en-US" altLang="ko-KR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b,0</a:t>
            </a:r>
            <a:r>
              <a:rPr lang="en-US" altLang="ko-KR" sz="2000" b="1" dirty="0" smtClean="0">
                <a:latin typeface="Calibri" panose="020F0502020204030204" pitchFamily="34" charset="0"/>
              </a:rPr>
              <a:t>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43" name="모서리가 둥근 직사각형 42"/>
          <p:cNvSpPr/>
          <p:nvPr/>
        </p:nvSpPr>
        <p:spPr>
          <a:xfrm>
            <a:off x="4499992" y="5528944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unlock(X)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44" name="모서리가 둥근 직사각형 43"/>
          <p:cNvSpPr/>
          <p:nvPr/>
        </p:nvSpPr>
        <p:spPr>
          <a:xfrm>
            <a:off x="6844291" y="3888213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lock(X)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45" name="모서리가 둥근 직사각형 44"/>
          <p:cNvSpPr/>
          <p:nvPr/>
        </p:nvSpPr>
        <p:spPr>
          <a:xfrm>
            <a:off x="6844291" y="4201632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write(</a:t>
            </a:r>
            <a:r>
              <a:rPr lang="en-US" altLang="ko-KR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b,1</a:t>
            </a:r>
            <a:r>
              <a:rPr lang="en-US" altLang="ko-KR" sz="2000" b="1" dirty="0" smtClean="0">
                <a:latin typeface="Calibri" panose="020F0502020204030204" pitchFamily="34" charset="0"/>
              </a:rPr>
              <a:t>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6837344" y="4513032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unlock(X)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2120" y="5877272"/>
            <a:ext cx="221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a:1</a:t>
            </a:r>
            <a:r>
              <a:rPr lang="en-US" altLang="ko-KR" sz="2400" b="1" dirty="0" smtClean="0">
                <a:latin typeface="Calibri" panose="020F0502020204030204" pitchFamily="34" charset="0"/>
              </a:rPr>
              <a:t>, </a:t>
            </a:r>
            <a:r>
              <a:rPr lang="en-US" altLang="ko-KR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b:0</a:t>
            </a:r>
            <a:endParaRPr lang="ko-KR" altLang="en-US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15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Velodrome</a:t>
            </a:r>
            <a:r>
              <a:rPr lang="en-US" altLang="ko-KR" dirty="0" smtClean="0"/>
              <a:t> </a:t>
            </a:r>
            <a:r>
              <a:rPr lang="en-US" altLang="ko-KR" sz="3600" dirty="0" smtClean="0"/>
              <a:t>[Flanagan, PLDI 08]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916832"/>
            <a:ext cx="4896544" cy="4320480"/>
          </a:xfrm>
        </p:spPr>
        <p:txBody>
          <a:bodyPr>
            <a:normAutofit/>
          </a:bodyPr>
          <a:lstStyle/>
          <a:p>
            <a:r>
              <a:rPr lang="en-US" altLang="ko-KR" sz="2800" dirty="0" err="1" smtClean="0"/>
              <a:t>Velodrome</a:t>
            </a:r>
            <a:r>
              <a:rPr lang="en-US" altLang="ko-KR" sz="2800" dirty="0"/>
              <a:t> </a:t>
            </a:r>
            <a:r>
              <a:rPr lang="en-US" altLang="ko-KR" sz="2800" dirty="0" smtClean="0"/>
              <a:t>defines happens-</a:t>
            </a:r>
            <a:br>
              <a:rPr lang="en-US" altLang="ko-KR" sz="2800" dirty="0" smtClean="0"/>
            </a:br>
            <a:r>
              <a:rPr lang="en-US" altLang="ko-KR" sz="2800" dirty="0" smtClean="0"/>
              <a:t>before relation over atomic block executions </a:t>
            </a:r>
          </a:p>
          <a:p>
            <a:endParaRPr lang="en-US" altLang="ko-KR" sz="1800" dirty="0"/>
          </a:p>
          <a:p>
            <a:r>
              <a:rPr lang="en-US" altLang="ko-KR" sz="2800" dirty="0" err="1" smtClean="0"/>
              <a:t>Veldorome</a:t>
            </a:r>
            <a:r>
              <a:rPr lang="en-US" altLang="ko-KR" sz="2800" dirty="0" smtClean="0"/>
              <a:t> detects an inconsistency in the happens-before relation </a:t>
            </a:r>
            <a:r>
              <a:rPr lang="en-US" altLang="ko-KR" sz="2800" dirty="0"/>
              <a:t>(i.e. cycle)</a:t>
            </a:r>
            <a:r>
              <a:rPr lang="en-US" altLang="ko-KR" sz="2800" dirty="0" smtClean="0"/>
              <a:t/>
            </a:r>
            <a:br>
              <a:rPr lang="en-US" altLang="ko-KR" sz="2800" dirty="0" smtClean="0"/>
            </a:br>
            <a:r>
              <a:rPr lang="en-US" altLang="ko-KR" sz="2800" dirty="0" smtClean="0"/>
              <a:t>as an atomicity violation</a:t>
            </a:r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16</a:t>
            </a:fld>
            <a:endParaRPr lang="ko-KR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8" r="11656"/>
          <a:stretch/>
        </p:blipFill>
        <p:spPr bwMode="auto">
          <a:xfrm>
            <a:off x="5020816" y="1717154"/>
            <a:ext cx="4131121" cy="439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233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smtClean="0"/>
              <a:t>Happens-Before in Transactions (1/3)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59" cy="4525963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An </a:t>
            </a:r>
            <a:r>
              <a:rPr lang="en-US" altLang="ko-KR" sz="2800" i="1" dirty="0" smtClean="0"/>
              <a:t>execution</a:t>
            </a:r>
            <a:r>
              <a:rPr lang="en-US" altLang="ko-KR" sz="2800" dirty="0" smtClean="0"/>
              <a:t> is a sequence of operations</a:t>
            </a:r>
          </a:p>
          <a:p>
            <a:endParaRPr lang="en-US" altLang="ko-KR" sz="2800" dirty="0" smtClean="0"/>
          </a:p>
          <a:p>
            <a:r>
              <a:rPr lang="en-US" altLang="ko-KR" sz="2800" dirty="0" smtClean="0"/>
              <a:t>A </a:t>
            </a:r>
            <a:r>
              <a:rPr lang="en-US" altLang="ko-KR" sz="2800" i="1" dirty="0" smtClean="0">
                <a:solidFill>
                  <a:srgbClr val="FF0000"/>
                </a:solidFill>
              </a:rPr>
              <a:t>transaction</a:t>
            </a:r>
            <a:r>
              <a:rPr lang="en-US" altLang="ko-KR" sz="2800" dirty="0" smtClean="0">
                <a:solidFill>
                  <a:srgbClr val="FF0000"/>
                </a:solidFill>
              </a:rPr>
              <a:t> </a:t>
            </a:r>
            <a:r>
              <a:rPr lang="en-US" altLang="ko-KR" sz="2800" dirty="0" smtClean="0"/>
              <a:t>in an execution is the sequence of operations in a thread, that correspond to an execution of an atomic block</a:t>
            </a:r>
          </a:p>
          <a:p>
            <a:pPr lvl="1"/>
            <a:r>
              <a:rPr lang="en-US" altLang="ko-KR" sz="2400" dirty="0" smtClean="0"/>
              <a:t>Users can specify where an atomic block starts/ends in code</a:t>
            </a:r>
          </a:p>
          <a:p>
            <a:pPr lvl="1"/>
            <a:endParaRPr lang="en-US" altLang="ko-KR" sz="2400" dirty="0"/>
          </a:p>
          <a:p>
            <a:r>
              <a:rPr lang="en-US" altLang="ko-KR" sz="2800" dirty="0" smtClean="0"/>
              <a:t>An execution is </a:t>
            </a:r>
            <a:r>
              <a:rPr lang="en-US" altLang="ko-KR" sz="2800" i="1" dirty="0" smtClean="0"/>
              <a:t>serial</a:t>
            </a:r>
            <a:r>
              <a:rPr lang="en-US" altLang="ko-KR" sz="2800" dirty="0" smtClean="0"/>
              <a:t> if each transaction’s operation execute contiguously, without interleaving</a:t>
            </a:r>
          </a:p>
          <a:p>
            <a:endParaRPr lang="en-US" altLang="ko-KR" sz="2400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129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Happens-Before </a:t>
            </a:r>
            <a:r>
              <a:rPr lang="en-US" altLang="ko-KR" sz="4000" dirty="0" smtClean="0"/>
              <a:t>in Transactions (2/3)</a:t>
            </a:r>
            <a:endParaRPr lang="ko-KR" alt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00200"/>
                <a:ext cx="8640960" cy="4525963"/>
              </a:xfrm>
            </p:spPr>
            <p:txBody>
              <a:bodyPr>
                <a:noAutofit/>
              </a:bodyPr>
              <a:lstStyle/>
              <a:p>
                <a:r>
                  <a:rPr lang="en-US" altLang="ko-KR" sz="2400" dirty="0" smtClean="0"/>
                  <a:t>Two operations in an execution </a:t>
                </a:r>
                <a:r>
                  <a:rPr lang="en-US" altLang="ko-KR" sz="2400" i="1" dirty="0">
                    <a:solidFill>
                      <a:srgbClr val="FF0000"/>
                    </a:solidFill>
                  </a:rPr>
                  <a:t>conflict</a:t>
                </a:r>
                <a:r>
                  <a:rPr lang="en-US" altLang="ko-KR" sz="2400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ko-KR" sz="2400" dirty="0"/>
                  <a:t>if </a:t>
                </a:r>
              </a:p>
              <a:p>
                <a:pPr lvl="1"/>
                <a:r>
                  <a:rPr lang="en-US" altLang="ko-KR" sz="2200" dirty="0"/>
                  <a:t>these access the same variable, and at least one is </a:t>
                </a:r>
                <a:r>
                  <a:rPr lang="en-US" altLang="ko-KR" sz="2200" dirty="0" smtClean="0"/>
                  <a:t>writing, </a:t>
                </a:r>
                <a:r>
                  <a:rPr lang="en-US" altLang="ko-KR" sz="2200" dirty="0"/>
                  <a:t>or</a:t>
                </a:r>
              </a:p>
              <a:p>
                <a:pPr lvl="1"/>
                <a:r>
                  <a:rPr lang="en-US" altLang="ko-KR" sz="2200" dirty="0"/>
                  <a:t>these operate on the same </a:t>
                </a:r>
                <a:r>
                  <a:rPr lang="en-US" altLang="ko-KR" sz="2200" dirty="0" smtClean="0"/>
                  <a:t>lock, </a:t>
                </a:r>
                <a:r>
                  <a:rPr lang="en-US" altLang="ko-KR" sz="2200" dirty="0"/>
                  <a:t>or</a:t>
                </a:r>
              </a:p>
              <a:p>
                <a:pPr lvl="1"/>
                <a:r>
                  <a:rPr lang="en-US" altLang="ko-KR" sz="2200" dirty="0"/>
                  <a:t>these are executed in the same </a:t>
                </a:r>
                <a:r>
                  <a:rPr lang="en-US" altLang="ko-KR" sz="2200" dirty="0" smtClean="0"/>
                  <a:t>thread</a:t>
                </a:r>
              </a:p>
              <a:p>
                <a:pPr lvl="1"/>
                <a:endParaRPr lang="en-US" altLang="ko-KR" sz="600" dirty="0"/>
              </a:p>
              <a:p>
                <a:pPr lvl="1">
                  <a:buFont typeface="Wingdings"/>
                  <a:buChar char="à"/>
                </a:pPr>
                <a:r>
                  <a:rPr lang="en-US" altLang="ko-KR" sz="2200" dirty="0" smtClean="0">
                    <a:sym typeface="Wingdings" panose="05000000000000000000" pitchFamily="2" charset="2"/>
                  </a:rPr>
                  <a:t>If two operations do not conflict, they </a:t>
                </a:r>
                <a:r>
                  <a:rPr lang="en-US" altLang="ko-KR" sz="2200" i="1" dirty="0" smtClean="0">
                    <a:sym typeface="Wingdings" panose="05000000000000000000" pitchFamily="2" charset="2"/>
                  </a:rPr>
                  <a:t>commute</a:t>
                </a:r>
              </a:p>
              <a:p>
                <a:pPr lvl="1">
                  <a:buFont typeface="Wingdings"/>
                  <a:buChar char="à"/>
                </a:pPr>
                <a:endParaRPr lang="en-US" altLang="ko-KR" sz="1800" i="1" dirty="0">
                  <a:sym typeface="Wingdings" panose="05000000000000000000" pitchFamily="2" charset="2"/>
                </a:endParaRPr>
              </a:p>
              <a:p>
                <a:r>
                  <a:rPr lang="en-US" altLang="ko-KR" sz="2400" dirty="0" smtClean="0"/>
                  <a:t>The happens-before relation over operations (</a:t>
                </a:r>
                <a14:m>
                  <m:oMath xmlns:m="http://schemas.openxmlformats.org/officeDocument/2006/math">
                    <m:r>
                      <a:rPr lang="en-US" altLang="ko-KR" sz="2400" b="0" i="1" smtClean="0">
                        <a:latin typeface="Cambria Math"/>
                      </a:rPr>
                      <m:t>≺</m:t>
                    </m:r>
                  </m:oMath>
                </a14:m>
                <a:r>
                  <a:rPr lang="en-US" altLang="ko-KR" sz="2400" dirty="0" smtClean="0"/>
                  <a:t>) in an execution satisfies the following properties:</a:t>
                </a:r>
              </a:p>
              <a:p>
                <a:pPr lvl="1"/>
                <a:r>
                  <a:rPr lang="en-US" altLang="ko-KR" sz="2200" i="1" dirty="0" smtClean="0"/>
                  <a:t>a</a:t>
                </a:r>
                <a:r>
                  <a:rPr lang="en-US" altLang="ko-KR" sz="22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ko-KR" sz="2200" b="0" i="1" smtClean="0">
                        <a:latin typeface="Cambria Math"/>
                      </a:rPr>
                      <m:t>≺</m:t>
                    </m:r>
                  </m:oMath>
                </a14:m>
                <a:r>
                  <a:rPr lang="en-US" altLang="ko-KR" sz="2200" dirty="0" smtClean="0"/>
                  <a:t> </a:t>
                </a:r>
                <a:r>
                  <a:rPr lang="en-US" altLang="ko-KR" sz="2200" i="1" dirty="0" smtClean="0"/>
                  <a:t>b</a:t>
                </a:r>
                <a:r>
                  <a:rPr lang="en-US" altLang="ko-KR" sz="2200" dirty="0" smtClean="0"/>
                  <a:t>  if  </a:t>
                </a:r>
                <a:r>
                  <a:rPr lang="en-US" altLang="ko-KR" sz="2200" i="1" dirty="0" smtClean="0"/>
                  <a:t>a</a:t>
                </a:r>
                <a:r>
                  <a:rPr lang="en-US" altLang="ko-KR" sz="2200" dirty="0" smtClean="0"/>
                  <a:t> occurs before </a:t>
                </a:r>
                <a:r>
                  <a:rPr lang="en-US" altLang="ko-KR" sz="2200" i="1" dirty="0" smtClean="0"/>
                  <a:t>b</a:t>
                </a:r>
                <a:r>
                  <a:rPr lang="en-US" altLang="ko-KR" sz="2200" dirty="0" smtClean="0"/>
                  <a:t> in the execution, and </a:t>
                </a:r>
                <a:r>
                  <a:rPr lang="en-US" altLang="ko-KR" sz="2200" i="1" dirty="0" smtClean="0"/>
                  <a:t>a</a:t>
                </a:r>
                <a:r>
                  <a:rPr lang="en-US" altLang="ko-KR" sz="2200" dirty="0" smtClean="0"/>
                  <a:t> conflicts with </a:t>
                </a:r>
                <a:r>
                  <a:rPr lang="en-US" altLang="ko-KR" sz="2200" i="1" dirty="0"/>
                  <a:t>b</a:t>
                </a:r>
                <a:endParaRPr lang="en-US" altLang="ko-KR" sz="2200" i="1" dirty="0" smtClean="0"/>
              </a:p>
              <a:p>
                <a:pPr lvl="1"/>
                <a:r>
                  <a:rPr lang="en-US" altLang="ko-KR" sz="2200" i="1" dirty="0"/>
                  <a:t>a</a:t>
                </a:r>
                <a:r>
                  <a:rPr lang="en-US" altLang="ko-KR" sz="2200" dirty="0"/>
                  <a:t> </a:t>
                </a:r>
                <a14:m>
                  <m:oMath xmlns:m="http://schemas.openxmlformats.org/officeDocument/2006/math">
                    <m:r>
                      <a:rPr lang="en-US" altLang="ko-KR" sz="2200" i="1">
                        <a:latin typeface="Cambria Math"/>
                      </a:rPr>
                      <m:t>≺</m:t>
                    </m:r>
                  </m:oMath>
                </a14:m>
                <a:r>
                  <a:rPr lang="en-US" altLang="ko-KR" sz="2200" dirty="0"/>
                  <a:t> </a:t>
                </a:r>
                <a:r>
                  <a:rPr lang="en-US" altLang="ko-KR" sz="2200" i="1" dirty="0"/>
                  <a:t>b </a:t>
                </a:r>
                <a:r>
                  <a:rPr lang="en-US" altLang="ko-KR" sz="2200" i="1" dirty="0" smtClean="0"/>
                  <a:t> </a:t>
                </a:r>
                <a:r>
                  <a:rPr lang="en-US" altLang="ko-KR" sz="2200" dirty="0" smtClean="0"/>
                  <a:t>if  </a:t>
                </a:r>
                <a:r>
                  <a:rPr lang="en-US" altLang="ko-KR" sz="2200" i="1" dirty="0" smtClean="0"/>
                  <a:t>a</a:t>
                </a:r>
                <a:r>
                  <a:rPr lang="en-US" altLang="ko-KR" sz="2200" dirty="0" smtClean="0"/>
                  <a:t> occurs before </a:t>
                </a:r>
                <a:r>
                  <a:rPr lang="en-US" altLang="ko-KR" sz="2200" i="1" dirty="0" smtClean="0"/>
                  <a:t>b</a:t>
                </a:r>
                <a:r>
                  <a:rPr lang="en-US" altLang="ko-KR" sz="2200" dirty="0" smtClean="0"/>
                  <a:t>, and </a:t>
                </a:r>
                <a:r>
                  <a:rPr lang="en-US" altLang="ko-KR" sz="2200" i="1" dirty="0" smtClean="0"/>
                  <a:t>a</a:t>
                </a:r>
                <a:r>
                  <a:rPr lang="en-US" altLang="ko-KR" sz="2200" dirty="0" smtClean="0"/>
                  <a:t> and </a:t>
                </a:r>
                <a:r>
                  <a:rPr lang="en-US" altLang="ko-KR" sz="2200" i="1" dirty="0" smtClean="0"/>
                  <a:t>b</a:t>
                </a:r>
                <a:r>
                  <a:rPr lang="en-US" altLang="ko-KR" sz="2200" dirty="0" smtClean="0"/>
                  <a:t> are in the same transaction</a:t>
                </a:r>
              </a:p>
              <a:p>
                <a:pPr lvl="1"/>
                <a:r>
                  <a:rPr lang="en-US" altLang="ko-KR" sz="2200" i="1" dirty="0"/>
                  <a:t>a</a:t>
                </a:r>
                <a:r>
                  <a:rPr lang="en-US" altLang="ko-KR" sz="2200" dirty="0"/>
                  <a:t> </a:t>
                </a:r>
                <a14:m>
                  <m:oMath xmlns:m="http://schemas.openxmlformats.org/officeDocument/2006/math">
                    <m:r>
                      <a:rPr lang="en-US" altLang="ko-KR" sz="2200" i="1">
                        <a:latin typeface="Cambria Math"/>
                      </a:rPr>
                      <m:t>≺</m:t>
                    </m:r>
                  </m:oMath>
                </a14:m>
                <a:r>
                  <a:rPr lang="en-US" altLang="ko-KR" sz="2200" dirty="0"/>
                  <a:t> </a:t>
                </a:r>
                <a:r>
                  <a:rPr lang="en-US" altLang="ko-KR" sz="2200" i="1" dirty="0" smtClean="0"/>
                  <a:t>c  </a:t>
                </a:r>
                <a:r>
                  <a:rPr lang="en-US" altLang="ko-KR" sz="2200" dirty="0" smtClean="0"/>
                  <a:t>if</a:t>
                </a:r>
                <a:r>
                  <a:rPr lang="en-US" altLang="ko-KR" sz="2200" i="1" dirty="0" smtClean="0"/>
                  <a:t>  a</a:t>
                </a:r>
                <a:r>
                  <a:rPr lang="en-US" altLang="ko-KR" sz="22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ko-KR" sz="2200" i="1">
                        <a:latin typeface="Cambria Math"/>
                      </a:rPr>
                      <m:t>≺</m:t>
                    </m:r>
                  </m:oMath>
                </a14:m>
                <a:r>
                  <a:rPr lang="en-US" altLang="ko-KR" sz="2200" dirty="0"/>
                  <a:t> </a:t>
                </a:r>
                <a:r>
                  <a:rPr lang="en-US" altLang="ko-KR" sz="2200" i="1" dirty="0" smtClean="0"/>
                  <a:t>b </a:t>
                </a:r>
                <a:r>
                  <a:rPr lang="en-US" altLang="ko-KR" sz="2200" dirty="0" smtClean="0"/>
                  <a:t>and </a:t>
                </a:r>
                <a:r>
                  <a:rPr lang="en-US" altLang="ko-KR" sz="2200" i="1" dirty="0" smtClean="0"/>
                  <a:t>b</a:t>
                </a:r>
                <a:r>
                  <a:rPr lang="en-US" altLang="ko-KR" sz="22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ko-KR" sz="2200" i="1">
                        <a:latin typeface="Cambria Math"/>
                      </a:rPr>
                      <m:t>≺</m:t>
                    </m:r>
                  </m:oMath>
                </a14:m>
                <a:r>
                  <a:rPr lang="en-US" altLang="ko-KR" sz="2200" dirty="0"/>
                  <a:t> </a:t>
                </a:r>
                <a:r>
                  <a:rPr lang="en-US" altLang="ko-KR" sz="2200" i="1" dirty="0" smtClean="0"/>
                  <a:t>c</a:t>
                </a:r>
                <a:endParaRPr lang="en-US" altLang="ko-KR" sz="2200" dirty="0" smtClean="0"/>
              </a:p>
              <a:p>
                <a:pPr lvl="1"/>
                <a:endParaRPr lang="en-US" altLang="ko-KR" sz="1800" dirty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00200"/>
                <a:ext cx="8640960" cy="4525963"/>
              </a:xfrm>
              <a:blipFill rotWithShape="0">
                <a:blip r:embed="rId2"/>
                <a:stretch>
                  <a:fillRect l="-917" t="-1078" r="-141" b="-256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85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Happens-Before </a:t>
            </a:r>
            <a:r>
              <a:rPr lang="en-US" altLang="ko-KR" dirty="0" smtClean="0"/>
              <a:t>in Transactions (3/3</a:t>
            </a:r>
            <a:r>
              <a:rPr lang="en-US" altLang="ko-KR" dirty="0"/>
              <a:t>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600200"/>
                <a:ext cx="8352928" cy="437056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altLang="ko-KR" sz="2600" dirty="0" smtClean="0"/>
                  <a:t>A transaction </a:t>
                </a:r>
                <a14:m>
                  <m:oMath xmlns:m="http://schemas.openxmlformats.org/officeDocument/2006/math">
                    <m:r>
                      <a:rPr lang="en-US" altLang="ko-KR" sz="2600" i="1">
                        <a:latin typeface="Cambria Math"/>
                      </a:rPr>
                      <m:t>𝑃</m:t>
                    </m:r>
                  </m:oMath>
                </a14:m>
                <a:r>
                  <a:rPr lang="en-US" altLang="ko-KR" sz="2600" dirty="0" smtClean="0"/>
                  <a:t> happens-before a transaction </a:t>
                </a:r>
                <a14:m>
                  <m:oMath xmlns:m="http://schemas.openxmlformats.org/officeDocument/2006/math">
                    <m:r>
                      <a:rPr lang="en-US" altLang="ko-KR" sz="2600" b="0" i="1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US" altLang="ko-KR" sz="2600" dirty="0" smtClean="0"/>
                  <a:t> in an execution (</a:t>
                </a:r>
                <a14:m>
                  <m:oMath xmlns:m="http://schemas.openxmlformats.org/officeDocument/2006/math">
                    <m:r>
                      <a:rPr lang="en-US" altLang="ko-KR" sz="2600" b="0" i="1" smtClean="0">
                        <a:latin typeface="Cambria Math"/>
                      </a:rPr>
                      <m:t>𝑃</m:t>
                    </m:r>
                    <m:r>
                      <a:rPr lang="en-US" altLang="ko-KR" sz="2600" b="0" i="1" smtClean="0">
                        <a:latin typeface="Cambria Math"/>
                        <a:ea typeface="Cambria Math"/>
                      </a:rPr>
                      <m:t>⋖</m:t>
                    </m:r>
                    <m:r>
                      <a:rPr lang="en-US" altLang="ko-KR" sz="2600" b="0" i="1" smtClean="0">
                        <a:latin typeface="Cambria Math"/>
                        <a:ea typeface="Cambria Math"/>
                      </a:rPr>
                      <m:t>𝑄</m:t>
                    </m:r>
                  </m:oMath>
                </a14:m>
                <a:r>
                  <a:rPr lang="en-US" altLang="ko-KR" sz="2600" dirty="0" smtClean="0"/>
                  <a:t>) if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sz="2600" i="1">
                        <a:latin typeface="Cambria Math"/>
                      </a:rPr>
                      <m:t>𝑃</m:t>
                    </m:r>
                    <m:r>
                      <a:rPr lang="en-US" altLang="ko-KR" sz="2600" b="0" i="1" smtClean="0">
                        <a:latin typeface="Cambria Math"/>
                      </a:rPr>
                      <m:t>≠</m:t>
                    </m:r>
                    <m:r>
                      <a:rPr lang="en-US" altLang="ko-KR" sz="2600" b="0" i="1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US" altLang="ko-KR" sz="2600" dirty="0" smtClean="0"/>
                  <a:t>, and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sz="2600" b="0" i="1" smtClean="0">
                        <a:latin typeface="Cambria Math"/>
                      </a:rPr>
                      <m:t>∃ </m:t>
                    </m:r>
                    <m:r>
                      <a:rPr lang="en-US" altLang="ko-KR" sz="2600" b="0" i="1" smtClean="0">
                        <a:latin typeface="Cambria Math"/>
                      </a:rPr>
                      <m:t>𝑝</m:t>
                    </m:r>
                    <m:r>
                      <a:rPr lang="en-US" altLang="ko-KR" sz="2600" b="0" i="1" smtClean="0">
                        <a:latin typeface="Cambria Math"/>
                      </a:rPr>
                      <m:t>∈</m:t>
                    </m:r>
                    <m:r>
                      <a:rPr lang="en-US" altLang="ko-KR" sz="2600" b="0" i="1" smtClean="0">
                        <a:latin typeface="Cambria Math"/>
                      </a:rPr>
                      <m:t>𝑃</m:t>
                    </m:r>
                    <m:r>
                      <a:rPr lang="en-US" altLang="ko-KR" sz="2600" b="0" i="1" smtClean="0">
                        <a:latin typeface="Cambria Math"/>
                      </a:rPr>
                      <m:t>, ∃</m:t>
                    </m:r>
                    <m:r>
                      <a:rPr lang="en-US" altLang="ko-KR" sz="2600" b="0" i="1" smtClean="0">
                        <a:latin typeface="Cambria Math"/>
                      </a:rPr>
                      <m:t>𝑞</m:t>
                    </m:r>
                    <m:r>
                      <a:rPr lang="en-US" altLang="ko-KR" sz="2600" b="0" i="1" smtClean="0">
                        <a:latin typeface="Cambria Math"/>
                      </a:rPr>
                      <m:t>∈</m:t>
                    </m:r>
                    <m:r>
                      <a:rPr lang="en-US" altLang="ko-KR" sz="2600" b="0" i="1" smtClean="0">
                        <a:latin typeface="Cambria Math"/>
                      </a:rPr>
                      <m:t>𝑄</m:t>
                    </m:r>
                    <m:r>
                      <a:rPr lang="en-US" altLang="ko-KR" sz="2600" b="0" i="1" smtClean="0">
                        <a:latin typeface="Cambria Math"/>
                      </a:rPr>
                      <m:t>:  </m:t>
                    </m:r>
                    <m:r>
                      <a:rPr lang="en-US" altLang="ko-KR" sz="2600" b="0" i="1" smtClean="0">
                        <a:latin typeface="Cambria Math"/>
                      </a:rPr>
                      <m:t>𝑝</m:t>
                    </m:r>
                    <m:r>
                      <a:rPr lang="en-US" altLang="ko-KR" sz="2600" b="0" i="1" smtClean="0">
                        <a:latin typeface="Cambria Math"/>
                      </a:rPr>
                      <m:t>≺</m:t>
                    </m:r>
                    <m:r>
                      <a:rPr lang="en-US" altLang="ko-KR" sz="2600" b="0" i="1" smtClean="0">
                        <a:latin typeface="Cambria Math"/>
                      </a:rPr>
                      <m:t>𝑞</m:t>
                    </m:r>
                  </m:oMath>
                </a14:m>
                <a:r>
                  <a:rPr lang="ko-KR" altLang="en-US" sz="2600" dirty="0" smtClean="0"/>
                  <a:t>  </a:t>
                </a:r>
                <a:endParaRPr lang="en-US" altLang="ko-KR" sz="2600" dirty="0" smtClean="0"/>
              </a:p>
              <a:p>
                <a:pPr lvl="1"/>
                <a:endParaRPr lang="en-US" altLang="ko-KR" sz="2600" dirty="0" smtClean="0"/>
              </a:p>
              <a:p>
                <a:r>
                  <a:rPr lang="en-US" altLang="ko-KR" sz="2600" dirty="0" smtClean="0"/>
                  <a:t>An execution is </a:t>
                </a:r>
                <a:r>
                  <a:rPr lang="en-US" altLang="ko-KR" sz="2600" dirty="0" err="1" smtClean="0"/>
                  <a:t>serializable</a:t>
                </a:r>
                <a:r>
                  <a:rPr lang="en-US" altLang="ko-KR" sz="2600" dirty="0" smtClean="0"/>
                  <a:t> if and only if the transactional happens-before relation </a:t>
                </a:r>
                <a14:m>
                  <m:oMath xmlns:m="http://schemas.openxmlformats.org/officeDocument/2006/math">
                    <m:r>
                      <a:rPr lang="en-US" altLang="ko-KR" sz="2600" b="0" i="0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altLang="ko-KR" sz="2600" i="1">
                        <a:latin typeface="Cambria Math"/>
                        <a:ea typeface="Cambria Math"/>
                      </a:rPr>
                      <m:t>⋖</m:t>
                    </m:r>
                    <m:r>
                      <a:rPr lang="en-US" altLang="ko-KR" sz="26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altLang="ko-KR" sz="2600" dirty="0" smtClean="0"/>
                  <a:t> is acyclic</a:t>
                </a:r>
                <a:r>
                  <a:rPr lang="en-US" altLang="ko-KR" sz="2600" baseline="30000" dirty="0" smtClean="0"/>
                  <a:t>*</a:t>
                </a:r>
              </a:p>
              <a:p>
                <a:endParaRPr lang="en-US" altLang="ko-KR" sz="2600" baseline="30000" dirty="0" smtClean="0"/>
              </a:p>
              <a:p>
                <a:r>
                  <a:rPr lang="en-US" altLang="ko-KR" sz="2600" dirty="0" smtClean="0"/>
                  <a:t>A blame assignment is a set of happens-before relation over operations that construct a cycle in the transactional happens-before relation</a:t>
                </a:r>
                <a:endParaRPr lang="ko-KR" altLang="en-US" sz="2600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600200"/>
                <a:ext cx="8352928" cy="4370565"/>
              </a:xfrm>
              <a:blipFill rotWithShape="1">
                <a:blip r:embed="rId2"/>
                <a:stretch>
                  <a:fillRect l="-1168" t="-2095" r="-876" b="-29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19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13420" y="5970766"/>
            <a:ext cx="87129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alibri" panose="020F0502020204030204" pitchFamily="34" charset="0"/>
              </a:rPr>
              <a:t>*  P. A. Bernstein et al., </a:t>
            </a:r>
            <a:r>
              <a:rPr lang="en-US" altLang="ko-KR" sz="1600" i="1" dirty="0" smtClean="0">
                <a:latin typeface="Calibri" panose="020F0502020204030204" pitchFamily="34" charset="0"/>
              </a:rPr>
              <a:t>Concurrency Control and Recovery in Database Systems</a:t>
            </a:r>
            <a:r>
              <a:rPr lang="en-US" altLang="ko-KR" sz="1600" dirty="0" smtClean="0">
                <a:latin typeface="Calibri" panose="020F0502020204030204" pitchFamily="34" charset="0"/>
              </a:rPr>
              <a:t>,  Addison-Wesley, 1987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41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모서리가 둥근 직사각형 23"/>
          <p:cNvSpPr/>
          <p:nvPr/>
        </p:nvSpPr>
        <p:spPr>
          <a:xfrm>
            <a:off x="3291671" y="3960805"/>
            <a:ext cx="1520736" cy="27933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모서리가 둥근 직사각형 22"/>
          <p:cNvSpPr/>
          <p:nvPr/>
        </p:nvSpPr>
        <p:spPr>
          <a:xfrm>
            <a:off x="4278635" y="2348880"/>
            <a:ext cx="1520736" cy="27933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2483768" y="2573603"/>
            <a:ext cx="1520736" cy="27933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모서리가 둥근 직사각형 20"/>
          <p:cNvSpPr/>
          <p:nvPr/>
        </p:nvSpPr>
        <p:spPr>
          <a:xfrm>
            <a:off x="1187624" y="2376629"/>
            <a:ext cx="1520736" cy="27933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1187624" y="2134560"/>
            <a:ext cx="1520736" cy="27933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1195937" y="4988729"/>
            <a:ext cx="1935903" cy="27933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5965900" y="3967414"/>
            <a:ext cx="1689955" cy="27933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2019037" y="3168717"/>
            <a:ext cx="1858950" cy="27933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924189" y="1340768"/>
            <a:ext cx="3197039" cy="5586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1187624" y="4998254"/>
            <a:ext cx="1944216" cy="26138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1187624" y="3966308"/>
            <a:ext cx="6696744" cy="26138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2996137" y="2134560"/>
            <a:ext cx="1440160" cy="26138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1195937" y="2580978"/>
            <a:ext cx="2952328" cy="26138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Data Race Free, Yet Race Bug (1/2)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899592" y="1103919"/>
            <a:ext cx="7341127" cy="4268111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Vector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Collection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elementCount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Object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elementData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altLang="ko-KR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public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Vector(Collection c){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elementCount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c.size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elementData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Object[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elementCount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;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c.toArray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elementData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; }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altLang="ko-KR" sz="105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public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size(){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elementCount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; }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ko-K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ko-K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Object[]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toArray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(Object a[]){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System.arraycopy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elementData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0, a, 0,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elementCount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 }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altLang="ko-KR" sz="105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add(Object o) {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elementCount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++; ...} }</a:t>
            </a:r>
            <a:endParaRPr lang="ko-KR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0905" y="5435512"/>
            <a:ext cx="3773103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Thread 1</a:t>
            </a:r>
          </a:p>
          <a:p>
            <a:endParaRPr lang="en-US" altLang="ko-KR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Vector v2=new Vector(v1);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0072" y="5435512"/>
            <a:ext cx="304801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Thread 2</a:t>
            </a:r>
          </a:p>
          <a:p>
            <a:endParaRPr lang="en-US" altLang="ko-KR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v1.add(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70656" y="5406468"/>
            <a:ext cx="7397185" cy="90285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283968" y="1340768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Data race free </a:t>
            </a:r>
            <a:r>
              <a:rPr lang="en-US" altLang="ko-KR" sz="2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(protected by </a:t>
            </a:r>
            <a:r>
              <a:rPr lang="en-US" altLang="ko-KR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altLang="ko-KR" sz="2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)</a:t>
            </a:r>
            <a:endParaRPr lang="ko-KR" alt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왼쪽 중괄호 14"/>
          <p:cNvSpPr/>
          <p:nvPr/>
        </p:nvSpPr>
        <p:spPr>
          <a:xfrm>
            <a:off x="847206" y="2246631"/>
            <a:ext cx="323792" cy="476952"/>
          </a:xfrm>
          <a:prstGeom prst="leftBrac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1899434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Should</a:t>
            </a:r>
          </a:p>
          <a:p>
            <a:r>
              <a:rPr lang="en-US" altLang="ko-KR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be</a:t>
            </a:r>
          </a:p>
          <a:p>
            <a:r>
              <a:rPr lang="en-US" altLang="ko-KR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executed </a:t>
            </a:r>
          </a:p>
          <a:p>
            <a:r>
              <a:rPr lang="en-US" altLang="ko-KR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atomically</a:t>
            </a:r>
          </a:p>
        </p:txBody>
      </p:sp>
    </p:spTree>
    <p:extLst>
      <p:ext uri="{BB962C8B-B14F-4D97-AF65-F5344CB8AC3E}">
        <p14:creationId xmlns:p14="http://schemas.microsoft.com/office/powerpoint/2010/main" val="186228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  <p:bldP spid="22" grpId="0" animBg="1"/>
      <p:bldP spid="21" grpId="0" animBg="1"/>
      <p:bldP spid="20" grpId="0" animBg="1"/>
      <p:bldP spid="19" grpId="0" animBg="1"/>
      <p:bldP spid="18" grpId="0" animBg="1"/>
      <p:bldP spid="17" grpId="0" animBg="1"/>
      <p:bldP spid="14" grpId="0" animBg="1"/>
      <p:bldP spid="16" grpId="0" animBg="1"/>
      <p:bldP spid="12" grpId="0" animBg="1"/>
      <p:bldP spid="10" grpId="0" animBg="1"/>
      <p:bldP spid="11" grpId="0" animBg="1"/>
      <p:bldP spid="7" grpId="0"/>
      <p:bldP spid="8" grpId="0"/>
      <p:bldP spid="9" grpId="0" animBg="1"/>
      <p:bldP spid="13" grpId="0"/>
      <p:bldP spid="15" grpId="0" animBg="1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80685"/>
          </a:xfrm>
        </p:spPr>
        <p:txBody>
          <a:bodyPr/>
          <a:lstStyle/>
          <a:p>
            <a:r>
              <a:rPr lang="en-US" altLang="ko-KR" dirty="0" smtClean="0"/>
              <a:t>Example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20</a:t>
            </a:fld>
            <a:endParaRPr lang="ko-KR" altLang="en-US"/>
          </a:p>
        </p:txBody>
      </p:sp>
      <p:cxnSp>
        <p:nvCxnSpPr>
          <p:cNvPr id="6" name="직선 화살표 연결선 5"/>
          <p:cNvCxnSpPr/>
          <p:nvPr/>
        </p:nvCxnSpPr>
        <p:spPr>
          <a:xfrm flipH="1">
            <a:off x="1565494" y="1340768"/>
            <a:ext cx="10382" cy="4672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모서리가 둥근 직사각형 6"/>
          <p:cNvSpPr/>
          <p:nvPr/>
        </p:nvSpPr>
        <p:spPr>
          <a:xfrm>
            <a:off x="781739" y="1570317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lock(X)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81739" y="1897376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write(</a:t>
            </a:r>
            <a:r>
              <a:rPr lang="en-US" altLang="ko-KR" sz="20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a</a:t>
            </a:r>
            <a:r>
              <a:rPr lang="en-US" altLang="ko-KR" sz="2000" b="1" dirty="0" smtClean="0">
                <a:latin typeface="Calibri" panose="020F0502020204030204" pitchFamily="34" charset="0"/>
              </a:rPr>
              <a:t>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774792" y="2224320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unlock(X)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836712"/>
            <a:ext cx="207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t1: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Thread1()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1" name="직선 화살표 연결선 10"/>
          <p:cNvCxnSpPr/>
          <p:nvPr/>
        </p:nvCxnSpPr>
        <p:spPr>
          <a:xfrm flipH="1">
            <a:off x="3687160" y="1340768"/>
            <a:ext cx="3435" cy="4672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54271" y="836712"/>
            <a:ext cx="207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t2: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Thread2()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2929491" y="2006253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lock(Y)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2929491" y="2337109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write(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b</a:t>
            </a:r>
            <a:r>
              <a:rPr lang="en-US" altLang="ko-KR" sz="2000" b="1" dirty="0" smtClean="0">
                <a:latin typeface="Calibri" panose="020F0502020204030204" pitchFamily="34" charset="0"/>
              </a:rPr>
              <a:t>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2922544" y="2654440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unlock(Y)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773426" y="4579746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lock(Z)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773426" y="4910602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read(</a:t>
            </a:r>
            <a:r>
              <a:rPr lang="en-US" altLang="ko-KR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</a:t>
            </a:r>
            <a:r>
              <a:rPr lang="en-US" altLang="ko-KR" sz="2000" b="1" dirty="0" smtClean="0">
                <a:latin typeface="Calibri" panose="020F0502020204030204" pitchFamily="34" charset="0"/>
              </a:rPr>
              <a:t>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766479" y="5240912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unlock(Z)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2894754" y="4505327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lock(X)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2894754" y="4818746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read(</a:t>
            </a:r>
            <a:r>
              <a:rPr lang="en-US" altLang="ko-KR" sz="20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a</a:t>
            </a:r>
            <a:r>
              <a:rPr lang="en-US" altLang="ko-KR" sz="2000" b="1" dirty="0" smtClean="0">
                <a:latin typeface="Calibri" panose="020F0502020204030204" pitchFamily="34" charset="0"/>
              </a:rPr>
              <a:t>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2887807" y="5130146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unlock(X)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cxnSp>
        <p:nvCxnSpPr>
          <p:cNvPr id="22" name="직선 화살표 연결선 21"/>
          <p:cNvCxnSpPr/>
          <p:nvPr/>
        </p:nvCxnSpPr>
        <p:spPr>
          <a:xfrm flipH="1">
            <a:off x="5748905" y="1340768"/>
            <a:ext cx="3435" cy="4672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16016" y="836712"/>
            <a:ext cx="207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t3: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Thread2()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4991236" y="2950867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lock(Y)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25" name="모서리가 둥근 직사각형 24"/>
          <p:cNvSpPr/>
          <p:nvPr/>
        </p:nvSpPr>
        <p:spPr>
          <a:xfrm>
            <a:off x="4991236" y="3264286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read(</a:t>
            </a:r>
            <a:r>
              <a:rPr lang="en-US" altLang="ko-KR" sz="20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b</a:t>
            </a:r>
            <a:r>
              <a:rPr lang="en-US" altLang="ko-KR" sz="2000" b="1" dirty="0" smtClean="0">
                <a:latin typeface="Calibri" panose="020F0502020204030204" pitchFamily="34" charset="0"/>
              </a:rPr>
              <a:t>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4984289" y="3575686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write(</a:t>
            </a:r>
            <a:r>
              <a:rPr lang="en-US" altLang="ko-KR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c</a:t>
            </a:r>
            <a:r>
              <a:rPr lang="en-US" altLang="ko-KR" sz="2000" b="1" dirty="0" smtClean="0">
                <a:latin typeface="Calibri" panose="020F0502020204030204" pitchFamily="34" charset="0"/>
              </a:rPr>
              <a:t>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29" name="모서리가 둥근 직사각형 28"/>
          <p:cNvSpPr/>
          <p:nvPr/>
        </p:nvSpPr>
        <p:spPr>
          <a:xfrm>
            <a:off x="4988464" y="3918198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unlock(Y)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668590" y="1494309"/>
            <a:ext cx="1818764" cy="4166939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2791336" y="1840820"/>
            <a:ext cx="1818764" cy="3670595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4772440" y="2383538"/>
            <a:ext cx="2000640" cy="2392906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668590" y="1187460"/>
            <a:ext cx="1887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Tr#1</a:t>
            </a:r>
            <a:endParaRPr lang="ko-KR" altLang="en-US" sz="2000" b="1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91336" y="1484784"/>
            <a:ext cx="1564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Tr#2</a:t>
            </a:r>
            <a:endParaRPr lang="ko-KR" altLang="en-US" sz="2000" b="1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16016" y="2051556"/>
            <a:ext cx="1712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Tr#3</a:t>
            </a:r>
            <a:endParaRPr lang="ko-KR" altLang="en-US" sz="2000" b="1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cxnSp>
        <p:nvCxnSpPr>
          <p:cNvPr id="37" name="직선 화살표 연결선 36"/>
          <p:cNvCxnSpPr>
            <a:endCxn id="31" idx="1"/>
          </p:cNvCxnSpPr>
          <p:nvPr/>
        </p:nvCxnSpPr>
        <p:spPr>
          <a:xfrm>
            <a:off x="2487354" y="3221371"/>
            <a:ext cx="303982" cy="454747"/>
          </a:xfrm>
          <a:prstGeom prst="straightConnector1">
            <a:avLst/>
          </a:prstGeom>
          <a:ln w="38100" cmpd="dbl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37"/>
          <p:cNvCxnSpPr/>
          <p:nvPr/>
        </p:nvCxnSpPr>
        <p:spPr>
          <a:xfrm>
            <a:off x="4610100" y="2780928"/>
            <a:ext cx="162340" cy="288032"/>
          </a:xfrm>
          <a:prstGeom prst="straightConnector1">
            <a:avLst/>
          </a:prstGeom>
          <a:ln w="38100" cmpd="dbl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6773080" y="2204864"/>
                <a:ext cx="237092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altLang="ko-KR" sz="2400" b="1" dirty="0" smtClean="0">
                  <a:solidFill>
                    <a:schemeClr val="accent1"/>
                  </a:solidFill>
                  <a:latin typeface="Calibri" panose="020F0502020204030204" pitchFamily="34" charset="0"/>
                </a:endParaRPr>
              </a:p>
              <a:p>
                <a:r>
                  <a:rPr lang="en-US" altLang="ko-KR" sz="2400" b="1" dirty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Tr#1 </a:t>
                </a:r>
                <a14:m>
                  <m:oMath xmlns:m="http://schemas.openxmlformats.org/officeDocument/2006/math">
                    <m:r>
                      <a:rPr lang="en-US" altLang="ko-KR" sz="2400" b="1" i="1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⋖</m:t>
                    </m:r>
                  </m:oMath>
                </a14:m>
                <a:r>
                  <a:rPr lang="ko-KR" altLang="en-US" sz="2400" b="1" dirty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altLang="ko-KR" sz="2400" b="1" dirty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Tr#2</a:t>
                </a:r>
              </a:p>
              <a:p>
                <a:r>
                  <a:rPr lang="en-US" altLang="ko-KR" sz="2400" b="1" dirty="0" smtClean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Tr#2 </a:t>
                </a:r>
                <a14:m>
                  <m:oMath xmlns:m="http://schemas.openxmlformats.org/officeDocument/2006/math">
                    <m:r>
                      <a:rPr lang="en-US" altLang="ko-KR" sz="2400" b="1" i="1" smtClean="0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⋖</m:t>
                    </m:r>
                  </m:oMath>
                </a14:m>
                <a:r>
                  <a:rPr lang="ko-KR" altLang="en-US" sz="2400" b="1" dirty="0" smtClean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altLang="ko-KR" sz="2400" b="1" dirty="0" smtClean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Tr#3</a:t>
                </a:r>
              </a:p>
              <a:p>
                <a:r>
                  <a:rPr lang="en-US" altLang="ko-KR" sz="2400" b="1" dirty="0" smtClean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Tr#3 </a:t>
                </a:r>
                <a14:m>
                  <m:oMath xmlns:m="http://schemas.openxmlformats.org/officeDocument/2006/math">
                    <m:r>
                      <a:rPr lang="en-US" altLang="ko-KR" sz="2400" b="1" i="1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⋖</m:t>
                    </m:r>
                  </m:oMath>
                </a14:m>
                <a:r>
                  <a:rPr lang="ko-KR" altLang="en-US" sz="2400" b="1" dirty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altLang="ko-KR" sz="2400" b="1" dirty="0" smtClean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Tr#1</a:t>
                </a:r>
              </a:p>
              <a:p>
                <a:r>
                  <a:rPr lang="en-US" altLang="ko-KR" sz="2400" b="1" dirty="0" smtClean="0">
                    <a:solidFill>
                      <a:schemeClr val="accent2"/>
                    </a:solidFill>
                    <a:latin typeface="Calibri" panose="020F0502020204030204" pitchFamily="34" charset="0"/>
                  </a:rPr>
                  <a:t>Not </a:t>
                </a:r>
                <a:r>
                  <a:rPr lang="en-US" altLang="ko-KR" sz="2400" b="1" dirty="0" err="1" smtClean="0">
                    <a:solidFill>
                      <a:schemeClr val="accent2"/>
                    </a:solidFill>
                    <a:latin typeface="Calibri" panose="020F0502020204030204" pitchFamily="34" charset="0"/>
                  </a:rPr>
                  <a:t>serializable</a:t>
                </a:r>
                <a:endParaRPr lang="en-US" altLang="ko-KR" sz="2400" b="1" dirty="0" smtClean="0">
                  <a:solidFill>
                    <a:schemeClr val="accent2"/>
                  </a:solidFill>
                  <a:latin typeface="Calibri" panose="020F0502020204030204" pitchFamily="34" charset="0"/>
                </a:endParaRPr>
              </a:p>
              <a:p>
                <a:endParaRPr lang="en-US" altLang="ko-KR" sz="2400" b="1" dirty="0">
                  <a:solidFill>
                    <a:schemeClr val="accent1"/>
                  </a:solidFill>
                  <a:latin typeface="Calibri" panose="020F0502020204030204" pitchFamily="34" charset="0"/>
                </a:endParaRPr>
              </a:p>
              <a:p>
                <a:endParaRPr lang="ko-KR" altLang="en-US" sz="2400" b="1" dirty="0">
                  <a:solidFill>
                    <a:schemeClr val="accent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3080" y="2204864"/>
                <a:ext cx="2370920" cy="2677656"/>
              </a:xfrm>
              <a:prstGeom prst="rect">
                <a:avLst/>
              </a:prstGeom>
              <a:blipFill rotWithShape="0">
                <a:blip r:embed="rId2"/>
                <a:stretch>
                  <a:fillRect l="-385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모서리가 둥근 직사각형 58"/>
          <p:cNvSpPr/>
          <p:nvPr/>
        </p:nvSpPr>
        <p:spPr>
          <a:xfrm>
            <a:off x="5004048" y="2612529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lock(Z)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60" name="모서리가 둥근 직사각형 59"/>
          <p:cNvSpPr/>
          <p:nvPr/>
        </p:nvSpPr>
        <p:spPr>
          <a:xfrm>
            <a:off x="5004048" y="4238616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unlock(Z)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cxnSp>
        <p:nvCxnSpPr>
          <p:cNvPr id="62" name="직선 화살표 연결선 61"/>
          <p:cNvCxnSpPr>
            <a:endCxn id="20" idx="1"/>
          </p:cNvCxnSpPr>
          <p:nvPr/>
        </p:nvCxnSpPr>
        <p:spPr>
          <a:xfrm>
            <a:off x="2363143" y="2052779"/>
            <a:ext cx="531611" cy="2901219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화살표 연결선 64"/>
          <p:cNvCxnSpPr/>
          <p:nvPr/>
        </p:nvCxnSpPr>
        <p:spPr>
          <a:xfrm>
            <a:off x="4523707" y="2472361"/>
            <a:ext cx="480341" cy="927177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화살표 연결선 67"/>
          <p:cNvCxnSpPr>
            <a:stCxn id="26" idx="1"/>
          </p:cNvCxnSpPr>
          <p:nvPr/>
        </p:nvCxnSpPr>
        <p:spPr>
          <a:xfrm flipH="1">
            <a:off x="2354831" y="3710938"/>
            <a:ext cx="2629458" cy="123023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화살표 연결선 70"/>
          <p:cNvCxnSpPr/>
          <p:nvPr/>
        </p:nvCxnSpPr>
        <p:spPr>
          <a:xfrm flipH="1">
            <a:off x="2487354" y="3710938"/>
            <a:ext cx="2300670" cy="726174"/>
          </a:xfrm>
          <a:prstGeom prst="straightConnector1">
            <a:avLst/>
          </a:prstGeom>
          <a:ln w="38100" cmpd="dbl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84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r>
              <a:rPr lang="en-US" altLang="ko-KR" dirty="0" smtClean="0"/>
              <a:t>False Positive of </a:t>
            </a:r>
            <a:r>
              <a:rPr lang="en-US" altLang="ko-KR" dirty="0" err="1" smtClean="0"/>
              <a:t>Velodrome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47564" y="5589240"/>
            <a:ext cx="7920880" cy="833150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400" dirty="0" smtClean="0"/>
              <a:t>Execution order of write operations on a variable without read operations do not change result states, except for the last one</a:t>
            </a:r>
            <a:endParaRPr lang="ko-KR" altLang="en-US" sz="2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21</a:t>
            </a:fld>
            <a:endParaRPr lang="ko-KR" altLang="en-US"/>
          </a:p>
        </p:txBody>
      </p:sp>
      <p:cxnSp>
        <p:nvCxnSpPr>
          <p:cNvPr id="6" name="직선 화살표 연결선 5"/>
          <p:cNvCxnSpPr/>
          <p:nvPr/>
        </p:nvCxnSpPr>
        <p:spPr>
          <a:xfrm>
            <a:off x="5608324" y="1484784"/>
            <a:ext cx="2096" cy="41044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모서리가 둥근 직사각형 7"/>
          <p:cNvSpPr/>
          <p:nvPr/>
        </p:nvSpPr>
        <p:spPr>
          <a:xfrm>
            <a:off x="4814187" y="2121259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write(</a:t>
            </a:r>
            <a:r>
              <a:rPr lang="en-US" altLang="ko-KR" sz="20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a, 1</a:t>
            </a:r>
            <a:r>
              <a:rPr lang="en-US" altLang="ko-KR" sz="2000" b="1" dirty="0" smtClean="0">
                <a:latin typeface="Calibri" panose="020F0502020204030204" pitchFamily="34" charset="0"/>
              </a:rPr>
              <a:t>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1060595"/>
            <a:ext cx="207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t1: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Thread1()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1" name="직선 화살표 연결선 10"/>
          <p:cNvCxnSpPr/>
          <p:nvPr/>
        </p:nvCxnSpPr>
        <p:spPr>
          <a:xfrm flipH="1">
            <a:off x="7717904" y="1484784"/>
            <a:ext cx="5141" cy="41044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86719" y="1060595"/>
            <a:ext cx="207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</a:rPr>
              <a:t>t2: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Thread2()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6924769" y="3158496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write(</a:t>
            </a:r>
            <a:r>
              <a:rPr lang="en-US" altLang="ko-KR" sz="20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a, 11</a:t>
            </a:r>
            <a:r>
              <a:rPr lang="en-US" altLang="ko-KR" sz="2000" b="1" dirty="0" smtClean="0">
                <a:latin typeface="Calibri" panose="020F0502020204030204" pitchFamily="34" charset="0"/>
              </a:rPr>
              <a:t>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4805874" y="4703819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write(</a:t>
            </a:r>
            <a:r>
              <a:rPr lang="en-US" altLang="ko-KR" sz="20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a, 2</a:t>
            </a:r>
            <a:r>
              <a:rPr lang="en-US" altLang="ko-KR" sz="2000" b="1" dirty="0" smtClean="0">
                <a:latin typeface="Calibri" panose="020F0502020204030204" pitchFamily="34" charset="0"/>
              </a:rPr>
              <a:t>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6927202" y="3535846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write(</a:t>
            </a:r>
            <a:r>
              <a:rPr lang="en-US" altLang="ko-KR" sz="20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a, 12</a:t>
            </a:r>
            <a:r>
              <a:rPr lang="en-US" altLang="ko-KR" sz="2000" b="1" dirty="0" smtClean="0">
                <a:latin typeface="Calibri" panose="020F0502020204030204" pitchFamily="34" charset="0"/>
              </a:rPr>
              <a:t>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4701038" y="1718192"/>
            <a:ext cx="1818764" cy="3727032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6823784" y="2636912"/>
            <a:ext cx="1818764" cy="1656184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701038" y="1411343"/>
            <a:ext cx="1887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Tr#1</a:t>
            </a:r>
            <a:endParaRPr lang="ko-KR" altLang="en-US" sz="2000" b="1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32240" y="2236802"/>
            <a:ext cx="1564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Tr#2</a:t>
            </a:r>
            <a:endParaRPr lang="ko-KR" altLang="en-US" sz="2000" b="1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8" name="모서리가 둥근 직사각형 37"/>
          <p:cNvSpPr/>
          <p:nvPr/>
        </p:nvSpPr>
        <p:spPr>
          <a:xfrm>
            <a:off x="4817622" y="1794200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lock(X)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4819718" y="2443190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unlock(X)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40" name="모서리가 둥근 직사각형 39"/>
          <p:cNvSpPr/>
          <p:nvPr/>
        </p:nvSpPr>
        <p:spPr>
          <a:xfrm>
            <a:off x="6920255" y="2780928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lock(X)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41" name="모서리가 둥근 직사각형 40"/>
          <p:cNvSpPr/>
          <p:nvPr/>
        </p:nvSpPr>
        <p:spPr>
          <a:xfrm>
            <a:off x="6925962" y="3925622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unlock(X)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42" name="모서리가 둥근 직사각형 41"/>
          <p:cNvSpPr/>
          <p:nvPr/>
        </p:nvSpPr>
        <p:spPr>
          <a:xfrm>
            <a:off x="4810326" y="4350236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lock(X)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43" name="모서리가 둥근 직사각형 42"/>
          <p:cNvSpPr/>
          <p:nvPr/>
        </p:nvSpPr>
        <p:spPr>
          <a:xfrm>
            <a:off x="4812422" y="5048932"/>
            <a:ext cx="1581404" cy="270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</a:rPr>
              <a:t>lock(X)</a:t>
            </a:r>
            <a:endParaRPr lang="ko-KR" altLang="en-US" sz="2000" b="1" dirty="0">
              <a:latin typeface="Calibri" panose="020F0502020204030204" pitchFamily="34" charset="0"/>
            </a:endParaRPr>
          </a:p>
        </p:txBody>
      </p:sp>
      <p:sp>
        <p:nvSpPr>
          <p:cNvPr id="44" name="내용 개체 틀 2"/>
          <p:cNvSpPr txBox="1">
            <a:spLocks/>
          </p:cNvSpPr>
          <p:nvPr/>
        </p:nvSpPr>
        <p:spPr>
          <a:xfrm>
            <a:off x="817239" y="1312168"/>
            <a:ext cx="3455825" cy="4205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Thread1(){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//atomic block begins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(X){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 = 1}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(X){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 = 2 ; }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//atomic block ends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Thread2(){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//atomic block begins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(X){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 = 11 ;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 = 12 ; }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//atomic block ends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ko-KR" alt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ko-KR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6" name="직선 화살표 연결선 45"/>
          <p:cNvCxnSpPr>
            <a:stCxn id="8" idx="3"/>
            <a:endCxn id="14" idx="1"/>
          </p:cNvCxnSpPr>
          <p:nvPr/>
        </p:nvCxnSpPr>
        <p:spPr>
          <a:xfrm>
            <a:off x="6395591" y="2256511"/>
            <a:ext cx="529178" cy="1037237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화살표 연결선 50"/>
          <p:cNvCxnSpPr>
            <a:stCxn id="20" idx="1"/>
            <a:endCxn id="17" idx="3"/>
          </p:cNvCxnSpPr>
          <p:nvPr/>
        </p:nvCxnSpPr>
        <p:spPr>
          <a:xfrm flipH="1">
            <a:off x="6387278" y="3671098"/>
            <a:ext cx="539924" cy="1167973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56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175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854968"/>
          </a:xfrm>
        </p:spPr>
        <p:txBody>
          <a:bodyPr/>
          <a:lstStyle/>
          <a:p>
            <a:r>
              <a:rPr lang="en-US" altLang="ko-KR" dirty="0" smtClean="0"/>
              <a:t>View-</a:t>
            </a:r>
            <a:r>
              <a:rPr lang="en-US" altLang="ko-KR" dirty="0" err="1" smtClean="0"/>
              <a:t>Serializability</a:t>
            </a:r>
            <a:r>
              <a:rPr lang="en-US" altLang="ko-KR" dirty="0" smtClean="0"/>
              <a:t>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340768"/>
            <a:ext cx="8901272" cy="4608512"/>
          </a:xfrm>
        </p:spPr>
        <p:txBody>
          <a:bodyPr>
            <a:noAutofit/>
          </a:bodyPr>
          <a:lstStyle/>
          <a:p>
            <a:r>
              <a:rPr lang="en-US" altLang="ko-KR" sz="2400" dirty="0" smtClean="0"/>
              <a:t>Conflict-</a:t>
            </a:r>
            <a:r>
              <a:rPr lang="en-US" altLang="ko-KR" sz="2400" dirty="0" err="1" smtClean="0"/>
              <a:t>serializability</a:t>
            </a:r>
            <a:r>
              <a:rPr lang="en-US" altLang="ko-KR" sz="2400" dirty="0" smtClean="0"/>
              <a:t> </a:t>
            </a:r>
            <a:r>
              <a:rPr lang="en-US" altLang="ko-KR" sz="2000" dirty="0" smtClean="0"/>
              <a:t>(used by </a:t>
            </a:r>
            <a:r>
              <a:rPr lang="en-US" altLang="ko-KR" sz="2000" dirty="0" err="1" smtClean="0"/>
              <a:t>Velodrome</a:t>
            </a:r>
            <a:r>
              <a:rPr lang="en-US" altLang="ko-KR" sz="2000" dirty="0" smtClean="0"/>
              <a:t>)</a:t>
            </a:r>
            <a:endParaRPr lang="en-US" altLang="ko-KR" sz="2000" dirty="0"/>
          </a:p>
          <a:p>
            <a:pPr marL="457200" lvl="1" indent="0">
              <a:buNone/>
            </a:pPr>
            <a:r>
              <a:rPr lang="en-US" altLang="ko-KR" sz="2000" dirty="0"/>
              <a:t>An execution is conflict-</a:t>
            </a:r>
            <a:r>
              <a:rPr lang="en-US" altLang="ko-KR" sz="2000" dirty="0" err="1"/>
              <a:t>serializable</a:t>
            </a:r>
            <a:r>
              <a:rPr lang="en-US" altLang="ko-KR" sz="2000" dirty="0"/>
              <a:t> if there exists a serial execution </a:t>
            </a:r>
            <a:r>
              <a:rPr lang="en-US" altLang="ko-KR" sz="2000" dirty="0" err="1" smtClean="0"/>
              <a:t>s.t.</a:t>
            </a:r>
            <a:r>
              <a:rPr lang="en-US" altLang="ko-KR" sz="2000" dirty="0" smtClean="0"/>
              <a:t> </a:t>
            </a:r>
            <a:br>
              <a:rPr lang="en-US" altLang="ko-KR" sz="2000" dirty="0" smtClean="0"/>
            </a:br>
            <a:r>
              <a:rPr lang="en-US" altLang="ko-KR" sz="2000" dirty="0" smtClean="0"/>
              <a:t> (1) </a:t>
            </a:r>
            <a:r>
              <a:rPr lang="en-US" altLang="ko-KR" sz="2000" dirty="0" smtClean="0"/>
              <a:t>the </a:t>
            </a:r>
            <a:r>
              <a:rPr lang="en-US" altLang="ko-KR" sz="2000" dirty="0" smtClean="0"/>
              <a:t>two </a:t>
            </a:r>
            <a:r>
              <a:rPr lang="en-US" altLang="ko-KR" sz="2000" dirty="0"/>
              <a:t>executions have the same operations, </a:t>
            </a:r>
            <a:r>
              <a:rPr lang="en-US" altLang="ko-KR" sz="2000" dirty="0" smtClean="0"/>
              <a:t>and</a:t>
            </a:r>
            <a:br>
              <a:rPr lang="en-US" altLang="ko-KR" sz="2000" dirty="0" smtClean="0"/>
            </a:br>
            <a:r>
              <a:rPr lang="en-US" altLang="ko-KR" sz="2000" dirty="0" smtClean="0"/>
              <a:t> (</a:t>
            </a:r>
            <a:r>
              <a:rPr lang="en-US" altLang="ko-KR" sz="2000" dirty="0"/>
              <a:t>2</a:t>
            </a:r>
            <a:r>
              <a:rPr lang="en-US" altLang="ko-KR" sz="2000" dirty="0" smtClean="0"/>
              <a:t>) </a:t>
            </a:r>
            <a:r>
              <a:rPr lang="en-US" altLang="ko-KR" sz="2000" dirty="0"/>
              <a:t>for every pair of conflicting operations, </a:t>
            </a:r>
            <a:r>
              <a:rPr lang="en-US" altLang="ko-KR" sz="2000" dirty="0" smtClean="0"/>
              <a:t>the two operations </a:t>
            </a:r>
            <a:r>
              <a:rPr lang="en-US" altLang="ko-KR" sz="2000" dirty="0"/>
              <a:t>have 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       the </a:t>
            </a:r>
            <a:r>
              <a:rPr lang="en-US" altLang="ko-KR" sz="2000" dirty="0"/>
              <a:t>same order in both </a:t>
            </a:r>
            <a:r>
              <a:rPr lang="en-US" altLang="ko-KR" sz="2000" dirty="0" smtClean="0"/>
              <a:t>executions</a:t>
            </a:r>
          </a:p>
          <a:p>
            <a:pPr marL="457200" lvl="1" indent="0">
              <a:buNone/>
            </a:pPr>
            <a:endParaRPr lang="en-US" altLang="ko-KR" sz="1400" dirty="0"/>
          </a:p>
          <a:p>
            <a:r>
              <a:rPr lang="en-US" altLang="ko-KR" sz="2400" dirty="0" smtClean="0"/>
              <a:t>View-</a:t>
            </a:r>
            <a:r>
              <a:rPr lang="en-US" altLang="ko-KR" sz="2400" dirty="0" err="1" smtClean="0"/>
              <a:t>serializability</a:t>
            </a:r>
            <a:r>
              <a:rPr lang="en-US" altLang="ko-KR" sz="2400" baseline="30000" dirty="0" smtClean="0"/>
              <a:t>*</a:t>
            </a:r>
            <a:endParaRPr lang="en-US" altLang="ko-KR" sz="2400" baseline="30000" dirty="0"/>
          </a:p>
          <a:p>
            <a:pPr marL="457200" lvl="1" indent="0">
              <a:buNone/>
            </a:pPr>
            <a:r>
              <a:rPr lang="en-US" altLang="ko-KR" sz="2000" dirty="0" smtClean="0"/>
              <a:t>An </a:t>
            </a:r>
            <a:r>
              <a:rPr lang="en-US" altLang="ko-KR" sz="2000" dirty="0"/>
              <a:t>execution is </a:t>
            </a:r>
            <a:r>
              <a:rPr lang="en-US" altLang="ko-KR" sz="2000" dirty="0" smtClean="0"/>
              <a:t>view-</a:t>
            </a:r>
            <a:r>
              <a:rPr lang="en-US" altLang="ko-KR" sz="2000" dirty="0" err="1" smtClean="0"/>
              <a:t>serializable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if there exists a serial execution </a:t>
            </a:r>
            <a:r>
              <a:rPr lang="en-US" altLang="ko-KR" sz="2000" dirty="0" smtClean="0"/>
              <a:t>s. t. </a:t>
            </a:r>
            <a:r>
              <a:rPr lang="en-US" altLang="ko-KR" sz="2000" dirty="0"/>
              <a:t/>
            </a:r>
            <a:br>
              <a:rPr lang="en-US" altLang="ko-KR" sz="2000" dirty="0"/>
            </a:br>
            <a:r>
              <a:rPr lang="en-US" altLang="ko-KR" sz="2000" dirty="0" smtClean="0"/>
              <a:t>(1) </a:t>
            </a:r>
            <a:r>
              <a:rPr lang="en-US" altLang="ko-KR" sz="2000" dirty="0"/>
              <a:t>two executions have the same operations, and</a:t>
            </a:r>
            <a:br>
              <a:rPr lang="en-US" altLang="ko-KR" sz="2000" dirty="0"/>
            </a:br>
            <a:r>
              <a:rPr lang="en-US" altLang="ko-KR" sz="2000" dirty="0" smtClean="0"/>
              <a:t>(</a:t>
            </a:r>
            <a:r>
              <a:rPr lang="en-US" altLang="ko-KR" sz="2000" dirty="0"/>
              <a:t>2</a:t>
            </a:r>
            <a:r>
              <a:rPr lang="en-US" altLang="ko-KR" sz="2000" dirty="0" smtClean="0"/>
              <a:t>) each read operation has the same write predecessor in both executions, and</a:t>
            </a:r>
          </a:p>
          <a:p>
            <a:pPr marL="457200" lvl="1" indent="0">
              <a:buNone/>
            </a:pPr>
            <a:r>
              <a:rPr lang="en-US" altLang="ko-KR" sz="2000" dirty="0" smtClean="0"/>
              <a:t>         - The write-predecessor of a read operation is the last write operation </a:t>
            </a:r>
            <a:br>
              <a:rPr lang="en-US" altLang="ko-KR" sz="2000" dirty="0" smtClean="0"/>
            </a:br>
            <a:r>
              <a:rPr lang="en-US" altLang="ko-KR" sz="2000" dirty="0" smtClean="0"/>
              <a:t>           on the variable that the read operation reads in an execution</a:t>
            </a:r>
          </a:p>
          <a:p>
            <a:pPr marL="457200" lvl="1" indent="0">
              <a:buNone/>
            </a:pPr>
            <a:r>
              <a:rPr lang="en-US" altLang="ko-KR" sz="2000" dirty="0" smtClean="0"/>
              <a:t>(</a:t>
            </a:r>
            <a:r>
              <a:rPr lang="en-US" altLang="ko-KR" sz="2000" dirty="0"/>
              <a:t>3</a:t>
            </a:r>
            <a:r>
              <a:rPr lang="en-US" altLang="ko-KR" sz="2000" dirty="0" smtClean="0"/>
              <a:t>) each variable has the same final write operation in both executions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23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16352" y="6001543"/>
            <a:ext cx="8712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aseline="30000" dirty="0" smtClean="0">
                <a:latin typeface="Calibri" panose="020F0502020204030204" pitchFamily="34" charset="0"/>
              </a:rPr>
              <a:t>*</a:t>
            </a:r>
            <a:r>
              <a:rPr lang="en-US" altLang="ko-KR" sz="1400" dirty="0" smtClean="0">
                <a:latin typeface="Calibri" panose="020F0502020204030204" pitchFamily="34" charset="0"/>
              </a:rPr>
              <a:t>L. Wang et al.: Accurate and Efficient Runtime Detection of Atomicity Errors in Concurrent Programs, </a:t>
            </a:r>
            <a:r>
              <a:rPr lang="en-US" altLang="ko-KR" sz="1400" dirty="0" err="1" smtClean="0">
                <a:latin typeface="Calibri" panose="020F0502020204030204" pitchFamily="34" charset="0"/>
              </a:rPr>
              <a:t>PPoPP</a:t>
            </a:r>
            <a:r>
              <a:rPr lang="en-US" altLang="ko-KR" sz="1400" dirty="0" smtClean="0">
                <a:latin typeface="Calibri" panose="020F0502020204030204" pitchFamily="34" charset="0"/>
              </a:rPr>
              <a:t> 2006</a:t>
            </a:r>
            <a:endParaRPr lang="ko-KR" altLang="en-US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53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View-</a:t>
            </a:r>
            <a:r>
              <a:rPr lang="en-US" altLang="ko-KR" dirty="0" err="1" smtClean="0"/>
              <a:t>Serializability</a:t>
            </a:r>
            <a:r>
              <a:rPr lang="en-US" altLang="ko-KR" dirty="0" smtClean="0"/>
              <a:t>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Autofit/>
          </a:bodyPr>
          <a:lstStyle/>
          <a:p>
            <a:r>
              <a:rPr lang="en-US" altLang="ko-KR" sz="2400" dirty="0" smtClean="0"/>
              <a:t>We can implement the view-</a:t>
            </a:r>
            <a:r>
              <a:rPr lang="en-US" altLang="ko-KR" sz="2400" dirty="0" err="1" smtClean="0"/>
              <a:t>serializability</a:t>
            </a:r>
            <a:r>
              <a:rPr lang="en-US" altLang="ko-KR" sz="2400" dirty="0" smtClean="0"/>
              <a:t> checking by modifying the conflict definition</a:t>
            </a:r>
          </a:p>
          <a:p>
            <a:pPr lvl="1"/>
            <a:r>
              <a:rPr lang="en-US" altLang="ko-KR" sz="2400" dirty="0" smtClean="0"/>
              <a:t>Two operations </a:t>
            </a:r>
            <a:r>
              <a:rPr lang="en-US" altLang="ko-KR" sz="2400" i="1" dirty="0" smtClean="0"/>
              <a:t>p</a:t>
            </a:r>
            <a:r>
              <a:rPr lang="en-US" altLang="ko-KR" sz="2400" dirty="0" smtClean="0"/>
              <a:t> and </a:t>
            </a:r>
            <a:r>
              <a:rPr lang="en-US" altLang="ko-KR" sz="2400" i="1" dirty="0" smtClean="0"/>
              <a:t>q</a:t>
            </a:r>
            <a:r>
              <a:rPr lang="en-US" altLang="ko-KR" sz="2400" dirty="0" smtClean="0"/>
              <a:t> in an execution </a:t>
            </a:r>
            <a:r>
              <a:rPr lang="en-US" altLang="ko-KR" sz="2400" i="1" dirty="0"/>
              <a:t>conflict</a:t>
            </a:r>
            <a:r>
              <a:rPr lang="en-US" altLang="ko-KR" sz="2400" dirty="0"/>
              <a:t> if </a:t>
            </a:r>
          </a:p>
          <a:p>
            <a:pPr lvl="2"/>
            <a:r>
              <a:rPr lang="en-US" altLang="ko-KR" dirty="0"/>
              <a:t>these access the same </a:t>
            </a:r>
            <a:r>
              <a:rPr lang="en-US" altLang="ko-KR" dirty="0" smtClean="0"/>
              <a:t>variable where</a:t>
            </a:r>
          </a:p>
          <a:p>
            <a:pPr lvl="3"/>
            <a:r>
              <a:rPr lang="en-US" altLang="ko-KR" sz="2400" i="1" dirty="0" smtClean="0">
                <a:solidFill>
                  <a:srgbClr val="0033CC"/>
                </a:solidFill>
              </a:rPr>
              <a:t>p</a:t>
            </a:r>
            <a:r>
              <a:rPr lang="en-US" altLang="ko-KR" sz="2400" dirty="0" smtClean="0">
                <a:solidFill>
                  <a:srgbClr val="0033CC"/>
                </a:solidFill>
              </a:rPr>
              <a:t> is writing, and </a:t>
            </a:r>
            <a:r>
              <a:rPr lang="en-US" altLang="ko-KR" sz="2400" i="1" dirty="0" smtClean="0">
                <a:solidFill>
                  <a:srgbClr val="0033CC"/>
                </a:solidFill>
              </a:rPr>
              <a:t>q</a:t>
            </a:r>
            <a:r>
              <a:rPr lang="en-US" altLang="ko-KR" sz="2400" dirty="0" smtClean="0">
                <a:solidFill>
                  <a:srgbClr val="0033CC"/>
                </a:solidFill>
              </a:rPr>
              <a:t> is reading, or</a:t>
            </a:r>
          </a:p>
          <a:p>
            <a:pPr lvl="3"/>
            <a:r>
              <a:rPr lang="en-US" altLang="ko-KR" sz="2400" i="1" dirty="0" smtClean="0">
                <a:solidFill>
                  <a:srgbClr val="0033CC"/>
                </a:solidFill>
              </a:rPr>
              <a:t>q</a:t>
            </a:r>
            <a:r>
              <a:rPr lang="en-US" altLang="ko-KR" sz="2400" dirty="0" smtClean="0">
                <a:solidFill>
                  <a:srgbClr val="0033CC"/>
                </a:solidFill>
              </a:rPr>
              <a:t> is the final write operation on the variable in the execution</a:t>
            </a:r>
            <a:endParaRPr lang="en-US" altLang="ko-KR" sz="2400" dirty="0">
              <a:solidFill>
                <a:srgbClr val="0033CC"/>
              </a:solidFill>
            </a:endParaRPr>
          </a:p>
          <a:p>
            <a:pPr lvl="2"/>
            <a:r>
              <a:rPr lang="en-US" altLang="ko-KR" dirty="0"/>
              <a:t>these operate on the same </a:t>
            </a:r>
            <a:r>
              <a:rPr lang="en-US" altLang="ko-KR" dirty="0" smtClean="0"/>
              <a:t>lock, </a:t>
            </a:r>
            <a:r>
              <a:rPr lang="en-US" altLang="ko-KR" dirty="0"/>
              <a:t>or</a:t>
            </a:r>
          </a:p>
          <a:p>
            <a:pPr lvl="2"/>
            <a:r>
              <a:rPr lang="en-US" altLang="ko-KR" dirty="0"/>
              <a:t>these are executed in the same </a:t>
            </a:r>
            <a:r>
              <a:rPr lang="en-US" altLang="ko-KR" dirty="0" smtClean="0"/>
              <a:t>thread</a:t>
            </a:r>
          </a:p>
          <a:p>
            <a:pPr lvl="2"/>
            <a:endParaRPr lang="en-US" altLang="ko-KR" sz="300" dirty="0"/>
          </a:p>
          <a:p>
            <a:pPr marL="914400" lvl="2" indent="0">
              <a:buNone/>
            </a:pPr>
            <a:endParaRPr lang="en-US" altLang="ko-KR" sz="2000" dirty="0" smtClean="0"/>
          </a:p>
          <a:p>
            <a:pPr lvl="1"/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355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ko-KR" dirty="0" smtClean="0"/>
              <a:t>Data Race Free, Yet Race Bug (2/2)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51520" y="144182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Thread 1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2040" y="1441820"/>
            <a:ext cx="3048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Thread2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3528" y="1844824"/>
            <a:ext cx="4536504" cy="4094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//v1.size()</a:t>
            </a:r>
          </a:p>
          <a:p>
            <a:pPr>
              <a:lnSpc>
                <a:spcPct val="85000"/>
              </a:lnSpc>
            </a:pP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lock(v1) </a:t>
            </a:r>
          </a:p>
          <a:p>
            <a:pPr>
              <a:lnSpc>
                <a:spcPct val="85000"/>
              </a:lnSpc>
            </a:pP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t=v1.elementCount// 10</a:t>
            </a:r>
          </a:p>
          <a:p>
            <a:pPr>
              <a:lnSpc>
                <a:spcPct val="85000"/>
              </a:lnSpc>
            </a:pP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unlock(v1) </a:t>
            </a:r>
          </a:p>
          <a:p>
            <a:pPr>
              <a:lnSpc>
                <a:spcPct val="85000"/>
              </a:lnSpc>
            </a:pP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v2.elementCount=t </a:t>
            </a:r>
          </a:p>
          <a:p>
            <a:pPr>
              <a:lnSpc>
                <a:spcPct val="85000"/>
              </a:lnSpc>
            </a:pP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v2.elementData=new Object[10]</a:t>
            </a:r>
          </a:p>
          <a:p>
            <a:pPr>
              <a:lnSpc>
                <a:spcPct val="85000"/>
              </a:lnSpc>
            </a:pPr>
            <a:endParaRPr lang="en-US" altLang="ko-K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</a:pPr>
            <a:endParaRPr lang="en-US" altLang="ko-K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</a:pPr>
            <a:endParaRPr lang="en-US" altLang="ko-K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</a:pPr>
            <a:endParaRPr lang="en-US" altLang="ko-K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</a:pPr>
            <a:endParaRPr lang="en-US" altLang="ko-K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</a:pPr>
            <a:endParaRPr lang="en-US" altLang="ko-K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</a:pP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//v1.toArray()</a:t>
            </a:r>
          </a:p>
          <a:p>
            <a:pPr>
              <a:lnSpc>
                <a:spcPct val="85000"/>
              </a:lnSpc>
            </a:pP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lock(v1)</a:t>
            </a:r>
          </a:p>
          <a:p>
            <a:pPr>
              <a:lnSpc>
                <a:spcPct val="85000"/>
              </a:lnSpc>
            </a:pP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System.arraycopy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(v1.elementData</a:t>
            </a:r>
            <a:b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,0,v2.elementData,0,</a:t>
            </a:r>
            <a:b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v1.elementCount)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32040" y="3212976"/>
            <a:ext cx="3528392" cy="150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//v1.add()</a:t>
            </a:r>
          </a:p>
          <a:p>
            <a:pPr>
              <a:lnSpc>
                <a:spcPct val="85000"/>
              </a:lnSpc>
            </a:pP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lock(v1) </a:t>
            </a:r>
          </a:p>
          <a:p>
            <a:pPr>
              <a:lnSpc>
                <a:spcPct val="85000"/>
              </a:lnSpc>
            </a:pP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lnSpc>
                <a:spcPct val="85000"/>
              </a:lnSpc>
            </a:pP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v1.elementCount++ // 11</a:t>
            </a:r>
          </a:p>
          <a:p>
            <a:pPr>
              <a:lnSpc>
                <a:spcPct val="85000"/>
              </a:lnSpc>
            </a:pP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lnSpc>
                <a:spcPct val="85000"/>
              </a:lnSpc>
            </a:pP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unlock(v1)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폭발 2 26"/>
          <p:cNvSpPr/>
          <p:nvPr/>
        </p:nvSpPr>
        <p:spPr>
          <a:xfrm>
            <a:off x="2915816" y="5488188"/>
            <a:ext cx="1368152" cy="643828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1115616" y="609329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Array out of bound error</a:t>
            </a:r>
            <a:endParaRPr lang="ko-KR" altLang="en-US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30" name="직선 화살표 연결선 29"/>
          <p:cNvCxnSpPr/>
          <p:nvPr/>
        </p:nvCxnSpPr>
        <p:spPr>
          <a:xfrm>
            <a:off x="4683249" y="1340768"/>
            <a:ext cx="0" cy="4937194"/>
          </a:xfrm>
          <a:prstGeom prst="straightConnector1">
            <a:avLst/>
          </a:prstGeom>
          <a:ln w="1905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95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600" dirty="0" smtClean="0"/>
              <a:t>Time-Of-Check to Time-Of-Use (TOCTOU) Attack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836292"/>
            <a:ext cx="8229600" cy="14730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400" dirty="0" smtClean="0"/>
              <a:t>An </a:t>
            </a:r>
            <a:r>
              <a:rPr lang="en-US" altLang="ko-KR" sz="2400" dirty="0"/>
              <a:t>attacker can exploit the race condition between the access and open to trick the </a:t>
            </a:r>
            <a:r>
              <a:rPr lang="en-US" altLang="ko-KR" sz="2400" dirty="0" smtClean="0"/>
              <a:t>victim </a:t>
            </a:r>
            <a:r>
              <a:rPr lang="en-US" altLang="ko-KR" sz="2400" dirty="0"/>
              <a:t>into </a:t>
            </a:r>
            <a:r>
              <a:rPr lang="en-US" altLang="ko-KR" sz="2400" dirty="0" smtClean="0"/>
              <a:t>reading/overwriting </a:t>
            </a:r>
            <a:r>
              <a:rPr lang="en-US" altLang="ko-KR" sz="2400" dirty="0"/>
              <a:t>an entry in the system password database</a:t>
            </a:r>
            <a:r>
              <a:rPr lang="en-US" altLang="ko-KR" sz="2400" dirty="0" smtClean="0"/>
              <a:t>.</a:t>
            </a:r>
          </a:p>
          <a:p>
            <a:pPr marL="0" indent="0">
              <a:buNone/>
            </a:pPr>
            <a:r>
              <a:rPr lang="en-US" altLang="ko-KR" sz="1800" dirty="0" smtClean="0">
                <a:hlinkClick r:id="rId3"/>
              </a:rPr>
              <a:t>http</a:t>
            </a:r>
            <a:r>
              <a:rPr lang="en-US" altLang="ko-KR" sz="1800" dirty="0">
                <a:hlinkClick r:id="rId3"/>
              </a:rPr>
              <a:t>://</a:t>
            </a:r>
            <a:r>
              <a:rPr lang="en-US" altLang="ko-KR" sz="1800" dirty="0" smtClean="0">
                <a:hlinkClick r:id="rId3"/>
              </a:rPr>
              <a:t>en.wikipedia.org/wiki/Time_of_check_to_time_of_use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u="sng" dirty="0">
                <a:hlinkClick r:id="rId4"/>
              </a:rPr>
              <a:t>http://cecs.wright.edu/~pmateti/InternetSecurity/Lectures/RaceConditions/index.html</a:t>
            </a:r>
            <a:endParaRPr lang="ko-KR" altLang="ko-KR" sz="1800" dirty="0"/>
          </a:p>
          <a:p>
            <a:pPr marL="0" indent="0">
              <a:buNone/>
            </a:pP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51520" y="1806724"/>
            <a:ext cx="4536504" cy="27806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//a program installed </a:t>
            </a:r>
            <a:r>
              <a:rPr lang="en-US" altLang="ko-KR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setuid</a:t>
            </a:r>
            <a:r>
              <a:rPr lang="en-US" altLang="ko-K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root</a:t>
            </a:r>
          </a:p>
          <a:p>
            <a:r>
              <a:rPr lang="en-US" altLang="ko-K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if (access(“</a:t>
            </a:r>
            <a:r>
              <a:rPr lang="en-US" altLang="ko-KR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sym_link_file”,“w</a:t>
            </a:r>
            <a:r>
              <a:rPr lang="en-US" altLang="ko-K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”) != 0) </a:t>
            </a:r>
          </a:p>
          <a:p>
            <a:r>
              <a:rPr lang="en-US" altLang="ko-K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 exit(1) ;</a:t>
            </a:r>
          </a:p>
          <a:p>
            <a:endParaRPr lang="en-US" altLang="ko-KR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altLang="ko-KR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altLang="ko-KR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altLang="ko-KR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fd</a:t>
            </a:r>
            <a:r>
              <a:rPr lang="en-US" altLang="ko-K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= </a:t>
            </a:r>
            <a:r>
              <a:rPr lang="en-US" altLang="ko-KR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fopen</a:t>
            </a:r>
            <a:r>
              <a:rPr lang="en-US" altLang="ko-KR" sz="2000" dirty="0">
                <a:solidFill>
                  <a:schemeClr val="tx1"/>
                </a:solidFill>
                <a:latin typeface="Calibri" panose="020F0502020204030204" pitchFamily="34" charset="0"/>
              </a:rPr>
              <a:t>(“</a:t>
            </a:r>
            <a:r>
              <a:rPr lang="en-US" altLang="ko-KR" sz="2000" dirty="0" err="1">
                <a:solidFill>
                  <a:schemeClr val="tx1"/>
                </a:solidFill>
                <a:latin typeface="Calibri" panose="020F0502020204030204" pitchFamily="34" charset="0"/>
              </a:rPr>
              <a:t>sym_link_file</a:t>
            </a:r>
            <a:r>
              <a:rPr lang="en-US" altLang="ko-K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”, “w+”);</a:t>
            </a:r>
            <a:endParaRPr lang="en-US" altLang="ko-KR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altLang="ko-K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// Do something about </a:t>
            </a:r>
            <a:r>
              <a:rPr lang="en-US" altLang="ko-KR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fd</a:t>
            </a:r>
            <a:endParaRPr lang="en-US" altLang="ko-KR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345059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latin typeface="Calibri" panose="020F0502020204030204" pitchFamily="34" charset="0"/>
              </a:rPr>
              <a:t>Victim</a:t>
            </a:r>
            <a:endParaRPr lang="ko-KR" altLang="en-US" sz="2400" b="1" dirty="0">
              <a:latin typeface="Calibri" panose="020F0502020204030204" pitchFamily="34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60032" y="1802433"/>
            <a:ext cx="4248472" cy="27806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//after the access check</a:t>
            </a:r>
          </a:p>
          <a:p>
            <a:r>
              <a:rPr lang="en-US" altLang="ko-KR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symlink</a:t>
            </a:r>
            <a:r>
              <a:rPr lang="en-US" altLang="ko-K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(“/</a:t>
            </a:r>
            <a:r>
              <a:rPr lang="en-US" altLang="ko-KR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etc</a:t>
            </a:r>
            <a:r>
              <a:rPr lang="en-US" altLang="ko-K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/</a:t>
            </a:r>
            <a:r>
              <a:rPr lang="en-US" altLang="ko-KR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passwd</a:t>
            </a:r>
            <a:r>
              <a:rPr lang="en-US" altLang="ko-K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”,“</a:t>
            </a:r>
            <a:r>
              <a:rPr lang="en-US" altLang="ko-KR" sz="2000" dirty="0" err="1">
                <a:solidFill>
                  <a:schemeClr val="tx1"/>
                </a:solidFill>
                <a:latin typeface="Calibri" panose="020F0502020204030204" pitchFamily="34" charset="0"/>
              </a:rPr>
              <a:t>sym_link_file</a:t>
            </a:r>
            <a:r>
              <a:rPr lang="en-US" altLang="ko-K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”);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58866" y="1340768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latin typeface="Calibri" panose="020F0502020204030204" pitchFamily="34" charset="0"/>
              </a:rPr>
              <a:t>Attacker</a:t>
            </a:r>
            <a:endParaRPr lang="ko-KR" altLang="en-US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12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Atomicity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A code block is </a:t>
            </a:r>
            <a:r>
              <a:rPr lang="en-US" altLang="ko-KR" sz="2800" i="1" dirty="0" smtClean="0">
                <a:solidFill>
                  <a:srgbClr val="FF0000"/>
                </a:solidFill>
              </a:rPr>
              <a:t>atomic</a:t>
            </a:r>
            <a:r>
              <a:rPr lang="en-US" altLang="ko-KR" sz="2800" dirty="0" smtClean="0">
                <a:solidFill>
                  <a:srgbClr val="FF0000"/>
                </a:solidFill>
              </a:rPr>
              <a:t> </a:t>
            </a:r>
            <a:r>
              <a:rPr lang="en-US" altLang="ko-KR" sz="2800" dirty="0" smtClean="0"/>
              <a:t>if for every interleaved execution, there is an equivalent execution with the same result where the code block is executed serially </a:t>
            </a:r>
            <a:r>
              <a:rPr lang="en-US" altLang="ko-KR" sz="2400" dirty="0" smtClean="0"/>
              <a:t>(i.e., not interleaved with other threads)</a:t>
            </a:r>
            <a:r>
              <a:rPr lang="en-US" altLang="ko-KR" sz="2800" dirty="0" smtClean="0"/>
              <a:t>.</a:t>
            </a:r>
          </a:p>
          <a:p>
            <a:endParaRPr lang="en-US" altLang="ko-KR" sz="2800" dirty="0"/>
          </a:p>
          <a:p>
            <a:r>
              <a:rPr lang="en-US" altLang="ko-KR" sz="2800" dirty="0" smtClean="0"/>
              <a:t>Programmers often assume the atomicity of a code block to reason its behavior as if it is a sequential code.</a:t>
            </a:r>
          </a:p>
          <a:p>
            <a:pPr marL="742950" lvl="2" indent="-342900"/>
            <a:r>
              <a:rPr lang="en-US" altLang="ko-KR" dirty="0" smtClean="0"/>
              <a:t>c.f. atomic block</a:t>
            </a:r>
            <a:r>
              <a:rPr lang="en-US" altLang="ko-KR" dirty="0"/>
              <a:t>: code block </a:t>
            </a:r>
            <a:r>
              <a:rPr lang="en-US" altLang="ko-KR" dirty="0" smtClean="0"/>
              <a:t>defined as atomic </a:t>
            </a:r>
            <a:r>
              <a:rPr lang="en-US" altLang="ko-KR" dirty="0"/>
              <a:t>by </a:t>
            </a:r>
            <a:r>
              <a:rPr lang="en-US" altLang="ko-KR" dirty="0" smtClean="0"/>
              <a:t>programmers</a:t>
            </a:r>
            <a:endParaRPr lang="en-US" altLang="ko-KR" dirty="0"/>
          </a:p>
          <a:p>
            <a:endParaRPr lang="en-US" altLang="ko-KR" sz="2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063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Atomicity Violation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An atomicity violation (atomicity bug</a:t>
            </a:r>
            <a:r>
              <a:rPr lang="en-US" altLang="ko-KR" sz="2800" dirty="0"/>
              <a:t>) is </a:t>
            </a:r>
            <a:r>
              <a:rPr lang="en-US" altLang="ko-KR" sz="2800" dirty="0" smtClean="0"/>
              <a:t>a race bug that violates the atomicity of an atomic block defined by programmers</a:t>
            </a:r>
          </a:p>
          <a:p>
            <a:endParaRPr lang="en-US" altLang="ko-KR" sz="1600" dirty="0"/>
          </a:p>
          <a:p>
            <a:r>
              <a:rPr lang="en-US" altLang="ko-KR" sz="2800" dirty="0" smtClean="0"/>
              <a:t>Atomicity violation detection techniques check </a:t>
            </a:r>
            <a:r>
              <a:rPr lang="en-US" altLang="ko-KR" sz="2800" dirty="0" smtClean="0">
                <a:solidFill>
                  <a:srgbClr val="0033CC"/>
                </a:solidFill>
              </a:rPr>
              <a:t>if an observed execution is equivalent </a:t>
            </a:r>
            <a:r>
              <a:rPr lang="en-US" altLang="ko-KR" sz="2800" smtClean="0">
                <a:solidFill>
                  <a:srgbClr val="0033CC"/>
                </a:solidFill>
              </a:rPr>
              <a:t>to any serial </a:t>
            </a:r>
            <a:r>
              <a:rPr lang="en-US" altLang="ko-KR" sz="2800" dirty="0" smtClean="0">
                <a:solidFill>
                  <a:srgbClr val="0033CC"/>
                </a:solidFill>
              </a:rPr>
              <a:t>execution (i.e., </a:t>
            </a:r>
            <a:r>
              <a:rPr lang="en-US" altLang="ko-KR" sz="2800" dirty="0" err="1" smtClean="0">
                <a:solidFill>
                  <a:srgbClr val="0033CC"/>
                </a:solidFill>
              </a:rPr>
              <a:t>serializable</a:t>
            </a:r>
            <a:r>
              <a:rPr lang="en-US" altLang="ko-KR" sz="2800" dirty="0" smtClean="0">
                <a:solidFill>
                  <a:srgbClr val="0033CC"/>
                </a:solidFill>
              </a:rPr>
              <a:t>)</a:t>
            </a:r>
          </a:p>
          <a:p>
            <a:pPr lvl="1"/>
            <a:r>
              <a:rPr lang="en-US" altLang="ko-KR" sz="2400" dirty="0" smtClean="0"/>
              <a:t>Reduction based technique</a:t>
            </a:r>
          </a:p>
          <a:p>
            <a:pPr lvl="1"/>
            <a:r>
              <a:rPr lang="en-US" altLang="ko-KR" sz="2400" dirty="0" smtClean="0"/>
              <a:t>Access pattern based technique</a:t>
            </a:r>
          </a:p>
          <a:p>
            <a:pPr lvl="1"/>
            <a:r>
              <a:rPr lang="en-US" altLang="ko-KR" sz="2400" dirty="0" smtClean="0"/>
              <a:t>Happens-before relation based techniques</a:t>
            </a:r>
          </a:p>
          <a:p>
            <a:endParaRPr lang="en-US" altLang="ko-KR" sz="2800" dirty="0" smtClean="0"/>
          </a:p>
          <a:p>
            <a:endParaRPr lang="en-US" altLang="ko-KR" sz="2800" dirty="0"/>
          </a:p>
          <a:p>
            <a:endParaRPr lang="en-US" altLang="ko-KR" sz="2800" dirty="0" smtClean="0"/>
          </a:p>
          <a:p>
            <a:endParaRPr lang="en-US" altLang="ko-KR" sz="2800" dirty="0"/>
          </a:p>
          <a:p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255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/>
          <a:lstStyle/>
          <a:p>
            <a:r>
              <a:rPr lang="en-US" altLang="ko-KR" dirty="0" smtClean="0"/>
              <a:t>Lipton’s Reduction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124744"/>
            <a:ext cx="8674832" cy="2988486"/>
          </a:xfrm>
        </p:spPr>
        <p:txBody>
          <a:bodyPr>
            <a:noAutofit/>
          </a:bodyPr>
          <a:lstStyle/>
          <a:p>
            <a:r>
              <a:rPr lang="en-US" altLang="ko-KR" sz="2600" dirty="0" smtClean="0"/>
              <a:t>An interleaved execution </a:t>
            </a:r>
            <a:r>
              <a:rPr lang="el-GR" altLang="ko-KR" sz="2600" i="1" dirty="0" smtClean="0"/>
              <a:t>σ</a:t>
            </a:r>
            <a:r>
              <a:rPr lang="en-US" altLang="ko-KR" sz="2600" dirty="0" smtClean="0"/>
              <a:t> can be </a:t>
            </a:r>
            <a:r>
              <a:rPr lang="en-US" altLang="ko-KR" sz="2600" i="1" dirty="0" smtClean="0"/>
              <a:t>reduced</a:t>
            </a:r>
            <a:r>
              <a:rPr lang="en-US" altLang="ko-KR" sz="2600" dirty="0" smtClean="0"/>
              <a:t> to an equivalent interleaved execution </a:t>
            </a:r>
            <a:r>
              <a:rPr lang="el-GR" altLang="ko-KR" sz="2600" i="1" dirty="0" smtClean="0"/>
              <a:t>σ</a:t>
            </a:r>
            <a:r>
              <a:rPr lang="en-US" altLang="ko-KR" sz="2600" i="1" dirty="0" smtClean="0"/>
              <a:t>’</a:t>
            </a:r>
            <a:r>
              <a:rPr lang="en-US" altLang="ko-KR" sz="2600" dirty="0" smtClean="0"/>
              <a:t> by swapping </a:t>
            </a:r>
            <a:r>
              <a:rPr lang="en-US" altLang="ko-KR" sz="2600" i="1" dirty="0" smtClean="0"/>
              <a:t>commuting</a:t>
            </a:r>
            <a:r>
              <a:rPr lang="en-US" altLang="ko-KR" sz="2600" dirty="0" smtClean="0"/>
              <a:t> operations.</a:t>
            </a:r>
          </a:p>
          <a:p>
            <a:r>
              <a:rPr lang="en-US" altLang="ko-KR" sz="2600" dirty="0" smtClean="0"/>
              <a:t>Two operations </a:t>
            </a:r>
            <a:r>
              <a:rPr lang="en-US" altLang="ko-KR" sz="2600" i="1" dirty="0" smtClean="0"/>
              <a:t>a</a:t>
            </a:r>
            <a:r>
              <a:rPr lang="en-US" altLang="ko-KR" sz="2600" dirty="0" smtClean="0"/>
              <a:t> and </a:t>
            </a:r>
            <a:r>
              <a:rPr lang="en-US" altLang="ko-KR" sz="2600" i="1" dirty="0" smtClean="0"/>
              <a:t>b</a:t>
            </a:r>
            <a:r>
              <a:rPr lang="en-US" altLang="ko-KR" sz="2600" dirty="0" smtClean="0"/>
              <a:t> in </a:t>
            </a:r>
            <a:r>
              <a:rPr lang="el-GR" altLang="ko-KR" sz="2600" i="1" dirty="0"/>
              <a:t>σ</a:t>
            </a:r>
            <a:r>
              <a:rPr lang="el-GR" altLang="ko-KR" sz="2600" dirty="0"/>
              <a:t> </a:t>
            </a:r>
            <a:r>
              <a:rPr lang="en-US" altLang="ko-KR" sz="2600" dirty="0" smtClean="0"/>
              <a:t>are </a:t>
            </a:r>
            <a:r>
              <a:rPr lang="en-US" altLang="ko-KR" sz="2600" i="1" dirty="0" smtClean="0">
                <a:solidFill>
                  <a:srgbClr val="FF0000"/>
                </a:solidFill>
              </a:rPr>
              <a:t>commuting</a:t>
            </a:r>
            <a:r>
              <a:rPr lang="en-US" altLang="ko-KR" sz="2600" dirty="0" smtClean="0">
                <a:solidFill>
                  <a:srgbClr val="FF0000"/>
                </a:solidFill>
              </a:rPr>
              <a:t> </a:t>
            </a:r>
            <a:r>
              <a:rPr lang="en-US" altLang="ko-KR" sz="2600" dirty="0" smtClean="0"/>
              <a:t>if  </a:t>
            </a:r>
          </a:p>
          <a:p>
            <a:pPr lvl="1"/>
            <a:r>
              <a:rPr lang="en-US" altLang="ko-KR" sz="2200" i="1" dirty="0"/>
              <a:t>a</a:t>
            </a:r>
            <a:r>
              <a:rPr lang="en-US" altLang="ko-KR" sz="2200" dirty="0"/>
              <a:t> and </a:t>
            </a:r>
            <a:r>
              <a:rPr lang="en-US" altLang="ko-KR" sz="2200" i="1" dirty="0"/>
              <a:t>b </a:t>
            </a:r>
            <a:r>
              <a:rPr lang="en-US" altLang="ko-KR" sz="2200" dirty="0" smtClean="0"/>
              <a:t>are executed by different threads, and</a:t>
            </a:r>
          </a:p>
          <a:p>
            <a:pPr lvl="1"/>
            <a:r>
              <a:rPr lang="en-US" altLang="ko-KR" sz="2200" i="1" dirty="0" smtClean="0"/>
              <a:t>a </a:t>
            </a:r>
            <a:r>
              <a:rPr lang="en-US" altLang="ko-KR" sz="2200" dirty="0" smtClean="0"/>
              <a:t>is immediately followed by </a:t>
            </a:r>
            <a:r>
              <a:rPr lang="en-US" altLang="ko-KR" sz="2200" i="1" dirty="0" smtClean="0"/>
              <a:t>b, and</a:t>
            </a:r>
            <a:endParaRPr lang="en-US" altLang="ko-KR" sz="2200" dirty="0" smtClean="0"/>
          </a:p>
          <a:p>
            <a:pPr lvl="1"/>
            <a:r>
              <a:rPr lang="en-US" altLang="ko-KR" sz="2200" dirty="0" smtClean="0"/>
              <a:t>their execution orders </a:t>
            </a:r>
            <a:r>
              <a:rPr lang="en-US" altLang="ko-KR" sz="2200" u="sng" dirty="0" smtClean="0"/>
              <a:t>do </a:t>
            </a:r>
            <a:r>
              <a:rPr lang="en-US" altLang="ko-KR" sz="2200" b="1" u="sng" dirty="0" smtClean="0"/>
              <a:t>not</a:t>
            </a:r>
            <a:r>
              <a:rPr lang="en-US" altLang="ko-KR" sz="2200" u="sng" dirty="0" smtClean="0"/>
              <a:t> change the resulting state</a:t>
            </a:r>
            <a:r>
              <a:rPr lang="en-US" altLang="ko-KR" sz="2200" dirty="0" smtClean="0"/>
              <a:t> in an execution.</a:t>
            </a:r>
            <a:endParaRPr lang="ko-KR" altLang="en-US" sz="2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2358039" y="4406352"/>
            <a:ext cx="324605" cy="32460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4499992" y="4406352"/>
            <a:ext cx="324605" cy="324605"/>
          </a:xfrm>
          <a:prstGeom prst="ellipse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6660232" y="4406352"/>
            <a:ext cx="324605" cy="324605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3" name="직선 화살표 연결선 12"/>
          <p:cNvCxnSpPr>
            <a:stCxn id="6" idx="6"/>
            <a:endCxn id="8" idx="2"/>
          </p:cNvCxnSpPr>
          <p:nvPr/>
        </p:nvCxnSpPr>
        <p:spPr>
          <a:xfrm>
            <a:off x="2682644" y="4568655"/>
            <a:ext cx="181734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>
            <a:stCxn id="8" idx="6"/>
            <a:endCxn id="10" idx="2"/>
          </p:cNvCxnSpPr>
          <p:nvPr/>
        </p:nvCxnSpPr>
        <p:spPr>
          <a:xfrm>
            <a:off x="4824597" y="4568655"/>
            <a:ext cx="183563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타원 16"/>
          <p:cNvSpPr/>
          <p:nvPr/>
        </p:nvSpPr>
        <p:spPr>
          <a:xfrm>
            <a:off x="2367048" y="5984715"/>
            <a:ext cx="324605" cy="32460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4509001" y="5984715"/>
            <a:ext cx="324605" cy="324605"/>
          </a:xfrm>
          <a:prstGeom prst="ellipse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6669241" y="5984715"/>
            <a:ext cx="324605" cy="324605"/>
          </a:xfrm>
          <a:prstGeom prst="ellipse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0" name="직선 화살표 연결선 19"/>
          <p:cNvCxnSpPr>
            <a:stCxn id="17" idx="6"/>
            <a:endCxn id="18" idx="2"/>
          </p:cNvCxnSpPr>
          <p:nvPr/>
        </p:nvCxnSpPr>
        <p:spPr>
          <a:xfrm>
            <a:off x="2691653" y="6147018"/>
            <a:ext cx="181734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>
            <a:stCxn id="18" idx="6"/>
            <a:endCxn id="19" idx="2"/>
          </p:cNvCxnSpPr>
          <p:nvPr/>
        </p:nvCxnSpPr>
        <p:spPr>
          <a:xfrm>
            <a:off x="4833606" y="6147018"/>
            <a:ext cx="183563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305968" y="3866861"/>
            <a:ext cx="465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i="1" dirty="0" smtClean="0">
                <a:latin typeface="Calibri" panose="020F0502020204030204" pitchFamily="34" charset="0"/>
              </a:rPr>
              <a:t>s</a:t>
            </a:r>
            <a:r>
              <a:rPr lang="en-US" altLang="ko-KR" sz="2800" i="1" baseline="-25000" dirty="0" smtClean="0">
                <a:latin typeface="Calibri" panose="020F0502020204030204" pitchFamily="34" charset="0"/>
              </a:rPr>
              <a:t>0</a:t>
            </a:r>
            <a:endParaRPr lang="ko-KR" altLang="en-US" sz="2000" i="1" baseline="-25000" dirty="0">
              <a:latin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05968" y="5458872"/>
            <a:ext cx="465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i="1" dirty="0" smtClean="0">
                <a:latin typeface="Calibri" panose="020F0502020204030204" pitchFamily="34" charset="0"/>
              </a:rPr>
              <a:t>s</a:t>
            </a:r>
            <a:r>
              <a:rPr lang="en-US" altLang="ko-KR" sz="2800" i="1" baseline="-25000" dirty="0" smtClean="0">
                <a:latin typeface="Calibri" panose="020F0502020204030204" pitchFamily="34" charset="0"/>
              </a:rPr>
              <a:t>0</a:t>
            </a:r>
            <a:endParaRPr lang="ko-KR" altLang="en-US" sz="2000" i="1" baseline="-25000" dirty="0">
              <a:latin typeface="Calibri" panose="020F0502020204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88224" y="3866861"/>
            <a:ext cx="465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i="1" dirty="0" smtClean="0">
                <a:latin typeface="Calibri" panose="020F0502020204030204" pitchFamily="34" charset="0"/>
              </a:rPr>
              <a:t>s</a:t>
            </a:r>
            <a:r>
              <a:rPr lang="en-US" altLang="ko-KR" sz="2800" i="1" baseline="-25000" dirty="0" smtClean="0">
                <a:latin typeface="Calibri" panose="020F0502020204030204" pitchFamily="34" charset="0"/>
              </a:rPr>
              <a:t>2</a:t>
            </a:r>
            <a:endParaRPr lang="ko-KR" altLang="en-US" sz="2000" i="1" baseline="-25000" dirty="0">
              <a:latin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14650" y="5451037"/>
            <a:ext cx="465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i="1" dirty="0">
                <a:latin typeface="Calibri" panose="020F0502020204030204" pitchFamily="34" charset="0"/>
              </a:rPr>
              <a:t>s</a:t>
            </a:r>
            <a:r>
              <a:rPr lang="en-US" altLang="ko-KR" sz="2800" i="1" baseline="-25000" dirty="0" smtClean="0">
                <a:latin typeface="Calibri" panose="020F0502020204030204" pitchFamily="34" charset="0"/>
              </a:rPr>
              <a:t>2</a:t>
            </a:r>
            <a:endParaRPr lang="ko-KR" altLang="en-US" sz="2000" i="1" baseline="-25000" dirty="0">
              <a:latin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12074" y="4096533"/>
            <a:ext cx="1687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t1: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lock(m)</a:t>
            </a:r>
            <a:endParaRPr lang="ko-KR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32040" y="4125276"/>
            <a:ext cx="1534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t2: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tmp=0</a:t>
            </a:r>
            <a:endParaRPr lang="ko-KR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81745" y="5772950"/>
            <a:ext cx="1534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t1: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lock(m)</a:t>
            </a:r>
            <a:endParaRPr lang="ko-KR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43808" y="5759302"/>
            <a:ext cx="1394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t2:</a:t>
            </a:r>
            <a:r>
              <a:rPr lang="en-US" altLang="ko-K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tmp=0</a:t>
            </a:r>
            <a:endParaRPr lang="ko-KR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2" name="직선 화살표 연결선 31"/>
          <p:cNvCxnSpPr>
            <a:endCxn id="30" idx="0"/>
          </p:cNvCxnSpPr>
          <p:nvPr/>
        </p:nvCxnSpPr>
        <p:spPr>
          <a:xfrm flipH="1">
            <a:off x="3541295" y="4658949"/>
            <a:ext cx="2157981" cy="1100353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화살표 연결선 34"/>
          <p:cNvCxnSpPr>
            <a:endCxn id="29" idx="0"/>
          </p:cNvCxnSpPr>
          <p:nvPr/>
        </p:nvCxnSpPr>
        <p:spPr>
          <a:xfrm>
            <a:off x="3656033" y="4658949"/>
            <a:ext cx="2092948" cy="1114001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427984" y="3866861"/>
            <a:ext cx="465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i="1" dirty="0" smtClean="0">
                <a:latin typeface="Calibri" panose="020F0502020204030204" pitchFamily="34" charset="0"/>
              </a:rPr>
              <a:t>s</a:t>
            </a:r>
            <a:r>
              <a:rPr lang="en-US" altLang="ko-KR" sz="2800" i="1" baseline="-25000" dirty="0" smtClean="0">
                <a:latin typeface="Calibri" panose="020F0502020204030204" pitchFamily="34" charset="0"/>
              </a:rPr>
              <a:t>1</a:t>
            </a:r>
            <a:endParaRPr lang="ko-KR" altLang="en-US" sz="2000" i="1" baseline="-25000" dirty="0">
              <a:latin typeface="Calibri" panose="020F0502020204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55976" y="546438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i="1" spc="-300" dirty="0" smtClean="0">
                <a:latin typeface="Calibri" panose="020F0502020204030204" pitchFamily="34" charset="0"/>
              </a:rPr>
              <a:t>s</a:t>
            </a:r>
            <a:r>
              <a:rPr lang="en-US" altLang="ko-KR" sz="2800" i="1" spc="-300" baseline="-25000" dirty="0" smtClean="0">
                <a:latin typeface="Calibri" panose="020F0502020204030204" pitchFamily="34" charset="0"/>
              </a:rPr>
              <a:t>1</a:t>
            </a:r>
            <a:r>
              <a:rPr lang="en-US" altLang="ko-KR" sz="2800" i="1" spc="-300" baseline="30000" dirty="0" smtClean="0">
                <a:latin typeface="Calibri" panose="020F0502020204030204" pitchFamily="34" charset="0"/>
              </a:rPr>
              <a:t>’</a:t>
            </a:r>
            <a:endParaRPr lang="ko-KR" altLang="en-US" sz="2000" i="1" spc="-300" baseline="30000" dirty="0">
              <a:latin typeface="Calibri" panose="020F0502020204030204" pitchFamily="34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547664" y="5796553"/>
            <a:ext cx="753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ko-KR" sz="3200" i="1" dirty="0"/>
              <a:t>σ</a:t>
            </a:r>
            <a:r>
              <a:rPr lang="en-US" altLang="ko-KR" sz="3200" i="1" dirty="0" smtClean="0"/>
              <a:t>’ </a:t>
            </a:r>
            <a:r>
              <a:rPr lang="en-US" altLang="ko-KR" sz="3200" dirty="0" smtClean="0"/>
              <a:t>:</a:t>
            </a:r>
            <a:endParaRPr lang="ko-KR" altLang="en-US" sz="3200" dirty="0"/>
          </a:p>
        </p:txBody>
      </p:sp>
      <p:sp>
        <p:nvSpPr>
          <p:cNvPr id="34" name="직사각형 33"/>
          <p:cNvSpPr/>
          <p:nvPr/>
        </p:nvSpPr>
        <p:spPr>
          <a:xfrm>
            <a:off x="1619672" y="4212377"/>
            <a:ext cx="6591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ko-KR" sz="3200" i="1" dirty="0" smtClean="0"/>
              <a:t>σ</a:t>
            </a:r>
            <a:r>
              <a:rPr lang="en-US" altLang="ko-KR" sz="3200" i="1" dirty="0" smtClean="0"/>
              <a:t> </a:t>
            </a:r>
            <a:r>
              <a:rPr lang="en-US" altLang="ko-KR" sz="3200" dirty="0" smtClean="0"/>
              <a:t>: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6774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Lipton’s Reduction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04451" y="1700808"/>
            <a:ext cx="8712968" cy="4309939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An operation </a:t>
            </a:r>
            <a:r>
              <a:rPr lang="en-US" altLang="ko-KR" sz="2400" i="1" dirty="0" smtClean="0"/>
              <a:t>p</a:t>
            </a:r>
            <a:r>
              <a:rPr lang="en-US" altLang="ko-KR" sz="2400" dirty="0" smtClean="0"/>
              <a:t> is </a:t>
            </a:r>
            <a:r>
              <a:rPr lang="en-US" altLang="ko-KR" sz="2400" i="1" dirty="0" smtClean="0">
                <a:solidFill>
                  <a:srgbClr val="FF0000"/>
                </a:solidFill>
              </a:rPr>
              <a:t>right-mover</a:t>
            </a:r>
            <a:r>
              <a:rPr lang="en-US" altLang="ko-KR" sz="2400" dirty="0" smtClean="0"/>
              <a:t> if </a:t>
            </a:r>
            <a:r>
              <a:rPr lang="en-US" altLang="ko-KR" sz="2400" i="1" dirty="0" smtClean="0"/>
              <a:t>p</a:t>
            </a:r>
            <a:r>
              <a:rPr lang="en-US" altLang="ko-KR" sz="2400" dirty="0" smtClean="0"/>
              <a:t> commutes with the operation that immediately follows </a:t>
            </a:r>
            <a:r>
              <a:rPr lang="en-US" altLang="ko-KR" sz="2400" i="1" dirty="0" smtClean="0"/>
              <a:t>p</a:t>
            </a:r>
            <a:r>
              <a:rPr lang="en-US" altLang="ko-KR" sz="2400" dirty="0" smtClean="0"/>
              <a:t> and executed by another thread  </a:t>
            </a:r>
          </a:p>
          <a:p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2400" dirty="0"/>
              <a:t>An operation </a:t>
            </a:r>
            <a:r>
              <a:rPr lang="en-US" altLang="ko-KR" sz="2400" i="1" dirty="0"/>
              <a:t>p</a:t>
            </a:r>
            <a:r>
              <a:rPr lang="en-US" altLang="ko-KR" sz="2400" dirty="0"/>
              <a:t> is </a:t>
            </a:r>
            <a:r>
              <a:rPr lang="en-US" altLang="ko-KR" sz="2400" i="1" dirty="0" smtClean="0">
                <a:solidFill>
                  <a:srgbClr val="FF0000"/>
                </a:solidFill>
              </a:rPr>
              <a:t>left-mover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if </a:t>
            </a:r>
            <a:r>
              <a:rPr lang="en-US" altLang="ko-KR" sz="2400" i="1" dirty="0"/>
              <a:t>p</a:t>
            </a:r>
            <a:r>
              <a:rPr lang="en-US" altLang="ko-KR" sz="2400" dirty="0"/>
              <a:t> is </a:t>
            </a:r>
            <a:r>
              <a:rPr lang="en-US" altLang="ko-KR" sz="2400" dirty="0" smtClean="0"/>
              <a:t>commutes with </a:t>
            </a:r>
            <a:r>
              <a:rPr lang="en-US" altLang="ko-KR" sz="2400" dirty="0"/>
              <a:t>the operation </a:t>
            </a:r>
            <a:r>
              <a:rPr lang="en-US" altLang="ko-KR" sz="2400" dirty="0" smtClean="0"/>
              <a:t>immediately followed by </a:t>
            </a:r>
            <a:r>
              <a:rPr lang="en-US" altLang="ko-KR" sz="2400" i="1" dirty="0" smtClean="0"/>
              <a:t>p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, executed by another </a:t>
            </a:r>
            <a:r>
              <a:rPr lang="en-US" altLang="ko-KR" sz="2400"/>
              <a:t>thread </a:t>
            </a:r>
            <a:r>
              <a:rPr lang="en-US" altLang="ko-KR" sz="2400" smtClean="0"/>
              <a:t> </a:t>
            </a:r>
            <a:endParaRPr lang="en-US" altLang="ko-KR" sz="2400" dirty="0" smtClean="0"/>
          </a:p>
          <a:p>
            <a:endParaRPr lang="en-US" altLang="ko-KR" sz="700" dirty="0" smtClean="0"/>
          </a:p>
          <a:p>
            <a:endParaRPr lang="en-US" altLang="ko-KR" sz="700" dirty="0"/>
          </a:p>
          <a:p>
            <a:r>
              <a:rPr lang="en-US" altLang="ko-KR" sz="2400" dirty="0"/>
              <a:t>An operation </a:t>
            </a:r>
            <a:r>
              <a:rPr lang="en-US" altLang="ko-KR" sz="2400" i="1" dirty="0"/>
              <a:t>p</a:t>
            </a:r>
            <a:r>
              <a:rPr lang="en-US" altLang="ko-KR" sz="2400" dirty="0"/>
              <a:t> is </a:t>
            </a:r>
            <a:r>
              <a:rPr lang="en-US" altLang="ko-KR" sz="2400" i="1" dirty="0" smtClean="0">
                <a:solidFill>
                  <a:srgbClr val="FF0000"/>
                </a:solidFill>
              </a:rPr>
              <a:t>both-mover</a:t>
            </a:r>
            <a:r>
              <a:rPr lang="en-US" altLang="ko-KR" sz="2400" b="1" dirty="0" smtClean="0"/>
              <a:t> </a:t>
            </a:r>
            <a:r>
              <a:rPr lang="en-US" altLang="ko-KR" sz="2400" dirty="0"/>
              <a:t>if </a:t>
            </a:r>
            <a:r>
              <a:rPr lang="en-US" altLang="ko-KR" sz="2400" i="1" dirty="0"/>
              <a:t>p</a:t>
            </a:r>
            <a:r>
              <a:rPr lang="en-US" altLang="ko-KR" sz="2400" dirty="0"/>
              <a:t> is </a:t>
            </a:r>
            <a:r>
              <a:rPr lang="en-US" altLang="ko-KR" sz="2400" dirty="0" smtClean="0"/>
              <a:t>right-mover and left-mover at the same time</a:t>
            </a:r>
          </a:p>
          <a:p>
            <a:pPr lvl="1"/>
            <a:r>
              <a:rPr lang="en-US" altLang="ko-KR" sz="2000" i="1" dirty="0" smtClean="0">
                <a:solidFill>
                  <a:srgbClr val="FF0000"/>
                </a:solidFill>
              </a:rPr>
              <a:t>non-mover</a:t>
            </a:r>
            <a:r>
              <a:rPr lang="en-US" altLang="ko-KR" sz="2000" b="1" i="1" dirty="0" smtClean="0"/>
              <a:t> </a:t>
            </a:r>
            <a:r>
              <a:rPr lang="en-US" altLang="ko-KR" sz="2000" dirty="0" smtClean="0"/>
              <a:t>if p is neither right-mover nor left-mover.</a:t>
            </a:r>
            <a:endParaRPr lang="en-US" altLang="ko-KR" sz="2000" dirty="0"/>
          </a:p>
          <a:p>
            <a:endParaRPr lang="ko-KR" altLang="en-US" sz="2400" dirty="0"/>
          </a:p>
          <a:p>
            <a:endParaRPr lang="ko-KR" altLang="en-US" sz="2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959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Atomizer </a:t>
            </a:r>
            <a:r>
              <a:rPr lang="en-US" altLang="ko-KR" sz="3600" dirty="0" smtClean="0"/>
              <a:t>[Flanagan, POPL 04]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052735"/>
            <a:ext cx="8507288" cy="244827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altLang="ko-KR" sz="2800" dirty="0" smtClean="0"/>
              <a:t>Atomizer checks </a:t>
            </a:r>
            <a:r>
              <a:rPr lang="en-US" altLang="ko-KR" sz="2800" dirty="0" smtClean="0">
                <a:solidFill>
                  <a:srgbClr val="0033CC"/>
                </a:solidFill>
              </a:rPr>
              <a:t>if an observed execution </a:t>
            </a:r>
            <a:r>
              <a:rPr lang="el-GR" altLang="ko-KR" sz="2800" i="1" dirty="0">
                <a:solidFill>
                  <a:srgbClr val="0033CC"/>
                </a:solidFill>
              </a:rPr>
              <a:t>σ </a:t>
            </a:r>
            <a:r>
              <a:rPr lang="en-US" altLang="ko-KR" sz="2800" dirty="0" smtClean="0">
                <a:solidFill>
                  <a:srgbClr val="0033CC"/>
                </a:solidFill>
              </a:rPr>
              <a:t>can be reduced to an equivalent serial execution </a:t>
            </a:r>
            <a:r>
              <a:rPr lang="el-GR" altLang="ko-KR" sz="2800" i="1" dirty="0" smtClean="0">
                <a:solidFill>
                  <a:srgbClr val="0033CC"/>
                </a:solidFill>
              </a:rPr>
              <a:t>σ</a:t>
            </a:r>
            <a:r>
              <a:rPr lang="en-US" altLang="ko-KR" sz="2800" i="1" dirty="0" smtClean="0">
                <a:solidFill>
                  <a:srgbClr val="0033CC"/>
                </a:solidFill>
              </a:rPr>
              <a:t>’</a:t>
            </a:r>
            <a:endParaRPr lang="en-US" altLang="ko-KR" sz="2800" dirty="0" smtClean="0">
              <a:solidFill>
                <a:srgbClr val="0033CC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altLang="ko-KR" sz="2400" dirty="0" smtClean="0"/>
              <a:t>Atomizer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assumes </a:t>
            </a:r>
            <a:r>
              <a:rPr lang="en-US" altLang="ko-KR" sz="2400" dirty="0"/>
              <a:t>that every public methods </a:t>
            </a:r>
            <a:r>
              <a:rPr lang="en-US" altLang="ko-KR" sz="2400" dirty="0" smtClean="0"/>
              <a:t>are atomic blocks</a:t>
            </a:r>
            <a:endParaRPr lang="en-US" altLang="ko-KR" sz="2400" dirty="0"/>
          </a:p>
          <a:p>
            <a:pPr lvl="1">
              <a:spcBef>
                <a:spcPts val="0"/>
              </a:spcBef>
            </a:pPr>
            <a:r>
              <a:rPr lang="en-US" altLang="ko-KR" sz="2400" dirty="0" smtClean="0"/>
              <a:t>Note that, in a serial execution, </a:t>
            </a:r>
            <a:r>
              <a:rPr lang="en-US" altLang="ko-KR" sz="2400" dirty="0"/>
              <a:t>e</a:t>
            </a:r>
            <a:r>
              <a:rPr lang="en-US" altLang="ko-KR" sz="2400" dirty="0" smtClean="0"/>
              <a:t>xecutions of atomic blocks do not overlap with each other.</a:t>
            </a:r>
          </a:p>
          <a:p>
            <a:pPr lvl="1">
              <a:spcBef>
                <a:spcPts val="0"/>
              </a:spcBef>
            </a:pPr>
            <a:endParaRPr lang="en-US" altLang="ko-KR" sz="1300" dirty="0" smtClean="0"/>
          </a:p>
          <a:p>
            <a:pPr>
              <a:spcBef>
                <a:spcPts val="0"/>
              </a:spcBef>
            </a:pPr>
            <a:r>
              <a:rPr lang="en-US" altLang="ko-KR" sz="2800" dirty="0" smtClean="0"/>
              <a:t>Reduction rule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Atomicity Violation Detection, Prof. Moonzoo Kim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BD8B-BBD0-415C-BC71-E8E8C5022958}" type="slidenum">
              <a:rPr lang="ko-KR" altLang="en-US" smtClean="0"/>
              <a:t>9</a:t>
            </a:fld>
            <a:endParaRPr lang="ko-KR" altLang="en-US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390137"/>
              </p:ext>
            </p:extLst>
          </p:nvPr>
        </p:nvGraphicFramePr>
        <p:xfrm>
          <a:off x="791580" y="3284984"/>
          <a:ext cx="7560840" cy="3048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0460"/>
                <a:gridCol w="3420380"/>
              </a:tblGrid>
              <a:tr h="3412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Calibri" panose="020F0502020204030204" pitchFamily="34" charset="0"/>
                        </a:rPr>
                        <a:t>Operation type</a:t>
                      </a:r>
                      <a:endParaRPr lang="ko-KR" altLang="en-US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Calibri" panose="020F0502020204030204" pitchFamily="34" charset="0"/>
                        </a:rPr>
                        <a:t>Right-mover and/or left-mover</a:t>
                      </a:r>
                      <a:endParaRPr lang="ko-KR" altLang="en-US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522226">
                <a:tc>
                  <a:txBody>
                    <a:bodyPr/>
                    <a:lstStyle/>
                    <a:p>
                      <a:pPr latinLnBrk="1">
                        <a:lnSpc>
                          <a:spcPct val="85000"/>
                        </a:lnSpc>
                      </a:pPr>
                      <a:r>
                        <a:rPr lang="en-US" altLang="ko-KR" sz="1800" dirty="0" smtClean="0">
                          <a:latin typeface="Calibri" panose="020F0502020204030204" pitchFamily="34" charset="0"/>
                        </a:rPr>
                        <a:t>lock(</a:t>
                      </a:r>
                      <a:r>
                        <a:rPr lang="en-US" altLang="ko-KR" sz="1800" i="1" dirty="0" smtClean="0"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en-US" altLang="ko-KR" sz="1800" dirty="0" smtClean="0">
                          <a:latin typeface="Calibri" panose="020F0502020204030204" pitchFamily="34" charset="0"/>
                        </a:rPr>
                        <a:t>)   (i.e.,</a:t>
                      </a:r>
                      <a:r>
                        <a:rPr lang="en-US" altLang="ko-KR" sz="18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altLang="ko-KR" sz="1800" dirty="0" smtClean="0">
                          <a:latin typeface="Calibri" panose="020F0502020204030204" pitchFamily="34" charset="0"/>
                        </a:rPr>
                        <a:t>lock </a:t>
                      </a:r>
                      <a:r>
                        <a:rPr lang="en-US" altLang="ko-KR" sz="1800" i="1" dirty="0" smtClean="0"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en-US" altLang="ko-KR" sz="1800" baseline="0" dirty="0" smtClean="0">
                          <a:latin typeface="Calibri" panose="020F0502020204030204" pitchFamily="34" charset="0"/>
                        </a:rPr>
                        <a:t> is held by a thread)</a:t>
                      </a:r>
                      <a:endParaRPr lang="ko-KR" alt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85000"/>
                        </a:lnSpc>
                      </a:pPr>
                      <a:r>
                        <a:rPr lang="en-US" altLang="ko-KR" sz="1800" dirty="0" smtClean="0">
                          <a:latin typeface="Calibri" panose="020F0502020204030204" pitchFamily="34" charset="0"/>
                        </a:rPr>
                        <a:t>right-mover</a:t>
                      </a:r>
                      <a:endParaRPr lang="ko-KR" alt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22226">
                <a:tc>
                  <a:txBody>
                    <a:bodyPr/>
                    <a:lstStyle/>
                    <a:p>
                      <a:pPr latinLnBrk="1">
                        <a:lnSpc>
                          <a:spcPct val="85000"/>
                        </a:lnSpc>
                      </a:pPr>
                      <a:r>
                        <a:rPr lang="en-US" altLang="ko-KR" sz="1800" dirty="0" smtClean="0">
                          <a:latin typeface="Calibri" panose="020F0502020204030204" pitchFamily="34" charset="0"/>
                        </a:rPr>
                        <a:t>unlock(</a:t>
                      </a:r>
                      <a:r>
                        <a:rPr lang="en-US" altLang="ko-KR" sz="1800" i="1" dirty="0" smtClean="0"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en-US" altLang="ko-KR" sz="1800" dirty="0" smtClean="0">
                          <a:latin typeface="Calibri" panose="020F0502020204030204" pitchFamily="34" charset="0"/>
                        </a:rPr>
                        <a:t>)</a:t>
                      </a:r>
                      <a:endParaRPr lang="ko-KR" alt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85000"/>
                        </a:lnSpc>
                      </a:pPr>
                      <a:r>
                        <a:rPr lang="en-US" altLang="ko-KR" sz="1800" dirty="0" smtClean="0">
                          <a:latin typeface="Calibri" panose="020F0502020204030204" pitchFamily="34" charset="0"/>
                        </a:rPr>
                        <a:t>left-mover</a:t>
                      </a:r>
                      <a:endParaRPr lang="ko-KR" alt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22226">
                <a:tc>
                  <a:txBody>
                    <a:bodyPr/>
                    <a:lstStyle/>
                    <a:p>
                      <a:pPr latinLnBrk="1">
                        <a:lnSpc>
                          <a:spcPct val="85000"/>
                        </a:lnSpc>
                      </a:pPr>
                      <a:r>
                        <a:rPr lang="en-US" altLang="ko-KR" sz="1800" dirty="0" smtClean="0">
                          <a:latin typeface="Calibri" panose="020F0502020204030204" pitchFamily="34" charset="0"/>
                        </a:rPr>
                        <a:t>read(</a:t>
                      </a:r>
                      <a:r>
                        <a:rPr lang="en-US" altLang="ko-KR" sz="1800" i="1" dirty="0" smtClean="0">
                          <a:latin typeface="Calibri" panose="020F0502020204030204" pitchFamily="34" charset="0"/>
                        </a:rPr>
                        <a:t>v</a:t>
                      </a:r>
                      <a:r>
                        <a:rPr lang="en-US" altLang="ko-KR" sz="1800" dirty="0" smtClean="0">
                          <a:latin typeface="Calibri" panose="020F0502020204030204" pitchFamily="34" charset="0"/>
                        </a:rPr>
                        <a:t>) or </a:t>
                      </a:r>
                      <a:r>
                        <a:rPr lang="en-US" altLang="ko-KR" sz="1800" baseline="0" dirty="0" smtClean="0">
                          <a:latin typeface="Calibri" panose="020F0502020204030204" pitchFamily="34" charset="0"/>
                        </a:rPr>
                        <a:t>write(</a:t>
                      </a:r>
                      <a:r>
                        <a:rPr lang="en-US" altLang="ko-KR" sz="1800" i="1" baseline="0" dirty="0" smtClean="0">
                          <a:latin typeface="Calibri" panose="020F0502020204030204" pitchFamily="34" charset="0"/>
                        </a:rPr>
                        <a:t>v</a:t>
                      </a:r>
                      <a:r>
                        <a:rPr lang="en-US" altLang="ko-KR" sz="1800" baseline="0" dirty="0" smtClean="0">
                          <a:latin typeface="Calibri" panose="020F0502020204030204" pitchFamily="34" charset="0"/>
                        </a:rPr>
                        <a:t>)  where </a:t>
                      </a:r>
                      <a:r>
                        <a:rPr lang="en-US" altLang="ko-KR" sz="1800" i="1" baseline="0" dirty="0" smtClean="0">
                          <a:latin typeface="Calibri" panose="020F0502020204030204" pitchFamily="34" charset="0"/>
                        </a:rPr>
                        <a:t>v</a:t>
                      </a:r>
                      <a:r>
                        <a:rPr lang="en-US" altLang="ko-KR" sz="1800" baseline="0" dirty="0" smtClean="0">
                          <a:latin typeface="Calibri" panose="020F0502020204030204" pitchFamily="34" charset="0"/>
                        </a:rPr>
                        <a:t> is thread-local</a:t>
                      </a:r>
                      <a:endParaRPr lang="ko-KR" alt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85000"/>
                        </a:lnSpc>
                      </a:pPr>
                      <a:r>
                        <a:rPr lang="en-US" altLang="ko-KR" sz="1800" dirty="0" smtClean="0">
                          <a:latin typeface="Calibri" panose="020F0502020204030204" pitchFamily="34" charset="0"/>
                        </a:rPr>
                        <a:t>both-mover</a:t>
                      </a:r>
                      <a:endParaRPr lang="ko-KR" alt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222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latin typeface="Calibri" panose="020F0502020204030204" pitchFamily="34" charset="0"/>
                        </a:rPr>
                        <a:t>read(</a:t>
                      </a:r>
                      <a:r>
                        <a:rPr lang="en-US" altLang="ko-KR" sz="1800" i="1" dirty="0" smtClean="0">
                          <a:latin typeface="Calibri" panose="020F0502020204030204" pitchFamily="34" charset="0"/>
                        </a:rPr>
                        <a:t>v</a:t>
                      </a:r>
                      <a:r>
                        <a:rPr lang="en-US" altLang="ko-KR" sz="1800" dirty="0" smtClean="0">
                          <a:latin typeface="Calibri" panose="020F0502020204030204" pitchFamily="34" charset="0"/>
                        </a:rPr>
                        <a:t>) or </a:t>
                      </a:r>
                      <a:r>
                        <a:rPr lang="en-US" altLang="ko-KR" sz="1800" baseline="0" dirty="0" smtClean="0">
                          <a:latin typeface="Calibri" panose="020F0502020204030204" pitchFamily="34" charset="0"/>
                        </a:rPr>
                        <a:t>write(</a:t>
                      </a:r>
                      <a:r>
                        <a:rPr lang="en-US" altLang="ko-KR" sz="1800" i="1" baseline="0" dirty="0" smtClean="0">
                          <a:latin typeface="Calibri" panose="020F0502020204030204" pitchFamily="34" charset="0"/>
                        </a:rPr>
                        <a:t>v</a:t>
                      </a:r>
                      <a:r>
                        <a:rPr lang="en-US" altLang="ko-KR" sz="1800" baseline="0" dirty="0" smtClean="0">
                          <a:latin typeface="Calibri" panose="020F0502020204030204" pitchFamily="34" charset="0"/>
                        </a:rPr>
                        <a:t>)  where </a:t>
                      </a:r>
                      <a:r>
                        <a:rPr lang="en-US" altLang="ko-KR" sz="1800" i="1" baseline="0" dirty="0" smtClean="0">
                          <a:latin typeface="Calibri" panose="020F0502020204030204" pitchFamily="34" charset="0"/>
                        </a:rPr>
                        <a:t>v</a:t>
                      </a:r>
                      <a:r>
                        <a:rPr lang="en-US" altLang="ko-KR" sz="1800" baseline="0" dirty="0" smtClean="0">
                          <a:latin typeface="Calibri" panose="020F0502020204030204" pitchFamily="34" charset="0"/>
                        </a:rPr>
                        <a:t> is shared,   </a:t>
                      </a:r>
                      <a:br>
                        <a:rPr lang="en-US" altLang="ko-KR" sz="1800" baseline="0" dirty="0" smtClean="0">
                          <a:latin typeface="Calibri" panose="020F0502020204030204" pitchFamily="34" charset="0"/>
                        </a:rPr>
                      </a:br>
                      <a:r>
                        <a:rPr lang="en-US" altLang="ko-KR" sz="1800" baseline="0" dirty="0" smtClean="0">
                          <a:latin typeface="Calibri" panose="020F0502020204030204" pitchFamily="34" charset="0"/>
                        </a:rPr>
                        <a:t>  and consistently guarded by a lock</a:t>
                      </a:r>
                      <a:endParaRPr lang="ko-KR" altLang="en-US" sz="1800" dirty="0" smtClean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85000"/>
                        </a:lnSpc>
                      </a:pPr>
                      <a:r>
                        <a:rPr lang="en-US" altLang="ko-KR" sz="1800" dirty="0" smtClean="0">
                          <a:latin typeface="Calibri" panose="020F0502020204030204" pitchFamily="34" charset="0"/>
                        </a:rPr>
                        <a:t>both-mover</a:t>
                      </a:r>
                      <a:endParaRPr lang="ko-KR" alt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222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latin typeface="Calibri" panose="020F0502020204030204" pitchFamily="34" charset="0"/>
                        </a:rPr>
                        <a:t>read(</a:t>
                      </a:r>
                      <a:r>
                        <a:rPr lang="en-US" altLang="ko-KR" sz="1800" i="1" dirty="0" smtClean="0">
                          <a:latin typeface="Calibri" panose="020F0502020204030204" pitchFamily="34" charset="0"/>
                        </a:rPr>
                        <a:t>v</a:t>
                      </a:r>
                      <a:r>
                        <a:rPr lang="en-US" altLang="ko-KR" sz="1800" dirty="0" smtClean="0">
                          <a:latin typeface="Calibri" panose="020F0502020204030204" pitchFamily="34" charset="0"/>
                        </a:rPr>
                        <a:t>) or </a:t>
                      </a:r>
                      <a:r>
                        <a:rPr lang="en-US" altLang="ko-KR" sz="1800" baseline="0" dirty="0" smtClean="0">
                          <a:latin typeface="Calibri" panose="020F0502020204030204" pitchFamily="34" charset="0"/>
                        </a:rPr>
                        <a:t>write(</a:t>
                      </a:r>
                      <a:r>
                        <a:rPr lang="en-US" altLang="ko-KR" sz="1800" i="1" baseline="0" dirty="0" smtClean="0">
                          <a:latin typeface="Calibri" panose="020F0502020204030204" pitchFamily="34" charset="0"/>
                        </a:rPr>
                        <a:t>v</a:t>
                      </a:r>
                      <a:r>
                        <a:rPr lang="en-US" altLang="ko-KR" sz="1800" baseline="0" dirty="0" smtClean="0">
                          <a:latin typeface="Calibri" panose="020F0502020204030204" pitchFamily="34" charset="0"/>
                        </a:rPr>
                        <a:t>)  where </a:t>
                      </a:r>
                      <a:r>
                        <a:rPr lang="en-US" altLang="ko-KR" sz="1800" i="1" baseline="0" dirty="0" smtClean="0">
                          <a:latin typeface="Calibri" panose="020F0502020204030204" pitchFamily="34" charset="0"/>
                        </a:rPr>
                        <a:t>v</a:t>
                      </a:r>
                      <a:r>
                        <a:rPr lang="en-US" altLang="ko-KR" sz="1800" baseline="0" dirty="0" smtClean="0">
                          <a:latin typeface="Calibri" panose="020F0502020204030204" pitchFamily="34" charset="0"/>
                        </a:rPr>
                        <a:t> is shared,</a:t>
                      </a:r>
                      <a:br>
                        <a:rPr lang="en-US" altLang="ko-KR" sz="1800" baseline="0" dirty="0" smtClean="0">
                          <a:latin typeface="Calibri" panose="020F0502020204030204" pitchFamily="34" charset="0"/>
                        </a:rPr>
                      </a:br>
                      <a:r>
                        <a:rPr lang="en-US" altLang="ko-KR" sz="1800" baseline="0" dirty="0" smtClean="0">
                          <a:latin typeface="Calibri" panose="020F0502020204030204" pitchFamily="34" charset="0"/>
                        </a:rPr>
                        <a:t>  and not consistently guarded by a lock</a:t>
                      </a:r>
                      <a:endParaRPr lang="ko-KR" altLang="en-US" sz="1800" dirty="0" smtClean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85000"/>
                        </a:lnSpc>
                      </a:pPr>
                      <a:r>
                        <a:rPr lang="en-US" altLang="ko-KR" sz="1800" dirty="0" smtClean="0">
                          <a:latin typeface="Calibri" panose="020F0502020204030204" pitchFamily="34" charset="0"/>
                        </a:rPr>
                        <a:t>non-mover</a:t>
                      </a:r>
                      <a:endParaRPr lang="ko-KR" altLang="en-US" sz="18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64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 no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cture">
      <a:majorFont>
        <a:latin typeface="Arial"/>
        <a:ea typeface="맑은 고딕"/>
        <a:cs typeface=""/>
      </a:majorFont>
      <a:minorFont>
        <a:latin typeface="Times New Roman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note</Template>
  <TotalTime>699</TotalTime>
  <Words>2111</Words>
  <Application>Microsoft Office PowerPoint</Application>
  <PresentationFormat>화면 슬라이드 쇼(4:3)</PresentationFormat>
  <Paragraphs>507</Paragraphs>
  <Slides>24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24</vt:i4>
      </vt:variant>
    </vt:vector>
  </HeadingPairs>
  <TitlesOfParts>
    <vt:vector size="33" baseType="lpstr">
      <vt:lpstr>맑은 고딕</vt:lpstr>
      <vt:lpstr>Arial</vt:lpstr>
      <vt:lpstr>Calibri</vt:lpstr>
      <vt:lpstr>Cambria Math</vt:lpstr>
      <vt:lpstr>Courier New</vt:lpstr>
      <vt:lpstr>Times New Roman</vt:lpstr>
      <vt:lpstr>Wingdings</vt:lpstr>
      <vt:lpstr>Lecture note</vt:lpstr>
      <vt:lpstr>Office Theme</vt:lpstr>
      <vt:lpstr>Atomicity Violation Detection</vt:lpstr>
      <vt:lpstr>Data Race Free, Yet Race Bug (1/2)</vt:lpstr>
      <vt:lpstr>Data Race Free, Yet Race Bug (2/2)</vt:lpstr>
      <vt:lpstr>Time-Of-Check to Time-Of-Use (TOCTOU) Attack</vt:lpstr>
      <vt:lpstr>Atomicity</vt:lpstr>
      <vt:lpstr>Atomicity Violation</vt:lpstr>
      <vt:lpstr>Lipton’s Reduction (1/2)</vt:lpstr>
      <vt:lpstr>Lipton’s Reduction (2/2)</vt:lpstr>
      <vt:lpstr>Atomizer [Flanagan, POPL 04]</vt:lpstr>
      <vt:lpstr>Serializable Execution Example</vt:lpstr>
      <vt:lpstr>Non-serializable Execution Example</vt:lpstr>
      <vt:lpstr>Atomicity Checking</vt:lpstr>
      <vt:lpstr>False Positive of Atomizer</vt:lpstr>
      <vt:lpstr>Access Pattern Based Detection</vt:lpstr>
      <vt:lpstr>False Negative of Access Patterns</vt:lpstr>
      <vt:lpstr>Velodrome [Flanagan, PLDI 08]</vt:lpstr>
      <vt:lpstr>Happens-Before in Transactions (1/3)</vt:lpstr>
      <vt:lpstr>Happens-Before in Transactions (2/3)</vt:lpstr>
      <vt:lpstr>Happens-Before in Transactions (3/3)</vt:lpstr>
      <vt:lpstr>Example</vt:lpstr>
      <vt:lpstr>False Positive of Velodrome</vt:lpstr>
      <vt:lpstr>PowerPoint 프레젠테이션</vt:lpstr>
      <vt:lpstr>View-Serializability (1/2)</vt:lpstr>
      <vt:lpstr>View-Serializability (2/2)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Atomicity Violation Detection</dc:title>
  <dc:creator>hongshin</dc:creator>
  <cp:lastModifiedBy>moonzoo</cp:lastModifiedBy>
  <cp:revision>153</cp:revision>
  <cp:lastPrinted>2016-05-02T23:20:31Z</cp:lastPrinted>
  <dcterms:created xsi:type="dcterms:W3CDTF">2014-05-19T01:19:30Z</dcterms:created>
  <dcterms:modified xsi:type="dcterms:W3CDTF">2016-05-11T23:00:28Z</dcterms:modified>
</cp:coreProperties>
</file>