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1" r:id="rId17"/>
    <p:sldId id="279" r:id="rId18"/>
    <p:sldId id="273" r:id="rId19"/>
    <p:sldId id="274" r:id="rId20"/>
    <p:sldId id="275" r:id="rId21"/>
  </p:sldIdLst>
  <p:sldSz cx="9144000" cy="6858000" type="screen4x3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05" autoAdjust="0"/>
    <p:restoredTop sz="94660"/>
  </p:normalViewPr>
  <p:slideViewPr>
    <p:cSldViewPr showGuides="1">
      <p:cViewPr varScale="1">
        <p:scale>
          <a:sx n="117" d="100"/>
          <a:sy n="117" d="100"/>
        </p:scale>
        <p:origin x="96" y="3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723" cy="4967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1"/>
            <a:ext cx="2947723" cy="4967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3483D6A-6E66-4227-B06A-1F111D225427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5" y="4718924"/>
            <a:ext cx="5441950" cy="447055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3"/>
            <a:ext cx="2947723" cy="496729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3"/>
            <a:ext cx="2947723" cy="496729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D728686-7CAE-44C8-BA1B-8CCA234B63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3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37AD-3983-4229-9BC5-C127169FCFC8}" type="datetime1">
              <a:rPr lang="ko-KR" altLang="en-US" smtClean="0"/>
              <a:t>2014-05-27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63E6-CCAC-4125-B4F6-D9A8B2350C32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A97-B0A3-4C01-ACBD-836689B10701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38-BEB7-494D-A611-0F7712C2194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51DC-5338-479D-BF9F-E63392B0727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A3B5-6D79-4BC3-821A-DA4DD7B0399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9C2B-E377-4E4A-9E65-8C6766A70E1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B23-CCF7-4433-88F3-E51D43AA3B87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7CFA6-906B-4D2E-8C1C-EE094ADC2E1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B2E-307E-452D-8F8C-F0BC10332DF8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F7A5-39D8-4F28-8861-CE66DCE535E5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0D36-FAC5-44CE-9910-1AE6A2C39579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BB76-8CE7-400E-A2F9-BE8E3D681554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CAEF-C0A8-4243-AEB4-1DCCD129035A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82D7-8AB5-477E-AA80-498AB1E4AD96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165-742A-4133-A3C6-A2E99DA761B8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E02C-7DAC-4B7B-8612-08D370FB2002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E440BE-375F-425B-85C1-47891EC1E571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BB0A-FE94-405E-8788-23E5D6338D8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Volatile_variabl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rl.cs.berkeley.edu/~ksen/calfuzz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ble.mcgill.ca/soot/tutorial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6000" dirty="0" err="1" smtClean="0"/>
              <a:t>CalFuzzer</a:t>
            </a:r>
            <a:r>
              <a:rPr lang="en-US" altLang="ko-KR" sz="6000" dirty="0" smtClean="0"/>
              <a:t> Tutorial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Science, KAIST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90872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CS492B Analysis of Concurrent Programs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List of Useful </a:t>
            </a:r>
            <a:r>
              <a:rPr lang="en-US" altLang="ko-KR" dirty="0" err="1" smtClean="0"/>
              <a:t>CalFuzzer</a:t>
            </a:r>
            <a:r>
              <a:rPr lang="en-US" altLang="ko-KR" dirty="0" smtClean="0"/>
              <a:t> Probes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857403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Initialization &amp; finalization</a:t>
            </a:r>
          </a:p>
          <a:p>
            <a:pPr lvl="1"/>
            <a:r>
              <a:rPr lang="en-US" altLang="ko-KR" sz="1800" dirty="0" smtClean="0"/>
              <a:t>public </a:t>
            </a:r>
            <a:r>
              <a:rPr lang="en-US" altLang="ko-KR" sz="1800" dirty="0"/>
              <a:t>void </a:t>
            </a:r>
            <a:r>
              <a:rPr lang="en-US" altLang="ko-KR" sz="1800" b="1" dirty="0"/>
              <a:t>initialize</a:t>
            </a:r>
            <a:r>
              <a:rPr lang="en-US" altLang="ko-KR" sz="1800" dirty="0" smtClean="0"/>
              <a:t>(), public </a:t>
            </a:r>
            <a:r>
              <a:rPr lang="en-US" altLang="ko-KR" sz="1800" dirty="0"/>
              <a:t>void </a:t>
            </a:r>
            <a:r>
              <a:rPr lang="en-US" altLang="ko-KR" sz="1800" b="1" dirty="0"/>
              <a:t>finish</a:t>
            </a:r>
            <a:r>
              <a:rPr lang="en-US" altLang="ko-KR" sz="1800" dirty="0"/>
              <a:t>() </a:t>
            </a:r>
          </a:p>
          <a:p>
            <a:r>
              <a:rPr lang="en-US" altLang="ko-KR" sz="2400" dirty="0" smtClean="0"/>
              <a:t>Targeting methods </a:t>
            </a:r>
          </a:p>
          <a:p>
            <a:pPr lvl="1"/>
            <a:r>
              <a:rPr lang="en-US" altLang="ko-KR" sz="1800" dirty="0" smtClean="0"/>
              <a:t>public </a:t>
            </a:r>
            <a:r>
              <a:rPr lang="en-US" altLang="ko-KR" sz="1800" dirty="0"/>
              <a:t>void </a:t>
            </a:r>
            <a:r>
              <a:rPr lang="en-US" altLang="ko-KR" sz="1800" b="1" dirty="0" err="1"/>
              <a:t>methodEnterBefore</a:t>
            </a:r>
            <a:r>
              <a:rPr lang="en-US" altLang="ko-KR" sz="1800" dirty="0"/>
              <a:t>(Integer </a:t>
            </a:r>
            <a:r>
              <a:rPr lang="en-US" altLang="ko-KR" sz="1800" dirty="0" err="1"/>
              <a:t>iid</a:t>
            </a:r>
            <a:r>
              <a:rPr lang="en-US" altLang="ko-KR" sz="1800" dirty="0"/>
              <a:t>, Integer thread, String method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/>
              <a:t>public </a:t>
            </a:r>
            <a:r>
              <a:rPr lang="en-US" altLang="ko-KR" sz="1800" dirty="0" smtClean="0"/>
              <a:t>void </a:t>
            </a:r>
            <a:r>
              <a:rPr lang="en-US" altLang="ko-KR" sz="1800" b="1" dirty="0" err="1" smtClean="0"/>
              <a:t>methodExitAfter</a:t>
            </a:r>
            <a:r>
              <a:rPr lang="en-US" altLang="ko-KR" sz="1800" dirty="0" smtClean="0"/>
              <a:t>(Integer </a:t>
            </a:r>
            <a:r>
              <a:rPr lang="en-US" altLang="ko-KR" sz="1800" dirty="0" err="1"/>
              <a:t>iid</a:t>
            </a:r>
            <a:r>
              <a:rPr lang="en-US" altLang="ko-KR" sz="1800" dirty="0"/>
              <a:t>, Integer </a:t>
            </a:r>
            <a:r>
              <a:rPr lang="en-US" altLang="ko-KR" sz="1800" dirty="0" err="1"/>
              <a:t>therad</a:t>
            </a:r>
            <a:r>
              <a:rPr lang="en-US" altLang="ko-KR" sz="1800" dirty="0"/>
              <a:t>, String method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2400" dirty="0" smtClean="0"/>
              <a:t>Targeting lock operations </a:t>
            </a:r>
          </a:p>
          <a:p>
            <a:pPr lvl="1"/>
            <a:r>
              <a:rPr lang="en-US" altLang="ko-KR" sz="1800" dirty="0" smtClean="0"/>
              <a:t>public </a:t>
            </a:r>
            <a:r>
              <a:rPr lang="en-US" altLang="ko-KR" sz="1800" dirty="0"/>
              <a:t>void </a:t>
            </a:r>
            <a:r>
              <a:rPr lang="en-US" altLang="ko-KR" sz="1800" b="1" dirty="0" err="1"/>
              <a:t>lockBefore</a:t>
            </a:r>
            <a:r>
              <a:rPr lang="en-US" altLang="ko-KR" sz="1800" dirty="0"/>
              <a:t>(Integer </a:t>
            </a:r>
            <a:r>
              <a:rPr lang="en-US" altLang="ko-KR" sz="1800" dirty="0" err="1"/>
              <a:t>iid</a:t>
            </a:r>
            <a:r>
              <a:rPr lang="en-US" altLang="ko-KR" sz="1800" dirty="0"/>
              <a:t>, Integer thread, Integer lock, Object </a:t>
            </a:r>
            <a:r>
              <a:rPr lang="en-US" altLang="ko-KR" sz="1800" dirty="0" err="1"/>
              <a:t>actualLock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/>
              <a:t>public void </a:t>
            </a:r>
            <a:r>
              <a:rPr lang="en-US" altLang="ko-KR" sz="1800" b="1" dirty="0" err="1"/>
              <a:t>lockAfter</a:t>
            </a:r>
            <a:r>
              <a:rPr lang="en-US" altLang="ko-KR" sz="1800" dirty="0"/>
              <a:t>(Integer </a:t>
            </a:r>
            <a:r>
              <a:rPr lang="en-US" altLang="ko-KR" sz="1800" dirty="0" err="1"/>
              <a:t>iid</a:t>
            </a:r>
            <a:r>
              <a:rPr lang="en-US" altLang="ko-KR" sz="1800" dirty="0"/>
              <a:t>, Integer thread, Integer lock, Object </a:t>
            </a:r>
            <a:r>
              <a:rPr lang="en-US" altLang="ko-KR" sz="1800" dirty="0" err="1"/>
              <a:t>actualLock</a:t>
            </a:r>
            <a:r>
              <a:rPr lang="en-US" altLang="ko-KR" sz="1800" dirty="0"/>
              <a:t>) </a:t>
            </a:r>
          </a:p>
          <a:p>
            <a:pPr lvl="1"/>
            <a:r>
              <a:rPr lang="en-US" altLang="ko-KR" sz="1800" dirty="0" smtClean="0"/>
              <a:t>public </a:t>
            </a:r>
            <a:r>
              <a:rPr lang="en-US" altLang="ko-KR" sz="1800" dirty="0"/>
              <a:t>void </a:t>
            </a:r>
            <a:r>
              <a:rPr lang="en-US" altLang="ko-KR" sz="1800" b="1" dirty="0" err="1"/>
              <a:t>unlockAfter</a:t>
            </a:r>
            <a:r>
              <a:rPr lang="en-US" altLang="ko-KR" sz="1800" dirty="0"/>
              <a:t>(Integer </a:t>
            </a:r>
            <a:r>
              <a:rPr lang="en-US" altLang="ko-KR" sz="1800" dirty="0" err="1"/>
              <a:t>iid</a:t>
            </a:r>
            <a:r>
              <a:rPr lang="en-US" altLang="ko-KR" sz="1800" dirty="0"/>
              <a:t>, Integer thread, Integer lock, Object </a:t>
            </a:r>
            <a:r>
              <a:rPr lang="en-US" altLang="ko-KR" sz="1800" dirty="0" err="1"/>
              <a:t>actualLock</a:t>
            </a:r>
            <a:r>
              <a:rPr lang="en-US" altLang="ko-KR" sz="1800" dirty="0"/>
              <a:t>) </a:t>
            </a:r>
            <a:endParaRPr lang="en-US" altLang="ko-KR" sz="1800" dirty="0" smtClean="0"/>
          </a:p>
          <a:p>
            <a:r>
              <a:rPr lang="en-US" altLang="ko-KR" sz="2400" dirty="0" smtClean="0"/>
              <a:t>Targeting read/write operations</a:t>
            </a:r>
          </a:p>
          <a:p>
            <a:pPr lvl="1"/>
            <a:r>
              <a:rPr lang="en-US" altLang="ko-KR" sz="1800" dirty="0" smtClean="0"/>
              <a:t>public void </a:t>
            </a:r>
            <a:r>
              <a:rPr lang="en-US" altLang="ko-KR" sz="1800" b="1" dirty="0" err="1" smtClean="0"/>
              <a:t>readBefore</a:t>
            </a:r>
            <a:r>
              <a:rPr lang="en-US" altLang="ko-KR" sz="1800" dirty="0" smtClean="0"/>
              <a:t>(Integer </a:t>
            </a:r>
            <a:r>
              <a:rPr lang="en-US" altLang="ko-KR" sz="1800" dirty="0" err="1" smtClean="0"/>
              <a:t>iid</a:t>
            </a:r>
            <a:r>
              <a:rPr lang="en-US" altLang="ko-KR" sz="1800" dirty="0" smtClean="0"/>
              <a:t>, Integer thread, Long memory, </a:t>
            </a:r>
            <a:r>
              <a:rPr lang="en-US" altLang="ko-KR" sz="1800" dirty="0" err="1" smtClean="0"/>
              <a:t>boolean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isVolatile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 smtClean="0"/>
              <a:t>public void </a:t>
            </a:r>
            <a:r>
              <a:rPr lang="en-US" altLang="ko-KR" sz="1800" b="1" dirty="0" err="1" smtClean="0"/>
              <a:t>readAfter</a:t>
            </a:r>
            <a:r>
              <a:rPr lang="en-US" altLang="ko-KR" sz="1800" dirty="0" smtClean="0"/>
              <a:t>(Integer </a:t>
            </a:r>
            <a:r>
              <a:rPr lang="en-US" altLang="ko-KR" sz="1800" dirty="0" err="1" smtClean="0"/>
              <a:t>iid</a:t>
            </a:r>
            <a:r>
              <a:rPr lang="en-US" altLang="ko-KR" sz="1800" dirty="0" smtClean="0"/>
              <a:t>, Integer thread, Long memory, </a:t>
            </a:r>
            <a:r>
              <a:rPr lang="en-US" altLang="ko-KR" sz="1800" dirty="0" err="1" smtClean="0"/>
              <a:t>boolean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isVolatile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 smtClean="0"/>
              <a:t>public void </a:t>
            </a:r>
            <a:r>
              <a:rPr lang="en-US" altLang="ko-KR" sz="1800" b="1" dirty="0" err="1" smtClean="0"/>
              <a:t>writeBefore</a:t>
            </a:r>
            <a:r>
              <a:rPr lang="en-US" altLang="ko-KR" sz="1800" dirty="0" smtClean="0"/>
              <a:t>(Integer </a:t>
            </a:r>
            <a:r>
              <a:rPr lang="en-US" altLang="ko-KR" sz="1800" dirty="0" err="1" smtClean="0"/>
              <a:t>iid</a:t>
            </a:r>
            <a:r>
              <a:rPr lang="en-US" altLang="ko-KR" sz="1800" dirty="0" smtClean="0"/>
              <a:t>, Integer thread, Long memory, </a:t>
            </a:r>
            <a:r>
              <a:rPr lang="en-US" altLang="ko-KR" sz="1800" dirty="0" err="1" smtClean="0"/>
              <a:t>boolean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isVolatile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 smtClean="0"/>
              <a:t>public void </a:t>
            </a:r>
            <a:r>
              <a:rPr lang="en-US" altLang="ko-KR" sz="1800" b="1" dirty="0" err="1" smtClean="0"/>
              <a:t>writeAfter</a:t>
            </a:r>
            <a:r>
              <a:rPr lang="en-US" altLang="ko-KR" sz="1800" dirty="0" smtClean="0"/>
              <a:t>(Integer </a:t>
            </a:r>
            <a:r>
              <a:rPr lang="en-US" altLang="ko-KR" sz="1800" dirty="0" err="1" smtClean="0"/>
              <a:t>iid</a:t>
            </a:r>
            <a:r>
              <a:rPr lang="en-US" altLang="ko-KR" sz="1800" dirty="0" smtClean="0"/>
              <a:t>, Integer thread, Long memory, </a:t>
            </a:r>
            <a:r>
              <a:rPr lang="en-US" altLang="ko-KR" sz="1800" dirty="0" err="1" smtClean="0"/>
              <a:t>boolean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isVolatile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2200" dirty="0" smtClean="0"/>
              <a:t>Targeting wait-notify operations</a:t>
            </a:r>
          </a:p>
          <a:p>
            <a:r>
              <a:rPr lang="en-US" altLang="ko-KR" sz="2200" dirty="0" smtClean="0"/>
              <a:t>Targeting thread operations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ko-KR" altLang="en-US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772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Initialize and Finish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public void </a:t>
            </a:r>
            <a:r>
              <a:rPr lang="en-US" altLang="ko-KR" sz="2800" b="1" dirty="0" smtClean="0"/>
              <a:t>initialize</a:t>
            </a:r>
            <a:r>
              <a:rPr lang="en-US" altLang="ko-KR" sz="2800" dirty="0" smtClean="0"/>
              <a:t>() </a:t>
            </a:r>
          </a:p>
          <a:p>
            <a:pPr lvl="1"/>
            <a:r>
              <a:rPr lang="en-US" altLang="ko-KR" sz="2400" dirty="0" smtClean="0"/>
              <a:t>Executed before a target program starts</a:t>
            </a:r>
          </a:p>
          <a:p>
            <a:pPr lvl="1"/>
            <a:r>
              <a:rPr lang="en-US" altLang="ko-KR" sz="2400" dirty="0" smtClean="0"/>
              <a:t>To initialize the data structure and read user inputs</a:t>
            </a:r>
          </a:p>
          <a:p>
            <a:pPr lvl="1"/>
            <a:endParaRPr lang="en-US" altLang="ko-KR" sz="2400" dirty="0"/>
          </a:p>
          <a:p>
            <a:r>
              <a:rPr lang="en-US" altLang="ko-KR" sz="2800" dirty="0" smtClean="0"/>
              <a:t>public void </a:t>
            </a:r>
            <a:r>
              <a:rPr lang="en-US" altLang="ko-KR" sz="2800" b="1" dirty="0" smtClean="0"/>
              <a:t>finish</a:t>
            </a:r>
            <a:r>
              <a:rPr lang="en-US" altLang="ko-KR" sz="2800" dirty="0" smtClean="0"/>
              <a:t>() </a:t>
            </a:r>
          </a:p>
          <a:p>
            <a:pPr lvl="1"/>
            <a:r>
              <a:rPr lang="en-US" altLang="ko-KR" sz="2400" dirty="0" smtClean="0"/>
              <a:t>Executed when a target program terminates </a:t>
            </a:r>
          </a:p>
          <a:p>
            <a:pPr lvl="1"/>
            <a:r>
              <a:rPr lang="en-US" altLang="ko-KR" sz="2400" dirty="0" smtClean="0"/>
              <a:t>Analyze the monitored data and print out the result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5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 Related Probes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public void </a:t>
            </a:r>
            <a:r>
              <a:rPr lang="en-US" altLang="ko-KR" sz="2400" b="1" dirty="0" err="1" smtClean="0"/>
              <a:t>methodEnterBefore</a:t>
            </a:r>
            <a:r>
              <a:rPr lang="en-US" altLang="ko-KR" sz="2400" dirty="0" smtClean="0"/>
              <a:t>(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I</a:t>
            </a:r>
            <a:r>
              <a:rPr lang="en-US" altLang="ko-KR" sz="2400" dirty="0" smtClean="0">
                <a:solidFill>
                  <a:srgbClr val="FF0000"/>
                </a:solidFill>
              </a:rPr>
              <a:t>nteger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iid</a:t>
            </a:r>
            <a:r>
              <a:rPr lang="en-US" altLang="ko-KR" sz="2400" dirty="0" smtClean="0"/>
              <a:t>, Integer thread, String method)</a:t>
            </a:r>
          </a:p>
          <a:p>
            <a:pPr lvl="1"/>
            <a:r>
              <a:rPr lang="en-US" altLang="ko-KR" sz="2000" dirty="0" smtClean="0"/>
              <a:t>Executed before a target method is called </a:t>
            </a:r>
          </a:p>
          <a:p>
            <a:pPr lvl="1"/>
            <a:r>
              <a:rPr lang="en-US" altLang="ko-KR" sz="2000" b="1" dirty="0" err="1" smtClean="0"/>
              <a:t>iid</a:t>
            </a:r>
            <a:r>
              <a:rPr lang="en-US" altLang="ko-KR" sz="2000" b="1" dirty="0" smtClean="0"/>
              <a:t>:</a:t>
            </a:r>
            <a:r>
              <a:rPr lang="en-US" altLang="ko-KR" sz="2000" dirty="0" smtClean="0"/>
              <a:t> the unique identifier of an inserted probe (i.e., code location)</a:t>
            </a:r>
          </a:p>
          <a:p>
            <a:pPr lvl="1"/>
            <a:r>
              <a:rPr lang="en-US" altLang="ko-KR" sz="2000" b="1" dirty="0" smtClean="0"/>
              <a:t>thread</a:t>
            </a:r>
            <a:r>
              <a:rPr lang="en-US" altLang="ko-KR" sz="2000" dirty="0" smtClean="0"/>
              <a:t>: the unique identifier of a current thread</a:t>
            </a:r>
          </a:p>
          <a:p>
            <a:pPr lvl="1"/>
            <a:r>
              <a:rPr lang="en-US" altLang="ko-KR" sz="2000" b="1" dirty="0" smtClean="0"/>
              <a:t>method:</a:t>
            </a:r>
            <a:r>
              <a:rPr lang="en-US" altLang="ko-KR" sz="2000" dirty="0" smtClean="0"/>
              <a:t> the signature of the called method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 smtClean="0"/>
              <a:t>public void </a:t>
            </a:r>
            <a:r>
              <a:rPr lang="en-US" altLang="ko-KR" sz="2400" b="1" dirty="0" err="1" smtClean="0"/>
              <a:t>methodExitAfter</a:t>
            </a:r>
            <a:r>
              <a:rPr lang="en-US" altLang="ko-KR" sz="2400" dirty="0" smtClean="0"/>
              <a:t>(Integer </a:t>
            </a:r>
            <a:r>
              <a:rPr lang="en-US" altLang="ko-KR" sz="2400" dirty="0" err="1" smtClean="0"/>
              <a:t>iid</a:t>
            </a:r>
            <a:r>
              <a:rPr lang="en-US" altLang="ko-KR" sz="2400" dirty="0" smtClean="0"/>
              <a:t>, Integer </a:t>
            </a:r>
            <a:r>
              <a:rPr lang="en-US" altLang="ko-KR" sz="2400" dirty="0" err="1" smtClean="0"/>
              <a:t>therad</a:t>
            </a:r>
            <a:r>
              <a:rPr lang="en-US" altLang="ko-KR" sz="2400" dirty="0" smtClean="0"/>
              <a:t>, String method)</a:t>
            </a:r>
          </a:p>
          <a:p>
            <a:pPr lvl="1"/>
            <a:r>
              <a:rPr lang="en-US" altLang="ko-KR" sz="2000" dirty="0" smtClean="0"/>
              <a:t>Executed after a method call is returned</a:t>
            </a:r>
          </a:p>
          <a:p>
            <a:pPr lvl="1"/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5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Locking Related Probe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dirty="0"/>
              <a:t>public void </a:t>
            </a:r>
            <a:r>
              <a:rPr lang="en-US" altLang="ko-KR" sz="2400" b="1" dirty="0" err="1"/>
              <a:t>lockBefore</a:t>
            </a:r>
            <a:r>
              <a:rPr lang="en-US" altLang="ko-KR" sz="2400" dirty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Integer lock, Object </a:t>
            </a:r>
            <a:r>
              <a:rPr lang="en-US" altLang="ko-KR" sz="2400" dirty="0" err="1"/>
              <a:t>actualLock</a:t>
            </a:r>
            <a:r>
              <a:rPr lang="en-US" altLang="ko-KR" sz="2400" dirty="0"/>
              <a:t>) 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Executed before a synchronized block or a synchronized method call</a:t>
            </a:r>
          </a:p>
          <a:p>
            <a:pPr lvl="1"/>
            <a:r>
              <a:rPr lang="en-US" altLang="ko-KR" sz="2000" b="1" dirty="0" smtClean="0"/>
              <a:t>lock</a:t>
            </a:r>
            <a:r>
              <a:rPr lang="en-US" altLang="ko-KR" sz="2000" dirty="0" smtClean="0"/>
              <a:t>: </a:t>
            </a:r>
            <a:r>
              <a:rPr lang="en-US" altLang="ko-KR" sz="2000" dirty="0"/>
              <a:t>the unique identifier of </a:t>
            </a:r>
            <a:r>
              <a:rPr lang="en-US" altLang="ko-KR" sz="2000" dirty="0" smtClean="0"/>
              <a:t>a target lock (i.e. object)</a:t>
            </a:r>
          </a:p>
          <a:p>
            <a:pPr lvl="1"/>
            <a:r>
              <a:rPr lang="en-US" altLang="ko-KR" sz="2000" b="1" dirty="0" err="1" smtClean="0"/>
              <a:t>actualLock</a:t>
            </a:r>
            <a:r>
              <a:rPr lang="en-US" altLang="ko-KR" sz="2000" dirty="0" smtClean="0"/>
              <a:t>: the memory address to a target lock</a:t>
            </a:r>
          </a:p>
          <a:p>
            <a:pPr lvl="1"/>
            <a:endParaRPr lang="en-US" altLang="ko-KR" sz="2000" dirty="0" smtClean="0"/>
          </a:p>
          <a:p>
            <a:r>
              <a:rPr lang="en-US" altLang="ko-KR" sz="2400" dirty="0"/>
              <a:t>public void </a:t>
            </a:r>
            <a:r>
              <a:rPr lang="en-US" altLang="ko-KR" sz="2400" b="1" dirty="0" err="1" smtClean="0"/>
              <a:t>lockAfter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Integer lock, Object </a:t>
            </a:r>
            <a:r>
              <a:rPr lang="en-US" altLang="ko-KR" sz="2400" dirty="0" err="1"/>
              <a:t>actualLock</a:t>
            </a:r>
            <a:r>
              <a:rPr lang="en-US" altLang="ko-KR" sz="2400" dirty="0"/>
              <a:t>) 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Executed after entering a synchronized block or a synchronized method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public void </a:t>
            </a:r>
            <a:r>
              <a:rPr lang="en-US" altLang="ko-KR" sz="2400" b="1" dirty="0" err="1" smtClean="0"/>
              <a:t>unlockAfter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Integer lock, Object </a:t>
            </a:r>
            <a:r>
              <a:rPr lang="en-US" altLang="ko-KR" sz="2400" dirty="0" err="1"/>
              <a:t>actualLock</a:t>
            </a:r>
            <a:r>
              <a:rPr lang="en-US" altLang="ko-KR" sz="2400" dirty="0"/>
              <a:t>) </a:t>
            </a:r>
            <a:endParaRPr lang="en-US" altLang="ko-KR" sz="2400" dirty="0" smtClean="0"/>
          </a:p>
          <a:p>
            <a:pPr lvl="1"/>
            <a:r>
              <a:rPr lang="en-US" altLang="ko-KR" sz="2000" dirty="0"/>
              <a:t>Executed after </a:t>
            </a:r>
            <a:r>
              <a:rPr lang="en-US" altLang="ko-KR" sz="2000" dirty="0" smtClean="0"/>
              <a:t>existing </a:t>
            </a:r>
            <a:r>
              <a:rPr lang="en-US" altLang="ko-KR" sz="2000" dirty="0"/>
              <a:t>a synchronized block or a synchronized method</a:t>
            </a:r>
          </a:p>
          <a:p>
            <a:pPr lvl="1"/>
            <a:endParaRPr lang="en-US" altLang="ko-KR" sz="2000" dirty="0"/>
          </a:p>
          <a:p>
            <a:pPr marL="0" indent="0">
              <a:buNone/>
            </a:pPr>
            <a:endParaRPr lang="en-US" altLang="ko-KR" sz="2400" dirty="0" smtClean="0"/>
          </a:p>
          <a:p>
            <a:pPr lvl="1"/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65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Access Related Probes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400" dirty="0"/>
              <a:t>public void </a:t>
            </a:r>
            <a:r>
              <a:rPr lang="en-US" altLang="ko-KR" sz="2400" b="1" dirty="0" err="1"/>
              <a:t>readBefore</a:t>
            </a:r>
            <a:r>
              <a:rPr lang="en-US" altLang="ko-KR" sz="2400" dirty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Long memory, </a:t>
            </a:r>
            <a:r>
              <a:rPr lang="en-US" altLang="ko-KR" sz="2400" dirty="0" err="1"/>
              <a:t>boolean</a:t>
            </a:r>
            <a:r>
              <a:rPr lang="en-US" altLang="ko-KR" sz="2400" dirty="0"/>
              <a:t> </a:t>
            </a:r>
            <a:r>
              <a:rPr lang="en-US" altLang="ko-KR" sz="2400" dirty="0" err="1"/>
              <a:t>isVolatile</a:t>
            </a:r>
            <a:r>
              <a:rPr lang="en-US" altLang="ko-KR" sz="2400" dirty="0" smtClean="0"/>
              <a:t>)</a:t>
            </a:r>
          </a:p>
          <a:p>
            <a:pPr lvl="1"/>
            <a:r>
              <a:rPr lang="en-US" altLang="ko-KR" sz="2000" dirty="0"/>
              <a:t>Executed before every </a:t>
            </a:r>
            <a:r>
              <a:rPr lang="en-US" altLang="ko-KR" sz="2000" dirty="0" smtClean="0"/>
              <a:t>read operation</a:t>
            </a:r>
            <a:endParaRPr lang="en-US" altLang="ko-KR" sz="2000" b="1" dirty="0" smtClean="0"/>
          </a:p>
          <a:p>
            <a:pPr lvl="1"/>
            <a:r>
              <a:rPr lang="en-US" altLang="ko-KR" sz="2000" b="1" dirty="0" smtClean="0"/>
              <a:t>memory</a:t>
            </a:r>
            <a:r>
              <a:rPr lang="en-US" altLang="ko-KR" sz="2000" dirty="0" smtClean="0"/>
              <a:t>: the unique identifier of a target memory address</a:t>
            </a:r>
          </a:p>
          <a:p>
            <a:pPr lvl="1"/>
            <a:r>
              <a:rPr lang="en-US" altLang="ko-KR" sz="2000" b="1" dirty="0" err="1" smtClean="0"/>
              <a:t>isVolatile</a:t>
            </a:r>
            <a:r>
              <a:rPr lang="en-US" altLang="ko-KR" sz="2000" dirty="0" smtClean="0"/>
              <a:t>: whether or not a target memory address is volatile (free from data race)</a:t>
            </a:r>
          </a:p>
          <a:p>
            <a:pPr lvl="2"/>
            <a:r>
              <a:rPr lang="en-US" altLang="ko-KR" sz="1600" dirty="0">
                <a:hlinkClick r:id="rId2"/>
              </a:rPr>
              <a:t>http://</a:t>
            </a:r>
            <a:r>
              <a:rPr lang="en-US" altLang="ko-KR" sz="1600" dirty="0" smtClean="0">
                <a:hlinkClick r:id="rId2"/>
              </a:rPr>
              <a:t>en.wikipedia.org/wiki/Volatile_variable</a:t>
            </a: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r>
              <a:rPr lang="en-US" altLang="ko-KR" sz="2400" dirty="0" smtClean="0"/>
              <a:t>public </a:t>
            </a:r>
            <a:r>
              <a:rPr lang="en-US" altLang="ko-KR" sz="2400" dirty="0"/>
              <a:t>void </a:t>
            </a:r>
            <a:r>
              <a:rPr lang="en-US" altLang="ko-KR" sz="2400" b="1" dirty="0" err="1" smtClean="0"/>
              <a:t>readAfter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Long memory, </a:t>
            </a:r>
            <a:r>
              <a:rPr lang="en-US" altLang="ko-KR" sz="2400" dirty="0" err="1"/>
              <a:t>boolean</a:t>
            </a:r>
            <a:r>
              <a:rPr lang="en-US" altLang="ko-KR" sz="2400" dirty="0"/>
              <a:t> </a:t>
            </a:r>
            <a:r>
              <a:rPr lang="en-US" altLang="ko-KR" sz="2400" dirty="0" err="1"/>
              <a:t>isVolatile</a:t>
            </a:r>
            <a:r>
              <a:rPr lang="en-US" altLang="ko-KR" sz="2400" dirty="0" smtClean="0"/>
              <a:t>)</a:t>
            </a:r>
          </a:p>
          <a:p>
            <a:pPr lvl="1"/>
            <a:r>
              <a:rPr lang="en-US" altLang="ko-KR" sz="2000" dirty="0"/>
              <a:t>Executed </a:t>
            </a:r>
            <a:r>
              <a:rPr lang="en-US" altLang="ko-KR" sz="2000" dirty="0" smtClean="0"/>
              <a:t>after </a:t>
            </a:r>
            <a:r>
              <a:rPr lang="en-US" altLang="ko-KR" sz="2000" dirty="0"/>
              <a:t>every </a:t>
            </a:r>
            <a:r>
              <a:rPr lang="en-US" altLang="ko-KR" sz="2000" dirty="0" smtClean="0"/>
              <a:t>read operation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 smtClean="0"/>
              <a:t>public </a:t>
            </a:r>
            <a:r>
              <a:rPr lang="en-US" altLang="ko-KR" sz="2400" dirty="0"/>
              <a:t>void </a:t>
            </a:r>
            <a:r>
              <a:rPr lang="en-US" altLang="ko-KR" sz="2400" b="1" dirty="0" err="1" smtClean="0"/>
              <a:t>writeBefore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Long memory, </a:t>
            </a:r>
            <a:r>
              <a:rPr lang="en-US" altLang="ko-KR" sz="2400" dirty="0" err="1"/>
              <a:t>boolean</a:t>
            </a:r>
            <a:r>
              <a:rPr lang="en-US" altLang="ko-KR" sz="2400" dirty="0"/>
              <a:t> </a:t>
            </a:r>
            <a:r>
              <a:rPr lang="en-US" altLang="ko-KR" sz="2400" dirty="0" err="1"/>
              <a:t>isVolatile</a:t>
            </a:r>
            <a:r>
              <a:rPr lang="en-US" altLang="ko-KR" sz="2400" dirty="0" smtClean="0"/>
              <a:t>)</a:t>
            </a:r>
          </a:p>
          <a:p>
            <a:pPr lvl="1"/>
            <a:r>
              <a:rPr lang="en-US" altLang="ko-KR" sz="2000" dirty="0"/>
              <a:t>Executed before every write </a:t>
            </a:r>
            <a:r>
              <a:rPr lang="en-US" altLang="ko-KR" sz="2000" dirty="0" smtClean="0"/>
              <a:t>operation</a:t>
            </a:r>
          </a:p>
          <a:p>
            <a:pPr lvl="1"/>
            <a:endParaRPr lang="en-US" altLang="ko-KR" sz="2000" dirty="0" smtClean="0"/>
          </a:p>
          <a:p>
            <a:r>
              <a:rPr lang="en-US" altLang="ko-KR" sz="2400" dirty="0" smtClean="0"/>
              <a:t>public </a:t>
            </a:r>
            <a:r>
              <a:rPr lang="en-US" altLang="ko-KR" sz="2400" dirty="0"/>
              <a:t>void </a:t>
            </a:r>
            <a:r>
              <a:rPr lang="en-US" altLang="ko-KR" sz="2400" b="1" dirty="0" err="1" smtClean="0"/>
              <a:t>writeAfter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Long memory, </a:t>
            </a:r>
            <a:r>
              <a:rPr lang="en-US" altLang="ko-KR" sz="2400" dirty="0" err="1"/>
              <a:t>boolean</a:t>
            </a:r>
            <a:r>
              <a:rPr lang="en-US" altLang="ko-KR" sz="2400" dirty="0"/>
              <a:t> </a:t>
            </a:r>
            <a:r>
              <a:rPr lang="en-US" altLang="ko-KR" sz="2400" dirty="0" err="1"/>
              <a:t>isVolatile</a:t>
            </a:r>
            <a:r>
              <a:rPr lang="en-US" altLang="ko-KR" sz="2400" dirty="0" smtClean="0"/>
              <a:t>)</a:t>
            </a:r>
          </a:p>
          <a:p>
            <a:pPr lvl="1"/>
            <a:r>
              <a:rPr lang="en-US" altLang="ko-KR" sz="2000" dirty="0"/>
              <a:t>Executed </a:t>
            </a:r>
            <a:r>
              <a:rPr lang="en-US" altLang="ko-KR" sz="2000" dirty="0" smtClean="0"/>
              <a:t>after </a:t>
            </a:r>
            <a:r>
              <a:rPr lang="en-US" altLang="ko-KR" sz="2000" dirty="0"/>
              <a:t>every </a:t>
            </a:r>
            <a:r>
              <a:rPr lang="en-US" altLang="ko-KR" sz="2000" dirty="0" smtClean="0"/>
              <a:t>write </a:t>
            </a:r>
            <a:r>
              <a:rPr lang="en-US" altLang="ko-KR" sz="2000" dirty="0"/>
              <a:t>operation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Access Related Probes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Race conditions may occur when there is no synchronization in data access probes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20355" y="2791223"/>
            <a:ext cx="320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Thread-1</a:t>
            </a:r>
            <a:endParaRPr lang="en-US" altLang="ko-KR" b="1" dirty="0" smtClean="0">
              <a:latin typeface="Calibri" panose="020F0502020204030204" pitchFamily="34" charset="0"/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2824169" y="3088547"/>
            <a:ext cx="1" cy="307675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98703" y="3426521"/>
            <a:ext cx="265093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writeBefore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ko-KR" dirty="0" smtClean="0"/>
              <a:t>: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assume that Thread-1 </a:t>
            </a:r>
            <a:br>
              <a:rPr lang="en-US" altLang="ko-KR" dirty="0" smtClean="0"/>
            </a:br>
            <a:r>
              <a:rPr lang="en-US" altLang="ko-KR" dirty="0" smtClean="0"/>
              <a:t>  will access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dirty="0" smtClean="0"/>
              <a:t> next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98703" y="5248787"/>
            <a:ext cx="265093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write(x)</a:t>
            </a:r>
            <a:endParaRPr lang="en-US" altLang="ko-KR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716016" y="2791223"/>
            <a:ext cx="320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Thread-2</a:t>
            </a:r>
            <a:endParaRPr lang="en-US" altLang="ko-KR" b="1" dirty="0" smtClean="0">
              <a:latin typeface="Calibri" panose="020F0502020204030204" pitchFamily="34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6319830" y="3088547"/>
            <a:ext cx="1" cy="307675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94364" y="4375399"/>
            <a:ext cx="265093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writeBefore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ko-KR" dirty="0" smtClean="0"/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94364" y="4735439"/>
            <a:ext cx="265093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write(x)</a:t>
            </a:r>
            <a:endParaRPr lang="en-US" altLang="ko-KR" b="1" dirty="0" smtClean="0"/>
          </a:p>
        </p:txBody>
      </p:sp>
      <p:sp>
        <p:nvSpPr>
          <p:cNvPr id="14" name="폭발 2 13"/>
          <p:cNvSpPr/>
          <p:nvPr/>
        </p:nvSpPr>
        <p:spPr>
          <a:xfrm>
            <a:off x="3717588" y="4037892"/>
            <a:ext cx="864096" cy="466888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Wait and Notify Related Probes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public void </a:t>
            </a:r>
            <a:r>
              <a:rPr lang="en-US" altLang="ko-KR" sz="2400" b="1" dirty="0" err="1" smtClean="0"/>
              <a:t>waitAfter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Integer </a:t>
            </a:r>
            <a:r>
              <a:rPr lang="en-US" altLang="ko-KR" sz="2400" dirty="0" smtClean="0"/>
              <a:t>lock) </a:t>
            </a:r>
          </a:p>
          <a:p>
            <a:pPr lvl="1"/>
            <a:r>
              <a:rPr lang="en-US" altLang="ko-KR" sz="2000" dirty="0"/>
              <a:t>Executed after </a:t>
            </a:r>
            <a:r>
              <a:rPr lang="en-US" altLang="ko-KR" sz="2000" dirty="0" smtClean="0"/>
              <a:t>awaken from a waiting operation</a:t>
            </a:r>
          </a:p>
          <a:p>
            <a:pPr lvl="1"/>
            <a:r>
              <a:rPr lang="en-US" altLang="ko-KR" sz="2000" dirty="0" smtClean="0"/>
              <a:t>In Java, a thread can wait on an object, similar to lock/unlock</a:t>
            </a:r>
            <a:endParaRPr lang="en-US" altLang="ko-KR" sz="2000" dirty="0"/>
          </a:p>
          <a:p>
            <a:pPr lvl="1"/>
            <a:endParaRPr lang="en-US" altLang="ko-KR" sz="2000" dirty="0" smtClean="0"/>
          </a:p>
          <a:p>
            <a:r>
              <a:rPr lang="en-US" altLang="ko-KR" sz="2400" dirty="0"/>
              <a:t>public void </a:t>
            </a:r>
            <a:r>
              <a:rPr lang="en-US" altLang="ko-KR" sz="2400" b="1" dirty="0" err="1" smtClean="0"/>
              <a:t>notifyBefore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Integer </a:t>
            </a:r>
            <a:r>
              <a:rPr lang="en-US" altLang="ko-KR" sz="2400" dirty="0" smtClean="0"/>
              <a:t>lock)</a:t>
            </a:r>
          </a:p>
          <a:p>
            <a:pPr lvl="1"/>
            <a:r>
              <a:rPr lang="en-US" altLang="ko-KR" sz="2000" dirty="0" smtClean="0"/>
              <a:t>Executed before a notify operation</a:t>
            </a:r>
            <a:endParaRPr lang="en-US" altLang="ko-KR" sz="2000" dirty="0"/>
          </a:p>
          <a:p>
            <a:endParaRPr lang="en-US" altLang="ko-KR" sz="2400" dirty="0"/>
          </a:p>
          <a:p>
            <a:r>
              <a:rPr lang="en-US" altLang="ko-KR" sz="2400" dirty="0"/>
              <a:t>public void </a:t>
            </a:r>
            <a:r>
              <a:rPr lang="en-US" altLang="ko-KR" sz="2400" b="1" dirty="0" err="1" smtClean="0"/>
              <a:t>notifyAllBefore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thread, Integer lock) </a:t>
            </a:r>
          </a:p>
          <a:p>
            <a:pPr lvl="1"/>
            <a:r>
              <a:rPr lang="en-US" altLang="ko-KR" sz="2000" dirty="0" smtClean="0"/>
              <a:t>Executed </a:t>
            </a:r>
            <a:r>
              <a:rPr lang="en-US" altLang="ko-KR" sz="2000" dirty="0"/>
              <a:t>after a notify operation</a:t>
            </a:r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400" dirty="0" smtClean="0"/>
          </a:p>
          <a:p>
            <a:pPr lvl="1"/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08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Thread Related Probes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public void </a:t>
            </a:r>
            <a:r>
              <a:rPr lang="en-US" altLang="ko-KR" sz="2400" b="1" dirty="0" err="1" smtClean="0"/>
              <a:t>startBefore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</a:t>
            </a:r>
            <a:r>
              <a:rPr lang="en-US" altLang="ko-KR" sz="2400" dirty="0" smtClean="0"/>
              <a:t>Integer parent, </a:t>
            </a:r>
            <a:r>
              <a:rPr lang="en-US" altLang="ko-KR" sz="2400" dirty="0"/>
              <a:t>Integer </a:t>
            </a:r>
            <a:r>
              <a:rPr lang="en-US" altLang="ko-KR" sz="2400" dirty="0" smtClean="0"/>
              <a:t>child) </a:t>
            </a:r>
          </a:p>
          <a:p>
            <a:pPr lvl="1"/>
            <a:r>
              <a:rPr lang="en-US" altLang="ko-KR" sz="2000" dirty="0"/>
              <a:t>Executed </a:t>
            </a:r>
            <a:r>
              <a:rPr lang="en-US" altLang="ko-KR" sz="2000" dirty="0" smtClean="0"/>
              <a:t>before starting a new thread</a:t>
            </a:r>
          </a:p>
          <a:p>
            <a:pPr lvl="1"/>
            <a:r>
              <a:rPr lang="en-US" altLang="ko-KR" sz="2000" b="1" dirty="0" smtClean="0"/>
              <a:t>parent</a:t>
            </a:r>
            <a:r>
              <a:rPr lang="en-US" altLang="ko-KR" sz="2000" dirty="0" smtClean="0"/>
              <a:t>: the unique identifier of the thread that creates a new thread</a:t>
            </a:r>
          </a:p>
          <a:p>
            <a:pPr lvl="1"/>
            <a:r>
              <a:rPr lang="en-US" altLang="ko-KR" sz="2000" b="1" dirty="0" smtClean="0"/>
              <a:t>child</a:t>
            </a:r>
            <a:r>
              <a:rPr lang="en-US" altLang="ko-KR" sz="2000" dirty="0" smtClean="0"/>
              <a:t>: the unique identifier of a new thread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public void </a:t>
            </a:r>
            <a:r>
              <a:rPr lang="en-US" altLang="ko-KR" sz="2400" b="1" dirty="0" err="1" smtClean="0"/>
              <a:t>joinAfter</a:t>
            </a:r>
            <a:r>
              <a:rPr lang="en-US" altLang="ko-KR" sz="2400" dirty="0" smtClean="0"/>
              <a:t>(Integer </a:t>
            </a:r>
            <a:r>
              <a:rPr lang="en-US" altLang="ko-KR" sz="2400" dirty="0" err="1"/>
              <a:t>iid</a:t>
            </a:r>
            <a:r>
              <a:rPr lang="en-US" altLang="ko-KR" sz="2400" dirty="0"/>
              <a:t>, Integer parent, Integer child) </a:t>
            </a:r>
          </a:p>
          <a:p>
            <a:pPr lvl="1"/>
            <a:r>
              <a:rPr lang="en-US" altLang="ko-KR" sz="2000" dirty="0" smtClean="0"/>
              <a:t>Executed after the join operation </a:t>
            </a:r>
          </a:p>
          <a:p>
            <a:pPr lvl="1"/>
            <a:r>
              <a:rPr lang="en-US" altLang="ko-KR" sz="2000" b="1" dirty="0"/>
              <a:t>parent</a:t>
            </a:r>
            <a:r>
              <a:rPr lang="en-US" altLang="ko-KR" sz="2000" dirty="0"/>
              <a:t>: the unique identifier of the thread that </a:t>
            </a:r>
            <a:r>
              <a:rPr lang="en-US" altLang="ko-KR" sz="2000" dirty="0" smtClean="0"/>
              <a:t>joins on a child thread</a:t>
            </a:r>
            <a:endParaRPr lang="en-US" altLang="ko-KR" sz="2000" dirty="0"/>
          </a:p>
          <a:p>
            <a:pPr lvl="1"/>
            <a:r>
              <a:rPr lang="en-US" altLang="ko-KR" sz="2000" b="1" dirty="0"/>
              <a:t>child</a:t>
            </a:r>
            <a:r>
              <a:rPr lang="en-US" altLang="ko-KR" sz="2000" dirty="0"/>
              <a:t>: the unique identifier of </a:t>
            </a:r>
            <a:r>
              <a:rPr lang="en-US" altLang="ko-KR" sz="2000" dirty="0" smtClean="0"/>
              <a:t>the child thread</a:t>
            </a:r>
            <a:endParaRPr lang="en-US" altLang="ko-KR" sz="2000" dirty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400" dirty="0" smtClean="0"/>
          </a:p>
          <a:p>
            <a:pPr lvl="1"/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2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Useful APIs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err="1" smtClean="0"/>
              <a:t>javato.activetesting.common.Parameters</a:t>
            </a:r>
            <a:endParaRPr lang="en-US" altLang="ko-KR" sz="2800" dirty="0" smtClean="0"/>
          </a:p>
          <a:p>
            <a:pPr lvl="1"/>
            <a:r>
              <a:rPr lang="en-US" altLang="ko-KR" sz="2400" dirty="0" smtClean="0"/>
              <a:t>contains the environment configurations on </a:t>
            </a:r>
            <a:r>
              <a:rPr lang="en-US" altLang="ko-KR" sz="2400" dirty="0" err="1" smtClean="0"/>
              <a:t>CalFuzzers</a:t>
            </a:r>
            <a:endParaRPr lang="en-US" altLang="ko-KR" sz="2400" dirty="0" smtClean="0"/>
          </a:p>
          <a:p>
            <a:pPr lvl="1"/>
            <a:endParaRPr lang="en-US" altLang="ko-KR" sz="2400" dirty="0"/>
          </a:p>
          <a:p>
            <a:r>
              <a:rPr lang="en-US" altLang="ko-KR" sz="2800" dirty="0" err="1" smtClean="0"/>
              <a:t>javato.activetesting.analysis.Observer.getIidToLine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iid</a:t>
            </a:r>
            <a:r>
              <a:rPr lang="en-US" altLang="ko-KR" sz="2800" dirty="0" smtClean="0"/>
              <a:t>)</a:t>
            </a:r>
          </a:p>
          <a:p>
            <a:pPr lvl="1"/>
            <a:r>
              <a:rPr lang="en-US" altLang="ko-KR" sz="2400" dirty="0" smtClean="0"/>
              <a:t>returns a code location as String for a given </a:t>
            </a:r>
            <a:r>
              <a:rPr lang="en-US" altLang="ko-KR" sz="2400" dirty="0" err="1" smtClean="0"/>
              <a:t>iid</a:t>
            </a:r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6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Ant Script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600" dirty="0" err="1" smtClean="0"/>
              <a:t>CalFuzzer</a:t>
            </a:r>
            <a:r>
              <a:rPr lang="en-US" altLang="ko-KR" sz="2600" dirty="0" smtClean="0"/>
              <a:t> uses Apache Ant to build (i.e. compile Java source code) and execute analysis techniques</a:t>
            </a:r>
          </a:p>
          <a:p>
            <a:r>
              <a:rPr lang="en-US" altLang="ko-KR" sz="2600" dirty="0" smtClean="0"/>
              <a:t>The build script is defined in </a:t>
            </a:r>
            <a:r>
              <a:rPr lang="en-US" altLang="ko-K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build.xml</a:t>
            </a:r>
          </a:p>
          <a:p>
            <a:r>
              <a:rPr lang="en-US" altLang="ko-KR" sz="2600" dirty="0" smtClean="0"/>
              <a:t>The execution scripts are defined in </a:t>
            </a:r>
            <a:r>
              <a:rPr lang="en-US" altLang="ko-K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run.xml</a:t>
            </a:r>
          </a:p>
          <a:p>
            <a:pPr lvl="1"/>
            <a:r>
              <a:rPr lang="en-US" altLang="ko-KR" sz="2400" dirty="0" smtClean="0"/>
              <a:t>clean</a:t>
            </a:r>
          </a:p>
          <a:p>
            <a:pPr lvl="1"/>
            <a:r>
              <a:rPr lang="en-US" altLang="ko-KR" sz="2400" dirty="0" err="1" smtClean="0"/>
              <a:t>instr</a:t>
            </a:r>
            <a:endParaRPr lang="en-US" altLang="ko-KR" sz="2400" dirty="0" smtClean="0"/>
          </a:p>
          <a:p>
            <a:pPr lvl="2"/>
            <a:r>
              <a:rPr lang="en-US" altLang="ko-KR" sz="2000" dirty="0" smtClean="0"/>
              <a:t>Run the generic </a:t>
            </a:r>
            <a:r>
              <a:rPr lang="en-US" altLang="ko-KR" sz="2000" dirty="0" err="1" smtClean="0"/>
              <a:t>instrumentor</a:t>
            </a:r>
            <a:r>
              <a:rPr lang="en-US" altLang="ko-KR" sz="2000" dirty="0" smtClean="0"/>
              <a:t> for a target program</a:t>
            </a:r>
          </a:p>
          <a:p>
            <a:pPr lvl="2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javato.work.dir</a:t>
            </a:r>
            <a:r>
              <a:rPr lang="en-US" altLang="ko-KR" sz="2000" dirty="0" smtClean="0"/>
              <a:t>: the work directory of a target program</a:t>
            </a:r>
          </a:p>
          <a:p>
            <a:pPr lvl="2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javato.app.main.class</a:t>
            </a:r>
            <a:r>
              <a:rPr lang="en-US" altLang="ko-KR" sz="2000" dirty="0" smtClean="0"/>
              <a:t>: the class name of a target program</a:t>
            </a:r>
          </a:p>
          <a:p>
            <a:pPr lvl="1"/>
            <a:r>
              <a:rPr lang="en-US" altLang="ko-KR" sz="2400" dirty="0" smtClean="0"/>
              <a:t>analysis-once</a:t>
            </a:r>
          </a:p>
          <a:p>
            <a:pPr lvl="2"/>
            <a:r>
              <a:rPr lang="en-US" altLang="ko-KR" sz="2000" dirty="0" smtClean="0"/>
              <a:t>Generate a test case execution with a dynamic analyzer</a:t>
            </a:r>
          </a:p>
          <a:p>
            <a:pPr lvl="2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javato.activetesting.analysis.class</a:t>
            </a:r>
            <a:r>
              <a:rPr lang="en-US" altLang="ko-KR" sz="2000" dirty="0" smtClean="0"/>
              <a:t>: the class name of the dynamic analysis technique in </a:t>
            </a:r>
            <a:r>
              <a:rPr lang="en-US" altLang="ko-KR" sz="2000" dirty="0" err="1" smtClean="0"/>
              <a:t>CalFuzzer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655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400" dirty="0" err="1" smtClean="0"/>
              <a:t>CalFuzzer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/>
              <a:t>Developed by Prof. </a:t>
            </a:r>
            <a:r>
              <a:rPr lang="en-US" altLang="ko-KR" sz="2800" dirty="0" err="1"/>
              <a:t>Koushik</a:t>
            </a:r>
            <a:r>
              <a:rPr lang="en-US" altLang="ko-KR" sz="2800" dirty="0"/>
              <a:t> Sen’s group at UC Berkeley </a:t>
            </a:r>
            <a:r>
              <a:rPr lang="en-US" altLang="ko-KR" sz="2400" dirty="0">
                <a:hlinkClick r:id="rId2"/>
              </a:rPr>
              <a:t>http://srl.cs.berkeley.edu/~ksen/calfuzzer</a:t>
            </a:r>
            <a:r>
              <a:rPr lang="en-US" altLang="ko-KR" sz="2400" dirty="0" smtClean="0">
                <a:hlinkClick r:id="rId2"/>
              </a:rPr>
              <a:t>/</a:t>
            </a:r>
            <a:endParaRPr lang="en-US" altLang="ko-KR" sz="2400" dirty="0" smtClean="0"/>
          </a:p>
          <a:p>
            <a:pPr lvl="2"/>
            <a:endParaRPr lang="en-US" altLang="ko-KR" sz="2000" dirty="0" smtClean="0"/>
          </a:p>
          <a:p>
            <a:r>
              <a:rPr lang="en-US" altLang="ko-KR" sz="2800" dirty="0" smtClean="0"/>
              <a:t>Dynamic analysis + Active testing framework for concurrent Java programs</a:t>
            </a:r>
          </a:p>
          <a:p>
            <a:pPr lvl="1"/>
            <a:r>
              <a:rPr lang="en-US" altLang="ko-KR" sz="2400" dirty="0" smtClean="0"/>
              <a:t>Dynamic analysis: detect/predict concurrency bugs</a:t>
            </a:r>
          </a:p>
          <a:p>
            <a:pPr lvl="1"/>
            <a:r>
              <a:rPr lang="en-US" altLang="ko-KR" sz="2400" dirty="0" smtClean="0"/>
              <a:t>Active testing: generate thread scheduling for inducing detected/predicted concurrency bugs</a:t>
            </a:r>
          </a:p>
          <a:p>
            <a:pPr lvl="1"/>
            <a:endParaRPr lang="en-US" altLang="ko-KR" sz="2400" dirty="0"/>
          </a:p>
          <a:p>
            <a:r>
              <a:rPr lang="en-US" altLang="ko-KR" sz="2800" dirty="0" smtClean="0"/>
              <a:t>Provide useful infra-structure to construct various dynamic analysis and testing techniques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7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모서리가 둥근 직사각형 20"/>
          <p:cNvSpPr/>
          <p:nvPr/>
        </p:nvSpPr>
        <p:spPr>
          <a:xfrm>
            <a:off x="3441296" y="980728"/>
            <a:ext cx="2261408" cy="5256584"/>
          </a:xfrm>
          <a:prstGeom prst="roundRect">
            <a:avLst>
              <a:gd name="adj" fmla="val 664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altLang="ko-KR" dirty="0" err="1" smtClean="0"/>
              <a:t>CalFuzzer</a:t>
            </a:r>
            <a:r>
              <a:rPr lang="en-US" altLang="ko-KR" dirty="0" smtClean="0"/>
              <a:t> Framework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모서리가 접힌 도형 5"/>
          <p:cNvSpPr/>
          <p:nvPr/>
        </p:nvSpPr>
        <p:spPr>
          <a:xfrm>
            <a:off x="1330678" y="1233731"/>
            <a:ext cx="1656184" cy="1032832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Target program’s </a:t>
            </a:r>
            <a:br>
              <a:rPr lang="en-US" altLang="ko-KR" dirty="0" smtClean="0">
                <a:latin typeface="Comic Sans MS" panose="030F0702030302020204" pitchFamily="66" charset="0"/>
              </a:rPr>
            </a:br>
            <a:r>
              <a:rPr lang="en-US" altLang="ko-KR" dirty="0" smtClean="0">
                <a:latin typeface="Comic Sans MS" panose="030F0702030302020204" pitchFamily="66" charset="0"/>
              </a:rPr>
              <a:t>Java </a:t>
            </a:r>
            <a:r>
              <a:rPr lang="en-US" altLang="ko-KR" dirty="0" err="1" smtClean="0">
                <a:latin typeface="Comic Sans MS" panose="030F0702030302020204" pitchFamily="66" charset="0"/>
              </a:rPr>
              <a:t>bytecode</a:t>
            </a:r>
            <a:endParaRPr lang="ko-KR" altLang="en-US" dirty="0">
              <a:latin typeface="Comic Sans MS" panose="030F0702030302020204" pitchFamily="66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598188" y="1233730"/>
            <a:ext cx="1947624" cy="103283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err="1" smtClean="0">
                <a:latin typeface="Comic Sans MS" panose="030F0702030302020204" pitchFamily="66" charset="0"/>
              </a:rPr>
              <a:t>Instrumentor</a:t>
            </a:r>
            <a:endParaRPr lang="ko-KR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9" name="모서리가 접힌 도형 8"/>
          <p:cNvSpPr/>
          <p:nvPr/>
        </p:nvSpPr>
        <p:spPr>
          <a:xfrm>
            <a:off x="6084168" y="1233947"/>
            <a:ext cx="1656184" cy="1032832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Instrumented</a:t>
            </a:r>
          </a:p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Java </a:t>
            </a:r>
            <a:r>
              <a:rPr lang="en-US" altLang="ko-KR" dirty="0" err="1" smtClean="0">
                <a:latin typeface="Comic Sans MS" panose="030F0702030302020204" pitchFamily="66" charset="0"/>
              </a:rPr>
              <a:t>bytecode</a:t>
            </a:r>
            <a:endParaRPr lang="ko-KR" altLang="en-US" dirty="0">
              <a:latin typeface="Comic Sans MS" panose="030F0702030302020204" pitchFamily="66" charset="0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3598188" y="2954963"/>
            <a:ext cx="1947624" cy="1032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latin typeface="Comic Sans MS" panose="030F0702030302020204" pitchFamily="66" charset="0"/>
              </a:rPr>
              <a:t>Dynamic</a:t>
            </a:r>
          </a:p>
          <a:p>
            <a:pPr algn="ctr"/>
            <a:r>
              <a:rPr lang="en-US" altLang="ko-KR" sz="2000" dirty="0" smtClean="0">
                <a:latin typeface="Comic Sans MS" panose="030F0702030302020204" pitchFamily="66" charset="0"/>
              </a:rPr>
              <a:t>analyzer</a:t>
            </a:r>
            <a:endParaRPr lang="ko-KR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15" name="모서리가 접힌 도형 14"/>
          <p:cNvSpPr/>
          <p:nvPr/>
        </p:nvSpPr>
        <p:spPr>
          <a:xfrm>
            <a:off x="6084168" y="4653355"/>
            <a:ext cx="1656184" cy="1032832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Test</a:t>
            </a:r>
          </a:p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executions</a:t>
            </a:r>
            <a:endParaRPr lang="ko-KR" altLang="en-US" dirty="0">
              <a:latin typeface="Comic Sans MS" panose="030F0702030302020204" pitchFamily="66" charset="0"/>
            </a:endParaRPr>
          </a:p>
        </p:txBody>
      </p:sp>
      <p:sp>
        <p:nvSpPr>
          <p:cNvPr id="16" name="모서리가 접힌 도형 15"/>
          <p:cNvSpPr/>
          <p:nvPr/>
        </p:nvSpPr>
        <p:spPr>
          <a:xfrm>
            <a:off x="1326589" y="2959654"/>
            <a:ext cx="1656184" cy="1032832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Instrumented</a:t>
            </a:r>
          </a:p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Java </a:t>
            </a:r>
            <a:r>
              <a:rPr lang="en-US" altLang="ko-KR" dirty="0" err="1" smtClean="0">
                <a:latin typeface="Comic Sans MS" panose="030F0702030302020204" pitchFamily="66" charset="0"/>
              </a:rPr>
              <a:t>bytecode</a:t>
            </a:r>
            <a:endParaRPr lang="ko-KR" altLang="en-US" dirty="0">
              <a:latin typeface="Comic Sans MS" panose="030F0702030302020204" pitchFamily="66" charset="0"/>
            </a:endParaRPr>
          </a:p>
        </p:txBody>
      </p:sp>
      <p:sp>
        <p:nvSpPr>
          <p:cNvPr id="17" name="모서리가 접힌 도형 16"/>
          <p:cNvSpPr/>
          <p:nvPr/>
        </p:nvSpPr>
        <p:spPr>
          <a:xfrm>
            <a:off x="6084168" y="2955606"/>
            <a:ext cx="1656184" cy="103283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Bug prediction</a:t>
            </a:r>
          </a:p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information</a:t>
            </a:r>
            <a:endParaRPr lang="ko-KR" altLang="en-US" dirty="0">
              <a:latin typeface="Comic Sans MS" panose="030F0702030302020204" pitchFamily="66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598188" y="4653136"/>
            <a:ext cx="1947624" cy="1032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latin typeface="Comic Sans MS" panose="030F0702030302020204" pitchFamily="66" charset="0"/>
              </a:rPr>
              <a:t>Test</a:t>
            </a:r>
          </a:p>
          <a:p>
            <a:pPr algn="ctr"/>
            <a:r>
              <a:rPr lang="en-US" altLang="ko-KR" sz="2000" dirty="0" smtClean="0">
                <a:latin typeface="Comic Sans MS" panose="030F0702030302020204" pitchFamily="66" charset="0"/>
              </a:rPr>
              <a:t>generator</a:t>
            </a:r>
            <a:endParaRPr lang="ko-KR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19" name="모서리가 접힌 도형 18"/>
          <p:cNvSpPr/>
          <p:nvPr/>
        </p:nvSpPr>
        <p:spPr>
          <a:xfrm>
            <a:off x="1331640" y="4232064"/>
            <a:ext cx="1656184" cy="85358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Instrumented</a:t>
            </a:r>
          </a:p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Java </a:t>
            </a:r>
            <a:r>
              <a:rPr lang="en-US" altLang="ko-KR" dirty="0" err="1" smtClean="0">
                <a:latin typeface="Comic Sans MS" panose="030F0702030302020204" pitchFamily="66" charset="0"/>
              </a:rPr>
              <a:t>bytecode</a:t>
            </a:r>
            <a:endParaRPr lang="ko-KR" altLang="en-US" dirty="0">
              <a:latin typeface="Comic Sans MS" panose="030F0702030302020204" pitchFamily="66" charset="0"/>
            </a:endParaRPr>
          </a:p>
        </p:txBody>
      </p:sp>
      <p:sp>
        <p:nvSpPr>
          <p:cNvPr id="20" name="모서리가 접힌 도형 19"/>
          <p:cNvSpPr/>
          <p:nvPr/>
        </p:nvSpPr>
        <p:spPr>
          <a:xfrm>
            <a:off x="1326589" y="5157192"/>
            <a:ext cx="1656184" cy="85358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Bug prediction</a:t>
            </a:r>
          </a:p>
          <a:p>
            <a:pPr algn="ctr"/>
            <a:r>
              <a:rPr lang="en-US" altLang="ko-KR" dirty="0" smtClean="0">
                <a:latin typeface="Comic Sans MS" panose="030F0702030302020204" pitchFamily="66" charset="0"/>
              </a:rPr>
              <a:t>information</a:t>
            </a:r>
            <a:endParaRPr lang="ko-KR" altLang="en-US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98188" y="5805264"/>
            <a:ext cx="194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CalFuzzer</a:t>
            </a:r>
            <a:endParaRPr lang="ko-KR" altLang="en-US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직선 화살표 연결선 23"/>
          <p:cNvCxnSpPr>
            <a:stCxn id="6" idx="3"/>
            <a:endCxn id="7" idx="1"/>
          </p:cNvCxnSpPr>
          <p:nvPr/>
        </p:nvCxnSpPr>
        <p:spPr>
          <a:xfrm>
            <a:off x="2986862" y="1750147"/>
            <a:ext cx="61132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7" idx="3"/>
            <a:endCxn id="9" idx="1"/>
          </p:cNvCxnSpPr>
          <p:nvPr/>
        </p:nvCxnSpPr>
        <p:spPr>
          <a:xfrm>
            <a:off x="5545812" y="1750147"/>
            <a:ext cx="538356" cy="2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16" idx="3"/>
            <a:endCxn id="11" idx="1"/>
          </p:cNvCxnSpPr>
          <p:nvPr/>
        </p:nvCxnSpPr>
        <p:spPr>
          <a:xfrm flipV="1">
            <a:off x="2982773" y="3471379"/>
            <a:ext cx="615415" cy="46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11" idx="3"/>
            <a:endCxn id="17" idx="1"/>
          </p:cNvCxnSpPr>
          <p:nvPr/>
        </p:nvCxnSpPr>
        <p:spPr>
          <a:xfrm>
            <a:off x="5545812" y="3471379"/>
            <a:ext cx="538356" cy="6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19" idx="3"/>
            <a:endCxn id="18" idx="1"/>
          </p:cNvCxnSpPr>
          <p:nvPr/>
        </p:nvCxnSpPr>
        <p:spPr>
          <a:xfrm>
            <a:off x="2987824" y="4658854"/>
            <a:ext cx="610364" cy="5106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20" idx="3"/>
            <a:endCxn id="18" idx="1"/>
          </p:cNvCxnSpPr>
          <p:nvPr/>
        </p:nvCxnSpPr>
        <p:spPr>
          <a:xfrm flipV="1">
            <a:off x="2982773" y="5169552"/>
            <a:ext cx="615415" cy="4144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18" idx="3"/>
            <a:endCxn id="15" idx="1"/>
          </p:cNvCxnSpPr>
          <p:nvPr/>
        </p:nvCxnSpPr>
        <p:spPr>
          <a:xfrm>
            <a:off x="5545812" y="5169552"/>
            <a:ext cx="538356" cy="2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8748" y="141277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>
                <a:latin typeface="Comic Sans MS" panose="030F0702030302020204" pitchFamily="66" charset="0"/>
              </a:rPr>
              <a:t>Instrume</a:t>
            </a:r>
            <a:r>
              <a:rPr lang="en-US" altLang="ko-KR" b="1" dirty="0" smtClean="0">
                <a:latin typeface="Comic Sans MS" panose="030F0702030302020204" pitchFamily="66" charset="0"/>
              </a:rPr>
              <a:t>-</a:t>
            </a:r>
          </a:p>
          <a:p>
            <a:r>
              <a:rPr lang="en-US" altLang="ko-KR" b="1" dirty="0" err="1" smtClean="0">
                <a:latin typeface="Comic Sans MS" panose="030F0702030302020204" pitchFamily="66" charset="0"/>
              </a:rPr>
              <a:t>ntation</a:t>
            </a:r>
            <a:r>
              <a:rPr lang="en-US" altLang="ko-KR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altLang="ko-KR" b="1" dirty="0" smtClean="0">
                <a:latin typeface="Comic Sans MS" panose="030F0702030302020204" pitchFamily="66" charset="0"/>
              </a:rPr>
              <a:t>phase</a:t>
            </a:r>
            <a:endParaRPr lang="ko-KR" altLang="en-US" b="1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748" y="299695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omic Sans MS" panose="030F0702030302020204" pitchFamily="66" charset="0"/>
              </a:rPr>
              <a:t>Dynamic </a:t>
            </a:r>
          </a:p>
          <a:p>
            <a:r>
              <a:rPr lang="en-US" altLang="ko-KR" b="1" dirty="0" smtClean="0">
                <a:latin typeface="Comic Sans MS" panose="030F0702030302020204" pitchFamily="66" charset="0"/>
              </a:rPr>
              <a:t>analysis</a:t>
            </a:r>
          </a:p>
          <a:p>
            <a:r>
              <a:rPr lang="en-US" altLang="ko-KR" b="1" dirty="0" smtClean="0">
                <a:latin typeface="Comic Sans MS" panose="030F0702030302020204" pitchFamily="66" charset="0"/>
              </a:rPr>
              <a:t>phase</a:t>
            </a:r>
            <a:endParaRPr lang="ko-KR" altLang="en-US" b="1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3687" y="464097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omic Sans MS" panose="030F0702030302020204" pitchFamily="66" charset="0"/>
              </a:rPr>
              <a:t>Testing</a:t>
            </a:r>
          </a:p>
          <a:p>
            <a:r>
              <a:rPr lang="en-US" altLang="ko-KR" b="1" dirty="0" smtClean="0">
                <a:latin typeface="Comic Sans MS" panose="030F0702030302020204" pitchFamily="66" charset="0"/>
              </a:rPr>
              <a:t>phase</a:t>
            </a:r>
            <a:endParaRPr lang="ko-KR" altLang="en-US" b="1" dirty="0">
              <a:latin typeface="Comic Sans MS" panose="030F0702030302020204" pitchFamily="66" charset="0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1187625" y="1052736"/>
            <a:ext cx="6696744" cy="3096344"/>
          </a:xfrm>
          <a:prstGeom prst="roundRect">
            <a:avLst>
              <a:gd name="adj" fmla="val 6731"/>
            </a:avLst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53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43" grpId="0"/>
      <p:bldP spid="44" grpId="0"/>
      <p:bldP spid="45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Instrumentation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r>
              <a:rPr lang="en-US" altLang="ko-KR" sz="2400" dirty="0" err="1" smtClean="0"/>
              <a:t>Calfuzzer</a:t>
            </a:r>
            <a:r>
              <a:rPr lang="en-US" altLang="ko-KR" sz="2400" dirty="0" smtClean="0"/>
              <a:t> modifies a target </a:t>
            </a:r>
            <a:r>
              <a:rPr lang="en-US" altLang="ko-KR" sz="2400" dirty="0" err="1" smtClean="0"/>
              <a:t>Javabyte</a:t>
            </a:r>
            <a:r>
              <a:rPr lang="en-US" altLang="ko-KR" sz="2400" dirty="0" smtClean="0"/>
              <a:t> code to insert 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probes</a:t>
            </a:r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/>
              <a:t>each of which executes before/after certain operations</a:t>
            </a:r>
            <a:endParaRPr lang="en-US" altLang="ko-KR" sz="2800" dirty="0" smtClean="0"/>
          </a:p>
          <a:p>
            <a:pPr lvl="1"/>
            <a:r>
              <a:rPr lang="en-US" altLang="ko-KR" sz="2000" dirty="0"/>
              <a:t>e.g. before every </a:t>
            </a:r>
            <a:r>
              <a:rPr lang="en-US" altLang="ko-KR" sz="2000" dirty="0" smtClean="0"/>
              <a:t>memory read instruction, insert a probe to call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Observer.readBefore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(thread,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altLang="ko-KR" sz="2000" dirty="0" smtClean="0">
                <a:cs typeface="Courier New" panose="02070309020205020404" pitchFamily="49" charset="0"/>
              </a:rPr>
              <a:t>which is defined by a user</a:t>
            </a:r>
          </a:p>
          <a:p>
            <a:endParaRPr lang="en-US" altLang="ko-KR" sz="1200" dirty="0" smtClean="0"/>
          </a:p>
          <a:p>
            <a:r>
              <a:rPr lang="en-US" altLang="ko-KR" sz="2400" dirty="0" smtClean="0"/>
              <a:t>In the dynamic analysis phase, user-written probes are executed to extract runtime information</a:t>
            </a:r>
            <a:endParaRPr lang="en-US" altLang="ko-KR" sz="2800" dirty="0"/>
          </a:p>
          <a:p>
            <a:pPr lvl="1"/>
            <a:r>
              <a:rPr lang="en-US" altLang="ko-KR" sz="2000" dirty="0" smtClean="0"/>
              <a:t>e.g. a user writes </a:t>
            </a:r>
            <a:r>
              <a:rPr lang="en-US" altLang="ko-K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Observer.readBefore</a:t>
            </a:r>
            <a:r>
              <a:rPr lang="en-US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(thread,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sz="2000" dirty="0" smtClean="0"/>
              <a:t>to log which thread reads which memory addresses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 smtClean="0"/>
              <a:t>In the testing phase, a user can write probes to pause/continue threads to control a thread scheduler as s/he wants</a:t>
            </a:r>
          </a:p>
          <a:p>
            <a:pPr lvl="1"/>
            <a:endParaRPr lang="en-US" altLang="ko-KR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0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Instrumentation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1484784"/>
            <a:ext cx="396044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Account {</a:t>
            </a:r>
          </a:p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synchronized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balance()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balance ;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1484784"/>
            <a:ext cx="4032448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synchronized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Code:</a:t>
            </a:r>
          </a:p>
          <a:p>
            <a:r>
              <a:rPr lang="en-US" altLang="ko-K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aload_0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getfield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#2 // Field balance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ireturn</a:t>
            </a:r>
            <a:endParaRPr lang="en-US" altLang="ko-KR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292" y="3631083"/>
            <a:ext cx="828092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synchronized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Code: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altLang="ko-KR" sz="1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#39 //invoke </a:t>
            </a:r>
            <a:r>
              <a:rPr lang="en-US" altLang="ko-KR" sz="1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Observer.lockAfter</a:t>
            </a:r>
            <a:r>
              <a:rPr lang="en-US" altLang="ko-KR" sz="1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altLang="ko-KR" sz="1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#40 //invoke </a:t>
            </a:r>
            <a:r>
              <a:rPr lang="en-US" altLang="ko-KR" sz="1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Observer.readBefore</a:t>
            </a:r>
            <a:r>
              <a:rPr lang="en-US" altLang="ko-KR" sz="1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thread,addr</a:t>
            </a:r>
            <a:r>
              <a:rPr lang="en-US" altLang="ko-KR" sz="14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altLang="ko-KR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aload_0</a:t>
            </a:r>
          </a:p>
          <a:p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getfield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#2 // Field balance</a:t>
            </a:r>
          </a:p>
          <a:p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ireturn</a:t>
            </a:r>
            <a:endParaRPr lang="en-US" altLang="ko-KR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05966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&lt;Source code&gt;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306896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&lt;</a:t>
            </a:r>
            <a:r>
              <a:rPr lang="en-US" altLang="ko-KR" dirty="0" err="1" smtClean="0">
                <a:latin typeface="Calibri" panose="020F0502020204030204" pitchFamily="34" charset="0"/>
              </a:rPr>
              <a:t>Bytecode</a:t>
            </a:r>
            <a:r>
              <a:rPr lang="en-US" altLang="ko-KR" dirty="0" smtClean="0">
                <a:latin typeface="Calibri" panose="020F0502020204030204" pitchFamily="34" charset="0"/>
              </a:rPr>
              <a:t>&gt;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0715" y="603791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&lt;Instrumented code&gt;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2" name="왼쪽 화살표 설명선 11"/>
          <p:cNvSpPr/>
          <p:nvPr/>
        </p:nvSpPr>
        <p:spPr>
          <a:xfrm>
            <a:off x="6156176" y="4365104"/>
            <a:ext cx="2376264" cy="43280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0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after lock(this)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3" name="왼쪽 화살표 설명선 12"/>
          <p:cNvSpPr/>
          <p:nvPr/>
        </p:nvSpPr>
        <p:spPr>
          <a:xfrm>
            <a:off x="7020272" y="4869160"/>
            <a:ext cx="1805648" cy="43280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08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before </a:t>
            </a:r>
            <a:br>
              <a:rPr lang="en-US" altLang="ko-KR" b="1" dirty="0" smtClean="0">
                <a:latin typeface="Calibri" panose="020F0502020204030204" pitchFamily="34" charset="0"/>
              </a:rPr>
            </a:br>
            <a:r>
              <a:rPr lang="en-US" altLang="ko-KR" b="1" dirty="0" smtClean="0">
                <a:latin typeface="Calibri" panose="020F0502020204030204" pitchFamily="34" charset="0"/>
              </a:rPr>
              <a:t>read(balance)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8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3624"/>
            <a:ext cx="8229600" cy="714129"/>
          </a:xfrm>
        </p:spPr>
        <p:txBody>
          <a:bodyPr>
            <a:normAutofit fontScale="90000"/>
          </a:bodyPr>
          <a:lstStyle/>
          <a:p>
            <a:r>
              <a:rPr lang="en-US" altLang="ko-KR" dirty="0" err="1" smtClean="0"/>
              <a:t>CalFuzzer</a:t>
            </a:r>
            <a:r>
              <a:rPr lang="en-US" altLang="ko-KR" dirty="0" smtClean="0"/>
              <a:t> Instrumentation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108520" y="980728"/>
            <a:ext cx="8795320" cy="532656"/>
          </a:xfrm>
        </p:spPr>
        <p:txBody>
          <a:bodyPr>
            <a:noAutofit/>
          </a:bodyPr>
          <a:lstStyle/>
          <a:p>
            <a:r>
              <a:rPr lang="en-US" altLang="ko-KR" sz="2000" dirty="0" err="1" smtClean="0"/>
              <a:t>CalFuzzer</a:t>
            </a:r>
            <a:r>
              <a:rPr lang="en-US" altLang="ko-KR" sz="2000" baseline="30000" dirty="0"/>
              <a:t> </a:t>
            </a:r>
            <a:r>
              <a:rPr lang="en-US" altLang="ko-KR" sz="2000" dirty="0" smtClean="0"/>
              <a:t> inserts the probes to call the following functions at the following sites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6</a:t>
            </a:fld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84642"/>
              </p:ext>
            </p:extLst>
          </p:nvPr>
        </p:nvGraphicFramePr>
        <p:xfrm>
          <a:off x="719572" y="1484783"/>
          <a:ext cx="7704856" cy="473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4284476"/>
              </a:tblGrid>
              <a:tr h="2772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Probe method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Instrumented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site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0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initialize()</a:t>
                      </a:r>
                      <a:endParaRPr lang="en-US" altLang="ko-KR" b="1" baseline="0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Before starting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 program</a:t>
                      </a: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0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baseline="0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finish()</a:t>
                      </a:r>
                      <a:endParaRPr lang="ko-KR" altLang="en-US" b="1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When a target program terminates</a:t>
                      </a:r>
                      <a:endParaRPr lang="en-US" altLang="ko-KR" sz="1600" baseline="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methodEnterBefore()</a:t>
                      </a:r>
                      <a:endParaRPr lang="en-US" altLang="ko-KR" b="1" baseline="0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Before entering a method call</a:t>
                      </a: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baseline="0" dirty="0" err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methodExitAfter</a:t>
                      </a:r>
                      <a:r>
                        <a:rPr lang="en-US" altLang="ko-KR" b="1" baseline="0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()</a:t>
                      </a:r>
                      <a:endParaRPr lang="ko-KR" altLang="en-US" b="1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After returning from a method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call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40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lockBefore</a:t>
                      </a:r>
                      <a:r>
                        <a:rPr lang="en-US" altLang="ko-KR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()/</a:t>
                      </a:r>
                      <a:r>
                        <a:rPr lang="en-US" altLang="ko-KR" b="1" dirty="0" err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lockAfter</a:t>
                      </a:r>
                      <a:r>
                        <a:rPr lang="en-US" altLang="ko-KR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()</a:t>
                      </a: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Before/after entering a synchronized block, or invoking a synchronized method</a:t>
                      </a: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unlockAfter()</a:t>
                      </a:r>
                      <a:endParaRPr lang="ko-KR" altLang="en-US" b="1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After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existing a synchronized block/method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02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startBefore()</a:t>
                      </a:r>
                      <a:endParaRPr lang="en-US" altLang="ko-KR" b="1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Before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 new thread is starting</a:t>
                      </a: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joinAfter()</a:t>
                      </a:r>
                      <a:endParaRPr lang="ko-KR" altLang="en-US" b="1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After join with a child thread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02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waitAfter()</a:t>
                      </a:r>
                      <a:endParaRPr lang="en-US" altLang="ko-KR" b="1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After awaken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from a waiting</a:t>
                      </a: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02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notifyBefore()/</a:t>
                      </a:r>
                      <a:r>
                        <a:rPr lang="en-US" altLang="ko-KR" b="1" baseline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 notifyAllBefore()</a:t>
                      </a:r>
                      <a:endParaRPr lang="ko-KR" altLang="en-US" b="1" dirty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Before notify() / </a:t>
                      </a:r>
                      <a:r>
                        <a:rPr lang="en-US" altLang="ko-KR" sz="16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notifyAll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6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err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readBefore</a:t>
                      </a:r>
                      <a:r>
                        <a:rPr lang="en-US" altLang="ko-KR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()/</a:t>
                      </a:r>
                      <a:r>
                        <a:rPr lang="en-US" altLang="ko-KR" b="1" dirty="0" err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readAfter</a:t>
                      </a:r>
                      <a:r>
                        <a:rPr lang="en-US" altLang="ko-KR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()</a:t>
                      </a: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Before/after reading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 memory address </a:t>
                      </a:r>
                      <a:b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(i.e., object field reference, array access)</a:t>
                      </a: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err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writeBefore</a:t>
                      </a:r>
                      <a:r>
                        <a:rPr lang="en-US" altLang="ko-KR" b="1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()/</a:t>
                      </a:r>
                      <a:r>
                        <a:rPr lang="en-US" altLang="ko-KR" b="1" dirty="0" err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write</a:t>
                      </a:r>
                      <a:r>
                        <a:rPr lang="en-US" altLang="ko-KR" b="1" baseline="0" dirty="0" err="1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After</a:t>
                      </a:r>
                      <a:r>
                        <a:rPr lang="en-US" altLang="ko-KR" b="1" baseline="0" dirty="0" smtClean="0">
                          <a:solidFill>
                            <a:srgbClr val="0033CC"/>
                          </a:solidFill>
                          <a:latin typeface="Calibri" panose="020F0502020204030204" pitchFamily="34" charset="0"/>
                        </a:rPr>
                        <a:t>()</a:t>
                      </a:r>
                      <a:endParaRPr lang="ko-KR" altLang="en-US" b="1" dirty="0" smtClean="0">
                        <a:solidFill>
                          <a:srgbClr val="0033CC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Before/after writing a memory address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Bytecode</a:t>
            </a:r>
            <a:r>
              <a:rPr lang="ko-KR" altLang="en-US" dirty="0" smtClean="0"/>
              <a:t> </a:t>
            </a:r>
            <a:r>
              <a:rPr lang="en-US" altLang="ko-KR" dirty="0" smtClean="0"/>
              <a:t>Instrumentation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669979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err="1" smtClean="0"/>
              <a:t>CalFuzzer</a:t>
            </a:r>
            <a:r>
              <a:rPr lang="en-US" altLang="ko-KR" sz="2800" dirty="0" smtClean="0"/>
              <a:t> uses </a:t>
            </a:r>
            <a:r>
              <a:rPr lang="en-US" altLang="ko-KR" sz="2800" i="1" dirty="0" smtClean="0">
                <a:solidFill>
                  <a:srgbClr val="FF0000"/>
                </a:solidFill>
              </a:rPr>
              <a:t>Soot</a:t>
            </a:r>
            <a:r>
              <a:rPr lang="en-US" altLang="ko-KR" sz="2800" dirty="0" smtClean="0">
                <a:solidFill>
                  <a:srgbClr val="FF0000"/>
                </a:solidFill>
              </a:rPr>
              <a:t> </a:t>
            </a:r>
            <a:r>
              <a:rPr lang="en-US" altLang="ko-KR" sz="2800" dirty="0" smtClean="0"/>
              <a:t>for </a:t>
            </a:r>
            <a:r>
              <a:rPr lang="en-US" altLang="ko-KR" sz="2800" dirty="0" err="1" smtClean="0"/>
              <a:t>bytecode</a:t>
            </a:r>
            <a:r>
              <a:rPr lang="en-US" altLang="ko-KR" sz="2800" dirty="0" smtClean="0"/>
              <a:t> instrumentation</a:t>
            </a:r>
          </a:p>
          <a:p>
            <a:pPr lvl="1"/>
            <a:r>
              <a:rPr lang="en-US" altLang="ko-KR" sz="2400" dirty="0" smtClean="0"/>
              <a:t>Soot is a Java </a:t>
            </a:r>
            <a:r>
              <a:rPr lang="en-US" altLang="ko-KR" sz="2400" dirty="0" err="1" smtClean="0"/>
              <a:t>bytecode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engineering framework</a:t>
            </a:r>
            <a:br>
              <a:rPr lang="en-US" altLang="ko-KR" sz="2400" dirty="0"/>
            </a:br>
            <a:r>
              <a:rPr lang="en-US" altLang="ko-KR" sz="2000" dirty="0" smtClean="0">
                <a:hlinkClick r:id="rId2"/>
              </a:rPr>
              <a:t>http</a:t>
            </a:r>
            <a:r>
              <a:rPr lang="en-US" altLang="ko-KR" sz="2000" dirty="0">
                <a:hlinkClick r:id="rId2"/>
              </a:rPr>
              <a:t>://</a:t>
            </a:r>
            <a:r>
              <a:rPr lang="en-US" altLang="ko-KR" sz="2000" dirty="0" smtClean="0">
                <a:hlinkClick r:id="rId2"/>
              </a:rPr>
              <a:t>www.sable.mcgill.ca/soot/tutorial/index.html</a:t>
            </a:r>
            <a:endParaRPr lang="en-US" altLang="ko-KR" sz="2000" dirty="0" smtClean="0"/>
          </a:p>
          <a:p>
            <a:pPr lvl="1"/>
            <a:r>
              <a:rPr lang="en-US" altLang="ko-KR" sz="2400" dirty="0" smtClean="0"/>
              <a:t>Soot converts a given </a:t>
            </a:r>
            <a:r>
              <a:rPr lang="en-US" altLang="ko-KR" sz="2400" dirty="0" err="1" smtClean="0"/>
              <a:t>bytecode</a:t>
            </a:r>
            <a:r>
              <a:rPr lang="en-US" altLang="ko-KR" sz="2400" dirty="0" smtClean="0"/>
              <a:t> to a </a:t>
            </a:r>
            <a:r>
              <a:rPr lang="en-US" altLang="ko-KR" sz="2400" dirty="0" err="1" smtClean="0"/>
              <a:t>Jimple</a:t>
            </a:r>
            <a:r>
              <a:rPr lang="en-US" altLang="ko-KR" sz="2400" dirty="0" smtClean="0"/>
              <a:t> code</a:t>
            </a:r>
          </a:p>
          <a:p>
            <a:pPr lvl="2"/>
            <a:r>
              <a:rPr lang="en-US" altLang="ko-KR" sz="2000" dirty="0" err="1" smtClean="0"/>
              <a:t>Jimple</a:t>
            </a:r>
            <a:r>
              <a:rPr lang="en-US" altLang="ko-KR" sz="2000" dirty="0" smtClean="0"/>
              <a:t> is a Soot intermediate representation</a:t>
            </a:r>
          </a:p>
          <a:p>
            <a:pPr lvl="2"/>
            <a:r>
              <a:rPr lang="en-US" altLang="ko-KR" sz="2000" dirty="0" err="1" smtClean="0"/>
              <a:t>Jimple</a:t>
            </a:r>
            <a:r>
              <a:rPr lang="en-US" altLang="ko-KR" sz="2000" dirty="0" smtClean="0"/>
              <a:t> is 3-addressed typed code in a control-flow graph</a:t>
            </a:r>
          </a:p>
          <a:p>
            <a:pPr lvl="3"/>
            <a:r>
              <a:rPr lang="en-US" altLang="ko-KR" sz="1600" dirty="0"/>
              <a:t>Each variable </a:t>
            </a:r>
            <a:r>
              <a:rPr lang="en-US" altLang="ko-KR" sz="1600" dirty="0" smtClean="0"/>
              <a:t>has its </a:t>
            </a:r>
            <a:r>
              <a:rPr lang="en-US" altLang="ko-KR" sz="1600" dirty="0"/>
              <a:t>name and type</a:t>
            </a:r>
            <a:endParaRPr lang="en-US" altLang="ko-KR" sz="1600" dirty="0" smtClean="0"/>
          </a:p>
          <a:p>
            <a:pPr lvl="2"/>
            <a:r>
              <a:rPr lang="en-US" altLang="ko-KR" sz="2000" dirty="0" err="1" smtClean="0"/>
              <a:t>Jimple</a:t>
            </a:r>
            <a:r>
              <a:rPr lang="en-US" altLang="ko-KR" sz="2000" dirty="0" smtClean="0"/>
              <a:t> code is easier to analyze and instrument than </a:t>
            </a:r>
            <a:r>
              <a:rPr lang="en-US" altLang="ko-KR" sz="2000" dirty="0" err="1" smtClean="0"/>
              <a:t>bytecode</a:t>
            </a:r>
            <a:endParaRPr lang="en-US" altLang="ko-KR" sz="2000" dirty="0" smtClean="0"/>
          </a:p>
          <a:p>
            <a:pPr lvl="3"/>
            <a:r>
              <a:rPr lang="en-US" altLang="ko-KR" sz="1600" dirty="0" smtClean="0"/>
              <a:t>Only 15 kinds of statements (</a:t>
            </a:r>
            <a:r>
              <a:rPr lang="en-US" altLang="ko-KR" sz="1600" dirty="0" err="1" smtClean="0"/>
              <a:t>bytecode</a:t>
            </a:r>
            <a:r>
              <a:rPr lang="en-US" altLang="ko-KR" sz="1600" dirty="0" smtClean="0"/>
              <a:t> has more than 200 kinds of instructions)</a:t>
            </a:r>
          </a:p>
          <a:p>
            <a:pPr lvl="1"/>
            <a:r>
              <a:rPr lang="en-US" altLang="ko-KR" sz="2400" dirty="0" smtClean="0"/>
              <a:t>Using Soot, the </a:t>
            </a:r>
            <a:r>
              <a:rPr lang="en-US" altLang="ko-KR" sz="2400" dirty="0" err="1" smtClean="0"/>
              <a:t>Calfuzzer</a:t>
            </a:r>
            <a:r>
              <a:rPr lang="en-US" altLang="ko-KR" sz="2400" dirty="0" smtClean="0"/>
              <a:t> instrumentation module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ko-KR" sz="2000" dirty="0" smtClean="0"/>
              <a:t>converts  target </a:t>
            </a:r>
            <a:r>
              <a:rPr lang="en-US" altLang="ko-KR" sz="2000" dirty="0" err="1" smtClean="0"/>
              <a:t>bytecode</a:t>
            </a:r>
            <a:r>
              <a:rPr lang="en-US" altLang="ko-KR" sz="2000" dirty="0" smtClean="0"/>
              <a:t> to </a:t>
            </a:r>
            <a:r>
              <a:rPr lang="en-US" altLang="ko-KR" sz="2000" dirty="0" err="1" smtClean="0"/>
              <a:t>jimple</a:t>
            </a:r>
            <a:r>
              <a:rPr lang="en-US" altLang="ko-KR" sz="2000" dirty="0" smtClean="0"/>
              <a:t> code, and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ko-KR" sz="2000" dirty="0" smtClean="0"/>
              <a:t>modifies the </a:t>
            </a:r>
            <a:r>
              <a:rPr lang="en-US" altLang="ko-KR" sz="2000" dirty="0" err="1" smtClean="0"/>
              <a:t>Jimple</a:t>
            </a:r>
            <a:r>
              <a:rPr lang="en-US" altLang="ko-KR" sz="2000" dirty="0" smtClean="0"/>
              <a:t> code to insert probes, and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ko-KR" sz="2000" dirty="0" smtClean="0"/>
              <a:t>compiles the modified </a:t>
            </a:r>
            <a:r>
              <a:rPr lang="en-US" altLang="ko-KR" sz="2000" dirty="0" err="1" smtClean="0"/>
              <a:t>Jimple</a:t>
            </a:r>
            <a:r>
              <a:rPr lang="en-US" altLang="ko-KR" sz="2000" dirty="0" smtClean="0"/>
              <a:t> code into </a:t>
            </a:r>
            <a:r>
              <a:rPr lang="en-US" altLang="ko-KR" sz="2000" dirty="0" err="1" smtClean="0"/>
              <a:t>bytecode</a:t>
            </a:r>
            <a:endParaRPr lang="en-US" altLang="ko-KR" sz="2000" dirty="0" smtClean="0"/>
          </a:p>
          <a:p>
            <a:pPr lvl="1"/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/>
          <p:cNvSpPr/>
          <p:nvPr/>
        </p:nvSpPr>
        <p:spPr>
          <a:xfrm>
            <a:off x="6300192" y="3821772"/>
            <a:ext cx="1141771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5101333" y="3821772"/>
            <a:ext cx="1141771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 Analysis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/>
          </a:bodyPr>
          <a:lstStyle/>
          <a:p>
            <a:r>
              <a:rPr lang="en-US" altLang="ko-KR" sz="2400" dirty="0" err="1" smtClean="0"/>
              <a:t>CalFuzzer</a:t>
            </a:r>
            <a:r>
              <a:rPr lang="en-US" altLang="ko-KR" sz="2400" dirty="0" smtClean="0"/>
              <a:t> binds an instrumented program with an </a:t>
            </a:r>
            <a:r>
              <a:rPr lang="en-US" altLang="ko-K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AnalysisImpl</a:t>
            </a:r>
            <a:r>
              <a:rPr lang="en-US" altLang="ko-KR" sz="2000" dirty="0" smtClean="0"/>
              <a:t> </a:t>
            </a:r>
            <a:r>
              <a:rPr lang="en-US" altLang="ko-KR" sz="2400" dirty="0" smtClean="0"/>
              <a:t>instance (i.e., analyzer) which implements each probe method</a:t>
            </a:r>
          </a:p>
          <a:p>
            <a:r>
              <a:rPr lang="en-US" altLang="ko-KR" sz="2400" dirty="0" err="1" smtClean="0"/>
              <a:t>CalFuzzer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instruments a given target program and then executes the </a:t>
            </a:r>
            <a:r>
              <a:rPr lang="en-US" altLang="ko-KR" sz="2400" dirty="0" smtClean="0"/>
              <a:t>instrumented program with an analyzer</a:t>
            </a:r>
            <a:endParaRPr lang="en-US" altLang="ko-KR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67544" y="4046109"/>
            <a:ext cx="3168352" cy="1728192"/>
          </a:xfrm>
          <a:prstGeom prst="roundRect">
            <a:avLst>
              <a:gd name="adj" fmla="val 255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2411760" y="4406149"/>
            <a:ext cx="1152128" cy="1232520"/>
          </a:xfrm>
          <a:prstGeom prst="roundRect">
            <a:avLst>
              <a:gd name="adj" fmla="val 854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395134" y="507570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read(X)</a:t>
            </a:r>
            <a:endParaRPr lang="ko-KR" altLang="en-US" sz="1600" b="1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69546" y="4889332"/>
            <a:ext cx="1047273" cy="236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altLang="ko-KR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readBefore</a:t>
            </a:r>
            <a:r>
              <a:rPr lang="en-US" altLang="ko-K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()</a:t>
            </a:r>
            <a:endParaRPr lang="ko-KR" alt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4046109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Target program execution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4136" y="4406149"/>
            <a:ext cx="1189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Thread-3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2861" y="4571651"/>
            <a:ext cx="997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0" y="5291731"/>
            <a:ext cx="10974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ko-KR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552644" y="4406149"/>
            <a:ext cx="851004" cy="1232520"/>
          </a:xfrm>
          <a:prstGeom prst="roundRect">
            <a:avLst>
              <a:gd name="adj" fmla="val 854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467544" y="4406149"/>
            <a:ext cx="1056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Thread-1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488748" y="4406149"/>
            <a:ext cx="851004" cy="1232520"/>
          </a:xfrm>
          <a:prstGeom prst="roundRect">
            <a:avLst>
              <a:gd name="adj" fmla="val 854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378709" y="4406149"/>
            <a:ext cx="1056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Thread-2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3779912" y="4397837"/>
            <a:ext cx="1152128" cy="1232520"/>
          </a:xfrm>
          <a:prstGeom prst="roundRect">
            <a:avLst>
              <a:gd name="adj" fmla="val 854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latin typeface="Calibri" panose="020F0502020204030204" pitchFamily="34" charset="0"/>
              </a:rPr>
              <a:t>Observer</a:t>
            </a:r>
          </a:p>
        </p:txBody>
      </p:sp>
      <p:cxnSp>
        <p:nvCxnSpPr>
          <p:cNvPr id="24" name="직선 화살표 연결선 23"/>
          <p:cNvCxnSpPr>
            <a:stCxn id="9" idx="3"/>
            <a:endCxn id="22" idx="1"/>
          </p:cNvCxnSpPr>
          <p:nvPr/>
        </p:nvCxnSpPr>
        <p:spPr>
          <a:xfrm>
            <a:off x="3516819" y="5007781"/>
            <a:ext cx="263093" cy="6316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모서리가 둥근 직사각형 24"/>
          <p:cNvSpPr/>
          <p:nvPr/>
        </p:nvSpPr>
        <p:spPr>
          <a:xfrm>
            <a:off x="5156448" y="4325828"/>
            <a:ext cx="1047389" cy="420914"/>
          </a:xfrm>
          <a:prstGeom prst="roundRect">
            <a:avLst>
              <a:gd name="adj" fmla="val 854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Data race</a:t>
            </a:r>
          </a:p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detector</a:t>
            </a:r>
          </a:p>
        </p:txBody>
      </p:sp>
      <p:sp>
        <p:nvSpPr>
          <p:cNvPr id="26" name="모서리가 둥근 직사각형 25"/>
          <p:cNvSpPr/>
          <p:nvPr/>
        </p:nvSpPr>
        <p:spPr>
          <a:xfrm>
            <a:off x="5148064" y="4800526"/>
            <a:ext cx="1047389" cy="420914"/>
          </a:xfrm>
          <a:prstGeom prst="roundRect">
            <a:avLst>
              <a:gd name="adj" fmla="val 854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Deadlock</a:t>
            </a:r>
          </a:p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detector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148064" y="5265826"/>
            <a:ext cx="1047389" cy="420914"/>
          </a:xfrm>
          <a:prstGeom prst="roundRect">
            <a:avLst>
              <a:gd name="adj" fmla="val 854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Atomicity</a:t>
            </a:r>
          </a:p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detector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6333515" y="4325828"/>
            <a:ext cx="1047389" cy="420914"/>
          </a:xfrm>
          <a:prstGeom prst="roundRect">
            <a:avLst>
              <a:gd name="adj" fmla="val 854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Data race</a:t>
            </a:r>
          </a:p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tester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325131" y="4800526"/>
            <a:ext cx="1047389" cy="420914"/>
          </a:xfrm>
          <a:prstGeom prst="roundRect">
            <a:avLst>
              <a:gd name="adj" fmla="val 854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Deadlock</a:t>
            </a:r>
          </a:p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tester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6325131" y="5265826"/>
            <a:ext cx="1047389" cy="420914"/>
          </a:xfrm>
          <a:prstGeom prst="roundRect">
            <a:avLst>
              <a:gd name="adj" fmla="val 854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Atomicity</a:t>
            </a:r>
          </a:p>
          <a:p>
            <a:pPr algn="ctr">
              <a:lnSpc>
                <a:spcPct val="85000"/>
              </a:lnSpc>
            </a:pPr>
            <a:r>
              <a:rPr lang="en-US" altLang="ko-KR" sz="1600" b="1" dirty="0" smtClean="0">
                <a:latin typeface="Calibri" panose="020F0502020204030204" pitchFamily="34" charset="0"/>
              </a:rPr>
              <a:t>tester</a:t>
            </a:r>
          </a:p>
        </p:txBody>
      </p:sp>
      <p:cxnSp>
        <p:nvCxnSpPr>
          <p:cNvPr id="36" name="직선 화살표 연결선 35"/>
          <p:cNvCxnSpPr>
            <a:stCxn id="22" idx="3"/>
            <a:endCxn id="25" idx="1"/>
          </p:cNvCxnSpPr>
          <p:nvPr/>
        </p:nvCxnSpPr>
        <p:spPr>
          <a:xfrm flipV="1">
            <a:off x="4932040" y="4536285"/>
            <a:ext cx="224408" cy="477812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모서리가 둥근 직사각형 38"/>
          <p:cNvSpPr/>
          <p:nvPr/>
        </p:nvSpPr>
        <p:spPr>
          <a:xfrm>
            <a:off x="7524328" y="4397837"/>
            <a:ext cx="1152128" cy="1232520"/>
          </a:xfrm>
          <a:prstGeom prst="roundRect">
            <a:avLst>
              <a:gd name="adj" fmla="val 854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>
                <a:latin typeface="Calibri" panose="020F0502020204030204" pitchFamily="34" charset="0"/>
              </a:rPr>
              <a:t>Thread</a:t>
            </a:r>
          </a:p>
          <a:p>
            <a:pPr algn="ctr"/>
            <a:r>
              <a:rPr lang="en-US" altLang="ko-KR" sz="1600" b="1" dirty="0" smtClean="0">
                <a:latin typeface="Calibri" panose="020F0502020204030204" pitchFamily="34" charset="0"/>
              </a:rPr>
              <a:t>schedule</a:t>
            </a:r>
          </a:p>
          <a:p>
            <a:pPr algn="ctr"/>
            <a:r>
              <a:rPr lang="en-US" altLang="ko-KR" sz="1600" b="1" dirty="0" smtClean="0">
                <a:latin typeface="Calibri" panose="020F0502020204030204" pitchFamily="34" charset="0"/>
              </a:rPr>
              <a:t>generator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32040" y="3821772"/>
            <a:ext cx="154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Calibri" panose="020F0502020204030204" pitchFamily="34" charset="0"/>
              </a:rPr>
              <a:t>Dynamic </a:t>
            </a:r>
          </a:p>
          <a:p>
            <a:pPr algn="ctr"/>
            <a:r>
              <a:rPr lang="en-US" altLang="ko-KR" sz="1400" dirty="0" smtClean="0">
                <a:latin typeface="Calibri" panose="020F0502020204030204" pitchFamily="34" charset="0"/>
              </a:rPr>
              <a:t>analyzer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09107" y="3821772"/>
            <a:ext cx="154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Calibri" panose="020F0502020204030204" pitchFamily="34" charset="0"/>
              </a:rPr>
              <a:t>Test </a:t>
            </a:r>
          </a:p>
          <a:p>
            <a:pPr algn="ctr"/>
            <a:r>
              <a:rPr lang="en-US" altLang="ko-KR" sz="1400" dirty="0" smtClean="0">
                <a:latin typeface="Calibri" panose="020F0502020204030204" pitchFamily="34" charset="0"/>
              </a:rPr>
              <a:t>generator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44" name="직선 화살표 연결선 43"/>
          <p:cNvCxnSpPr>
            <a:stCxn id="33" idx="3"/>
            <a:endCxn id="39" idx="1"/>
          </p:cNvCxnSpPr>
          <p:nvPr/>
        </p:nvCxnSpPr>
        <p:spPr>
          <a:xfrm>
            <a:off x="7380904" y="4536285"/>
            <a:ext cx="143424" cy="477812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34" idx="3"/>
            <a:endCxn id="39" idx="1"/>
          </p:cNvCxnSpPr>
          <p:nvPr/>
        </p:nvCxnSpPr>
        <p:spPr>
          <a:xfrm>
            <a:off x="7372520" y="5010983"/>
            <a:ext cx="151808" cy="3114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35" idx="3"/>
            <a:endCxn id="39" idx="1"/>
          </p:cNvCxnSpPr>
          <p:nvPr/>
        </p:nvCxnSpPr>
        <p:spPr>
          <a:xfrm flipV="1">
            <a:off x="7372520" y="5014097"/>
            <a:ext cx="151808" cy="462186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모서리가 둥근 직사각형 53"/>
          <p:cNvSpPr/>
          <p:nvPr/>
        </p:nvSpPr>
        <p:spPr>
          <a:xfrm>
            <a:off x="3707904" y="3717032"/>
            <a:ext cx="5040560" cy="2336987"/>
          </a:xfrm>
          <a:prstGeom prst="roundRect">
            <a:avLst>
              <a:gd name="adj" fmla="val 5123"/>
            </a:avLst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6109107" y="5774301"/>
            <a:ext cx="2639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CalFuzzer</a:t>
            </a:r>
            <a:r>
              <a:rPr lang="en-US" altLang="ko-KR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runtime modules</a:t>
            </a:r>
            <a:endParaRPr lang="ko-KR" altLang="en-US" sz="16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Analyzer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2400" dirty="0" smtClean="0"/>
              <a:t>An analyzer should implements the probe methods to monitor and analyze a target program execution (i.e., implement </a:t>
            </a:r>
            <a:r>
              <a:rPr lang="en-US" altLang="ko-K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AnalysisImpl</a:t>
            </a:r>
            <a:r>
              <a:rPr lang="en-US" altLang="ko-KR" sz="2400" dirty="0" smtClean="0"/>
              <a:t>)</a:t>
            </a:r>
          </a:p>
          <a:p>
            <a:endParaRPr lang="en-US" altLang="ko-KR" sz="2400" dirty="0"/>
          </a:p>
          <a:p>
            <a:r>
              <a:rPr lang="en-US" altLang="ko-KR" sz="2400" dirty="0" smtClean="0"/>
              <a:t>For each test execution, </a:t>
            </a:r>
            <a:r>
              <a:rPr lang="en-US" altLang="ko-KR" sz="2400" dirty="0" err="1" smtClean="0"/>
              <a:t>CalFuzzer</a:t>
            </a:r>
            <a:r>
              <a:rPr lang="en-US" altLang="ko-KR" sz="2400" dirty="0" smtClean="0"/>
              <a:t> creates one instance of analyzer for monitoring a target program execution</a:t>
            </a:r>
          </a:p>
          <a:p>
            <a:endParaRPr lang="en-US" altLang="ko-KR" sz="2400" dirty="0"/>
          </a:p>
          <a:p>
            <a:r>
              <a:rPr lang="en-US" altLang="ko-KR" sz="2400" dirty="0" smtClean="0"/>
              <a:t>In an execution, a thread executes probes before and after certain operations</a:t>
            </a:r>
          </a:p>
          <a:p>
            <a:pPr lvl="1"/>
            <a:r>
              <a:rPr lang="en-US" altLang="ko-KR" sz="2000" dirty="0" smtClean="0"/>
              <a:t>Multiple threads may execute methods of an analyzer </a:t>
            </a:r>
            <a:r>
              <a:rPr lang="en-US" altLang="ko-KR" sz="2000" i="1" dirty="0" smtClean="0"/>
              <a:t>concurrently</a:t>
            </a:r>
          </a:p>
          <a:p>
            <a:pPr lvl="2"/>
            <a:r>
              <a:rPr lang="en-US" altLang="ko-KR" sz="1600" dirty="0" smtClean="0"/>
              <a:t>A user has to be careful not to raise concurrency errors caused by his/her own probes</a:t>
            </a:r>
          </a:p>
          <a:p>
            <a:endParaRPr lang="en-US" altLang="ko-KR" sz="2400" dirty="0"/>
          </a:p>
          <a:p>
            <a:r>
              <a:rPr lang="en-US" altLang="ko-KR" sz="2400" dirty="0" smtClean="0"/>
              <a:t>See </a:t>
            </a:r>
            <a:r>
              <a:rPr lang="en-US" altLang="ko-K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ko-K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javato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ko-K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activetesting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/BlankAnalysis.java</a:t>
            </a:r>
            <a:endParaRPr lang="ko-KR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7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</Template>
  <TotalTime>1129</TotalTime>
  <Words>1482</Words>
  <Application>Microsoft Office PowerPoint</Application>
  <PresentationFormat>화면 슬라이드 쇼(4:3)</PresentationFormat>
  <Paragraphs>311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19</vt:i4>
      </vt:variant>
    </vt:vector>
  </HeadingPairs>
  <TitlesOfParts>
    <vt:vector size="27" baseType="lpstr">
      <vt:lpstr>맑은 고딕</vt:lpstr>
      <vt:lpstr>Arial</vt:lpstr>
      <vt:lpstr>Calibri</vt:lpstr>
      <vt:lpstr>Comic Sans MS</vt:lpstr>
      <vt:lpstr>Courier New</vt:lpstr>
      <vt:lpstr>Times New Roman</vt:lpstr>
      <vt:lpstr>Lecture note</vt:lpstr>
      <vt:lpstr>Office Theme</vt:lpstr>
      <vt:lpstr>CalFuzzer Tutorial</vt:lpstr>
      <vt:lpstr>CalFuzzer</vt:lpstr>
      <vt:lpstr>CalFuzzer Framework</vt:lpstr>
      <vt:lpstr>Instrumentation</vt:lpstr>
      <vt:lpstr>Instrumentation Example</vt:lpstr>
      <vt:lpstr>CalFuzzer Instrumentation</vt:lpstr>
      <vt:lpstr>Bytecode Instrumentation  </vt:lpstr>
      <vt:lpstr>Dynamic Analysis Phase</vt:lpstr>
      <vt:lpstr>Analyzer</vt:lpstr>
      <vt:lpstr>List of Useful CalFuzzer Probes </vt:lpstr>
      <vt:lpstr>Initialize and Finish</vt:lpstr>
      <vt:lpstr>Method Related Probes</vt:lpstr>
      <vt:lpstr>Locking Related Probe</vt:lpstr>
      <vt:lpstr>Data Access Related Probes (1/2)</vt:lpstr>
      <vt:lpstr>Data Access Related Probes (2/2)</vt:lpstr>
      <vt:lpstr>Wait and Notify Related Probes</vt:lpstr>
      <vt:lpstr>Thread Related Probes</vt:lpstr>
      <vt:lpstr>Useful APIs</vt:lpstr>
      <vt:lpstr>Ant Script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CalFuzzer Tutorial</dc:title>
  <dc:creator>hongshin</dc:creator>
  <cp:lastModifiedBy>Windows User</cp:lastModifiedBy>
  <cp:revision>108</cp:revision>
  <cp:lastPrinted>2014-05-27T05:03:36Z</cp:lastPrinted>
  <dcterms:created xsi:type="dcterms:W3CDTF">2014-05-26T07:35:57Z</dcterms:created>
  <dcterms:modified xsi:type="dcterms:W3CDTF">2014-05-27T06:38:05Z</dcterms:modified>
</cp:coreProperties>
</file>