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97" r:id="rId4"/>
    <p:sldId id="286" r:id="rId5"/>
    <p:sldId id="264" r:id="rId6"/>
    <p:sldId id="270" r:id="rId7"/>
    <p:sldId id="271" r:id="rId8"/>
    <p:sldId id="272" r:id="rId9"/>
    <p:sldId id="273" r:id="rId10"/>
    <p:sldId id="274" r:id="rId11"/>
    <p:sldId id="296" r:id="rId12"/>
    <p:sldId id="260" r:id="rId13"/>
    <p:sldId id="288" r:id="rId14"/>
    <p:sldId id="287" r:id="rId15"/>
    <p:sldId id="282" r:id="rId16"/>
    <p:sldId id="277" r:id="rId17"/>
    <p:sldId id="290" r:id="rId18"/>
    <p:sldId id="283" r:id="rId19"/>
    <p:sldId id="284" r:id="rId20"/>
    <p:sldId id="292" r:id="rId21"/>
    <p:sldId id="293" r:id="rId22"/>
    <p:sldId id="294" r:id="rId23"/>
    <p:sldId id="295" r:id="rId24"/>
    <p:sldId id="299" r:id="rId25"/>
    <p:sldId id="300" r:id="rId26"/>
    <p:sldId id="301" r:id="rId27"/>
  </p:sldIdLst>
  <p:sldSz cx="9144000" cy="6858000" type="screen4x3"/>
  <p:notesSz cx="6802438" cy="9934575"/>
  <p:embeddedFontLst>
    <p:embeddedFont>
      <p:font typeface="宋体" panose="02010600030101010101" pitchFamily="2" charset="-122"/>
      <p:regular r:id="rId29"/>
    </p:embeddedFont>
    <p:embeddedFont>
      <p:font typeface="Calibri" panose="020F0502020204030204" pitchFamily="34" charset="0"/>
      <p:regular r:id="rId30"/>
      <p:bold r:id="rId31"/>
      <p:italic r:id="rId32"/>
      <p:boldItalic r:id="rId33"/>
    </p:embeddedFont>
    <p:embeddedFont>
      <p:font typeface="cmsy10" panose="020B0500000000000000" pitchFamily="34" charset="0"/>
      <p:regular r:id="rId34"/>
    </p:embeddedFont>
    <p:embeddedFont>
      <p:font typeface="맑은 고딕" panose="020B0503020000020004" pitchFamily="50" charset="-127"/>
      <p:regular r:id="rId35"/>
      <p:bold r:id="rId36"/>
    </p:embeddedFont>
    <p:embeddedFont>
      <p:font typeface="Tahoma" panose="020B0604030504040204" pitchFamily="34" charset="0"/>
      <p:regular r:id="rId37"/>
      <p:bold r:id="rId38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53" autoAdjust="0"/>
  </p:normalViewPr>
  <p:slideViewPr>
    <p:cSldViewPr>
      <p:cViewPr varScale="1">
        <p:scale>
          <a:sx n="125" d="100"/>
          <a:sy n="125" d="100"/>
        </p:scale>
        <p:origin x="-96" y="-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6.fntdata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5.fntdata"/><Relationship Id="rId38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font" Target="fonts/font9.fnt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3141" y="0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76401-F126-4B8A-9155-31EAE649631E}" type="datetimeFigureOut">
              <a:rPr lang="ko-KR" altLang="en-US" smtClean="0"/>
              <a:t>2014-09-28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7288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244" y="4718923"/>
            <a:ext cx="5441950" cy="447055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6122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3141" y="9436122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C4AE3-8D3D-4300-8D73-FEA686E5FE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9181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25F21-CF95-4272-9663-7B5542818F6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4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25F21-CF95-4272-9663-7B5542818F61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4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25F21-CF95-4272-9663-7B5542818F61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4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25F21-CF95-4272-9663-7B5542818F61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25F21-CF95-4272-9663-7B5542818F61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4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C06E6-9B2C-408B-9645-C0E73D4036F6}" type="datetime1">
              <a:rPr lang="ko-KR" altLang="en-US" smtClean="0"/>
              <a:t>2014-09-28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Segmented Symbolic Analysis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354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55650-889C-4993-9C21-5B22F4C0E8D0}" type="datetime1">
              <a:rPr lang="ko-KR" altLang="en-US" smtClean="0"/>
              <a:t>2014-09-28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Segmented Symbolic Analysis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29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DDDC-8635-4F3D-9DAA-268ADC1EE45A}" type="datetime1">
              <a:rPr lang="ko-KR" altLang="en-US" smtClean="0"/>
              <a:t>2014-09-28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Segmented Symbolic Analysis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0851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61A-75BA-4EB6-9B70-E9651B0635DD}" type="datetime1">
              <a:rPr lang="ko-KR" altLang="en-US" smtClean="0"/>
              <a:t>2014-09-28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Segmented Symbolic Analysis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87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C615-B879-4F26-A3AA-D462216B9ECE}" type="datetime1">
              <a:rPr lang="ko-KR" altLang="en-US" smtClean="0"/>
              <a:t>2014-09-28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Segmented Symbolic Analysis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035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870D-B646-4217-A838-2849C60902A5}" type="datetime1">
              <a:rPr lang="ko-KR" altLang="en-US" smtClean="0"/>
              <a:t>2014-09-28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Segmented Symbolic Analysis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120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8624-3DD2-4A75-9802-3A98319ABFC6}" type="datetime1">
              <a:rPr lang="ko-KR" altLang="en-US" smtClean="0"/>
              <a:t>2014-09-28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Segmented Symbolic Analysis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77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3FE6-C53C-4039-8BDC-88941DB46A09}" type="datetime1">
              <a:rPr lang="ko-KR" altLang="en-US" smtClean="0"/>
              <a:t>2014-09-28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Segmented Symbolic Analysis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571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AF9AF-191A-47CE-A45F-D27FC27BBD99}" type="datetime1">
              <a:rPr lang="ko-KR" altLang="en-US" smtClean="0"/>
              <a:t>2014-09-28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Segmented Symbolic Analysis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659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A48C-C4C4-4E8A-B85E-488CC85C1733}" type="datetime1">
              <a:rPr lang="ko-KR" altLang="en-US" smtClean="0"/>
              <a:t>2014-09-28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Segmented Symbolic Analysis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977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8F0C-758B-4DEA-BC6F-DCB5F5D7E11A}" type="datetime1">
              <a:rPr lang="ko-KR" altLang="en-US" smtClean="0"/>
              <a:t>2014-09-28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Segmented Symbolic Analysis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279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D63B4-B20F-4FD8-AD25-DA0D85DEB862}" type="datetime1">
              <a:rPr lang="ko-KR" altLang="en-US" smtClean="0"/>
              <a:t>2014-09-28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Segmented Symbolic Analysis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8EABF-261A-464B-ADCC-AFE4B2A831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740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Segmented Symbolic Analysis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Wei </a:t>
            </a:r>
            <a:r>
              <a:rPr lang="en-US" altLang="ko-KR" dirty="0" smtClean="0">
                <a:latin typeface="Calibri" panose="020F0502020204030204" pitchFamily="34" charset="0"/>
              </a:rPr>
              <a:t>Le</a:t>
            </a:r>
          </a:p>
          <a:p>
            <a:r>
              <a:rPr lang="en-US" altLang="ko-KR" dirty="0" smtClean="0">
                <a:latin typeface="Calibri" panose="020F0502020204030204" pitchFamily="34" charset="0"/>
              </a:rPr>
              <a:t>Rochester Institute of Technology</a:t>
            </a:r>
          </a:p>
          <a:p>
            <a:r>
              <a:rPr lang="en-US" altLang="ko-KR" dirty="0" smtClean="0">
                <a:latin typeface="Calibri" panose="020F0502020204030204" pitchFamily="34" charset="0"/>
              </a:rPr>
              <a:t>Originally</a:t>
            </a:r>
            <a:r>
              <a:rPr lang="ko-KR" altLang="en-US" dirty="0" smtClean="0">
                <a:latin typeface="Calibri" panose="020F0502020204030204" pitchFamily="34" charset="0"/>
              </a:rPr>
              <a:t> </a:t>
            </a:r>
            <a:r>
              <a:rPr lang="en-US" altLang="ko-KR" smtClean="0">
                <a:latin typeface="Calibri" panose="020F0502020204030204" pitchFamily="34" charset="0"/>
              </a:rPr>
              <a:t>presented </a:t>
            </a:r>
            <a:r>
              <a:rPr lang="en-US" altLang="ko-KR" dirty="0" smtClean="0">
                <a:latin typeface="Calibri" panose="020F0502020204030204" pitchFamily="34" charset="0"/>
              </a:rPr>
              <a:t>at ICSE 2013</a:t>
            </a:r>
          </a:p>
          <a:p>
            <a:r>
              <a:rPr lang="en-US" altLang="ko-KR" dirty="0" smtClean="0">
                <a:latin typeface="Calibri" panose="020F0502020204030204" pitchFamily="34" charset="0"/>
              </a:rPr>
              <a:t>Presented by Yunho Kim</a:t>
            </a:r>
            <a:endParaRPr lang="ko-KR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3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Motivation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Challenges of symbolic analysis</a:t>
            </a:r>
          </a:p>
          <a:p>
            <a:pPr lvl="1" latinLnBrk="0"/>
            <a:r>
              <a:rPr lang="en-US" altLang="ko-KR" dirty="0" smtClean="0">
                <a:latin typeface="Calibri" panose="020F0502020204030204" pitchFamily="34" charset="0"/>
              </a:rPr>
              <a:t>Path explosion due to loop iterations</a:t>
            </a:r>
          </a:p>
          <a:p>
            <a:pPr lvl="2" latinLnBrk="0"/>
            <a:r>
              <a:rPr lang="en-US" altLang="ko-KR" dirty="0" smtClean="0">
                <a:latin typeface="Calibri" panose="020F0502020204030204" pitchFamily="34" charset="0"/>
              </a:rPr>
              <a:t>Each loop iteration makes a different execution path</a:t>
            </a:r>
          </a:p>
          <a:p>
            <a:pPr lvl="1" latinLnBrk="0"/>
            <a:r>
              <a:rPr lang="en-US" altLang="ko-KR" dirty="0" smtClean="0">
                <a:latin typeface="Calibri" panose="020F0502020204030204" pitchFamily="34" charset="0"/>
              </a:rPr>
              <a:t>Unknown results of library calls</a:t>
            </a:r>
          </a:p>
          <a:p>
            <a:pPr lvl="2" latinLnBrk="0"/>
            <a:r>
              <a:rPr lang="en-US" altLang="ko-KR" dirty="0" smtClean="0">
                <a:latin typeface="Calibri" panose="020F0502020204030204" pitchFamily="34" charset="0"/>
              </a:rPr>
              <a:t>The source code of a library is typically not available for symbolic execution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10</a:t>
            </a:fld>
            <a:endParaRPr lang="ko-K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59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Example of Path Explosion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257417"/>
            <a:ext cx="8229600" cy="4525963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800" dirty="0" smtClean="0">
                <a:latin typeface="Calibri" panose="020F0502020204030204" pitchFamily="34" charset="0"/>
              </a:rPr>
              <a:t>The loop at lines 6-9 can generate infinitely many execution paths</a:t>
            </a:r>
          </a:p>
          <a:p>
            <a:pPr lvl="1" latinLnBrk="0"/>
            <a:r>
              <a:rPr lang="en-US" altLang="ko-KR" sz="2400" dirty="0" smtClean="0">
                <a:latin typeface="Calibri" panose="020F0502020204030204" pitchFamily="34" charset="0"/>
              </a:rPr>
              <a:t>Length of the string returned by </a:t>
            </a:r>
            <a:r>
              <a:rPr lang="en-US" altLang="ko-KR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get_input_str</a:t>
            </a:r>
            <a:r>
              <a:rPr lang="en-US" altLang="ko-K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altLang="ko-KR" sz="2400" dirty="0" smtClean="0">
                <a:latin typeface="Calibri" panose="020F0502020204030204" pitchFamily="34" charset="0"/>
              </a:rPr>
              <a:t>is not bounded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11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482" y="3140968"/>
            <a:ext cx="43924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1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example(){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2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stat s;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3   char filename[32];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4   char *temp =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get_input_str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5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6   do{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7     filename[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*temp++;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8  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9   }while(*temp != '\0');</a:t>
            </a:r>
          </a:p>
          <a:p>
            <a:r>
              <a:rPr lang="en-US" altLang="ko-K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10   assert(</a:t>
            </a:r>
            <a:r>
              <a:rPr lang="en-US" altLang="ko-KR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(filename) + 7 &lt; 32);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11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strcat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(filename, ".prefix");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타원 7"/>
          <p:cNvSpPr/>
          <p:nvPr/>
        </p:nvSpPr>
        <p:spPr>
          <a:xfrm>
            <a:off x="6953003" y="2698323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9" name="타원 8"/>
          <p:cNvSpPr/>
          <p:nvPr/>
        </p:nvSpPr>
        <p:spPr>
          <a:xfrm>
            <a:off x="6053351" y="3355619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cxnSp>
        <p:nvCxnSpPr>
          <p:cNvPr id="10" name="직선 화살표 연결선 9"/>
          <p:cNvCxnSpPr>
            <a:stCxn id="8" idx="3"/>
            <a:endCxn id="9" idx="7"/>
          </p:cNvCxnSpPr>
          <p:nvPr/>
        </p:nvCxnSpPr>
        <p:spPr>
          <a:xfrm flipH="1">
            <a:off x="6432545" y="3041913"/>
            <a:ext cx="585517" cy="3726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>
            <a:stCxn id="8" idx="5"/>
            <a:endCxn id="41" idx="1"/>
          </p:cNvCxnSpPr>
          <p:nvPr/>
        </p:nvCxnSpPr>
        <p:spPr>
          <a:xfrm>
            <a:off x="7332197" y="3041913"/>
            <a:ext cx="695340" cy="4374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32257" y="2888698"/>
            <a:ext cx="168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*temp != ‘\0’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93511" y="2887299"/>
            <a:ext cx="168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*temp == ‘\0’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5332257" y="4077255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cxnSp>
        <p:nvCxnSpPr>
          <p:cNvPr id="19" name="직선 화살표 연결선 18"/>
          <p:cNvCxnSpPr>
            <a:stCxn id="9" idx="3"/>
            <a:endCxn id="18" idx="7"/>
          </p:cNvCxnSpPr>
          <p:nvPr/>
        </p:nvCxnSpPr>
        <p:spPr>
          <a:xfrm flipH="1">
            <a:off x="5711451" y="3699209"/>
            <a:ext cx="406959" cy="4369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366350" y="3615563"/>
            <a:ext cx="168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*temp != ‘\0’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cxnSp>
        <p:nvCxnSpPr>
          <p:cNvPr id="23" name="직선 화살표 연결선 22"/>
          <p:cNvCxnSpPr>
            <a:stCxn id="9" idx="5"/>
            <a:endCxn id="27" idx="1"/>
          </p:cNvCxnSpPr>
          <p:nvPr/>
        </p:nvCxnSpPr>
        <p:spPr>
          <a:xfrm>
            <a:off x="6432545" y="3699209"/>
            <a:ext cx="314360" cy="4602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타원 26"/>
          <p:cNvSpPr/>
          <p:nvPr/>
        </p:nvSpPr>
        <p:spPr>
          <a:xfrm>
            <a:off x="6681846" y="4100524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31" name="TextBox 30"/>
          <p:cNvSpPr txBox="1"/>
          <p:nvPr/>
        </p:nvSpPr>
        <p:spPr>
          <a:xfrm>
            <a:off x="6275477" y="3615563"/>
            <a:ext cx="168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*temp == ‘\0’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cxnSp>
        <p:nvCxnSpPr>
          <p:cNvPr id="34" name="직선 화살표 연결선 33"/>
          <p:cNvCxnSpPr>
            <a:stCxn id="18" idx="3"/>
          </p:cNvCxnSpPr>
          <p:nvPr/>
        </p:nvCxnSpPr>
        <p:spPr>
          <a:xfrm flipH="1">
            <a:off x="5045240" y="4420845"/>
            <a:ext cx="352076" cy="4959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>
            <a:stCxn id="18" idx="5"/>
          </p:cNvCxnSpPr>
          <p:nvPr/>
        </p:nvCxnSpPr>
        <p:spPr>
          <a:xfrm>
            <a:off x="5711451" y="4420845"/>
            <a:ext cx="232153" cy="4880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685200" y="4902609"/>
            <a:ext cx="168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. . . . . . 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41" name="타원 40"/>
          <p:cNvSpPr/>
          <p:nvPr/>
        </p:nvSpPr>
        <p:spPr>
          <a:xfrm>
            <a:off x="7962478" y="3420381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44" name="Rectangle 192"/>
          <p:cNvSpPr>
            <a:spLocks noChangeArrowheads="1"/>
          </p:cNvSpPr>
          <p:nvPr/>
        </p:nvSpPr>
        <p:spPr bwMode="auto">
          <a:xfrm>
            <a:off x="251520" y="4278525"/>
            <a:ext cx="3816424" cy="793360"/>
          </a:xfrm>
          <a:prstGeom prst="rect">
            <a:avLst/>
          </a:prstGeom>
          <a:solidFill>
            <a:srgbClr val="FF3300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45" name="TextBox 195"/>
          <p:cNvSpPr txBox="1">
            <a:spLocks noChangeArrowheads="1"/>
          </p:cNvSpPr>
          <p:nvPr/>
        </p:nvSpPr>
        <p:spPr bwMode="auto">
          <a:xfrm>
            <a:off x="3427190" y="4432976"/>
            <a:ext cx="820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Loop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91586" y="4374841"/>
            <a:ext cx="168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*temp != ‘\0’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9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Previous Solutions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800" dirty="0" smtClean="0">
                <a:latin typeface="Calibri" panose="020F0502020204030204" pitchFamily="34" charset="0"/>
              </a:rPr>
              <a:t>Loops: abstract loop iterations into a symbolic formula through static analysis</a:t>
            </a:r>
          </a:p>
          <a:p>
            <a:pPr lvl="1" latinLnBrk="0"/>
            <a:r>
              <a:rPr lang="en-US" altLang="ko-KR" sz="2400" dirty="0" smtClean="0">
                <a:latin typeface="Calibri" panose="020F0502020204030204" pitchFamily="34" charset="0"/>
              </a:rPr>
              <a:t>E.g. (for </a:t>
            </a:r>
            <a:r>
              <a:rPr lang="en-US" altLang="ko-KR" sz="2400" dirty="0" err="1" smtClean="0">
                <a:latin typeface="Calibri" panose="020F0502020204030204" pitchFamily="34" charset="0"/>
              </a:rPr>
              <a:t>int</a:t>
            </a:r>
            <a:r>
              <a:rPr lang="en-US" altLang="ko-KR" sz="2400" dirty="0" smtClean="0">
                <a:latin typeface="Calibri" panose="020F0502020204030204" pitchFamily="34" charset="0"/>
              </a:rPr>
              <a:t> </a:t>
            </a:r>
            <a:r>
              <a:rPr lang="en-US" altLang="ko-KR" sz="2400" dirty="0" err="1" smtClean="0">
                <a:latin typeface="Calibri" panose="020F0502020204030204" pitchFamily="34" charset="0"/>
              </a:rPr>
              <a:t>i</a:t>
            </a:r>
            <a:r>
              <a:rPr lang="en-US" altLang="ko-KR" sz="2400" dirty="0" smtClean="0">
                <a:latin typeface="Calibri" panose="020F0502020204030204" pitchFamily="34" charset="0"/>
              </a:rPr>
              <a:t>=0; </a:t>
            </a:r>
            <a:r>
              <a:rPr lang="en-US" altLang="ko-KR" sz="2400" dirty="0" err="1" smtClean="0">
                <a:latin typeface="Calibri" panose="020F0502020204030204" pitchFamily="34" charset="0"/>
              </a:rPr>
              <a:t>i</a:t>
            </a:r>
            <a:r>
              <a:rPr lang="en-US" altLang="ko-KR" sz="2400" dirty="0" smtClean="0">
                <a:latin typeface="Calibri" panose="020F0502020204030204" pitchFamily="34" charset="0"/>
              </a:rPr>
              <a:t>&lt;n; </a:t>
            </a:r>
            <a:r>
              <a:rPr lang="en-US" altLang="ko-KR" sz="2400" dirty="0" err="1" smtClean="0">
                <a:latin typeface="Calibri" panose="020F0502020204030204" pitchFamily="34" charset="0"/>
              </a:rPr>
              <a:t>i</a:t>
            </a:r>
            <a:r>
              <a:rPr lang="en-US" altLang="ko-KR" sz="2400" dirty="0" smtClean="0">
                <a:latin typeface="Calibri" panose="020F0502020204030204" pitchFamily="34" charset="0"/>
              </a:rPr>
              <a:t>++) x++; -&gt; x</a:t>
            </a:r>
            <a:r>
              <a:rPr lang="en-US" altLang="ko-KR" sz="2400" baseline="-25000" dirty="0" smtClean="0">
                <a:latin typeface="Calibri" panose="020F0502020204030204" pitchFamily="34" charset="0"/>
              </a:rPr>
              <a:t>1</a:t>
            </a:r>
            <a:r>
              <a:rPr lang="en-US" altLang="ko-KR" sz="2400" dirty="0" smtClean="0">
                <a:latin typeface="Calibri" panose="020F0502020204030204" pitchFamily="34" charset="0"/>
              </a:rPr>
              <a:t> = x</a:t>
            </a:r>
            <a:r>
              <a:rPr lang="en-US" altLang="ko-KR" sz="2400" baseline="-25000" dirty="0" smtClean="0">
                <a:latin typeface="Calibri" panose="020F0502020204030204" pitchFamily="34" charset="0"/>
              </a:rPr>
              <a:t>0</a:t>
            </a:r>
            <a:r>
              <a:rPr lang="en-US" altLang="ko-KR" sz="2400" dirty="0" smtClean="0">
                <a:latin typeface="Calibri" panose="020F0502020204030204" pitchFamily="34" charset="0"/>
              </a:rPr>
              <a:t> + n;</a:t>
            </a:r>
          </a:p>
          <a:p>
            <a:pPr lvl="1" latinLnBrk="0"/>
            <a:r>
              <a:rPr lang="en-US" altLang="ko-KR" sz="2400" dirty="0" smtClean="0">
                <a:latin typeface="Calibri" panose="020F0502020204030204" pitchFamily="34" charset="0"/>
              </a:rPr>
              <a:t>Applicability is limited to several loop patterns</a:t>
            </a:r>
          </a:p>
          <a:p>
            <a:pPr latinLnBrk="0"/>
            <a:r>
              <a:rPr lang="en-US" altLang="ko-KR" sz="2800" dirty="0" smtClean="0">
                <a:latin typeface="Calibri" panose="020F0502020204030204" pitchFamily="34" charset="0"/>
              </a:rPr>
              <a:t>Library calls: </a:t>
            </a:r>
          </a:p>
          <a:p>
            <a:pPr lvl="1" latinLnBrk="0"/>
            <a:r>
              <a:rPr lang="en-US" altLang="ko-KR" sz="2400" dirty="0" smtClean="0">
                <a:latin typeface="Calibri" panose="020F0502020204030204" pitchFamily="34" charset="0"/>
              </a:rPr>
              <a:t>Use concrete execution</a:t>
            </a:r>
          </a:p>
          <a:p>
            <a:pPr lvl="2" latinLnBrk="0"/>
            <a:r>
              <a:rPr lang="en-US" altLang="ko-KR" sz="2000" dirty="0" smtClean="0">
                <a:latin typeface="Calibri" panose="020F0502020204030204" pitchFamily="34" charset="0"/>
              </a:rPr>
              <a:t>E.g. Concolic testing, dynamic symbolic execution</a:t>
            </a:r>
          </a:p>
          <a:p>
            <a:pPr lvl="2" latinLnBrk="0"/>
            <a:r>
              <a:rPr lang="en-US" altLang="ko-KR" sz="2000" dirty="0" smtClean="0">
                <a:latin typeface="Calibri" panose="020F0502020204030204" pitchFamily="34" charset="0"/>
              </a:rPr>
              <a:t>Symbolic analysis may not be precise due to concretization</a:t>
            </a:r>
          </a:p>
          <a:p>
            <a:pPr lvl="1" latinLnBrk="0"/>
            <a:r>
              <a:rPr lang="en-US" altLang="ko-KR" sz="2400" dirty="0" smtClean="0">
                <a:latin typeface="Calibri" panose="020F0502020204030204" pitchFamily="34" charset="0"/>
              </a:rPr>
              <a:t>Manually construct models</a:t>
            </a:r>
          </a:p>
          <a:p>
            <a:pPr lvl="2" latinLnBrk="0"/>
            <a:r>
              <a:rPr lang="en-US" altLang="ko-KR" sz="2000" dirty="0" smtClean="0">
                <a:latin typeface="Calibri" panose="020F0502020204030204" pitchFamily="34" charset="0"/>
              </a:rPr>
              <a:t>E.g. Simplified C implementation of KLEE’s POSIX file system</a:t>
            </a:r>
          </a:p>
          <a:p>
            <a:pPr lvl="2" latinLnBrk="0"/>
            <a:r>
              <a:rPr lang="en-US" altLang="ko-KR" sz="2000" dirty="0" smtClean="0">
                <a:latin typeface="Calibri" panose="020F0502020204030204" pitchFamily="34" charset="0"/>
              </a:rPr>
              <a:t>Manual effort is necessary to construct library models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12</a:t>
            </a:fld>
            <a:endParaRPr lang="ko-K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25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sz="4000" dirty="0" smtClean="0">
                <a:latin typeface="Calibri" panose="020F0502020204030204" pitchFamily="34" charset="0"/>
              </a:rPr>
              <a:t>Overview of the Helium Framework</a:t>
            </a:r>
            <a:endParaRPr lang="ko-KR" altLang="en-US" sz="4000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6067" y="1124744"/>
            <a:ext cx="8229600" cy="1279240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400" dirty="0" smtClean="0">
                <a:latin typeface="Calibri" panose="020F0502020204030204" pitchFamily="34" charset="0"/>
              </a:rPr>
              <a:t>The Helium framework is an implementation of segmented symbolic analysis for C/C++ programs</a:t>
            </a:r>
          </a:p>
          <a:p>
            <a:pPr latinLnBrk="0"/>
            <a:r>
              <a:rPr lang="en-US" altLang="ko-KR" sz="2400" dirty="0" smtClean="0">
                <a:latin typeface="Calibri" panose="020F0502020204030204" pitchFamily="34" charset="0"/>
              </a:rPr>
              <a:t>The framework consists of two main components</a:t>
            </a:r>
          </a:p>
          <a:p>
            <a:pPr lvl="1" latinLnBrk="0"/>
            <a:r>
              <a:rPr lang="en-US" altLang="ko-KR" sz="2000" dirty="0" smtClean="0">
                <a:latin typeface="Calibri" panose="020F0502020204030204" pitchFamily="34" charset="0"/>
              </a:rPr>
              <a:t>Static symbolic analysis</a:t>
            </a:r>
          </a:p>
          <a:p>
            <a:pPr lvl="1" latinLnBrk="0"/>
            <a:r>
              <a:rPr lang="en-US" altLang="ko-KR" sz="2000" dirty="0" smtClean="0">
                <a:latin typeface="Calibri" panose="020F0502020204030204" pitchFamily="34" charset="0"/>
              </a:rPr>
              <a:t>Dynamic analysis for symbolic rule inference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13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955759" y="3723657"/>
            <a:ext cx="457200" cy="4381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S</a:t>
            </a:r>
          </a:p>
        </p:txBody>
      </p:sp>
      <p:cxnSp>
        <p:nvCxnSpPr>
          <p:cNvPr id="18" name="Straight Arrow Connector 25"/>
          <p:cNvCxnSpPr>
            <a:cxnSpLocks noChangeShapeType="1"/>
          </p:cNvCxnSpPr>
          <p:nvPr/>
        </p:nvCxnSpPr>
        <p:spPr bwMode="auto">
          <a:xfrm>
            <a:off x="2204997" y="4161807"/>
            <a:ext cx="7937" cy="2365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" name="TextBox 28"/>
          <p:cNvSpPr txBox="1">
            <a:spLocks noChangeArrowheads="1"/>
          </p:cNvSpPr>
          <p:nvPr/>
        </p:nvSpPr>
        <p:spPr bwMode="auto">
          <a:xfrm>
            <a:off x="1662238" y="4478072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Times New Roman" pitchFamily="18" charset="0"/>
              </a:rPr>
              <a:t>Unknown</a:t>
            </a:r>
          </a:p>
        </p:txBody>
      </p:sp>
      <p:cxnSp>
        <p:nvCxnSpPr>
          <p:cNvPr id="20" name="Straight Connector 57"/>
          <p:cNvCxnSpPr>
            <a:cxnSpLocks noChangeShapeType="1"/>
          </p:cNvCxnSpPr>
          <p:nvPr/>
        </p:nvCxnSpPr>
        <p:spPr bwMode="auto">
          <a:xfrm>
            <a:off x="1841459" y="4765057"/>
            <a:ext cx="6731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" name="Straight Arrow Connector 59"/>
          <p:cNvCxnSpPr>
            <a:cxnSpLocks noChangeShapeType="1"/>
          </p:cNvCxnSpPr>
          <p:nvPr/>
        </p:nvCxnSpPr>
        <p:spPr bwMode="auto">
          <a:xfrm flipH="1">
            <a:off x="2206584" y="5311157"/>
            <a:ext cx="6350" cy="3000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" name="TextBox 61"/>
          <p:cNvSpPr txBox="1">
            <a:spLocks noChangeArrowheads="1"/>
          </p:cNvSpPr>
          <p:nvPr/>
        </p:nvSpPr>
        <p:spPr bwMode="auto">
          <a:xfrm>
            <a:off x="1777959" y="5538169"/>
            <a:ext cx="800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alibri" panose="020F0502020204030204" pitchFamily="34" charset="0"/>
                <a:cs typeface="Times New Roman" pitchFamily="18" charset="0"/>
              </a:rPr>
              <a:t>Solved</a:t>
            </a:r>
          </a:p>
        </p:txBody>
      </p:sp>
      <p:sp>
        <p:nvSpPr>
          <p:cNvPr id="23" name="TextBox 125"/>
          <p:cNvSpPr txBox="1">
            <a:spLocks noChangeArrowheads="1"/>
          </p:cNvSpPr>
          <p:nvPr/>
        </p:nvSpPr>
        <p:spPr bwMode="auto">
          <a:xfrm>
            <a:off x="4840412" y="4749378"/>
            <a:ext cx="15716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Not Found</a:t>
            </a:r>
          </a:p>
        </p:txBody>
      </p:sp>
      <p:sp>
        <p:nvSpPr>
          <p:cNvPr id="24" name="TextBox 142"/>
          <p:cNvSpPr txBox="1">
            <a:spLocks noChangeArrowheads="1"/>
          </p:cNvSpPr>
          <p:nvPr/>
        </p:nvSpPr>
        <p:spPr bwMode="auto">
          <a:xfrm>
            <a:off x="7145462" y="4749378"/>
            <a:ext cx="15700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New </a:t>
            </a:r>
            <a:r>
              <a:rPr lang="en-US" sz="1600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Rules</a:t>
            </a:r>
            <a:endParaRPr lang="en-US" sz="16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cxnSp>
        <p:nvCxnSpPr>
          <p:cNvPr id="25" name="Straight Arrow Connector 155"/>
          <p:cNvCxnSpPr>
            <a:cxnSpLocks noChangeShapeType="1"/>
          </p:cNvCxnSpPr>
          <p:nvPr/>
        </p:nvCxnSpPr>
        <p:spPr bwMode="auto">
          <a:xfrm>
            <a:off x="2204997" y="4787282"/>
            <a:ext cx="7937" cy="5127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6" name="Straight Connector 157"/>
          <p:cNvCxnSpPr>
            <a:cxnSpLocks noChangeShapeType="1"/>
          </p:cNvCxnSpPr>
          <p:nvPr/>
        </p:nvCxnSpPr>
        <p:spPr bwMode="auto">
          <a:xfrm>
            <a:off x="1819234" y="5311157"/>
            <a:ext cx="6746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403350" y="3284984"/>
            <a:ext cx="36607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alibri" panose="020F0502020204030204" pitchFamily="34" charset="0"/>
                <a:cs typeface="Times New Roman" pitchFamily="18" charset="0"/>
              </a:rPr>
              <a:t>Static Symbolic Analysis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4992812" y="5247853"/>
            <a:ext cx="1655763" cy="5334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800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r>
              <a:rPr lang="en-US" sz="1600" dirty="0">
                <a:latin typeface="Calibri" panose="020F0502020204030204" pitchFamily="34" charset="0"/>
                <a:cs typeface="Times New Roman" pitchFamily="18" charset="0"/>
              </a:rPr>
              <a:t> Test Synthesizer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6715250" y="5247853"/>
            <a:ext cx="1685925" cy="5334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800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r>
              <a:rPr lang="en-US" sz="1600" dirty="0">
                <a:latin typeface="Calibri" panose="020F0502020204030204" pitchFamily="34" charset="0"/>
                <a:cs typeface="Times New Roman" pitchFamily="18" charset="0"/>
              </a:rPr>
              <a:t> Inference Engine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957887" y="4117553"/>
            <a:ext cx="3408363" cy="51435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 smtClean="0">
                <a:latin typeface="Calibri" panose="020F0502020204030204" pitchFamily="34" charset="0"/>
                <a:cs typeface="Times New Roman" pitchFamily="18" charset="0"/>
              </a:rPr>
              <a:t>Inference </a:t>
            </a:r>
            <a:r>
              <a:rPr lang="en-US" sz="1600" dirty="0">
                <a:latin typeface="Calibri" panose="020F0502020204030204" pitchFamily="34" charset="0"/>
                <a:cs typeface="Times New Roman" pitchFamily="18" charset="0"/>
              </a:rPr>
              <a:t>Repository </a:t>
            </a:r>
          </a:p>
        </p:txBody>
      </p:sp>
      <p:cxnSp>
        <p:nvCxnSpPr>
          <p:cNvPr id="31" name="Elbow Connector 106"/>
          <p:cNvCxnSpPr>
            <a:cxnSpLocks noChangeShapeType="1"/>
            <a:stCxn id="30" idx="1"/>
            <a:endCxn id="28" idx="1"/>
          </p:cNvCxnSpPr>
          <p:nvPr/>
        </p:nvCxnSpPr>
        <p:spPr bwMode="auto">
          <a:xfrm rot="10800000" flipH="1" flipV="1">
            <a:off x="4957887" y="4374728"/>
            <a:ext cx="34925" cy="1139825"/>
          </a:xfrm>
          <a:prstGeom prst="bentConnector3">
            <a:avLst>
              <a:gd name="adj1" fmla="val -642153"/>
            </a:avLst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32" name="Elbow Connector 106"/>
          <p:cNvCxnSpPr>
            <a:cxnSpLocks noChangeShapeType="1"/>
            <a:stCxn id="29" idx="3"/>
            <a:endCxn id="30" idx="3"/>
          </p:cNvCxnSpPr>
          <p:nvPr/>
        </p:nvCxnSpPr>
        <p:spPr bwMode="auto">
          <a:xfrm flipH="1" flipV="1">
            <a:off x="8366250" y="4374728"/>
            <a:ext cx="34925" cy="1139825"/>
          </a:xfrm>
          <a:prstGeom prst="bentConnector3">
            <a:avLst>
              <a:gd name="adj1" fmla="val -642153"/>
            </a:avLst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3" name="TextBox 35"/>
          <p:cNvSpPr txBox="1">
            <a:spLocks noChangeArrowheads="1"/>
          </p:cNvSpPr>
          <p:nvPr/>
        </p:nvSpPr>
        <p:spPr bwMode="auto">
          <a:xfrm>
            <a:off x="3771546" y="3876253"/>
            <a:ext cx="10398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 panose="020F0502020204030204" pitchFamily="34" charset="0"/>
                <a:ea typeface="Tahoma" pitchFamily="34" charset="0"/>
                <a:cs typeface="Times New Roman" pitchFamily="18" charset="0"/>
              </a:rPr>
              <a:t>Request</a:t>
            </a:r>
          </a:p>
        </p:txBody>
      </p:sp>
      <p:sp>
        <p:nvSpPr>
          <p:cNvPr id="34" name="TextBox 77"/>
          <p:cNvSpPr txBox="1">
            <a:spLocks noChangeArrowheads="1"/>
          </p:cNvSpPr>
          <p:nvPr/>
        </p:nvSpPr>
        <p:spPr bwMode="auto">
          <a:xfrm>
            <a:off x="3781855" y="6009853"/>
            <a:ext cx="1303337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Tahoma" pitchFamily="34" charset="0"/>
                <a:cs typeface="Times New Roman" pitchFamily="18" charset="0"/>
              </a:rPr>
              <a:t>Respond</a:t>
            </a:r>
          </a:p>
        </p:txBody>
      </p:sp>
      <p:sp>
        <p:nvSpPr>
          <p:cNvPr id="35" name="Right Arrow 5"/>
          <p:cNvSpPr>
            <a:spLocks noChangeArrowheads="1"/>
          </p:cNvSpPr>
          <p:nvPr/>
        </p:nvSpPr>
        <p:spPr bwMode="auto">
          <a:xfrm>
            <a:off x="4070475" y="4485853"/>
            <a:ext cx="457200" cy="385761"/>
          </a:xfrm>
          <a:prstGeom prst="rightArrow">
            <a:avLst>
              <a:gd name="adj1" fmla="val 50000"/>
              <a:gd name="adj2" fmla="val 49909"/>
            </a:avLst>
          </a:prstGeom>
          <a:solidFill>
            <a:srgbClr val="002060">
              <a:alpha val="10196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6" name="Right Arrow 41"/>
          <p:cNvSpPr>
            <a:spLocks noChangeArrowheads="1"/>
          </p:cNvSpPr>
          <p:nvPr/>
        </p:nvSpPr>
        <p:spPr bwMode="auto">
          <a:xfrm rot="10800000">
            <a:off x="4070475" y="5171653"/>
            <a:ext cx="457200" cy="420688"/>
          </a:xfrm>
          <a:prstGeom prst="rightArrow">
            <a:avLst>
              <a:gd name="adj1" fmla="val 50000"/>
              <a:gd name="adj2" fmla="val 49909"/>
            </a:avLst>
          </a:prstGeom>
          <a:solidFill>
            <a:srgbClr val="FF3300">
              <a:alpha val="10196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7" name="TextBox 12"/>
          <p:cNvSpPr txBox="1">
            <a:spLocks noChangeArrowheads="1"/>
          </p:cNvSpPr>
          <p:nvPr/>
        </p:nvSpPr>
        <p:spPr bwMode="auto">
          <a:xfrm>
            <a:off x="4484812" y="3284429"/>
            <a:ext cx="4327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Dynamic Inference </a:t>
            </a:r>
            <a:r>
              <a:rPr lang="en-US" dirty="0" smtClean="0">
                <a:latin typeface="Calibri" panose="020F0502020204030204" pitchFamily="34" charset="0"/>
                <a:cs typeface="Times New Roman" pitchFamily="18" charset="0"/>
              </a:rPr>
              <a:t>of Rules</a:t>
            </a: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1606509" y="4433269"/>
            <a:ext cx="1143000" cy="1431925"/>
          </a:xfrm>
          <a:prstGeom prst="rect">
            <a:avLst/>
          </a:prstGeom>
          <a:solidFill>
            <a:srgbClr val="FF3300">
              <a:alpha val="7843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603194" y="3284429"/>
            <a:ext cx="3238681" cy="2725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직사각형 42"/>
          <p:cNvSpPr/>
          <p:nvPr/>
        </p:nvSpPr>
        <p:spPr>
          <a:xfrm>
            <a:off x="4669009" y="3276265"/>
            <a:ext cx="4046491" cy="2725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09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3" grpId="0"/>
      <p:bldP spid="24" grpId="0"/>
      <p:bldP spid="28" grpId="0" animBg="1"/>
      <p:bldP spid="29" grpId="0" animBg="1"/>
      <p:bldP spid="30" grpId="0" animBg="1"/>
      <p:bldP spid="33" grpId="0"/>
      <p:bldP spid="34" grpId="0"/>
      <p:bldP spid="35" grpId="0" animBg="1"/>
      <p:bldP spid="36" grpId="0" animBg="1"/>
      <p:bldP spid="37" grpId="0"/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sz="4000" dirty="0" smtClean="0">
                <a:latin typeface="Calibri" panose="020F0502020204030204" pitchFamily="34" charset="0"/>
              </a:rPr>
              <a:t>Interaction Protocol</a:t>
            </a:r>
            <a:endParaRPr lang="ko-KR" altLang="en-US" sz="4000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6067" y="1213656"/>
            <a:ext cx="8229600" cy="1279240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800" dirty="0" smtClean="0">
                <a:latin typeface="Calibri" panose="020F0502020204030204" pitchFamily="34" charset="0"/>
              </a:rPr>
              <a:t>Request consists of input variables (E: </a:t>
            </a:r>
            <a:r>
              <a:rPr lang="en-US" altLang="ko-KR" sz="2800" dirty="0" err="1" smtClean="0">
                <a:latin typeface="Calibri" panose="020F0502020204030204" pitchFamily="34" charset="0"/>
              </a:rPr>
              <a:t>Env</a:t>
            </a:r>
            <a:r>
              <a:rPr lang="en-US" altLang="ko-KR" sz="2800" dirty="0" smtClean="0">
                <a:latin typeface="Calibri" panose="020F0502020204030204" pitchFamily="34" charset="0"/>
              </a:rPr>
              <a:t>), code segment (C: Code), and output variables (V: Inquiry)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14</a:t>
            </a:fld>
            <a:endParaRPr lang="ko-KR" altLang="en-US">
              <a:latin typeface="Calibri" panose="020F0502020204030204" pitchFamily="34" charset="0"/>
            </a:endParaRPr>
          </a:p>
        </p:txBody>
      </p:sp>
      <p:grpSp>
        <p:nvGrpSpPr>
          <p:cNvPr id="44" name="Group 29"/>
          <p:cNvGrpSpPr/>
          <p:nvPr/>
        </p:nvGrpSpPr>
        <p:grpSpPr>
          <a:xfrm>
            <a:off x="61912" y="2276872"/>
            <a:ext cx="8853487" cy="4090987"/>
            <a:chOff x="61913" y="1624013"/>
            <a:chExt cx="6629400" cy="2719387"/>
          </a:xfrm>
        </p:grpSpPr>
        <p:sp>
          <p:nvSpPr>
            <p:cNvPr id="45" name="Rectangle 225"/>
            <p:cNvSpPr/>
            <p:nvPr/>
          </p:nvSpPr>
          <p:spPr bwMode="auto">
            <a:xfrm>
              <a:off x="3933825" y="1741488"/>
              <a:ext cx="2757488" cy="2601912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46" name="Rectangle 192"/>
            <p:cNvSpPr>
              <a:spLocks noChangeArrowheads="1"/>
            </p:cNvSpPr>
            <p:nvPr/>
          </p:nvSpPr>
          <p:spPr bwMode="auto">
            <a:xfrm>
              <a:off x="1219200" y="3670300"/>
              <a:ext cx="2714625" cy="673100"/>
            </a:xfrm>
            <a:prstGeom prst="rect">
              <a:avLst/>
            </a:prstGeom>
            <a:solidFill>
              <a:srgbClr val="002060">
                <a:alpha val="10196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47" name="Rectangle 192"/>
            <p:cNvSpPr>
              <a:spLocks noChangeArrowheads="1"/>
            </p:cNvSpPr>
            <p:nvPr/>
          </p:nvSpPr>
          <p:spPr bwMode="auto">
            <a:xfrm>
              <a:off x="1219200" y="1731963"/>
              <a:ext cx="2714625" cy="1887537"/>
            </a:xfrm>
            <a:prstGeom prst="rect">
              <a:avLst/>
            </a:prstGeom>
            <a:solidFill>
              <a:srgbClr val="FF3300">
                <a:alpha val="10196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48" name="Rectangle 4"/>
            <p:cNvSpPr>
              <a:spLocks noChangeArrowheads="1"/>
            </p:cNvSpPr>
            <p:nvPr/>
          </p:nvSpPr>
          <p:spPr bwMode="auto">
            <a:xfrm>
              <a:off x="2514600" y="1916113"/>
              <a:ext cx="1219200" cy="381000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ko-KR" dirty="0" smtClean="0">
                  <a:latin typeface="Calibri" panose="020F0502020204030204" pitchFamily="34" charset="0"/>
                  <a:cs typeface="Times New Roman" pitchFamily="18" charset="0"/>
                </a:rPr>
                <a:t>E: </a:t>
              </a:r>
              <a:r>
                <a:rPr lang="en-US" altLang="ko-KR" dirty="0" err="1" smtClean="0">
                  <a:latin typeface="Calibri" panose="020F0502020204030204" pitchFamily="34" charset="0"/>
                  <a:cs typeface="Times New Roman" pitchFamily="18" charset="0"/>
                </a:rPr>
                <a:t>Env</a:t>
              </a:r>
              <a:endParaRPr lang="en-US" altLang="ko-KR" dirty="0" smtClean="0">
                <a:latin typeface="Calibri" panose="020F0502020204030204" pitchFamily="34" charset="0"/>
                <a:cs typeface="Times New Roman" pitchFamily="18" charset="0"/>
              </a:endParaRPr>
            </a:p>
            <a:p>
              <a:pPr algn="ctr"/>
              <a:r>
                <a:rPr lang="en-US" altLang="ko-KR" dirty="0" smtClean="0">
                  <a:latin typeface="Calibri" panose="020F0502020204030204" pitchFamily="34" charset="0"/>
                  <a:cs typeface="Times New Roman" pitchFamily="18" charset="0"/>
                </a:rPr>
                <a:t>(input)</a:t>
              </a:r>
            </a:p>
          </p:txBody>
        </p:sp>
        <p:sp>
          <p:nvSpPr>
            <p:cNvPr id="49" name="Rectangle 5"/>
            <p:cNvSpPr>
              <a:spLocks noChangeArrowheads="1"/>
            </p:cNvSpPr>
            <p:nvPr/>
          </p:nvSpPr>
          <p:spPr bwMode="auto">
            <a:xfrm>
              <a:off x="2514600" y="3767138"/>
              <a:ext cx="1219200" cy="381000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600" dirty="0" smtClean="0">
                <a:latin typeface="Calibri" panose="020F0502020204030204" pitchFamily="34" charset="0"/>
                <a:cs typeface="Times New Roman" pitchFamily="18" charset="0"/>
              </a:endParaRPr>
            </a:p>
            <a:p>
              <a:pPr algn="ctr"/>
              <a:r>
                <a:rPr lang="en-US" sz="2000" dirty="0" smtClean="0">
                  <a:latin typeface="Calibri" panose="020F0502020204030204" pitchFamily="34" charset="0"/>
                  <a:cs typeface="Times New Roman" pitchFamily="18" charset="0"/>
                </a:rPr>
                <a:t>Transfer </a:t>
              </a:r>
              <a:r>
                <a:rPr lang="en-US" sz="2000" dirty="0" err="1" smtClean="0">
                  <a:latin typeface="Calibri" panose="020F0502020204030204" pitchFamily="34" charset="0"/>
                  <a:cs typeface="Times New Roman" pitchFamily="18" charset="0"/>
                </a:rPr>
                <a:t>Func</a:t>
              </a:r>
              <a:endParaRPr lang="en-US" sz="2000" dirty="0">
                <a:latin typeface="Calibri" panose="020F0502020204030204" pitchFamily="34" charset="0"/>
                <a:cs typeface="Times New Roman" pitchFamily="18" charset="0"/>
              </a:endParaRPr>
            </a:p>
          </p:txBody>
        </p:sp>
        <p:sp>
          <p:nvSpPr>
            <p:cNvPr id="51" name="Rectangle 9"/>
            <p:cNvSpPr>
              <a:spLocks noChangeArrowheads="1"/>
            </p:cNvSpPr>
            <p:nvPr/>
          </p:nvSpPr>
          <p:spPr bwMode="auto">
            <a:xfrm>
              <a:off x="4133850" y="2549525"/>
              <a:ext cx="1138238" cy="381000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Times New Roman" pitchFamily="18" charset="0"/>
                </a:rPr>
                <a:t>Unit Test</a:t>
              </a:r>
              <a:endParaRPr lang="en-US" sz="16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Times New Roman" pitchFamily="18" charset="0"/>
              </a:endParaRPr>
            </a:p>
          </p:txBody>
        </p:sp>
        <p:cxnSp>
          <p:nvCxnSpPr>
            <p:cNvPr id="52" name="Straight Arrow Connector 11"/>
            <p:cNvCxnSpPr>
              <a:cxnSpLocks noChangeShapeType="1"/>
              <a:stCxn id="67" idx="3"/>
              <a:endCxn id="51" idx="1"/>
            </p:cNvCxnSpPr>
            <p:nvPr/>
          </p:nvCxnSpPr>
          <p:spPr bwMode="auto">
            <a:xfrm flipV="1">
              <a:off x="3733800" y="2740025"/>
              <a:ext cx="400051" cy="7938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4" name="Straight Arrow Connector 31"/>
            <p:cNvCxnSpPr>
              <a:cxnSpLocks noChangeShapeType="1"/>
              <a:stCxn id="51" idx="3"/>
              <a:endCxn id="60" idx="1"/>
            </p:cNvCxnSpPr>
            <p:nvPr/>
          </p:nvCxnSpPr>
          <p:spPr bwMode="auto">
            <a:xfrm>
              <a:off x="5272088" y="2740025"/>
              <a:ext cx="142875" cy="15875"/>
            </a:xfrm>
            <a:prstGeom prst="straightConnector1">
              <a:avLst/>
            </a:prstGeom>
            <a:noFill/>
            <a:ln w="12700" algn="ctr">
              <a:solidFill>
                <a:schemeClr val="bg1">
                  <a:lumMod val="65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Straight Arrow Connector 48"/>
            <p:cNvCxnSpPr>
              <a:cxnSpLocks noChangeShapeType="1"/>
              <a:stCxn id="71" idx="3"/>
              <a:endCxn id="48" idx="1"/>
            </p:cNvCxnSpPr>
            <p:nvPr/>
          </p:nvCxnSpPr>
          <p:spPr bwMode="auto">
            <a:xfrm flipV="1">
              <a:off x="1200150" y="2106613"/>
              <a:ext cx="1314450" cy="930275"/>
            </a:xfrm>
            <a:prstGeom prst="straightConnector1">
              <a:avLst/>
            </a:prstGeom>
            <a:noFill/>
            <a:ln w="12700" algn="ctr">
              <a:solidFill>
                <a:schemeClr val="bg1">
                  <a:lumMod val="65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Straight Arrow Connector 49"/>
            <p:cNvCxnSpPr>
              <a:cxnSpLocks noChangeShapeType="1"/>
              <a:stCxn id="71" idx="3"/>
              <a:endCxn id="66" idx="1"/>
            </p:cNvCxnSpPr>
            <p:nvPr/>
          </p:nvCxnSpPr>
          <p:spPr bwMode="auto">
            <a:xfrm>
              <a:off x="1200150" y="3036888"/>
              <a:ext cx="1314450" cy="300037"/>
            </a:xfrm>
            <a:prstGeom prst="straightConnector1">
              <a:avLst/>
            </a:prstGeom>
            <a:noFill/>
            <a:ln w="12700" algn="ctr">
              <a:solidFill>
                <a:schemeClr val="bg1">
                  <a:lumMod val="65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Straight Arrow Connector 52"/>
            <p:cNvCxnSpPr>
              <a:cxnSpLocks noChangeShapeType="1"/>
              <a:stCxn id="71" idx="3"/>
              <a:endCxn id="67" idx="1"/>
            </p:cNvCxnSpPr>
            <p:nvPr/>
          </p:nvCxnSpPr>
          <p:spPr bwMode="auto">
            <a:xfrm flipV="1">
              <a:off x="1200150" y="2747963"/>
              <a:ext cx="1314450" cy="288925"/>
            </a:xfrm>
            <a:prstGeom prst="straightConnector1">
              <a:avLst/>
            </a:prstGeom>
            <a:noFill/>
            <a:ln w="12700" algn="ctr">
              <a:solidFill>
                <a:schemeClr val="bg1">
                  <a:lumMod val="65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Straight Arrow Connector 218"/>
            <p:cNvCxnSpPr>
              <a:cxnSpLocks noChangeShapeType="1"/>
              <a:stCxn id="60" idx="2"/>
              <a:endCxn id="63" idx="0"/>
            </p:cNvCxnSpPr>
            <p:nvPr/>
          </p:nvCxnSpPr>
          <p:spPr bwMode="auto">
            <a:xfrm>
              <a:off x="5983288" y="2946400"/>
              <a:ext cx="9525" cy="820738"/>
            </a:xfrm>
            <a:prstGeom prst="straightConnector1">
              <a:avLst/>
            </a:prstGeom>
            <a:noFill/>
            <a:ln w="12700" algn="ctr">
              <a:solidFill>
                <a:schemeClr val="bg1">
                  <a:lumMod val="65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0" name="Rectangle 29"/>
            <p:cNvSpPr>
              <a:spLocks noChangeArrowheads="1"/>
            </p:cNvSpPr>
            <p:nvPr/>
          </p:nvSpPr>
          <p:spPr bwMode="auto">
            <a:xfrm>
              <a:off x="5414963" y="2565400"/>
              <a:ext cx="1136650" cy="381000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lIns="0" rIns="0"/>
            <a:lstStyle/>
            <a:p>
              <a:pPr algn="ctr">
                <a:defRPr/>
              </a:pPr>
              <a:r>
                <a:rPr lang="en-US" sz="16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Times New Roman" pitchFamily="18" charset="0"/>
                </a:rPr>
                <a:t>Test Output</a:t>
              </a:r>
            </a:p>
          </p:txBody>
        </p:sp>
        <p:sp>
          <p:nvSpPr>
            <p:cNvPr id="61" name="TextBox 195"/>
            <p:cNvSpPr txBox="1">
              <a:spLocks noChangeArrowheads="1"/>
            </p:cNvSpPr>
            <p:nvPr/>
          </p:nvSpPr>
          <p:spPr bwMode="auto">
            <a:xfrm>
              <a:off x="1255713" y="1982788"/>
              <a:ext cx="1198562" cy="245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  <a:latin typeface="Calibri" panose="020F0502020204030204" pitchFamily="34" charset="0"/>
                  <a:cs typeface="Times New Roman" pitchFamily="18" charset="0"/>
                </a:rPr>
                <a:t>Request</a:t>
              </a:r>
            </a:p>
          </p:txBody>
        </p:sp>
        <p:sp>
          <p:nvSpPr>
            <p:cNvPr id="62" name="TextBox 194"/>
            <p:cNvSpPr txBox="1">
              <a:spLocks noChangeArrowheads="1"/>
            </p:cNvSpPr>
            <p:nvPr/>
          </p:nvSpPr>
          <p:spPr bwMode="auto">
            <a:xfrm>
              <a:off x="1255713" y="3811588"/>
              <a:ext cx="1017587" cy="225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rgbClr val="0000FF"/>
                  </a:solidFill>
                  <a:latin typeface="Calibri" panose="020F0502020204030204" pitchFamily="34" charset="0"/>
                  <a:cs typeface="Times New Roman" pitchFamily="18" charset="0"/>
                </a:rPr>
                <a:t>Respond</a:t>
              </a:r>
            </a:p>
          </p:txBody>
        </p:sp>
        <p:sp>
          <p:nvSpPr>
            <p:cNvPr id="63" name="Rectangle 29"/>
            <p:cNvSpPr>
              <a:spLocks noChangeArrowheads="1"/>
            </p:cNvSpPr>
            <p:nvPr/>
          </p:nvSpPr>
          <p:spPr bwMode="auto">
            <a:xfrm>
              <a:off x="5424488" y="3767138"/>
              <a:ext cx="1136650" cy="381000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Times New Roman" pitchFamily="18" charset="0"/>
                </a:rPr>
                <a:t>Inference</a:t>
              </a:r>
            </a:p>
          </p:txBody>
        </p:sp>
        <p:cxnSp>
          <p:nvCxnSpPr>
            <p:cNvPr id="64" name="Straight Arrow Connector 15"/>
            <p:cNvCxnSpPr>
              <a:cxnSpLocks noChangeShapeType="1"/>
              <a:stCxn id="63" idx="1"/>
              <a:endCxn id="49" idx="3"/>
            </p:cNvCxnSpPr>
            <p:nvPr/>
          </p:nvCxnSpPr>
          <p:spPr bwMode="auto">
            <a:xfrm flipH="1">
              <a:off x="3733800" y="3957638"/>
              <a:ext cx="1690688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65" name="Rectangle 140"/>
            <p:cNvSpPr/>
            <p:nvPr/>
          </p:nvSpPr>
          <p:spPr>
            <a:xfrm>
              <a:off x="4710113" y="1624013"/>
              <a:ext cx="1981200" cy="59330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US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en-US" sz="1600" b="1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Times New Roman" pitchFamily="18" charset="0"/>
                </a:rPr>
                <a:t>Dynamic Inference</a:t>
              </a:r>
            </a:p>
            <a:p>
              <a:pPr algn="ctr">
                <a:defRPr/>
              </a:pPr>
              <a:endParaRPr lang="en-US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Times New Roman" pitchFamily="18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2514600" y="3146425"/>
              <a:ext cx="1219200" cy="381000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ko-KR" dirty="0" smtClean="0">
                  <a:latin typeface="Calibri" panose="020F0502020204030204" pitchFamily="34" charset="0"/>
                  <a:cs typeface="Times New Roman" pitchFamily="18" charset="0"/>
                </a:rPr>
                <a:t>V: Inquiry</a:t>
              </a:r>
            </a:p>
            <a:p>
              <a:pPr algn="ctr"/>
              <a:r>
                <a:rPr lang="en-US" altLang="ko-KR" dirty="0" smtClean="0">
                  <a:latin typeface="Calibri" panose="020F0502020204030204" pitchFamily="34" charset="0"/>
                  <a:cs typeface="Times New Roman" pitchFamily="18" charset="0"/>
                </a:rPr>
                <a:t>(output)</a:t>
              </a:r>
              <a:endParaRPr lang="en-US" altLang="ko-KR" dirty="0">
                <a:latin typeface="Calibri" panose="020F0502020204030204" pitchFamily="34" charset="0"/>
                <a:cs typeface="Times New Roman" pitchFamily="18" charset="0"/>
              </a:endParaRPr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2514600" y="2557463"/>
              <a:ext cx="1219200" cy="381000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FF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Times New Roman" pitchFamily="18" charset="0"/>
                </a:rPr>
                <a:t>C: Code</a:t>
              </a:r>
            </a:p>
          </p:txBody>
        </p:sp>
        <p:cxnSp>
          <p:nvCxnSpPr>
            <p:cNvPr id="69" name="Elbow Connector 224"/>
            <p:cNvCxnSpPr>
              <a:cxnSpLocks noChangeShapeType="1"/>
              <a:stCxn id="48" idx="3"/>
              <a:endCxn id="51" idx="0"/>
            </p:cNvCxnSpPr>
            <p:nvPr/>
          </p:nvCxnSpPr>
          <p:spPr bwMode="auto">
            <a:xfrm>
              <a:off x="3733800" y="2106613"/>
              <a:ext cx="968375" cy="442912"/>
            </a:xfrm>
            <a:prstGeom prst="bentConnector2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71" name="Rectangle 9"/>
            <p:cNvSpPr>
              <a:spLocks noChangeArrowheads="1"/>
            </p:cNvSpPr>
            <p:nvPr/>
          </p:nvSpPr>
          <p:spPr bwMode="auto">
            <a:xfrm>
              <a:off x="61913" y="2724150"/>
              <a:ext cx="1138237" cy="623888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Times New Roman" pitchFamily="18" charset="0"/>
                </a:rPr>
                <a:t>Symbolic</a:t>
              </a:r>
            </a:p>
            <a:p>
              <a:pPr algn="ctr">
                <a:defRPr/>
              </a:pPr>
              <a:r>
                <a:rPr lang="en-US" sz="1600" dirty="0" smtClean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cs typeface="Times New Roman" pitchFamily="18" charset="0"/>
                </a:rPr>
                <a:t>Analysis</a:t>
              </a:r>
              <a:endParaRPr lang="en-US" sz="16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Times New Roman" pitchFamily="18" charset="0"/>
              </a:endParaRPr>
            </a:p>
          </p:txBody>
        </p:sp>
        <p:cxnSp>
          <p:nvCxnSpPr>
            <p:cNvPr id="75" name="Straight Arrow Connector 49"/>
            <p:cNvCxnSpPr>
              <a:cxnSpLocks noChangeShapeType="1"/>
              <a:stCxn id="49" idx="1"/>
              <a:endCxn id="71" idx="3"/>
            </p:cNvCxnSpPr>
            <p:nvPr/>
          </p:nvCxnSpPr>
          <p:spPr bwMode="auto">
            <a:xfrm flipH="1" flipV="1">
              <a:off x="1200150" y="3036094"/>
              <a:ext cx="1314450" cy="921544"/>
            </a:xfrm>
            <a:prstGeom prst="straightConnector1">
              <a:avLst/>
            </a:prstGeom>
            <a:noFill/>
            <a:ln w="12700" algn="ctr">
              <a:solidFill>
                <a:schemeClr val="bg1">
                  <a:lumMod val="65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72" name="Elbow Connector 224"/>
          <p:cNvCxnSpPr>
            <a:cxnSpLocks noChangeShapeType="1"/>
            <a:stCxn id="66" idx="3"/>
            <a:endCxn id="51" idx="2"/>
          </p:cNvCxnSpPr>
          <p:nvPr/>
        </p:nvCxnSpPr>
        <p:spPr bwMode="auto">
          <a:xfrm flipV="1">
            <a:off x="4965674" y="4242360"/>
            <a:ext cx="1294315" cy="611380"/>
          </a:xfrm>
          <a:prstGeom prst="bentConnector2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3621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Identify Code Segments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257417"/>
            <a:ext cx="8229600" cy="4525963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400" dirty="0" smtClean="0">
                <a:latin typeface="Calibri" panose="020F0502020204030204" pitchFamily="34" charset="0"/>
              </a:rPr>
              <a:t>During symbolic analysis, segmented symbolic analysis checks that a loop affects symbolic conditions</a:t>
            </a:r>
          </a:p>
          <a:p>
            <a:pPr lvl="1" latinLnBrk="0"/>
            <a:r>
              <a:rPr lang="en-US" altLang="ko-KR" sz="2000" dirty="0" smtClean="0">
                <a:latin typeface="Calibri" panose="020F0502020204030204" pitchFamily="34" charset="0"/>
              </a:rPr>
              <a:t>The loop at lines 6-9 affect symbolic conditions generated at line 10</a:t>
            </a:r>
          </a:p>
          <a:p>
            <a:pPr lvl="1" latinLnBrk="0"/>
            <a:r>
              <a:rPr lang="en-US" altLang="ko-KR" sz="2000" dirty="0" smtClean="0">
                <a:latin typeface="Calibri" panose="020F0502020204030204" pitchFamily="34" charset="0"/>
              </a:rPr>
              <a:t>Symbolic analysis takes a backward branch at most once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15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482" y="3140968"/>
            <a:ext cx="43924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1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example(){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2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stat s;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3   char filename[32];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4   char *temp =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get_input_str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5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6   do{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7     filename[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*temp++;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8  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9   }while(*temp != '\0')</a:t>
            </a:r>
          </a:p>
          <a:p>
            <a:r>
              <a:rPr lang="en-US" altLang="ko-K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10   assert(</a:t>
            </a:r>
            <a:r>
              <a:rPr lang="en-US" altLang="ko-KR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(filename) + 7 &lt; 32);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11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strcat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(filename, ".prefix");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타원 7"/>
          <p:cNvSpPr/>
          <p:nvPr/>
        </p:nvSpPr>
        <p:spPr>
          <a:xfrm>
            <a:off x="6448947" y="2992410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9" name="타원 8"/>
          <p:cNvSpPr/>
          <p:nvPr/>
        </p:nvSpPr>
        <p:spPr>
          <a:xfrm>
            <a:off x="5549295" y="3649706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cxnSp>
        <p:nvCxnSpPr>
          <p:cNvPr id="10" name="직선 화살표 연결선 9"/>
          <p:cNvCxnSpPr>
            <a:stCxn id="8" idx="3"/>
            <a:endCxn id="9" idx="7"/>
          </p:cNvCxnSpPr>
          <p:nvPr/>
        </p:nvCxnSpPr>
        <p:spPr>
          <a:xfrm flipH="1">
            <a:off x="5928489" y="3336000"/>
            <a:ext cx="585517" cy="3726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>
            <a:stCxn id="8" idx="5"/>
            <a:endCxn id="41" idx="1"/>
          </p:cNvCxnSpPr>
          <p:nvPr/>
        </p:nvCxnSpPr>
        <p:spPr>
          <a:xfrm>
            <a:off x="6828141" y="3336000"/>
            <a:ext cx="695340" cy="4374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828201" y="3182785"/>
            <a:ext cx="168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*temp != ‘\0’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89455" y="3181386"/>
            <a:ext cx="168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*temp == ‘\0’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cxnSp>
        <p:nvCxnSpPr>
          <p:cNvPr id="19" name="직선 화살표 연결선 18"/>
          <p:cNvCxnSpPr>
            <a:stCxn id="9" idx="3"/>
          </p:cNvCxnSpPr>
          <p:nvPr/>
        </p:nvCxnSpPr>
        <p:spPr>
          <a:xfrm flipH="1">
            <a:off x="5207395" y="3993296"/>
            <a:ext cx="406959" cy="4369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62294" y="3909650"/>
            <a:ext cx="168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*temp != ‘\0’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cxnSp>
        <p:nvCxnSpPr>
          <p:cNvPr id="23" name="직선 화살표 연결선 22"/>
          <p:cNvCxnSpPr>
            <a:stCxn id="9" idx="5"/>
            <a:endCxn id="27" idx="1"/>
          </p:cNvCxnSpPr>
          <p:nvPr/>
        </p:nvCxnSpPr>
        <p:spPr>
          <a:xfrm>
            <a:off x="5928489" y="3993296"/>
            <a:ext cx="314360" cy="4602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타원 26"/>
          <p:cNvSpPr/>
          <p:nvPr/>
        </p:nvSpPr>
        <p:spPr>
          <a:xfrm>
            <a:off x="6177790" y="4394611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31" name="TextBox 30"/>
          <p:cNvSpPr txBox="1"/>
          <p:nvPr/>
        </p:nvSpPr>
        <p:spPr>
          <a:xfrm>
            <a:off x="5771421" y="3909650"/>
            <a:ext cx="168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*temp == ‘\0’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91118" y="4802864"/>
            <a:ext cx="168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. . . . . . 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41" name="타원 40"/>
          <p:cNvSpPr/>
          <p:nvPr/>
        </p:nvSpPr>
        <p:spPr>
          <a:xfrm>
            <a:off x="7458422" y="3714468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44" name="Rectangle 192"/>
          <p:cNvSpPr>
            <a:spLocks noChangeArrowheads="1"/>
          </p:cNvSpPr>
          <p:nvPr/>
        </p:nvSpPr>
        <p:spPr bwMode="auto">
          <a:xfrm>
            <a:off x="251520" y="4278525"/>
            <a:ext cx="3816424" cy="793360"/>
          </a:xfrm>
          <a:prstGeom prst="rect">
            <a:avLst/>
          </a:prstGeom>
          <a:solidFill>
            <a:srgbClr val="FF3300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45" name="TextBox 195"/>
          <p:cNvSpPr txBox="1">
            <a:spLocks noChangeArrowheads="1"/>
          </p:cNvSpPr>
          <p:nvPr/>
        </p:nvSpPr>
        <p:spPr bwMode="auto">
          <a:xfrm>
            <a:off x="3427190" y="4432976"/>
            <a:ext cx="820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Loop</a:t>
            </a:r>
          </a:p>
        </p:txBody>
      </p:sp>
      <p:sp>
        <p:nvSpPr>
          <p:cNvPr id="46" name="곱셈 기호 45"/>
          <p:cNvSpPr/>
          <p:nvPr/>
        </p:nvSpPr>
        <p:spPr>
          <a:xfrm>
            <a:off x="5261264" y="3993296"/>
            <a:ext cx="410437" cy="305855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291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Unit Test to Infer the Loop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39952" y="1282147"/>
            <a:ext cx="5004048" cy="4883157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000" dirty="0" smtClean="0">
                <a:latin typeface="Calibri" panose="020F0502020204030204" pitchFamily="34" charset="0"/>
              </a:rPr>
              <a:t>Construct unit tests and randomly generate inputs to perform dynamic inference to generate symbolic rules and symbolic values</a:t>
            </a:r>
          </a:p>
          <a:p>
            <a:pPr lvl="1" latinLnBrk="0"/>
            <a:r>
              <a:rPr lang="en-US" altLang="ko-KR" sz="1800" dirty="0" smtClean="0">
                <a:latin typeface="Calibri" panose="020F0502020204030204" pitchFamily="34" charset="0"/>
              </a:rPr>
              <a:t>Identify loop segment and input/output of loop segment using </a:t>
            </a:r>
            <a:r>
              <a:rPr lang="en-US" altLang="ko-KR" sz="1800" dirty="0" err="1" smtClean="0">
                <a:latin typeface="Calibri" panose="020F0502020204030204" pitchFamily="34" charset="0"/>
              </a:rPr>
              <a:t>def</a:t>
            </a:r>
            <a:r>
              <a:rPr lang="en-US" altLang="ko-KR" sz="1800" dirty="0" smtClean="0">
                <a:latin typeface="Calibri" panose="020F0502020204030204" pitchFamily="34" charset="0"/>
              </a:rPr>
              <a:t>-use analysis</a:t>
            </a:r>
          </a:p>
          <a:p>
            <a:pPr lvl="2" latinLnBrk="0"/>
            <a:r>
              <a:rPr lang="en-US" altLang="ko-KR" sz="1600" dirty="0" smtClean="0">
                <a:latin typeface="Calibri" panose="020F0502020204030204" pitchFamily="34" charset="0"/>
              </a:rPr>
              <a:t>Input: defined before/used in the loop</a:t>
            </a:r>
          </a:p>
          <a:p>
            <a:pPr lvl="2" latinLnBrk="0"/>
            <a:r>
              <a:rPr lang="en-US" altLang="ko-KR" sz="1600" dirty="0" smtClean="0">
                <a:latin typeface="Calibri" panose="020F0502020204030204" pitchFamily="34" charset="0"/>
              </a:rPr>
              <a:t>Output: defined in/used after the loop</a:t>
            </a:r>
          </a:p>
          <a:p>
            <a:pPr latinLnBrk="0"/>
            <a:r>
              <a:rPr lang="en-US" altLang="ko-KR" sz="2000" dirty="0" smtClean="0">
                <a:latin typeface="Calibri" panose="020F0502020204030204" pitchFamily="34" charset="0"/>
              </a:rPr>
              <a:t>Each unit test sets inputs (lines 1-3), exercises code segment (lines 5-10), and prints outputs (lines 12-15)</a:t>
            </a:r>
          </a:p>
          <a:p>
            <a:pPr latinLnBrk="0"/>
            <a:endParaRPr lang="en-US" altLang="ko-KR" sz="2200" dirty="0" smtClean="0">
              <a:latin typeface="Calibri" panose="020F0502020204030204" pitchFamily="34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16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7" name="Rectangle 1"/>
          <p:cNvSpPr/>
          <p:nvPr/>
        </p:nvSpPr>
        <p:spPr>
          <a:xfrm>
            <a:off x="-36512" y="1268760"/>
            <a:ext cx="4248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1: //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 with test inputs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2: char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temp = _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GenChars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3: char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filename = _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GenChars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4: 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5: //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 segment for the loop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6: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7: do {</a:t>
            </a:r>
            <a:endParaRPr lang="en-US" sz="16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8: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filename[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*temp++;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9:     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 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10: }while(*temp != '\0');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11: 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12: //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(filename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sz="16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13: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(filename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14: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(“%d\n”, _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15: 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16: // cleanup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09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sz="4000" dirty="0" smtClean="0">
                <a:latin typeface="Calibri" panose="020F0502020204030204" pitchFamily="34" charset="0"/>
              </a:rPr>
              <a:t>Regression Based Inference (1/2)</a:t>
            </a:r>
            <a:endParaRPr lang="ko-KR" altLang="en-US" sz="4000" dirty="0">
              <a:latin typeface="Calibri" panose="020F0502020204030204" pitchFamily="34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17</a:t>
            </a:fld>
            <a:endParaRPr lang="ko-KR" altLang="en-US">
              <a:latin typeface="Calibri" panose="020F0502020204030204" pitchFamily="34" charset="0"/>
            </a:endParaRPr>
          </a:p>
        </p:txBody>
      </p:sp>
      <p:grpSp>
        <p:nvGrpSpPr>
          <p:cNvPr id="32" name="Group 19"/>
          <p:cNvGrpSpPr/>
          <p:nvPr/>
        </p:nvGrpSpPr>
        <p:grpSpPr>
          <a:xfrm>
            <a:off x="179512" y="2946871"/>
            <a:ext cx="8686800" cy="3146425"/>
            <a:chOff x="76200" y="2187575"/>
            <a:chExt cx="7100888" cy="2695575"/>
          </a:xfrm>
        </p:grpSpPr>
        <p:sp>
          <p:nvSpPr>
            <p:cNvPr id="33" name="Rectangle 4"/>
            <p:cNvSpPr>
              <a:spLocks noChangeArrowheads="1"/>
            </p:cNvSpPr>
            <p:nvPr/>
          </p:nvSpPr>
          <p:spPr bwMode="auto">
            <a:xfrm>
              <a:off x="2468563" y="2187575"/>
              <a:ext cx="4708525" cy="2695575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CN" sz="2000" b="1" dirty="0" smtClean="0">
                  <a:latin typeface="Calibri" panose="020F0502020204030204" pitchFamily="34" charset="0"/>
                  <a:ea typeface="宋体" charset="-122"/>
                  <a:cs typeface="Times New Roman" pitchFamily="18" charset="0"/>
                </a:rPr>
                <a:t>Inference </a:t>
              </a:r>
              <a:r>
                <a:rPr lang="en-US" altLang="zh-CN" sz="2000" b="1" dirty="0">
                  <a:latin typeface="Calibri" panose="020F0502020204030204" pitchFamily="34" charset="0"/>
                  <a:ea typeface="宋体" charset="-122"/>
                  <a:cs typeface="Times New Roman" pitchFamily="18" charset="0"/>
                </a:rPr>
                <a:t>via Regression</a:t>
              </a:r>
            </a:p>
            <a:p>
              <a:pPr algn="ctr"/>
              <a:endParaRPr lang="en-US" altLang="zh-CN" sz="2000" dirty="0">
                <a:latin typeface="Calibri" panose="020F0502020204030204" pitchFamily="34" charset="0"/>
                <a:ea typeface="宋体" charset="-122"/>
              </a:endParaRPr>
            </a:p>
            <a:p>
              <a:pPr algn="ctr"/>
              <a:r>
                <a:rPr lang="en-US" altLang="zh-CN" sz="2000" dirty="0">
                  <a:latin typeface="Calibri" panose="020F0502020204030204" pitchFamily="34" charset="0"/>
                  <a:ea typeface="宋体" charset="-122"/>
                </a:rPr>
                <a:t> </a:t>
              </a:r>
              <a:endParaRPr lang="en-US" sz="2000" dirty="0">
                <a:latin typeface="Calibri" panose="020F0502020204030204" pitchFamily="34" charset="0"/>
              </a:endParaRPr>
            </a:p>
          </p:txBody>
        </p:sp>
        <p:sp>
          <p:nvSpPr>
            <p:cNvPr id="41" name="Rounded Rectangle 7167"/>
            <p:cNvSpPr>
              <a:spLocks noChangeArrowheads="1"/>
            </p:cNvSpPr>
            <p:nvPr/>
          </p:nvSpPr>
          <p:spPr bwMode="auto">
            <a:xfrm>
              <a:off x="98425" y="2382838"/>
              <a:ext cx="1905000" cy="6556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rIns="0"/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Times New Roman" pitchFamily="18" charset="0"/>
                </a:rPr>
                <a:t>Data for Explanatory </a:t>
              </a:r>
              <a:endParaRPr lang="en-US" dirty="0" smtClean="0">
                <a:latin typeface="Calibri" panose="020F0502020204030204" pitchFamily="34" charset="0"/>
                <a:cs typeface="Times New Roman" pitchFamily="18" charset="0"/>
              </a:endParaRPr>
            </a:p>
            <a:p>
              <a:pPr algn="ctr"/>
              <a:r>
                <a:rPr lang="en-US" dirty="0" smtClean="0">
                  <a:latin typeface="Calibri" panose="020F0502020204030204" pitchFamily="34" charset="0"/>
                  <a:cs typeface="Times New Roman" pitchFamily="18" charset="0"/>
                </a:rPr>
                <a:t>Variables</a:t>
              </a:r>
              <a:endParaRPr lang="en-US" dirty="0">
                <a:latin typeface="Calibri" panose="020F0502020204030204" pitchFamily="34" charset="0"/>
                <a:cs typeface="Times New Roman" pitchFamily="18" charset="0"/>
              </a:endParaRPr>
            </a:p>
          </p:txBody>
        </p:sp>
        <p:cxnSp>
          <p:nvCxnSpPr>
            <p:cNvPr id="42" name="Straight Arrow Connector 7179"/>
            <p:cNvCxnSpPr>
              <a:cxnSpLocks noChangeShapeType="1"/>
              <a:stCxn id="41" idx="3"/>
            </p:cNvCxnSpPr>
            <p:nvPr/>
          </p:nvCxnSpPr>
          <p:spPr bwMode="auto">
            <a:xfrm>
              <a:off x="2003425" y="2711450"/>
              <a:ext cx="465138" cy="47625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3" name="Straight Arrow Connector 7181"/>
            <p:cNvCxnSpPr>
              <a:cxnSpLocks noChangeShapeType="1"/>
              <a:stCxn id="53" idx="3"/>
            </p:cNvCxnSpPr>
            <p:nvPr/>
          </p:nvCxnSpPr>
          <p:spPr bwMode="auto">
            <a:xfrm flipV="1">
              <a:off x="1982788" y="3187700"/>
              <a:ext cx="485775" cy="3063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0" name="Straight Arrow Connector 7198"/>
            <p:cNvCxnSpPr>
              <a:cxnSpLocks noChangeShapeType="1"/>
              <a:endCxn id="59" idx="3"/>
            </p:cNvCxnSpPr>
            <p:nvPr/>
          </p:nvCxnSpPr>
          <p:spPr bwMode="auto">
            <a:xfrm flipH="1">
              <a:off x="2001838" y="4305300"/>
              <a:ext cx="488950" cy="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53" name="Rounded Rectangle 7167"/>
            <p:cNvSpPr>
              <a:spLocks noChangeArrowheads="1"/>
            </p:cNvSpPr>
            <p:nvPr/>
          </p:nvSpPr>
          <p:spPr bwMode="auto">
            <a:xfrm>
              <a:off x="76200" y="3165475"/>
              <a:ext cx="1906588" cy="6556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Times New Roman" pitchFamily="18" charset="0"/>
                </a:rPr>
                <a:t>Data for Response </a:t>
              </a:r>
              <a:endParaRPr lang="en-US" dirty="0" smtClean="0">
                <a:latin typeface="Calibri" panose="020F0502020204030204" pitchFamily="34" charset="0"/>
                <a:cs typeface="Times New Roman" pitchFamily="18" charset="0"/>
              </a:endParaRPr>
            </a:p>
            <a:p>
              <a:pPr algn="ctr"/>
              <a:r>
                <a:rPr lang="en-US" dirty="0" smtClean="0">
                  <a:latin typeface="Calibri" panose="020F0502020204030204" pitchFamily="34" charset="0"/>
                  <a:cs typeface="Times New Roman" pitchFamily="18" charset="0"/>
                </a:rPr>
                <a:t>Variables</a:t>
              </a:r>
              <a:endParaRPr lang="en-US" dirty="0">
                <a:latin typeface="Calibri" panose="020F0502020204030204" pitchFamily="34" charset="0"/>
                <a:cs typeface="Times New Roman" pitchFamily="18" charset="0"/>
              </a:endParaRPr>
            </a:p>
          </p:txBody>
        </p:sp>
        <p:sp>
          <p:nvSpPr>
            <p:cNvPr id="59" name="Rounded Rectangle 7167"/>
            <p:cNvSpPr>
              <a:spLocks noChangeArrowheads="1"/>
            </p:cNvSpPr>
            <p:nvPr/>
          </p:nvSpPr>
          <p:spPr bwMode="auto">
            <a:xfrm>
              <a:off x="76200" y="3978275"/>
              <a:ext cx="1925638" cy="6556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  <a:cs typeface="Times New Roman" pitchFamily="18" charset="0"/>
                </a:rPr>
                <a:t>Symbolic Rules</a:t>
              </a:r>
              <a:endParaRPr lang="en-US" dirty="0">
                <a:latin typeface="Calibri" panose="020F0502020204030204" pitchFamily="34" charset="0"/>
                <a:cs typeface="Times New Roman" pitchFamily="18" charset="0"/>
              </a:endParaRPr>
            </a:p>
          </p:txBody>
        </p:sp>
      </p:grpSp>
      <p:graphicFrame>
        <p:nvGraphicFramePr>
          <p:cNvPr id="70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252912"/>
              </p:ext>
            </p:extLst>
          </p:nvPr>
        </p:nvGraphicFramePr>
        <p:xfrm>
          <a:off x="3235152" y="3422799"/>
          <a:ext cx="5472608" cy="25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0944"/>
                <a:gridCol w="3271664"/>
              </a:tblGrid>
              <a:tr h="42108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Models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Examples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42108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Constant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a = 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42108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Simple Linear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a = b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42108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Multiple Linear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= 2*b + c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42108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Polynomial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Linear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= b^2 + c*d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42108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Piece-wise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Linear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if b &gt; 0 a = b, else a = 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400" dirty="0" smtClean="0">
                <a:latin typeface="Calibri" panose="020F0502020204030204" pitchFamily="34" charset="0"/>
              </a:rPr>
              <a:t>Based on the input/output of generated unit tests, segmented symbolic analysis performs regression analysis to generate symbolic rules</a:t>
            </a:r>
          </a:p>
          <a:p>
            <a:pPr latinLnBrk="0"/>
            <a:r>
              <a:rPr lang="en-US" altLang="ko-KR" sz="2400" dirty="0" smtClean="0">
                <a:latin typeface="Calibri" panose="020F0502020204030204" pitchFamily="34" charset="0"/>
              </a:rPr>
              <a:t>For a string input, its length is used for regression analysis</a:t>
            </a:r>
            <a:endParaRPr lang="en-US" altLang="ko-KR" sz="20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77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Regression Based Inference (2/2)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18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7" name="Rectangle 1"/>
          <p:cNvSpPr/>
          <p:nvPr/>
        </p:nvSpPr>
        <p:spPr>
          <a:xfrm>
            <a:off x="0" y="1280220"/>
            <a:ext cx="4248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1: //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 with test inputs 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2: char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temp = _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GenChars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3: char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filename = _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GenChars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4: 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5: //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 segment for the loop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6: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7: do{</a:t>
            </a:r>
            <a:endParaRPr lang="en-US" sz="16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8: 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filename[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*temp++;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9:     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 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10: }while(*temp != '\0');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11: 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12: //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(filename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sz="16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13: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(filename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14: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(“%d\n”, _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15: 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16: // cleanup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9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424786"/>
              </p:ext>
            </p:extLst>
          </p:nvPr>
        </p:nvGraphicFramePr>
        <p:xfrm>
          <a:off x="4248472" y="3429000"/>
          <a:ext cx="4658743" cy="2990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692"/>
                <a:gridCol w="828040"/>
                <a:gridCol w="886143"/>
                <a:gridCol w="771970"/>
                <a:gridCol w="746443"/>
                <a:gridCol w="846455"/>
              </a:tblGrid>
              <a:tr h="1161928">
                <a:tc rowSpan="2"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Test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Test Input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Test Input </a:t>
                      </a:r>
                    </a:p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Transformed </a:t>
                      </a:r>
                    </a:p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for Regression</a:t>
                      </a:r>
                    </a:p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Analysis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Output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9067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temp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file</a:t>
                      </a:r>
                    </a:p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name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len</a:t>
                      </a:r>
                      <a:endParaRPr lang="en-US" sz="1600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(temp)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len</a:t>
                      </a:r>
                      <a:endParaRPr lang="en-US" sz="1600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(file</a:t>
                      </a:r>
                    </a:p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name)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len</a:t>
                      </a:r>
                      <a:endParaRPr lang="en-US" sz="1600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(file</a:t>
                      </a:r>
                    </a:p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name’)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1227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acde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piidaf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tazipad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qdd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ad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dafdalfll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9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4139952" y="1052736"/>
            <a:ext cx="5004048" cy="1642797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000" dirty="0" smtClean="0">
                <a:latin typeface="Calibri" panose="020F0502020204030204" pitchFamily="34" charset="0"/>
              </a:rPr>
              <a:t>Suppose that three inputs are randomly generated</a:t>
            </a:r>
          </a:p>
          <a:p>
            <a:pPr latinLnBrk="0"/>
            <a:r>
              <a:rPr lang="en-US" altLang="ko-KR" sz="2000" dirty="0" smtClean="0">
                <a:latin typeface="Calibri" panose="020F0502020204030204" pitchFamily="34" charset="0"/>
              </a:rPr>
              <a:t>To perform dynamic inference to generate symbolic rules and symbolic values, string inputs are transformed into their length</a:t>
            </a:r>
          </a:p>
          <a:p>
            <a:pPr latinLnBrk="0"/>
            <a:r>
              <a:rPr lang="en-US" altLang="ko-KR" sz="2000" dirty="0" smtClean="0">
                <a:latin typeface="Calibri" panose="020F0502020204030204" pitchFamily="34" charset="0"/>
              </a:rPr>
              <a:t>We can infer a rule </a:t>
            </a:r>
            <a:r>
              <a:rPr lang="en-US" altLang="ko-KR" sz="2000" dirty="0" err="1" smtClean="0">
                <a:latin typeface="Calibri" panose="020F0502020204030204" pitchFamily="34" charset="0"/>
              </a:rPr>
              <a:t>len</a:t>
            </a:r>
            <a:r>
              <a:rPr lang="en-US" altLang="ko-KR" sz="2000" dirty="0" smtClean="0">
                <a:latin typeface="Calibri" panose="020F0502020204030204" pitchFamily="34" charset="0"/>
              </a:rPr>
              <a:t>(temp)==</a:t>
            </a:r>
            <a:r>
              <a:rPr lang="en-US" altLang="ko-KR" sz="2000" dirty="0" err="1" smtClean="0">
                <a:latin typeface="Calibri" panose="020F0502020204030204" pitchFamily="34" charset="0"/>
              </a:rPr>
              <a:t>len</a:t>
            </a:r>
            <a:r>
              <a:rPr lang="en-US" altLang="ko-KR" sz="2000" dirty="0" smtClean="0">
                <a:latin typeface="Calibri" panose="020F0502020204030204" pitchFamily="34" charset="0"/>
              </a:rPr>
              <a:t>(filename’)</a:t>
            </a:r>
          </a:p>
        </p:txBody>
      </p:sp>
    </p:spTree>
    <p:extLst>
      <p:ext uri="{BB962C8B-B14F-4D97-AF65-F5344CB8AC3E}">
        <p14:creationId xmlns:p14="http://schemas.microsoft.com/office/powerpoint/2010/main" val="220653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pPr latinLnBrk="0"/>
            <a:r>
              <a:rPr lang="en-US" altLang="ko-KR" sz="4000" dirty="0" smtClean="0">
                <a:latin typeface="Calibri" panose="020F0502020204030204" pitchFamily="34" charset="0"/>
              </a:rPr>
              <a:t>Symbolic Analysis With the Inferred Rule</a:t>
            </a:r>
            <a:endParaRPr lang="ko-KR" altLang="en-US" sz="4000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257417"/>
            <a:ext cx="8229600" cy="4525963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800" dirty="0" smtClean="0">
                <a:latin typeface="Calibri" panose="020F0502020204030204" pitchFamily="34" charset="0"/>
              </a:rPr>
              <a:t>Now we have a rule </a:t>
            </a:r>
            <a:r>
              <a:rPr lang="en-US" altLang="ko-KR" sz="2800" dirty="0" err="1" smtClean="0">
                <a:latin typeface="Calibri" panose="020F0502020204030204" pitchFamily="34" charset="0"/>
              </a:rPr>
              <a:t>len</a:t>
            </a:r>
            <a:r>
              <a:rPr lang="en-US" altLang="ko-KR" sz="2800" dirty="0" smtClean="0">
                <a:latin typeface="Calibri" panose="020F0502020204030204" pitchFamily="34" charset="0"/>
              </a:rPr>
              <a:t>(temp)==</a:t>
            </a:r>
            <a:r>
              <a:rPr lang="en-US" altLang="ko-KR" sz="2800" dirty="0" err="1" smtClean="0">
                <a:latin typeface="Calibri" panose="020F0502020204030204" pitchFamily="34" charset="0"/>
              </a:rPr>
              <a:t>len</a:t>
            </a:r>
            <a:r>
              <a:rPr lang="en-US" altLang="ko-KR" sz="2800" dirty="0" smtClean="0">
                <a:latin typeface="Calibri" panose="020F0502020204030204" pitchFamily="34" charset="0"/>
              </a:rPr>
              <a:t>(filename) at line 10 and do not need to iterate the loop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19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482" y="3140968"/>
            <a:ext cx="43924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1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example(){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2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stat s;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3   char filename[32];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4   char *temp =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get_input_str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5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6   do{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7     filename[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*temp++;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8  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9   }while(*temp != '\0');</a:t>
            </a:r>
          </a:p>
          <a:p>
            <a:r>
              <a:rPr lang="en-US" altLang="ko-K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10   assert(</a:t>
            </a:r>
            <a:r>
              <a:rPr lang="en-US" altLang="ko-KR" sz="1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altLang="ko-KR" sz="1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(filename) + 7 &lt; 32);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11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strcat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(filename, ".prefix");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ko-KR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타원 7"/>
          <p:cNvSpPr/>
          <p:nvPr/>
        </p:nvSpPr>
        <p:spPr>
          <a:xfrm>
            <a:off x="6511330" y="2789536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9" name="타원 8"/>
          <p:cNvSpPr/>
          <p:nvPr/>
        </p:nvSpPr>
        <p:spPr>
          <a:xfrm>
            <a:off x="6507307" y="3633256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cxnSp>
        <p:nvCxnSpPr>
          <p:cNvPr id="10" name="직선 화살표 연결선 9"/>
          <p:cNvCxnSpPr>
            <a:stCxn id="8" idx="4"/>
            <a:endCxn id="9" idx="0"/>
          </p:cNvCxnSpPr>
          <p:nvPr/>
        </p:nvCxnSpPr>
        <p:spPr>
          <a:xfrm flipH="1">
            <a:off x="6729434" y="3192077"/>
            <a:ext cx="4023" cy="4411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4048" y="3033890"/>
            <a:ext cx="1687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err="1" smtClean="0">
                <a:latin typeface="Calibri" panose="020F0502020204030204" pitchFamily="34" charset="0"/>
              </a:rPr>
              <a:t>len</a:t>
            </a:r>
            <a:r>
              <a:rPr lang="en-US" altLang="ko-KR" sz="1600" dirty="0" smtClean="0">
                <a:latin typeface="Calibri" panose="020F0502020204030204" pitchFamily="34" charset="0"/>
              </a:rPr>
              <a:t>(temp)==</a:t>
            </a:r>
          </a:p>
          <a:p>
            <a:pPr algn="ctr"/>
            <a:r>
              <a:rPr lang="en-US" altLang="ko-KR" sz="1600" dirty="0" err="1" smtClean="0">
                <a:latin typeface="Calibri" panose="020F0502020204030204" pitchFamily="34" charset="0"/>
              </a:rPr>
              <a:t>len</a:t>
            </a:r>
            <a:r>
              <a:rPr lang="en-US" altLang="ko-KR" sz="1600" dirty="0" smtClean="0">
                <a:latin typeface="Calibri" panose="020F0502020204030204" pitchFamily="34" charset="0"/>
              </a:rPr>
              <a:t>(filename)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cxnSp>
        <p:nvCxnSpPr>
          <p:cNvPr id="19" name="직선 화살표 연결선 18"/>
          <p:cNvCxnSpPr>
            <a:stCxn id="9" idx="3"/>
          </p:cNvCxnSpPr>
          <p:nvPr/>
        </p:nvCxnSpPr>
        <p:spPr>
          <a:xfrm flipH="1">
            <a:off x="6292819" y="3976846"/>
            <a:ext cx="279547" cy="4369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311337" y="3877571"/>
            <a:ext cx="2418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err="1" smtClean="0">
                <a:latin typeface="Calibri" panose="020F0502020204030204" pitchFamily="34" charset="0"/>
              </a:rPr>
              <a:t>len</a:t>
            </a:r>
            <a:r>
              <a:rPr lang="en-US" altLang="ko-KR" sz="1600" dirty="0" smtClean="0">
                <a:latin typeface="Calibri" panose="020F0502020204030204" pitchFamily="34" charset="0"/>
              </a:rPr>
              <a:t>(filename)+7&lt;32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cxnSp>
        <p:nvCxnSpPr>
          <p:cNvPr id="23" name="직선 화살표 연결선 22"/>
          <p:cNvCxnSpPr>
            <a:stCxn id="9" idx="5"/>
          </p:cNvCxnSpPr>
          <p:nvPr/>
        </p:nvCxnSpPr>
        <p:spPr>
          <a:xfrm>
            <a:off x="6886501" y="3976846"/>
            <a:ext cx="314360" cy="4602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893850" y="4505928"/>
            <a:ext cx="168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. . . . . . 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44" name="Rectangle 192"/>
          <p:cNvSpPr>
            <a:spLocks noChangeArrowheads="1"/>
          </p:cNvSpPr>
          <p:nvPr/>
        </p:nvSpPr>
        <p:spPr bwMode="auto">
          <a:xfrm>
            <a:off x="251520" y="4278525"/>
            <a:ext cx="3816424" cy="793360"/>
          </a:xfrm>
          <a:prstGeom prst="rect">
            <a:avLst/>
          </a:prstGeom>
          <a:solidFill>
            <a:srgbClr val="FF3300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45" name="TextBox 195"/>
          <p:cNvSpPr txBox="1">
            <a:spLocks noChangeArrowheads="1"/>
          </p:cNvSpPr>
          <p:nvPr/>
        </p:nvSpPr>
        <p:spPr bwMode="auto">
          <a:xfrm>
            <a:off x="3427190" y="4432976"/>
            <a:ext cx="820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Loop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146197" y="3856790"/>
            <a:ext cx="1955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err="1" smtClean="0">
                <a:latin typeface="Calibri" panose="020F0502020204030204" pitchFamily="34" charset="0"/>
              </a:rPr>
              <a:t>len</a:t>
            </a:r>
            <a:r>
              <a:rPr lang="en-US" altLang="ko-KR" sz="1600" dirty="0" smtClean="0">
                <a:latin typeface="Calibri" panose="020F0502020204030204" pitchFamily="34" charset="0"/>
              </a:rPr>
              <a:t>(filename)+7&gt;=32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656896" y="4505928"/>
            <a:ext cx="1629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Buffer Overflow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77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Summary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741987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400" dirty="0" smtClean="0">
                <a:latin typeface="Calibri" panose="020F0502020204030204" pitchFamily="34" charset="0"/>
              </a:rPr>
              <a:t>This paper presents </a:t>
            </a:r>
            <a:r>
              <a:rPr lang="en-US" altLang="ko-KR" sz="2400" b="1" i="1" dirty="0" smtClean="0">
                <a:latin typeface="Calibri" panose="020F0502020204030204" pitchFamily="34" charset="0"/>
              </a:rPr>
              <a:t>segmented symbolic analysis</a:t>
            </a:r>
            <a:r>
              <a:rPr lang="en-US" altLang="ko-KR" sz="2400" dirty="0" smtClean="0">
                <a:latin typeface="Calibri" panose="020F0502020204030204" pitchFamily="34" charset="0"/>
              </a:rPr>
              <a:t> to address two challenges of static symbolic analysis</a:t>
            </a:r>
          </a:p>
          <a:p>
            <a:pPr lvl="1" latinLnBrk="0"/>
            <a:r>
              <a:rPr lang="en-US" altLang="ko-KR" sz="2000" dirty="0" smtClean="0">
                <a:latin typeface="Calibri" panose="020F0502020204030204" pitchFamily="34" charset="0"/>
              </a:rPr>
              <a:t>the path explosion caused by loops, and </a:t>
            </a:r>
          </a:p>
          <a:p>
            <a:pPr lvl="1" latinLnBrk="0"/>
            <a:r>
              <a:rPr lang="en-US" altLang="ko-KR" sz="2000" dirty="0" smtClean="0">
                <a:latin typeface="Calibri" panose="020F0502020204030204" pitchFamily="34" charset="0"/>
              </a:rPr>
              <a:t>imprecision by library calls</a:t>
            </a:r>
          </a:p>
          <a:p>
            <a:pPr latinLnBrk="0"/>
            <a:r>
              <a:rPr lang="en-US" altLang="ko-KR" sz="2400" dirty="0" smtClean="0">
                <a:latin typeface="Calibri" panose="020F0502020204030204" pitchFamily="34" charset="0"/>
              </a:rPr>
              <a:t>Approach of segmented symbolic analysis </a:t>
            </a:r>
          </a:p>
          <a:p>
            <a:pPr marL="457200" lvl="1" indent="0" latinLnBrk="0">
              <a:buNone/>
            </a:pPr>
            <a:r>
              <a:rPr lang="en-US" altLang="ko-KR" sz="2000" dirty="0" smtClean="0">
                <a:latin typeface="Calibri" panose="020F0502020204030204" pitchFamily="34" charset="0"/>
              </a:rPr>
              <a:t>(1) extract code segments which are difficult for static symbolic analysis</a:t>
            </a:r>
          </a:p>
          <a:p>
            <a:pPr marL="457200" lvl="1" indent="0" latinLnBrk="0">
              <a:buNone/>
            </a:pPr>
            <a:r>
              <a:rPr lang="en-US" altLang="ko-KR" sz="2000" dirty="0" smtClean="0">
                <a:latin typeface="Calibri" panose="020F0502020204030204" pitchFamily="34" charset="0"/>
              </a:rPr>
              <a:t>(2) perform concrete execution on selected code segments for inferring symbolic constraints via regression analysis</a:t>
            </a:r>
          </a:p>
          <a:p>
            <a:pPr latinLnBrk="0"/>
            <a:r>
              <a:rPr lang="en-US" altLang="ko-KR" sz="2400" dirty="0" smtClean="0">
                <a:latin typeface="Calibri" panose="020F0502020204030204" pitchFamily="34" charset="0"/>
              </a:rPr>
              <a:t>Segmented symbolic analysis is more effective than symbolic analysis in terms of buffer overflow and infeasible path detection on 8 C/C++ programs (0.4~98.8 KLOC)</a:t>
            </a:r>
          </a:p>
          <a:p>
            <a:pPr lvl="1" latinLnBrk="0"/>
            <a:endParaRPr lang="en-US" altLang="ko-KR" sz="2000" dirty="0" smtClean="0">
              <a:latin typeface="Calibri" panose="020F0502020204030204" pitchFamily="34" charset="0"/>
            </a:endParaRPr>
          </a:p>
          <a:p>
            <a:pPr latinLnBrk="0"/>
            <a:endParaRPr lang="en-US" altLang="ko-KR" sz="2400" dirty="0" smtClean="0">
              <a:latin typeface="Calibri" panose="020F0502020204030204" pitchFamily="34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2</a:t>
            </a:fld>
            <a:endParaRPr lang="ko-KR" altLang="en-US">
              <a:latin typeface="Calibri" panose="020F0502020204030204" pitchFamily="34" charset="0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884053"/>
              </p:ext>
            </p:extLst>
          </p:nvPr>
        </p:nvGraphicFramePr>
        <p:xfrm>
          <a:off x="1691680" y="5229200"/>
          <a:ext cx="6096000" cy="147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85420"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Avg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Overflow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Infeasible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SA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S-SA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SA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S-SA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Detect</a:t>
                      </a:r>
                      <a:r>
                        <a:rPr lang="en-US" altLang="ko-KR" baseline="0" dirty="0" smtClean="0"/>
                        <a:t> #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0.5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3.0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15.3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17.0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Time(s)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72.0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595.9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166.3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729.4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35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Implementation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800" dirty="0" smtClean="0">
                <a:latin typeface="Calibri" panose="020F0502020204030204" pitchFamily="34" charset="0"/>
              </a:rPr>
              <a:t>The Helium framework is implemented using MS Phoenix compiler infrastructure, </a:t>
            </a:r>
            <a:r>
              <a:rPr lang="en-US" altLang="ko-KR" sz="2800" dirty="0" err="1" smtClean="0">
                <a:latin typeface="Calibri" panose="020F0502020204030204" pitchFamily="34" charset="0"/>
              </a:rPr>
              <a:t>Disolver</a:t>
            </a:r>
            <a:r>
              <a:rPr lang="en-US" altLang="ko-KR" sz="2800" dirty="0" smtClean="0">
                <a:latin typeface="Calibri" panose="020F0502020204030204" pitchFamily="34" charset="0"/>
              </a:rPr>
              <a:t> (SMT solver), and GNU R for regression analysis</a:t>
            </a:r>
          </a:p>
          <a:p>
            <a:pPr lvl="1" latinLnBrk="0"/>
            <a:r>
              <a:rPr lang="en-US" altLang="ko-KR" sz="2400" dirty="0" smtClean="0">
                <a:latin typeface="Calibri" panose="020F0502020204030204" pitchFamily="34" charset="0"/>
              </a:rPr>
              <a:t>A traditional symbolic analysis that gives up in loops and library calls</a:t>
            </a:r>
          </a:p>
          <a:p>
            <a:pPr lvl="1" latinLnBrk="0"/>
            <a:r>
              <a:rPr lang="en-US" altLang="ko-KR" sz="2400" dirty="0" smtClean="0">
                <a:latin typeface="Calibri" panose="020F0502020204030204" pitchFamily="34" charset="0"/>
              </a:rPr>
              <a:t>Segmented symbolic analysis</a:t>
            </a:r>
          </a:p>
          <a:p>
            <a:pPr lvl="1" latinLnBrk="0"/>
            <a:r>
              <a:rPr lang="en-US" altLang="ko-KR" sz="2400" dirty="0" smtClean="0">
                <a:latin typeface="Calibri" panose="020F0502020204030204" pitchFamily="34" charset="0"/>
              </a:rPr>
              <a:t>Applications of both symbolic analyses to detect infeasible paths and buffer overflows of C/C++ programs</a:t>
            </a:r>
          </a:p>
          <a:p>
            <a:pPr lvl="1" latinLnBrk="0"/>
            <a:endParaRPr lang="en-US" altLang="ko-KR" sz="2400" dirty="0" smtClean="0">
              <a:latin typeface="Calibri" panose="020F0502020204030204" pitchFamily="34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20</a:t>
            </a:fld>
            <a:endParaRPr lang="ko-K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82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Experiment Setup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Segmented Symbolic Analysis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21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800" dirty="0" smtClean="0">
                <a:latin typeface="Calibri" panose="020F0502020204030204" pitchFamily="34" charset="0"/>
              </a:rPr>
              <a:t>Research questions</a:t>
            </a:r>
          </a:p>
          <a:p>
            <a:pPr lvl="1" latinLnBrk="0"/>
            <a:r>
              <a:rPr lang="en-US" altLang="ko-KR" sz="2400" dirty="0" smtClean="0">
                <a:latin typeface="Calibri" panose="020F0502020204030204" pitchFamily="34" charset="0"/>
              </a:rPr>
              <a:t>Does the technique improve the detection capabilities for infeasible paths and buffer overflows?</a:t>
            </a:r>
          </a:p>
          <a:p>
            <a:pPr lvl="1" latinLnBrk="0"/>
            <a:r>
              <a:rPr lang="en-US" altLang="ko-KR" sz="2400" dirty="0" smtClean="0">
                <a:latin typeface="Calibri" panose="020F0502020204030204" pitchFamily="34" charset="0"/>
              </a:rPr>
              <a:t>Is the technique scalable and practical in terms of performance?</a:t>
            </a:r>
          </a:p>
          <a:p>
            <a:pPr latinLnBrk="0"/>
            <a:r>
              <a:rPr lang="en-US" altLang="ko-KR" sz="2800" dirty="0" smtClean="0">
                <a:latin typeface="Calibri" panose="020F0502020204030204" pitchFamily="34" charset="0"/>
              </a:rPr>
              <a:t>Target programs (total 8 programs)</a:t>
            </a:r>
          </a:p>
          <a:p>
            <a:pPr lvl="1" latinLnBrk="0"/>
            <a:r>
              <a:rPr lang="en-US" altLang="ko-KR" sz="2400" dirty="0" smtClean="0">
                <a:latin typeface="Calibri" panose="020F0502020204030204" pitchFamily="34" charset="0"/>
              </a:rPr>
              <a:t>Wu-</a:t>
            </a:r>
            <a:r>
              <a:rPr lang="en-US" altLang="ko-KR" sz="2400" dirty="0" err="1" smtClean="0">
                <a:latin typeface="Calibri" panose="020F0502020204030204" pitchFamily="34" charset="0"/>
              </a:rPr>
              <a:t>ftpd</a:t>
            </a:r>
            <a:r>
              <a:rPr lang="en-US" altLang="ko-KR" sz="2400" dirty="0" smtClean="0">
                <a:latin typeface="Calibri" panose="020F0502020204030204" pitchFamily="34" charset="0"/>
              </a:rPr>
              <a:t> and </a:t>
            </a:r>
            <a:r>
              <a:rPr lang="en-US" altLang="ko-KR" sz="2400" dirty="0" err="1" smtClean="0">
                <a:latin typeface="Calibri" panose="020F0502020204030204" pitchFamily="34" charset="0"/>
              </a:rPr>
              <a:t>sendmail</a:t>
            </a:r>
            <a:r>
              <a:rPr lang="en-US" altLang="ko-KR" sz="2400" dirty="0" smtClean="0">
                <a:latin typeface="Calibri" panose="020F0502020204030204" pitchFamily="34" charset="0"/>
              </a:rPr>
              <a:t> from the buffer overflow benchmark (&lt; 1KLOC)</a:t>
            </a:r>
          </a:p>
          <a:p>
            <a:pPr lvl="1" latinLnBrk="0"/>
            <a:r>
              <a:rPr lang="en-US" altLang="ko-KR" sz="2400" dirty="0" smtClean="0">
                <a:latin typeface="Calibri" panose="020F0502020204030204" pitchFamily="34" charset="0"/>
              </a:rPr>
              <a:t>Polymorph and gzip from </a:t>
            </a:r>
            <a:r>
              <a:rPr lang="en-US" altLang="ko-KR" sz="2400" dirty="0" err="1" smtClean="0">
                <a:latin typeface="Calibri" panose="020F0502020204030204" pitchFamily="34" charset="0"/>
              </a:rPr>
              <a:t>Bugbench</a:t>
            </a:r>
            <a:endParaRPr lang="en-US" altLang="ko-KR" sz="2400" dirty="0" smtClean="0">
              <a:latin typeface="Calibri" panose="020F0502020204030204" pitchFamily="34" charset="0"/>
            </a:endParaRPr>
          </a:p>
          <a:p>
            <a:pPr lvl="1" latinLnBrk="0"/>
            <a:r>
              <a:rPr lang="en-US" altLang="ko-KR" sz="2400" dirty="0" err="1" smtClean="0">
                <a:latin typeface="Calibri" panose="020F0502020204030204" pitchFamily="34" charset="0"/>
              </a:rPr>
              <a:t>Grep</a:t>
            </a:r>
            <a:r>
              <a:rPr lang="en-US" altLang="ko-KR" sz="2400" dirty="0" smtClean="0">
                <a:latin typeface="Calibri" panose="020F0502020204030204" pitchFamily="34" charset="0"/>
              </a:rPr>
              <a:t>, </a:t>
            </a:r>
            <a:r>
              <a:rPr lang="en-US" altLang="ko-KR" sz="2400" dirty="0" err="1" smtClean="0">
                <a:latin typeface="Calibri" panose="020F0502020204030204" pitchFamily="34" charset="0"/>
              </a:rPr>
              <a:t>tightvnc</a:t>
            </a:r>
            <a:r>
              <a:rPr lang="en-US" altLang="ko-KR" sz="2400" dirty="0" smtClean="0">
                <a:latin typeface="Calibri" panose="020F0502020204030204" pitchFamily="34" charset="0"/>
              </a:rPr>
              <a:t>, putty, and snort as real-world programs (16.9 ~ 98.8 KLOC)</a:t>
            </a:r>
          </a:p>
          <a:p>
            <a:pPr lvl="1" latinLnBrk="0"/>
            <a:r>
              <a:rPr lang="en-US" altLang="ko-KR" sz="2400" dirty="0" smtClean="0">
                <a:latin typeface="Calibri" panose="020F0502020204030204" pitchFamily="34" charset="0"/>
              </a:rPr>
              <a:t>Known overflows: total 26 overflows in </a:t>
            </a:r>
            <a:r>
              <a:rPr lang="en-US" altLang="ko-KR" sz="2400" dirty="0" err="1" smtClean="0">
                <a:latin typeface="Calibri" panose="020F0502020204030204" pitchFamily="34" charset="0"/>
              </a:rPr>
              <a:t>wu-ftpd</a:t>
            </a:r>
            <a:r>
              <a:rPr lang="en-US" altLang="ko-KR" sz="2400" dirty="0" smtClean="0">
                <a:latin typeface="Calibri" panose="020F0502020204030204" pitchFamily="34" charset="0"/>
              </a:rPr>
              <a:t>, </a:t>
            </a:r>
            <a:r>
              <a:rPr lang="en-US" altLang="ko-KR" sz="2400" dirty="0" err="1" smtClean="0">
                <a:latin typeface="Calibri" panose="020F0502020204030204" pitchFamily="34" charset="0"/>
              </a:rPr>
              <a:t>sendmail</a:t>
            </a:r>
            <a:r>
              <a:rPr lang="en-US" altLang="ko-KR" sz="2400" dirty="0" smtClean="0">
                <a:latin typeface="Calibri" panose="020F0502020204030204" pitchFamily="34" charset="0"/>
              </a:rPr>
              <a:t>, polymorph, and gzip</a:t>
            </a:r>
          </a:p>
          <a:p>
            <a:pPr latinLnBrk="0"/>
            <a:endParaRPr lang="en-US" altLang="ko-KR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36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5719"/>
            <a:ext cx="8229600" cy="1143000"/>
          </a:xfrm>
        </p:spPr>
        <p:txBody>
          <a:bodyPr>
            <a:noAutofit/>
          </a:bodyPr>
          <a:lstStyle/>
          <a:p>
            <a:pPr latinLnBrk="0"/>
            <a:r>
              <a:rPr lang="en-US" altLang="ko-KR" sz="3600" dirty="0" smtClean="0">
                <a:latin typeface="Calibri" panose="020F0502020204030204" pitchFamily="34" charset="0"/>
              </a:rPr>
              <a:t>Results1: </a:t>
            </a:r>
            <a:br>
              <a:rPr lang="en-US" altLang="ko-KR" sz="3600" dirty="0" smtClean="0">
                <a:latin typeface="Calibri" panose="020F0502020204030204" pitchFamily="34" charset="0"/>
              </a:rPr>
            </a:br>
            <a:r>
              <a:rPr lang="en-US" altLang="ko-KR" sz="3600" dirty="0" smtClean="0">
                <a:latin typeface="Calibri" panose="020F0502020204030204" pitchFamily="34" charset="0"/>
              </a:rPr>
              <a:t>Comparison of SA and S-SA</a:t>
            </a:r>
            <a:endParaRPr lang="ko-KR" altLang="en-US" sz="3600" dirty="0">
              <a:latin typeface="Calibri" panose="020F0502020204030204" pitchFamily="34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22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1872208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400" dirty="0" smtClean="0">
                <a:latin typeface="Calibri" panose="020F0502020204030204" pitchFamily="34" charset="0"/>
              </a:rPr>
              <a:t>Comparison of overflow detection</a:t>
            </a:r>
          </a:p>
          <a:p>
            <a:pPr lvl="1" latinLnBrk="0"/>
            <a:r>
              <a:rPr lang="en-US" altLang="ko-KR" sz="2000" dirty="0" smtClean="0">
                <a:latin typeface="Calibri" panose="020F0502020204030204" pitchFamily="34" charset="0"/>
              </a:rPr>
              <a:t>False positives: S-SA raised 9 false positives in snort</a:t>
            </a:r>
          </a:p>
          <a:p>
            <a:pPr lvl="1" latinLnBrk="0"/>
            <a:r>
              <a:rPr lang="en-US" altLang="ko-KR" sz="2000" dirty="0" smtClean="0">
                <a:latin typeface="Calibri" panose="020F0502020204030204" pitchFamily="34" charset="0"/>
              </a:rPr>
              <a:t>False negatives: S-SA missed 8 overflows(=detected 18 overflows) out of 26 known overflows in </a:t>
            </a:r>
            <a:r>
              <a:rPr lang="en-US" altLang="ko-KR" sz="2000" dirty="0" err="1" smtClean="0">
                <a:latin typeface="Calibri" panose="020F0502020204030204" pitchFamily="34" charset="0"/>
              </a:rPr>
              <a:t>wu-ftpd</a:t>
            </a:r>
            <a:r>
              <a:rPr lang="en-US" altLang="ko-KR" sz="2000" dirty="0" smtClean="0">
                <a:latin typeface="Calibri" panose="020F0502020204030204" pitchFamily="34" charset="0"/>
              </a:rPr>
              <a:t>, </a:t>
            </a:r>
            <a:r>
              <a:rPr lang="en-US" altLang="ko-KR" sz="2000" dirty="0" err="1" smtClean="0">
                <a:latin typeface="Calibri" panose="020F0502020204030204" pitchFamily="34" charset="0"/>
              </a:rPr>
              <a:t>sendmail</a:t>
            </a:r>
            <a:r>
              <a:rPr lang="en-US" altLang="ko-KR" sz="2000" dirty="0" smtClean="0">
                <a:latin typeface="Calibri" panose="020F0502020204030204" pitchFamily="34" charset="0"/>
              </a:rPr>
              <a:t>, polymorph, and gzip</a:t>
            </a:r>
          </a:p>
        </p:txBody>
      </p:sp>
      <p:graphicFrame>
        <p:nvGraphicFramePr>
          <p:cNvPr id="8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085877"/>
              </p:ext>
            </p:extLst>
          </p:nvPr>
        </p:nvGraphicFramePr>
        <p:xfrm>
          <a:off x="2123728" y="2708920"/>
          <a:ext cx="474133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1602"/>
                <a:gridCol w="634930"/>
                <a:gridCol w="948266"/>
                <a:gridCol w="948266"/>
                <a:gridCol w="948266"/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Program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Overflow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Infeasible 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877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SA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S-SA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SA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S-SA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wu-ftpd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37545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sendmail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polymorph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7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gzip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39817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grep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14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15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tightvnc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17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putty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30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31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4208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snort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0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4(13)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59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67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42089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en-US" sz="1600" b="1" i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24(33)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122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136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42089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Calibri" panose="020F0502020204030204" pitchFamily="34" charset="0"/>
                        </a:rPr>
                        <a:t>Average</a:t>
                      </a:r>
                      <a:endParaRPr lang="en-US" sz="1600" b="1" i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0.5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3.0(4.1)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15.3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17.0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39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5719"/>
            <a:ext cx="8229600" cy="1143000"/>
          </a:xfrm>
        </p:spPr>
        <p:txBody>
          <a:bodyPr>
            <a:noAutofit/>
          </a:bodyPr>
          <a:lstStyle/>
          <a:p>
            <a:pPr latinLnBrk="0"/>
            <a:r>
              <a:rPr lang="en-US" altLang="ko-KR" sz="3600" dirty="0" smtClean="0">
                <a:latin typeface="Calibri" panose="020F0502020204030204" pitchFamily="34" charset="0"/>
              </a:rPr>
              <a:t>Results2: </a:t>
            </a:r>
            <a:br>
              <a:rPr lang="en-US" altLang="ko-KR" sz="3600" dirty="0" smtClean="0">
                <a:latin typeface="Calibri" panose="020F0502020204030204" pitchFamily="34" charset="0"/>
              </a:rPr>
            </a:br>
            <a:r>
              <a:rPr lang="en-US" altLang="ko-KR" sz="3600" dirty="0" smtClean="0">
                <a:latin typeface="Calibri" panose="020F0502020204030204" pitchFamily="34" charset="0"/>
              </a:rPr>
              <a:t>Performance</a:t>
            </a:r>
            <a:endParaRPr lang="ko-KR" altLang="en-US" sz="3600" dirty="0">
              <a:latin typeface="Calibri" panose="020F0502020204030204" pitchFamily="34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23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1872208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000" dirty="0" smtClean="0">
                <a:latin typeface="Calibri" panose="020F0502020204030204" pitchFamily="34" charset="0"/>
              </a:rPr>
              <a:t>Comparison of performance</a:t>
            </a:r>
          </a:p>
          <a:p>
            <a:pPr lvl="1" latinLnBrk="0"/>
            <a:r>
              <a:rPr lang="en-US" altLang="ko-KR" sz="1800" dirty="0" smtClean="0">
                <a:latin typeface="Calibri" panose="020F0502020204030204" pitchFamily="34" charset="0"/>
              </a:rPr>
              <a:t>Machine spec: I7-2600 CPU, 16GB memory</a:t>
            </a:r>
          </a:p>
          <a:p>
            <a:pPr latinLnBrk="0"/>
            <a:r>
              <a:rPr lang="en-US" altLang="ko-KR" sz="2000" dirty="0" smtClean="0">
                <a:latin typeface="Calibri" panose="020F0502020204030204" pitchFamily="34" charset="0"/>
              </a:rPr>
              <a:t>Segmented symbolic execution takes longer time because </a:t>
            </a:r>
            <a:r>
              <a:rPr lang="en-US" altLang="ko-KR" sz="1800" dirty="0" smtClean="0">
                <a:latin typeface="Calibri" panose="020F0502020204030204" pitchFamily="34" charset="0"/>
              </a:rPr>
              <a:t>S-SA performs additional dynamic analysis</a:t>
            </a:r>
            <a:endParaRPr lang="en-US" altLang="ko-KR" sz="140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10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640834"/>
              </p:ext>
            </p:extLst>
          </p:nvPr>
        </p:nvGraphicFramePr>
        <p:xfrm>
          <a:off x="2051720" y="2420888"/>
          <a:ext cx="5284404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697"/>
                <a:gridCol w="795274"/>
                <a:gridCol w="692468"/>
                <a:gridCol w="795655"/>
                <a:gridCol w="795655"/>
                <a:gridCol w="795655"/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Program 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Size</a:t>
                      </a:r>
                    </a:p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KLOC)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Overflow (s)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Infeasible (s)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379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SA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S-SA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SA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S-SA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wu-ftpd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0.4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1.5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523.8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0.7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2.7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sendmail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0.9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1.8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228.9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1.0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11.2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4021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polymorph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0.9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1.0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143.3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2.2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3.9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gzip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5.1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3.0 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508.6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358.7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1679.3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17728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grep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16.9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3.4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79.9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21.1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470.1 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42488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Calibri" panose="020F0502020204030204" pitchFamily="34" charset="0"/>
                        </a:rPr>
                        <a:t>tightvnc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45.4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18.4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596.6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490.5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1149.9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putty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60.1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81.4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1213.6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331.4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508.4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200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snort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98.8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465.6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1472.3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124.6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2009.4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200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228.5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576.1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4767.0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1330.2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5834.9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200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alibri" panose="020F0502020204030204" pitchFamily="34" charset="0"/>
                        </a:rPr>
                        <a:t>Average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28.6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72.0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595.9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166.3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729.4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05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Conclusion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400" dirty="0" smtClean="0">
                <a:latin typeface="Calibri" panose="020F0502020204030204" pitchFamily="34" charset="0"/>
              </a:rPr>
              <a:t>The author proposed segmented symbolic analysis to address two challenges of symbolic analysis</a:t>
            </a:r>
          </a:p>
          <a:p>
            <a:pPr lvl="1" latinLnBrk="0"/>
            <a:r>
              <a:rPr lang="en-US" altLang="ko-KR" sz="2000" dirty="0" smtClean="0">
                <a:latin typeface="Calibri" panose="020F0502020204030204" pitchFamily="34" charset="0"/>
              </a:rPr>
              <a:t>Path explosion caused by loops</a:t>
            </a:r>
          </a:p>
          <a:p>
            <a:pPr lvl="1" latinLnBrk="0"/>
            <a:r>
              <a:rPr lang="en-US" altLang="ko-KR" sz="2000" dirty="0" smtClean="0">
                <a:latin typeface="Calibri" panose="020F0502020204030204" pitchFamily="34" charset="0"/>
              </a:rPr>
              <a:t>Imprecision by library call</a:t>
            </a:r>
          </a:p>
          <a:p>
            <a:pPr latinLnBrk="0"/>
            <a:r>
              <a:rPr lang="en-US" altLang="ko-KR" sz="2400" dirty="0" smtClean="0">
                <a:latin typeface="Calibri" panose="020F0502020204030204" pitchFamily="34" charset="0"/>
              </a:rPr>
              <a:t>Segmented symbolic analysis identifies code segments that are hard for symbolic analysis and performs dynamic analysis to infer symbolic constraints of the code segments</a:t>
            </a:r>
          </a:p>
          <a:p>
            <a:pPr latinLnBrk="0"/>
            <a:r>
              <a:rPr lang="en-US" altLang="ko-KR" sz="2400" dirty="0" smtClean="0">
                <a:latin typeface="Calibri" panose="020F0502020204030204" pitchFamily="34" charset="0"/>
              </a:rPr>
              <a:t>The experimental results showed that segmented symbolic analysis can handle loops and library calls effectively</a:t>
            </a:r>
          </a:p>
          <a:p>
            <a:pPr lvl="1" latinLnBrk="0"/>
            <a:r>
              <a:rPr lang="en-US" altLang="ko-KR" sz="2000" dirty="0" smtClean="0">
                <a:latin typeface="Calibri" panose="020F0502020204030204" pitchFamily="34" charset="0"/>
              </a:rPr>
              <a:t>Segmented symbolic analysis can detect more overflows and infeasible paths that symbolic analysis cannot detect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24</a:t>
            </a:fld>
            <a:endParaRPr lang="ko-K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82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61A-75BA-4EB6-9B70-E9651B0635DD}" type="datetime1">
              <a:rPr lang="ko-KR" altLang="en-US" smtClean="0"/>
              <a:t>2014-09-28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Segmented Symbolic Analysis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724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Segmented Symbolic Analysis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Autofit/>
          </a:bodyPr>
          <a:lstStyle/>
          <a:p>
            <a:pPr marL="514350" indent="-514350" latinLnBrk="0">
              <a:buFont typeface="+mj-lt"/>
              <a:buAutoNum type="arabicPeriod"/>
            </a:pPr>
            <a:r>
              <a:rPr lang="en-US" altLang="ko-KR" sz="2800" dirty="0" smtClean="0">
                <a:latin typeface="Calibri" panose="020F0502020204030204" pitchFamily="34" charset="0"/>
              </a:rPr>
              <a:t>Perform symbolic analysis</a:t>
            </a:r>
          </a:p>
          <a:p>
            <a:pPr marL="514350" indent="-514350" latinLnBrk="0">
              <a:buFont typeface="+mj-lt"/>
              <a:buAutoNum type="arabicPeriod"/>
            </a:pPr>
            <a:r>
              <a:rPr lang="en-US" altLang="ko-KR" sz="2800" dirty="0" smtClean="0">
                <a:latin typeface="Calibri" panose="020F0502020204030204" pitchFamily="34" charset="0"/>
              </a:rPr>
              <a:t>When an unknown occurs, identify code segments that cause unknown</a:t>
            </a:r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latin typeface="Calibri" panose="020F0502020204030204" pitchFamily="34" charset="0"/>
              </a:rPr>
              <a:t>Unknown occurs when symbolic analysis encounters (1) a loop that affects symbolic conditions, or (2) a library call to which symbolic variables are passed as </a:t>
            </a:r>
            <a:r>
              <a:rPr lang="en-US" altLang="ko-KR" sz="2400" dirty="0" err="1" smtClean="0">
                <a:latin typeface="Calibri" panose="020F0502020204030204" pitchFamily="34" charset="0"/>
              </a:rPr>
              <a:t>globals</a:t>
            </a:r>
            <a:r>
              <a:rPr lang="en-US" altLang="ko-KR" sz="2400" dirty="0" smtClean="0">
                <a:latin typeface="Calibri" panose="020F0502020204030204" pitchFamily="34" charset="0"/>
              </a:rPr>
              <a:t> or pointers</a:t>
            </a:r>
          </a:p>
          <a:p>
            <a:pPr marL="514350" indent="-514350" latinLnBrk="0">
              <a:buFont typeface="+mj-lt"/>
              <a:buAutoNum type="arabicPeriod"/>
            </a:pPr>
            <a:r>
              <a:rPr lang="en-US" altLang="ko-KR" sz="2800" dirty="0" smtClean="0">
                <a:latin typeface="Calibri" panose="020F0502020204030204" pitchFamily="34" charset="0"/>
              </a:rPr>
              <a:t>Construct unit tests and randomly generate inputs </a:t>
            </a:r>
          </a:p>
          <a:p>
            <a:pPr marL="514350" indent="-514350" latinLnBrk="0">
              <a:buFont typeface="+mj-lt"/>
              <a:buAutoNum type="arabicPeriod"/>
            </a:pPr>
            <a:r>
              <a:rPr lang="en-US" altLang="ko-KR" sz="2800" dirty="0" smtClean="0">
                <a:latin typeface="Calibri" panose="020F0502020204030204" pitchFamily="34" charset="0"/>
              </a:rPr>
              <a:t>Run tests, perform dynamic inference to generate symbolic rules and symbolic values (transfer functions)</a:t>
            </a:r>
          </a:p>
          <a:p>
            <a:pPr marL="514350" indent="-514350" latinLnBrk="0">
              <a:buFont typeface="+mj-lt"/>
              <a:buAutoNum type="arabicPeriod"/>
            </a:pPr>
            <a:r>
              <a:rPr lang="en-US" altLang="ko-KR" sz="2800" dirty="0" smtClean="0">
                <a:latin typeface="Calibri" panose="020F0502020204030204" pitchFamily="34" charset="0"/>
              </a:rPr>
              <a:t>Resume symbolic analysis using inferred rules</a:t>
            </a:r>
          </a:p>
          <a:p>
            <a:pPr marL="514350" indent="-514350" latinLnBrk="0">
              <a:buFont typeface="+mj-lt"/>
              <a:buAutoNum type="arabicPeriod"/>
            </a:pPr>
            <a:endParaRPr lang="en-US" altLang="ko-KR" sz="2800" dirty="0" smtClean="0">
              <a:latin typeface="Calibri" panose="020F0502020204030204" pitchFamily="34" charset="0"/>
            </a:endParaRPr>
          </a:p>
          <a:p>
            <a:pPr marL="514350" indent="-514350" latinLnBrk="0">
              <a:buFont typeface="+mj-lt"/>
              <a:buAutoNum type="arabicPeriod"/>
            </a:pPr>
            <a:endParaRPr lang="en-US" altLang="ko-KR" sz="2800" dirty="0" smtClean="0">
              <a:latin typeface="Calibri" panose="020F0502020204030204" pitchFamily="34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26</a:t>
            </a:fld>
            <a:endParaRPr lang="ko-K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78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Contents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Autofit/>
          </a:bodyPr>
          <a:lstStyle/>
          <a:p>
            <a:pPr latinLnBrk="0"/>
            <a:r>
              <a:rPr lang="en-US" altLang="ko-KR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Summary</a:t>
            </a:r>
          </a:p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Background</a:t>
            </a:r>
          </a:p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Motivation</a:t>
            </a:r>
          </a:p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Segmented symbolic </a:t>
            </a:r>
            <a:r>
              <a:rPr lang="en-US" altLang="ko-KR" dirty="0">
                <a:latin typeface="Calibri" panose="020F0502020204030204" pitchFamily="34" charset="0"/>
              </a:rPr>
              <a:t>a</a:t>
            </a:r>
            <a:r>
              <a:rPr lang="en-US" altLang="ko-KR" dirty="0" smtClean="0">
                <a:latin typeface="Calibri" panose="020F0502020204030204" pitchFamily="34" charset="0"/>
              </a:rPr>
              <a:t>nalysis</a:t>
            </a:r>
          </a:p>
          <a:p>
            <a:pPr lvl="1" latinLnBrk="0"/>
            <a:r>
              <a:rPr lang="en-US" altLang="ko-KR" dirty="0" smtClean="0">
                <a:latin typeface="Calibri" panose="020F0502020204030204" pitchFamily="34" charset="0"/>
              </a:rPr>
              <a:t>Identify difficult code segments for symbolic analysis</a:t>
            </a:r>
          </a:p>
          <a:p>
            <a:pPr lvl="1" latinLnBrk="0"/>
            <a:r>
              <a:rPr lang="en-US" altLang="ko-KR" dirty="0" smtClean="0">
                <a:latin typeface="Calibri" panose="020F0502020204030204" pitchFamily="34" charset="0"/>
              </a:rPr>
              <a:t>Regression based inference</a:t>
            </a:r>
          </a:p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Experiments</a:t>
            </a:r>
          </a:p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Conclusion</a:t>
            </a:r>
            <a:endParaRPr lang="en-US" altLang="ko-KR" dirty="0">
              <a:latin typeface="Calibri" panose="020F0502020204030204" pitchFamily="34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3</a:t>
            </a:fld>
            <a:endParaRPr lang="ko-K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8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ko-KR" dirty="0" smtClean="0">
                <a:latin typeface="Calibri" panose="020F0502020204030204" pitchFamily="34" charset="0"/>
              </a:rPr>
              <a:t>Background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4525963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800" dirty="0" smtClean="0">
                <a:latin typeface="Calibri" panose="020F0502020204030204" pitchFamily="34" charset="0"/>
              </a:rPr>
              <a:t>Symbolic analysis (or symbolic execution) explores program execution paths with symbolic values each of which represents a set of concrete values</a:t>
            </a:r>
          </a:p>
          <a:p>
            <a:pPr latinLnBrk="0"/>
            <a:r>
              <a:rPr lang="en-US" altLang="ko-KR" sz="2800" dirty="0" smtClean="0">
                <a:latin typeface="Calibri" panose="020F0502020204030204" pitchFamily="34" charset="0"/>
              </a:rPr>
              <a:t>Symbolic analysis has many important applications in software tools</a:t>
            </a:r>
          </a:p>
          <a:p>
            <a:pPr lvl="1" latinLnBrk="0"/>
            <a:r>
              <a:rPr lang="en-US" altLang="ko-KR" sz="2400" dirty="0" smtClean="0">
                <a:latin typeface="Calibri" panose="020F0502020204030204" pitchFamily="34" charset="0"/>
              </a:rPr>
              <a:t>Symbolic execution can achieve better coverage than testing with concrete inputs through exploration of all possible execution paths</a:t>
            </a:r>
          </a:p>
          <a:p>
            <a:pPr lvl="1" latinLnBrk="0"/>
            <a:r>
              <a:rPr lang="en-US" altLang="ko-KR" sz="2400" dirty="0" smtClean="0">
                <a:latin typeface="Calibri" panose="020F0502020204030204" pitchFamily="34" charset="0"/>
              </a:rPr>
              <a:t>Not only for testing, symbolic execution is used for debugging, analyzing malwares, reverse engineering and so on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4</a:t>
            </a:fld>
            <a:endParaRPr lang="ko-K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72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 Symbolic Execution (1/5)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3" y="2310769"/>
            <a:ext cx="3875064" cy="329320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// x, y, z are symbolic inputs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1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max(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x,int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y,int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z){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2   if (x &gt;= y){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3     if (x &gt;= z)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4       return x;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5     else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6       return z;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7   else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8     if (y &gt;= z){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9       return y;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10     else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11       return z;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12 }</a:t>
            </a:r>
            <a:endParaRPr lang="ko-KR" alt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7" name="내용 개체 틀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424936" cy="1057672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Calibri" panose="020F0502020204030204" pitchFamily="34" charset="0"/>
              </a:rPr>
              <a:t>Symbolic execution explores the target program execution paths with symbolic values</a:t>
            </a:r>
          </a:p>
          <a:p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70" name="타원 69"/>
          <p:cNvSpPr/>
          <p:nvPr/>
        </p:nvSpPr>
        <p:spPr>
          <a:xfrm>
            <a:off x="6047716" y="2698323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2" name="타원 81"/>
          <p:cNvSpPr/>
          <p:nvPr/>
        </p:nvSpPr>
        <p:spPr>
          <a:xfrm>
            <a:off x="4995586" y="3393728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4" name="타원 83"/>
          <p:cNvSpPr/>
          <p:nvPr/>
        </p:nvSpPr>
        <p:spPr>
          <a:xfrm>
            <a:off x="7143541" y="3393729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5" name="타원 84"/>
          <p:cNvSpPr/>
          <p:nvPr/>
        </p:nvSpPr>
        <p:spPr>
          <a:xfrm>
            <a:off x="4302757" y="4619677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6" name="타원 85"/>
          <p:cNvSpPr/>
          <p:nvPr/>
        </p:nvSpPr>
        <p:spPr>
          <a:xfrm>
            <a:off x="5570229" y="4615784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cxnSp>
        <p:nvCxnSpPr>
          <p:cNvPr id="93" name="직선 화살표 연결선 92"/>
          <p:cNvCxnSpPr>
            <a:stCxn id="70" idx="3"/>
            <a:endCxn id="82" idx="7"/>
          </p:cNvCxnSpPr>
          <p:nvPr/>
        </p:nvCxnSpPr>
        <p:spPr>
          <a:xfrm flipH="1">
            <a:off x="5374780" y="3041913"/>
            <a:ext cx="737995" cy="4107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4" name="직선 화살표 연결선 93"/>
          <p:cNvCxnSpPr>
            <a:stCxn id="70" idx="5"/>
            <a:endCxn id="84" idx="1"/>
          </p:cNvCxnSpPr>
          <p:nvPr/>
        </p:nvCxnSpPr>
        <p:spPr>
          <a:xfrm>
            <a:off x="6426911" y="3041914"/>
            <a:ext cx="781690" cy="4107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5" name="직선 화살표 연결선 94"/>
          <p:cNvCxnSpPr>
            <a:stCxn id="82" idx="3"/>
            <a:endCxn id="85" idx="0"/>
          </p:cNvCxnSpPr>
          <p:nvPr/>
        </p:nvCxnSpPr>
        <p:spPr>
          <a:xfrm flipH="1">
            <a:off x="4524884" y="3737318"/>
            <a:ext cx="535761" cy="8823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6" name="직선 화살표 연결선 95"/>
          <p:cNvCxnSpPr>
            <a:stCxn id="82" idx="5"/>
            <a:endCxn id="86" idx="0"/>
          </p:cNvCxnSpPr>
          <p:nvPr/>
        </p:nvCxnSpPr>
        <p:spPr>
          <a:xfrm>
            <a:off x="5374780" y="3737318"/>
            <a:ext cx="417576" cy="878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714577" y="2888698"/>
            <a:ext cx="721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x&lt;y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421698" y="3837997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x&lt;z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cxnSp>
        <p:nvCxnSpPr>
          <p:cNvPr id="140" name="직선 화살표 연결선 139"/>
          <p:cNvCxnSpPr/>
          <p:nvPr/>
        </p:nvCxnSpPr>
        <p:spPr>
          <a:xfrm>
            <a:off x="6269843" y="2410793"/>
            <a:ext cx="0" cy="2875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5236260" y="5203868"/>
            <a:ext cx="2131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&lt;Execution Tree&gt;</a:t>
            </a:r>
            <a:endParaRPr lang="ko-KR" altLang="en-US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5033561" y="2912957"/>
            <a:ext cx="721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x&gt;=y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063257" y="3837997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x&gt;=z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98" name="모서리가 둥근 직사각형 97"/>
          <p:cNvSpPr/>
          <p:nvPr/>
        </p:nvSpPr>
        <p:spPr>
          <a:xfrm>
            <a:off x="899592" y="5657829"/>
            <a:ext cx="2304256" cy="51457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SMT solver</a:t>
            </a:r>
            <a:endParaRPr lang="ko-KR" altLang="en-US" dirty="0"/>
          </a:p>
        </p:txBody>
      </p:sp>
      <p:sp>
        <p:nvSpPr>
          <p:cNvPr id="42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</a:rPr>
              <a:t>Segmented Symbolic Analysis</a:t>
            </a:r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4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5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6497730" y="4619677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48" name="타원 47"/>
          <p:cNvSpPr/>
          <p:nvPr/>
        </p:nvSpPr>
        <p:spPr>
          <a:xfrm>
            <a:off x="7786438" y="4615784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cxnSp>
        <p:nvCxnSpPr>
          <p:cNvPr id="49" name="직선 화살표 연결선 48"/>
          <p:cNvCxnSpPr>
            <a:stCxn id="84" idx="3"/>
            <a:endCxn id="47" idx="0"/>
          </p:cNvCxnSpPr>
          <p:nvPr/>
        </p:nvCxnSpPr>
        <p:spPr>
          <a:xfrm flipH="1">
            <a:off x="6719857" y="3737319"/>
            <a:ext cx="488743" cy="8823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>
            <a:stCxn id="84" idx="5"/>
            <a:endCxn id="48" idx="0"/>
          </p:cNvCxnSpPr>
          <p:nvPr/>
        </p:nvCxnSpPr>
        <p:spPr>
          <a:xfrm>
            <a:off x="7522735" y="3737319"/>
            <a:ext cx="485830" cy="8784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611687" y="3837997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y&lt;z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53691" y="3859429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y&gt;=z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78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Symbolic Execution (2/5)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3" y="2310769"/>
            <a:ext cx="3875064" cy="304698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1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max(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x,int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y,int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z){</a:t>
            </a:r>
          </a:p>
          <a:p>
            <a:r>
              <a:rPr lang="en-US" altLang="ko-K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2   if (x &gt;= y){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3     if (x &gt;= z)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4       return x;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5     else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6       return z;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7   else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8     if (y &gt;= z){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9       return y;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10     else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11       return z;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12 }</a:t>
            </a:r>
            <a:endParaRPr lang="ko-KR" alt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7" name="내용 개체 틀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424936" cy="1057672"/>
          </a:xfrm>
        </p:spPr>
        <p:txBody>
          <a:bodyPr>
            <a:noAutofit/>
          </a:bodyPr>
          <a:lstStyle/>
          <a:p>
            <a:r>
              <a:rPr lang="en-US" altLang="ko-KR" sz="2400" dirty="0" smtClean="0">
                <a:latin typeface="Calibri" panose="020F0502020204030204" pitchFamily="34" charset="0"/>
              </a:rPr>
              <a:t>When a symbolic state reaches the branch point, symbolic execution checks </a:t>
            </a:r>
            <a:r>
              <a:rPr lang="en-US" altLang="ko-K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US" altLang="ko-KR" sz="2400" dirty="0" smtClean="0">
                <a:latin typeface="Calibri" panose="020F0502020204030204" pitchFamily="34" charset="0"/>
              </a:rPr>
              <a:t> and </a:t>
            </a:r>
            <a:r>
              <a:rPr lang="en-US" altLang="ko-K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altLang="ko-KR" sz="2400" dirty="0" smtClean="0">
                <a:latin typeface="Calibri" panose="020F0502020204030204" pitchFamily="34" charset="0"/>
              </a:rPr>
              <a:t> branch conditions can be SAT using SMT solver</a:t>
            </a:r>
          </a:p>
          <a:p>
            <a:endParaRPr lang="ko-KR" altLang="en-US" sz="2400" dirty="0">
              <a:latin typeface="Calibri" panose="020F0502020204030204" pitchFamily="34" charset="0"/>
            </a:endParaRPr>
          </a:p>
        </p:txBody>
      </p:sp>
      <p:sp>
        <p:nvSpPr>
          <p:cNvPr id="70" name="타원 69"/>
          <p:cNvSpPr/>
          <p:nvPr/>
        </p:nvSpPr>
        <p:spPr>
          <a:xfrm>
            <a:off x="6047716" y="2698323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2" name="타원 81"/>
          <p:cNvSpPr/>
          <p:nvPr/>
        </p:nvSpPr>
        <p:spPr>
          <a:xfrm>
            <a:off x="4995586" y="3393728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4" name="타원 83"/>
          <p:cNvSpPr/>
          <p:nvPr/>
        </p:nvSpPr>
        <p:spPr>
          <a:xfrm>
            <a:off x="7143541" y="3393729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5" name="타원 84"/>
          <p:cNvSpPr/>
          <p:nvPr/>
        </p:nvSpPr>
        <p:spPr>
          <a:xfrm>
            <a:off x="4302757" y="4619677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6" name="타원 85"/>
          <p:cNvSpPr/>
          <p:nvPr/>
        </p:nvSpPr>
        <p:spPr>
          <a:xfrm>
            <a:off x="5570229" y="4615784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cxnSp>
        <p:nvCxnSpPr>
          <p:cNvPr id="93" name="직선 화살표 연결선 92"/>
          <p:cNvCxnSpPr>
            <a:stCxn id="70" idx="3"/>
            <a:endCxn id="82" idx="7"/>
          </p:cNvCxnSpPr>
          <p:nvPr/>
        </p:nvCxnSpPr>
        <p:spPr>
          <a:xfrm flipH="1">
            <a:off x="5374780" y="3041913"/>
            <a:ext cx="737995" cy="4107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4" name="직선 화살표 연결선 93"/>
          <p:cNvCxnSpPr>
            <a:stCxn id="70" idx="5"/>
            <a:endCxn id="84" idx="1"/>
          </p:cNvCxnSpPr>
          <p:nvPr/>
        </p:nvCxnSpPr>
        <p:spPr>
          <a:xfrm>
            <a:off x="6426911" y="3041914"/>
            <a:ext cx="781690" cy="4107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5" name="직선 화살표 연결선 94"/>
          <p:cNvCxnSpPr>
            <a:stCxn id="82" idx="3"/>
            <a:endCxn id="85" idx="0"/>
          </p:cNvCxnSpPr>
          <p:nvPr/>
        </p:nvCxnSpPr>
        <p:spPr>
          <a:xfrm flipH="1">
            <a:off x="4524884" y="3737318"/>
            <a:ext cx="535761" cy="8823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6" name="직선 화살표 연결선 95"/>
          <p:cNvCxnSpPr>
            <a:stCxn id="82" idx="5"/>
            <a:endCxn id="86" idx="0"/>
          </p:cNvCxnSpPr>
          <p:nvPr/>
        </p:nvCxnSpPr>
        <p:spPr>
          <a:xfrm>
            <a:off x="5374780" y="3737318"/>
            <a:ext cx="417576" cy="878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714577" y="2888698"/>
            <a:ext cx="721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x&lt;y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421698" y="3837997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x&lt;z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cxnSp>
        <p:nvCxnSpPr>
          <p:cNvPr id="140" name="직선 화살표 연결선 139"/>
          <p:cNvCxnSpPr/>
          <p:nvPr/>
        </p:nvCxnSpPr>
        <p:spPr>
          <a:xfrm>
            <a:off x="6269843" y="2410793"/>
            <a:ext cx="0" cy="2875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5236260" y="5130177"/>
            <a:ext cx="2131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&lt;Execution Tree&gt;</a:t>
            </a:r>
            <a:endParaRPr lang="ko-KR" altLang="en-US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5033561" y="2912957"/>
            <a:ext cx="721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x&gt;=y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063257" y="3837997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x&gt;=z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167" name="타원 166"/>
          <p:cNvSpPr/>
          <p:nvPr/>
        </p:nvSpPr>
        <p:spPr>
          <a:xfrm>
            <a:off x="6084925" y="2703780"/>
            <a:ext cx="369835" cy="36983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1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98" name="모서리가 둥근 직사각형 97"/>
          <p:cNvSpPr/>
          <p:nvPr/>
        </p:nvSpPr>
        <p:spPr>
          <a:xfrm>
            <a:off x="899592" y="5906398"/>
            <a:ext cx="2304256" cy="51457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SMT solver</a:t>
            </a:r>
            <a:endParaRPr lang="ko-KR" altLang="en-US" dirty="0"/>
          </a:p>
        </p:txBody>
      </p:sp>
      <p:sp>
        <p:nvSpPr>
          <p:cNvPr id="42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Segmented Symbolic Analysis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6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6497730" y="4619677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48" name="타원 47"/>
          <p:cNvSpPr/>
          <p:nvPr/>
        </p:nvSpPr>
        <p:spPr>
          <a:xfrm>
            <a:off x="7786438" y="4615784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cxnSp>
        <p:nvCxnSpPr>
          <p:cNvPr id="49" name="직선 화살표 연결선 48"/>
          <p:cNvCxnSpPr>
            <a:stCxn id="84" idx="3"/>
            <a:endCxn id="47" idx="0"/>
          </p:cNvCxnSpPr>
          <p:nvPr/>
        </p:nvCxnSpPr>
        <p:spPr>
          <a:xfrm flipH="1">
            <a:off x="6719857" y="3737319"/>
            <a:ext cx="488743" cy="8823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>
            <a:stCxn id="84" idx="5"/>
            <a:endCxn id="48" idx="0"/>
          </p:cNvCxnSpPr>
          <p:nvPr/>
        </p:nvCxnSpPr>
        <p:spPr>
          <a:xfrm>
            <a:off x="7522735" y="3737319"/>
            <a:ext cx="485830" cy="8784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687133" y="3837997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y&lt;z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76272" y="3859429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y&gt;=z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31" name="모서리가 둥근 사각형 설명선 30"/>
          <p:cNvSpPr/>
          <p:nvPr/>
        </p:nvSpPr>
        <p:spPr>
          <a:xfrm>
            <a:off x="3108842" y="2675098"/>
            <a:ext cx="1008112" cy="698505"/>
          </a:xfrm>
          <a:prstGeom prst="wedgeRoundRectCallout">
            <a:avLst>
              <a:gd name="adj1" fmla="val -122799"/>
              <a:gd name="adj2" fmla="val -47345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Branch point</a:t>
            </a:r>
            <a:endParaRPr lang="ko-KR" altLang="en-US" dirty="0"/>
          </a:p>
        </p:txBody>
      </p:sp>
      <p:sp>
        <p:nvSpPr>
          <p:cNvPr id="32" name="직사각형 31"/>
          <p:cNvSpPr/>
          <p:nvPr/>
        </p:nvSpPr>
        <p:spPr>
          <a:xfrm>
            <a:off x="899592" y="5117729"/>
            <a:ext cx="1080120" cy="4472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x&gt;=y?</a:t>
            </a:r>
          </a:p>
          <a:p>
            <a:pPr algn="ctr"/>
            <a:r>
              <a:rPr lang="en-US" altLang="ko-KR" sz="1600" dirty="0" smtClean="0"/>
              <a:t>x&lt;y?</a:t>
            </a:r>
            <a:endParaRPr lang="ko-KR" altLang="en-US" sz="1600" dirty="0"/>
          </a:p>
        </p:txBody>
      </p:sp>
      <p:sp>
        <p:nvSpPr>
          <p:cNvPr id="33" name="아래쪽 화살표 32"/>
          <p:cNvSpPr/>
          <p:nvPr/>
        </p:nvSpPr>
        <p:spPr>
          <a:xfrm>
            <a:off x="1327195" y="5596342"/>
            <a:ext cx="220469" cy="296223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/>
          <p:cNvSpPr/>
          <p:nvPr/>
        </p:nvSpPr>
        <p:spPr>
          <a:xfrm>
            <a:off x="2054310" y="5117729"/>
            <a:ext cx="720080" cy="4472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SAT</a:t>
            </a:r>
          </a:p>
          <a:p>
            <a:pPr algn="ctr"/>
            <a:r>
              <a:rPr lang="en-US" altLang="ko-KR" sz="1600" dirty="0" smtClean="0"/>
              <a:t>SAT</a:t>
            </a:r>
          </a:p>
        </p:txBody>
      </p:sp>
      <p:sp>
        <p:nvSpPr>
          <p:cNvPr id="35" name="위쪽 화살표 34"/>
          <p:cNvSpPr/>
          <p:nvPr/>
        </p:nvSpPr>
        <p:spPr>
          <a:xfrm>
            <a:off x="2293622" y="5567029"/>
            <a:ext cx="216024" cy="296223"/>
          </a:xfrm>
          <a:prstGeom prst="up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타원형 설명선 35"/>
          <p:cNvSpPr/>
          <p:nvPr/>
        </p:nvSpPr>
        <p:spPr>
          <a:xfrm>
            <a:off x="2915816" y="5026411"/>
            <a:ext cx="1528367" cy="887599"/>
          </a:xfrm>
          <a:prstGeom prst="wedgeEllipseCallout">
            <a:avLst>
              <a:gd name="adj1" fmla="val -65033"/>
              <a:gd name="adj2" fmla="val 71031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/>
              <a:t>Is a given condition </a:t>
            </a:r>
            <a:r>
              <a:rPr lang="en-US" altLang="ko-KR" sz="1400" dirty="0" err="1" smtClean="0"/>
              <a:t>satisfiable</a:t>
            </a:r>
            <a:r>
              <a:rPr lang="en-US" altLang="ko-KR" sz="1400" dirty="0" smtClean="0"/>
              <a:t>?</a:t>
            </a:r>
            <a:endParaRPr lang="ko-KR" alt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5060645" y="2660456"/>
            <a:ext cx="1100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PC: true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77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Symbolic Execution (3/5)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3" y="2310769"/>
            <a:ext cx="3875064" cy="304698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1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max(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x,int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y,int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z){</a:t>
            </a:r>
          </a:p>
          <a:p>
            <a:r>
              <a:rPr lang="en-US" altLang="ko-K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2   if (x &gt;= y){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3     if (x &gt;= z)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4       return x;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5     else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6       return z;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7   else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8     if (y &gt;= z){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9       return y;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10     else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11       return z;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12 }</a:t>
            </a:r>
            <a:endParaRPr lang="ko-KR" alt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7" name="내용 개체 틀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424936" cy="1057672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Calibri" panose="020F0502020204030204" pitchFamily="34" charset="0"/>
              </a:rPr>
              <a:t>If both </a:t>
            </a:r>
            <a:r>
              <a:rPr lang="en-US" altLang="ko-K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US" altLang="ko-KR" sz="2400" dirty="0" smtClean="0">
                <a:latin typeface="Calibri" panose="020F0502020204030204" pitchFamily="34" charset="0"/>
              </a:rPr>
              <a:t> and </a:t>
            </a:r>
            <a:r>
              <a:rPr lang="en-US" altLang="ko-K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altLang="ko-KR" sz="2400" dirty="0" smtClean="0">
                <a:latin typeface="Calibri" panose="020F0502020204030204" pitchFamily="34" charset="0"/>
              </a:rPr>
              <a:t> branch conditions are SAT, symbolic execution forks a new state to explore both branches</a:t>
            </a:r>
          </a:p>
        </p:txBody>
      </p:sp>
      <p:sp>
        <p:nvSpPr>
          <p:cNvPr id="70" name="타원 69"/>
          <p:cNvSpPr/>
          <p:nvPr/>
        </p:nvSpPr>
        <p:spPr>
          <a:xfrm>
            <a:off x="6047716" y="2698323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2" name="타원 81"/>
          <p:cNvSpPr/>
          <p:nvPr/>
        </p:nvSpPr>
        <p:spPr>
          <a:xfrm>
            <a:off x="4995586" y="3393728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4" name="타원 83"/>
          <p:cNvSpPr/>
          <p:nvPr/>
        </p:nvSpPr>
        <p:spPr>
          <a:xfrm>
            <a:off x="7143541" y="3393729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5" name="타원 84"/>
          <p:cNvSpPr/>
          <p:nvPr/>
        </p:nvSpPr>
        <p:spPr>
          <a:xfrm>
            <a:off x="4302757" y="4619677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6" name="타원 85"/>
          <p:cNvSpPr/>
          <p:nvPr/>
        </p:nvSpPr>
        <p:spPr>
          <a:xfrm>
            <a:off x="5570229" y="4615784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cxnSp>
        <p:nvCxnSpPr>
          <p:cNvPr id="93" name="직선 화살표 연결선 92"/>
          <p:cNvCxnSpPr>
            <a:stCxn id="70" idx="3"/>
            <a:endCxn id="82" idx="7"/>
          </p:cNvCxnSpPr>
          <p:nvPr/>
        </p:nvCxnSpPr>
        <p:spPr>
          <a:xfrm flipH="1">
            <a:off x="5374780" y="3041913"/>
            <a:ext cx="737995" cy="4107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4" name="직선 화살표 연결선 93"/>
          <p:cNvCxnSpPr>
            <a:stCxn id="70" idx="5"/>
            <a:endCxn id="84" idx="1"/>
          </p:cNvCxnSpPr>
          <p:nvPr/>
        </p:nvCxnSpPr>
        <p:spPr>
          <a:xfrm>
            <a:off x="6426911" y="3041914"/>
            <a:ext cx="781690" cy="4107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5" name="직선 화살표 연결선 94"/>
          <p:cNvCxnSpPr>
            <a:stCxn id="82" idx="3"/>
            <a:endCxn id="85" idx="0"/>
          </p:cNvCxnSpPr>
          <p:nvPr/>
        </p:nvCxnSpPr>
        <p:spPr>
          <a:xfrm flipH="1">
            <a:off x="4524884" y="3737318"/>
            <a:ext cx="535761" cy="8823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6" name="직선 화살표 연결선 95"/>
          <p:cNvCxnSpPr>
            <a:stCxn id="82" idx="5"/>
            <a:endCxn id="86" idx="0"/>
          </p:cNvCxnSpPr>
          <p:nvPr/>
        </p:nvCxnSpPr>
        <p:spPr>
          <a:xfrm>
            <a:off x="5374780" y="3737318"/>
            <a:ext cx="417576" cy="878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714577" y="2888698"/>
            <a:ext cx="721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x&lt;y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421698" y="3837997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x&lt;z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cxnSp>
        <p:nvCxnSpPr>
          <p:cNvPr id="140" name="직선 화살표 연결선 139"/>
          <p:cNvCxnSpPr/>
          <p:nvPr/>
        </p:nvCxnSpPr>
        <p:spPr>
          <a:xfrm>
            <a:off x="6269843" y="2410793"/>
            <a:ext cx="0" cy="2875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5204054" y="5203868"/>
            <a:ext cx="2131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&lt;Execution Tree&gt;</a:t>
            </a:r>
            <a:endParaRPr lang="ko-KR" altLang="en-US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5033561" y="2912957"/>
            <a:ext cx="721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x&gt;=y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063257" y="3837997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x&gt;=z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98" name="모서리가 둥근 직사각형 97"/>
          <p:cNvSpPr/>
          <p:nvPr/>
        </p:nvSpPr>
        <p:spPr>
          <a:xfrm>
            <a:off x="899592" y="5906398"/>
            <a:ext cx="2304256" cy="51457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SMT solver</a:t>
            </a:r>
            <a:endParaRPr lang="ko-KR" altLang="en-US" dirty="0"/>
          </a:p>
        </p:txBody>
      </p:sp>
      <p:sp>
        <p:nvSpPr>
          <p:cNvPr id="42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Segmented Symbolic Analysis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7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6497730" y="4619677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48" name="타원 47"/>
          <p:cNvSpPr/>
          <p:nvPr/>
        </p:nvSpPr>
        <p:spPr>
          <a:xfrm>
            <a:off x="7786438" y="4615784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cxnSp>
        <p:nvCxnSpPr>
          <p:cNvPr id="49" name="직선 화살표 연결선 48"/>
          <p:cNvCxnSpPr>
            <a:stCxn id="84" idx="3"/>
            <a:endCxn id="47" idx="0"/>
          </p:cNvCxnSpPr>
          <p:nvPr/>
        </p:nvCxnSpPr>
        <p:spPr>
          <a:xfrm flipH="1">
            <a:off x="6719857" y="3737319"/>
            <a:ext cx="488743" cy="8823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>
            <a:stCxn id="84" idx="5"/>
            <a:endCxn id="48" idx="0"/>
          </p:cNvCxnSpPr>
          <p:nvPr/>
        </p:nvCxnSpPr>
        <p:spPr>
          <a:xfrm>
            <a:off x="7522735" y="3737319"/>
            <a:ext cx="485830" cy="8784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687133" y="3837997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y&lt;z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76272" y="3859429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y&gt;=z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37" name="타원 36"/>
          <p:cNvSpPr/>
          <p:nvPr/>
        </p:nvSpPr>
        <p:spPr>
          <a:xfrm>
            <a:off x="5912582" y="2731029"/>
            <a:ext cx="369835" cy="36983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1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38" name="타원 37"/>
          <p:cNvSpPr/>
          <p:nvPr/>
        </p:nvSpPr>
        <p:spPr>
          <a:xfrm>
            <a:off x="6224685" y="2698323"/>
            <a:ext cx="369835" cy="36983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latin typeface="Calibri" panose="020F0502020204030204" pitchFamily="34" charset="0"/>
              </a:rPr>
              <a:t>2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39" name="타원형 설명선 38"/>
          <p:cNvSpPr/>
          <p:nvPr/>
        </p:nvSpPr>
        <p:spPr>
          <a:xfrm>
            <a:off x="6394724" y="2105490"/>
            <a:ext cx="1193069" cy="541211"/>
          </a:xfrm>
          <a:prstGeom prst="wedgeEllipseCallout">
            <a:avLst>
              <a:gd name="adj1" fmla="val -38208"/>
              <a:gd name="adj2" fmla="val 67952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Forking !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84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Symbolic Execution (4/5)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3" y="2310769"/>
            <a:ext cx="3875064" cy="304698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1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max(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x,int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y,int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z){</a:t>
            </a:r>
          </a:p>
          <a:p>
            <a:r>
              <a:rPr lang="en-US" altLang="ko-KR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2   if (x &gt;= y){</a:t>
            </a:r>
          </a:p>
          <a:p>
            <a:r>
              <a:rPr lang="en-US" altLang="ko-K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3     if (x &gt;= z)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4       return x;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5     else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6       return z;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7   else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8     if (y &gt;= z){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9       return y;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10     else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11       return z;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12 }</a:t>
            </a:r>
            <a:endParaRPr lang="ko-KR" alt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7" name="내용 개체 틀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424936" cy="1057672"/>
          </a:xfrm>
        </p:spPr>
        <p:txBody>
          <a:bodyPr>
            <a:noAutofit/>
          </a:bodyPr>
          <a:lstStyle/>
          <a:p>
            <a:r>
              <a:rPr lang="en-US" altLang="ko-KR" sz="2400" dirty="0" smtClean="0">
                <a:latin typeface="Calibri" panose="020F0502020204030204" pitchFamily="34" charset="0"/>
              </a:rPr>
              <a:t>Choose one of the two symbolic state to further explore symbolic execution tree</a:t>
            </a:r>
          </a:p>
          <a:p>
            <a:pPr lvl="1"/>
            <a:r>
              <a:rPr lang="en-US" altLang="ko-KR" sz="1800" dirty="0" smtClean="0">
                <a:latin typeface="Calibri" panose="020F0502020204030204" pitchFamily="34" charset="0"/>
              </a:rPr>
              <a:t>We choose the state 1 to explore </a:t>
            </a:r>
            <a:r>
              <a:rPr lang="en-US" altLang="ko-K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US" altLang="ko-KR" sz="1800" dirty="0" smtClean="0">
                <a:latin typeface="Calibri" panose="020F0502020204030204" pitchFamily="34" charset="0"/>
              </a:rPr>
              <a:t> branch</a:t>
            </a:r>
          </a:p>
          <a:p>
            <a:endParaRPr lang="ko-KR" altLang="en-US" sz="2400" dirty="0">
              <a:latin typeface="Calibri" panose="020F0502020204030204" pitchFamily="34" charset="0"/>
            </a:endParaRPr>
          </a:p>
        </p:txBody>
      </p:sp>
      <p:sp>
        <p:nvSpPr>
          <p:cNvPr id="70" name="타원 69"/>
          <p:cNvSpPr/>
          <p:nvPr/>
        </p:nvSpPr>
        <p:spPr>
          <a:xfrm>
            <a:off x="6047716" y="2698323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2" name="타원 81"/>
          <p:cNvSpPr/>
          <p:nvPr/>
        </p:nvSpPr>
        <p:spPr>
          <a:xfrm>
            <a:off x="4995586" y="3393728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4" name="타원 83"/>
          <p:cNvSpPr/>
          <p:nvPr/>
        </p:nvSpPr>
        <p:spPr>
          <a:xfrm>
            <a:off x="7143541" y="3393729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5" name="타원 84"/>
          <p:cNvSpPr/>
          <p:nvPr/>
        </p:nvSpPr>
        <p:spPr>
          <a:xfrm>
            <a:off x="4302757" y="4619677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6" name="타원 85"/>
          <p:cNvSpPr/>
          <p:nvPr/>
        </p:nvSpPr>
        <p:spPr>
          <a:xfrm>
            <a:off x="5570229" y="4615784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cxnSp>
        <p:nvCxnSpPr>
          <p:cNvPr id="93" name="직선 화살표 연결선 92"/>
          <p:cNvCxnSpPr>
            <a:stCxn id="70" idx="3"/>
            <a:endCxn id="82" idx="7"/>
          </p:cNvCxnSpPr>
          <p:nvPr/>
        </p:nvCxnSpPr>
        <p:spPr>
          <a:xfrm flipH="1">
            <a:off x="5374780" y="3041913"/>
            <a:ext cx="737995" cy="4107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4" name="직선 화살표 연결선 93"/>
          <p:cNvCxnSpPr>
            <a:stCxn id="70" idx="5"/>
            <a:endCxn id="84" idx="1"/>
          </p:cNvCxnSpPr>
          <p:nvPr/>
        </p:nvCxnSpPr>
        <p:spPr>
          <a:xfrm>
            <a:off x="6426911" y="3041914"/>
            <a:ext cx="781690" cy="4107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5" name="직선 화살표 연결선 94"/>
          <p:cNvCxnSpPr>
            <a:stCxn id="82" idx="3"/>
            <a:endCxn id="85" idx="0"/>
          </p:cNvCxnSpPr>
          <p:nvPr/>
        </p:nvCxnSpPr>
        <p:spPr>
          <a:xfrm flipH="1">
            <a:off x="4524884" y="3737318"/>
            <a:ext cx="535761" cy="8823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6" name="직선 화살표 연결선 95"/>
          <p:cNvCxnSpPr>
            <a:stCxn id="82" idx="5"/>
            <a:endCxn id="86" idx="0"/>
          </p:cNvCxnSpPr>
          <p:nvPr/>
        </p:nvCxnSpPr>
        <p:spPr>
          <a:xfrm>
            <a:off x="5374780" y="3737318"/>
            <a:ext cx="417576" cy="878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714577" y="2888698"/>
            <a:ext cx="721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x&lt;y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421698" y="3837997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x&lt;z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cxnSp>
        <p:nvCxnSpPr>
          <p:cNvPr id="140" name="직선 화살표 연결선 139"/>
          <p:cNvCxnSpPr/>
          <p:nvPr/>
        </p:nvCxnSpPr>
        <p:spPr>
          <a:xfrm>
            <a:off x="6269843" y="2410793"/>
            <a:ext cx="0" cy="2875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5204054" y="5203868"/>
            <a:ext cx="2131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&lt;Execution Tree&gt;</a:t>
            </a:r>
            <a:endParaRPr lang="ko-KR" altLang="en-US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5033561" y="2912957"/>
            <a:ext cx="721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x&gt;=y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063257" y="3837997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x&gt;=z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98" name="모서리가 둥근 직사각형 97"/>
          <p:cNvSpPr/>
          <p:nvPr/>
        </p:nvSpPr>
        <p:spPr>
          <a:xfrm>
            <a:off x="899592" y="5906398"/>
            <a:ext cx="2304256" cy="51457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SMT solver</a:t>
            </a:r>
            <a:endParaRPr lang="ko-KR" altLang="en-US" dirty="0"/>
          </a:p>
        </p:txBody>
      </p:sp>
      <p:sp>
        <p:nvSpPr>
          <p:cNvPr id="42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Segmented Symbolic Analysis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8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6497730" y="4619677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48" name="타원 47"/>
          <p:cNvSpPr/>
          <p:nvPr/>
        </p:nvSpPr>
        <p:spPr>
          <a:xfrm>
            <a:off x="7786438" y="4615784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cxnSp>
        <p:nvCxnSpPr>
          <p:cNvPr id="49" name="직선 화살표 연결선 48"/>
          <p:cNvCxnSpPr>
            <a:stCxn id="84" idx="3"/>
            <a:endCxn id="47" idx="0"/>
          </p:cNvCxnSpPr>
          <p:nvPr/>
        </p:nvCxnSpPr>
        <p:spPr>
          <a:xfrm flipH="1">
            <a:off x="6719857" y="3737319"/>
            <a:ext cx="488743" cy="8823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>
            <a:stCxn id="84" idx="5"/>
            <a:endCxn id="48" idx="0"/>
          </p:cNvCxnSpPr>
          <p:nvPr/>
        </p:nvCxnSpPr>
        <p:spPr>
          <a:xfrm>
            <a:off x="7522735" y="3737319"/>
            <a:ext cx="485830" cy="8784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687133" y="3837997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y&lt;z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76272" y="3859429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y&gt;=z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38" name="타원 37"/>
          <p:cNvSpPr/>
          <p:nvPr/>
        </p:nvSpPr>
        <p:spPr>
          <a:xfrm>
            <a:off x="7180749" y="3407851"/>
            <a:ext cx="369835" cy="36983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latin typeface="Calibri" panose="020F0502020204030204" pitchFamily="34" charset="0"/>
              </a:rPr>
              <a:t>2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33" name="타원 32"/>
          <p:cNvSpPr/>
          <p:nvPr/>
        </p:nvSpPr>
        <p:spPr>
          <a:xfrm>
            <a:off x="5041102" y="3407851"/>
            <a:ext cx="369835" cy="36983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1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23929" y="3377576"/>
            <a:ext cx="1062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PC: x&gt;=y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22735" y="3377576"/>
            <a:ext cx="1062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PC: x&lt;y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899592" y="5117729"/>
            <a:ext cx="1656184" cy="4472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x&gt;=y </a:t>
            </a:r>
            <a:r>
              <a:rPr lang="en-US" altLang="ko-KR" sz="1600" dirty="0" smtClean="0">
                <a:latin typeface="cmsy10"/>
              </a:rPr>
              <a:t>Æ</a:t>
            </a:r>
            <a:r>
              <a:rPr lang="en-US" altLang="ko-KR" sz="1600" dirty="0" smtClean="0"/>
              <a:t> x&gt;=z? </a:t>
            </a:r>
          </a:p>
          <a:p>
            <a:pPr algn="ctr"/>
            <a:r>
              <a:rPr lang="en-US" altLang="ko-KR" sz="1600" dirty="0" smtClean="0"/>
              <a:t>x=y </a:t>
            </a:r>
            <a:r>
              <a:rPr lang="en-US" altLang="ko-KR" sz="1600" dirty="0" smtClean="0">
                <a:latin typeface="cmsy10"/>
              </a:rPr>
              <a:t>Æ</a:t>
            </a:r>
            <a:r>
              <a:rPr lang="en-US" altLang="ko-KR" sz="1600" dirty="0" smtClean="0"/>
              <a:t> x&lt;z?</a:t>
            </a:r>
            <a:endParaRPr lang="ko-KR" altLang="en-US" sz="1600" dirty="0"/>
          </a:p>
        </p:txBody>
      </p:sp>
      <p:sp>
        <p:nvSpPr>
          <p:cNvPr id="41" name="아래쪽 화살표 40"/>
          <p:cNvSpPr/>
          <p:nvPr/>
        </p:nvSpPr>
        <p:spPr>
          <a:xfrm>
            <a:off x="1327195" y="5596342"/>
            <a:ext cx="220469" cy="296223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2699792" y="5117729"/>
            <a:ext cx="720080" cy="4472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SAT</a:t>
            </a:r>
          </a:p>
          <a:p>
            <a:pPr algn="ctr"/>
            <a:r>
              <a:rPr lang="en-US" altLang="ko-KR" sz="1600" dirty="0" smtClean="0"/>
              <a:t>SAT</a:t>
            </a:r>
          </a:p>
        </p:txBody>
      </p:sp>
      <p:sp>
        <p:nvSpPr>
          <p:cNvPr id="46" name="위쪽 화살표 45"/>
          <p:cNvSpPr/>
          <p:nvPr/>
        </p:nvSpPr>
        <p:spPr>
          <a:xfrm>
            <a:off x="2939104" y="5567029"/>
            <a:ext cx="216024" cy="296223"/>
          </a:xfrm>
          <a:prstGeom prst="up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508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Symbolic Execution (5/5)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3" y="2310769"/>
            <a:ext cx="3875064" cy="304698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1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max(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x,int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y,int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z){</a:t>
            </a:r>
          </a:p>
          <a:p>
            <a:r>
              <a:rPr lang="en-US" altLang="ko-KR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2   if (x &gt;= y){</a:t>
            </a:r>
          </a:p>
          <a:p>
            <a:r>
              <a:rPr lang="en-US" altLang="ko-KR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3     if (x &gt;= z)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4       return x;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5     else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6       return z;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7   else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8     if (y &gt;= z){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9       return y;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10     else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11       return z;</a:t>
            </a:r>
          </a:p>
          <a:p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12 }</a:t>
            </a:r>
            <a:endParaRPr lang="ko-KR" alt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7" name="내용 개체 틀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424936" cy="1057672"/>
          </a:xfrm>
        </p:spPr>
        <p:txBody>
          <a:bodyPr>
            <a:noAutofit/>
          </a:bodyPr>
          <a:lstStyle/>
          <a:p>
            <a:r>
              <a:rPr lang="en-US" altLang="ko-KR" sz="2400" dirty="0" smtClean="0">
                <a:latin typeface="Calibri" panose="020F0502020204030204" pitchFamily="34" charset="0"/>
              </a:rPr>
              <a:t>When the symbolic state reaches a leaf node of a symbolic execution tree, symbolic execution solves PC of the state to generate a test case</a:t>
            </a:r>
            <a:endParaRPr lang="ko-KR" altLang="en-US" sz="2400" dirty="0">
              <a:latin typeface="Calibri" panose="020F0502020204030204" pitchFamily="34" charset="0"/>
            </a:endParaRPr>
          </a:p>
        </p:txBody>
      </p:sp>
      <p:sp>
        <p:nvSpPr>
          <p:cNvPr id="70" name="타원 69"/>
          <p:cNvSpPr/>
          <p:nvPr/>
        </p:nvSpPr>
        <p:spPr>
          <a:xfrm>
            <a:off x="6047716" y="2698323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2" name="타원 81"/>
          <p:cNvSpPr/>
          <p:nvPr/>
        </p:nvSpPr>
        <p:spPr>
          <a:xfrm>
            <a:off x="4995586" y="3393728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4" name="타원 83"/>
          <p:cNvSpPr/>
          <p:nvPr/>
        </p:nvSpPr>
        <p:spPr>
          <a:xfrm>
            <a:off x="7143541" y="3393729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5" name="타원 84"/>
          <p:cNvSpPr/>
          <p:nvPr/>
        </p:nvSpPr>
        <p:spPr>
          <a:xfrm>
            <a:off x="4302757" y="4619677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86" name="타원 85"/>
          <p:cNvSpPr/>
          <p:nvPr/>
        </p:nvSpPr>
        <p:spPr>
          <a:xfrm>
            <a:off x="5570229" y="4615784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cxnSp>
        <p:nvCxnSpPr>
          <p:cNvPr id="93" name="직선 화살표 연결선 92"/>
          <p:cNvCxnSpPr>
            <a:stCxn id="70" idx="3"/>
            <a:endCxn id="82" idx="7"/>
          </p:cNvCxnSpPr>
          <p:nvPr/>
        </p:nvCxnSpPr>
        <p:spPr>
          <a:xfrm flipH="1">
            <a:off x="5374780" y="3041913"/>
            <a:ext cx="737995" cy="4107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4" name="직선 화살표 연결선 93"/>
          <p:cNvCxnSpPr>
            <a:stCxn id="70" idx="5"/>
            <a:endCxn id="84" idx="1"/>
          </p:cNvCxnSpPr>
          <p:nvPr/>
        </p:nvCxnSpPr>
        <p:spPr>
          <a:xfrm>
            <a:off x="6426911" y="3041914"/>
            <a:ext cx="781690" cy="4107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5" name="직선 화살표 연결선 94"/>
          <p:cNvCxnSpPr>
            <a:stCxn id="82" idx="3"/>
            <a:endCxn id="85" idx="0"/>
          </p:cNvCxnSpPr>
          <p:nvPr/>
        </p:nvCxnSpPr>
        <p:spPr>
          <a:xfrm flipH="1">
            <a:off x="4524884" y="3737318"/>
            <a:ext cx="535761" cy="8823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6" name="직선 화살표 연결선 95"/>
          <p:cNvCxnSpPr>
            <a:stCxn id="82" idx="5"/>
            <a:endCxn id="86" idx="0"/>
          </p:cNvCxnSpPr>
          <p:nvPr/>
        </p:nvCxnSpPr>
        <p:spPr>
          <a:xfrm>
            <a:off x="5374780" y="3737318"/>
            <a:ext cx="417576" cy="8784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714577" y="2888698"/>
            <a:ext cx="721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x&lt;y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421698" y="3837997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x&lt;z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cxnSp>
        <p:nvCxnSpPr>
          <p:cNvPr id="140" name="직선 화살표 연결선 139"/>
          <p:cNvCxnSpPr/>
          <p:nvPr/>
        </p:nvCxnSpPr>
        <p:spPr>
          <a:xfrm>
            <a:off x="6269843" y="2410793"/>
            <a:ext cx="0" cy="2875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5202790" y="6113198"/>
            <a:ext cx="2131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&lt;Execution Tree&gt;</a:t>
            </a:r>
            <a:endParaRPr lang="ko-KR" altLang="en-US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5033561" y="2912957"/>
            <a:ext cx="721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x&gt;=y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063257" y="3837997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x&gt;=z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98" name="모서리가 둥근 직사각형 97"/>
          <p:cNvSpPr/>
          <p:nvPr/>
        </p:nvSpPr>
        <p:spPr>
          <a:xfrm>
            <a:off x="899592" y="5906398"/>
            <a:ext cx="2304256" cy="51457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SMT solver</a:t>
            </a:r>
            <a:endParaRPr lang="ko-KR" altLang="en-US" dirty="0"/>
          </a:p>
        </p:txBody>
      </p:sp>
      <p:sp>
        <p:nvSpPr>
          <p:cNvPr id="42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14EABE17-B5D1-416E-8065-0DD4630B0135}" type="datetime1">
              <a:rPr lang="ko-KR" altLang="en-US" smtClean="0">
                <a:latin typeface="Calibri" panose="020F0502020204030204" pitchFamily="34" charset="0"/>
              </a:rPr>
              <a:t>2014-09-28</a:t>
            </a:fld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Segmented Symbolic Analysis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18EABF-261A-464B-ADCC-AFE4B2A83107}" type="slidenum">
              <a:rPr lang="ko-KR" altLang="en-US" smtClean="0">
                <a:latin typeface="Calibri" panose="020F0502020204030204" pitchFamily="34" charset="0"/>
              </a:rPr>
              <a:t>9</a:t>
            </a:fld>
            <a:endParaRPr lang="ko-KR" altLang="en-US">
              <a:latin typeface="Calibri" panose="020F0502020204030204" pitchFamily="34" charset="0"/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6497730" y="4619677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sp>
        <p:nvSpPr>
          <p:cNvPr id="48" name="타원 47"/>
          <p:cNvSpPr/>
          <p:nvPr/>
        </p:nvSpPr>
        <p:spPr>
          <a:xfrm>
            <a:off x="7786438" y="4615784"/>
            <a:ext cx="444253" cy="402541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/>
          </a:p>
        </p:txBody>
      </p:sp>
      <p:cxnSp>
        <p:nvCxnSpPr>
          <p:cNvPr id="49" name="직선 화살표 연결선 48"/>
          <p:cNvCxnSpPr>
            <a:stCxn id="84" idx="3"/>
            <a:endCxn id="47" idx="0"/>
          </p:cNvCxnSpPr>
          <p:nvPr/>
        </p:nvCxnSpPr>
        <p:spPr>
          <a:xfrm flipH="1">
            <a:off x="6719857" y="3737319"/>
            <a:ext cx="488743" cy="8823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>
            <a:stCxn id="84" idx="5"/>
            <a:endCxn id="48" idx="0"/>
          </p:cNvCxnSpPr>
          <p:nvPr/>
        </p:nvCxnSpPr>
        <p:spPr>
          <a:xfrm>
            <a:off x="7522735" y="3737319"/>
            <a:ext cx="485830" cy="8784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687133" y="3837997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y&lt;z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76272" y="3859429"/>
            <a:ext cx="93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y&gt;=z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38" name="타원 37"/>
          <p:cNvSpPr/>
          <p:nvPr/>
        </p:nvSpPr>
        <p:spPr>
          <a:xfrm>
            <a:off x="7180749" y="3407851"/>
            <a:ext cx="369835" cy="36983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latin typeface="Calibri" panose="020F0502020204030204" pitchFamily="34" charset="0"/>
              </a:rPr>
              <a:t>2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22735" y="3377576"/>
            <a:ext cx="1062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PC: x&lt;y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39" name="타원 38"/>
          <p:cNvSpPr/>
          <p:nvPr/>
        </p:nvSpPr>
        <p:spPr>
          <a:xfrm>
            <a:off x="4346258" y="4648490"/>
            <a:ext cx="369835" cy="36983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1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5614755" y="4632136"/>
            <a:ext cx="369835" cy="369835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latin typeface="Calibri" panose="020F0502020204030204" pitchFamily="34" charset="0"/>
              </a:rPr>
              <a:t>3</a:t>
            </a:r>
            <a:endParaRPr lang="ko-KR" altLang="en-US" sz="1600" dirty="0">
              <a:latin typeface="Calibri" panose="020F0502020204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814912" y="5027944"/>
            <a:ext cx="11806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PC: x&gt;=y </a:t>
            </a:r>
            <a:r>
              <a:rPr lang="en-US" altLang="ko-KR" sz="2000" dirty="0" smtClean="0">
                <a:latin typeface="cmsy10"/>
              </a:rPr>
              <a:t>Æ</a:t>
            </a:r>
            <a:r>
              <a:rPr lang="en-US" altLang="ko-KR" sz="2000" dirty="0" smtClean="0">
                <a:latin typeface="Calibri" panose="020F0502020204030204" pitchFamily="34" charset="0"/>
              </a:rPr>
              <a:t> x&gt;=z</a:t>
            </a:r>
          </a:p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TC: 1,0,0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226279" y="5027944"/>
            <a:ext cx="12006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PC: x&gt;=y </a:t>
            </a:r>
            <a:r>
              <a:rPr lang="en-US" altLang="ko-KR" sz="2000" dirty="0" smtClean="0">
                <a:latin typeface="cmsy10"/>
              </a:rPr>
              <a:t>Æ</a:t>
            </a:r>
            <a:r>
              <a:rPr lang="en-US" altLang="ko-KR" sz="2000" dirty="0" smtClean="0">
                <a:latin typeface="Calibri" panose="020F0502020204030204" pitchFamily="34" charset="0"/>
              </a:rPr>
              <a:t> x&lt;z</a:t>
            </a:r>
          </a:p>
          <a:p>
            <a:pPr algn="ctr"/>
            <a:r>
              <a:rPr lang="en-US" altLang="ko-KR" sz="2000" dirty="0" smtClean="0">
                <a:latin typeface="Calibri" panose="020F0502020204030204" pitchFamily="34" charset="0"/>
              </a:rPr>
              <a:t>TC: 0,0,1</a:t>
            </a:r>
            <a:endParaRPr lang="ko-KR" alt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09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1883</TotalTime>
  <Words>2556</Words>
  <Application>Microsoft Office PowerPoint</Application>
  <PresentationFormat>화면 슬라이드 쇼(4:3)</PresentationFormat>
  <Paragraphs>647</Paragraphs>
  <Slides>26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6" baseType="lpstr">
      <vt:lpstr>굴림</vt:lpstr>
      <vt:lpstr>Arial</vt:lpstr>
      <vt:lpstr>宋体</vt:lpstr>
      <vt:lpstr>Calibri</vt:lpstr>
      <vt:lpstr>cmsy10</vt:lpstr>
      <vt:lpstr>Times New Roman</vt:lpstr>
      <vt:lpstr>Courier New</vt:lpstr>
      <vt:lpstr>맑은 고딕</vt:lpstr>
      <vt:lpstr>Tahoma</vt:lpstr>
      <vt:lpstr>Office 테마</vt:lpstr>
      <vt:lpstr>Segmented Symbolic Analysis</vt:lpstr>
      <vt:lpstr>Summary</vt:lpstr>
      <vt:lpstr>Contents</vt:lpstr>
      <vt:lpstr>Background</vt:lpstr>
      <vt:lpstr> Symbolic Execution (1/5)</vt:lpstr>
      <vt:lpstr>Symbolic Execution (2/5)</vt:lpstr>
      <vt:lpstr>Symbolic Execution (3/5)</vt:lpstr>
      <vt:lpstr>Symbolic Execution (4/5)</vt:lpstr>
      <vt:lpstr>Symbolic Execution (5/5)</vt:lpstr>
      <vt:lpstr>Motivation</vt:lpstr>
      <vt:lpstr>Example of Path Explosion</vt:lpstr>
      <vt:lpstr>Previous Solutions</vt:lpstr>
      <vt:lpstr>Overview of the Helium Framework</vt:lpstr>
      <vt:lpstr>Interaction Protocol</vt:lpstr>
      <vt:lpstr>Identify Code Segments</vt:lpstr>
      <vt:lpstr>Unit Test to Infer the Loop</vt:lpstr>
      <vt:lpstr>Regression Based Inference (1/2)</vt:lpstr>
      <vt:lpstr>Regression Based Inference (2/2)</vt:lpstr>
      <vt:lpstr>Symbolic Analysis With the Inferred Rule</vt:lpstr>
      <vt:lpstr>Implementation</vt:lpstr>
      <vt:lpstr>Experiment Setup</vt:lpstr>
      <vt:lpstr>Results1:  Comparison of SA and S-SA</vt:lpstr>
      <vt:lpstr>Results2:  Performance</vt:lpstr>
      <vt:lpstr>Conclusion</vt:lpstr>
      <vt:lpstr>PowerPoint 프레젠테이션</vt:lpstr>
      <vt:lpstr>Segmented Symbolic 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yhkim</dc:creator>
  <cp:lastModifiedBy>yhkim</cp:lastModifiedBy>
  <cp:revision>63</cp:revision>
  <cp:lastPrinted>2014-09-16T03:57:31Z</cp:lastPrinted>
  <dcterms:created xsi:type="dcterms:W3CDTF">2014-09-15T04:59:06Z</dcterms:created>
  <dcterms:modified xsi:type="dcterms:W3CDTF">2014-09-28T16:42:36Z</dcterms:modified>
</cp:coreProperties>
</file>