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5" r:id="rId4"/>
    <p:sldId id="286" r:id="rId5"/>
    <p:sldId id="259" r:id="rId6"/>
    <p:sldId id="260" r:id="rId7"/>
    <p:sldId id="258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74" r:id="rId21"/>
    <p:sldId id="275" r:id="rId22"/>
    <p:sldId id="291" r:id="rId23"/>
    <p:sldId id="290" r:id="rId24"/>
    <p:sldId id="277" r:id="rId25"/>
    <p:sldId id="278" r:id="rId26"/>
    <p:sldId id="280" r:id="rId27"/>
    <p:sldId id="279" r:id="rId28"/>
    <p:sldId id="282" r:id="rId29"/>
    <p:sldId id="283" r:id="rId30"/>
    <p:sldId id="284" r:id="rId31"/>
    <p:sldId id="287" r:id="rId32"/>
  </p:sldIdLst>
  <p:sldSz cx="9144000" cy="6858000" type="screen4x3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8" d="100"/>
          <a:sy n="98" d="100"/>
        </p:scale>
        <p:origin x="-239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6728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6728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CA5D4A55-1231-49F6-AD77-58927EAE57EF}" type="datetimeFigureOut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5" y="4718924"/>
            <a:ext cx="5441950" cy="4470558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6728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6728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A5332CE0-20F8-438E-AD02-706AA5CCC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8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32CE0-20F8-438E-AD02-706AA5CCCDD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21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68129"/>
            <a:ext cx="1090464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D20E148-2F77-4775-8788-47D005E9CACE}" type="datetime1">
              <a:rPr lang="ko-KR" altLang="en-US" smtClean="0"/>
              <a:t>2014-09-24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19672" y="6468129"/>
            <a:ext cx="534163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 dirty="0" smtClean="0"/>
              <a:t>Variable and Thread Bounding for </a:t>
            </a:r>
            <a:r>
              <a:rPr lang="en-US" altLang="ko-KR" dirty="0" err="1" smtClean="0"/>
              <a:t>Systeamtic</a:t>
            </a:r>
            <a:r>
              <a:rPr lang="en-US" altLang="ko-KR" dirty="0" smtClean="0"/>
              <a:t> Testing of Multithreaded Programs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00856" y="6483153"/>
            <a:ext cx="36951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3EE16F0-F06C-48ED-979E-3B5D05763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11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7DEF-DF67-440E-80D1-580A346C2D40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07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6D11-3629-476E-9149-FBDC92B73BD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1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9D91-D9E0-4E6E-BEF8-F00031F63A6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99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4BAB-055D-4FE9-AD4A-F983F6226F67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99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7801-1ED8-4904-871F-1565B56258E8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9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77BC-1119-4E0D-AFB2-66B8DAE86C97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4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6912-0375-481D-9FAB-D4411F543174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01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E1E-08D1-4D44-AB28-AA843FBDA13F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23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7C57-E2E8-4BCB-982A-DB1A52EB7A99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32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CF71-6D7B-4959-A8F4-E23D3062A6DA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81803"/>
            <a:ext cx="946448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DD46612-0602-4BF6-A393-7CF894A2840C}" type="datetime1">
              <a:rPr lang="ko-KR" altLang="en-US" smtClean="0"/>
              <a:pPr/>
              <a:t>2014-09-24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03649" y="6481803"/>
            <a:ext cx="5616623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 smtClean="0"/>
              <a:t>Variable and Thread Bounding for Systeamtic Testing of Multithreaded Programs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32931" y="6538274"/>
            <a:ext cx="432048" cy="235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3EE16F0-F06C-48ED-979E-3B5D057636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41864"/>
            <a:ext cx="50405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/ 31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71224" y="6510910"/>
            <a:ext cx="813144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Shin Hong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31642" y="6381328"/>
            <a:ext cx="86608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0135" y="1916832"/>
            <a:ext cx="8378329" cy="1695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3200" dirty="0" smtClean="0">
                <a:latin typeface="Calibri" panose="020F0502020204030204" pitchFamily="34" charset="0"/>
              </a:rPr>
              <a:t>Variable and Thread Bounding for </a:t>
            </a:r>
            <a:br>
              <a:rPr lang="en-US" altLang="ko-KR" sz="3200" dirty="0" smtClean="0">
                <a:latin typeface="Calibri" panose="020F0502020204030204" pitchFamily="34" charset="0"/>
              </a:rPr>
            </a:br>
            <a:r>
              <a:rPr lang="en-US" altLang="ko-KR" sz="3200" dirty="0" smtClean="0">
                <a:latin typeface="Calibri" panose="020F0502020204030204" pitchFamily="34" charset="0"/>
              </a:rPr>
              <a:t>Systematic Testing of Multithreaded Programs</a:t>
            </a:r>
            <a:endParaRPr lang="ko-KR" alt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23224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Sandeep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Bindal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Sorav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Bansal (IIT Delhi), </a:t>
            </a:r>
            <a:b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Akash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Lal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(MSR India)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riginally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in ISSTA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Shin Hong</a:t>
            </a: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BDE8-2FB8-4383-B9CA-AAFD4D33FC87}" type="datetime1">
              <a:rPr lang="ko-KR" altLang="en-US" smtClean="0"/>
              <a:t>2014-09-24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2912" y="1145305"/>
            <a:ext cx="695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CS750 Advanced Automated SW Testing, Fall 2014</a:t>
            </a:r>
            <a:endParaRPr lang="ko-KR" alt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Partitioning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496" y="1600200"/>
            <a:ext cx="8424936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Suppose that a program has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threads, the program has  total </a:t>
            </a:r>
            <a:r>
              <a:rPr lang="en-US" altLang="ko-KR" sz="2400" i="1" dirty="0" smtClean="0"/>
              <a:t>k</a:t>
            </a:r>
            <a:r>
              <a:rPr lang="en-US" altLang="ko-KR" sz="2400" dirty="0" smtClean="0"/>
              <a:t> instructions, and </a:t>
            </a:r>
            <a:r>
              <a:rPr lang="en-US" altLang="ko-KR" sz="2400" dirty="0"/>
              <a:t>the </a:t>
            </a:r>
            <a:r>
              <a:rPr lang="en-US" altLang="ko-KR" sz="2400" dirty="0" smtClean="0"/>
              <a:t>of </a:t>
            </a:r>
            <a:r>
              <a:rPr lang="en-US" altLang="ko-KR" sz="2400" dirty="0"/>
              <a:t>target concurrency </a:t>
            </a:r>
            <a:r>
              <a:rPr lang="en-US" altLang="ko-KR" sz="2400" dirty="0" smtClean="0"/>
              <a:t>bug </a:t>
            </a:r>
            <a:r>
              <a:rPr lang="en-US" altLang="ko-KR" sz="2400" dirty="0"/>
              <a:t>is </a:t>
            </a:r>
            <a:r>
              <a:rPr lang="en-US" altLang="ko-KR" sz="2400" i="1" dirty="0" smtClean="0"/>
              <a:t>d-</a:t>
            </a:r>
            <a:r>
              <a:rPr lang="en-US" altLang="ko-KR" sz="2400" dirty="0" smtClean="0"/>
              <a:t>depth.</a:t>
            </a:r>
          </a:p>
          <a:p>
            <a:endParaRPr lang="en-US" altLang="ko-KR" sz="1200" dirty="0" smtClean="0"/>
          </a:p>
          <a:p>
            <a:r>
              <a:rPr lang="en-US" altLang="ko-KR" sz="2400" dirty="0" smtClean="0"/>
              <a:t>The technique defines each thread as a partition (</a:t>
            </a:r>
            <a:r>
              <a:rPr lang="en-US" altLang="ko-KR" sz="2400" i="1" dirty="0" smtClean="0"/>
              <a:t>n </a:t>
            </a:r>
            <a:r>
              <a:rPr lang="en-US" altLang="ko-KR" sz="2400" dirty="0" smtClean="0"/>
              <a:t>partitions)</a:t>
            </a:r>
          </a:p>
          <a:p>
            <a:pPr lvl="1"/>
            <a:r>
              <a:rPr lang="en-US" altLang="ko-KR" sz="2200" dirty="0" smtClean="0"/>
              <a:t>Each partition starts at the thread starting point, and ends at the thread termination point</a:t>
            </a:r>
          </a:p>
          <a:p>
            <a:endParaRPr lang="en-US" altLang="ko-KR" sz="1400" dirty="0"/>
          </a:p>
          <a:p>
            <a:r>
              <a:rPr lang="en-US" altLang="ko-KR" sz="2400" dirty="0" smtClean="0"/>
              <a:t>In addition, the technique randomly divides a partition into 2 for 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</a:t>
            </a:r>
            <a:r>
              <a:rPr lang="en-US" altLang="ko-KR" sz="2400" i="1" dirty="0" smtClean="0"/>
              <a:t>1</a:t>
            </a:r>
            <a:r>
              <a:rPr lang="en-US" altLang="ko-KR" sz="2400" dirty="0" smtClean="0"/>
              <a:t> times (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-1 partitions in addition)</a:t>
            </a:r>
          </a:p>
          <a:p>
            <a:pPr lvl="1"/>
            <a:r>
              <a:rPr lang="en-US" altLang="ko-KR" sz="2200" dirty="0" smtClean="0"/>
              <a:t>For an instruction in a program, the probability that the instruction belongs to an additional partition is </a:t>
            </a:r>
            <a:r>
              <a:rPr lang="en-US" altLang="ko-KR" sz="2200" i="1" dirty="0" smtClean="0"/>
              <a:t>1</a:t>
            </a:r>
            <a:r>
              <a:rPr lang="en-US" altLang="ko-KR" sz="2200" dirty="0" smtClean="0"/>
              <a:t>/</a:t>
            </a:r>
            <a:r>
              <a:rPr lang="en-US" altLang="ko-KR" sz="2200" i="1" dirty="0" smtClean="0"/>
              <a:t>k</a:t>
            </a:r>
            <a:r>
              <a:rPr lang="en-US" altLang="ko-KR" sz="2200" dirty="0" smtClean="0"/>
              <a:t> at minimum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96A5-C008-467B-BA3B-9711B2ADD467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67544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1: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2: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3: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4: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2687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1</a:t>
            </a:r>
            <a:endParaRPr lang="ko-KR" altLang="en-US" baseline="-25000" dirty="0"/>
          </a:p>
        </p:txBody>
      </p:sp>
      <p:sp>
        <p:nvSpPr>
          <p:cNvPr id="10" name="직사각형 9"/>
          <p:cNvSpPr/>
          <p:nvPr/>
        </p:nvSpPr>
        <p:spPr>
          <a:xfrm>
            <a:off x="1475656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12687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  <p:sp>
        <p:nvSpPr>
          <p:cNvPr id="12" name="직사각형 11"/>
          <p:cNvSpPr/>
          <p:nvPr/>
        </p:nvSpPr>
        <p:spPr>
          <a:xfrm>
            <a:off x="3275856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k-1: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k: 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2687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endParaRPr lang="ko-KR" altLang="en-US" baseline="-250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411760" y="3356992"/>
            <a:ext cx="6480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364088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08104" y="12687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1</a:t>
            </a:r>
            <a:endParaRPr lang="ko-KR" altLang="en-US" baseline="-25000" dirty="0"/>
          </a:p>
        </p:txBody>
      </p:sp>
      <p:sp>
        <p:nvSpPr>
          <p:cNvPr id="18" name="직사각형 17"/>
          <p:cNvSpPr/>
          <p:nvPr/>
        </p:nvSpPr>
        <p:spPr>
          <a:xfrm>
            <a:off x="6372200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516216" y="12687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  <p:sp>
        <p:nvSpPr>
          <p:cNvPr id="20" name="직사각형 19"/>
          <p:cNvSpPr/>
          <p:nvPr/>
        </p:nvSpPr>
        <p:spPr>
          <a:xfrm>
            <a:off x="8172400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316416" y="126876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endParaRPr lang="ko-KR" altLang="en-US" baseline="-250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7308304" y="3356992"/>
            <a:ext cx="6480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364088" y="422108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4860032" y="4797152"/>
            <a:ext cx="64807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4356" y="5517232"/>
            <a:ext cx="184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New partition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defined randomly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211960" y="335699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2843644"/>
            <a:ext cx="147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Partitioning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806F-52FD-48AD-8BAA-0925B946A357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ko-KR" dirty="0" smtClean="0"/>
              <a:t>Partitioning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Priority Assignment (Static Scheduling)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The technique randomly assigns the priorities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,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+1,...,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+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-1 to 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 partitions each of which starts from a thread</a:t>
                </a:r>
              </a:p>
              <a:p>
                <a:pPr lvl="1"/>
                <a:r>
                  <a:rPr lang="en-US" altLang="ko-KR" sz="2000" dirty="0" smtClean="0"/>
                  <a:t>The priority</a:t>
                </a:r>
                <a:r>
                  <a:rPr lang="en-US" altLang="ko-KR" sz="2000" i="1" dirty="0" smtClean="0"/>
                  <a:t> d</a:t>
                </a:r>
                <a:r>
                  <a:rPr lang="en-US" altLang="ko-KR" sz="2000" dirty="0" smtClean="0"/>
                  <a:t>+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dirty="0" smtClean="0"/>
                  <a:t>-</a:t>
                </a:r>
                <a:r>
                  <a:rPr lang="en-US" altLang="ko-KR" sz="2000" i="1" dirty="0" smtClean="0"/>
                  <a:t>1</a:t>
                </a:r>
                <a:r>
                  <a:rPr lang="en-US" altLang="ko-KR" sz="2000" dirty="0" smtClean="0"/>
                  <a:t> is the highest one</a:t>
                </a:r>
              </a:p>
              <a:p>
                <a:pPr lvl="1"/>
                <a:r>
                  <a:rPr lang="en-US" altLang="ko-KR" sz="2000" dirty="0" smtClean="0"/>
                  <a:t>The probability that a partition has the lowest priority (i.e. </a:t>
                </a:r>
                <a:r>
                  <a:rPr lang="en-US" altLang="ko-KR" sz="2000" i="1" dirty="0" smtClean="0"/>
                  <a:t>d</a:t>
                </a:r>
                <a:r>
                  <a:rPr lang="en-US" altLang="ko-KR" sz="2000" dirty="0" smtClean="0"/>
                  <a:t>) is 1/</a:t>
                </a:r>
                <a:r>
                  <a:rPr lang="en-US" altLang="ko-KR" sz="2000" i="1" dirty="0" smtClean="0"/>
                  <a:t>n </a:t>
                </a:r>
                <a:r>
                  <a:rPr lang="en-US" altLang="ko-KR" sz="2000" dirty="0" smtClean="0"/>
                  <a:t>at minimum.</a:t>
                </a:r>
              </a:p>
              <a:p>
                <a:endParaRPr lang="en-US" altLang="ko-KR" sz="2400" dirty="0" smtClean="0"/>
              </a:p>
              <a:p>
                <a:r>
                  <a:rPr lang="en-US" altLang="ko-KR" sz="2400" dirty="0" smtClean="0"/>
                  <a:t>For a partition generated by  </a:t>
                </a:r>
                <a:r>
                  <a:rPr lang="en-US" altLang="ko-KR" sz="2400" i="1" dirty="0" err="1" smtClean="0"/>
                  <a:t>i</a:t>
                </a:r>
                <a:r>
                  <a:rPr lang="en-US" altLang="ko-KR" sz="2400" dirty="0" err="1" smtClean="0"/>
                  <a:t>-th</a:t>
                </a:r>
                <a:r>
                  <a:rPr lang="en-US" altLang="ko-KR" sz="2400" dirty="0" smtClean="0"/>
                  <a:t> division (</a:t>
                </a:r>
                <a:r>
                  <a:rPr lang="en-US" altLang="ko-KR" sz="2400" i="1" dirty="0" smtClean="0"/>
                  <a:t>1</a:t>
                </a:r>
                <a:r>
                  <a:rPr lang="en-US" altLang="ko-K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en-US" altLang="ko-KR" sz="2400" i="1" dirty="0" smtClean="0"/>
                  <a:t>i </a:t>
                </a:r>
                <a14:m>
                  <m:oMath xmlns:m="http://schemas.openxmlformats.org/officeDocument/2006/math">
                    <m:r>
                      <a:rPr lang="en-US" altLang="ko-KR" sz="2400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-</a:t>
                </a:r>
                <a:r>
                  <a:rPr lang="en-US" altLang="ko-KR" sz="2400" i="1" dirty="0" smtClean="0"/>
                  <a:t>1</a:t>
                </a:r>
                <a:r>
                  <a:rPr lang="en-US" altLang="ko-KR" sz="2400" dirty="0" smtClean="0"/>
                  <a:t>), the technique assigns its priority as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-</a:t>
                </a:r>
                <a:r>
                  <a:rPr lang="en-US" altLang="ko-KR" sz="2400" i="1" dirty="0" err="1" smtClean="0"/>
                  <a:t>i</a:t>
                </a:r>
                <a:r>
                  <a:rPr lang="en-US" altLang="ko-KR" sz="2400" i="1" dirty="0" smtClean="0"/>
                  <a:t>.</a:t>
                </a:r>
              </a:p>
              <a:p>
                <a:pPr lvl="1"/>
                <a:r>
                  <a:rPr lang="en-US" altLang="ko-KR" sz="2000" dirty="0" smtClean="0"/>
                  <a:t>For an instruction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dirty="0" smtClean="0"/>
                  <a:t> in a program, the probability that </a:t>
                </a:r>
                <a:r>
                  <a:rPr lang="en-US" altLang="ko-KR" sz="2000" i="1" dirty="0" smtClean="0"/>
                  <a:t>s </a:t>
                </a:r>
                <a:r>
                  <a:rPr lang="en-US" altLang="ko-KR" sz="2000" dirty="0" smtClean="0"/>
                  <a:t>has a priority </a:t>
                </a:r>
                <a:r>
                  <a:rPr lang="en-US" altLang="ko-KR" sz="2000" i="1" dirty="0" err="1" smtClean="0"/>
                  <a:t>i</a:t>
                </a:r>
                <a:r>
                  <a:rPr lang="en-US" altLang="ko-KR" sz="2000" dirty="0" smtClean="0"/>
                  <a:t> is 1</a:t>
                </a:r>
                <a:r>
                  <a:rPr lang="en-US" altLang="ko-KR" sz="2000" dirty="0" smtClean="0"/>
                  <a:t>/(</a:t>
                </a:r>
                <a:r>
                  <a:rPr lang="en-US" altLang="ko-KR" sz="2000" i="1" dirty="0" smtClean="0"/>
                  <a:t>k-1</a:t>
                </a:r>
                <a:r>
                  <a:rPr lang="en-US" altLang="ko-KR" sz="2000" dirty="0" smtClean="0"/>
                  <a:t>) </a:t>
                </a:r>
                <a:r>
                  <a:rPr lang="en-US" altLang="ko-KR" sz="2000" dirty="0" smtClean="0"/>
                  <a:t>at minimum</a:t>
                </a:r>
                <a:endParaRPr lang="en-US" altLang="ko-KR" sz="2000" dirty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35" r="-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63A-AE90-47B1-A74E-A8AE4AD8364C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Test Case Execution (Dynamic Scheduling)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3336" y="1556792"/>
            <a:ext cx="8568952" cy="475252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Before test case executions, a user sets the number of context-switches in an execution, and a starting state</a:t>
            </a:r>
          </a:p>
          <a:p>
            <a:endParaRPr lang="en-US" altLang="ko-KR" sz="1400" dirty="0" smtClean="0"/>
          </a:p>
          <a:p>
            <a:r>
              <a:rPr lang="en-US" altLang="ko-KR" sz="2400" dirty="0" smtClean="0"/>
              <a:t>Before each test execution, the technique sets the partitions, and their priorities</a:t>
            </a:r>
          </a:p>
          <a:p>
            <a:endParaRPr lang="en-US" altLang="ko-KR" sz="1200" dirty="0" smtClean="0"/>
          </a:p>
          <a:p>
            <a:r>
              <a:rPr lang="en-US" altLang="ko-KR" sz="2400" dirty="0" smtClean="0"/>
              <a:t>For each state, the PCT runtime scheduler selects the thread that executes the partition of the highest priority in enabled threads</a:t>
            </a:r>
          </a:p>
          <a:p>
            <a:pPr lvl="1"/>
            <a:r>
              <a:rPr lang="en-US" altLang="ko-KR" sz="2000" dirty="0" smtClean="0"/>
              <a:t>A thread enabled when it is not terminated, and not blocked by any synchronization</a:t>
            </a:r>
          </a:p>
          <a:p>
            <a:pPr lvl="1"/>
            <a:r>
              <a:rPr lang="en-US" altLang="ko-KR" sz="2000" dirty="0" smtClean="0"/>
              <a:t>A context-switching occurs if</a:t>
            </a:r>
          </a:p>
          <a:p>
            <a:pPr lvl="2"/>
            <a:r>
              <a:rPr lang="en-US" altLang="ko-KR" sz="2000" dirty="0" smtClean="0"/>
              <a:t>A thread begins/ends, or</a:t>
            </a:r>
          </a:p>
          <a:p>
            <a:pPr lvl="2"/>
            <a:r>
              <a:rPr lang="en-US" altLang="ko-KR" sz="2000" dirty="0" smtClean="0"/>
              <a:t>A thread is blocked, or</a:t>
            </a:r>
          </a:p>
          <a:p>
            <a:pPr lvl="2"/>
            <a:r>
              <a:rPr lang="en-US" altLang="ko-KR" sz="2000" dirty="0" smtClean="0"/>
              <a:t>A thread reaches to the end of a partition (randomly selected)</a:t>
            </a:r>
          </a:p>
          <a:p>
            <a:pPr lvl="1"/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30AB-4BCA-4F63-B099-77950249FDCC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3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Probability to Detect 1-depth Bug (1/2)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07901"/>
            <a:ext cx="8208912" cy="298519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Suppose that a target program has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threads and there is</a:t>
            </a:r>
            <a:br>
              <a:rPr lang="en-US" altLang="ko-KR" sz="2400" dirty="0" smtClean="0"/>
            </a:br>
            <a:r>
              <a:rPr lang="en-US" altLang="ko-KR" sz="2400" u="sng" dirty="0" smtClean="0"/>
              <a:t>a 1-depth concurrency bug</a:t>
            </a:r>
          </a:p>
          <a:p>
            <a:pPr lvl="1"/>
            <a:r>
              <a:rPr lang="en-US" altLang="ko-KR" sz="2000" dirty="0" smtClean="0"/>
              <a:t>The bug consists of two instructions </a:t>
            </a:r>
            <a:r>
              <a:rPr lang="en-US" altLang="ko-KR" sz="2000" i="1" dirty="0" smtClean="0"/>
              <a:t>p</a:t>
            </a:r>
            <a:r>
              <a:rPr lang="en-US" altLang="ko-KR" sz="2000" i="1" baseline="-25000" dirty="0" smtClean="0"/>
              <a:t>1</a:t>
            </a:r>
            <a:r>
              <a:rPr lang="en-US" altLang="ko-KR" sz="2000" dirty="0" smtClean="0"/>
              <a:t> and </a:t>
            </a:r>
            <a:r>
              <a:rPr lang="en-US" altLang="ko-KR" sz="2000" i="1" dirty="0" smtClean="0"/>
              <a:t>p</a:t>
            </a:r>
            <a:r>
              <a:rPr lang="en-US" altLang="ko-KR" sz="2000" i="1" baseline="-25000" dirty="0" smtClean="0"/>
              <a:t>2</a:t>
            </a:r>
            <a:r>
              <a:rPr lang="en-US" altLang="ko-KR" sz="2000" dirty="0" smtClean="0"/>
              <a:t> in two threads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1</a:t>
            </a:r>
            <a:r>
              <a:rPr lang="en-US" altLang="ko-KR" sz="2000" dirty="0" smtClean="0"/>
              <a:t> and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2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The bug induces an error if </a:t>
            </a:r>
            <a:r>
              <a:rPr lang="en-US" altLang="ko-KR" sz="2000" i="1" dirty="0" smtClean="0"/>
              <a:t>p</a:t>
            </a:r>
            <a:r>
              <a:rPr lang="en-US" altLang="ko-KR" sz="2000" baseline="-25000" dirty="0" smtClean="0"/>
              <a:t>2</a:t>
            </a:r>
            <a:r>
              <a:rPr lang="en-US" altLang="ko-KR" sz="2000" dirty="0" smtClean="0"/>
              <a:t> is executed before </a:t>
            </a:r>
            <a:r>
              <a:rPr lang="en-US" altLang="ko-KR" sz="2000" i="1" dirty="0" smtClean="0"/>
              <a:t>p</a:t>
            </a:r>
            <a:r>
              <a:rPr lang="en-US" altLang="ko-KR" sz="2000" baseline="-25000" dirty="0" smtClean="0"/>
              <a:t>1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400" dirty="0" smtClean="0"/>
              <a:t>The technique defines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partitions each of which corresponds to each thread </a:t>
            </a:r>
            <a:r>
              <a:rPr lang="en-US" altLang="ko-KR" sz="2000" dirty="0" smtClean="0"/>
              <a:t>(no additional partition since </a:t>
            </a:r>
            <a:r>
              <a:rPr lang="en-US" altLang="ko-KR" sz="2000" i="1" dirty="0" smtClean="0"/>
              <a:t>d</a:t>
            </a:r>
            <a:r>
              <a:rPr lang="en-US" altLang="ko-KR" sz="2000" dirty="0" smtClean="0"/>
              <a:t> = 1)</a:t>
            </a:r>
          </a:p>
          <a:p>
            <a:pPr lvl="1"/>
            <a:r>
              <a:rPr lang="en-US" altLang="ko-KR" sz="2000" dirty="0"/>
              <a:t>The partition </a:t>
            </a:r>
            <a:r>
              <a:rPr lang="en-US" altLang="ko-KR" sz="2000" i="1" dirty="0"/>
              <a:t>s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 and </a:t>
            </a:r>
            <a:r>
              <a:rPr lang="en-US" altLang="ko-KR" sz="2000" i="1" dirty="0"/>
              <a:t>s</a:t>
            </a:r>
            <a:r>
              <a:rPr lang="en-US" altLang="ko-KR" sz="2000" baseline="-25000" dirty="0"/>
              <a:t>2</a:t>
            </a:r>
            <a:r>
              <a:rPr lang="en-US" altLang="ko-KR" sz="2000" dirty="0"/>
              <a:t> correspond to </a:t>
            </a:r>
            <a:r>
              <a:rPr lang="en-US" altLang="ko-KR" sz="2000" i="1" dirty="0"/>
              <a:t>t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 and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2</a:t>
            </a:r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3381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691680" y="4437112"/>
            <a:ext cx="129614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79912" y="4437112"/>
            <a:ext cx="129614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186764" y="407707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/>
              <a:t>s</a:t>
            </a:r>
            <a:r>
              <a:rPr lang="en-US" altLang="ko-KR" baseline="-25000" dirty="0"/>
              <a:t>1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202988" y="407707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/>
              <a:t>s</a:t>
            </a:r>
            <a:r>
              <a:rPr lang="en-US" altLang="ko-KR" baseline="-25000" dirty="0" smtClean="0"/>
              <a:t>2</a:t>
            </a:r>
            <a:endParaRPr lang="ko-KR" alt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4057-BD64-45D9-A34E-C72DCF4F8DD6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7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Probability to </a:t>
            </a:r>
            <a:r>
              <a:rPr lang="en-US" altLang="ko-KR" sz="3200" dirty="0" smtClean="0"/>
              <a:t>Detect 1-depth </a:t>
            </a:r>
            <a:r>
              <a:rPr lang="en-US" altLang="ko-KR" sz="3200" dirty="0"/>
              <a:t>Bug </a:t>
            </a:r>
            <a:r>
              <a:rPr lang="en-US" altLang="ko-KR" sz="3200" dirty="0" smtClean="0"/>
              <a:t>(2/2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16832"/>
                <a:ext cx="8208912" cy="439248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 smtClean="0"/>
                  <a:t>The probability for a generated execution to detect an error for the bug is </a:t>
                </a:r>
                <a:r>
                  <a:rPr lang="en-US" altLang="ko-KR" sz="2800" dirty="0" smtClean="0">
                    <a:solidFill>
                      <a:srgbClr val="0033CC"/>
                    </a:solidFill>
                  </a:rPr>
                  <a:t>1/</a:t>
                </a:r>
                <a:r>
                  <a:rPr lang="en-US" altLang="ko-KR" sz="2800" i="1" dirty="0" smtClean="0">
                    <a:solidFill>
                      <a:srgbClr val="0033CC"/>
                    </a:solidFill>
                  </a:rPr>
                  <a:t>n </a:t>
                </a:r>
                <a:r>
                  <a:rPr lang="en-US" altLang="ko-KR" sz="2800" dirty="0">
                    <a:solidFill>
                      <a:srgbClr val="0033CC"/>
                    </a:solidFill>
                  </a:rPr>
                  <a:t>at minimum </a:t>
                </a:r>
                <a:r>
                  <a:rPr lang="en-US" altLang="ko-KR" sz="2800" dirty="0" smtClean="0">
                    <a:solidFill>
                      <a:srgbClr val="0033CC"/>
                    </a:solidFill>
                  </a:rPr>
                  <a:t>(in worst case)</a:t>
                </a:r>
                <a:endParaRPr lang="en-US" altLang="ko-KR" sz="2800" i="1" dirty="0" smtClean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2</a:t>
                </a:r>
                <a:r>
                  <a:rPr lang="en-US" altLang="ko-KR" sz="2400" dirty="0" smtClean="0"/>
                  <a:t> has a higher priority than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</a:t>
                </a:r>
                <a:br>
                  <a:rPr lang="en-US" altLang="ko-KR" sz="2400" dirty="0" smtClean="0"/>
                </a:b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altLang="ko-KR" sz="2400" dirty="0" smtClean="0"/>
                  <a:t>  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has the lowest priority.</a:t>
                </a:r>
              </a:p>
              <a:p>
                <a:pPr lvl="2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 has the lowest priority is 1/</a:t>
                </a:r>
                <a:r>
                  <a:rPr lang="en-US" altLang="ko-KR" sz="2000" i="1" dirty="0" smtClean="0"/>
                  <a:t>n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16832"/>
                <a:ext cx="8208912" cy="4392488"/>
              </a:xfrm>
              <a:blipFill rotWithShape="0">
                <a:blip r:embed="rId2"/>
                <a:stretch>
                  <a:fillRect l="-1337" t="-1248" r="-21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2D62-20A7-4A50-87F1-A46EB1588B0B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Probability to Detect </a:t>
            </a:r>
            <a:r>
              <a:rPr lang="en-US" altLang="ko-KR" sz="3200" dirty="0" smtClean="0"/>
              <a:t>2-depth </a:t>
            </a:r>
            <a:r>
              <a:rPr lang="en-US" altLang="ko-KR" sz="3200" dirty="0"/>
              <a:t>Bug (1/2)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05888" y="1340768"/>
                <a:ext cx="8712968" cy="478539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Suppose that a target program has </a:t>
                </a:r>
                <a:r>
                  <a:rPr lang="en-US" altLang="ko-KR" sz="2400" i="1" dirty="0"/>
                  <a:t>n</a:t>
                </a:r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threads and </a:t>
                </a:r>
                <a:r>
                  <a:rPr lang="en-US" altLang="ko-KR" sz="2400" i="1" dirty="0" smtClean="0"/>
                  <a:t>k</a:t>
                </a:r>
                <a:r>
                  <a:rPr lang="en-US" altLang="ko-KR" sz="2400" dirty="0" smtClean="0"/>
                  <a:t> instructions, </a:t>
                </a:r>
                <a:r>
                  <a:rPr lang="en-US" altLang="ko-KR" sz="2400" dirty="0"/>
                  <a:t>and there </a:t>
                </a:r>
                <a:r>
                  <a:rPr lang="en-US" altLang="ko-KR" sz="2400" dirty="0" smtClean="0"/>
                  <a:t>is </a:t>
                </a:r>
                <a:r>
                  <a:rPr lang="en-US" altLang="ko-KR" sz="2400" u="sng" dirty="0" smtClean="0"/>
                  <a:t>a 2-depth concurrency </a:t>
                </a:r>
                <a:r>
                  <a:rPr lang="en-US" altLang="ko-KR" sz="2400" u="sng" dirty="0"/>
                  <a:t>bug </a:t>
                </a:r>
              </a:p>
              <a:p>
                <a:pPr lvl="1"/>
                <a:r>
                  <a:rPr lang="en-US" altLang="ko-KR" sz="2000" dirty="0" smtClean="0"/>
                  <a:t>The bug consists of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,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,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 where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 belong to different threads (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),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2</a:t>
                </a:r>
                <a:r>
                  <a:rPr lang="en-US" altLang="ko-KR" sz="2000" dirty="0" smtClean="0"/>
                  <a:t>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 belongs to different threads </a:t>
                </a:r>
                <a:r>
                  <a:rPr lang="en-US" altLang="ko-KR" sz="2000" dirty="0"/>
                  <a:t>(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).</a:t>
                </a:r>
              </a:p>
              <a:p>
                <a:endParaRPr lang="en-US" altLang="ko-KR" sz="1200" dirty="0" smtClean="0"/>
              </a:p>
              <a:p>
                <a:r>
                  <a:rPr lang="en-US" altLang="ko-KR" sz="2400" dirty="0" smtClean="0"/>
                  <a:t>The technique defines 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 partitions that begins from thread starts,  and one partition that starts from a randomly selected instruction.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888" y="1340768"/>
                <a:ext cx="8712968" cy="4785395"/>
              </a:xfrm>
              <a:blipFill rotWithShape="1">
                <a:blip r:embed="rId2"/>
                <a:stretch>
                  <a:fillRect l="-980" t="-1019" r="-13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79" y="3903088"/>
            <a:ext cx="4389655" cy="24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195-998E-4717-BB74-59CACF70F512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8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1500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Probability to Detect </a:t>
            </a:r>
            <a:r>
              <a:rPr lang="en-US" altLang="ko-KR" sz="3200" dirty="0" smtClean="0"/>
              <a:t>2-depth </a:t>
            </a:r>
            <a:r>
              <a:rPr lang="en-US" altLang="ko-KR" sz="3200" dirty="0"/>
              <a:t>Bug </a:t>
            </a:r>
            <a:r>
              <a:rPr lang="en-US" altLang="ko-KR" sz="3200" dirty="0" smtClean="0"/>
              <a:t>(2/2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772816"/>
                <a:ext cx="8938112" cy="435334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probability </a:t>
                </a:r>
                <a:r>
                  <a:rPr lang="en-US" altLang="ko-KR" sz="2400" dirty="0" smtClean="0"/>
                  <a:t>of </a:t>
                </a:r>
                <a:r>
                  <a:rPr lang="en-US" altLang="ko-KR" sz="2400" dirty="0"/>
                  <a:t>a generated execution to </a:t>
                </a:r>
                <a:r>
                  <a:rPr lang="en-US" altLang="ko-KR" sz="2400" dirty="0" smtClean="0"/>
                  <a:t>detect the </a:t>
                </a:r>
                <a:r>
                  <a:rPr lang="en-US" altLang="ko-KR" sz="2400" dirty="0"/>
                  <a:t>error </a:t>
                </a:r>
                <a:r>
                  <a:rPr lang="en-US" altLang="ko-KR" sz="24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 ×(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altLang="ko-KR" sz="2400" dirty="0" smtClean="0"/>
                  <a:t> at minimum</a:t>
                </a:r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p</a:t>
                </a:r>
                <a:r>
                  <a:rPr lang="en-US" altLang="ko-KR" sz="2400" baseline="-25000" dirty="0" smtClean="0"/>
                  <a:t>3</a:t>
                </a:r>
                <a:r>
                  <a:rPr lang="en-US" altLang="ko-KR" sz="2400" dirty="0" smtClean="0"/>
                  <a:t> belongs to the additional partition</a:t>
                </a:r>
                <a:r>
                  <a:rPr lang="en-US" altLang="ko-KR" sz="2400" b="0" i="1" dirty="0" smtClean="0">
                    <a:latin typeface="Cambria Math"/>
                  </a:rPr>
                  <a:t/>
                </a:r>
                <a:br>
                  <a:rPr lang="en-US" altLang="ko-KR" sz="24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≥1/</m:t>
                    </m:r>
                    <m:r>
                      <a:rPr lang="en-US" altLang="ko-KR" sz="2400" b="0" i="1" smtClean="0">
                        <a:latin typeface="Cambria Math"/>
                      </a:rPr>
                      <m:t>(</m:t>
                    </m:r>
                    <m:r>
                      <a:rPr lang="en-US" altLang="ko-KR" sz="2400" b="0" i="1" smtClean="0">
                        <a:latin typeface="Cambria Math"/>
                      </a:rPr>
                      <m:t>𝑘</m:t>
                    </m:r>
                    <m:r>
                      <a:rPr lang="en-US" altLang="ko-KR" sz="24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ko-KR" sz="2400" dirty="0" smtClean="0"/>
                  <a:t> </a:t>
                </a:r>
              </a:p>
              <a:p>
                <a:pPr lvl="2"/>
                <a:r>
                  <a:rPr lang="en-US" altLang="ko-KR" sz="2000" dirty="0" smtClean="0"/>
                  <a:t>because the probability that the additional partition starts from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3</a:t>
                </a:r>
                <a:r>
                  <a:rPr lang="en-US" altLang="ko-KR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1/</m:t>
                    </m:r>
                    <m:r>
                      <a:rPr lang="en-US" altLang="ko-KR" sz="2000" b="0" i="1" smtClean="0">
                        <a:latin typeface="Cambria Math"/>
                      </a:rPr>
                      <m:t>(</m:t>
                    </m:r>
                    <m:r>
                      <a:rPr lang="en-US" altLang="ko-KR" sz="2000" i="1">
                        <a:latin typeface="Cambria Math"/>
                      </a:rPr>
                      <m:t>𝑘</m:t>
                    </m:r>
                    <m:r>
                      <a:rPr lang="en-US" altLang="ko-KR" sz="20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ko-KR" sz="2000" dirty="0" smtClean="0"/>
                  <a:t> at minimum</a:t>
                </a:r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has a higher priority than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2</a:t>
                </a:r>
                <a:r>
                  <a:rPr lang="en-US" altLang="ko-K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/>
                      </a:rPr>
                      <m:t>≥</m:t>
                    </m:r>
                    <m:r>
                      <a:rPr lang="en-US" altLang="ko-KR" sz="2400" b="0" i="1" smtClean="0">
                        <a:latin typeface="Cambria Math"/>
                      </a:rPr>
                      <m:t> 1/</m:t>
                    </m:r>
                    <m:r>
                      <a:rPr lang="en-US" altLang="ko-KR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altLang="ko-KR" sz="2400" dirty="0" smtClean="0"/>
              </a:p>
              <a:p>
                <a:pPr lvl="1"/>
                <a:endParaRPr lang="en-US" altLang="ko-KR" sz="2000" dirty="0" smtClean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772816"/>
                <a:ext cx="8938112" cy="4353347"/>
              </a:xfrm>
              <a:blipFill rotWithShape="1">
                <a:blip r:embed="rId2"/>
                <a:stretch>
                  <a:fillRect l="-955" t="-11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98DB-28E4-439F-BE0D-97DC0E536214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Probability to Detect </a:t>
            </a:r>
            <a:r>
              <a:rPr lang="en-US" altLang="ko-KR" i="1" dirty="0" smtClean="0"/>
              <a:t>d-</a:t>
            </a:r>
            <a:r>
              <a:rPr lang="en-US" altLang="ko-KR" dirty="0" smtClean="0"/>
              <a:t>depth Bugs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05888" y="1600200"/>
                <a:ext cx="8712968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Suppose that a target program has </a:t>
                </a:r>
                <a:r>
                  <a:rPr lang="en-US" altLang="ko-KR" sz="2400" i="1" dirty="0"/>
                  <a:t>n</a:t>
                </a:r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threads and </a:t>
                </a:r>
                <a:r>
                  <a:rPr lang="en-US" altLang="ko-KR" sz="2400" i="1" dirty="0" smtClean="0"/>
                  <a:t>k</a:t>
                </a:r>
                <a:r>
                  <a:rPr lang="en-US" altLang="ko-KR" sz="2400" dirty="0" smtClean="0"/>
                  <a:t> instructions, </a:t>
                </a:r>
                <a:r>
                  <a:rPr lang="en-US" altLang="ko-KR" sz="2400" dirty="0"/>
                  <a:t>and there </a:t>
                </a:r>
                <a:r>
                  <a:rPr lang="en-US" altLang="ko-KR" sz="2400" dirty="0" smtClean="0"/>
                  <a:t>is </a:t>
                </a:r>
                <a:r>
                  <a:rPr lang="en-US" altLang="ko-KR" sz="2400" u="sng" dirty="0" smtClean="0"/>
                  <a:t>a </a:t>
                </a:r>
                <a:r>
                  <a:rPr lang="en-US" altLang="ko-KR" sz="2400" i="1" u="sng" dirty="0" smtClean="0"/>
                  <a:t>d</a:t>
                </a:r>
                <a:r>
                  <a:rPr lang="en-US" altLang="ko-KR" sz="2400" u="sng" dirty="0" smtClean="0"/>
                  <a:t>-depth concurrency bug</a:t>
                </a:r>
                <a:endParaRPr lang="en-US" altLang="ko-KR" sz="2400" i="1" u="sng" dirty="0" smtClean="0"/>
              </a:p>
              <a:p>
                <a:pPr lvl="1"/>
                <a:r>
                  <a:rPr lang="en-US" altLang="ko-KR" sz="2000" dirty="0" smtClean="0"/>
                  <a:t>Suppose that the bug consists of the instructions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…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p</a:t>
                </a:r>
                <a:r>
                  <a:rPr lang="en-US" altLang="ko-KR" sz="2000" i="1" baseline="-25000" dirty="0" smtClean="0"/>
                  <a:t>d+1</a:t>
                </a:r>
                <a:r>
                  <a:rPr lang="en-US" altLang="ko-KR" sz="2000" dirty="0" smtClean="0"/>
                  <a:t> and</a:t>
                </a:r>
              </a:p>
              <a:p>
                <a:pPr lvl="1"/>
                <a:r>
                  <a:rPr lang="en-US" altLang="ko-KR" sz="2000" dirty="0" smtClean="0"/>
                  <a:t>The bug induces an error only if these instructions are executed in order</a:t>
                </a:r>
                <a:endParaRPr lang="en-US" altLang="ko-KR" sz="2000" dirty="0"/>
              </a:p>
              <a:p>
                <a:pPr lvl="1"/>
                <a:endParaRPr lang="en-US" altLang="ko-KR" sz="2000" dirty="0"/>
              </a:p>
              <a:p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probability </a:t>
                </a:r>
                <a:r>
                  <a:rPr lang="en-US" altLang="ko-KR" sz="2400" dirty="0" smtClean="0"/>
                  <a:t>of </a:t>
                </a:r>
                <a:r>
                  <a:rPr lang="en-US" altLang="ko-KR" sz="2400" dirty="0"/>
                  <a:t>a generated execution to detects </a:t>
                </a:r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error </a:t>
                </a:r>
                <a:r>
                  <a:rPr lang="en-US" altLang="ko-KR" sz="24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 ×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 smtClean="0"/>
                  <a:t> at minimum</a:t>
                </a:r>
              </a:p>
              <a:p>
                <a:pPr lvl="1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 executes before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2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altLang="ko-KR" sz="2000" baseline="-25000" dirty="0" smtClean="0"/>
              </a:p>
              <a:p>
                <a:pPr lvl="1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, … ,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d+1 </a:t>
                </a:r>
                <a:r>
                  <a:rPr lang="en-US" altLang="ko-KR" sz="2000" dirty="0" smtClean="0"/>
                  <a:t>belongs to the corresponding additional partitions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 smtClean="0"/>
              </a:p>
              <a:p>
                <a:pPr lvl="1"/>
                <a:endParaRPr lang="en-US" altLang="ko-KR" sz="2000" dirty="0" smtClean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888" y="1600200"/>
                <a:ext cx="8712968" cy="4525963"/>
              </a:xfrm>
              <a:blipFill rotWithShape="1">
                <a:blip r:embed="rId2"/>
                <a:stretch>
                  <a:fillRect l="-980" t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59F5-4596-42A2-9D88-449FC96C4032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 PCT with Variable Bound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23224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PCT-VB tries to create new partitions right after a thread updates certain variables, such that the schedules of partitions will explore different variable access sequences</a:t>
            </a:r>
          </a:p>
          <a:p>
            <a:pPr lvl="1"/>
            <a:r>
              <a:rPr lang="en-US" altLang="ko-KR" sz="2000" dirty="0" smtClean="0"/>
              <a:t>Improve the probability of finding most bugs which have low variable bounds</a:t>
            </a:r>
          </a:p>
          <a:p>
            <a:pPr lvl="1"/>
            <a:r>
              <a:rPr lang="en-US" altLang="ko-KR" sz="2000" dirty="0" smtClean="0"/>
              <a:t>Reduce runtime overhead by selective instrumentation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9D91-D9E0-4E6E-BEF8-F00031F63A6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19</a:t>
            </a:fld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2492779" y="3724578"/>
            <a:ext cx="4311469" cy="2385652"/>
            <a:chOff x="2492779" y="3724578"/>
            <a:chExt cx="4311469" cy="2385652"/>
          </a:xfrm>
        </p:grpSpPr>
        <p:sp>
          <p:nvSpPr>
            <p:cNvPr id="7" name="직사각형 6"/>
            <p:cNvSpPr/>
            <p:nvPr/>
          </p:nvSpPr>
          <p:spPr>
            <a:xfrm>
              <a:off x="2492779" y="4116927"/>
              <a:ext cx="1045557" cy="19916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1: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2:  W(x)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3: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4:  R(x)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9414" y="3724578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latin typeface="Calibri" panose="020F0502020204030204" pitchFamily="34" charset="0"/>
                </a:rPr>
                <a:t>t</a:t>
              </a:r>
              <a:r>
                <a:rPr lang="en-US" altLang="ko-KR" sz="2000" i="1" baseline="-25000" dirty="0" smtClean="0">
                  <a:latin typeface="Calibri" panose="020F0502020204030204" pitchFamily="34" charset="0"/>
                </a:rPr>
                <a:t>1</a:t>
              </a:r>
              <a:endParaRPr lang="ko-KR" altLang="en-US" sz="2000" i="1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751478" y="4118545"/>
              <a:ext cx="1045557" cy="19916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endParaRPr lang="en-US" altLang="ko-KR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80:W(x)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81: R(x)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90: W(x)</a:t>
              </a:r>
            </a:p>
            <a:p>
              <a:r>
                <a:rPr lang="en-US" altLang="ko-KR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  <a:endParaRPr lang="ko-KR" alt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0823" y="3724578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latin typeface="Calibri" panose="020F0502020204030204" pitchFamily="34" charset="0"/>
                </a:rPr>
                <a:t>t</a:t>
              </a:r>
              <a:r>
                <a:rPr lang="en-US" altLang="ko-KR" sz="2000" i="1" baseline="-25000" dirty="0" smtClean="0">
                  <a:latin typeface="Calibri" panose="020F0502020204030204" pitchFamily="34" charset="0"/>
                </a:rPr>
                <a:t>2</a:t>
              </a:r>
              <a:endParaRPr lang="ko-KR" altLang="en-US" sz="2000" i="1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19483" y="4116927"/>
              <a:ext cx="1084765" cy="19916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…</a:t>
              </a:r>
            </a:p>
            <a:p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k-2: R(x)</a:t>
              </a:r>
            </a:p>
            <a:p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k-1:R(x)</a:t>
              </a:r>
            </a:p>
            <a:p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  k: …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2555" y="372457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err="1" smtClean="0">
                  <a:latin typeface="Calibri" panose="020F0502020204030204" pitchFamily="34" charset="0"/>
                </a:rPr>
                <a:t>t</a:t>
              </a:r>
              <a:r>
                <a:rPr lang="en-US" altLang="ko-KR" sz="2000" i="1" baseline="-25000" dirty="0" err="1" smtClean="0">
                  <a:latin typeface="Calibri" panose="020F0502020204030204" pitchFamily="34" charset="0"/>
                </a:rPr>
                <a:t>n</a:t>
              </a:r>
              <a:endParaRPr lang="ko-KR" altLang="en-US" sz="2000" i="1" baseline="-25000" dirty="0">
                <a:latin typeface="Calibri" panose="020F0502020204030204" pitchFamily="34" charset="0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4941051" y="5004757"/>
              <a:ext cx="589156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/>
          <p:cNvCxnSpPr/>
          <p:nvPr/>
        </p:nvCxnSpPr>
        <p:spPr>
          <a:xfrm>
            <a:off x="2492779" y="4653136"/>
            <a:ext cx="104555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759401" y="5106390"/>
            <a:ext cx="104555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758706" y="5843404"/>
            <a:ext cx="104555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7323" y="1412776"/>
            <a:ext cx="8570331" cy="4713387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The authors propose two new thread schedule bounding search strategies for multithreaded program testing: </a:t>
            </a:r>
            <a:r>
              <a:rPr lang="en-US" altLang="ko-KR" sz="2400" dirty="0" smtClean="0">
                <a:solidFill>
                  <a:srgbClr val="0033CC"/>
                </a:solidFill>
              </a:rPr>
              <a:t>variable bounding </a:t>
            </a:r>
            <a:r>
              <a:rPr lang="en-US" altLang="ko-KR" sz="2400" dirty="0" smtClean="0"/>
              <a:t>and </a:t>
            </a:r>
            <a:r>
              <a:rPr lang="en-US" altLang="ko-KR" sz="2400" dirty="0" smtClean="0">
                <a:solidFill>
                  <a:srgbClr val="0033CC"/>
                </a:solidFill>
              </a:rPr>
              <a:t>thread bounding</a:t>
            </a:r>
          </a:p>
          <a:p>
            <a:pPr lvl="1"/>
            <a:r>
              <a:rPr lang="en-US" altLang="ko-KR" sz="1800" dirty="0" smtClean="0"/>
              <a:t>Variable bounding: new search strategy + tighter bound of fault finding probability</a:t>
            </a:r>
          </a:p>
          <a:p>
            <a:pPr lvl="1"/>
            <a:r>
              <a:rPr lang="en-US" altLang="ko-KR" sz="1800" dirty="0" smtClean="0"/>
              <a:t>Thread bounding: tighter </a:t>
            </a:r>
            <a:r>
              <a:rPr lang="en-US" altLang="ko-KR" sz="1800" dirty="0"/>
              <a:t>bounds </a:t>
            </a:r>
            <a:r>
              <a:rPr lang="en-US" altLang="ko-KR" sz="1800" dirty="0" smtClean="0"/>
              <a:t>of </a:t>
            </a:r>
            <a:r>
              <a:rPr lang="en-US" altLang="ko-KR" sz="1800" dirty="0"/>
              <a:t>fault finding </a:t>
            </a:r>
            <a:r>
              <a:rPr lang="en-US" altLang="ko-KR" sz="1800" dirty="0" smtClean="0"/>
              <a:t>probability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 smtClean="0"/>
              <a:t>The authors implemented the variable bound strategy on the Probabilistic Concurrency Testing (PCT) technique</a:t>
            </a:r>
          </a:p>
          <a:p>
            <a:endParaRPr lang="en-US" altLang="ko-KR" sz="1400" dirty="0" smtClean="0"/>
          </a:p>
          <a:p>
            <a:r>
              <a:rPr lang="en-US" altLang="ko-KR" sz="2400" dirty="0" smtClean="0"/>
              <a:t>The experiments with 21 Java and 1 C# programs show that the studied bugs have low variable/thread bounds (i.e. 1, 2), and the new techniques are more efficient than the conventional one.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B1DF-8409-4237-8BE4-69E82F99E528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ko-KR" dirty="0" smtClean="0"/>
              <a:t>Algorithm of PCT with Variable Bounding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68990"/>
            <a:ext cx="850246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dirty="0" smtClean="0"/>
              <a:t>Suppose that a target program has </a:t>
            </a:r>
            <a:r>
              <a:rPr lang="en-US" altLang="ko-KR" sz="2200" i="1" dirty="0" smtClean="0"/>
              <a:t>n</a:t>
            </a:r>
            <a:r>
              <a:rPr lang="en-US" altLang="ko-KR" sz="2200" dirty="0" smtClean="0"/>
              <a:t> threads, </a:t>
            </a:r>
            <a:br>
              <a:rPr lang="en-US" altLang="ko-KR" sz="2200" dirty="0" smtClean="0"/>
            </a:br>
            <a:r>
              <a:rPr lang="en-US" altLang="ko-KR" sz="2200" dirty="0" smtClean="0"/>
              <a:t>the depth bound and the variable bound are given as </a:t>
            </a:r>
            <a:r>
              <a:rPr lang="en-US" altLang="ko-KR" sz="2200" i="1" dirty="0" smtClean="0"/>
              <a:t>d</a:t>
            </a:r>
            <a:r>
              <a:rPr lang="en-US" altLang="ko-KR" sz="2200" dirty="0" smtClean="0"/>
              <a:t> and </a:t>
            </a:r>
            <a:r>
              <a:rPr lang="en-US" altLang="ko-KR" sz="2200" i="1" dirty="0" smtClean="0"/>
              <a:t>v</a:t>
            </a:r>
            <a:br>
              <a:rPr lang="en-US" altLang="ko-KR" sz="2200" i="1" dirty="0" smtClean="0"/>
            </a:br>
            <a:endParaRPr lang="en-US" altLang="ko-KR" sz="1100" i="1" dirty="0" smtClean="0"/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Choose a set of </a:t>
            </a:r>
            <a:r>
              <a:rPr lang="en-US" altLang="ko-KR" sz="2200" i="1" dirty="0" smtClean="0"/>
              <a:t>v</a:t>
            </a:r>
            <a:r>
              <a:rPr lang="en-US" altLang="ko-KR" sz="2200" dirty="0" smtClean="0"/>
              <a:t> variables </a:t>
            </a:r>
            <a:r>
              <a:rPr lang="en-US" altLang="ko-KR" sz="2200" i="1" dirty="0" smtClean="0"/>
              <a:t>a</a:t>
            </a:r>
            <a:r>
              <a:rPr lang="en-US" altLang="ko-KR" sz="2200" baseline="-25000" dirty="0" smtClean="0"/>
              <a:t>1</a:t>
            </a:r>
            <a:r>
              <a:rPr lang="en-US" altLang="ko-KR" sz="2200" dirty="0" smtClean="0"/>
              <a:t>, </a:t>
            </a:r>
            <a:r>
              <a:rPr lang="en-US" altLang="ko-KR" sz="2200" i="1" dirty="0" smtClean="0"/>
              <a:t>a</a:t>
            </a:r>
            <a:r>
              <a:rPr lang="en-US" altLang="ko-KR" sz="2200" baseline="-25000" dirty="0" smtClean="0"/>
              <a:t>2</a:t>
            </a:r>
            <a:r>
              <a:rPr lang="en-US" altLang="ko-KR" sz="2200" dirty="0" smtClean="0"/>
              <a:t>, …, </a:t>
            </a:r>
            <a:r>
              <a:rPr lang="en-US" altLang="ko-KR" sz="2200" i="1" dirty="0" err="1" smtClean="0"/>
              <a:t>a</a:t>
            </a:r>
            <a:r>
              <a:rPr lang="en-US" altLang="ko-KR" sz="2200" i="1" baseline="-25000" dirty="0" err="1" smtClean="0"/>
              <a:t>v</a:t>
            </a:r>
            <a:r>
              <a:rPr lang="en-US" altLang="ko-KR" sz="2200" dirty="0" smtClean="0"/>
              <a:t> arbitrary (</a:t>
            </a:r>
            <a:r>
              <a:rPr lang="en-US" altLang="ko-KR" sz="2200" i="1" dirty="0" smtClean="0"/>
              <a:t>v</a:t>
            </a:r>
            <a:r>
              <a:rPr lang="en-US" altLang="ko-KR" sz="2200" dirty="0" smtClean="0"/>
              <a:t> &lt; </a:t>
            </a:r>
            <a:r>
              <a:rPr lang="en-US" altLang="ko-KR" sz="2200" i="1" dirty="0" smtClean="0"/>
              <a:t>d</a:t>
            </a:r>
            <a:r>
              <a:rPr lang="en-US" altLang="ko-KR" sz="2200" dirty="0" smtClean="0"/>
              <a:t>)</a:t>
            </a:r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Let </a:t>
            </a:r>
            <a:r>
              <a:rPr lang="en-US" altLang="ko-KR" sz="2200" i="1" dirty="0" smtClean="0"/>
              <a:t>b</a:t>
            </a:r>
            <a:r>
              <a:rPr lang="en-US" altLang="ko-KR" sz="2200" baseline="-25000" dirty="0" smtClean="0"/>
              <a:t>1</a:t>
            </a:r>
            <a:r>
              <a:rPr lang="en-US" altLang="ko-KR" sz="2200" dirty="0" smtClean="0"/>
              <a:t>, </a:t>
            </a:r>
            <a:r>
              <a:rPr lang="en-US" altLang="ko-KR" sz="2200" i="1" dirty="0" smtClean="0"/>
              <a:t>b</a:t>
            </a:r>
            <a:r>
              <a:rPr lang="en-US" altLang="ko-KR" sz="2200" baseline="-25000" dirty="0" smtClean="0"/>
              <a:t>2</a:t>
            </a:r>
            <a:r>
              <a:rPr lang="en-US" altLang="ko-KR" sz="2200" dirty="0" smtClean="0"/>
              <a:t>, …, </a:t>
            </a:r>
            <a:r>
              <a:rPr lang="en-US" altLang="ko-KR" sz="2200" i="1" dirty="0" err="1" smtClean="0"/>
              <a:t>b</a:t>
            </a:r>
            <a:r>
              <a:rPr lang="en-US" altLang="ko-KR" sz="2200" i="1" baseline="-25000" dirty="0" err="1" smtClean="0"/>
              <a:t>v</a:t>
            </a:r>
            <a:r>
              <a:rPr lang="en-US" altLang="ko-KR" sz="2200" dirty="0" smtClean="0"/>
              <a:t> represent the upper-bounds on the number of operations accessing </a:t>
            </a:r>
            <a:r>
              <a:rPr lang="en-US" altLang="ko-KR" sz="2200" i="1" dirty="0" smtClean="0"/>
              <a:t>a</a:t>
            </a:r>
            <a:r>
              <a:rPr lang="en-US" altLang="ko-KR" sz="2200" baseline="-25000" dirty="0" smtClean="0"/>
              <a:t>1</a:t>
            </a:r>
            <a:r>
              <a:rPr lang="en-US" altLang="ko-KR" sz="2200" dirty="0" smtClean="0"/>
              <a:t>, …, </a:t>
            </a:r>
            <a:r>
              <a:rPr lang="en-US" altLang="ko-KR" sz="2200" i="1" dirty="0" err="1" smtClean="0"/>
              <a:t>a</a:t>
            </a:r>
            <a:r>
              <a:rPr lang="en-US" altLang="ko-KR" sz="2200" i="1" baseline="-25000" dirty="0" err="1" smtClean="0"/>
              <a:t>v</a:t>
            </a:r>
            <a:r>
              <a:rPr lang="en-US" altLang="ko-KR" sz="2200" dirty="0" smtClean="0"/>
              <a:t> in an execution, respectively.</a:t>
            </a:r>
            <a:br>
              <a:rPr lang="en-US" altLang="ko-KR" sz="2200" dirty="0" smtClean="0"/>
            </a:br>
            <a:r>
              <a:rPr lang="en-US" altLang="ko-KR" sz="2200" dirty="0" smtClean="0"/>
              <a:t>Construct </a:t>
            </a:r>
            <a:r>
              <a:rPr lang="en-US" altLang="ko-KR" sz="2200" i="1" dirty="0" smtClean="0"/>
              <a:t>S</a:t>
            </a:r>
            <a:r>
              <a:rPr lang="en-US" altLang="ko-KR" sz="2200" dirty="0" smtClean="0"/>
              <a:t>={(</a:t>
            </a:r>
            <a:r>
              <a:rPr lang="en-US" altLang="ko-KR" sz="2200" i="1" dirty="0" err="1" smtClean="0"/>
              <a:t>a</a:t>
            </a:r>
            <a:r>
              <a:rPr lang="en-US" altLang="ko-KR" sz="2200" i="1" baseline="-25000" dirty="0" err="1" smtClean="0"/>
              <a:t>i</a:t>
            </a:r>
            <a:r>
              <a:rPr lang="en-US" altLang="ko-KR" sz="2200" dirty="0" smtClean="0"/>
              <a:t>, </a:t>
            </a:r>
            <a:r>
              <a:rPr lang="en-US" altLang="ko-KR" sz="2200" i="1" dirty="0" smtClean="0"/>
              <a:t>j</a:t>
            </a:r>
            <a:r>
              <a:rPr lang="en-US" altLang="ko-KR" sz="2200" dirty="0" smtClean="0"/>
              <a:t>) | </a:t>
            </a:r>
            <a:r>
              <a:rPr lang="en-US" altLang="ko-KR" sz="2200" i="1" dirty="0" err="1" smtClean="0"/>
              <a:t>i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∈</a:t>
            </a:r>
            <a:r>
              <a:rPr lang="en-US" altLang="ko-KR" sz="2200" dirty="0" smtClean="0"/>
              <a:t>[</a:t>
            </a:r>
            <a:r>
              <a:rPr lang="en-US" altLang="ko-KR" sz="2200" i="1" dirty="0" err="1" smtClean="0"/>
              <a:t>i</a:t>
            </a:r>
            <a:r>
              <a:rPr lang="en-US" altLang="ko-KR" sz="2200" dirty="0" smtClean="0"/>
              <a:t>..</a:t>
            </a:r>
            <a:r>
              <a:rPr lang="en-US" altLang="ko-KR" sz="2200" i="1" dirty="0" smtClean="0"/>
              <a:t>v</a:t>
            </a:r>
            <a:r>
              <a:rPr lang="en-US" altLang="ko-KR" sz="2200" dirty="0" smtClean="0"/>
              <a:t>] and </a:t>
            </a:r>
            <a:r>
              <a:rPr lang="en-US" altLang="ko-KR" sz="2200" i="1" dirty="0" smtClean="0"/>
              <a:t>j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∈</a:t>
            </a:r>
            <a:r>
              <a:rPr lang="en-US" altLang="ko-KR" sz="2200" dirty="0" smtClean="0"/>
              <a:t>[1..</a:t>
            </a:r>
            <a:r>
              <a:rPr lang="en-US" altLang="ko-KR" sz="2200" i="1" dirty="0" smtClean="0"/>
              <a:t>b</a:t>
            </a:r>
            <a:r>
              <a:rPr lang="en-US" altLang="ko-KR" sz="2200" i="1" baseline="-25000" dirty="0" smtClean="0"/>
              <a:t>i</a:t>
            </a:r>
            <a:r>
              <a:rPr lang="en-US" altLang="ko-KR" sz="2200" dirty="0" smtClean="0"/>
              <a:t>]}</a:t>
            </a:r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Select </a:t>
            </a:r>
            <a:r>
              <a:rPr lang="en-US" altLang="ko-KR" sz="2200" i="1" dirty="0" smtClean="0"/>
              <a:t>d</a:t>
            </a:r>
            <a:r>
              <a:rPr lang="en-US" altLang="ko-KR" sz="2200" dirty="0" smtClean="0"/>
              <a:t>-1 random elements from </a:t>
            </a:r>
            <a:r>
              <a:rPr lang="en-US" altLang="ko-KR" sz="2200" i="1" dirty="0" smtClean="0"/>
              <a:t>S </a:t>
            </a:r>
            <a:r>
              <a:rPr lang="en-US" altLang="ko-KR" sz="2200" dirty="0" smtClean="0"/>
              <a:t>(</a:t>
            </a:r>
            <a:r>
              <a:rPr lang="en-US" altLang="ko-KR" sz="2200" i="1" dirty="0" smtClean="0"/>
              <a:t>s</a:t>
            </a:r>
            <a:r>
              <a:rPr lang="en-US" altLang="ko-KR" sz="2200" i="1" baseline="-25000" dirty="0" smtClean="0"/>
              <a:t>1</a:t>
            </a:r>
            <a:r>
              <a:rPr lang="en-US" altLang="ko-KR" sz="2200" i="1" dirty="0" smtClean="0"/>
              <a:t>, s</a:t>
            </a:r>
            <a:r>
              <a:rPr lang="en-US" altLang="ko-KR" sz="2200" i="1" baseline="-25000" dirty="0" smtClean="0"/>
              <a:t>2</a:t>
            </a:r>
            <a:r>
              <a:rPr lang="en-US" altLang="ko-KR" sz="2200" i="1" dirty="0" smtClean="0"/>
              <a:t>, …, s</a:t>
            </a:r>
            <a:r>
              <a:rPr lang="en-US" altLang="ko-KR" sz="2200" i="1" baseline="-25000" dirty="0" smtClean="0"/>
              <a:t>d-1</a:t>
            </a:r>
            <a:r>
              <a:rPr lang="en-US" altLang="ko-KR" sz="2200" dirty="0" smtClean="0"/>
              <a:t>)</a:t>
            </a:r>
          </a:p>
          <a:p>
            <a:pPr marL="864000" indent="-457200">
              <a:buFont typeface="+mj-lt"/>
              <a:buAutoNum type="arabicPeriod"/>
            </a:pPr>
            <a:endParaRPr lang="en-US" altLang="ko-KR" sz="900" dirty="0" smtClean="0"/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Instrument all statements possible to access any chosen variable</a:t>
            </a:r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Assign the priorities </a:t>
            </a:r>
            <a:r>
              <a:rPr lang="en-US" altLang="ko-KR" sz="2200" i="1" dirty="0" smtClean="0"/>
              <a:t>d</a:t>
            </a:r>
            <a:r>
              <a:rPr lang="en-US" altLang="ko-KR" sz="2200" dirty="0" smtClean="0"/>
              <a:t>, </a:t>
            </a:r>
            <a:r>
              <a:rPr lang="en-US" altLang="ko-KR" sz="2200" i="1" dirty="0" smtClean="0"/>
              <a:t>d</a:t>
            </a:r>
            <a:r>
              <a:rPr lang="en-US" altLang="ko-KR" sz="2200" dirty="0" smtClean="0"/>
              <a:t>+1,…,</a:t>
            </a:r>
            <a:r>
              <a:rPr lang="en-US" altLang="ko-KR" sz="2200" i="1" dirty="0" err="1" smtClean="0"/>
              <a:t>d</a:t>
            </a:r>
            <a:r>
              <a:rPr lang="en-US" altLang="ko-KR" sz="2200" dirty="0" err="1" smtClean="0"/>
              <a:t>+</a:t>
            </a:r>
            <a:r>
              <a:rPr lang="en-US" altLang="ko-KR" sz="2200" i="1" dirty="0" err="1" smtClean="0"/>
              <a:t>n</a:t>
            </a:r>
            <a:r>
              <a:rPr lang="en-US" altLang="ko-KR" sz="2200" dirty="0" smtClean="0"/>
              <a:t> to </a:t>
            </a:r>
            <a:r>
              <a:rPr lang="en-US" altLang="ko-KR" sz="2200" i="1" dirty="0" smtClean="0"/>
              <a:t>n</a:t>
            </a:r>
            <a:r>
              <a:rPr lang="en-US" altLang="ko-KR" sz="2200" dirty="0" smtClean="0"/>
              <a:t> threads randomly</a:t>
            </a:r>
          </a:p>
          <a:p>
            <a:pPr marL="864000" indent="-457200">
              <a:buFont typeface="+mj-lt"/>
              <a:buAutoNum type="arabicPeriod"/>
            </a:pPr>
            <a:endParaRPr lang="en-US" altLang="ko-KR" sz="700" dirty="0" smtClean="0"/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Execute the program while honoring assigned priorities</a:t>
            </a:r>
          </a:p>
          <a:p>
            <a:pPr marL="864000" indent="-457200">
              <a:buFont typeface="+mj-lt"/>
              <a:buAutoNum type="arabicPeriod"/>
            </a:pPr>
            <a:r>
              <a:rPr lang="en-US" altLang="ko-KR" sz="2200" dirty="0" smtClean="0"/>
              <a:t>If a thread accesses </a:t>
            </a:r>
            <a:r>
              <a:rPr lang="en-US" altLang="ko-KR" sz="2200" i="1" dirty="0" err="1" smtClean="0"/>
              <a:t>a</a:t>
            </a:r>
            <a:r>
              <a:rPr lang="en-US" altLang="ko-KR" sz="2200" i="1" baseline="-25000" dirty="0" err="1" smtClean="0"/>
              <a:t>i</a:t>
            </a:r>
            <a:r>
              <a:rPr lang="en-US" altLang="ko-KR" sz="2200" dirty="0" smtClean="0"/>
              <a:t> for </a:t>
            </a:r>
            <a:r>
              <a:rPr lang="en-US" altLang="ko-KR" sz="2200" i="1" dirty="0" smtClean="0"/>
              <a:t>j</a:t>
            </a:r>
            <a:r>
              <a:rPr lang="en-US" altLang="ko-KR" sz="2200" dirty="0" smtClean="0"/>
              <a:t>-</a:t>
            </a:r>
            <a:r>
              <a:rPr lang="en-US" altLang="ko-KR" sz="2200" dirty="0" err="1" smtClean="0"/>
              <a:t>th</a:t>
            </a:r>
            <a:r>
              <a:rPr lang="en-US" altLang="ko-KR" sz="2200" dirty="0" smtClean="0"/>
              <a:t> time where (</a:t>
            </a:r>
            <a:r>
              <a:rPr lang="en-US" altLang="ko-KR" sz="2200" i="1" dirty="0" err="1" smtClean="0"/>
              <a:t>a</a:t>
            </a:r>
            <a:r>
              <a:rPr lang="en-US" altLang="ko-KR" sz="2200" i="1" baseline="-25000" dirty="0" err="1" smtClean="0"/>
              <a:t>i</a:t>
            </a:r>
            <a:r>
              <a:rPr lang="en-US" altLang="ko-KR" sz="2200" dirty="0" smtClean="0"/>
              <a:t>, </a:t>
            </a:r>
            <a:r>
              <a:rPr lang="en-US" altLang="ko-KR" sz="2200" i="1" dirty="0" smtClean="0"/>
              <a:t>j</a:t>
            </a:r>
            <a:r>
              <a:rPr lang="en-US" altLang="ko-KR" sz="2200" dirty="0" smtClean="0"/>
              <a:t>) = </a:t>
            </a:r>
            <a:r>
              <a:rPr lang="en-US" altLang="ko-KR" sz="2200" i="1" dirty="0" err="1" smtClean="0"/>
              <a:t>s</a:t>
            </a:r>
            <a:r>
              <a:rPr lang="en-US" altLang="ko-KR" sz="2200" i="1" baseline="-25000" dirty="0" err="1" smtClean="0"/>
              <a:t>k</a:t>
            </a:r>
            <a:r>
              <a:rPr lang="en-US" altLang="ko-KR" sz="2200" dirty="0" smtClean="0"/>
              <a:t>, change the priority of the thread with </a:t>
            </a:r>
            <a:r>
              <a:rPr lang="en-US" altLang="ko-KR" sz="2200" i="1" dirty="0" smtClean="0"/>
              <a:t>k</a:t>
            </a:r>
          </a:p>
          <a:p>
            <a:pPr marL="457200" indent="-457200">
              <a:buFont typeface="+mj-lt"/>
              <a:buAutoNum type="arabicPeriod"/>
            </a:pPr>
            <a:endParaRPr lang="ko-KR" altLang="en-US" sz="22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7247-953E-48BE-8BBC-ABF96DB1EC9F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Probabilistic Guarantee of PCT with VB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35660" y="1268760"/>
                <a:ext cx="8686800" cy="504056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For a </a:t>
                </a:r>
                <a:r>
                  <a:rPr lang="en-US" altLang="ko-KR" sz="2400" i="1" dirty="0" smtClean="0"/>
                  <a:t>v</a:t>
                </a:r>
                <a:r>
                  <a:rPr lang="en-US" altLang="ko-KR" sz="2400" dirty="0" smtClean="0"/>
                  <a:t> variable subset, the </a:t>
                </a:r>
                <a:r>
                  <a:rPr lang="en-US" altLang="ko-KR" sz="2400" dirty="0"/>
                  <a:t>probability of a generated execution to detects the error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 ×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=1..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/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ko-KR" sz="24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/>
                  <a:t> at </a:t>
                </a:r>
                <a:r>
                  <a:rPr lang="en-US" altLang="ko-KR" sz="2400" dirty="0" smtClean="0"/>
                  <a:t>minimum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 smtClean="0"/>
                  <a:t> :  the number of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ko-KR" sz="2000" dirty="0" smtClean="0"/>
                  <a:t> variable subsets of the variables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endParaRPr lang="en-US" altLang="ko-KR" sz="2000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altLang="ko-KR" sz="2000" dirty="0" smtClean="0"/>
                  <a:t> : the number of thread scheduling point candidates</a:t>
                </a:r>
              </a:p>
              <a:p>
                <a:pPr lvl="1"/>
                <a:endParaRPr lang="en-US" altLang="ko-KR" sz="2400" dirty="0" smtClean="0"/>
              </a:p>
              <a:p>
                <a:r>
                  <a:rPr lang="en-US" altLang="ko-KR" sz="2400" dirty="0" smtClean="0"/>
                  <a:t>Suppose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𝑓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altLang="ko-KR" sz="2400" dirty="0" smtClean="0"/>
                  <a:t>.</a:t>
                </a:r>
                <a:br>
                  <a:rPr lang="en-US" altLang="ko-KR" sz="24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 ×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</m:e>
                        </m:d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ko-K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i="1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 ×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𝑓</m:t>
                            </m:r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𝑉𝑎𝑟</m:t>
                                </m:r>
                                <m:r>
                                  <a:rPr lang="en-US" altLang="ko-KR" sz="2400" b="0" i="1" smtClean="0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 smtClean="0"/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400" dirty="0" smtClean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𝑣𝑓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400" dirty="0" smtClean="0"/>
                  <a:t/>
                </a:r>
                <a:br>
                  <a:rPr lang="en-US" altLang="ko-KR" sz="2400" dirty="0" smtClean="0"/>
                </a:br>
                <a:endParaRPr lang="en-US" altLang="ko-KR" sz="1200" dirty="0" smtClean="0"/>
              </a:p>
              <a:p>
                <a:pPr lvl="1"/>
                <a:r>
                  <a:rPr lang="en-US" altLang="ko-KR" sz="2000" dirty="0" smtClean="0"/>
                  <a:t>Variable bounding significantly improves the lower bound if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is small</a:t>
                </a:r>
              </a:p>
              <a:p>
                <a:pPr lvl="2"/>
                <a:r>
                  <a:rPr lang="en-US" altLang="ko-KR" sz="1800" dirty="0" smtClean="0"/>
                  <a:t>Variable bounding is useful if the bug involves few variables that are accessed less than average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660" y="1268760"/>
                <a:ext cx="8686800" cy="5040560"/>
              </a:xfrm>
              <a:blipFill rotWithShape="1">
                <a:blip r:embed="rId2"/>
                <a:stretch>
                  <a:fillRect l="-982" t="-967" r="-140" b="-10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675-AE80-427D-AF42-48CB1086974C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6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Advantage of PCT-VB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29614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Many variables in the studied programs are not frequently accessed. </a:t>
            </a:r>
          </a:p>
          <a:p>
            <a:r>
              <a:rPr lang="en-US" altLang="ko-KR" sz="2000" dirty="0" smtClean="0"/>
              <a:t>As we assume that a bug may be related to any variable in a target program, PCT-VB effectively reduce the search space in general.</a:t>
            </a:r>
            <a:endParaRPr lang="ko-KR" altLang="en-US" sz="2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9D91-D9E0-4E6E-BEF8-F00031F63A6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" y="1484784"/>
            <a:ext cx="8983270" cy="30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3043" y="1672383"/>
            <a:ext cx="176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101 shared variables,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21.4m accesses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6539" y="1672383"/>
            <a:ext cx="176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65 shared variables,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2.55b accesses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Thread Bounding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08823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 concurrency bug is </a:t>
            </a:r>
            <a:r>
              <a:rPr lang="en-US" altLang="ko-KR" sz="2400" i="1" dirty="0" smtClean="0">
                <a:solidFill>
                  <a:srgbClr val="0033CC"/>
                </a:solidFill>
              </a:rPr>
              <a:t>t-thread bug</a:t>
            </a:r>
            <a:r>
              <a:rPr lang="en-US" altLang="ko-KR" sz="2400" dirty="0" smtClean="0"/>
              <a:t> if the minimal ordering constraints that sufficiently induce an error are defined over at least </a:t>
            </a:r>
            <a:r>
              <a:rPr lang="en-US" altLang="ko-KR" sz="2400" i="1" dirty="0" smtClean="0"/>
              <a:t>t</a:t>
            </a:r>
            <a:r>
              <a:rPr lang="en-US" altLang="ko-KR" sz="2400" dirty="0" smtClean="0"/>
              <a:t> distinct threads.</a:t>
            </a:r>
            <a:endParaRPr lang="en-US" altLang="ko-KR" sz="2000" dirty="0" smtClean="0"/>
          </a:p>
          <a:p>
            <a:r>
              <a:rPr lang="en-US" altLang="ko-KR" sz="2400" dirty="0" smtClean="0"/>
              <a:t>The study on real concurrency bugs indicate that most concurrency bugs induce an error with only two threads.</a:t>
            </a:r>
            <a:endParaRPr lang="en-US" altLang="ko-KR" sz="2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B3D9-9C2F-416E-BAF8-FF92C123A87D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37170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- Example 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771311"/>
            <a:ext cx="251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Thread1() {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  a++ ;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77131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Thread2() {</a:t>
            </a:r>
          </a:p>
          <a:p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a++ ;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477131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Thread3() {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assert(a!=1);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26725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Initially,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a=0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V="1">
            <a:off x="3419872" y="4881934"/>
            <a:ext cx="0" cy="9233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5940152" y="4881934"/>
            <a:ext cx="0" cy="9233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4168" y="4797152"/>
            <a:ext cx="28083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Thread3() {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3: </a:t>
            </a:r>
            <a:r>
              <a:rPr lang="en-US" altLang="ko-KR" sz="2000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assert(a&lt;1)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ko-KR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Probabilistic Guarantee of Thread Bounding (1/2)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640960" cy="5073427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Suppose that the target program has 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dirty="0" smtClean="0"/>
                  <a:t> threads (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, 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baseline="-25000" dirty="0" smtClean="0"/>
                  <a:t>2</a:t>
                </a:r>
                <a:r>
                  <a:rPr lang="en-US" altLang="ko-KR" sz="2000" dirty="0" smtClean="0"/>
                  <a:t>, …, </a:t>
                </a:r>
                <a:r>
                  <a:rPr lang="en-US" altLang="ko-KR" sz="2000" i="1" dirty="0" err="1" smtClean="0"/>
                  <a:t>n</a:t>
                </a:r>
                <a:r>
                  <a:rPr lang="en-US" altLang="ko-KR" sz="2000" i="1" baseline="-25000" dirty="0" err="1" smtClean="0"/>
                  <a:t>N</a:t>
                </a:r>
                <a:r>
                  <a:rPr lang="en-US" altLang="ko-KR" sz="2000" dirty="0" smtClean="0"/>
                  <a:t>). </a:t>
                </a:r>
                <a:br>
                  <a:rPr lang="en-US" altLang="ko-KR" sz="2000" dirty="0" smtClean="0"/>
                </a:br>
                <a:r>
                  <a:rPr lang="en-US" altLang="ko-KR" sz="2000" dirty="0"/>
                  <a:t>Let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𝜎</m:t>
                    </m:r>
                    <m:r>
                      <a:rPr lang="en-US" altLang="ko-K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000" dirty="0"/>
                  <a:t>be an arbitrary permutation of </a:t>
                </a:r>
                <a:r>
                  <a:rPr lang="en-US" altLang="ko-KR" sz="2000" i="1" dirty="0"/>
                  <a:t>N</a:t>
                </a: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threads.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Select an arbitrary set of 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dirty="0" smtClean="0"/>
                  <a:t> threads as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dirty="0" smtClean="0"/>
                  <a:t>={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,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baseline="-25000" dirty="0" smtClean="0"/>
                  <a:t>2</a:t>
                </a:r>
                <a:r>
                  <a:rPr lang="en-US" altLang="ko-KR" sz="2000" dirty="0" smtClean="0"/>
                  <a:t>, …, </a:t>
                </a:r>
                <a:r>
                  <a:rPr lang="en-US" altLang="ko-KR" sz="2000" i="1" dirty="0" err="1" smtClean="0"/>
                  <a:t>s</a:t>
                </a:r>
                <a:r>
                  <a:rPr lang="en-US" altLang="ko-KR" sz="2000" i="1" baseline="-25000" dirty="0" err="1" smtClean="0"/>
                  <a:t>t</a:t>
                </a:r>
                <a:r>
                  <a:rPr lang="en-US" altLang="ko-KR" sz="2000" dirty="0" smtClean="0"/>
                  <a:t>}.</a:t>
                </a:r>
                <a:br>
                  <a:rPr lang="en-US" altLang="ko-KR" sz="2000" dirty="0" smtClean="0"/>
                </a:br>
                <a:r>
                  <a:rPr lang="en-US" altLang="ko-KR" sz="2000" dirty="0"/>
                  <a:t>Let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𝜋</m:t>
                    </m:r>
                    <m:r>
                      <a:rPr lang="en-US" altLang="ko-K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000" dirty="0"/>
                  <a:t>be an arbitrary permutation of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US" altLang="ko-KR" sz="12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The probability that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ko-KR" sz="2000" dirty="0" smtClean="0"/>
                  <a:t> is a subsequence (i.e. has the same ordering)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ko-KR" sz="2000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ko-KR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The probability that none of </a:t>
                </a:r>
                <a:r>
                  <a:rPr lang="en-US" altLang="ko-K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sz="2000" dirty="0" smtClean="0"/>
                  <a:t> random permutations of </a:t>
                </a:r>
                <a:r>
                  <a:rPr lang="en-US" altLang="ko-K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000" dirty="0" smtClean="0"/>
                  <a:t> threads contains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ko-KR" sz="2000" dirty="0" smtClean="0"/>
                  <a:t> as a subsequence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0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US" altLang="ko-KR" sz="13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The expected number of 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dirty="0" smtClean="0"/>
                  <a:t>-length permutations not covered in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dirty="0" smtClean="0"/>
                  <a:t> random permutations of 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dirty="0" smtClean="0"/>
                  <a:t> threads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ko-KR" sz="2000" dirty="0" smtClean="0"/>
                  <a:t>The number of permutations that makes the expected number less than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ko-KR" sz="2000" dirty="0" smtClean="0"/>
                  <a:t>:</a:t>
                </a:r>
                <a:br>
                  <a:rPr lang="en-US" altLang="ko-KR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000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altLang="ko-KR" sz="2000" b="0" i="1" smtClean="0">
                        <a:latin typeface="Cambria Math"/>
                      </a:rPr>
                      <m:t>&lt;</m:t>
                    </m:r>
                    <m:r>
                      <a:rPr lang="en-US" altLang="ko-KR" sz="20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ko-KR" sz="20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640960" cy="5073427"/>
              </a:xfrm>
              <a:blipFill rotWithShape="1">
                <a:blip r:embed="rId2"/>
                <a:stretch>
                  <a:fillRect l="-564" t="-12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723-37B4-44A3-974E-AB778D9A3987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1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Probabilistic Guarantee of Thread Bounding (2/2)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478539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altLang="ko-KR" sz="2000" dirty="0" smtClean="0"/>
                  <a:t>The number of permutations that makes the expected number less than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ko-KR" sz="2000" dirty="0" smtClean="0"/>
                  <a:t>:</a:t>
                </a:r>
                <a:br>
                  <a:rPr lang="en-US" altLang="ko-KR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18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ko-KR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ko-KR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sz="1800" i="1">
                            <a:latin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180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1800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800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altLang="ko-KR" sz="1800" b="0" i="1" smtClean="0">
                        <a:latin typeface="Cambria Math"/>
                      </a:rPr>
                      <m:t>&lt;</m:t>
                    </m:r>
                    <m:r>
                      <a:rPr lang="en-US" altLang="ko-KR" sz="18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altLang="ko-KR" sz="1800" dirty="0" smtClean="0"/>
              </a:p>
              <a:p>
                <a:pPr lvl="1">
                  <a:spcBef>
                    <a:spcPts val="300"/>
                  </a:spcBef>
                </a:pPr>
                <a:r>
                  <a:rPr lang="en-US" altLang="ko-KR" sz="18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𝑝</m:t>
                    </m:r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  <m:r>
                      <a:rPr lang="en-US" altLang="ko-KR" sz="1800" b="0" i="1" smtClean="0">
                        <a:latin typeface="Cambria Math"/>
                      </a:rPr>
                      <m:t>𝑎</m:t>
                    </m:r>
                    <m:r>
                      <a:rPr lang="en-US" altLang="ko-KR" sz="1800" b="0" i="1" smtClean="0">
                        <a:latin typeface="Cambria Math"/>
                      </a:rPr>
                      <m:t>×</m:t>
                    </m:r>
                    <m:r>
                      <a:rPr lang="en-US" altLang="ko-KR" sz="1800" b="0" i="1" smtClean="0">
                        <a:latin typeface="Cambria Math"/>
                      </a:rPr>
                      <m:t>𝑡</m:t>
                    </m:r>
                    <m:r>
                      <a:rPr lang="en-US" altLang="ko-KR" sz="1800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altLang="ko-KR" sz="1800" dirty="0" smtClean="0"/>
                  <a:t>; approximate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1800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d>
                    <m:r>
                      <a:rPr lang="en-US" altLang="ko-KR" sz="1800" b="0" i="1" smtClean="0">
                        <a:latin typeface="Cambria Math"/>
                      </a:rPr>
                      <m:t>𝑡</m:t>
                    </m:r>
                    <m:r>
                      <a:rPr lang="en-US" altLang="ko-KR" sz="1800" b="0" i="1" smtClean="0">
                        <a:latin typeface="Cambria Math"/>
                      </a:rPr>
                      <m:t>!≅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ko-KR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𝑃</m:t>
                    </m:r>
                    <m:r>
                      <a:rPr lang="en-US" altLang="ko-KR" sz="1800" b="0" i="0" smtClean="0">
                        <a:latin typeface="Cambria Math"/>
                      </a:rPr>
                      <m:t>(</m:t>
                    </m:r>
                    <m:r>
                      <a:rPr lang="en-US" altLang="ko-KR" sz="1800" b="0" i="1" smtClean="0">
                        <a:latin typeface="Cambria Math"/>
                      </a:rPr>
                      <m:t>𝑁</m:t>
                    </m:r>
                    <m:r>
                      <a:rPr lang="en-US" altLang="ko-KR" sz="1800" b="0" i="0" smtClean="0">
                        <a:latin typeface="Cambria Math"/>
                      </a:rPr>
                      <m:t>,</m:t>
                    </m:r>
                    <m:r>
                      <a:rPr lang="en-US" altLang="ko-KR" sz="1800" b="0" i="1" smtClean="0">
                        <a:latin typeface="Cambria Math"/>
                      </a:rPr>
                      <m:t>𝑡</m:t>
                    </m:r>
                    <m:r>
                      <a:rPr lang="en-US" altLang="ko-KR" sz="1800" b="0" i="0" smtClean="0">
                        <a:latin typeface="Cambria Math"/>
                      </a:rPr>
                      <m:t>)</m:t>
                    </m:r>
                    <m:r>
                      <a:rPr lang="en-US" altLang="ko-KR" sz="1800" b="0" i="1" smtClean="0">
                        <a:latin typeface="Cambria Math"/>
                      </a:rPr>
                      <m:t>≅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1800" dirty="0" smtClean="0"/>
              </a:p>
              <a:p>
                <a:pPr marL="457200" lvl="1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ko-KR" sz="1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&lt;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altLang="ko-KR" sz="1800" dirty="0" smtClean="0"/>
              </a:p>
              <a:p>
                <a:pPr marL="457200" lvl="1" indent="0">
                  <a:spcBef>
                    <a:spcPts val="300"/>
                  </a:spcBef>
                  <a:buNone/>
                </a:pPr>
                <a:endParaRPr lang="en-US" altLang="ko-KR" sz="1800" dirty="0" smtClean="0"/>
              </a:p>
              <a:p>
                <a:pPr marL="457200" lvl="1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>
                          <a:latin typeface="Cambria Math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altLang="ko-KR" sz="180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n-US" altLang="ko-K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altLang="ko-KR" sz="1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/>
                        </a:rPr>
                        <m:t>log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⁡(</m:t>
                      </m:r>
                      <m:r>
                        <a:rPr lang="en-US" altLang="ko-KR" sz="1800" i="1">
                          <a:latin typeface="Cambria Math"/>
                        </a:rPr>
                        <m:t>𝜖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)</m:t>
                      </m:r>
                      <m:r>
                        <a:rPr lang="en-US" altLang="ko-KR" sz="1800" i="1">
                          <a:latin typeface="Cambria Math"/>
                        </a:rPr>
                        <m:t>&lt;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altLang="ko-KR" sz="1800" i="1" dirty="0" smtClean="0"/>
              </a:p>
              <a:p>
                <a:pPr marL="457200" lvl="1" indent="0">
                  <a:spcBef>
                    <a:spcPts val="300"/>
                  </a:spcBef>
                  <a:buNone/>
                </a:pPr>
                <a:endParaRPr lang="en-US" altLang="ko-KR" sz="1800" i="1" dirty="0"/>
              </a:p>
              <a:p>
                <a:pPr marL="457200" lvl="1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!×(</m:t>
                      </m:r>
                      <m:r>
                        <a:rPr lang="en-US" altLang="ko-KR" sz="1800" i="1">
                          <a:latin typeface="Cambria Math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altLang="ko-KR" sz="180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n-US" altLang="ko-K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altLang="ko-KR" sz="1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ko-KR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altLang="ko-KR" sz="1800" b="0" i="1" smtClean="0">
                          <a:latin typeface="Cambria Math"/>
                        </a:rPr>
                        <m:t>)</m:t>
                      </m:r>
                      <m:r>
                        <a:rPr lang="en-US" altLang="ko-KR" sz="1800" i="1">
                          <a:latin typeface="Cambria Math"/>
                        </a:rPr>
                        <m:t>&lt;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ko-KR" sz="1800" i="1" dirty="0"/>
              </a:p>
              <a:p>
                <a:pPr lvl="1">
                  <a:spcBef>
                    <a:spcPts val="300"/>
                  </a:spcBef>
                </a:pPr>
                <a:endParaRPr lang="en-US" altLang="ko-KR" sz="1800" dirty="0" smtClean="0"/>
              </a:p>
              <a:p>
                <a:pPr>
                  <a:spcBef>
                    <a:spcPts val="300"/>
                  </a:spcBef>
                </a:pPr>
                <a:endParaRPr lang="en-US" altLang="ko-KR" sz="1050" dirty="0" smtClean="0"/>
              </a:p>
              <a:p>
                <a:pPr>
                  <a:spcBef>
                    <a:spcPts val="300"/>
                  </a:spcBef>
                </a:pPr>
                <a:r>
                  <a:rPr lang="en-US" altLang="ko-KR" sz="2000" dirty="0" smtClean="0"/>
                  <a:t>To detect a </a:t>
                </a:r>
                <a:r>
                  <a:rPr lang="en-US" altLang="ko-KR" sz="2000" i="1" dirty="0" smtClean="0"/>
                  <a:t>d</a:t>
                </a:r>
                <a:r>
                  <a:rPr lang="en-US" altLang="ko-KR" sz="2000" dirty="0" smtClean="0"/>
                  <a:t>-depth, 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dirty="0" smtClean="0"/>
                  <a:t>-thread bug in a program with 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dirty="0" smtClean="0"/>
                  <a:t> threads, the number of test case executions should be greater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</a:rPr>
                      <m:t>!×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−1)</m:t>
                        </m:r>
                      </m:e>
                    </m:func>
                  </m:oMath>
                </a14:m>
                <a:endParaRPr lang="en-US" altLang="ko-KR" sz="2000" dirty="0"/>
              </a:p>
              <a:p>
                <a:pPr marL="457200" lvl="1" indent="0">
                  <a:spcBef>
                    <a:spcPts val="300"/>
                  </a:spcBef>
                  <a:buNone/>
                </a:pPr>
                <a:endParaRPr lang="en-US" altLang="ko-KR" sz="1800" dirty="0"/>
              </a:p>
              <a:p>
                <a:pPr marL="457200" lvl="1" indent="0">
                  <a:spcBef>
                    <a:spcPts val="300"/>
                  </a:spcBef>
                  <a:buNone/>
                </a:pPr>
                <a:endParaRPr lang="ko-KR" altLang="en-US" sz="18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4785395"/>
              </a:xfrm>
              <a:blipFill rotWithShape="1">
                <a:blip r:embed="rId2"/>
                <a:stretch>
                  <a:fillRect l="-564" t="-637" b="-11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3433-5417-4BB5-B034-BF072A3FF87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Research questions</a:t>
            </a:r>
          </a:p>
          <a:p>
            <a:endParaRPr lang="en-US" altLang="ko-KR" sz="1400" dirty="0" smtClean="0"/>
          </a:p>
          <a:p>
            <a:pPr marL="57150" indent="0">
              <a:buNone/>
            </a:pPr>
            <a:r>
              <a:rPr lang="en-US" altLang="ko-KR" sz="2400" dirty="0" smtClean="0"/>
              <a:t>RQ1:  What are typical values of variable-bound and thread-bound 	in common concurrency bugs?</a:t>
            </a:r>
          </a:p>
          <a:p>
            <a:pPr marL="57150" indent="0">
              <a:buNone/>
            </a:pPr>
            <a:endParaRPr lang="en-US" altLang="ko-KR" sz="1600" dirty="0" smtClean="0"/>
          </a:p>
          <a:p>
            <a:pPr marL="57150" indent="0">
              <a:buNone/>
            </a:pPr>
            <a:r>
              <a:rPr lang="en-US" altLang="ko-KR" sz="2400" dirty="0" smtClean="0"/>
              <a:t>RQ2: What is the runtime overhead due to variable bounding?</a:t>
            </a:r>
          </a:p>
          <a:p>
            <a:pPr marL="57150" indent="0">
              <a:buNone/>
            </a:pPr>
            <a:endParaRPr lang="en-US" altLang="ko-KR" sz="1400" dirty="0"/>
          </a:p>
          <a:p>
            <a:pPr marL="57150" indent="0">
              <a:buNone/>
            </a:pPr>
            <a:r>
              <a:rPr lang="en-US" altLang="ko-KR" sz="2400" dirty="0" smtClean="0"/>
              <a:t>RQ3: Do variable and thread bounding improve the number of 	executions required to detect a concurrency bug?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BE1B-BC89-4C3D-871C-52AF35853EF1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3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Experiment Setup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Built a testing tool for Java, called </a:t>
            </a:r>
            <a:r>
              <a:rPr lang="en-US" altLang="ko-KR" sz="2400" dirty="0" err="1" smtClean="0"/>
              <a:t>RankChecker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Instrument the </a:t>
            </a:r>
            <a:r>
              <a:rPr lang="en-US" altLang="ko-KR" sz="2000" dirty="0" err="1" smtClean="0"/>
              <a:t>bytecode</a:t>
            </a:r>
            <a:r>
              <a:rPr lang="en-US" altLang="ko-KR" sz="2000" dirty="0" smtClean="0"/>
              <a:t> of a target program using </a:t>
            </a:r>
            <a:r>
              <a:rPr lang="en-US" altLang="ko-KR" sz="2000" dirty="0" err="1" smtClean="0"/>
              <a:t>Javaassist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Use a static alias analysis for variable bounding</a:t>
            </a:r>
          </a:p>
          <a:p>
            <a:pPr lvl="1"/>
            <a:r>
              <a:rPr lang="en-US" altLang="ko-KR" sz="2000" dirty="0" smtClean="0"/>
              <a:t>Provide both PCT and the exhaustive search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 smtClean="0"/>
              <a:t>Target programs</a:t>
            </a:r>
          </a:p>
          <a:p>
            <a:pPr lvl="1"/>
            <a:r>
              <a:rPr lang="en-US" altLang="ko-KR" sz="2000" dirty="0" smtClean="0"/>
              <a:t>21 Java programs each of which has a concurrency bug</a:t>
            </a:r>
          </a:p>
          <a:p>
            <a:pPr lvl="2"/>
            <a:r>
              <a:rPr lang="en-US" altLang="ko-KR" sz="1600" dirty="0" smtClean="0"/>
              <a:t>13 small programs from the </a:t>
            </a:r>
            <a:r>
              <a:rPr lang="en-US" altLang="ko-KR" sz="1600" dirty="0" err="1" smtClean="0"/>
              <a:t>ConTest</a:t>
            </a:r>
            <a:r>
              <a:rPr lang="en-US" altLang="ko-KR" sz="1600" dirty="0" smtClean="0"/>
              <a:t> benchmark</a:t>
            </a:r>
          </a:p>
          <a:p>
            <a:pPr lvl="2"/>
            <a:r>
              <a:rPr lang="en-US" altLang="ko-KR" sz="1600" dirty="0" smtClean="0"/>
              <a:t>8 moderate size programs commonly used in other research (</a:t>
            </a:r>
            <a:r>
              <a:rPr lang="en-US" altLang="ko-KR" sz="1600" dirty="0" err="1" smtClean="0"/>
              <a:t>e.g.Arraylist</a:t>
            </a:r>
            <a:r>
              <a:rPr lang="en-US" altLang="ko-KR" sz="1600" dirty="0" smtClean="0"/>
              <a:t>, TSP)</a:t>
            </a:r>
          </a:p>
          <a:p>
            <a:pPr lvl="1"/>
            <a:r>
              <a:rPr lang="en-US" altLang="ko-KR" sz="2000" dirty="0" smtClean="0"/>
              <a:t>1 C# program with a complex concurrency bug (from CHESS)</a:t>
            </a:r>
          </a:p>
          <a:p>
            <a:pPr lvl="2"/>
            <a:endParaRPr lang="en-US" altLang="ko-KR" sz="1600" dirty="0" smtClean="0"/>
          </a:p>
          <a:p>
            <a:pPr lvl="2"/>
            <a:endParaRPr lang="ko-KR" altLang="en-US" sz="1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CDF-3EA3-465B-ADA9-061A5E66DCB3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3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76" y="1675596"/>
            <a:ext cx="5500688" cy="47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ko-KR" dirty="0" smtClean="0"/>
              <a:t>RQ1: Variable and Thread Bound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1273" y="1196752"/>
                <a:ext cx="7481455" cy="57606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 smtClean="0"/>
                  <a:t>All bugs in the study have the bound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𝑐</m:t>
                    </m:r>
                    <m:r>
                      <a:rPr lang="en-US" altLang="ko-KR" sz="2000" b="0" i="1" smtClean="0">
                        <a:latin typeface="Cambria Math"/>
                      </a:rPr>
                      <m:t>≤2,  </m:t>
                    </m:r>
                    <m:r>
                      <a:rPr lang="en-US" altLang="ko-KR" sz="2000" b="0" i="1" smtClean="0">
                        <a:latin typeface="Cambria Math"/>
                      </a:rPr>
                      <m:t>𝑣</m:t>
                    </m:r>
                    <m:r>
                      <a:rPr lang="en-US" altLang="ko-KR" sz="2000" b="0" i="1" smtClean="0">
                        <a:latin typeface="Cambria Math"/>
                      </a:rPr>
                      <m:t>≤2, </m:t>
                    </m:r>
                    <m:r>
                      <a:rPr lang="en-US" altLang="ko-KR" sz="2000" b="0" i="1" smtClean="0">
                        <a:latin typeface="Cambria Math"/>
                      </a:rPr>
                      <m:t>𝑡</m:t>
                    </m:r>
                    <m:r>
                      <a:rPr lang="en-US" altLang="ko-KR" sz="2000" b="0" i="1" smtClean="0">
                        <a:latin typeface="Cambria Math"/>
                      </a:rPr>
                      <m:t>=2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3" y="1196752"/>
                <a:ext cx="7481455" cy="576064"/>
              </a:xfrm>
              <a:blipFill rotWithShape="1">
                <a:blip r:embed="rId3"/>
                <a:stretch>
                  <a:fillRect l="-651" t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29-B381-43A1-8B13-7022511B1FD8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4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RQ2: Runtime Overhead by Variable Bounding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16CF-6756-43B5-BF79-2392CDBDDECB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9138"/>
          <a:stretch/>
        </p:blipFill>
        <p:spPr bwMode="auto">
          <a:xfrm>
            <a:off x="35496" y="2924943"/>
            <a:ext cx="9036496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32901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CHESS with variable bounding requires moderate runtime overhead for generating each execution in spite of controlling data access operations</a:t>
            </a:r>
            <a:endParaRPr lang="ko-KR" altLang="en-US" sz="2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14096" y="4807200"/>
            <a:ext cx="136815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08104" y="5085184"/>
            <a:ext cx="98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33CC"/>
                </a:solidFill>
                <a:latin typeface="Calibri" panose="020F0502020204030204" pitchFamily="34" charset="0"/>
              </a:rPr>
              <a:t>2.9x in average</a:t>
            </a:r>
            <a:endParaRPr lang="ko-KR" alt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5085184"/>
            <a:ext cx="98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33CC"/>
                </a:solidFill>
                <a:latin typeface="Calibri" panose="020F0502020204030204" pitchFamily="34" charset="0"/>
              </a:rPr>
              <a:t>8.1x in average</a:t>
            </a:r>
            <a:endParaRPr lang="ko-KR" alt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5085184"/>
            <a:ext cx="98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0033CC"/>
                </a:solidFill>
                <a:latin typeface="Calibri" panose="020F0502020204030204" pitchFamily="34" charset="0"/>
              </a:rPr>
              <a:t>14.8x in average</a:t>
            </a:r>
            <a:endParaRPr lang="ko-KR" alt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Concurrent Program Testing At a Glance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969A-56CE-44E4-BCB4-946F5F0FA2F7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1681632" y="1566840"/>
            <a:ext cx="0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691680" y="5291160"/>
            <a:ext cx="57606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Effectiveness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376" y="5363924"/>
            <a:ext cx="23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Efficiency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(cost-effectiveness)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051720" y="1628800"/>
            <a:ext cx="36004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83768" y="14847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Calibri" panose="020F0502020204030204" pitchFamily="34" charset="0"/>
              </a:rPr>
              <a:t>Stateful</a:t>
            </a:r>
            <a:r>
              <a:rPr lang="en-US" altLang="ko-KR" sz="1600" dirty="0">
                <a:latin typeface="Calibri" panose="020F0502020204030204" pitchFamily="34" charset="0"/>
              </a:rPr>
              <a:t> </a:t>
            </a:r>
            <a:r>
              <a:rPr lang="en-US" altLang="ko-KR" sz="1600" dirty="0" smtClean="0">
                <a:latin typeface="Calibri" panose="020F0502020204030204" pitchFamily="34" charset="0"/>
              </a:rPr>
              <a:t/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model checking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84168" y="4077072"/>
            <a:ext cx="360040" cy="3693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16216" y="40050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Random </a:t>
            </a:r>
          </a:p>
          <a:p>
            <a:r>
              <a:rPr lang="en-US" altLang="ko-KR" sz="1600" dirty="0" smtClean="0">
                <a:latin typeface="Calibri" panose="020F0502020204030204" pitchFamily="34" charset="0"/>
              </a:rPr>
              <a:t>exploration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681632" y="3140968"/>
            <a:ext cx="572882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3428589" y="3438005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67490" y="34806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CHESS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292685" y="3075792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631586" y="31184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PCT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156781" y="2800235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495682" y="279340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PCT with VB and TB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18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RQ3: Fault Finding Efficiency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04055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Finding the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RegionOwnership</a:t>
            </a:r>
            <a:r>
              <a:rPr lang="en-US" altLang="ko-KR" sz="2400" dirty="0" smtClean="0"/>
              <a:t> bug (3-context bug) using VT-CHESS</a:t>
            </a:r>
          </a:p>
          <a:p>
            <a:pPr lvl="1"/>
            <a:r>
              <a:rPr lang="en-US" altLang="ko-KR" sz="2000" dirty="0" smtClean="0"/>
              <a:t>VT reduces the number of executions to find the bug</a:t>
            </a:r>
          </a:p>
          <a:p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760-87AF-493E-A338-A9E84D7EE32C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64" y="2617545"/>
            <a:ext cx="4777025" cy="11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47448" y="3861049"/>
            <a:ext cx="8229600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Finding the artificial bugs using </a:t>
            </a:r>
            <a:r>
              <a:rPr lang="en-US" altLang="ko-KR" sz="2400" dirty="0" err="1" smtClean="0"/>
              <a:t>RankChecker</a:t>
            </a:r>
            <a:endParaRPr lang="en-US" altLang="ko-KR" sz="2400" dirty="0" smtClean="0"/>
          </a:p>
          <a:p>
            <a:endParaRPr lang="ko-KR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86934"/>
            <a:ext cx="5021476" cy="20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Variable bounding decreases the testing efficiency if the bug in a target program is related to frequently accessed variables.</a:t>
            </a:r>
          </a:p>
          <a:p>
            <a:endParaRPr lang="en-US" altLang="ko-KR" sz="1600" dirty="0"/>
          </a:p>
          <a:p>
            <a:r>
              <a:rPr lang="en-US" altLang="ko-KR" sz="2400" dirty="0" smtClean="0"/>
              <a:t>The paper does not clearly present the thread bounding criteria in any particular testing technique.</a:t>
            </a:r>
          </a:p>
          <a:p>
            <a:endParaRPr lang="en-US" altLang="ko-KR" sz="1200" dirty="0"/>
          </a:p>
          <a:p>
            <a:r>
              <a:rPr lang="en-US" altLang="ko-KR" sz="2400" dirty="0" smtClean="0"/>
              <a:t>The experiment does not validate the probabilistic guarantee, and does not compare it with any observed value.</a:t>
            </a:r>
          </a:p>
          <a:p>
            <a:endParaRPr lang="en-US" altLang="ko-KR" sz="1200" dirty="0"/>
          </a:p>
          <a:p>
            <a:r>
              <a:rPr lang="en-US" altLang="ko-KR" sz="2400" dirty="0" smtClean="0"/>
              <a:t>All concurrency bugs used for the experiment are very simple such that the advantage of new bounded strategies does not seem significant.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9D91-D9E0-4E6E-BEF8-F00031F63A65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4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99412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Bounded Search Strategy for Concurrent Program Testing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672" y="1412776"/>
            <a:ext cx="8424936" cy="4713387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Context bounding (preemption, depth bounding)</a:t>
            </a:r>
          </a:p>
          <a:p>
            <a:pPr marL="400050" lvl="1" indent="0">
              <a:buNone/>
            </a:pPr>
            <a:r>
              <a:rPr lang="en-US" altLang="ko-KR" sz="2400" dirty="0" smtClean="0"/>
              <a:t>Explore schedules while restricting the number of preemptions (preemptive context-switches) in an execution to less than or equal to a certain number.</a:t>
            </a:r>
          </a:p>
          <a:p>
            <a:pPr marL="400050" lvl="1" indent="0">
              <a:buNone/>
            </a:pPr>
            <a:endParaRPr lang="en-US" altLang="ko-KR" sz="1600" dirty="0" smtClean="0"/>
          </a:p>
          <a:p>
            <a:r>
              <a:rPr lang="en-US" altLang="ko-KR" sz="2400" dirty="0" smtClean="0"/>
              <a:t>Variable bounding </a:t>
            </a:r>
          </a:p>
          <a:p>
            <a:pPr marL="400050" lvl="1" indent="0">
              <a:buNone/>
            </a:pPr>
            <a:r>
              <a:rPr lang="en-US" altLang="ko-KR" sz="2400" dirty="0" smtClean="0"/>
              <a:t>Explore schedules while allowing preemptions only at the accesses on certain variables.</a:t>
            </a:r>
          </a:p>
          <a:p>
            <a:endParaRPr lang="en-US" altLang="ko-KR" sz="1800" dirty="0"/>
          </a:p>
          <a:p>
            <a:r>
              <a:rPr lang="en-US" altLang="ko-KR" sz="2400" dirty="0" smtClean="0"/>
              <a:t>Thread bounding</a:t>
            </a:r>
          </a:p>
          <a:p>
            <a:pPr marL="400050" lvl="1" indent="0">
              <a:buNone/>
            </a:pPr>
            <a:r>
              <a:rPr lang="en-US" altLang="ko-KR" sz="2400" dirty="0" smtClean="0"/>
              <a:t>Explore a certain number of schedules first, that are sufficient to explore all ordering of a certain number of thread.</a:t>
            </a:r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CA0D-3E49-423E-9D53-1EA5A133317D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7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 Bounding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95232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Definition</a:t>
            </a:r>
          </a:p>
          <a:p>
            <a:pPr lvl="1"/>
            <a:r>
              <a:rPr lang="en-US" altLang="ko-KR" sz="2200" dirty="0" smtClean="0"/>
              <a:t>A concurrency bug is a </a:t>
            </a:r>
            <a:r>
              <a:rPr lang="en-US" altLang="ko-KR" sz="2200" i="1" dirty="0" smtClean="0"/>
              <a:t>c</a:t>
            </a:r>
            <a:r>
              <a:rPr lang="en-US" altLang="ko-KR" sz="2200" dirty="0" smtClean="0"/>
              <a:t>-context bug if the minimum number of ordering constraints sufficient to induce an error is </a:t>
            </a:r>
            <a:r>
              <a:rPr lang="en-US" altLang="ko-KR" sz="2200" i="1" dirty="0" smtClean="0"/>
              <a:t>c</a:t>
            </a:r>
            <a:r>
              <a:rPr lang="en-US" altLang="ko-KR" sz="2200" dirty="0" smtClean="0"/>
              <a:t>.</a:t>
            </a:r>
          </a:p>
          <a:p>
            <a:pPr lvl="1"/>
            <a:r>
              <a:rPr lang="en-US" altLang="ko-KR" sz="2200" dirty="0" smtClean="0"/>
              <a:t>A concurrency bug is a </a:t>
            </a:r>
            <a:r>
              <a:rPr lang="en-US" altLang="ko-KR" sz="2200" i="1" dirty="0" smtClean="0">
                <a:solidFill>
                  <a:srgbClr val="0033CC"/>
                </a:solidFill>
              </a:rPr>
              <a:t>v</a:t>
            </a:r>
            <a:r>
              <a:rPr lang="en-US" altLang="ko-KR" sz="2200" dirty="0" smtClean="0">
                <a:solidFill>
                  <a:srgbClr val="0033CC"/>
                </a:solidFill>
              </a:rPr>
              <a:t>-variable bug</a:t>
            </a:r>
            <a:r>
              <a:rPr lang="en-US" altLang="ko-KR" sz="2200" dirty="0" smtClean="0"/>
              <a:t> if a minimal set of ordering constraints sufficiently induce an error is defined over the accesses on at least </a:t>
            </a:r>
            <a:r>
              <a:rPr lang="en-US" altLang="ko-KR" sz="2200" i="1" dirty="0" smtClean="0"/>
              <a:t>v</a:t>
            </a:r>
            <a:r>
              <a:rPr lang="en-US" altLang="ko-KR" sz="2200" dirty="0" smtClean="0"/>
              <a:t> distinct variables.</a:t>
            </a:r>
          </a:p>
          <a:p>
            <a:r>
              <a:rPr lang="en-US" altLang="ko-KR" sz="2400" dirty="0" smtClean="0"/>
              <a:t>Examples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FBCF-8741-422F-9C52-E63BE33A13A0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585804" y="4023421"/>
            <a:ext cx="5650492" cy="1925859"/>
            <a:chOff x="899592" y="4390505"/>
            <a:chExt cx="5650492" cy="1925859"/>
          </a:xfrm>
        </p:grpSpPr>
        <p:sp>
          <p:nvSpPr>
            <p:cNvPr id="7" name="TextBox 6"/>
            <p:cNvSpPr txBox="1"/>
            <p:nvPr/>
          </p:nvSpPr>
          <p:spPr>
            <a:xfrm>
              <a:off x="899592" y="4392760"/>
              <a:ext cx="3096344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ko-KR" dirty="0" smtClean="0">
                  <a:latin typeface="Calibri" panose="020F0502020204030204" pitchFamily="34" charset="0"/>
                  <a:cs typeface="Courier New" panose="02070309020205020404" pitchFamily="49" charset="0"/>
                </a:rPr>
                <a:t> Initially,</a:t>
              </a:r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 = 0 </a:t>
              </a:r>
            </a:p>
            <a:p>
              <a:endPara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Thread1() {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1:   t1 = a;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2:   t2 = a;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3:   assert(t1==t2);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  <a:endParaRPr lang="ko-KR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7796" y="4390505"/>
              <a:ext cx="259228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Thread2() {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11:   a = 1;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12:   a = 0;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}</a:t>
              </a:r>
              <a:endParaRPr lang="ko-KR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3881593" y="5002517"/>
              <a:ext cx="0" cy="131384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/>
          <p:cNvGrpSpPr/>
          <p:nvPr/>
        </p:nvGrpSpPr>
        <p:grpSpPr>
          <a:xfrm>
            <a:off x="1285187" y="4023421"/>
            <a:ext cx="6671189" cy="2202857"/>
            <a:chOff x="22295" y="4390505"/>
            <a:chExt cx="6671189" cy="2202857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>
            <a:xfrm>
              <a:off x="22295" y="4392760"/>
              <a:ext cx="3850292" cy="22006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ko-KR" dirty="0" smtClean="0">
                  <a:latin typeface="Calibri" panose="020F0502020204030204" pitchFamily="34" charset="0"/>
                  <a:cs typeface="Courier New" panose="02070309020205020404" pitchFamily="49" charset="0"/>
                </a:rPr>
                <a:t> Initially,</a:t>
              </a:r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a = 0, b = 0 </a:t>
              </a:r>
            </a:p>
            <a:p>
              <a:endPara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Thread1() {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1:  t1 = a;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2:  t2 = a;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3:  t3 = b;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4:  assert(t1==t2</a:t>
              </a:r>
              <a:r>
                <a:rPr lang="en-US" altLang="ko-KR" sz="900" spc="-1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ko-KR" spc="-1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||</a:t>
              </a:r>
              <a:r>
                <a:rPr lang="en-US" altLang="ko-KR" sz="1000" spc="-15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t3!=1);</a:t>
              </a:r>
            </a:p>
            <a:p>
              <a:r>
                <a:rPr lang="en-US" altLang="ko-KR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}</a:t>
              </a:r>
              <a:endParaRPr lang="ko-KR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8103" y="4390505"/>
              <a:ext cx="2855381" cy="19236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altLang="ko-KR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Thread2() {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11:  a = 1;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12:  b = 1;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13:  b = 0;</a:t>
              </a:r>
            </a:p>
            <a:p>
              <a:r>
                <a:rPr lang="en-US" altLang="ko-KR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}</a:t>
              </a:r>
              <a:endParaRPr lang="ko-KR" alt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3838103" y="5002517"/>
              <a:ext cx="0" cy="1313847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2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 Bounded Search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4491" y="1412776"/>
            <a:ext cx="7992888" cy="489654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Explore the schedules that exhaustively cover all ordering relations involving a small number of variables first</a:t>
            </a:r>
          </a:p>
          <a:p>
            <a:pPr lvl="1"/>
            <a:r>
              <a:rPr lang="en-US" altLang="ko-KR" sz="2000" dirty="0" smtClean="0"/>
              <a:t>Example: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for 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[1..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begin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for 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v)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begin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        test(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end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end</a:t>
            </a:r>
          </a:p>
          <a:p>
            <a:endParaRPr lang="en-US" altLang="ko-KR" sz="1200" dirty="0" smtClean="0"/>
          </a:p>
          <a:p>
            <a:r>
              <a:rPr lang="en-US" altLang="ko-KR" sz="2400" dirty="0" smtClean="0"/>
              <a:t>Advantage of the variable bounded search strategy</a:t>
            </a:r>
          </a:p>
          <a:p>
            <a:pPr lvl="1"/>
            <a:r>
              <a:rPr lang="en-US" altLang="ko-KR" sz="2000" dirty="0" smtClean="0"/>
              <a:t>Most concurrency bugs would be found with 1-variable bound</a:t>
            </a:r>
          </a:p>
          <a:p>
            <a:pPr lvl="2"/>
            <a:r>
              <a:rPr lang="en-US" altLang="ko-KR" sz="1800" dirty="0" smtClean="0"/>
              <a:t>The survey result shows that 66% of non-deadlock concurrency bugs are involved with one shared variable [Lu, ASPLOS 08]</a:t>
            </a:r>
          </a:p>
          <a:p>
            <a:pPr lvl="1"/>
            <a:r>
              <a:rPr lang="en-US" altLang="ko-KR" sz="2000" dirty="0" smtClean="0"/>
              <a:t>The strategy reduces the runtime overhead of a testing technique as it reduces the number of schedule-controlling points</a:t>
            </a:r>
          </a:p>
          <a:p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193-14BB-475A-B87D-7256FDCCD01C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59515" y="1801619"/>
            <a:ext cx="8014490" cy="1267341"/>
          </a:xfrm>
          <a:prstGeom prst="roundRect">
            <a:avLst>
              <a:gd name="adj" fmla="val 512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Search Space Reduction by Variable Bounding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04056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ko-KR" sz="2400" dirty="0" smtClean="0"/>
                  <a:t>A case with the context-bounded search</a:t>
                </a:r>
              </a:p>
              <a:p>
                <a:pPr>
                  <a:spcBef>
                    <a:spcPts val="0"/>
                  </a:spcBef>
                </a:pPr>
                <a:endParaRPr lang="en-US" altLang="ko-KR" sz="1600" dirty="0" smtClean="0"/>
              </a:p>
              <a:p>
                <a:pPr>
                  <a:spcBef>
                    <a:spcPts val="0"/>
                  </a:spcBef>
                </a:pPr>
                <a:endParaRPr lang="en-US" altLang="ko-KR" sz="70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altLang="ko-KR" sz="2200" dirty="0" smtClean="0"/>
                  <a:t>Suppose that a multithreaded program has a set of </a:t>
                </a:r>
                <a:r>
                  <a:rPr lang="en-US" altLang="ko-KR" sz="2200" i="1" dirty="0" smtClean="0"/>
                  <a:t>n</a:t>
                </a:r>
                <a:r>
                  <a:rPr lang="en-US" altLang="ko-KR" sz="2200" dirty="0" smtClean="0"/>
                  <a:t> threads </a:t>
                </a:r>
                <a:r>
                  <a:rPr lang="en-US" altLang="ko-KR" sz="2200" i="1" dirty="0" smtClean="0"/>
                  <a:t>T</a:t>
                </a:r>
                <a:r>
                  <a:rPr lang="en-US" altLang="ko-KR" sz="2200" dirty="0" smtClean="0"/>
                  <a:t>,</a:t>
                </a:r>
                <a:br>
                  <a:rPr lang="en-US" altLang="ko-KR" sz="2200" dirty="0" smtClean="0"/>
                </a:br>
                <a:r>
                  <a:rPr lang="en-US" altLang="ko-KR" sz="2200" dirty="0" smtClean="0"/>
                  <a:t>a set of shared variables </a:t>
                </a:r>
                <a:r>
                  <a:rPr lang="en-US" altLang="ko-KR" sz="2200" i="1" dirty="0" smtClean="0"/>
                  <a:t>V</a:t>
                </a:r>
                <a:r>
                  <a:rPr lang="en-US" altLang="ko-KR" sz="2200" dirty="0" smtClean="0"/>
                  <a:t>.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altLang="ko-KR" sz="80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altLang="ko-KR" sz="2200" dirty="0" smtClean="0"/>
                  <a:t>Suppose that a thread accesses a variable </a:t>
                </a:r>
                <a:r>
                  <a:rPr lang="en-US" altLang="ko-KR" sz="2200" i="1" dirty="0" smtClean="0"/>
                  <a:t>v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altLang="ko-KR" sz="2200" dirty="0" smtClean="0"/>
                  <a:t> </a:t>
                </a:r>
                <a:r>
                  <a:rPr lang="en-US" altLang="ko-KR" sz="2200" i="1" dirty="0" smtClean="0"/>
                  <a:t>V</a:t>
                </a:r>
                <a:r>
                  <a:rPr lang="en-US" altLang="ko-KR" sz="2200" dirty="0" smtClean="0"/>
                  <a:t> exactly </a:t>
                </a:r>
                <a:r>
                  <a:rPr lang="en-US" altLang="ko-KR" sz="2200" i="1" dirty="0" smtClean="0"/>
                  <a:t>d</a:t>
                </a:r>
                <a:r>
                  <a:rPr lang="en-US" altLang="ko-KR" sz="2200" dirty="0" smtClean="0"/>
                  <a:t> times.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altLang="ko-KR" sz="24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altLang="ko-KR" sz="2200" dirty="0" smtClean="0"/>
                  <a:t>- The number of schedules of context bound </a:t>
                </a:r>
                <a:r>
                  <a:rPr lang="en-US" altLang="ko-KR" sz="2200" i="1" dirty="0" smtClean="0"/>
                  <a:t>c</a:t>
                </a:r>
                <a:r>
                  <a:rPr lang="en-US" altLang="ko-KR" sz="2200" dirty="0" smtClean="0"/>
                  <a:t> is O((</a:t>
                </a:r>
                <a:r>
                  <a:rPr lang="en-US" altLang="ko-KR" sz="2200" i="1" dirty="0" err="1" smtClean="0"/>
                  <a:t>nd</a:t>
                </a:r>
                <a:r>
                  <a:rPr lang="en-US" altLang="ko-KR" sz="2200" dirty="0" err="1" smtClean="0"/>
                  <a:t>|</a:t>
                </a:r>
                <a:r>
                  <a:rPr lang="en-US" altLang="ko-KR" sz="2200" i="1" dirty="0" err="1" smtClean="0"/>
                  <a:t>V</a:t>
                </a:r>
                <a:r>
                  <a:rPr lang="en-US" altLang="ko-KR" sz="2200" dirty="0" smtClean="0"/>
                  <a:t>|)</a:t>
                </a:r>
                <a:r>
                  <a:rPr lang="en-US" altLang="ko-KR" sz="2200" baseline="30000" dirty="0" smtClean="0"/>
                  <a:t>C</a:t>
                </a:r>
                <a:r>
                  <a:rPr lang="en-US" altLang="ko-KR" sz="2200" dirty="0" smtClean="0"/>
                  <a:t>).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ko-KR" sz="2000" dirty="0" smtClean="0"/>
                  <a:t>Choosing each context-switch point among </a:t>
                </a:r>
                <a:r>
                  <a:rPr lang="en-US" altLang="ko-KR" sz="2000" i="1" dirty="0" err="1" smtClean="0"/>
                  <a:t>nd</a:t>
                </a:r>
                <a:r>
                  <a:rPr lang="en-US" altLang="ko-KR" sz="2000" dirty="0" err="1" smtClean="0"/>
                  <a:t>|</a:t>
                </a:r>
                <a:r>
                  <a:rPr lang="en-US" altLang="ko-KR" sz="2000" i="1" dirty="0" err="1" smtClean="0"/>
                  <a:t>V</a:t>
                </a:r>
                <a:r>
                  <a:rPr lang="en-US" altLang="ko-KR" sz="2000" dirty="0" smtClean="0"/>
                  <a:t>| points for </a:t>
                </a:r>
                <a:r>
                  <a:rPr lang="en-US" altLang="ko-KR" sz="2000" i="1" dirty="0" smtClean="0"/>
                  <a:t>c</a:t>
                </a:r>
                <a:r>
                  <a:rPr lang="en-US" altLang="ko-KR" sz="2000" dirty="0" smtClean="0"/>
                  <a:t> times.</a:t>
                </a:r>
              </a:p>
              <a:p>
                <a:pPr lvl="2">
                  <a:spcBef>
                    <a:spcPts val="0"/>
                  </a:spcBef>
                </a:pPr>
                <a:endParaRPr lang="en-US" altLang="ko-KR" sz="11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altLang="ko-KR" sz="2200" dirty="0" smtClean="0"/>
                  <a:t>- The number of schedules of context bound </a:t>
                </a:r>
                <a:r>
                  <a:rPr lang="en-US" altLang="ko-KR" sz="2200" i="1" dirty="0" smtClean="0"/>
                  <a:t>c</a:t>
                </a:r>
                <a:r>
                  <a:rPr lang="en-US" altLang="ko-KR" sz="2200" dirty="0" smtClean="0"/>
                  <a:t> and variable bound </a:t>
                </a:r>
                <a:r>
                  <a:rPr lang="en-US" altLang="ko-KR" sz="2200" i="1" dirty="0" smtClean="0"/>
                  <a:t>v</a:t>
                </a:r>
                <a:r>
                  <a:rPr lang="en-US" altLang="ko-KR" sz="2200" dirty="0" smtClean="0"/>
                  <a:t> is </a:t>
                </a:r>
                <a:br>
                  <a:rPr lang="en-US" altLang="ko-KR" sz="2200" dirty="0" smtClean="0"/>
                </a:br>
                <a:r>
                  <a:rPr lang="en-US" altLang="ko-KR" sz="2200" dirty="0" smtClean="0"/>
                  <a:t>  O(|</a:t>
                </a:r>
                <a:r>
                  <a:rPr lang="en-US" altLang="ko-KR" sz="2200" i="1" dirty="0" err="1" smtClean="0"/>
                  <a:t>V</a:t>
                </a:r>
                <a:r>
                  <a:rPr lang="en-US" altLang="ko-KR" sz="2200" dirty="0" err="1" smtClean="0"/>
                  <a:t>|</a:t>
                </a:r>
                <a:r>
                  <a:rPr lang="en-US" altLang="ko-KR" sz="2200" i="1" baseline="30000" dirty="0" err="1" smtClean="0"/>
                  <a:t>v</a:t>
                </a:r>
                <a:r>
                  <a:rPr lang="en-US" altLang="ko-KR" sz="2200" dirty="0" smtClean="0"/>
                  <a:t> (</a:t>
                </a:r>
                <a:r>
                  <a:rPr lang="en-US" altLang="ko-KR" sz="2200" i="1" dirty="0" err="1" smtClean="0"/>
                  <a:t>nd</a:t>
                </a:r>
                <a:r>
                  <a:rPr lang="en-US" altLang="ko-KR" sz="2200" i="1" dirty="0" err="1"/>
                  <a:t>v</a:t>
                </a:r>
                <a:r>
                  <a:rPr lang="en-US" altLang="ko-KR" sz="2200" dirty="0" smtClean="0"/>
                  <a:t>)</a:t>
                </a:r>
                <a:r>
                  <a:rPr lang="en-US" altLang="ko-KR" sz="2200" i="1" baseline="30000" dirty="0" smtClean="0"/>
                  <a:t>C</a:t>
                </a:r>
                <a:r>
                  <a:rPr lang="en-US" altLang="ko-KR" sz="2200" dirty="0" smtClean="0"/>
                  <a:t>)</a:t>
                </a:r>
                <a:endParaRPr lang="en-US" altLang="ko-KR" sz="22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ko-KR" sz="1800" dirty="0" smtClean="0"/>
                  <a:t>Choosing each context-switch point among </a:t>
                </a:r>
                <a:r>
                  <a:rPr lang="en-US" altLang="ko-KR" sz="1800" i="1" dirty="0" err="1" smtClean="0"/>
                  <a:t>ndv</a:t>
                </a:r>
                <a:r>
                  <a:rPr lang="en-US" altLang="ko-KR" sz="1800" dirty="0" smtClean="0"/>
                  <a:t> points for </a:t>
                </a:r>
                <a:r>
                  <a:rPr lang="en-US" altLang="ko-KR" sz="1800" i="1" dirty="0" smtClean="0"/>
                  <a:t>c</a:t>
                </a:r>
                <a:r>
                  <a:rPr lang="en-US" altLang="ko-KR" sz="1800" dirty="0" smtClean="0"/>
                  <a:t> times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ko-KR" sz="1800" dirty="0" smtClean="0"/>
                  <a:t>There are C(|</a:t>
                </a:r>
                <a:r>
                  <a:rPr lang="en-US" altLang="ko-KR" sz="1800" i="1" dirty="0" smtClean="0"/>
                  <a:t>V</a:t>
                </a:r>
                <a:r>
                  <a:rPr lang="en-US" altLang="ko-KR" sz="1800" dirty="0" smtClean="0"/>
                  <a:t>|, </a:t>
                </a:r>
                <a:r>
                  <a:rPr lang="en-US" altLang="ko-KR" sz="1800" i="1" dirty="0" smtClean="0"/>
                  <a:t>v</a:t>
                </a:r>
                <a:r>
                  <a:rPr lang="en-US" altLang="ko-KR" sz="1800" dirty="0" smtClean="0"/>
                  <a:t>) ~ |</a:t>
                </a:r>
                <a:r>
                  <a:rPr lang="en-US" altLang="ko-KR" sz="1800" i="1" dirty="0" err="1" smtClean="0"/>
                  <a:t>V</a:t>
                </a:r>
                <a:r>
                  <a:rPr lang="en-US" altLang="ko-KR" sz="1800" dirty="0" err="1" smtClean="0"/>
                  <a:t>|</a:t>
                </a:r>
                <a:r>
                  <a:rPr lang="en-US" altLang="ko-KR" sz="1800" baseline="30000" dirty="0" err="1" smtClean="0"/>
                  <a:t>v</a:t>
                </a:r>
                <a:r>
                  <a:rPr lang="en-US" altLang="ko-KR" sz="1800" dirty="0" smtClean="0"/>
                  <a:t> number of </a:t>
                </a:r>
                <a:r>
                  <a:rPr lang="en-US" altLang="ko-KR" sz="1800" i="1" dirty="0" smtClean="0"/>
                  <a:t>v</a:t>
                </a:r>
                <a:r>
                  <a:rPr lang="en-US" altLang="ko-KR" sz="1800" dirty="0" smtClean="0"/>
                  <a:t>-sized shared variable subset (</a:t>
                </a:r>
                <a:r>
                  <a:rPr lang="en-US" altLang="ko-KR" sz="1800" i="1" dirty="0" smtClean="0"/>
                  <a:t>v</a:t>
                </a:r>
                <a:r>
                  <a:rPr lang="en-US" altLang="ko-KR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≪</m:t>
                    </m:r>
                  </m:oMath>
                </a14:m>
                <a:r>
                  <a:rPr lang="en-US" altLang="ko-KR" sz="1800" dirty="0" smtClean="0"/>
                  <a:t>|</a:t>
                </a:r>
                <a:r>
                  <a:rPr lang="en-US" altLang="ko-KR" sz="1800" i="1" dirty="0" smtClean="0"/>
                  <a:t>V</a:t>
                </a:r>
                <a:r>
                  <a:rPr lang="en-US" altLang="ko-KR" sz="1800" dirty="0" smtClean="0"/>
                  <a:t>|)</a:t>
                </a:r>
              </a:p>
              <a:p>
                <a:pPr lvl="2">
                  <a:spcBef>
                    <a:spcPts val="0"/>
                  </a:spcBef>
                </a:pPr>
                <a:endParaRPr lang="en-US" altLang="ko-KR" sz="18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altLang="ko-KR" sz="2200" dirty="0" smtClean="0"/>
                  <a:t>-  O((</a:t>
                </a:r>
                <a:r>
                  <a:rPr lang="en-US" altLang="ko-KR" sz="2200" i="1" dirty="0" err="1" smtClean="0"/>
                  <a:t>nd</a:t>
                </a:r>
                <a:r>
                  <a:rPr lang="en-US" altLang="ko-KR" sz="2200" dirty="0" err="1" smtClean="0"/>
                  <a:t>|</a:t>
                </a:r>
                <a:r>
                  <a:rPr lang="en-US" altLang="ko-KR" sz="2200" i="1" dirty="0" err="1" smtClean="0"/>
                  <a:t>V</a:t>
                </a:r>
                <a:r>
                  <a:rPr lang="en-US" altLang="ko-KR" sz="2200" dirty="0" smtClean="0"/>
                  <a:t>|)</a:t>
                </a:r>
                <a:r>
                  <a:rPr lang="en-US" altLang="ko-KR" sz="2200" i="1" baseline="30000" dirty="0" smtClean="0"/>
                  <a:t>C</a:t>
                </a:r>
                <a:r>
                  <a:rPr lang="en-US" altLang="ko-KR" sz="2200" dirty="0" smtClean="0"/>
                  <a:t>) is significantly greater than O(|</a:t>
                </a:r>
                <a:r>
                  <a:rPr lang="en-US" altLang="ko-KR" sz="2200" i="1" dirty="0" err="1" smtClean="0"/>
                  <a:t>V</a:t>
                </a:r>
                <a:r>
                  <a:rPr lang="en-US" altLang="ko-KR" sz="2200" dirty="0" err="1" smtClean="0"/>
                  <a:t>|</a:t>
                </a:r>
                <a:r>
                  <a:rPr lang="en-US" altLang="ko-KR" sz="2200" i="1" baseline="30000" dirty="0" err="1" smtClean="0"/>
                  <a:t>v</a:t>
                </a:r>
                <a:r>
                  <a:rPr lang="en-US" altLang="ko-KR" sz="2200" dirty="0" smtClean="0"/>
                  <a:t>(</a:t>
                </a:r>
                <a:r>
                  <a:rPr lang="en-US" altLang="ko-KR" sz="2200" i="1" dirty="0" err="1" smtClean="0"/>
                  <a:t>ndv</a:t>
                </a:r>
                <a:r>
                  <a:rPr lang="en-US" altLang="ko-KR" sz="2200" dirty="0" smtClean="0"/>
                  <a:t>)</a:t>
                </a:r>
                <a:r>
                  <a:rPr lang="en-US" altLang="ko-KR" sz="2200" baseline="30000" dirty="0" smtClean="0"/>
                  <a:t>C</a:t>
                </a:r>
                <a:r>
                  <a:rPr lang="en-US" altLang="ko-KR" sz="2200" dirty="0" smtClean="0"/>
                  <a:t>) if </a:t>
                </a:r>
                <a:r>
                  <a:rPr lang="en-US" altLang="ko-KR" sz="2200" i="1" dirty="0" smtClean="0"/>
                  <a:t>v</a:t>
                </a:r>
                <a:r>
                  <a:rPr lang="en-US" altLang="ko-KR" sz="2200" dirty="0" smtClean="0"/>
                  <a:t> &lt; </a:t>
                </a:r>
                <a:r>
                  <a:rPr lang="en-US" altLang="ko-KR" sz="2200" i="1" dirty="0" smtClean="0"/>
                  <a:t>c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</a:rPr>
                      <m:t>≪</m:t>
                    </m:r>
                  </m:oMath>
                </a14:m>
                <a:r>
                  <a:rPr lang="en-US" altLang="ko-KR" sz="2200" dirty="0" smtClean="0"/>
                  <a:t>|</a:t>
                </a:r>
                <a:r>
                  <a:rPr lang="en-US" altLang="ko-KR" sz="2200" i="1" dirty="0" smtClean="0"/>
                  <a:t>V</a:t>
                </a:r>
                <a:r>
                  <a:rPr lang="en-US" altLang="ko-KR" sz="2200" dirty="0" smtClean="0"/>
                  <a:t>|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ko-KR" sz="1800" dirty="0" smtClean="0"/>
                  <a:t>(</a:t>
                </a:r>
                <a:r>
                  <a:rPr lang="en-US" altLang="ko-KR" sz="1800" i="1" dirty="0" err="1" smtClean="0"/>
                  <a:t>nd</a:t>
                </a:r>
                <a:r>
                  <a:rPr lang="en-US" altLang="ko-KR" sz="1800" dirty="0" err="1" smtClean="0"/>
                  <a:t>|</a:t>
                </a:r>
                <a:r>
                  <a:rPr lang="en-US" altLang="ko-KR" sz="1800" i="1" dirty="0" err="1" smtClean="0"/>
                  <a:t>V</a:t>
                </a:r>
                <a:r>
                  <a:rPr lang="en-US" altLang="ko-KR" sz="1800" dirty="0" smtClean="0"/>
                  <a:t>|)</a:t>
                </a:r>
                <a:r>
                  <a:rPr lang="en-US" altLang="ko-KR" sz="1800" i="1" baseline="30000" dirty="0" smtClean="0"/>
                  <a:t>c</a:t>
                </a:r>
                <a:r>
                  <a:rPr lang="en-US" altLang="ko-KR" sz="1800" i="1" dirty="0" smtClean="0"/>
                  <a:t> </a:t>
                </a:r>
                <a:r>
                  <a:rPr lang="en-US" altLang="ko-KR" sz="1800" dirty="0" smtClean="0"/>
                  <a:t>:</a:t>
                </a:r>
                <a:r>
                  <a:rPr lang="en-US" altLang="ko-KR" sz="1800" i="1" dirty="0" smtClean="0"/>
                  <a:t> </a:t>
                </a:r>
                <a:r>
                  <a:rPr lang="en-US" altLang="ko-KR" sz="1800" dirty="0" smtClean="0"/>
                  <a:t>|</a:t>
                </a:r>
                <a:r>
                  <a:rPr lang="en-US" altLang="ko-KR" sz="1800" i="1" dirty="0" err="1" smtClean="0"/>
                  <a:t>V</a:t>
                </a:r>
                <a:r>
                  <a:rPr lang="en-US" altLang="ko-KR" sz="1800" dirty="0" err="1" smtClean="0"/>
                  <a:t>|</a:t>
                </a:r>
                <a:r>
                  <a:rPr lang="en-US" altLang="ko-KR" sz="1800" i="1" baseline="30000" dirty="0" err="1" smtClean="0"/>
                  <a:t>v</a:t>
                </a:r>
                <a:r>
                  <a:rPr lang="en-US" altLang="ko-KR" sz="1800" i="1" dirty="0" smtClean="0"/>
                  <a:t>(</a:t>
                </a:r>
                <a:r>
                  <a:rPr lang="en-US" altLang="ko-KR" sz="1800" i="1" dirty="0" err="1" smtClean="0"/>
                  <a:t>ndv</a:t>
                </a:r>
                <a:r>
                  <a:rPr lang="en-US" altLang="ko-KR" sz="1800" i="1" dirty="0" smtClean="0"/>
                  <a:t>)</a:t>
                </a:r>
                <a:r>
                  <a:rPr lang="en-US" altLang="ko-KR" sz="1800" i="1" baseline="30000" dirty="0" smtClean="0"/>
                  <a:t>c</a:t>
                </a:r>
                <a:r>
                  <a:rPr lang="en-US" altLang="ko-KR" sz="1800" i="1" dirty="0" smtClean="0"/>
                  <a:t>  </a:t>
                </a:r>
                <a:r>
                  <a:rPr lang="en-US" altLang="ko-KR" sz="1800" dirty="0" smtClean="0"/>
                  <a:t>= </a:t>
                </a:r>
                <a:r>
                  <a:rPr lang="en-US" altLang="ko-KR" sz="1800" i="1" dirty="0" smtClean="0"/>
                  <a:t> </a:t>
                </a:r>
                <a:r>
                  <a:rPr lang="en-US" altLang="ko-KR" sz="1800" dirty="0" smtClean="0"/>
                  <a:t>|</a:t>
                </a:r>
                <a:r>
                  <a:rPr lang="en-US" altLang="ko-KR" sz="1800" i="1" dirty="0" err="1" smtClean="0"/>
                  <a:t>V</a:t>
                </a:r>
                <a:r>
                  <a:rPr lang="en-US" altLang="ko-KR" sz="1800" dirty="0" err="1" smtClean="0"/>
                  <a:t>|</a:t>
                </a:r>
                <a:r>
                  <a:rPr lang="en-US" altLang="ko-KR" sz="1800" i="1" baseline="30000" dirty="0" err="1" smtClean="0"/>
                  <a:t>c-v</a:t>
                </a:r>
                <a:r>
                  <a:rPr lang="en-US" altLang="ko-KR" sz="1800" i="1" baseline="30000" dirty="0" smtClean="0"/>
                  <a:t> </a:t>
                </a:r>
                <a:r>
                  <a:rPr lang="en-US" altLang="ko-KR" sz="1800" dirty="0" smtClean="0"/>
                  <a:t>:</a:t>
                </a:r>
                <a:r>
                  <a:rPr lang="en-US" altLang="ko-KR" sz="1800" i="1" dirty="0" smtClean="0"/>
                  <a:t> </a:t>
                </a:r>
                <a:r>
                  <a:rPr lang="en-US" altLang="ko-KR" sz="1800" i="1" dirty="0" err="1" smtClean="0"/>
                  <a:t>v</a:t>
                </a:r>
                <a:r>
                  <a:rPr lang="en-US" altLang="ko-KR" sz="1800" i="1" baseline="30000" dirty="0" err="1" smtClean="0"/>
                  <a:t>c</a:t>
                </a:r>
                <a:endParaRPr lang="en-US" altLang="ko-KR" sz="1800" i="1" baseline="30000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040560"/>
              </a:xfrm>
              <a:blipFill rotWithShape="1">
                <a:blip r:embed="rId2"/>
                <a:stretch>
                  <a:fillRect l="-917" t="-1693" r="-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E463-6629-4D20-A435-CE09355E825D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PCT with Variable Bounding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Probabilistic Concurrency Testing (PCT) for 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-depth bugs</a:t>
            </a:r>
          </a:p>
          <a:p>
            <a:pPr lvl="1"/>
            <a:r>
              <a:rPr lang="en-US" altLang="ko-KR" sz="2000" dirty="0" smtClean="0"/>
              <a:t>Choose </a:t>
            </a:r>
            <a:r>
              <a:rPr lang="en-US" altLang="ko-KR" sz="2000" i="1" dirty="0" smtClean="0"/>
              <a:t>d</a:t>
            </a:r>
            <a:r>
              <a:rPr lang="en-US" altLang="ko-KR" sz="2000" dirty="0" smtClean="0"/>
              <a:t>-1 thread scheduling points randomly;</a:t>
            </a:r>
          </a:p>
          <a:p>
            <a:pPr lvl="1"/>
            <a:r>
              <a:rPr lang="en-US" altLang="ko-KR" sz="2000" dirty="0" smtClean="0"/>
              <a:t>Generates </a:t>
            </a:r>
            <a:r>
              <a:rPr lang="en-US" altLang="ko-KR" sz="2000" dirty="0"/>
              <a:t>executions </a:t>
            </a:r>
            <a:r>
              <a:rPr lang="en-US" altLang="ko-KR" sz="2000" dirty="0" smtClean="0"/>
              <a:t>that have various ordering </a:t>
            </a:r>
            <a:r>
              <a:rPr lang="en-US" altLang="ko-KR" sz="2000" dirty="0"/>
              <a:t>of </a:t>
            </a:r>
            <a:r>
              <a:rPr lang="en-US" altLang="ko-KR" sz="2000" dirty="0" smtClean="0"/>
              <a:t>the chosen points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PCT with the variable bounding search strategy</a:t>
            </a:r>
          </a:p>
          <a:p>
            <a:pPr lvl="1"/>
            <a:r>
              <a:rPr lang="en-US" altLang="ko-KR" sz="2000" dirty="0" smtClean="0"/>
              <a:t>Choose a set of </a:t>
            </a:r>
            <a:r>
              <a:rPr lang="en-US" altLang="ko-KR" sz="2000" i="1" dirty="0" smtClean="0"/>
              <a:t>v</a:t>
            </a:r>
            <a:r>
              <a:rPr lang="en-US" altLang="ko-KR" sz="2000" dirty="0" smtClean="0"/>
              <a:t> variables randomly;</a:t>
            </a:r>
          </a:p>
          <a:p>
            <a:pPr lvl="1"/>
            <a:r>
              <a:rPr lang="en-US" altLang="ko-KR" sz="2000" dirty="0" smtClean="0"/>
              <a:t>Choose </a:t>
            </a:r>
            <a:r>
              <a:rPr lang="en-US" altLang="ko-KR" sz="2000" i="1" dirty="0" smtClean="0"/>
              <a:t>d</a:t>
            </a:r>
            <a:r>
              <a:rPr lang="en-US" altLang="ko-KR" sz="2000" dirty="0" smtClean="0"/>
              <a:t>-</a:t>
            </a:r>
            <a:r>
              <a:rPr lang="en-US" altLang="ko-KR" sz="2000" i="1" dirty="0" smtClean="0"/>
              <a:t>1</a:t>
            </a:r>
            <a:r>
              <a:rPr lang="en-US" altLang="ko-KR" sz="2000" dirty="0" smtClean="0"/>
              <a:t> thread scheduling points among the accesses to the chosen variables</a:t>
            </a:r>
          </a:p>
          <a:p>
            <a:pPr lvl="1"/>
            <a:r>
              <a:rPr lang="en-US" altLang="ko-KR" sz="2000" dirty="0" smtClean="0"/>
              <a:t>Generate executions that have various ordering of the chosen points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 smtClean="0"/>
              <a:t>PCT with the variable bounding strategy provides more tight bounds of finding 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-depth concurrency bugs than PCT itself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E80F-700B-4928-BA86-E607A30BEBC9}" type="datetime1">
              <a:rPr lang="ko-KR" altLang="en-US" smtClean="0"/>
              <a:t>2014-09-24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6F0-F06C-48ED-979E-3B5D057636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en-US" altLang="ko-KR" dirty="0" smtClean="0"/>
              <a:t>PCT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41379"/>
          </a:xfrm>
        </p:spPr>
        <p:txBody>
          <a:bodyPr>
            <a:normAutofit lnSpcReduction="10000"/>
          </a:bodyPr>
          <a:lstStyle/>
          <a:p>
            <a:r>
              <a:rPr lang="en-US" altLang="ko-KR" sz="2600" b="1" dirty="0" smtClean="0"/>
              <a:t>Partitioning:</a:t>
            </a:r>
            <a:r>
              <a:rPr lang="en-US" altLang="ko-KR" sz="2600" dirty="0" smtClean="0"/>
              <a:t> initially, the technique defines partitions (fragments) over a target multithreaded programs</a:t>
            </a:r>
          </a:p>
          <a:p>
            <a:pPr lvl="1"/>
            <a:endParaRPr lang="en-US" altLang="ko-KR" sz="2200" dirty="0"/>
          </a:p>
          <a:p>
            <a:r>
              <a:rPr lang="en-US" altLang="ko-KR" sz="2600" b="1" dirty="0" smtClean="0"/>
              <a:t>Scheduling</a:t>
            </a:r>
            <a:r>
              <a:rPr lang="en-US" altLang="ko-KR" sz="2600" dirty="0" smtClean="0"/>
              <a:t>: at the beginning of an execution, the technique randomly decides </a:t>
            </a:r>
            <a:r>
              <a:rPr lang="en-US" altLang="ko-KR" sz="2600" dirty="0"/>
              <a:t>priorities (i.e., execution orders) </a:t>
            </a:r>
            <a:r>
              <a:rPr lang="en-US" altLang="ko-KR" sz="2600" dirty="0" smtClean="0"/>
              <a:t>of the partitions</a:t>
            </a:r>
          </a:p>
          <a:p>
            <a:pPr lvl="1"/>
            <a:endParaRPr lang="en-US" altLang="ko-KR" sz="2200" dirty="0"/>
          </a:p>
          <a:p>
            <a:r>
              <a:rPr lang="en-US" altLang="ko-KR" sz="2600" b="1" dirty="0" smtClean="0"/>
              <a:t>Test generation</a:t>
            </a:r>
            <a:r>
              <a:rPr lang="en-US" altLang="ko-KR" sz="2600" dirty="0" smtClean="0"/>
              <a:t>: in the execution, the scheduler selects the partition of the highest priority for each step</a:t>
            </a:r>
            <a:r>
              <a:rPr lang="ko-KR" altLang="en-US" sz="2600" dirty="0" smtClean="0"/>
              <a:t> </a:t>
            </a:r>
            <a:endParaRPr lang="en-US" altLang="ko-KR" sz="2600" dirty="0"/>
          </a:p>
          <a:p>
            <a:pPr lvl="1"/>
            <a:r>
              <a:rPr lang="en-US" altLang="ko-KR" sz="2200" dirty="0" smtClean="0"/>
              <a:t>Similar to priority scheduling</a:t>
            </a:r>
          </a:p>
          <a:p>
            <a:pPr lvl="1"/>
            <a:r>
              <a:rPr lang="en-US" altLang="ko-KR" sz="2200" dirty="0"/>
              <a:t>N</a:t>
            </a:r>
            <a:r>
              <a:rPr lang="en-US" altLang="ko-KR" sz="2200" dirty="0" smtClean="0"/>
              <a:t>o interleaving within each execution of a partition except when the thread starts to wait for another thread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Variable and Thread Bounding for Systeamtic Testing of Multithreaded Programs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4926-8457-401B-8DD7-660E1355E252}" type="datetime1">
              <a:rPr lang="ko-KR" altLang="en-US" smtClean="0"/>
              <a:t>2014-09-24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8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2267</Words>
  <Application>Microsoft Office PowerPoint</Application>
  <PresentationFormat>화면 슬라이드 쇼(4:3)</PresentationFormat>
  <Paragraphs>407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Variable and Thread Bounding for  Systematic Testing of Multithreaded Programs</vt:lpstr>
      <vt:lpstr>Overview</vt:lpstr>
      <vt:lpstr>Concurrent Program Testing At a Glance</vt:lpstr>
      <vt:lpstr>Bounded Search Strategy for Concurrent Program Testing</vt:lpstr>
      <vt:lpstr>Variable Bounding</vt:lpstr>
      <vt:lpstr>Variable Bounded Search Strategy</vt:lpstr>
      <vt:lpstr>Search Space Reduction by Variable Bounding</vt:lpstr>
      <vt:lpstr>PCT with Variable Bounding</vt:lpstr>
      <vt:lpstr>PCT Overview</vt:lpstr>
      <vt:lpstr>Partitioning</vt:lpstr>
      <vt:lpstr>Partitioning</vt:lpstr>
      <vt:lpstr>Priority Assignment (Static Scheduling)</vt:lpstr>
      <vt:lpstr>Test Case Execution (Dynamic Scheduling)</vt:lpstr>
      <vt:lpstr>Probability to Detect 1-depth Bug (1/2)</vt:lpstr>
      <vt:lpstr>Probability to Detect 1-depth Bug (2/2)</vt:lpstr>
      <vt:lpstr>Probability to Detect 2-depth Bug (1/2)</vt:lpstr>
      <vt:lpstr>Probability to Detect 2-depth Bug (2/2)</vt:lpstr>
      <vt:lpstr>Probability to Detect d-depth Bugs</vt:lpstr>
      <vt:lpstr>Improve PCT with Variable Bound</vt:lpstr>
      <vt:lpstr>Algorithm of PCT with Variable Bounding</vt:lpstr>
      <vt:lpstr>Probabilistic Guarantee of PCT with VB</vt:lpstr>
      <vt:lpstr>Advantage of PCT-VB</vt:lpstr>
      <vt:lpstr>Thread Bounding</vt:lpstr>
      <vt:lpstr>Probabilistic Guarantee of Thread Bounding (1/2)</vt:lpstr>
      <vt:lpstr>Probabilistic Guarantee of Thread Bounding (2/2)</vt:lpstr>
      <vt:lpstr>Experiment</vt:lpstr>
      <vt:lpstr>Experiment Setup</vt:lpstr>
      <vt:lpstr>RQ1: Variable and Thread Bound</vt:lpstr>
      <vt:lpstr>RQ2: Runtime Overhead by Variable Bounding</vt:lpstr>
      <vt:lpstr>RQ3: Fault Finding Efficiency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hongshin</dc:creator>
  <cp:lastModifiedBy>hongshin</cp:lastModifiedBy>
  <cp:revision>123</cp:revision>
  <cp:lastPrinted>2014-09-23T08:22:49Z</cp:lastPrinted>
  <dcterms:created xsi:type="dcterms:W3CDTF">2014-09-22T06:09:08Z</dcterms:created>
  <dcterms:modified xsi:type="dcterms:W3CDTF">2014-09-24T13:02:43Z</dcterms:modified>
</cp:coreProperties>
</file>