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6"/>
  </p:notesMasterIdLst>
  <p:handoutMasterIdLst>
    <p:handoutMasterId r:id="rId27"/>
  </p:handoutMasterIdLst>
  <p:sldIdLst>
    <p:sldId id="256" r:id="rId2"/>
    <p:sldId id="300" r:id="rId3"/>
    <p:sldId id="258" r:id="rId4"/>
    <p:sldId id="296" r:id="rId5"/>
    <p:sldId id="297" r:id="rId6"/>
    <p:sldId id="298" r:id="rId7"/>
    <p:sldId id="282" r:id="rId8"/>
    <p:sldId id="264" r:id="rId9"/>
    <p:sldId id="303" r:id="rId10"/>
    <p:sldId id="305" r:id="rId11"/>
    <p:sldId id="265" r:id="rId12"/>
    <p:sldId id="279" r:id="rId13"/>
    <p:sldId id="266" r:id="rId14"/>
    <p:sldId id="267" r:id="rId15"/>
    <p:sldId id="304" r:id="rId16"/>
    <p:sldId id="268" r:id="rId17"/>
    <p:sldId id="262" r:id="rId18"/>
    <p:sldId id="263" r:id="rId19"/>
    <p:sldId id="283" r:id="rId20"/>
    <p:sldId id="284" r:id="rId21"/>
    <p:sldId id="308" r:id="rId22"/>
    <p:sldId id="307" r:id="rId23"/>
    <p:sldId id="310" r:id="rId24"/>
    <p:sldId id="306" r:id="rId25"/>
  </p:sldIdLst>
  <p:sldSz cx="9144000" cy="6858000" type="screen4x3"/>
  <p:notesSz cx="9934575" cy="68024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밝은 스타일 3 - 강조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505E3EF-67EA-436B-97B2-0124C06EBD24}" styleName="보통 스타일 4 - 강조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ABFCF23-3B69-468F-B69F-88F6DE6A72F2}" styleName="보통 스타일 1 - 강조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보통 스타일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8" autoAdjust="0"/>
    <p:restoredTop sz="86379" autoAdjust="0"/>
  </p:normalViewPr>
  <p:slideViewPr>
    <p:cSldViewPr snapToGrid="0">
      <p:cViewPr varScale="1">
        <p:scale>
          <a:sx n="69" d="100"/>
          <a:sy n="69" d="100"/>
        </p:scale>
        <p:origin x="108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108" y="90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8" y="7"/>
            <a:ext cx="4304983" cy="341303"/>
          </a:xfrm>
          <a:prstGeom prst="rect">
            <a:avLst/>
          </a:prstGeom>
        </p:spPr>
        <p:txBody>
          <a:bodyPr vert="horz" lIns="91432" tIns="45712" rIns="91432" bIns="45712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5627302" y="7"/>
            <a:ext cx="4304983" cy="341303"/>
          </a:xfrm>
          <a:prstGeom prst="rect">
            <a:avLst/>
          </a:prstGeom>
        </p:spPr>
        <p:txBody>
          <a:bodyPr vert="horz" lIns="91432" tIns="45712" rIns="91432" bIns="45712" rtlCol="0"/>
          <a:lstStyle>
            <a:lvl1pPr algn="r">
              <a:defRPr sz="1200"/>
            </a:lvl1pPr>
          </a:lstStyle>
          <a:p>
            <a:fld id="{5A21C51A-2A89-47E2-BB13-D77C90306B5C}" type="datetimeFigureOut">
              <a:rPr lang="ko-KR" altLang="en-US" smtClean="0"/>
              <a:t>2014-10-07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8" y="6461144"/>
            <a:ext cx="4304983" cy="341302"/>
          </a:xfrm>
          <a:prstGeom prst="rect">
            <a:avLst/>
          </a:prstGeom>
        </p:spPr>
        <p:txBody>
          <a:bodyPr vert="horz" lIns="91432" tIns="45712" rIns="91432" bIns="45712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5627302" y="6461144"/>
            <a:ext cx="4304983" cy="341302"/>
          </a:xfrm>
          <a:prstGeom prst="rect">
            <a:avLst/>
          </a:prstGeom>
        </p:spPr>
        <p:txBody>
          <a:bodyPr vert="horz" lIns="91432" tIns="45712" rIns="91432" bIns="45712" rtlCol="0" anchor="b"/>
          <a:lstStyle>
            <a:lvl1pPr algn="r">
              <a:defRPr sz="1200"/>
            </a:lvl1pPr>
          </a:lstStyle>
          <a:p>
            <a:fld id="{538C4B48-7A53-4412-AE8C-CDABE393166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3118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8" y="7"/>
            <a:ext cx="4304983" cy="341303"/>
          </a:xfrm>
          <a:prstGeom prst="rect">
            <a:avLst/>
          </a:prstGeom>
        </p:spPr>
        <p:txBody>
          <a:bodyPr vert="horz" lIns="91432" tIns="45712" rIns="91432" bIns="45712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627302" y="7"/>
            <a:ext cx="4304983" cy="341303"/>
          </a:xfrm>
          <a:prstGeom prst="rect">
            <a:avLst/>
          </a:prstGeom>
        </p:spPr>
        <p:txBody>
          <a:bodyPr vert="horz" lIns="91432" tIns="45712" rIns="91432" bIns="45712" rtlCol="0"/>
          <a:lstStyle>
            <a:lvl1pPr algn="r">
              <a:defRPr sz="1200"/>
            </a:lvl1pPr>
          </a:lstStyle>
          <a:p>
            <a:fld id="{04996BA2-F6C8-455B-BD9E-2DF973993C5B}" type="datetimeFigureOut">
              <a:rPr lang="ko-KR" altLang="en-US" smtClean="0"/>
              <a:t>2014-10-07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3436938" y="849313"/>
            <a:ext cx="3060700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2" rIns="91432" bIns="45712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993458" y="3273681"/>
            <a:ext cx="7947660" cy="2678460"/>
          </a:xfrm>
          <a:prstGeom prst="rect">
            <a:avLst/>
          </a:prstGeom>
        </p:spPr>
        <p:txBody>
          <a:bodyPr vert="horz" lIns="91432" tIns="45712" rIns="91432" bIns="45712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8" y="6461144"/>
            <a:ext cx="4304983" cy="341302"/>
          </a:xfrm>
          <a:prstGeom prst="rect">
            <a:avLst/>
          </a:prstGeom>
        </p:spPr>
        <p:txBody>
          <a:bodyPr vert="horz" lIns="91432" tIns="45712" rIns="91432" bIns="45712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627302" y="6461144"/>
            <a:ext cx="4304983" cy="341302"/>
          </a:xfrm>
          <a:prstGeom prst="rect">
            <a:avLst/>
          </a:prstGeom>
        </p:spPr>
        <p:txBody>
          <a:bodyPr vert="horz" lIns="91432" tIns="45712" rIns="91432" bIns="45712" rtlCol="0" anchor="b"/>
          <a:lstStyle>
            <a:lvl1pPr algn="r">
              <a:defRPr sz="1200"/>
            </a:lvl1pPr>
          </a:lstStyle>
          <a:p>
            <a:fld id="{4088CCD3-A454-4E45-83D3-4A724B0919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5026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3436938" y="849313"/>
            <a:ext cx="3060700" cy="2295525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8CCD3-A454-4E45-83D3-4A724B0919F2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79842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focus</a:t>
            </a:r>
            <a:r>
              <a:rPr lang="en-US" altLang="ko-KR" baseline="0" dirty="0" smtClean="0"/>
              <a:t> on subject programs written in Java and tested with </a:t>
            </a:r>
            <a:r>
              <a:rPr lang="en-US" altLang="ko-KR" baseline="0" dirty="0" err="1" smtClean="0"/>
              <a:t>JUnit</a:t>
            </a:r>
            <a:r>
              <a:rPr lang="en-US" altLang="ko-KR" baseline="0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8CCD3-A454-4E45-83D3-4A724B0919F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730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focus</a:t>
            </a:r>
            <a:r>
              <a:rPr lang="en-US" altLang="ko-KR" baseline="0" dirty="0" smtClean="0"/>
              <a:t> on subject programs written in Java and tested with </a:t>
            </a:r>
            <a:r>
              <a:rPr lang="en-US" altLang="ko-KR" baseline="0" dirty="0" err="1" smtClean="0"/>
              <a:t>JUnit</a:t>
            </a:r>
            <a:r>
              <a:rPr lang="en-US" altLang="ko-KR" baseline="0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8CCD3-A454-4E45-83D3-4A724B0919F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2400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focus</a:t>
            </a:r>
            <a:r>
              <a:rPr lang="en-US" altLang="ko-KR" baseline="0" dirty="0" smtClean="0"/>
              <a:t> on subject programs written in Java and tested with </a:t>
            </a:r>
            <a:r>
              <a:rPr lang="en-US" altLang="ko-KR" baseline="0" dirty="0" err="1" smtClean="0"/>
              <a:t>JUnit</a:t>
            </a:r>
            <a:r>
              <a:rPr lang="en-US" altLang="ko-KR" baseline="0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8CCD3-A454-4E45-83D3-4A724B0919F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89948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focus</a:t>
            </a:r>
            <a:r>
              <a:rPr lang="en-US" altLang="ko-KR" baseline="0" dirty="0" smtClean="0"/>
              <a:t> on subject programs written in Java and tested with </a:t>
            </a:r>
            <a:r>
              <a:rPr lang="en-US" altLang="ko-KR" baseline="0" dirty="0" err="1" smtClean="0"/>
              <a:t>JUnit</a:t>
            </a:r>
            <a:r>
              <a:rPr lang="en-US" altLang="ko-KR" baseline="0" dirty="0" smtClean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8CCD3-A454-4E45-83D3-4A724B0919F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61723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8CCD3-A454-4E45-83D3-4A724B0919F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43778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spectrum matrix</a:t>
            </a:r>
          </a:p>
          <a:p>
            <a:r>
              <a:rPr lang="en-US" altLang="ko-KR" dirty="0" smtClean="0"/>
              <a:t>(also called a test coverage matrix)</a:t>
            </a:r>
            <a:endParaRPr lang="ko-KR" altLang="en-US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8CCD3-A454-4E45-83D3-4A724B0919F2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43935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6 mutation operators</a:t>
            </a:r>
          </a:p>
          <a:p>
            <a:r>
              <a:rPr lang="en-US" altLang="ko-KR" dirty="0" smtClean="0"/>
              <a:t>1) Invert negatives: </a:t>
            </a:r>
            <a:r>
              <a:rPr lang="en-US" altLang="ko-KR" dirty="0"/>
              <a:t>Invert an integer or a floating-point number as its negative</a:t>
            </a:r>
            <a:endParaRPr lang="en-US" altLang="ko-KR" dirty="0" smtClean="0"/>
          </a:p>
          <a:p>
            <a:r>
              <a:rPr lang="en-US" altLang="ko-KR" baseline="0" dirty="0" smtClean="0"/>
              <a:t>2) Return values: </a:t>
            </a:r>
            <a:r>
              <a:rPr lang="en-US" altLang="ko-KR" dirty="0"/>
              <a:t>Change a returned object to null, or increase (or decrease) a returned number</a:t>
            </a:r>
            <a:endParaRPr lang="en-US" altLang="ko-KR" baseline="0" dirty="0" smtClean="0"/>
          </a:p>
          <a:p>
            <a:r>
              <a:rPr lang="en-US" altLang="ko-KR" baseline="0" dirty="0" smtClean="0"/>
              <a:t>3) Math : </a:t>
            </a:r>
            <a:r>
              <a:rPr lang="en-US" altLang="ko-KR" dirty="0"/>
              <a:t>Replace a binary math operator with another math operator</a:t>
            </a:r>
            <a:endParaRPr lang="en-US" altLang="ko-KR" baseline="0" dirty="0" smtClean="0"/>
          </a:p>
          <a:p>
            <a:r>
              <a:rPr lang="en-US" altLang="ko-KR" baseline="0" dirty="0" smtClean="0"/>
              <a:t>4) Negate conditionals: </a:t>
            </a:r>
            <a:r>
              <a:rPr lang="en-US" altLang="ko-KR" dirty="0"/>
              <a:t>Negate a condition as its opposite</a:t>
            </a:r>
            <a:endParaRPr lang="en-US" altLang="ko-KR" baseline="0" dirty="0" smtClean="0"/>
          </a:p>
          <a:p>
            <a:r>
              <a:rPr lang="en-US" altLang="ko-KR" baseline="0" dirty="0" smtClean="0"/>
              <a:t>5) Conditional boundary: </a:t>
            </a:r>
            <a:r>
              <a:rPr lang="en-US" altLang="ko-KR" dirty="0"/>
              <a:t>Add or remove the boundary to a conditional statements</a:t>
            </a:r>
            <a:endParaRPr lang="en-US" altLang="ko-KR" baseline="0" dirty="0" smtClean="0"/>
          </a:p>
          <a:p>
            <a:r>
              <a:rPr lang="en-US" altLang="ko-KR" baseline="0" dirty="0" smtClean="0"/>
              <a:t>6) Increments: </a:t>
            </a:r>
            <a:r>
              <a:rPr lang="en-US" altLang="ko-KR" dirty="0"/>
              <a:t>Convert between an increment (++, +=) and a decrement (–, -=)</a:t>
            </a:r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8CCD3-A454-4E45-83D3-4A724B0919F2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51755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The columns Positive gives the absolute and relative numbers of faults, which are improved after applying test case purification, compared to basic techniques in fault localization.</a:t>
            </a:r>
            <a:endParaRPr lang="en-US" altLang="ko-KR" dirty="0" smtClean="0"/>
          </a:p>
          <a:p>
            <a:r>
              <a:rPr lang="en-US" altLang="ko-KR" dirty="0" smtClean="0"/>
              <a:t>Column Negative indicates the number of faults when the basic fault localization</a:t>
            </a:r>
          </a:p>
          <a:p>
            <a:r>
              <a:rPr lang="en-US" altLang="ko-KR" dirty="0" smtClean="0"/>
              <a:t>gives better results. </a:t>
            </a:r>
          </a:p>
          <a:p>
            <a:r>
              <a:rPr lang="en-US" altLang="ko-KR" dirty="0" smtClean="0"/>
              <a:t>Column Neutral shows the number of faults, which are not changed after applying test case purification.</a:t>
            </a:r>
          </a:p>
          <a:p>
            <a:r>
              <a:rPr lang="ko-KR" altLang="en-US" baseline="0" dirty="0" smtClean="0"/>
              <a:t>그냥 랭킹이 올라가기만 하면 좋아졌다고</a:t>
            </a:r>
            <a:r>
              <a:rPr lang="en-US" altLang="ko-KR" baseline="0" dirty="0" smtClean="0"/>
              <a:t>?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88CCD3-A454-4E45-83D3-4A724B0919F2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348393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918CC9-2A9F-4872-B851-DBBB0A4385B6}" type="datetime1">
              <a:rPr lang="ko-KR" altLang="en-US" smtClean="0"/>
              <a:t>2014-10-07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ko-K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6519095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EBEE3-3B47-4904-B44D-8C300CCFE73B}" type="datetime1">
              <a:rPr lang="ko-KR" altLang="en-US" smtClean="0"/>
              <a:t>2014-10-07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5CF0-A36F-4695-9FE7-0AF6F711D1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0955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9444B-6064-459C-BEA7-EEE34CAD42AE}" type="datetime1">
              <a:rPr lang="ko-KR" altLang="en-US" smtClean="0"/>
              <a:t>2014-10-07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5CF0-A36F-4695-9FE7-0AF6F711D1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17412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10" name="제목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17" name="날짜 개체 틀 1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DB138-982B-45DA-9EF9-B1275D4CA378}" type="datetime1">
              <a:rPr lang="ko-KR" altLang="en-US" smtClean="0"/>
              <a:t>2014-10-07</a:t>
            </a:fld>
            <a:endParaRPr lang="ko-KR" altLang="en-US"/>
          </a:p>
        </p:txBody>
      </p:sp>
      <p:sp>
        <p:nvSpPr>
          <p:cNvPr id="18" name="바닥글 개체 틀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19" name="슬라이드 번호 개체 틀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dirty="0" smtClean="0"/>
              <a:t> </a:t>
            </a:r>
            <a:fld id="{A2885CF0-A36F-4695-9FE7-0AF6F711D198}" type="slidenum">
              <a:rPr lang="ko-KR" altLang="en-US" smtClean="0"/>
              <a:pPr/>
              <a:t>‹#›</a:t>
            </a:fld>
            <a:endParaRPr lang="ko-K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64067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917869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1474381"/>
            <a:ext cx="7886700" cy="4702582"/>
          </a:xfrm>
        </p:spPr>
        <p:txBody>
          <a:bodyPr/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73E7A2A-3920-4FC2-9125-CB01D84C33BA}" type="datetime1">
              <a:rPr lang="ko-KR" altLang="en-US" smtClean="0"/>
              <a:t>2014-10-07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8523514" y="0"/>
            <a:ext cx="408213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9210143F-68AA-4B58-9BA1-105648781FEB}" type="slidenum">
              <a:rPr lang="en-US" altLang="ko-KR" smtClean="0"/>
              <a:pPr/>
              <a:t>‹#›</a:t>
            </a:fld>
            <a:endParaRPr lang="ko-K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622059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E196F-2BB8-4D13-8EB5-F803F64D2442}" type="datetime1">
              <a:rPr lang="ko-KR" altLang="en-US" smtClean="0"/>
              <a:t>2014-10-07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 </a:t>
            </a:r>
            <a:fld id="{A2885CF0-A36F-4695-9FE7-0AF6F711D198}" type="slidenum">
              <a:rPr lang="ko-KR" altLang="en-US" smtClean="0"/>
              <a:pPr/>
              <a:t>‹#›</a:t>
            </a:fld>
            <a:endParaRPr lang="ko-K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2831550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4CD01-D42E-441A-960D-29C551CDA6A9}" type="datetime1">
              <a:rPr lang="ko-KR" altLang="en-US" smtClean="0"/>
              <a:t>2014-10-07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5CF0-A36F-4695-9FE7-0AF6F711D198}" type="slidenum">
              <a:rPr lang="ko-KR" altLang="en-US" smtClean="0"/>
              <a:pPr/>
              <a:t>‹#›</a:t>
            </a:fld>
            <a:endParaRPr lang="ko-K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00984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DF7A2-8667-4430-BFFF-2CC6F1F7D4CD}" type="datetime1">
              <a:rPr lang="ko-KR" altLang="en-US" smtClean="0"/>
              <a:t>2014-10-07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5CF0-A36F-4695-9FE7-0AF6F711D1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76684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EC4D7-8139-478E-85A5-01DA6ED4BB06}" type="datetime1">
              <a:rPr lang="ko-KR" altLang="en-US" smtClean="0"/>
              <a:t>2014-10-07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5CF0-A36F-4695-9FE7-0AF6F711D1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1745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F7F95-AB86-46F6-BE58-B69B1A6CC351}" type="datetime1">
              <a:rPr lang="ko-KR" altLang="en-US" smtClean="0"/>
              <a:t>2014-10-07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5CF0-A36F-4695-9FE7-0AF6F711D1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10951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3B852-CBAA-41FC-8853-80F378ABD11F}" type="datetime1">
              <a:rPr lang="ko-KR" altLang="en-US" smtClean="0"/>
              <a:t>2014-10-07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5CF0-A36F-4695-9FE7-0AF6F711D1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79530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86EB02-9691-43F2-8889-A77697567403}" type="datetime1">
              <a:rPr lang="ko-KR" altLang="en-US" smtClean="0"/>
              <a:t>2014-10-07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5CF0-A36F-4695-9FE7-0AF6F711D19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7190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B6701-64E0-4F83-8EFC-229FE47BE3A7}" type="datetime1">
              <a:rPr lang="ko-KR" altLang="en-US" smtClean="0"/>
              <a:t>2014-10-07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smtClean="0"/>
              <a:t> </a:t>
            </a:r>
            <a:fld id="{A2885CF0-A36F-4695-9FE7-0AF6F711D198}" type="slidenum">
              <a:rPr lang="ko-KR" altLang="en-US" smtClean="0"/>
              <a:pPr/>
              <a:t>‹#›</a:t>
            </a:fld>
            <a:endParaRPr lang="ko-K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2744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61" r:id="rId12"/>
  </p:sldLayoutIdLst>
  <p:hf hdr="0" ft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8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2.jpeg"/><Relationship Id="rId4" Type="http://schemas.openxmlformats.org/officeDocument/2006/relationships/image" Target="../media/image9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/>
          <a:lstStyle/>
          <a:p>
            <a:pPr algn="ctr"/>
            <a:r>
              <a:rPr lang="en-US" altLang="ko-KR" dirty="0" smtClean="0"/>
              <a:t>Test Case Purification for Improving Fault Localization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64431" y="4809332"/>
            <a:ext cx="6858000" cy="1655762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presented by Taehoon Kwak</a:t>
            </a:r>
          </a:p>
          <a:p>
            <a:r>
              <a:rPr lang="en-US" altLang="ko-KR" b="1" dirty="0" err="1" smtClean="0"/>
              <a:t>S</a:t>
            </a:r>
            <a:r>
              <a:rPr lang="en-US" altLang="ko-KR" dirty="0" err="1" smtClean="0"/>
              <a:t>oft</a:t>
            </a:r>
            <a:r>
              <a:rPr lang="en-US" altLang="ko-KR" b="1" dirty="0" err="1" smtClean="0"/>
              <a:t>W</a:t>
            </a:r>
            <a:r>
              <a:rPr lang="en-US" altLang="ko-KR" dirty="0" err="1" smtClean="0"/>
              <a:t>are</a:t>
            </a:r>
            <a:r>
              <a:rPr lang="en-US" altLang="ko-KR" dirty="0" smtClean="0"/>
              <a:t> </a:t>
            </a:r>
            <a:r>
              <a:rPr lang="en-US" altLang="ko-KR" b="1" dirty="0" smtClean="0"/>
              <a:t>T</a:t>
            </a:r>
            <a:r>
              <a:rPr lang="en-US" altLang="ko-KR" dirty="0" smtClean="0"/>
              <a:t>esting &amp; </a:t>
            </a:r>
            <a:r>
              <a:rPr lang="en-US" altLang="ko-KR" b="1" dirty="0"/>
              <a:t>V</a:t>
            </a:r>
            <a:r>
              <a:rPr lang="en-US" altLang="ko-KR" dirty="0"/>
              <a:t>erification </a:t>
            </a:r>
            <a:r>
              <a:rPr lang="en-US" altLang="ko-KR" dirty="0" smtClean="0"/>
              <a:t>Group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92508" y="5584537"/>
            <a:ext cx="1201845" cy="333845"/>
          </a:xfrm>
          <a:prstGeom prst="rect">
            <a:avLst/>
          </a:prstGeom>
        </p:spPr>
      </p:pic>
      <p:sp>
        <p:nvSpPr>
          <p:cNvPr id="5" name="부제목 2"/>
          <p:cNvSpPr txBox="1">
            <a:spLocks/>
          </p:cNvSpPr>
          <p:nvPr/>
        </p:nvSpPr>
        <p:spPr>
          <a:xfrm>
            <a:off x="1164431" y="3760376"/>
            <a:ext cx="6858000" cy="1004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err="1" smtClean="0"/>
              <a:t>Jifeng</a:t>
            </a:r>
            <a:r>
              <a:rPr lang="en-US" altLang="ko-KR" dirty="0" smtClean="0"/>
              <a:t> Xuan, Martin </a:t>
            </a:r>
            <a:r>
              <a:rPr lang="en-US" altLang="ko-KR" dirty="0" err="1" smtClean="0"/>
              <a:t>Monperrus</a:t>
            </a:r>
            <a:endParaRPr lang="ko-KR" altLang="en-US" dirty="0"/>
          </a:p>
        </p:txBody>
      </p:sp>
      <p:sp>
        <p:nvSpPr>
          <p:cNvPr id="6" name="부제목 2"/>
          <p:cNvSpPr txBox="1">
            <a:spLocks/>
          </p:cNvSpPr>
          <p:nvPr/>
        </p:nvSpPr>
        <p:spPr>
          <a:xfrm>
            <a:off x="7267575" y="3408907"/>
            <a:ext cx="1054894" cy="49699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 smtClean="0"/>
              <a:t>[FSE’14]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7169" y="206319"/>
            <a:ext cx="5798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chemeClr val="bg1">
                    <a:lumMod val="65000"/>
                  </a:schemeClr>
                </a:solidFill>
              </a:rPr>
              <a:t>CS750 Advanced Automated Software Testing, Fall 14</a:t>
            </a:r>
            <a:endParaRPr lang="ko-KR" altLang="en-US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99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(1) Test case atomization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Passing test cases are removed because the passing test cases do not improve the effectiveness of fault localization.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0143F-68AA-4B58-9BA1-105648781FEB}" type="slidenum">
              <a:rPr lang="en-US" altLang="ko-KR" smtClean="0"/>
              <a:pPr/>
              <a:t>10</a:t>
            </a:fld>
            <a:endParaRPr lang="ko-KR" altLang="en-US" dirty="0" smtClean="0"/>
          </a:p>
        </p:txBody>
      </p:sp>
      <p:sp>
        <p:nvSpPr>
          <p:cNvPr id="6" name="직사각형 5"/>
          <p:cNvSpPr/>
          <p:nvPr/>
        </p:nvSpPr>
        <p:spPr>
          <a:xfrm>
            <a:off x="4714335" y="5318074"/>
            <a:ext cx="38760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dirty="0" smtClean="0">
                <a:latin typeface="+mn-ea"/>
                <a:cs typeface="Courier New" pitchFamily="49" charset="0"/>
              </a:rPr>
              <a:t>● means the statement is executed by the test case</a:t>
            </a:r>
            <a:endParaRPr lang="ko-KR" altLang="en-US" sz="1200" dirty="0">
              <a:latin typeface="+mn-e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28650" y="2772295"/>
            <a:ext cx="3717684" cy="230832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1 Public class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targetTest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2  @Test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3  void t1(){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4    target t = new target();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5  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 a=1;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6  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(2, t.inc(a));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7  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 b=1;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8  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(0,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t.dec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(b));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9  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 c=3;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10 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(1,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t.dec_twice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(c));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11 };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12}</a:t>
            </a:r>
            <a:endParaRPr lang="ko-KR" altLang="en-US" sz="1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639456" y="2467614"/>
            <a:ext cx="1706878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ko-KR" sz="1400" dirty="0" smtClean="0">
                <a:latin typeface="+mn-ea"/>
                <a:cs typeface="Courier New" pitchFamily="49" charset="0"/>
              </a:rPr>
              <a:t>Failing test </a:t>
            </a:r>
            <a:r>
              <a:rPr lang="en-US" altLang="ko-KR" sz="1400" dirty="0">
                <a:latin typeface="+mn-ea"/>
                <a:cs typeface="Courier New" pitchFamily="49" charset="0"/>
              </a:rPr>
              <a:t>case </a:t>
            </a:r>
            <a:r>
              <a:rPr lang="en-US" altLang="ko-KR" sz="1400" dirty="0" smtClean="0">
                <a:latin typeface="+mn-ea"/>
                <a:cs typeface="Courier New" pitchFamily="49" charset="0"/>
              </a:rPr>
              <a:t>t1</a:t>
            </a:r>
            <a:endParaRPr lang="en-US" altLang="ko-KR" sz="1400" dirty="0">
              <a:latin typeface="+mn-ea"/>
              <a:cs typeface="Courier New" pitchFamily="49" charset="0"/>
            </a:endParaRPr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61555256"/>
              </p:ext>
            </p:extLst>
          </p:nvPr>
        </p:nvGraphicFramePr>
        <p:xfrm>
          <a:off x="4804756" y="2375399"/>
          <a:ext cx="3432698" cy="289845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2401280"/>
                <a:gridCol w="242560"/>
                <a:gridCol w="260400"/>
                <a:gridCol w="260400"/>
                <a:gridCol w="268058"/>
              </a:tblGrid>
              <a:tr h="19323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Target</a:t>
                      </a:r>
                      <a:r>
                        <a:rPr lang="en-US" altLang="ko-KR" sz="1200" b="1" baseline="0" dirty="0" smtClean="0"/>
                        <a:t> Code</a:t>
                      </a:r>
                      <a:endParaRPr lang="ko-KR" altLang="en-US" sz="1200" b="1" dirty="0"/>
                    </a:p>
                  </a:txBody>
                  <a:tcPr marL="36000" marR="36000" marT="0" marB="0" anchor="ctr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Test</a:t>
                      </a:r>
                      <a:r>
                        <a:rPr lang="en-US" altLang="ko-KR" sz="1200" b="1" baseline="0" dirty="0" smtClean="0"/>
                        <a:t> case</a:t>
                      </a:r>
                      <a:endParaRPr lang="ko-KR" altLang="en-US" sz="1200" b="1" dirty="0"/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b="1" dirty="0"/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b="1" dirty="0"/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 smtClean="0"/>
                        <a:t>t1</a:t>
                      </a:r>
                      <a:endParaRPr lang="ko-KR" altLang="en-US" sz="1200" b="1" dirty="0"/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 smtClean="0"/>
                        <a:t>a1</a:t>
                      </a:r>
                      <a:endParaRPr lang="ko-KR" altLang="en-US" sz="1200" b="1" dirty="0"/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 smtClean="0"/>
                        <a:t>a2</a:t>
                      </a:r>
                      <a:endParaRPr lang="ko-KR" altLang="en-US" sz="1200" b="1" dirty="0"/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 smtClean="0"/>
                        <a:t>a3</a:t>
                      </a:r>
                      <a:endParaRPr lang="ko-KR" altLang="en-US" sz="1200" b="1" dirty="0"/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1 Public class target{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2  </a:t>
                      </a:r>
                      <a:r>
                        <a:rPr lang="en-US" altLang="ko-KR" sz="1200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altLang="ko-KR" sz="1200" dirty="0" err="1" smtClean="0">
                          <a:latin typeface="Courier New" pitchFamily="49" charset="0"/>
                          <a:cs typeface="Courier New" pitchFamily="49" charset="0"/>
                        </a:rPr>
                        <a:t>inc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ko-KR" sz="1200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 n){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3   return ++n; 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●</a:t>
                      </a:r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●</a:t>
                      </a: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●</a:t>
                      </a: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●</a:t>
                      </a: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4  };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5  </a:t>
                      </a:r>
                      <a:r>
                        <a:rPr lang="en-US" altLang="ko-KR" sz="1200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altLang="ko-KR" sz="1200" dirty="0" err="1" smtClean="0">
                          <a:latin typeface="Courier New" pitchFamily="49" charset="0"/>
                          <a:cs typeface="Courier New" pitchFamily="49" charset="0"/>
                        </a:rPr>
                        <a:t>dec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ko-KR" sz="1200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 n){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6   return ++n;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●</a:t>
                      </a:r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●</a:t>
                      </a: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●</a:t>
                      </a: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●</a:t>
                      </a: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7  };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8  </a:t>
                      </a:r>
                      <a:r>
                        <a:rPr lang="en-US" altLang="ko-KR" sz="1200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altLang="ko-KR" sz="1200" dirty="0" err="1" smtClean="0">
                          <a:latin typeface="Courier New" pitchFamily="49" charset="0"/>
                          <a:cs typeface="Courier New" pitchFamily="49" charset="0"/>
                        </a:rPr>
                        <a:t>dec_twice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ko-KR" sz="1200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 n){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9   n = </a:t>
                      </a:r>
                      <a:r>
                        <a:rPr lang="en-US" altLang="ko-KR" sz="1200" dirty="0" err="1" smtClean="0">
                          <a:latin typeface="Courier New" pitchFamily="49" charset="0"/>
                          <a:cs typeface="Courier New" pitchFamily="49" charset="0"/>
                        </a:rPr>
                        <a:t>dec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(n);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●</a:t>
                      </a: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●</a:t>
                      </a: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10  return </a:t>
                      </a:r>
                      <a:r>
                        <a:rPr lang="en-US" altLang="ko-KR" sz="1200" dirty="0" err="1" smtClean="0">
                          <a:latin typeface="Courier New" pitchFamily="49" charset="0"/>
                          <a:cs typeface="Courier New" pitchFamily="49" charset="0"/>
                        </a:rPr>
                        <a:t>dec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(n);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●</a:t>
                      </a: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●</a:t>
                      </a: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11</a:t>
                      </a:r>
                      <a:r>
                        <a:rPr lang="en-US" altLang="ko-KR" sz="1200" baseline="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};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12}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pPr algn="r" latinLnBrk="1"/>
                      <a:r>
                        <a:rPr lang="en-US" altLang="ko-KR" sz="1200" b="1" dirty="0" smtClean="0"/>
                        <a:t>Test Result </a:t>
                      </a:r>
                      <a:endParaRPr lang="ko-KR" altLang="en-US" sz="1200" b="1" dirty="0"/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P</a:t>
                      </a:r>
                      <a:endParaRPr lang="ko-KR" altLang="en-US" sz="1200" dirty="0">
                        <a:solidFill>
                          <a:schemeClr val="accent1">
                            <a:lumMod val="75000"/>
                          </a:schemeClr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solidFill>
                            <a:srgbClr val="FF000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F</a:t>
                      </a:r>
                      <a:endParaRPr lang="ko-KR" altLang="en-US" sz="1200" dirty="0">
                        <a:solidFill>
                          <a:srgbClr val="FF000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7" name="Picture 2" descr="https://encrypted-tbn3.gstatic.com/images?q=tbn:ANd9GcTpiD4ag6S20eRYImtM0XAoBDfGkrU7r9n1o51WqzHob2jhVz5ZEQ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4704" y="3729369"/>
            <a:ext cx="187662" cy="19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직사각형 16"/>
          <p:cNvSpPr/>
          <p:nvPr/>
        </p:nvSpPr>
        <p:spPr>
          <a:xfrm>
            <a:off x="7464829" y="2585259"/>
            <a:ext cx="232756" cy="2685011"/>
          </a:xfrm>
          <a:prstGeom prst="rect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0102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(2) Test case slicing</a:t>
            </a:r>
            <a:endParaRPr lang="ko-KR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altLang="ko-KR" dirty="0" smtClean="0"/>
                  <a:t>The goal of test case slicing is to generate purified test cases before collecting their spectra.</a:t>
                </a:r>
              </a:p>
              <a:p>
                <a:pPr lvl="1"/>
                <a:r>
                  <a:rPr lang="en-US" altLang="ko-KR" dirty="0" smtClean="0"/>
                  <a:t>Spectra mean the execution trace for each purified test case.</a:t>
                </a:r>
              </a:p>
              <a:p>
                <a:r>
                  <a:rPr lang="en-US" altLang="ko-KR" dirty="0" smtClean="0"/>
                  <a:t>Dynamic slicing</a:t>
                </a:r>
              </a:p>
              <a:p>
                <a:pPr lvl="1"/>
                <a:r>
                  <a:rPr lang="en-US" altLang="ko-KR" dirty="0" smtClean="0"/>
                  <a:t>A Slicing criterion is defined as a pair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altLang="ko-KR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, 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</m:d>
                  </m:oMath>
                </a14:m>
                <a:r>
                  <a:rPr lang="en-US" altLang="ko-KR" dirty="0" smtClean="0"/>
                  <a:t>, where 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altLang="ko-KR" dirty="0" smtClean="0"/>
                  <a:t> is a broken statement in the target program and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ko-KR" dirty="0" smtClean="0"/>
                  <a:t>is a set of variables to be observed at 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altLang="ko-KR" dirty="0" smtClean="0"/>
              </a:p>
              <a:p>
                <a:pPr lvl="1"/>
                <a:r>
                  <a:rPr lang="en-US" altLang="ko-KR" dirty="0" smtClean="0"/>
                  <a:t>Compared to static slicing, dynamic slicing may lead to more removal of statements.</a:t>
                </a:r>
              </a:p>
              <a:p>
                <a:r>
                  <a:rPr lang="en-US" altLang="ko-KR" dirty="0"/>
                  <a:t>After that, compile and execute all </a:t>
                </a:r>
                <a:r>
                  <a:rPr lang="en-US" altLang="ko-KR" dirty="0" smtClean="0"/>
                  <a:t>purified test </a:t>
                </a:r>
                <a:r>
                  <a:rPr lang="en-US" altLang="ko-KR" dirty="0"/>
                  <a:t>cases.</a:t>
                </a:r>
              </a:p>
              <a:p>
                <a:r>
                  <a:rPr lang="en-US" altLang="ko-KR" dirty="0" smtClean="0"/>
                  <a:t>Finally, collect </a:t>
                </a:r>
                <a:r>
                  <a:rPr lang="en-US" altLang="ko-KR" dirty="0" smtClean="0"/>
                  <a:t>execution trace for each </a:t>
                </a:r>
                <a:r>
                  <a:rPr lang="en-US" altLang="ko-KR" dirty="0" smtClean="0"/>
                  <a:t>purified </a:t>
                </a:r>
                <a:r>
                  <a:rPr lang="en-US" altLang="ko-KR" dirty="0" smtClean="0"/>
                  <a:t>test </a:t>
                </a:r>
                <a:r>
                  <a:rPr lang="en-US" altLang="ko-KR" dirty="0" smtClean="0"/>
                  <a:t>case.</a:t>
                </a:r>
                <a:endParaRPr lang="en-US" altLang="ko-KR" dirty="0"/>
              </a:p>
            </p:txBody>
          </p:sp>
        </mc:Choice>
        <mc:Fallback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773" t="-1427" r="-92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0143F-68AA-4B58-9BA1-105648781FEB}" type="slidenum">
              <a:rPr lang="en-US" altLang="ko-KR" smtClean="0"/>
              <a:pPr/>
              <a:t>11</a:t>
            </a:fld>
            <a:endParaRPr lang="ko-K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15636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아래쪽 화살표 7"/>
          <p:cNvSpPr/>
          <p:nvPr/>
        </p:nvSpPr>
        <p:spPr>
          <a:xfrm rot="16200000">
            <a:off x="4118599" y="3220394"/>
            <a:ext cx="904009" cy="40524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제목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An example of test case slicing</a:t>
            </a:r>
            <a:endParaRPr lang="ko-KR" altLang="en-US" dirty="0"/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0143F-68AA-4B58-9BA1-105648781FEB}" type="slidenum">
              <a:rPr lang="en-US" altLang="ko-KR" smtClean="0"/>
              <a:pPr/>
              <a:t>12</a:t>
            </a:fld>
            <a:endParaRPr lang="ko-KR" alt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810844" y="1715659"/>
            <a:ext cx="3368203" cy="313932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1 Public class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targetTest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2  @Test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3  void a3(){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4    target t = new target();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5   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 a=1;</a:t>
            </a:r>
          </a:p>
          <a:p>
            <a:endParaRPr lang="en-US" altLang="ko-KR" sz="11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6   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(2, t.inc(a));</a:t>
            </a:r>
          </a:p>
          <a:p>
            <a:endParaRPr lang="en-US" altLang="ko-KR" sz="1100" dirty="0" smtClean="0">
              <a:latin typeface="Courier New" pitchFamily="49" charset="0"/>
              <a:cs typeface="Courier New" pitchFamily="49" charset="0"/>
            </a:endParaRPr>
          </a:p>
          <a:p>
            <a:endParaRPr lang="en-US" altLang="ko-KR" sz="11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7   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 b=1;</a:t>
            </a:r>
          </a:p>
          <a:p>
            <a:endParaRPr lang="en-US" altLang="ko-KR" sz="11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8   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(0,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t.dec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(b));</a:t>
            </a:r>
          </a:p>
          <a:p>
            <a:endParaRPr lang="en-US" altLang="ko-KR" sz="1100" dirty="0" smtClean="0">
              <a:latin typeface="Courier New" pitchFamily="49" charset="0"/>
              <a:cs typeface="Courier New" pitchFamily="49" charset="0"/>
            </a:endParaRPr>
          </a:p>
          <a:p>
            <a:endParaRPr lang="en-US" altLang="ko-KR" sz="11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9   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 c=3;</a:t>
            </a:r>
            <a:r>
              <a:rPr lang="en-US" altLang="ko-KR" sz="11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ko-KR" sz="11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try</a:t>
            </a:r>
            <a:r>
              <a:rPr lang="en-US" altLang="ko-KR" sz="11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US" altLang="ko-KR" sz="11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100" b="1" dirty="0" smtClean="0">
                <a:latin typeface="Courier New" pitchFamily="49" charset="0"/>
                <a:cs typeface="Courier New" pitchFamily="49" charset="0"/>
              </a:rPr>
              <a:t>10   </a:t>
            </a:r>
            <a:r>
              <a:rPr lang="en-US" altLang="ko-KR" sz="1100" b="1" dirty="0" err="1" smtClean="0"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100" b="1" dirty="0" smtClean="0">
                <a:latin typeface="Courier New" pitchFamily="49" charset="0"/>
                <a:cs typeface="Courier New" pitchFamily="49" charset="0"/>
              </a:rPr>
              <a:t>(1, </a:t>
            </a:r>
            <a:r>
              <a:rPr lang="en-US" altLang="ko-KR" sz="1100" b="1" dirty="0" err="1" smtClean="0">
                <a:latin typeface="Courier New" pitchFamily="49" charset="0"/>
                <a:cs typeface="Courier New" pitchFamily="49" charset="0"/>
              </a:rPr>
              <a:t>t.dec_twice</a:t>
            </a:r>
            <a:r>
              <a:rPr lang="en-US" altLang="ko-KR" sz="1100" b="1" dirty="0" smtClean="0">
                <a:latin typeface="Courier New" pitchFamily="49" charset="0"/>
                <a:cs typeface="Courier New" pitchFamily="49" charset="0"/>
              </a:rPr>
              <a:t>(c));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11 };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12}</a:t>
            </a:r>
            <a:endParaRPr lang="ko-KR" altLang="en-US" sz="11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165308" y="1443603"/>
            <a:ext cx="1013739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ko-KR" sz="1200" dirty="0" smtClean="0">
                <a:latin typeface="+mn-ea"/>
                <a:cs typeface="Courier New" pitchFamily="49" charset="0"/>
              </a:rPr>
              <a:t>test </a:t>
            </a:r>
            <a:r>
              <a:rPr lang="en-US" altLang="ko-KR" sz="1200" dirty="0">
                <a:latin typeface="+mn-ea"/>
                <a:cs typeface="Courier New" pitchFamily="49" charset="0"/>
              </a:rPr>
              <a:t>case </a:t>
            </a:r>
            <a:r>
              <a:rPr lang="en-US" altLang="ko-KR" sz="1200" dirty="0" smtClean="0">
                <a:latin typeface="+mn-ea"/>
                <a:cs typeface="Courier New" pitchFamily="49" charset="0"/>
              </a:rPr>
              <a:t>a3</a:t>
            </a:r>
            <a:endParaRPr lang="en-US" altLang="ko-KR" sz="1200" dirty="0">
              <a:latin typeface="+mn-ea"/>
              <a:cs typeface="Courier New" pitchFamily="49" charset="0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1134512" y="2562544"/>
            <a:ext cx="33431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1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try{</a:t>
            </a:r>
            <a:endParaRPr lang="en-US" altLang="ko-KR" sz="1100" dirty="0">
              <a:latin typeface="Courier New" pitchFamily="49" charset="0"/>
              <a:cs typeface="Courier New" pitchFamily="49" charset="0"/>
            </a:endParaRPr>
          </a:p>
          <a:p>
            <a:endParaRPr lang="en-US" altLang="ko-KR" sz="11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1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 </a:t>
            </a:r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 (</a:t>
            </a:r>
            <a:r>
              <a:rPr lang="en-US" altLang="ko-KR" sz="11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java.lang.Throwable</a:t>
            </a:r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t){</a:t>
            </a:r>
          </a:p>
          <a:p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/* do nothing </a:t>
            </a:r>
            <a:r>
              <a:rPr lang="en-US" altLang="ko-KR" sz="11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*/     </a:t>
            </a:r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ko-KR" altLang="en-US" sz="1100" dirty="0"/>
          </a:p>
        </p:txBody>
      </p:sp>
      <p:sp>
        <p:nvSpPr>
          <p:cNvPr id="13" name="직사각형 12"/>
          <p:cNvSpPr/>
          <p:nvPr/>
        </p:nvSpPr>
        <p:spPr>
          <a:xfrm>
            <a:off x="1134512" y="3388019"/>
            <a:ext cx="33431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1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try{</a:t>
            </a:r>
            <a:endParaRPr lang="en-US" altLang="ko-KR" sz="1100" dirty="0">
              <a:latin typeface="Courier New" pitchFamily="49" charset="0"/>
              <a:cs typeface="Courier New" pitchFamily="49" charset="0"/>
            </a:endParaRPr>
          </a:p>
          <a:p>
            <a:endParaRPr lang="en-US" altLang="ko-KR" sz="11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1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 </a:t>
            </a:r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 (</a:t>
            </a:r>
            <a:r>
              <a:rPr lang="en-US" altLang="ko-KR" sz="11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java.lang.Throwable</a:t>
            </a:r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t){</a:t>
            </a:r>
          </a:p>
          <a:p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/* do nothing </a:t>
            </a:r>
            <a:r>
              <a:rPr lang="en-US" altLang="ko-KR" sz="11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*/     </a:t>
            </a:r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ko-KR" altLang="en-US" sz="1100" dirty="0"/>
          </a:p>
        </p:txBody>
      </p:sp>
      <p:sp>
        <p:nvSpPr>
          <p:cNvPr id="14" name="TextBox 13"/>
          <p:cNvSpPr txBox="1"/>
          <p:nvPr/>
        </p:nvSpPr>
        <p:spPr>
          <a:xfrm>
            <a:off x="4962160" y="1715659"/>
            <a:ext cx="3368203" cy="313932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1 Public class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targetTest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2  @Test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3  void </a:t>
            </a:r>
            <a:r>
              <a:rPr lang="en-US" altLang="ko-KR" sz="1100" dirty="0">
                <a:latin typeface="Courier New" pitchFamily="49" charset="0"/>
                <a:cs typeface="Courier New" pitchFamily="49" charset="0"/>
              </a:rPr>
              <a:t>p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3(){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4    target t = new target();</a:t>
            </a:r>
          </a:p>
          <a:p>
            <a:r>
              <a:rPr lang="en-US" altLang="ko-KR" sz="1100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5    </a:t>
            </a:r>
            <a:r>
              <a:rPr lang="en-US" altLang="ko-KR" sz="1100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100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a=1;</a:t>
            </a:r>
          </a:p>
          <a:p>
            <a:r>
              <a:rPr lang="en-US" altLang="ko-KR" sz="1100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try{</a:t>
            </a:r>
          </a:p>
          <a:p>
            <a:r>
              <a:rPr lang="en-US" altLang="ko-KR" sz="1100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6    </a:t>
            </a:r>
            <a:r>
              <a:rPr lang="en-US" altLang="ko-KR" sz="1100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100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(2, t.inc(a));</a:t>
            </a:r>
          </a:p>
          <a:p>
            <a:r>
              <a:rPr lang="en-US" altLang="ko-KR" sz="1100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} catch (</a:t>
            </a:r>
            <a:r>
              <a:rPr lang="en-US" altLang="ko-KR" sz="1100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java.lang.Throwable</a:t>
            </a:r>
            <a:r>
              <a:rPr lang="en-US" altLang="ko-KR" sz="1100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t){</a:t>
            </a:r>
          </a:p>
          <a:p>
            <a:r>
              <a:rPr lang="en-US" altLang="ko-KR" sz="1100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       /* do nothing */      }</a:t>
            </a:r>
            <a:endParaRPr lang="en-US" altLang="ko-KR" sz="1100" dirty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100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7    </a:t>
            </a:r>
            <a:r>
              <a:rPr lang="en-US" altLang="ko-KR" sz="1100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100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b=1;</a:t>
            </a:r>
          </a:p>
          <a:p>
            <a:r>
              <a:rPr lang="en-US" altLang="ko-KR" sz="1100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try{</a:t>
            </a:r>
          </a:p>
          <a:p>
            <a:r>
              <a:rPr lang="en-US" altLang="ko-KR" sz="1100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8    </a:t>
            </a:r>
            <a:r>
              <a:rPr lang="en-US" altLang="ko-KR" sz="1100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100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(0, </a:t>
            </a:r>
            <a:r>
              <a:rPr lang="en-US" altLang="ko-KR" sz="1100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t.dec</a:t>
            </a:r>
            <a:r>
              <a:rPr lang="en-US" altLang="ko-KR" sz="1100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(b));</a:t>
            </a:r>
          </a:p>
          <a:p>
            <a:r>
              <a:rPr lang="en-US" altLang="ko-KR" sz="1100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| catch (</a:t>
            </a:r>
            <a:r>
              <a:rPr lang="en-US" altLang="ko-KR" sz="1100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java.lang.Throwable</a:t>
            </a:r>
            <a:r>
              <a:rPr lang="en-US" altLang="ko-KR" sz="1100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t){</a:t>
            </a:r>
          </a:p>
          <a:p>
            <a:r>
              <a:rPr lang="en-US" altLang="ko-KR" sz="1100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          /* do nothing */       }</a:t>
            </a:r>
            <a:endParaRPr lang="en-US" altLang="ko-KR" sz="1100" dirty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9   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 c=3;</a:t>
            </a:r>
            <a:r>
              <a:rPr lang="en-US" altLang="ko-KR" sz="11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ko-KR" sz="11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try</a:t>
            </a:r>
            <a:r>
              <a:rPr lang="en-US" altLang="ko-KR" sz="11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US" altLang="ko-KR" sz="11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100" b="1" dirty="0" smtClean="0">
                <a:latin typeface="Courier New" pitchFamily="49" charset="0"/>
                <a:cs typeface="Courier New" pitchFamily="49" charset="0"/>
              </a:rPr>
              <a:t>10   </a:t>
            </a:r>
            <a:r>
              <a:rPr lang="en-US" altLang="ko-KR" sz="1100" b="1" dirty="0" err="1" smtClean="0"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100" b="1" dirty="0" smtClean="0">
                <a:latin typeface="Courier New" pitchFamily="49" charset="0"/>
                <a:cs typeface="Courier New" pitchFamily="49" charset="0"/>
              </a:rPr>
              <a:t>(1, </a:t>
            </a:r>
            <a:r>
              <a:rPr lang="en-US" altLang="ko-KR" sz="1100" b="1" dirty="0" err="1" smtClean="0">
                <a:latin typeface="Courier New" pitchFamily="49" charset="0"/>
                <a:cs typeface="Courier New" pitchFamily="49" charset="0"/>
              </a:rPr>
              <a:t>t.dec_twice</a:t>
            </a:r>
            <a:r>
              <a:rPr lang="en-US" altLang="ko-KR" sz="1100" b="1" dirty="0" smtClean="0">
                <a:latin typeface="Courier New" pitchFamily="49" charset="0"/>
                <a:cs typeface="Courier New" pitchFamily="49" charset="0"/>
              </a:rPr>
              <a:t>(c));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11 };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12}</a:t>
            </a:r>
            <a:endParaRPr lang="ko-KR" altLang="en-US" sz="11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6716802" y="1435290"/>
            <a:ext cx="1618072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ko-KR" sz="1200" dirty="0" smtClean="0">
                <a:latin typeface="+mn-ea"/>
                <a:cs typeface="Courier New" pitchFamily="49" charset="0"/>
              </a:rPr>
              <a:t>purified test </a:t>
            </a:r>
            <a:r>
              <a:rPr lang="en-US" altLang="ko-KR" sz="1200" dirty="0">
                <a:latin typeface="+mn-ea"/>
                <a:cs typeface="Courier New" pitchFamily="49" charset="0"/>
              </a:rPr>
              <a:t>case </a:t>
            </a:r>
            <a:r>
              <a:rPr lang="en-US" altLang="ko-KR" sz="1200" dirty="0" smtClean="0">
                <a:latin typeface="+mn-ea"/>
                <a:cs typeface="Courier New" pitchFamily="49" charset="0"/>
              </a:rPr>
              <a:t>p3</a:t>
            </a:r>
            <a:endParaRPr lang="en-US" altLang="ko-KR" sz="1200" dirty="0">
              <a:latin typeface="+mn-ea"/>
              <a:cs typeface="Courier New" pitchFamily="49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46977" y="5019074"/>
            <a:ext cx="755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A slicing criterion is &lt;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assertEquals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(1, </a:t>
            </a:r>
            <a:r>
              <a:rPr lang="en-US" altLang="ko-KR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t.dec_twice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(c))</a:t>
            </a:r>
            <a:r>
              <a:rPr lang="en-US" altLang="ko-KR" dirty="0" smtClean="0"/>
              <a:t>, </a:t>
            </a:r>
            <a:r>
              <a:rPr lang="en-US" altLang="ko-KR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{c}</a:t>
            </a:r>
            <a:r>
              <a:rPr lang="en-US" altLang="ko-KR" dirty="0" smtClean="0"/>
              <a:t>&gt;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22251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 animBg="1"/>
      <p:bldP spid="1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(3) Rank refinement (1/2)</a:t>
            </a:r>
            <a:endParaRPr lang="ko-KR" alt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28649" y="1474381"/>
                <a:ext cx="7975023" cy="5092674"/>
              </a:xfrm>
            </p:spPr>
            <p:txBody>
              <a:bodyPr/>
              <a:lstStyle/>
              <a:p>
                <a:r>
                  <a:rPr lang="en-US" altLang="ko-KR" dirty="0" smtClean="0"/>
                  <a:t>The goal of test case refinement is to re-rank the statements by an existing fault localization technique with the spectra in the phase of test case slicing.</a:t>
                </a:r>
              </a:p>
              <a:p>
                <a:r>
                  <a:rPr lang="en-US" altLang="ko-KR" dirty="0" smtClean="0"/>
                  <a:t>The statements covered by failing test case is re-ranked.</a:t>
                </a:r>
              </a:p>
              <a:p>
                <a:pPr lvl="1"/>
                <a:r>
                  <a:rPr lang="en-US" altLang="ko-KR" dirty="0" smtClean="0"/>
                  <a:t>Let </a:t>
                </a:r>
                <a14:m>
                  <m:oMath xmlns:m="http://schemas.openxmlformats.org/officeDocument/2006/math"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altLang="ko-KR" dirty="0" smtClean="0"/>
                  <a:t> be a set </a:t>
                </a:r>
                <a:r>
                  <a:rPr lang="en-US" altLang="ko-KR" smtClean="0"/>
                  <a:t>of </a:t>
                </a:r>
                <a:r>
                  <a:rPr lang="en-US" altLang="ko-KR" smtClean="0"/>
                  <a:t>the statements</a:t>
                </a:r>
                <a:r>
                  <a:rPr lang="en-US" altLang="ko-KR" dirty="0" smtClean="0"/>
                  <a:t>.</a:t>
                </a:r>
              </a:p>
              <a:p>
                <a:pPr lvl="1"/>
                <a:r>
                  <a:rPr lang="en-US" altLang="ko-KR" dirty="0" smtClean="0"/>
                  <a:t>For a statement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altLang="ko-KR" dirty="0" smtClean="0"/>
                  <a:t>, get a ratio of executions by purified test cases</a:t>
                </a:r>
              </a:p>
              <a:p>
                <a:pPr lvl="1"/>
                <a:endParaRPr lang="en-US" altLang="ko-KR" dirty="0" smtClean="0"/>
              </a:p>
              <a:p>
                <a:pPr lvl="1"/>
                <a:endParaRPr lang="en-US" altLang="ko-KR" dirty="0" smtClean="0"/>
              </a:p>
              <a:p>
                <a:pPr lvl="2"/>
                <a:r>
                  <a:rPr lang="en-US" altLang="ko-KR" dirty="0" smtClean="0"/>
                  <a:t>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 dirty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ko-KR" i="1" dirty="0">
                            <a:latin typeface="Cambria Math" panose="02040503050406030204" pitchFamily="18" charset="0"/>
                          </a:rPr>
                          <m:t>𝑒𝑓</m:t>
                        </m:r>
                      </m:sub>
                    </m:sSub>
                    <m:d>
                      <m:dPr>
                        <m:ctrlPr>
                          <a:rPr lang="en-US" altLang="ko-KR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</m:oMath>
                </a14:m>
                <a:r>
                  <a:rPr lang="en-US" altLang="ko-KR" dirty="0" smtClean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 dirty="0">
                            <a:latin typeface="Cambria Math" panose="02040503050406030204" pitchFamily="18" charset="0"/>
                          </a:rPr>
                          <m:t>𝛽</m:t>
                        </m:r>
                      </m:e>
                      <m:sub>
                        <m:r>
                          <a:rPr lang="en-US" altLang="ko-KR" i="1" dirty="0">
                            <a:latin typeface="Cambria Math" panose="02040503050406030204" pitchFamily="18" charset="0"/>
                          </a:rPr>
                          <m:t>𝑛𝑓</m:t>
                        </m:r>
                      </m:sub>
                    </m:sSub>
                    <m:d>
                      <m:dPr>
                        <m:ctrlPr>
                          <a:rPr lang="en-US" altLang="ko-KR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</m:oMath>
                </a14:m>
                <a:r>
                  <a:rPr lang="en-US" altLang="ko-KR" dirty="0" smtClean="0"/>
                  <a:t> is the number of test cases covering and non-covering </a:t>
                </a:r>
                <a14:m>
                  <m:oMath xmlns:m="http://schemas.openxmlformats.org/officeDocument/2006/math"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altLang="ko-KR" dirty="0" smtClean="0"/>
                  <a:t>.</a:t>
                </a:r>
              </a:p>
              <a:p>
                <a:pPr lvl="1"/>
                <a:r>
                  <a:rPr lang="en-US" altLang="ko-KR" dirty="0"/>
                  <a:t>For a statement 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altLang="ko-KR" dirty="0" smtClean="0"/>
                  <a:t>, normalize the suspiciousness of statements calculated by existing fault localization techniques (e.g., Tarantula, </a:t>
                </a:r>
                <a:r>
                  <a:rPr lang="en-US" altLang="ko-KR" dirty="0" err="1" smtClean="0"/>
                  <a:t>ochiai</a:t>
                </a:r>
                <a:r>
                  <a:rPr lang="en-US" altLang="ko-KR" dirty="0" smtClean="0"/>
                  <a:t>)</a:t>
                </a:r>
                <a:endParaRPr lang="en-US" altLang="ko-KR" dirty="0"/>
              </a:p>
              <a:p>
                <a:pPr lvl="2"/>
                <a:endParaRPr lang="en-US" altLang="ko-KR" dirty="0" smtClean="0"/>
              </a:p>
              <a:p>
                <a:pPr lvl="2"/>
                <a:endParaRPr lang="en-US" altLang="ko-KR" dirty="0"/>
              </a:p>
              <a:p>
                <a:pPr lvl="2"/>
                <a:r>
                  <a:rPr lang="en-US" altLang="ko-KR" dirty="0" smtClean="0"/>
                  <a:t>where </a:t>
                </a:r>
                <a14:m>
                  <m:oMath xmlns:m="http://schemas.openxmlformats.org/officeDocument/2006/math"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𝑠𝑢𝑠𝑝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dirty="0" smtClean="0"/>
                  <a:t> is the suspiciousness value, </a:t>
                </a:r>
                <a14:m>
                  <m:oMath xmlns:m="http://schemas.openxmlformats.org/officeDocument/2006/math"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𝑚𝑖𝑛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dirty="0" smtClean="0"/>
                  <a:t> and </a:t>
                </a:r>
                <a14:m>
                  <m:oMath xmlns:m="http://schemas.openxmlformats.org/officeDocument/2006/math"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𝑚𝑎𝑥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⁡(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i="1" dirty="0" smtClean="0"/>
                  <a:t> </a:t>
                </a:r>
                <a:r>
                  <a:rPr lang="en-US" altLang="ko-KR" dirty="0" smtClean="0"/>
                  <a:t>denotes the minimum </a:t>
                </a:r>
                <a:r>
                  <a:rPr lang="en-US" altLang="ko-KR" dirty="0" err="1" smtClean="0"/>
                  <a:t>susp</a:t>
                </a:r>
                <a:r>
                  <a:rPr lang="en-US" altLang="ko-KR" dirty="0" smtClean="0"/>
                  <a:t>. value and the maximum </a:t>
                </a:r>
                <a:r>
                  <a:rPr lang="en-US" altLang="ko-KR" dirty="0" err="1" smtClean="0"/>
                  <a:t>susp</a:t>
                </a:r>
                <a:r>
                  <a:rPr lang="en-US" altLang="ko-KR" dirty="0" smtClean="0"/>
                  <a:t>. value of all the statements in </a:t>
                </a:r>
                <a:r>
                  <a:rPr lang="en-US" altLang="ko-KR" i="0" dirty="0" smtClean="0">
                    <a:latin typeface="+mj-lt"/>
                  </a:rPr>
                  <a:t>S.</a:t>
                </a:r>
                <a:endParaRPr lang="en-US" altLang="ko-KR" dirty="0" smtClean="0"/>
              </a:p>
            </p:txBody>
          </p:sp>
        </mc:Choice>
        <mc:Fallback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49" y="1474381"/>
                <a:ext cx="7975023" cy="5092674"/>
              </a:xfrm>
              <a:blipFill rotWithShape="0">
                <a:blip r:embed="rId2"/>
                <a:stretch>
                  <a:fillRect l="-765" t="-1317" r="-994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0143F-68AA-4B58-9BA1-105648781FEB}" type="slidenum">
              <a:rPr lang="en-US" altLang="ko-KR" smtClean="0"/>
              <a:pPr/>
              <a:t>13</a:t>
            </a:fld>
            <a:endParaRPr lang="ko-KR" alt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089220" y="3304881"/>
                <a:ext cx="2965555" cy="71583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i="1" dirty="0" smtClean="0">
                          <a:latin typeface="Cambria Math" panose="02040503050406030204" pitchFamily="18" charset="0"/>
                        </a:rPr>
                        <m:t>𝑟𝑎𝑡𝑖𝑜</m:t>
                      </m:r>
                      <m:d>
                        <m:dPr>
                          <m:ctrlPr>
                            <a:rPr lang="en-US" altLang="ko-KR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i="1" dirty="0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altLang="ko-KR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ko-KR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b="0" i="1" dirty="0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altLang="ko-KR" b="0" i="1" dirty="0" smtClean="0">
                                  <a:latin typeface="Cambria Math" panose="02040503050406030204" pitchFamily="18" charset="0"/>
                                </a:rPr>
                                <m:t>𝑒𝑓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ko-KR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ko-KR" b="0" i="1" dirty="0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num>
                        <m:den>
                          <m:sSub>
                            <m:sSubPr>
                              <m:ctrlPr>
                                <a:rPr lang="en-US" altLang="ko-KR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b="0" i="1" dirty="0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altLang="ko-KR" b="0" i="1" dirty="0" smtClean="0">
                                  <a:latin typeface="Cambria Math" panose="02040503050406030204" pitchFamily="18" charset="0"/>
                                </a:rPr>
                                <m:t>𝑒𝑓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ko-KR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ko-KR" b="0" i="1" dirty="0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sSub>
                            <m:sSubPr>
                              <m:ctrlPr>
                                <a:rPr lang="en-US" altLang="ko-KR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b="0" i="1" dirty="0" smtClean="0">
                                  <a:latin typeface="Cambria Math" panose="02040503050406030204" pitchFamily="18" charset="0"/>
                                </a:rPr>
                                <m:t>𝛽</m:t>
                              </m:r>
                            </m:e>
                            <m:sub>
                              <m:r>
                                <a:rPr lang="en-US" altLang="ko-KR" b="0" i="1" dirty="0" smtClean="0">
                                  <a:latin typeface="Cambria Math" panose="02040503050406030204" pitchFamily="18" charset="0"/>
                                </a:rPr>
                                <m:t>𝑛𝑓</m:t>
                              </m:r>
                            </m:sub>
                          </m:sSub>
                          <m:d>
                            <m:dPr>
                              <m:ctrlPr>
                                <a:rPr lang="en-US" altLang="ko-KR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ko-KR" b="0" i="1" dirty="0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89220" y="3304881"/>
                <a:ext cx="2965555" cy="71583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2974027" y="5039591"/>
                <a:ext cx="3195940" cy="6790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i="1" dirty="0" smtClean="0">
                          <a:latin typeface="Cambria Math" panose="02040503050406030204" pitchFamily="18" charset="0"/>
                        </a:rPr>
                        <m:t>𝑛𝑜𝑟𝑚</m:t>
                      </m:r>
                      <m:d>
                        <m:dPr>
                          <m:ctrlPr>
                            <a:rPr lang="en-US" altLang="ko-KR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i="1" dirty="0" smtClean="0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</m:d>
                      <m:r>
                        <a:rPr lang="en-US" altLang="ko-KR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𝑠𝑢𝑠𝑝</m:t>
                          </m:r>
                          <m:d>
                            <m:dPr>
                              <m:ctrlPr>
                                <a:rPr lang="en-US" altLang="ko-KR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ko-KR" b="0" i="1" dirty="0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</m:d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US" altLang="ko-KR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altLang="ko-KR" b="0" i="1" dirty="0" smtClean="0">
                                  <a:latin typeface="Cambria Math" panose="02040503050406030204" pitchFamily="18" charset="0"/>
                                </a:rPr>
                                <m:t>𝑚𝑖𝑛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altLang="ko-KR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b="0" i="1" dirty="0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d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altLang="ko-KR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altLang="ko-KR" b="0" i="1" dirty="0" smtClean="0">
                                  <a:latin typeface="Cambria Math" panose="02040503050406030204" pitchFamily="18" charset="0"/>
                                </a:rPr>
                                <m:t>𝑚𝑎𝑥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US" altLang="ko-KR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b="0" i="1" dirty="0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</m:d>
                            </m:e>
                          </m:func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𝑚𝑖𝑛</m:t>
                          </m:r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altLang="ko-KR" b="0" i="1" dirty="0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ko-KR" alt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4027" y="5039591"/>
                <a:ext cx="3195940" cy="6790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9098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(3) Rank refinement (2/2)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lvl="1"/>
                <a:r>
                  <a:rPr lang="en-US" altLang="ko-KR" dirty="0"/>
                  <a:t>R</a:t>
                </a:r>
                <a:r>
                  <a:rPr lang="en-US" altLang="ko-KR" dirty="0" smtClean="0"/>
                  <a:t>efine the ranking of a statement </a:t>
                </a:r>
                <a14:m>
                  <m:oMath xmlns:m="http://schemas.openxmlformats.org/officeDocument/2006/math">
                    <m:r>
                      <a:rPr lang="en-US" altLang="ko-KR" i="1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altLang="ko-KR" i="1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altLang="ko-KR" dirty="0" smtClean="0"/>
                  <a:t> by combining </a:t>
                </a:r>
                <a14:m>
                  <m:oMath xmlns:m="http://schemas.openxmlformats.org/officeDocument/2006/math"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𝑟𝑎𝑡𝑖𝑜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dirty="0" smtClean="0"/>
                  <a:t> and </a:t>
                </a:r>
                <a14:m>
                  <m:oMath xmlns:m="http://schemas.openxmlformats.org/officeDocument/2006/math"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𝑛𝑜𝑟𝑚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).</m:t>
                    </m:r>
                  </m:oMath>
                </a14:m>
                <a:endParaRPr lang="en-US" altLang="ko-KR" dirty="0" smtClean="0"/>
              </a:p>
              <a:p>
                <a:pPr lvl="2"/>
                <a:endParaRPr lang="en-US" altLang="ko-KR" dirty="0"/>
              </a:p>
              <a:p>
                <a:pPr lvl="2"/>
                <a:endParaRPr lang="en-US" altLang="ko-KR" dirty="0" smtClean="0"/>
              </a:p>
              <a:p>
                <a:pPr lvl="2"/>
                <a:r>
                  <a:rPr lang="en-US" altLang="ko-KR" dirty="0" smtClean="0"/>
                  <a:t>where </a:t>
                </a:r>
                <a14:m>
                  <m:oMath xmlns:m="http://schemas.openxmlformats.org/officeDocument/2006/math">
                    <m:r>
                      <a:rPr lang="en-US" altLang="ko-KR" b="0" i="1" dirty="0" smtClean="0">
                        <a:latin typeface="Cambria Math" panose="02040503050406030204" pitchFamily="18" charset="0"/>
                      </a:rPr>
                      <m:t>𝑛𝑜𝑟𝑚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ko-KR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dirty="0" smtClean="0"/>
                  <a:t> is the normalized suspiciousness value, </a:t>
                </a:r>
                <a14:m>
                  <m:oMath xmlns:m="http://schemas.openxmlformats.org/officeDocument/2006/math">
                    <m:r>
                      <a:rPr lang="en-US" altLang="ko-KR" b="0" i="1" dirty="0" smtClean="0">
                        <a:latin typeface="Cambria Math" panose="02040503050406030204" pitchFamily="18" charset="0"/>
                      </a:rPr>
                      <m:t>𝑟𝑎𝑡𝑖𝑜</m:t>
                    </m:r>
                    <m:r>
                      <a:rPr lang="en-US" altLang="ko-KR" i="1" dirty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i="1" dirty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ko-KR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ko-KR" dirty="0" smtClean="0"/>
                  <a:t> is the ratio of execution by purified test cases.</a:t>
                </a:r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t="-142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0143F-68AA-4B58-9BA1-105648781FEB}" type="slidenum">
              <a:rPr lang="en-US" altLang="ko-KR" smtClean="0"/>
              <a:pPr/>
              <a:t>14</a:t>
            </a:fld>
            <a:endParaRPr lang="ko-KR" altLang="en-US" dirty="0" smtClean="0"/>
          </a:p>
        </p:txBody>
      </p:sp>
      <p:pic>
        <p:nvPicPr>
          <p:cNvPr id="10" name="그림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60613" y="2076565"/>
            <a:ext cx="3897337" cy="384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595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An example of rank refinement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0143F-68AA-4B58-9BA1-105648781FEB}" type="slidenum">
              <a:rPr lang="en-US" altLang="ko-KR" smtClean="0"/>
              <a:pPr/>
              <a:t>15</a:t>
            </a:fld>
            <a:endParaRPr lang="ko-KR" alt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표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95166900"/>
                  </p:ext>
                </p:extLst>
              </p:nvPr>
            </p:nvGraphicFramePr>
            <p:xfrm>
              <a:off x="4007931" y="2150955"/>
              <a:ext cx="3141014" cy="2705220"/>
            </p:xfrm>
            <a:graphic>
              <a:graphicData uri="http://schemas.openxmlformats.org/drawingml/2006/table">
                <a:tbl>
                  <a:tblPr firstRow="1" bandRow="1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tableStyleId>{5940675A-B579-460E-94D1-54222C63F5DA}</a:tableStyleId>
                  </a:tblPr>
                  <a:tblGrid>
                    <a:gridCol w="2432094"/>
                    <a:gridCol w="258864"/>
                    <a:gridCol w="450056"/>
                  </a:tblGrid>
                  <a:tr h="193230">
                    <a:tc rowSpan="2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Target</a:t>
                          </a:r>
                          <a:r>
                            <a:rPr lang="en-US" altLang="ko-KR" sz="1200" b="1" baseline="0" dirty="0" smtClean="0"/>
                            <a:t> Code</a:t>
                          </a:r>
                          <a:endParaRPr lang="ko-KR" altLang="en-US" sz="1200" b="1" dirty="0"/>
                        </a:p>
                      </a:txBody>
                      <a:tcPr marL="36000" marR="36000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TC</a:t>
                          </a:r>
                          <a:endParaRPr lang="ko-KR" altLang="en-US" sz="1200" b="1" dirty="0"/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right"/>
                              </m:oMathParaPr>
                              <m:oMath xmlns:m="http://schemas.openxmlformats.org/officeDocument/2006/math">
                                <m:r>
                                  <a:rPr lang="en-US" altLang="ko-KR" sz="1200" b="1" i="1" dirty="0" smtClean="0">
                                    <a:latin typeface="Cambria Math" panose="02040503050406030204" pitchFamily="18" charset="0"/>
                                  </a:rPr>
                                  <m:t>𝑺𝒖𝒔</m:t>
                                </m:r>
                                <m:sSub>
                                  <m:sSubPr>
                                    <m:ctrlPr>
                                      <a:rPr lang="en-US" altLang="ko-KR" sz="1200" b="1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200" b="1" i="1" dirty="0" smtClean="0">
                                        <a:latin typeface="Cambria Math" panose="02040503050406030204" pitchFamily="18" charset="0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en-US" altLang="ko-KR" sz="1200" b="1" i="1" dirty="0" smtClean="0">
                                        <a:latin typeface="Cambria Math" panose="02040503050406030204" pitchFamily="18" charset="0"/>
                                      </a:rPr>
                                      <m:t>𝒕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200" b="1" dirty="0"/>
                        </a:p>
                      </a:txBody>
                      <a:tcPr marL="36000" marR="36000" marT="0" marB="0" anchor="ctr">
                        <a:solidFill>
                          <a:schemeClr val="bg1"/>
                        </a:solidFill>
                      </a:tcPr>
                    </a:tc>
                  </a:tr>
                  <a:tr h="19323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b="1" dirty="0"/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r>
                            <a:rPr lang="en-US" altLang="ko-KR" sz="1200" b="1" dirty="0" smtClean="0"/>
                            <a:t>t1</a:t>
                          </a:r>
                          <a:endParaRPr lang="ko-KR" altLang="en-US" sz="1200" b="1" dirty="0"/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b="1" dirty="0"/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marL="0" marR="0" indent="0" algn="l" defTabSz="6858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1 Public class target{</a:t>
                          </a: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marL="0" marR="0" indent="0" algn="l" defTabSz="6858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2  </a:t>
                          </a:r>
                          <a:r>
                            <a:rPr lang="en-US" altLang="ko-KR" sz="1200" dirty="0" err="1" smtClean="0">
                              <a:latin typeface="Courier New" pitchFamily="49" charset="0"/>
                              <a:cs typeface="Courier New" pitchFamily="49" charset="0"/>
                            </a:rPr>
                            <a:t>int</a:t>
                          </a: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 </a:t>
                          </a:r>
                          <a:r>
                            <a:rPr lang="en-US" altLang="ko-KR" sz="1200" dirty="0" err="1" smtClean="0">
                              <a:latin typeface="Courier New" pitchFamily="49" charset="0"/>
                              <a:cs typeface="Courier New" pitchFamily="49" charset="0"/>
                            </a:rPr>
                            <a:t>inc</a:t>
                          </a: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(</a:t>
                          </a:r>
                          <a:r>
                            <a:rPr lang="en-US" altLang="ko-KR" sz="1200" dirty="0" err="1" smtClean="0">
                              <a:latin typeface="Courier New" pitchFamily="49" charset="0"/>
                              <a:cs typeface="Courier New" pitchFamily="49" charset="0"/>
                            </a:rPr>
                            <a:t>int</a:t>
                          </a: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 n){</a:t>
                          </a: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marL="0" marR="0" indent="0" algn="l" defTabSz="6858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3   return ++n; </a:t>
                          </a: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●</a:t>
                          </a:r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latinLnBrk="1"/>
                          <a:r>
                            <a:rPr lang="en-US" altLang="ko-KR" sz="1200" dirty="0" smtClean="0">
                              <a:latin typeface="+mn-ea"/>
                              <a:ea typeface="+mn-ea"/>
                              <a:cs typeface="Courier New" pitchFamily="49" charset="0"/>
                            </a:rPr>
                            <a:t>1.0</a:t>
                          </a:r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marL="0" marR="0" indent="0" algn="l" defTabSz="6858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4  };</a:t>
                          </a: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latinLnBrk="1"/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marL="0" marR="0" indent="0" algn="l" defTabSz="6858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5  </a:t>
                          </a:r>
                          <a:r>
                            <a:rPr lang="en-US" altLang="ko-KR" sz="1200" dirty="0" err="1" smtClean="0">
                              <a:latin typeface="Courier New" pitchFamily="49" charset="0"/>
                              <a:cs typeface="Courier New" pitchFamily="49" charset="0"/>
                            </a:rPr>
                            <a:t>int</a:t>
                          </a: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 </a:t>
                          </a:r>
                          <a:r>
                            <a:rPr lang="en-US" altLang="ko-KR" sz="1200" dirty="0" err="1" smtClean="0">
                              <a:latin typeface="Courier New" pitchFamily="49" charset="0"/>
                              <a:cs typeface="Courier New" pitchFamily="49" charset="0"/>
                            </a:rPr>
                            <a:t>dec</a:t>
                          </a: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(</a:t>
                          </a:r>
                          <a:r>
                            <a:rPr lang="en-US" altLang="ko-KR" sz="1200" dirty="0" err="1" smtClean="0">
                              <a:latin typeface="Courier New" pitchFamily="49" charset="0"/>
                              <a:cs typeface="Courier New" pitchFamily="49" charset="0"/>
                            </a:rPr>
                            <a:t>int</a:t>
                          </a: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 n){</a:t>
                          </a: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latinLnBrk="1"/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marL="0" marR="0" indent="0" algn="l" defTabSz="6858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6   return ++n;</a:t>
                          </a: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●</a:t>
                          </a:r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latinLnBrk="1"/>
                          <a:r>
                            <a:rPr lang="en-US" altLang="ko-KR" sz="1200" dirty="0" smtClean="0">
                              <a:latin typeface="+mn-ea"/>
                              <a:ea typeface="+mn-ea"/>
                              <a:cs typeface="Courier New" pitchFamily="49" charset="0"/>
                            </a:rPr>
                            <a:t>1.0</a:t>
                          </a:r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marL="0" marR="0" indent="0" algn="l" defTabSz="6858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7  };</a:t>
                          </a: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marL="0" marR="0" indent="0" algn="l" defTabSz="6858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8  </a:t>
                          </a:r>
                          <a:r>
                            <a:rPr lang="en-US" altLang="ko-KR" sz="1200" dirty="0" err="1" smtClean="0">
                              <a:latin typeface="Courier New" pitchFamily="49" charset="0"/>
                              <a:cs typeface="Courier New" pitchFamily="49" charset="0"/>
                            </a:rPr>
                            <a:t>int</a:t>
                          </a: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 </a:t>
                          </a:r>
                          <a:r>
                            <a:rPr lang="en-US" altLang="ko-KR" sz="1200" dirty="0" err="1" smtClean="0">
                              <a:latin typeface="Courier New" pitchFamily="49" charset="0"/>
                              <a:cs typeface="Courier New" pitchFamily="49" charset="0"/>
                            </a:rPr>
                            <a:t>dec_twice</a:t>
                          </a: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(</a:t>
                          </a:r>
                          <a:r>
                            <a:rPr lang="en-US" altLang="ko-KR" sz="1200" dirty="0" err="1" smtClean="0">
                              <a:latin typeface="Courier New" pitchFamily="49" charset="0"/>
                              <a:cs typeface="Courier New" pitchFamily="49" charset="0"/>
                            </a:rPr>
                            <a:t>int</a:t>
                          </a: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 n){</a:t>
                          </a: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marL="0" marR="0" indent="0" algn="l" defTabSz="6858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9   n = </a:t>
                          </a:r>
                          <a:r>
                            <a:rPr lang="en-US" altLang="ko-KR" sz="1200" dirty="0" err="1" smtClean="0">
                              <a:latin typeface="Courier New" pitchFamily="49" charset="0"/>
                              <a:cs typeface="Courier New" pitchFamily="49" charset="0"/>
                            </a:rPr>
                            <a:t>dec</a:t>
                          </a: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(n);</a:t>
                          </a: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marL="0" marR="0" indent="0" algn="l" defTabSz="6858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10  return </a:t>
                          </a:r>
                          <a:r>
                            <a:rPr lang="en-US" altLang="ko-KR" sz="1200" dirty="0" err="1" smtClean="0">
                              <a:latin typeface="Courier New" pitchFamily="49" charset="0"/>
                              <a:cs typeface="Courier New" pitchFamily="49" charset="0"/>
                            </a:rPr>
                            <a:t>dec</a:t>
                          </a: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(n);</a:t>
                          </a: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11</a:t>
                          </a:r>
                          <a:r>
                            <a:rPr lang="en-US" altLang="ko-KR" sz="1200" baseline="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 </a:t>
                          </a: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};</a:t>
                          </a: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12}</a:t>
                          </a: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표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95166900"/>
                  </p:ext>
                </p:extLst>
              </p:nvPr>
            </p:nvGraphicFramePr>
            <p:xfrm>
              <a:off x="4007931" y="2150955"/>
              <a:ext cx="3141014" cy="2705220"/>
            </p:xfrm>
            <a:graphic>
              <a:graphicData uri="http://schemas.openxmlformats.org/drawingml/2006/table">
                <a:tbl>
                  <a:tblPr firstRow="1" bandRow="1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tableStyleId>{5940675A-B579-460E-94D1-54222C63F5DA}</a:tableStyleId>
                  </a:tblPr>
                  <a:tblGrid>
                    <a:gridCol w="2432094"/>
                    <a:gridCol w="258864"/>
                    <a:gridCol w="450056"/>
                  </a:tblGrid>
                  <a:tr h="193230">
                    <a:tc rowSpan="2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Target</a:t>
                          </a:r>
                          <a:r>
                            <a:rPr lang="en-US" altLang="ko-KR" sz="1200" b="1" baseline="0" dirty="0" smtClean="0"/>
                            <a:t> Code</a:t>
                          </a:r>
                          <a:endParaRPr lang="ko-KR" altLang="en-US" sz="1200" b="1" dirty="0"/>
                        </a:p>
                      </a:txBody>
                      <a:tcPr marL="36000" marR="36000" marT="0" marB="0" anchor="ctr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TC</a:t>
                          </a:r>
                          <a:endParaRPr lang="ko-KR" altLang="en-US" sz="1200" b="1" dirty="0"/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36000" marR="36000" marT="0" marB="0" anchor="ctr">
                        <a:blipFill rotWithShape="0">
                          <a:blip r:embed="rId3"/>
                          <a:stretch>
                            <a:fillRect l="-604054" t="-10938" r="-20270" b="-618750"/>
                          </a:stretch>
                        </a:blipFill>
                      </a:tcPr>
                    </a:tc>
                  </a:tr>
                  <a:tr h="193230">
                    <a:tc v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b="1" dirty="0"/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r>
                            <a:rPr lang="en-US" altLang="ko-KR" sz="1200" b="1" dirty="0" smtClean="0"/>
                            <a:t>t1</a:t>
                          </a:r>
                          <a:endParaRPr lang="ko-KR" altLang="en-US" sz="1200" b="1" dirty="0"/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b="1" dirty="0"/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marL="0" marR="0" indent="0" algn="l" defTabSz="6858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1 Public class target{</a:t>
                          </a: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marL="0" marR="0" indent="0" algn="l" defTabSz="6858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2  </a:t>
                          </a:r>
                          <a:r>
                            <a:rPr lang="en-US" altLang="ko-KR" sz="1200" dirty="0" err="1" smtClean="0">
                              <a:latin typeface="Courier New" pitchFamily="49" charset="0"/>
                              <a:cs typeface="Courier New" pitchFamily="49" charset="0"/>
                            </a:rPr>
                            <a:t>int</a:t>
                          </a: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 </a:t>
                          </a:r>
                          <a:r>
                            <a:rPr lang="en-US" altLang="ko-KR" sz="1200" dirty="0" err="1" smtClean="0">
                              <a:latin typeface="Courier New" pitchFamily="49" charset="0"/>
                              <a:cs typeface="Courier New" pitchFamily="49" charset="0"/>
                            </a:rPr>
                            <a:t>inc</a:t>
                          </a: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(</a:t>
                          </a:r>
                          <a:r>
                            <a:rPr lang="en-US" altLang="ko-KR" sz="1200" dirty="0" err="1" smtClean="0">
                              <a:latin typeface="Courier New" pitchFamily="49" charset="0"/>
                              <a:cs typeface="Courier New" pitchFamily="49" charset="0"/>
                            </a:rPr>
                            <a:t>int</a:t>
                          </a: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 n){</a:t>
                          </a: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marL="0" marR="0" indent="0" algn="l" defTabSz="6858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3   return ++n; </a:t>
                          </a: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●</a:t>
                          </a:r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latinLnBrk="1"/>
                          <a:r>
                            <a:rPr lang="en-US" altLang="ko-KR" sz="1200" dirty="0" smtClean="0">
                              <a:latin typeface="+mn-ea"/>
                              <a:ea typeface="+mn-ea"/>
                              <a:cs typeface="Courier New" pitchFamily="49" charset="0"/>
                            </a:rPr>
                            <a:t>1.0</a:t>
                          </a:r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marL="0" marR="0" indent="0" algn="l" defTabSz="6858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4  };</a:t>
                          </a: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latinLnBrk="1"/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marL="0" marR="0" indent="0" algn="l" defTabSz="6858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5  </a:t>
                          </a:r>
                          <a:r>
                            <a:rPr lang="en-US" altLang="ko-KR" sz="1200" dirty="0" err="1" smtClean="0">
                              <a:latin typeface="Courier New" pitchFamily="49" charset="0"/>
                              <a:cs typeface="Courier New" pitchFamily="49" charset="0"/>
                            </a:rPr>
                            <a:t>int</a:t>
                          </a: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 </a:t>
                          </a:r>
                          <a:r>
                            <a:rPr lang="en-US" altLang="ko-KR" sz="1200" dirty="0" err="1" smtClean="0">
                              <a:latin typeface="Courier New" pitchFamily="49" charset="0"/>
                              <a:cs typeface="Courier New" pitchFamily="49" charset="0"/>
                            </a:rPr>
                            <a:t>dec</a:t>
                          </a: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(</a:t>
                          </a:r>
                          <a:r>
                            <a:rPr lang="en-US" altLang="ko-KR" sz="1200" dirty="0" err="1" smtClean="0">
                              <a:latin typeface="Courier New" pitchFamily="49" charset="0"/>
                              <a:cs typeface="Courier New" pitchFamily="49" charset="0"/>
                            </a:rPr>
                            <a:t>int</a:t>
                          </a: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 n){</a:t>
                          </a: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latinLnBrk="1"/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marL="0" marR="0" indent="0" algn="l" defTabSz="6858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6   return ++n;</a:t>
                          </a: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●</a:t>
                          </a:r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latinLnBrk="1"/>
                          <a:r>
                            <a:rPr lang="en-US" altLang="ko-KR" sz="1200" dirty="0" smtClean="0">
                              <a:latin typeface="+mn-ea"/>
                              <a:ea typeface="+mn-ea"/>
                              <a:cs typeface="Courier New" pitchFamily="49" charset="0"/>
                            </a:rPr>
                            <a:t>1.0</a:t>
                          </a:r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marL="0" marR="0" indent="0" algn="l" defTabSz="6858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7  };</a:t>
                          </a: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marL="0" marR="0" indent="0" algn="l" defTabSz="6858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8  </a:t>
                          </a:r>
                          <a:r>
                            <a:rPr lang="en-US" altLang="ko-KR" sz="1200" dirty="0" err="1" smtClean="0">
                              <a:latin typeface="Courier New" pitchFamily="49" charset="0"/>
                              <a:cs typeface="Courier New" pitchFamily="49" charset="0"/>
                            </a:rPr>
                            <a:t>int</a:t>
                          </a: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 </a:t>
                          </a:r>
                          <a:r>
                            <a:rPr lang="en-US" altLang="ko-KR" sz="1200" dirty="0" err="1" smtClean="0">
                              <a:latin typeface="Courier New" pitchFamily="49" charset="0"/>
                              <a:cs typeface="Courier New" pitchFamily="49" charset="0"/>
                            </a:rPr>
                            <a:t>dec_twice</a:t>
                          </a: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(</a:t>
                          </a:r>
                          <a:r>
                            <a:rPr lang="en-US" altLang="ko-KR" sz="1200" dirty="0" err="1" smtClean="0">
                              <a:latin typeface="Courier New" pitchFamily="49" charset="0"/>
                              <a:cs typeface="Courier New" pitchFamily="49" charset="0"/>
                            </a:rPr>
                            <a:t>int</a:t>
                          </a: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 n){</a:t>
                          </a: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marL="0" marR="0" indent="0" algn="l" defTabSz="6858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9   n = </a:t>
                          </a:r>
                          <a:r>
                            <a:rPr lang="en-US" altLang="ko-KR" sz="1200" dirty="0" err="1" smtClean="0">
                              <a:latin typeface="Courier New" pitchFamily="49" charset="0"/>
                              <a:cs typeface="Courier New" pitchFamily="49" charset="0"/>
                            </a:rPr>
                            <a:t>dec</a:t>
                          </a: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(n);</a:t>
                          </a: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marL="0" marR="0" indent="0" algn="l" defTabSz="6858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10  return </a:t>
                          </a:r>
                          <a:r>
                            <a:rPr lang="en-US" altLang="ko-KR" sz="1200" dirty="0" err="1" smtClean="0">
                              <a:latin typeface="Courier New" pitchFamily="49" charset="0"/>
                              <a:cs typeface="Courier New" pitchFamily="49" charset="0"/>
                            </a:rPr>
                            <a:t>dec</a:t>
                          </a: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(n);</a:t>
                          </a: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11</a:t>
                          </a:r>
                          <a:r>
                            <a:rPr lang="en-US" altLang="ko-KR" sz="1200" baseline="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 </a:t>
                          </a: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};</a:t>
                          </a: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12}</a:t>
                          </a: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직사각형 5"/>
              <p:cNvSpPr/>
              <p:nvPr/>
            </p:nvSpPr>
            <p:spPr>
              <a:xfrm>
                <a:off x="4701405" y="4975627"/>
                <a:ext cx="4361835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ko-KR" sz="1200" dirty="0" smtClean="0">
                    <a:latin typeface="+mn-ea"/>
                    <a:cs typeface="Courier New" pitchFamily="49" charset="0"/>
                  </a:rPr>
                  <a:t>● : the statement is executed by the test case</a:t>
                </a:r>
              </a:p>
              <a:p>
                <a:r>
                  <a:rPr lang="en-US" altLang="ko-KR" sz="1200" dirty="0" smtClean="0">
                    <a:latin typeface="+mn-ea"/>
                    <a:cs typeface="Courier New" pitchFamily="49" charset="0"/>
                  </a:rPr>
                  <a:t>TC : Test Case</a:t>
                </a:r>
              </a:p>
              <a:p>
                <a14:m>
                  <m:oMath xmlns:m="http://schemas.openxmlformats.org/officeDocument/2006/math">
                    <m:r>
                      <a:rPr lang="en-US" altLang="ko-KR" sz="1200" b="1" i="1" dirty="0">
                        <a:latin typeface="Cambria Math" panose="02040503050406030204" pitchFamily="18" charset="0"/>
                      </a:rPr>
                      <m:t>𝑺𝒖𝒔</m:t>
                    </m:r>
                    <m:sSub>
                      <m:sSubPr>
                        <m:ctrlPr>
                          <a:rPr lang="en-US" altLang="ko-KR" sz="1200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200" b="1" i="1" dirty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altLang="ko-KR" sz="1200" b="1" i="1" dirty="0"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</m:oMath>
                </a14:m>
                <a:r>
                  <a:rPr lang="en-US" altLang="ko-KR" sz="1200" dirty="0" smtClean="0">
                    <a:latin typeface="+mn-ea"/>
                    <a:cs typeface="Courier New" pitchFamily="49" charset="0"/>
                  </a:rPr>
                  <a:t> : Suspiciousness score applying test case purification</a:t>
                </a:r>
              </a:p>
            </p:txBody>
          </p:sp>
        </mc:Choice>
        <mc:Fallback xmlns="">
          <p:sp>
            <p:nvSpPr>
              <p:cNvPr id="6" name="직사각형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1405" y="4975627"/>
                <a:ext cx="4361835" cy="646331"/>
              </a:xfrm>
              <a:prstGeom prst="rect">
                <a:avLst/>
              </a:prstGeom>
              <a:blipFill rotWithShape="0">
                <a:blip r:embed="rId4"/>
                <a:stretch>
                  <a:fillRect b="-566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2" descr="https://encrypted-tbn3.gstatic.com/images?q=tbn:ANd9GcTpiD4ag6S20eRYImtM0XAoBDfGkrU7r9n1o51WqzHob2jhVz5ZEQ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5075" y="3504925"/>
            <a:ext cx="187662" cy="19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97611" y="2547851"/>
            <a:ext cx="3717684" cy="230832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1 Public class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targetTest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2  @Test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3  void t1(){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4    target t = new target();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5  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 a=1;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6  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(2, t.inc(a));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7  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 b=1;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8  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(0,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t.dec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(b));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9  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 c=3;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10 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(1,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t.dec_twice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(c));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11 };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12}</a:t>
            </a:r>
            <a:endParaRPr lang="ko-KR" altLang="en-US" sz="1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208417" y="2243170"/>
            <a:ext cx="1706878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ko-KR" sz="1400" dirty="0" smtClean="0">
                <a:latin typeface="+mn-ea"/>
                <a:cs typeface="Courier New" pitchFamily="49" charset="0"/>
              </a:rPr>
              <a:t>Failing test </a:t>
            </a:r>
            <a:r>
              <a:rPr lang="en-US" altLang="ko-KR" sz="1400" dirty="0">
                <a:latin typeface="+mn-ea"/>
                <a:cs typeface="Courier New" pitchFamily="49" charset="0"/>
              </a:rPr>
              <a:t>case </a:t>
            </a:r>
            <a:r>
              <a:rPr lang="en-US" altLang="ko-KR" sz="1400" dirty="0" smtClean="0">
                <a:latin typeface="+mn-ea"/>
                <a:cs typeface="Courier New" pitchFamily="49" charset="0"/>
              </a:rPr>
              <a:t>t1</a:t>
            </a:r>
            <a:endParaRPr lang="en-US" altLang="ko-KR" sz="1400" dirty="0">
              <a:latin typeface="+mn-ea"/>
              <a:cs typeface="Courier New" pitchFamily="49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960563" y="1198531"/>
                <a:ext cx="3630866" cy="860748"/>
              </a:xfrm>
              <a:prstGeom prst="wedgeRectCallout">
                <a:avLst>
                  <a:gd name="adj1" fmla="val 32740"/>
                  <a:gd name="adj2" fmla="val 70226"/>
                </a:avLst>
              </a:prstGeom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none" rtlCol="0">
                <a:spAutoFit/>
              </a:bodyPr>
              <a:lstStyle/>
              <a:p>
                <a:r>
                  <a:rPr lang="en-US" altLang="ko-KR" sz="1400" dirty="0" smtClean="0"/>
                  <a:t>Suspiciousness metric in Tarantula (</a:t>
                </a:r>
                <a14:m>
                  <m:oMath xmlns:m="http://schemas.openxmlformats.org/officeDocument/2006/math">
                    <m:r>
                      <a:rPr lang="en-US" altLang="ko-KR" sz="1400" b="1" i="1" dirty="0">
                        <a:latin typeface="Cambria Math" panose="02040503050406030204" pitchFamily="18" charset="0"/>
                      </a:rPr>
                      <m:t>𝑺𝒖𝒔</m:t>
                    </m:r>
                    <m:sSub>
                      <m:sSubPr>
                        <m:ctrlPr>
                          <a:rPr lang="en-US" altLang="ko-KR" sz="1400" b="1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400" b="1" i="1" dirty="0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altLang="ko-KR" sz="1400" b="1" i="1" dirty="0">
                            <a:latin typeface="Cambria Math" panose="02040503050406030204" pitchFamily="18" charset="0"/>
                          </a:rPr>
                          <m:t>𝒕</m:t>
                        </m:r>
                      </m:sub>
                    </m:sSub>
                  </m:oMath>
                </a14:m>
                <a:r>
                  <a:rPr lang="en-US" altLang="ko-KR" sz="1400" dirty="0" smtClean="0"/>
                  <a:t>)</a:t>
                </a:r>
              </a:p>
              <a:p>
                <a:r>
                  <a:rPr lang="en-US" altLang="ko-KR" sz="1400" b="0" dirty="0" smtClean="0"/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ko-KR" sz="1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>
                          <m:fPr>
                            <m:ctrlPr>
                              <a:rPr lang="en-US" altLang="ko-KR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ko-KR" sz="1400" b="0" i="1" smtClean="0">
                                <a:latin typeface="Cambria Math" panose="02040503050406030204" pitchFamily="18" charset="0"/>
                              </a:rPr>
                              <m:t>𝑓𝑎𝑖𝑙𝑒𝑑</m:t>
                            </m:r>
                            <m:d>
                              <m:dPr>
                                <m:ctrlPr>
                                  <a:rPr lang="en-US" altLang="ko-KR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ko-KR" sz="1400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d>
                          </m:num>
                          <m:den>
                            <m:r>
                              <a:rPr lang="en-US" altLang="ko-KR" sz="1400" b="0" i="1" smtClean="0">
                                <a:latin typeface="Cambria Math" panose="02040503050406030204" pitchFamily="18" charset="0"/>
                              </a:rPr>
                              <m:t>𝑡𝑜𝑡𝑎𝑙𝑓𝑎𝑖𝑙𝑒𝑑</m:t>
                            </m:r>
                          </m:den>
                        </m:f>
                      </m:num>
                      <m:den>
                        <m:f>
                          <m:fPr>
                            <m:ctrlPr>
                              <a:rPr lang="en-US" altLang="ko-KR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ko-KR" sz="1400" b="0" i="1" smtClean="0">
                                <a:latin typeface="Cambria Math" panose="02040503050406030204" pitchFamily="18" charset="0"/>
                              </a:rPr>
                              <m:t>𝑝𝑎𝑠𝑠𝑒𝑑</m:t>
                            </m:r>
                            <m:d>
                              <m:dPr>
                                <m:ctrlPr>
                                  <a:rPr lang="en-US" altLang="ko-KR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ko-KR" sz="1400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d>
                          </m:num>
                          <m:den>
                            <m:r>
                              <a:rPr lang="en-US" altLang="ko-KR" sz="1400" b="0" i="1" smtClean="0">
                                <a:latin typeface="Cambria Math" panose="02040503050406030204" pitchFamily="18" charset="0"/>
                              </a:rPr>
                              <m:t>𝑡𝑜𝑡𝑎𝑙𝑝𝑎𝑠𝑠𝑒𝑑</m:t>
                            </m:r>
                          </m:den>
                        </m:f>
                        <m:r>
                          <a:rPr lang="en-US" altLang="ko-KR" sz="14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f>
                          <m:fPr>
                            <m:ctrlPr>
                              <a:rPr lang="en-US" altLang="ko-KR" sz="14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ko-KR" sz="1400" b="0" i="1" smtClean="0">
                                <a:latin typeface="Cambria Math" panose="02040503050406030204" pitchFamily="18" charset="0"/>
                              </a:rPr>
                              <m:t>𝑓𝑎𝑖𝑙𝑒𝑑</m:t>
                            </m:r>
                            <m:d>
                              <m:dPr>
                                <m:ctrlPr>
                                  <a:rPr lang="en-US" altLang="ko-KR" sz="14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ko-KR" sz="1400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d>
                          </m:num>
                          <m:den>
                            <m:r>
                              <a:rPr lang="en-US" altLang="ko-KR" sz="1400" b="0" i="1" smtClean="0">
                                <a:latin typeface="Cambria Math" panose="02040503050406030204" pitchFamily="18" charset="0"/>
                              </a:rPr>
                              <m:t>𝑡𝑜𝑡𝑎𝑙𝑓𝑎𝑖𝑙𝑒𝑑</m:t>
                            </m:r>
                          </m:den>
                        </m:f>
                      </m:den>
                    </m:f>
                  </m:oMath>
                </a14:m>
                <a:endParaRPr lang="ko-KR" altLang="en-US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0563" y="1198531"/>
                <a:ext cx="3630866" cy="860748"/>
              </a:xfrm>
              <a:prstGeom prst="wedgeRectCallout">
                <a:avLst>
                  <a:gd name="adj1" fmla="val 32740"/>
                  <a:gd name="adj2" fmla="val 70226"/>
                </a:avLst>
              </a:prstGeom>
              <a:blipFill rotWithShape="0">
                <a:blip r:embed="rId6"/>
                <a:stretch>
                  <a:fillRect l="-335" t="-58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4" name="표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18794704"/>
                  </p:ext>
                </p:extLst>
              </p:nvPr>
            </p:nvGraphicFramePr>
            <p:xfrm>
              <a:off x="7207132" y="2152315"/>
              <a:ext cx="989215" cy="2705220"/>
            </p:xfrm>
            <a:graphic>
              <a:graphicData uri="http://schemas.openxmlformats.org/drawingml/2006/table">
                <a:tbl>
                  <a:tblPr firstRow="1" bandRow="1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tableStyleId>{5940675A-B579-460E-94D1-54222C63F5DA}</a:tableStyleId>
                  </a:tblPr>
                  <a:tblGrid>
                    <a:gridCol w="278794"/>
                    <a:gridCol w="278794"/>
                    <a:gridCol w="431627"/>
                  </a:tblGrid>
                  <a:tr h="193230">
                    <a:tc gridSpan="2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TC</a:t>
                          </a:r>
                          <a:endParaRPr lang="ko-KR" altLang="en-US" sz="1200" b="1" dirty="0"/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b="1" dirty="0"/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pPr algn="just" latinLnBrk="1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r>
                                  <a:rPr lang="en-US" altLang="ko-KR" sz="1200" b="1" i="1" dirty="0" smtClean="0">
                                    <a:latin typeface="Cambria Math" panose="02040503050406030204" pitchFamily="18" charset="0"/>
                                  </a:rPr>
                                  <m:t>𝒓𝒂𝒕𝒊𝒐</m:t>
                                </m:r>
                              </m:oMath>
                            </m:oMathPara>
                          </a14:m>
                          <a:endParaRPr lang="ko-KR" altLang="en-US" sz="1200" b="1" dirty="0"/>
                        </a:p>
                      </a:txBody>
                      <a:tcPr marL="36000" marR="36000" marT="0" marB="0" anchor="ctr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latinLnBrk="1"/>
                          <a:r>
                            <a:rPr lang="en-US" altLang="ko-KR" sz="1200" b="1" dirty="0" smtClean="0"/>
                            <a:t>p2</a:t>
                          </a:r>
                          <a:endParaRPr lang="ko-KR" altLang="en-US" sz="1200" b="1" dirty="0"/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r>
                            <a:rPr lang="en-US" altLang="ko-KR" sz="1200" b="1" dirty="0" smtClean="0"/>
                            <a:t>p3</a:t>
                          </a:r>
                          <a:endParaRPr lang="ko-KR" altLang="en-US" sz="1200" b="1" dirty="0"/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b="1" dirty="0"/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latinLnBrk="1"/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marL="0" marR="0" indent="0" algn="l" defTabSz="6858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●</a:t>
                          </a:r>
                          <a:endParaRPr lang="ko-KR" altLang="en-US" sz="1200" dirty="0" smtClean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●</a:t>
                          </a:r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latinLnBrk="1"/>
                          <a:r>
                            <a:rPr lang="en-US" altLang="ko-KR" sz="1200" dirty="0" smtClean="0">
                              <a:latin typeface="+mn-ea"/>
                              <a:ea typeface="+mn-ea"/>
                              <a:cs typeface="Courier New" pitchFamily="49" charset="0"/>
                            </a:rPr>
                            <a:t>1.0</a:t>
                          </a:r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latinLnBrk="1"/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latinLnBrk="1"/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marL="0" marR="0" indent="0" algn="l" defTabSz="6858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200" dirty="0" smtClean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6858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●</a:t>
                          </a:r>
                          <a:endParaRPr lang="ko-KR" altLang="en-US" sz="1200" dirty="0" smtClean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latinLnBrk="1"/>
                          <a:r>
                            <a:rPr lang="en-US" altLang="ko-KR" sz="1200" dirty="0" smtClean="0">
                              <a:latin typeface="+mn-ea"/>
                              <a:ea typeface="+mn-ea"/>
                              <a:cs typeface="Courier New" pitchFamily="49" charset="0"/>
                            </a:rPr>
                            <a:t>0.5</a:t>
                          </a:r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marL="0" marR="0" indent="0" algn="l" defTabSz="6858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200" dirty="0" smtClean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6858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●</a:t>
                          </a:r>
                          <a:endParaRPr lang="ko-KR" altLang="en-US" sz="1200" dirty="0" smtClean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latinLnBrk="1"/>
                          <a:r>
                            <a:rPr lang="en-US" altLang="ko-KR" sz="1200" dirty="0" smtClean="0">
                              <a:latin typeface="+mn-ea"/>
                              <a:ea typeface="+mn-ea"/>
                              <a:cs typeface="Courier New" pitchFamily="49" charset="0"/>
                            </a:rPr>
                            <a:t>0.5</a:t>
                          </a:r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4" name="표 1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18794704"/>
                  </p:ext>
                </p:extLst>
              </p:nvPr>
            </p:nvGraphicFramePr>
            <p:xfrm>
              <a:off x="7207132" y="2152315"/>
              <a:ext cx="989215" cy="2705220"/>
            </p:xfrm>
            <a:graphic>
              <a:graphicData uri="http://schemas.openxmlformats.org/drawingml/2006/table">
                <a:tbl>
                  <a:tblPr firstRow="1" bandRow="1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tableStyleId>{5940675A-B579-460E-94D1-54222C63F5DA}</a:tableStyleId>
                  </a:tblPr>
                  <a:tblGrid>
                    <a:gridCol w="278794"/>
                    <a:gridCol w="278794"/>
                    <a:gridCol w="431627"/>
                  </a:tblGrid>
                  <a:tr h="193230">
                    <a:tc gridSpan="2"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sz="1200" b="1" dirty="0" smtClean="0"/>
                            <a:t>TC</a:t>
                          </a:r>
                          <a:endParaRPr lang="ko-KR" altLang="en-US" sz="1200" b="1" dirty="0"/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 hMerge="1">
                      <a:txBody>
                        <a:bodyPr/>
                        <a:lstStyle/>
                        <a:p>
                          <a:pPr algn="ctr" latinLnBrk="1"/>
                          <a:endParaRPr lang="ko-KR" altLang="en-US" sz="1200" b="1" dirty="0"/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 rowSpan="2"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36000" marR="36000" marT="0" marB="0" anchor="ctr">
                        <a:blipFill rotWithShape="0">
                          <a:blip r:embed="rId7"/>
                          <a:stretch>
                            <a:fillRect l="-136620" t="-12698" r="-21127" b="-628571"/>
                          </a:stretch>
                        </a:blip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latinLnBrk="1"/>
                          <a:r>
                            <a:rPr lang="en-US" altLang="ko-KR" sz="1200" b="1" dirty="0" smtClean="0"/>
                            <a:t>p2</a:t>
                          </a:r>
                          <a:endParaRPr lang="ko-KR" altLang="en-US" sz="1200" b="1" dirty="0"/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r>
                            <a:rPr lang="en-US" altLang="ko-KR" sz="1200" b="1" dirty="0" smtClean="0"/>
                            <a:t>p3</a:t>
                          </a:r>
                          <a:endParaRPr lang="ko-KR" altLang="en-US" sz="1200" b="1" dirty="0"/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 vMerge="1">
                      <a:txBody>
                        <a:bodyPr/>
                        <a:lstStyle/>
                        <a:p>
                          <a:pPr latinLnBrk="1"/>
                          <a:endParaRPr lang="ko-KR" altLang="en-US" sz="1200" b="1" dirty="0"/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latinLnBrk="1"/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marL="0" marR="0" indent="0" algn="l" defTabSz="6858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●</a:t>
                          </a:r>
                          <a:endParaRPr lang="ko-KR" altLang="en-US" sz="1200" dirty="0" smtClean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●</a:t>
                          </a:r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latinLnBrk="1"/>
                          <a:r>
                            <a:rPr lang="en-US" altLang="ko-KR" sz="1200" dirty="0" smtClean="0">
                              <a:latin typeface="+mn-ea"/>
                              <a:ea typeface="+mn-ea"/>
                              <a:cs typeface="Courier New" pitchFamily="49" charset="0"/>
                            </a:rPr>
                            <a:t>1.0</a:t>
                          </a:r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latinLnBrk="1"/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latinLnBrk="1"/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marL="0" marR="0" indent="0" algn="l" defTabSz="6858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200" dirty="0" smtClean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6858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●</a:t>
                          </a:r>
                          <a:endParaRPr lang="ko-KR" altLang="en-US" sz="1200" dirty="0" smtClean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latinLnBrk="1"/>
                          <a:r>
                            <a:rPr lang="en-US" altLang="ko-KR" sz="1200" dirty="0" smtClean="0">
                              <a:latin typeface="+mn-ea"/>
                              <a:ea typeface="+mn-ea"/>
                              <a:cs typeface="Courier New" pitchFamily="49" charset="0"/>
                            </a:rPr>
                            <a:t>0.5</a:t>
                          </a:r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marL="0" marR="0" indent="0" algn="l" defTabSz="6858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ko-KR" altLang="en-US" sz="1200" dirty="0" smtClean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l" defTabSz="6858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altLang="ko-KR" sz="1200" dirty="0" smtClean="0">
                              <a:latin typeface="Courier New" pitchFamily="49" charset="0"/>
                              <a:cs typeface="Courier New" pitchFamily="49" charset="0"/>
                            </a:rPr>
                            <a:t>●</a:t>
                          </a:r>
                          <a:endParaRPr lang="ko-KR" altLang="en-US" sz="1200" dirty="0" smtClean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 latinLnBrk="1"/>
                          <a:r>
                            <a:rPr lang="en-US" altLang="ko-KR" sz="1200" dirty="0" smtClean="0">
                              <a:latin typeface="+mn-ea"/>
                              <a:ea typeface="+mn-ea"/>
                              <a:cs typeface="Courier New" pitchFamily="49" charset="0"/>
                            </a:rPr>
                            <a:t>0.5</a:t>
                          </a:r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표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30325474"/>
                  </p:ext>
                </p:extLst>
              </p:nvPr>
            </p:nvGraphicFramePr>
            <p:xfrm>
              <a:off x="8249638" y="2150955"/>
              <a:ext cx="470413" cy="2705220"/>
            </p:xfrm>
            <a:graphic>
              <a:graphicData uri="http://schemas.openxmlformats.org/drawingml/2006/table">
                <a:tbl>
                  <a:tblPr firstRow="1" bandRow="1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tableStyleId>{5940675A-B579-460E-94D1-54222C63F5DA}</a:tableStyleId>
                  </a:tblPr>
                  <a:tblGrid>
                    <a:gridCol w="470413"/>
                  </a:tblGrid>
                  <a:tr h="386460">
                    <a:tc>
                      <a:txBody>
                        <a:bodyPr/>
                        <a:lstStyle/>
                        <a:p>
                          <a:pPr algn="just" latinLnBrk="1"/>
                          <a14:m>
                            <m:oMathPara xmlns:m="http://schemas.openxmlformats.org/officeDocument/2006/math">
                              <m:oMathParaPr>
                                <m:jc m:val="center"/>
                              </m:oMathParaPr>
                              <m:oMath xmlns:m="http://schemas.openxmlformats.org/officeDocument/2006/math">
                                <m:r>
                                  <a:rPr lang="en-US" altLang="ko-KR" sz="1200" b="1" i="1" dirty="0" smtClean="0">
                                    <a:latin typeface="Cambria Math" panose="02040503050406030204" pitchFamily="18" charset="0"/>
                                  </a:rPr>
                                  <m:t>𝑺𝒖𝒔</m:t>
                                </m:r>
                                <m:sSub>
                                  <m:sSubPr>
                                    <m:ctrlPr>
                                      <a:rPr lang="en-US" altLang="ko-KR" sz="1200" b="1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1200" b="1" i="1" dirty="0" smtClean="0">
                                        <a:latin typeface="Cambria Math" panose="02040503050406030204" pitchFamily="18" charset="0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en-US" altLang="ko-KR" sz="1200" b="1" i="1" dirty="0" smtClean="0">
                                        <a:latin typeface="Cambria Math" panose="02040503050406030204" pitchFamily="18" charset="0"/>
                                      </a:rPr>
                                      <m:t>𝒓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ko-KR" altLang="en-US" sz="1200" b="1" dirty="0"/>
                        </a:p>
                      </a:txBody>
                      <a:tcPr marL="36000" marR="36000" marT="0" marB="0" anchor="ctr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algn="r" latinLnBrk="1"/>
                          <a:r>
                            <a:rPr lang="en-US" altLang="ko-KR" sz="1200" dirty="0" smtClean="0">
                              <a:latin typeface="+mn-ea"/>
                              <a:ea typeface="+mn-ea"/>
                              <a:cs typeface="Courier New" pitchFamily="49" charset="0"/>
                            </a:rPr>
                            <a:t>0.5</a:t>
                          </a:r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algn="r" latinLnBrk="1"/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algn="r" latinLnBrk="1"/>
                          <a:r>
                            <a:rPr lang="en-US" altLang="ko-KR" sz="1200" dirty="0" smtClean="0">
                              <a:latin typeface="+mn-ea"/>
                              <a:ea typeface="+mn-ea"/>
                              <a:cs typeface="Courier New" pitchFamily="49" charset="0"/>
                            </a:rPr>
                            <a:t>1.0</a:t>
                          </a:r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algn="r" latinLnBrk="1"/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algn="r" latinLnBrk="1"/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algn="r" latinLnBrk="1"/>
                          <a:r>
                            <a:rPr lang="en-US" altLang="ko-KR" sz="1200" dirty="0" smtClean="0">
                              <a:latin typeface="+mn-ea"/>
                              <a:ea typeface="+mn-ea"/>
                              <a:cs typeface="Courier New" pitchFamily="49" charset="0"/>
                            </a:rPr>
                            <a:t>0.75</a:t>
                          </a:r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algn="r" latinLnBrk="1"/>
                          <a:r>
                            <a:rPr lang="en-US" altLang="ko-KR" sz="1200" dirty="0" smtClean="0">
                              <a:latin typeface="+mn-ea"/>
                              <a:ea typeface="+mn-ea"/>
                              <a:cs typeface="Courier New" pitchFamily="49" charset="0"/>
                            </a:rPr>
                            <a:t>0.75</a:t>
                          </a:r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표 1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30325474"/>
                  </p:ext>
                </p:extLst>
              </p:nvPr>
            </p:nvGraphicFramePr>
            <p:xfrm>
              <a:off x="8249638" y="2150955"/>
              <a:ext cx="470413" cy="2705220"/>
            </p:xfrm>
            <a:graphic>
              <a:graphicData uri="http://schemas.openxmlformats.org/drawingml/2006/table">
                <a:tbl>
                  <a:tblPr firstRow="1" bandRow="1">
                    <a:effectLst>
                      <a:outerShdw blurRad="50800" dist="38100" dir="2700000" algn="tl" rotWithShape="0">
                        <a:prstClr val="black">
                          <a:alpha val="40000"/>
                        </a:prstClr>
                      </a:outerShdw>
                    </a:effectLst>
                    <a:tableStyleId>{5940675A-B579-460E-94D1-54222C63F5DA}</a:tableStyleId>
                  </a:tblPr>
                  <a:tblGrid>
                    <a:gridCol w="470413"/>
                  </a:tblGrid>
                  <a:tr h="386460"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 marL="36000" marR="36000" marT="0" marB="0" anchor="ctr">
                        <a:blipFill rotWithShape="0">
                          <a:blip r:embed="rId8"/>
                          <a:stretch>
                            <a:fillRect l="-6410" t="-7813" r="-19231" b="-618750"/>
                          </a:stretch>
                        </a:blip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algn="r" latinLnBrk="1"/>
                          <a:r>
                            <a:rPr lang="en-US" altLang="ko-KR" sz="1200" dirty="0" smtClean="0">
                              <a:latin typeface="+mn-ea"/>
                              <a:ea typeface="+mn-ea"/>
                              <a:cs typeface="Courier New" pitchFamily="49" charset="0"/>
                            </a:rPr>
                            <a:t>0.5</a:t>
                          </a:r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algn="ctr" latinLnBrk="1"/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algn="r" latinLnBrk="1"/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algn="r" latinLnBrk="1"/>
                          <a:r>
                            <a:rPr lang="en-US" altLang="ko-KR" sz="1200" dirty="0" smtClean="0">
                              <a:latin typeface="+mn-ea"/>
                              <a:ea typeface="+mn-ea"/>
                              <a:cs typeface="Courier New" pitchFamily="49" charset="0"/>
                            </a:rPr>
                            <a:t>1.0</a:t>
                          </a:r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algn="r" latinLnBrk="1"/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algn="r" latinLnBrk="1"/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algn="r" latinLnBrk="1"/>
                          <a:r>
                            <a:rPr lang="en-US" altLang="ko-KR" sz="1200" dirty="0" smtClean="0">
                              <a:latin typeface="+mn-ea"/>
                              <a:ea typeface="+mn-ea"/>
                              <a:cs typeface="Courier New" pitchFamily="49" charset="0"/>
                            </a:rPr>
                            <a:t>0.75</a:t>
                          </a:r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algn="r" latinLnBrk="1"/>
                          <a:r>
                            <a:rPr lang="en-US" altLang="ko-KR" sz="1200" dirty="0" smtClean="0">
                              <a:latin typeface="+mn-ea"/>
                              <a:ea typeface="+mn-ea"/>
                              <a:cs typeface="Courier New" pitchFamily="49" charset="0"/>
                            </a:rPr>
                            <a:t>0.75</a:t>
                          </a:r>
                          <a:endParaRPr lang="ko-KR" altLang="en-US" sz="1200" dirty="0">
                            <a:latin typeface="+mn-ea"/>
                            <a:ea typeface="+mn-ea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  <a:tr h="193230">
                    <a:tc>
                      <a:txBody>
                        <a:bodyPr/>
                        <a:lstStyle/>
                        <a:p>
                          <a:pPr latinLnBrk="1"/>
                          <a:endParaRPr lang="ko-KR" altLang="en-US" sz="1200" dirty="0">
                            <a:latin typeface="Courier New" pitchFamily="49" charset="0"/>
                            <a:cs typeface="Courier New" pitchFamily="49" charset="0"/>
                          </a:endParaRPr>
                        </a:p>
                      </a:txBody>
                      <a:tcPr marL="36000" marR="36000" marT="0" marB="0">
                        <a:solidFill>
                          <a:schemeClr val="bg1"/>
                        </a:solid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320452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Implementation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50" y="1077709"/>
            <a:ext cx="7886700" cy="4702582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Existing fault localization techniques</a:t>
            </a:r>
          </a:p>
          <a:p>
            <a:pPr lvl="1"/>
            <a:r>
              <a:rPr lang="en-US" altLang="ko-KR" dirty="0" smtClean="0"/>
              <a:t>Six fault localization techniques are implemented on top of </a:t>
            </a:r>
            <a:r>
              <a:rPr lang="en-US" altLang="ko-KR" dirty="0" err="1" smtClean="0"/>
              <a:t>GZoltar</a:t>
            </a:r>
            <a:r>
              <a:rPr lang="en-US" altLang="ko-KR" dirty="0" smtClean="0"/>
              <a:t> 0.0.3</a:t>
            </a:r>
          </a:p>
          <a:p>
            <a:pPr lvl="2"/>
            <a:r>
              <a:rPr lang="en-US" altLang="ko-KR" dirty="0" smtClean="0"/>
              <a:t>Tarantula, SBI, </a:t>
            </a:r>
            <a:r>
              <a:rPr lang="en-US" altLang="ko-KR" dirty="0" err="1" smtClean="0"/>
              <a:t>Ochiai</a:t>
            </a:r>
            <a:r>
              <a:rPr lang="en-US" altLang="ko-KR" dirty="0" smtClean="0"/>
              <a:t>, </a:t>
            </a:r>
            <a:r>
              <a:rPr lang="en-US" altLang="ko-KR" dirty="0" err="1" smtClean="0"/>
              <a:t>Jaccard</a:t>
            </a:r>
            <a:r>
              <a:rPr lang="en-US" altLang="ko-KR" dirty="0" smtClean="0"/>
              <a:t>, Ochiai2, Kulczynski2.</a:t>
            </a:r>
          </a:p>
          <a:p>
            <a:r>
              <a:rPr lang="en-US" altLang="ko-KR" dirty="0" smtClean="0"/>
              <a:t>Test </a:t>
            </a:r>
            <a:r>
              <a:rPr lang="en-US" altLang="ko-KR" dirty="0"/>
              <a:t>case </a:t>
            </a:r>
            <a:r>
              <a:rPr lang="en-US" altLang="ko-KR" dirty="0" smtClean="0"/>
              <a:t>atomization</a:t>
            </a:r>
          </a:p>
          <a:p>
            <a:pPr lvl="1"/>
            <a:r>
              <a:rPr lang="en-US" altLang="ko-KR" dirty="0" smtClean="0"/>
              <a:t>Spoon 1.5</a:t>
            </a:r>
          </a:p>
          <a:p>
            <a:pPr lvl="2"/>
            <a:r>
              <a:rPr lang="en-US" altLang="ko-KR" dirty="0" smtClean="0"/>
              <a:t>A library for Java source code transformation and analysis.</a:t>
            </a:r>
          </a:p>
          <a:p>
            <a:pPr lvl="2"/>
            <a:r>
              <a:rPr lang="en-US" altLang="ko-KR" dirty="0" smtClean="0"/>
              <a:t>With the support by Spoon, a Java test class is considered as an abstract syntax tree.</a:t>
            </a:r>
          </a:p>
          <a:p>
            <a:r>
              <a:rPr lang="en-US" altLang="ko-KR" dirty="0" smtClean="0"/>
              <a:t>Test case slicing</a:t>
            </a:r>
          </a:p>
          <a:p>
            <a:pPr lvl="1"/>
            <a:r>
              <a:rPr lang="en-US" altLang="ko-KR" dirty="0" err="1" smtClean="0"/>
              <a:t>JavaSlicer</a:t>
            </a:r>
            <a:endParaRPr lang="en-US" altLang="ko-KR" dirty="0" smtClean="0"/>
          </a:p>
          <a:p>
            <a:pPr lvl="2"/>
            <a:r>
              <a:rPr lang="en-US" altLang="ko-KR" dirty="0" err="1" smtClean="0"/>
              <a:t>JavaSlicer</a:t>
            </a:r>
            <a:r>
              <a:rPr lang="en-US" altLang="ko-KR" dirty="0" smtClean="0"/>
              <a:t> collects runtime trace for a subject program and removes traces with dynamic backward slicing.</a:t>
            </a:r>
          </a:p>
          <a:p>
            <a:r>
              <a:rPr lang="en-US" altLang="ko-KR" dirty="0" smtClean="0"/>
              <a:t>Timeout</a:t>
            </a:r>
          </a:p>
          <a:p>
            <a:pPr lvl="1"/>
            <a:r>
              <a:rPr lang="en-US" altLang="ko-KR" dirty="0" smtClean="0"/>
              <a:t>Set </a:t>
            </a:r>
            <a:r>
              <a:rPr lang="en-US" altLang="ko-KR" dirty="0"/>
              <a:t>the timeout of running faulty program as five times of that of the originally correct version to avoid performance bugs.</a:t>
            </a:r>
          </a:p>
          <a:p>
            <a:pPr marL="0" indent="0">
              <a:buNone/>
            </a:pPr>
            <a:endParaRPr lang="en-US" altLang="ko-KR" dirty="0" smtClean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0143F-68AA-4B58-9BA1-105648781FEB}" type="slidenum">
              <a:rPr lang="en-US" altLang="ko-KR" smtClean="0"/>
              <a:pPr/>
              <a:t>16</a:t>
            </a:fld>
            <a:endParaRPr lang="ko-K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315542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Evaluation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36814" y="1117406"/>
            <a:ext cx="7886700" cy="2838088"/>
          </a:xfrm>
        </p:spPr>
        <p:txBody>
          <a:bodyPr>
            <a:normAutofit/>
          </a:bodyPr>
          <a:lstStyle/>
          <a:p>
            <a:r>
              <a:rPr lang="en-US" altLang="ko-KR" dirty="0"/>
              <a:t>Compare the suspiciousness score </a:t>
            </a:r>
            <a:r>
              <a:rPr lang="en-US" altLang="ko-KR" dirty="0" smtClean="0"/>
              <a:t>of faulty statement with and without applying test case purification on six fault localization.</a:t>
            </a:r>
          </a:p>
          <a:p>
            <a:pPr lvl="1"/>
            <a:r>
              <a:rPr lang="en-US" altLang="ko-KR" dirty="0" smtClean="0"/>
              <a:t>Tarantula</a:t>
            </a:r>
            <a:r>
              <a:rPr lang="en-US" altLang="ko-KR" dirty="0"/>
              <a:t>, SBI, </a:t>
            </a:r>
            <a:r>
              <a:rPr lang="en-US" altLang="ko-KR" dirty="0" err="1"/>
              <a:t>Ochiai</a:t>
            </a:r>
            <a:r>
              <a:rPr lang="en-US" altLang="ko-KR" dirty="0"/>
              <a:t>, </a:t>
            </a:r>
            <a:r>
              <a:rPr lang="en-US" altLang="ko-KR" dirty="0" err="1"/>
              <a:t>Jaccard</a:t>
            </a:r>
            <a:r>
              <a:rPr lang="en-US" altLang="ko-KR" dirty="0"/>
              <a:t>, Ochiai2, and </a:t>
            </a:r>
            <a:r>
              <a:rPr lang="en-US" altLang="ko-KR" dirty="0" smtClean="0"/>
              <a:t>Kulczynski2</a:t>
            </a:r>
          </a:p>
          <a:p>
            <a:r>
              <a:rPr lang="en-US" altLang="ko-KR" dirty="0" smtClean="0"/>
              <a:t>6 Java open-source projects with 1800 seeded bugs.</a:t>
            </a:r>
          </a:p>
          <a:p>
            <a:pPr lvl="1"/>
            <a:r>
              <a:rPr lang="en-US" altLang="ko-KR" dirty="0"/>
              <a:t>E</a:t>
            </a:r>
            <a:r>
              <a:rPr lang="en-US" altLang="ko-KR" dirty="0" smtClean="0"/>
              <a:t>mploy six mutant operators to generate 300 mutants per program.</a:t>
            </a:r>
          </a:p>
          <a:p>
            <a:pPr lvl="2"/>
            <a:r>
              <a:rPr lang="en-US" altLang="ko-KR" dirty="0" err="1" smtClean="0"/>
              <a:t>Steimann</a:t>
            </a:r>
            <a:r>
              <a:rPr lang="en-US" altLang="ko-KR" dirty="0" smtClean="0"/>
              <a:t> et al. [ISSTA’13] have shown that a sample size of 300 mutants gives stable fault localization results.</a:t>
            </a:r>
          </a:p>
          <a:p>
            <a:pPr lvl="1"/>
            <a:r>
              <a:rPr lang="en-US" altLang="ko-KR" dirty="0" smtClean="0"/>
              <a:t>Using PIT tool to generate mutants in Java</a:t>
            </a: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0143F-68AA-4B58-9BA1-105648781FEB}" type="slidenum">
              <a:rPr lang="en-US" altLang="ko-KR" smtClean="0"/>
              <a:pPr/>
              <a:t>17</a:t>
            </a:fld>
            <a:endParaRPr lang="ko-KR" altLang="en-US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5541052" y="6493139"/>
            <a:ext cx="352335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dirty="0" smtClean="0"/>
              <a:t>#</a:t>
            </a:r>
            <a:r>
              <a:rPr lang="en-US" altLang="ko-KR" sz="1100" dirty="0" err="1" smtClean="0"/>
              <a:t>SLoC</a:t>
            </a:r>
            <a:r>
              <a:rPr lang="en-US" altLang="ko-KR" sz="1100" dirty="0" smtClean="0"/>
              <a:t> : the number of source lines in a target code</a:t>
            </a:r>
            <a:endParaRPr lang="ko-KR" altLang="en-US" sz="1100" dirty="0"/>
          </a:p>
        </p:txBody>
      </p:sp>
      <p:pic>
        <p:nvPicPr>
          <p:cNvPr id="12" name="그림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590" y="4045847"/>
            <a:ext cx="8984820" cy="2356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547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Result (1/3)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28649" y="1100115"/>
            <a:ext cx="7886700" cy="2540145"/>
          </a:xfrm>
        </p:spPr>
        <p:txBody>
          <a:bodyPr/>
          <a:lstStyle/>
          <a:p>
            <a:r>
              <a:rPr lang="en-US" altLang="ko-KR" dirty="0" smtClean="0"/>
              <a:t>The number changes of the suspiciousness score of the faulty statement in faults after applying the approach.</a:t>
            </a:r>
          </a:p>
          <a:p>
            <a:pPr lvl="1"/>
            <a:r>
              <a:rPr lang="en-US" altLang="ko-KR" dirty="0" smtClean="0"/>
              <a:t>Better fault localization on 18 to 43% of faults</a:t>
            </a:r>
          </a:p>
          <a:p>
            <a:pPr lvl="1"/>
            <a:r>
              <a:rPr lang="en-US" altLang="ko-KR" dirty="0"/>
              <a:t>W</a:t>
            </a:r>
            <a:r>
              <a:rPr lang="en-US" altLang="ko-KR" dirty="0" smtClean="0"/>
              <a:t>orse on only 1.3 to 2.4% of faults</a:t>
            </a:r>
          </a:p>
          <a:p>
            <a:pPr lvl="1"/>
            <a:r>
              <a:rPr lang="en-US" altLang="ko-KR" dirty="0" smtClean="0"/>
              <a:t>Tarantula-Purification performs better than Tarantula on 43.28% of the faults with an average fault-localization improvement of 36.44 statements.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0143F-68AA-4B58-9BA1-105648781FEB}" type="slidenum">
              <a:rPr lang="en-US" altLang="ko-KR" smtClean="0"/>
              <a:pPr/>
              <a:t>18</a:t>
            </a:fld>
            <a:endParaRPr lang="ko-KR" alt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65761" y="5580675"/>
                <a:ext cx="877824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ko-KR" sz="1400" i="1" dirty="0">
                        <a:latin typeface="Cambria Math" panose="02040503050406030204" pitchFamily="18" charset="0"/>
                      </a:rPr>
                      <m:t>𝑃𝑜𝑠𝑖𝑡𝑖𝑣𝑒</m:t>
                    </m:r>
                    <m:r>
                      <a:rPr lang="en-US" altLang="ko-KR" sz="1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ko-KR" sz="1400" dirty="0" smtClean="0"/>
                  <a:t>: the number of faults where test case purification </a:t>
                </a:r>
                <a:r>
                  <a:rPr lang="en-US" altLang="ko-KR" sz="1400" b="1" dirty="0" smtClean="0"/>
                  <a:t>improves</a:t>
                </a:r>
                <a:r>
                  <a:rPr lang="en-US" altLang="ko-KR" sz="1400" dirty="0" smtClean="0"/>
                  <a:t> existing fault localization techniques</a:t>
                </a:r>
              </a:p>
              <a:p>
                <a14:m>
                  <m:oMath xmlns:m="http://schemas.openxmlformats.org/officeDocument/2006/math">
                    <m:r>
                      <a:rPr lang="en-US" altLang="ko-KR" sz="1400" i="1" dirty="0">
                        <a:latin typeface="Cambria Math" panose="02040503050406030204" pitchFamily="18" charset="0"/>
                      </a:rPr>
                      <m:t>𝑁𝑒𝑔𝑎𝑡𝑖𝑣𝑒</m:t>
                    </m:r>
                    <m:r>
                      <a:rPr lang="en-US" altLang="ko-KR" sz="1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ko-KR" sz="1400" dirty="0"/>
                  <a:t>: the number of faults where test case purification </a:t>
                </a:r>
                <a:r>
                  <a:rPr lang="en-US" altLang="ko-KR" sz="1400" b="1" dirty="0" smtClean="0"/>
                  <a:t>worsens</a:t>
                </a:r>
                <a:r>
                  <a:rPr lang="en-US" altLang="ko-KR" sz="1400" dirty="0" smtClean="0"/>
                  <a:t> existing </a:t>
                </a:r>
                <a:r>
                  <a:rPr lang="en-US" altLang="ko-KR" sz="1400" dirty="0"/>
                  <a:t>fault localization techniques</a:t>
                </a:r>
              </a:p>
              <a:p>
                <a14:m>
                  <m:oMath xmlns:m="http://schemas.openxmlformats.org/officeDocument/2006/math">
                    <m:r>
                      <a:rPr lang="en-US" altLang="ko-KR" sz="1400" i="1" dirty="0">
                        <a:latin typeface="Cambria Math" panose="02040503050406030204" pitchFamily="18" charset="0"/>
                      </a:rPr>
                      <m:t>𝑁𝑒𝑢𝑡𝑟𝑎𝑙</m:t>
                    </m:r>
                    <m:r>
                      <a:rPr lang="en-US" altLang="ko-KR" sz="1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ko-KR" sz="1400" dirty="0"/>
                  <a:t>: the number of faults where test case purification </a:t>
                </a:r>
                <a:r>
                  <a:rPr lang="en-US" altLang="ko-KR" sz="1400" b="1" dirty="0" smtClean="0"/>
                  <a:t>has no impact </a:t>
                </a:r>
                <a:r>
                  <a:rPr lang="en-US" altLang="ko-KR" sz="1400" dirty="0" smtClean="0"/>
                  <a:t>to existing </a:t>
                </a:r>
                <a:r>
                  <a:rPr lang="en-US" altLang="ko-KR" sz="1400" dirty="0"/>
                  <a:t>fault localization </a:t>
                </a:r>
                <a:r>
                  <a:rPr lang="en-US" altLang="ko-KR" sz="1400" dirty="0" smtClean="0"/>
                  <a:t>techniques</a:t>
                </a:r>
                <a:endParaRPr lang="en-US" altLang="ko-KR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1" y="5580675"/>
                <a:ext cx="8778240" cy="954107"/>
              </a:xfrm>
              <a:prstGeom prst="rect">
                <a:avLst/>
              </a:prstGeom>
              <a:blipFill rotWithShape="0">
                <a:blip r:embed="rId3"/>
                <a:stretch>
                  <a:fillRect l="-208" t="-637" r="-208" b="-5732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그림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12952" y="3164316"/>
            <a:ext cx="6918095" cy="2474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700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Result (2/3)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0143F-68AA-4B58-9BA1-105648781FEB}" type="slidenum">
              <a:rPr lang="en-US" altLang="ko-KR" smtClean="0"/>
              <a:pPr/>
              <a:t>19</a:t>
            </a:fld>
            <a:endParaRPr lang="ko-KR" alt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106223"/>
                <a:ext cx="7886700" cy="4946050"/>
              </a:xfrm>
            </p:spPr>
            <p:txBody>
              <a:bodyPr/>
              <a:lstStyle/>
              <a:p>
                <a:r>
                  <a:rPr lang="en-US" altLang="ko-KR" dirty="0" smtClean="0"/>
                  <a:t>Wasted effort</a:t>
                </a:r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{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</m:d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𝑠𝑢𝑠𝑝</m:t>
                    </m:r>
                    <m:d>
                      <m:d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𝑠𝑢𝑠𝑝</m:t>
                    </m:r>
                    <m:d>
                      <m:d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}|  +  </m:t>
                    </m:r>
                    <m:f>
                      <m:f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|{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begChr m:val="|"/>
                        <m:endChr m:val="|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𝑠𝑢𝑠𝑝</m:t>
                        </m:r>
                        <m:d>
                          <m:d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</m:d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=</m:t>
                        </m:r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𝑠𝑢𝑠𝑝</m:t>
                        </m:r>
                        <m:d>
                          <m:dPr>
                            <m:ctrlPr>
                              <a:rPr lang="en-US" altLang="ko-KR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  <m:sup>
                                <m:r>
                                  <a:rPr lang="en-US" altLang="ko-KR" b="0" i="1" smtClean="0">
                                    <a:latin typeface="Cambria Math" panose="02040503050406030204" pitchFamily="18" charset="0"/>
                                  </a:rPr>
                                  <m:t>∗</m:t>
                                </m:r>
                              </m:sup>
                            </m:sSup>
                          </m:e>
                        </m:d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}</m:t>
                        </m:r>
                      </m:e>
                    </m:d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  +  </m:t>
                    </m:r>
                    <m:f>
                      <m:f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altLang="ko-KR" b="0" dirty="0" smtClean="0"/>
              </a:p>
              <a:p>
                <a:pPr lvl="2"/>
                <a:r>
                  <a:rPr lang="en-US" altLang="ko-KR" b="0" dirty="0" smtClean="0"/>
                  <a:t>where </a:t>
                </a:r>
                <a14:m>
                  <m:oMath xmlns:m="http://schemas.openxmlformats.org/officeDocument/2006/math"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ko-KR" altLang="en-US" dirty="0" smtClean="0"/>
                  <a:t> </a:t>
                </a:r>
                <a:r>
                  <a:rPr lang="en-US" altLang="ko-KR" dirty="0" smtClean="0"/>
                  <a:t>is a set of candidate statements,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altLang="ko-KR" dirty="0" smtClean="0"/>
                  <a:t> is the faulty statement, and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·</m:t>
                        </m:r>
                      </m:e>
                    </m:d>
                  </m:oMath>
                </a14:m>
                <a:r>
                  <a:rPr lang="en-US" altLang="ko-KR" dirty="0" smtClean="0"/>
                  <a:t> indicates the size of a set</a:t>
                </a:r>
              </a:p>
            </p:txBody>
          </p:sp>
        </mc:Choice>
        <mc:Fallback xmlns="">
          <p:sp>
            <p:nvSpPr>
              <p:cNvPr id="8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106223"/>
                <a:ext cx="7886700" cy="4946050"/>
              </a:xfrm>
              <a:blipFill rotWithShape="0">
                <a:blip r:embed="rId2"/>
                <a:stretch>
                  <a:fillRect l="-773" t="-135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그림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146" y="2373254"/>
            <a:ext cx="8923708" cy="2588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1673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Contents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Motivation</a:t>
            </a:r>
          </a:p>
          <a:p>
            <a:r>
              <a:rPr lang="en-US" altLang="ko-KR" dirty="0" smtClean="0"/>
              <a:t>Approach</a:t>
            </a:r>
          </a:p>
          <a:p>
            <a:r>
              <a:rPr lang="en-US" altLang="ko-KR" dirty="0" smtClean="0"/>
              <a:t>Implementation</a:t>
            </a:r>
          </a:p>
          <a:p>
            <a:r>
              <a:rPr lang="en-US" altLang="ko-KR" dirty="0" smtClean="0"/>
              <a:t>Evaluation</a:t>
            </a:r>
          </a:p>
          <a:p>
            <a:r>
              <a:rPr lang="en-US" altLang="ko-KR" dirty="0" smtClean="0"/>
              <a:t>Experiment result</a:t>
            </a:r>
          </a:p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0143F-68AA-4B58-9BA1-105648781FEB}" type="slidenum">
              <a:rPr lang="en-US" altLang="ko-KR" smtClean="0"/>
              <a:pPr/>
              <a:t>2</a:t>
            </a:fld>
            <a:endParaRPr lang="ko-K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53050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Result (3/3)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0143F-68AA-4B58-9BA1-105648781FEB}" type="slidenum">
              <a:rPr lang="en-US" altLang="ko-KR" smtClean="0"/>
              <a:pPr/>
              <a:t>20</a:t>
            </a:fld>
            <a:endParaRPr lang="ko-KR" altLang="en-US" dirty="0" smtClean="0"/>
          </a:p>
        </p:txBody>
      </p:sp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628650" y="1081280"/>
            <a:ext cx="7886700" cy="494605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altLang="ko-KR" dirty="0" smtClean="0"/>
              <a:t>Computation time</a:t>
            </a:r>
          </a:p>
          <a:p>
            <a:pPr lvl="1">
              <a:lnSpc>
                <a:spcPct val="100000"/>
              </a:lnSpc>
            </a:pPr>
            <a:r>
              <a:rPr lang="en-US" altLang="ko-KR" dirty="0" smtClean="0"/>
              <a:t>The paper claims that the computation time of test case purification is acceptable since the whole process can be executed automatically.</a:t>
            </a:r>
          </a:p>
          <a:p>
            <a:pPr marL="0" indent="0">
              <a:lnSpc>
                <a:spcPct val="100000"/>
              </a:lnSpc>
              <a:buNone/>
            </a:pPr>
            <a:endParaRPr lang="ko-KR" altLang="en-US" dirty="0"/>
          </a:p>
        </p:txBody>
      </p:sp>
      <p:pic>
        <p:nvPicPr>
          <p:cNvPr id="6" name="그림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6312" y="2206044"/>
            <a:ext cx="5331376" cy="243648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818410" y="4630243"/>
            <a:ext cx="54816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400" dirty="0" smtClean="0"/>
              <a:t>Table 7: Time of Tarantula with test case purifications (in seconds)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88387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altLang="ko-KR" dirty="0" smtClean="0"/>
              <a:t>The paper proposed a test case purification approach for improving existing fault localization techniques.</a:t>
            </a:r>
          </a:p>
          <a:p>
            <a:pPr lvl="1">
              <a:lnSpc>
                <a:spcPct val="100000"/>
              </a:lnSpc>
            </a:pPr>
            <a:r>
              <a:rPr lang="en-US" altLang="ko-KR" dirty="0" smtClean="0"/>
              <a:t>Input : given failing test cases, target code, existing fault localization technique.</a:t>
            </a:r>
          </a:p>
          <a:p>
            <a:pPr lvl="1">
              <a:lnSpc>
                <a:spcPct val="100000"/>
              </a:lnSpc>
            </a:pPr>
            <a:r>
              <a:rPr lang="en-US" altLang="ko-KR" dirty="0" smtClean="0"/>
              <a:t>Output : revised suspiciousness scores applying test cases purification.</a:t>
            </a:r>
          </a:p>
          <a:p>
            <a:pPr>
              <a:lnSpc>
                <a:spcPct val="100000"/>
              </a:lnSpc>
            </a:pPr>
            <a:r>
              <a:rPr lang="en-US" altLang="ko-KR" dirty="0" smtClean="0"/>
              <a:t>In the experiment result, the authors have shown that the fault localization applying the test case purification performs better </a:t>
            </a:r>
            <a:r>
              <a:rPr lang="en-US" altLang="ko-KR" dirty="0"/>
              <a:t>on 18 to 43% </a:t>
            </a:r>
            <a:r>
              <a:rPr lang="en-US" altLang="ko-KR" dirty="0" smtClean="0"/>
              <a:t>of faults while performing worse </a:t>
            </a:r>
            <a:r>
              <a:rPr lang="en-US" altLang="ko-KR" dirty="0"/>
              <a:t>on only 1.3 to 2.4% of faults</a:t>
            </a:r>
          </a:p>
          <a:p>
            <a:pPr>
              <a:lnSpc>
                <a:spcPct val="100000"/>
              </a:lnSpc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0143F-68AA-4B58-9BA1-105648781FEB}" type="slidenum">
              <a:rPr lang="en-US" altLang="ko-KR" smtClean="0"/>
              <a:pPr/>
              <a:t>21</a:t>
            </a:fld>
            <a:endParaRPr lang="ko-KR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405815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 smtClean="0"/>
              <a:t>Spectrum-based fault localization techniques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740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Spectrum-based fault localization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0143F-68AA-4B58-9BA1-105648781FEB}" type="slidenum">
              <a:rPr lang="en-US" altLang="ko-KR" smtClean="0"/>
              <a:pPr/>
              <a:t>23</a:t>
            </a:fld>
            <a:endParaRPr lang="ko-KR" altLang="en-US" dirty="0" smtClean="0"/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2111880"/>
              </p:ext>
            </p:extLst>
          </p:nvPr>
        </p:nvGraphicFramePr>
        <p:xfrm>
          <a:off x="188686" y="2660156"/>
          <a:ext cx="8679543" cy="2473050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3788090"/>
                <a:gridCol w="698779"/>
                <a:gridCol w="698779"/>
                <a:gridCol w="698779"/>
                <a:gridCol w="698779"/>
                <a:gridCol w="698779"/>
                <a:gridCol w="698779"/>
                <a:gridCol w="698779"/>
              </a:tblGrid>
              <a:tr h="299175">
                <a:tc rowSpan="3">
                  <a:txBody>
                    <a:bodyPr/>
                    <a:lstStyle/>
                    <a:p>
                      <a:pPr algn="l" fontAlgn="ctr"/>
                      <a:endParaRPr lang="fr-FR" sz="1100" u="none" strike="noStrike" dirty="0" smtClean="0"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  <a:p>
                      <a:pPr algn="l" fontAlgn="ctr"/>
                      <a:r>
                        <a:rPr lang="fr-FR" sz="1100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int </a:t>
                      </a:r>
                      <a:r>
                        <a:rPr lang="fr-FR" sz="11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max = 0;</a:t>
                      </a:r>
                      <a:br>
                        <a:rPr lang="fr-FR" sz="11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</a:br>
                      <a:r>
                        <a:rPr lang="fr-FR" sz="11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void Setmax(int x, int y) {</a:t>
                      </a:r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 marL="9024" marR="9024" marT="9024" marB="0" anchor="ctr"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Spectrum of test cases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err="1">
                          <a:effectLst/>
                        </a:rPr>
                        <a:t>Jaccard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16153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err="1">
                          <a:effectLst/>
                        </a:rPr>
                        <a:t>tc</a:t>
                      </a:r>
                      <a:r>
                        <a:rPr lang="en-US" sz="1100" u="none" strike="noStrike" dirty="0">
                          <a:effectLst/>
                        </a:rPr>
                        <a:t> 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tc 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tc 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tc 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tc 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Susp.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Rank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</a:tr>
              <a:tr h="161539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(3,1)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(5,‐4)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</a:rPr>
                        <a:t>(0,‐4)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</a:rPr>
                        <a:t>(0,7)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</a:rPr>
                        <a:t>(‐1,3) 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28317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1: max ‐= x; // should </a:t>
                      </a:r>
                      <a:r>
                        <a:rPr lang="en-US" sz="1100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be</a:t>
                      </a:r>
                      <a:r>
                        <a:rPr lang="en-US" sz="1100" u="none" strike="noStrike" baseline="0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‘</a:t>
                      </a:r>
                      <a:r>
                        <a:rPr lang="en-US" sz="1100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max=x;’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 marL="9024" marR="9024" marT="9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●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●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●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●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● 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0.40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6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370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2: if (max&lt;y) {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●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●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●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●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● 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</a:rPr>
                        <a:t>0.40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6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</a:tr>
              <a:tr h="2370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3: </a:t>
                      </a:r>
                      <a:r>
                        <a:rPr lang="en-US" sz="1100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max </a:t>
                      </a:r>
                      <a:r>
                        <a:rPr lang="en-US" sz="11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= y;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●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●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●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● 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 smtClean="0">
                          <a:effectLst/>
                        </a:rPr>
                        <a:t>0.50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3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</a:tr>
              <a:tr h="2370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4: </a:t>
                      </a:r>
                      <a:r>
                        <a:rPr lang="en-US" sz="1100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if(x*y&lt;0</a:t>
                      </a:r>
                      <a:r>
                        <a:rPr lang="en-US" sz="11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●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●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●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● 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>
                          <a:effectLst/>
                        </a:rPr>
                        <a:t>0.50</a:t>
                      </a:r>
                      <a:endParaRPr lang="en-US" altLang="ko-KR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3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</a:tr>
              <a:tr h="2370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5: </a:t>
                      </a:r>
                      <a:r>
                        <a:rPr lang="en-US" sz="1100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      print </a:t>
                      </a:r>
                      <a:r>
                        <a:rPr lang="en-US" sz="11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(“diff. sign”); }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100" dirty="0"/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●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● 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 smtClean="0">
                          <a:effectLst/>
                        </a:rPr>
                        <a:t>0.50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3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</a:tr>
              <a:tr h="35226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6: </a:t>
                      </a:r>
                      <a:r>
                        <a:rPr lang="en-US" sz="1100" u="none" strike="noStrike" dirty="0" smtClean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print </a:t>
                      </a:r>
                      <a:r>
                        <a:rPr lang="en-US" sz="1100" u="none" strike="noStrike" dirty="0"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(“%d”, max); }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ourier New" panose="02070309020205020404" pitchFamily="49" charset="0"/>
                        <a:ea typeface="맑은 고딕" panose="020B0503020000020004" pitchFamily="50" charset="-127"/>
                        <a:cs typeface="Courier New" panose="02070309020205020404" pitchFamily="49" charset="0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●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 dirty="0">
                          <a:effectLst/>
                        </a:rPr>
                        <a:t>●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●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●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o-KR" altLang="en-US" sz="1100" u="none" strike="noStrike">
                          <a:effectLst/>
                        </a:rPr>
                        <a:t>● </a:t>
                      </a:r>
                      <a:endParaRPr lang="ko-KR" altLang="en-US" sz="1100" b="0" i="0" u="none" strike="noStrike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u="none" strike="noStrike" dirty="0">
                          <a:effectLst/>
                        </a:rPr>
                        <a:t>0.40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ko-KR" sz="11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</a:rPr>
                        <a:t>6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</a:tr>
              <a:tr h="237023"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Pass</a:t>
                      </a:r>
                      <a:r>
                        <a:rPr lang="en-US" sz="1100" u="none" strike="noStrike" dirty="0">
                          <a:effectLst/>
                        </a:rPr>
                        <a:t>/</a:t>
                      </a:r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Fail</a:t>
                      </a:r>
                      <a:r>
                        <a:rPr lang="en-US" sz="1100" u="none" strike="noStrike" dirty="0">
                          <a:effectLst/>
                        </a:rPr>
                        <a:t> status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Fail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Fail</a:t>
                      </a:r>
                      <a:endParaRPr 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Pass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solidFill>
                            <a:srgbClr val="0070C0"/>
                          </a:solidFill>
                          <a:effectLst/>
                        </a:rPr>
                        <a:t>Pass</a:t>
                      </a:r>
                      <a:endParaRPr lang="en-US" sz="1100" b="0" i="0" u="none" strike="noStrike">
                        <a:solidFill>
                          <a:srgbClr val="0070C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solidFill>
                            <a:srgbClr val="0070C0"/>
                          </a:solidFill>
                          <a:effectLst/>
                        </a:rPr>
                        <a:t>Pass</a:t>
                      </a:r>
                      <a:endParaRPr lang="en-US" sz="1100" b="0" i="0" u="none" strike="noStrike" dirty="0">
                        <a:solidFill>
                          <a:srgbClr val="0070C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9024" marR="9024" marT="9024" marB="0" anchor="ctr"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8" name="내용 개체 틀 2"/>
              <p:cNvSpPr txBox="1">
                <a:spLocks/>
              </p:cNvSpPr>
              <p:nvPr/>
            </p:nvSpPr>
            <p:spPr>
              <a:xfrm>
                <a:off x="129790" y="1216491"/>
                <a:ext cx="8393724" cy="480927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l" defTabSz="685800" rtl="0" eaLnBrk="1" latinLnBrk="1" hangingPunct="1">
                  <a:lnSpc>
                    <a:spcPct val="90000"/>
                  </a:lnSpc>
                  <a:spcBef>
                    <a:spcPts val="75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342900" indent="0" algn="l" defTabSz="685800" rtl="0" eaLnBrk="1" latinLnBrk="1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sz="15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685800" indent="0" algn="l" defTabSz="685800" rtl="0" eaLnBrk="1" latinLnBrk="1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sz="135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028700" indent="0" algn="l" defTabSz="685800" rtl="0" eaLnBrk="1" latinLnBrk="1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371600" indent="0" algn="l" defTabSz="685800" rtl="0" eaLnBrk="1" latinLnBrk="1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1714500" indent="0" algn="l" defTabSz="685800" rtl="0" eaLnBrk="1" latinLnBrk="1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057400" indent="0" algn="l" defTabSz="685800" rtl="0" eaLnBrk="1" latinLnBrk="1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2400300" indent="0" algn="l" defTabSz="685800" rtl="0" eaLnBrk="1" latinLnBrk="1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2743200" indent="0" algn="l" defTabSz="685800" rtl="0" eaLnBrk="1" latinLnBrk="1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None/>
                  <a:defRPr sz="1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628650" lvl="1" indent="-285750">
                  <a:buFont typeface="Arial" panose="020B0604020202020204" pitchFamily="34" charset="0"/>
                  <a:buChar char="•"/>
                </a:pPr>
                <a:r>
                  <a:rPr lang="en-US" altLang="ko-KR" sz="1600" dirty="0" smtClean="0">
                    <a:solidFill>
                      <a:schemeClr val="tx1"/>
                    </a:solidFill>
                  </a:rPr>
                  <a:t>Spectrum : a set of program entities (e.g., statements) executed by a test case</a:t>
                </a:r>
              </a:p>
              <a:p>
                <a:pPr marL="628650" lvl="1" indent="-285750">
                  <a:buFont typeface="Arial" panose="020B0604020202020204" pitchFamily="34" charset="0"/>
                  <a:buChar char="•"/>
                </a:pPr>
                <a:r>
                  <a:rPr lang="en-US" altLang="ko-KR" sz="1600" dirty="0">
                    <a:solidFill>
                      <a:schemeClr val="tx1"/>
                    </a:solidFill>
                  </a:rPr>
                  <a:t>computing suspiciousness of each entity based on program spectra.</a:t>
                </a:r>
              </a:p>
              <a:p>
                <a:pPr marL="628650" lvl="1" indent="-285750">
                  <a:buFont typeface="Arial" panose="020B0604020202020204" pitchFamily="34" charset="0"/>
                  <a:buChar char="•"/>
                </a:pPr>
                <a:r>
                  <a:rPr lang="en-US" altLang="ko-KR" sz="1600" dirty="0">
                    <a:solidFill>
                      <a:schemeClr val="tx1"/>
                    </a:solidFill>
                  </a:rPr>
                  <a:t>E.g., </a:t>
                </a:r>
                <a14:m>
                  <m:oMath xmlns:m="http://schemas.openxmlformats.org/officeDocument/2006/math">
                    <m:r>
                      <a:rPr lang="en-US" altLang="ko-KR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𝑆𝑢𝑠</m:t>
                    </m:r>
                    <m:sSub>
                      <m:sSubPr>
                        <m:ctrlP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𝑗𝑎𝑐𝑐𝑎𝑟𝑑</m:t>
                        </m:r>
                      </m:sub>
                    </m:sSub>
                    <m:d>
                      <m:dPr>
                        <m:ctrlP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  <m:r>
                      <a:rPr lang="en-US" altLang="ko-KR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altLang="ko-KR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ko-KR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ko-KR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altLang="ko-KR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ko-KR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d>
                          </m:e>
                        </m:d>
                      </m:num>
                      <m:den>
                        <m:d>
                          <m:dPr>
                            <m:begChr m:val="|"/>
                            <m:endChr m:val="|"/>
                            <m:ctrlPr>
                              <a:rPr lang="en-US" altLang="ko-KR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ko-KR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𝑓</m:t>
                                </m:r>
                              </m:e>
                              <m:sub>
                                <m:r>
                                  <a:rPr lang="en-US" altLang="ko-KR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altLang="ko-KR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ko-KR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d>
                          </m:e>
                        </m:d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d>
                          <m:dPr>
                            <m:begChr m:val="|"/>
                            <m:endChr m:val="|"/>
                            <m:ctrlPr>
                              <a:rPr lang="en-US" altLang="ko-KR" sz="16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altLang="ko-KR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altLang="ko-KR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𝑝</m:t>
                                </m:r>
                              </m:sub>
                            </m:sSub>
                            <m:d>
                              <m:dPr>
                                <m:ctrlPr>
                                  <a:rPr lang="en-US" altLang="ko-KR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ko-KR" sz="16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e>
                            </m:d>
                          </m:e>
                        </m:d>
                      </m:den>
                    </m:f>
                  </m:oMath>
                </a14:m>
                <a:r>
                  <a:rPr lang="en-US" altLang="ko-KR" sz="1600" dirty="0">
                    <a:solidFill>
                      <a:schemeClr val="tx1"/>
                    </a:solidFill>
                  </a:rPr>
                  <a:t>, where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𝑓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d>
                      <m:dPr>
                        <m:ctrlP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</m:oMath>
                </a14:m>
                <a:r>
                  <a:rPr lang="en-US" altLang="ko-KR" sz="1600" dirty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sub>
                    </m:sSub>
                    <m:d>
                      <m:dPr>
                        <m:ctrlP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sz="16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</m:d>
                  </m:oMath>
                </a14:m>
                <a:r>
                  <a:rPr lang="en-US" altLang="ko-KR" sz="1600" dirty="0">
                    <a:solidFill>
                      <a:schemeClr val="tx1"/>
                    </a:solidFill>
                  </a:rPr>
                  <a:t> are a set of failing and a set of passing test cases that execute </a:t>
                </a:r>
                <a14:m>
                  <m:oMath xmlns:m="http://schemas.openxmlformats.org/officeDocument/2006/math">
                    <m:r>
                      <a:rPr lang="en-US" altLang="ko-KR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altLang="ko-KR" sz="1600" dirty="0">
                    <a:solidFill>
                      <a:schemeClr val="tx1"/>
                    </a:solidFill>
                  </a:rPr>
                  <a:t> in a target program </a:t>
                </a:r>
                <a14:m>
                  <m:oMath xmlns:m="http://schemas.openxmlformats.org/officeDocument/2006/math">
                    <m:r>
                      <a:rPr lang="en-US" altLang="ko-KR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altLang="ko-KR" sz="1600" dirty="0">
                    <a:solidFill>
                      <a:schemeClr val="tx1"/>
                    </a:solidFill>
                  </a:rPr>
                  <a:t>, respectively.</a:t>
                </a:r>
              </a:p>
              <a:p>
                <a:endParaRPr lang="ko-KR" altLang="en-US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" name="내용 개체 틀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790" y="1216491"/>
                <a:ext cx="8393724" cy="4809271"/>
              </a:xfrm>
              <a:prstGeom prst="rect">
                <a:avLst/>
              </a:prstGeom>
              <a:blipFill rotWithShape="0">
                <a:blip r:embed="rId2"/>
                <a:stretch>
                  <a:fillRect t="-888" r="-29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8643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Six SBFL techniques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145472" y="1077709"/>
                <a:ext cx="8853055" cy="4702582"/>
              </a:xfrm>
            </p:spPr>
            <p:txBody>
              <a:bodyPr>
                <a:normAutofit/>
              </a:bodyPr>
              <a:lstStyle/>
              <a:p>
                <a:pPr>
                  <a:lnSpc>
                    <a:spcPct val="100000"/>
                  </a:lnSpc>
                </a:pPr>
                <a:r>
                  <a:rPr lang="en-US" altLang="ko-KR" sz="1600" dirty="0" smtClean="0"/>
                  <a:t>For a statement s in target program, </a:t>
                </a:r>
              </a:p>
              <a:p>
                <a:pPr lvl="1">
                  <a:lnSpc>
                    <a:spcPct val="100000"/>
                  </a:lnSpc>
                </a:pPr>
                <a14:m>
                  <m:oMath xmlns:m="http://schemas.openxmlformats.org/officeDocument/2006/math">
                    <m:r>
                      <a:rPr lang="en-US" altLang="ko-KR" sz="1300" i="1" dirty="0" smtClean="0">
                        <a:latin typeface="Cambria Math" panose="02040503050406030204" pitchFamily="18" charset="0"/>
                      </a:rPr>
                      <m:t>𝑝𝑎𝑠𝑠𝑒𝑑</m:t>
                    </m:r>
                    <m:r>
                      <a:rPr lang="en-US" altLang="ko-KR" sz="13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sz="13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ko-KR" sz="1300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altLang="ko-KR" sz="1300" dirty="0" smtClean="0"/>
                  <a:t>means the number of passing test cases that execute the statement </a:t>
                </a:r>
                <a14:m>
                  <m:oMath xmlns:m="http://schemas.openxmlformats.org/officeDocument/2006/math">
                    <m:r>
                      <a:rPr lang="en-US" altLang="ko-KR" sz="13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ko-KR" sz="1300" b="0" i="1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altLang="ko-KR" sz="1300" b="0" dirty="0" smtClean="0"/>
              </a:p>
              <a:p>
                <a:pPr lvl="1">
                  <a:lnSpc>
                    <a:spcPct val="100000"/>
                  </a:lnSpc>
                </a:pPr>
                <a14:m>
                  <m:oMath xmlns:m="http://schemas.openxmlformats.org/officeDocument/2006/math">
                    <m:r>
                      <a:rPr lang="en-US" altLang="ko-KR" sz="1300" i="1" dirty="0" smtClean="0">
                        <a:latin typeface="Cambria Math" panose="02040503050406030204" pitchFamily="18" charset="0"/>
                      </a:rPr>
                      <m:t>!</m:t>
                    </m:r>
                    <m:r>
                      <a:rPr lang="en-US" altLang="ko-KR" sz="1300" i="1" dirty="0" smtClean="0">
                        <a:latin typeface="Cambria Math" panose="02040503050406030204" pitchFamily="18" charset="0"/>
                      </a:rPr>
                      <m:t>𝑝𝑎𝑠𝑠𝑒𝑑</m:t>
                    </m:r>
                    <m:r>
                      <a:rPr lang="en-US" altLang="ko-KR" sz="13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sz="13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ko-KR" sz="1300" i="1" dirty="0" smtClean="0"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en-US" altLang="ko-KR" sz="1300" dirty="0" smtClean="0"/>
                  <a:t>means the number of passing test cases that do not execute the statement </a:t>
                </a:r>
                <a14:m>
                  <m:oMath xmlns:m="http://schemas.openxmlformats.org/officeDocument/2006/math">
                    <m:r>
                      <a:rPr lang="en-US" altLang="ko-KR" sz="1300" i="1" dirty="0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altLang="ko-KR" sz="1300" b="0" i="0" dirty="0" smtClean="0"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altLang="ko-KR" sz="1300" b="0" dirty="0" smtClean="0"/>
              </a:p>
              <a:p>
                <a:pPr lvl="1">
                  <a:lnSpc>
                    <a:spcPct val="100000"/>
                  </a:lnSpc>
                </a:pPr>
                <a14:m>
                  <m:oMath xmlns:m="http://schemas.openxmlformats.org/officeDocument/2006/math">
                    <m:r>
                      <a:rPr lang="en-US" altLang="ko-KR" sz="1300" i="1" dirty="0" smtClean="0">
                        <a:latin typeface="Cambria Math" panose="02040503050406030204" pitchFamily="18" charset="0"/>
                      </a:rPr>
                      <m:t>𝑡𝑜𝑡𝑎𝑙𝑝𝑎𝑠𝑠𝑒𝑑</m:t>
                    </m:r>
                  </m:oMath>
                </a14:m>
                <a:r>
                  <a:rPr lang="en-US" altLang="ko-KR" sz="1300" dirty="0" smtClean="0"/>
                  <a:t> means the number of passing test cases</a:t>
                </a:r>
              </a:p>
              <a:p>
                <a:pPr lvl="1">
                  <a:lnSpc>
                    <a:spcPct val="100000"/>
                  </a:lnSpc>
                </a:pPr>
                <a:r>
                  <a:rPr lang="en-US" altLang="ko-KR" sz="1300" dirty="0" smtClean="0"/>
                  <a:t>The notation for failing test cases is similar to this notation for passing test cases.</a:t>
                </a:r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5472" y="1077709"/>
                <a:ext cx="8853055" cy="4702582"/>
              </a:xfrm>
              <a:blipFill rotWithShape="0">
                <a:blip r:embed="rId2"/>
                <a:stretch>
                  <a:fillRect l="-275" t="-38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0143F-68AA-4B58-9BA1-105648781FEB}" type="slidenum">
              <a:rPr lang="en-US" altLang="ko-KR" smtClean="0"/>
              <a:pPr/>
              <a:t>24</a:t>
            </a:fld>
            <a:endParaRPr lang="ko-KR" altLang="en-US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표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11044756"/>
                  </p:ext>
                </p:extLst>
              </p:nvPr>
            </p:nvGraphicFramePr>
            <p:xfrm>
              <a:off x="164571" y="2490845"/>
              <a:ext cx="8767156" cy="3980753"/>
            </p:xfrm>
            <a:graphic>
              <a:graphicData uri="http://schemas.openxmlformats.org/drawingml/2006/table">
                <a:tbl>
                  <a:tblPr firstRow="1" bandRow="1">
                    <a:tableStyleId>{793D81CF-94F2-401A-BA57-92F5A7B2D0C5}</a:tableStyleId>
                  </a:tblPr>
                  <a:tblGrid>
                    <a:gridCol w="1960562"/>
                    <a:gridCol w="6806594"/>
                  </a:tblGrid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Technique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Definition</a:t>
                          </a:r>
                          <a:endParaRPr lang="ko-KR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Tarantula</a:t>
                          </a:r>
                          <a:endParaRPr lang="ko-KR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altLang="ko-KR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f>
                                      <m:fPr>
                                        <m:ctrlPr>
                                          <a:rPr lang="en-US" altLang="ko-KR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altLang="ko-KR" sz="1400">
                                            <a:latin typeface="Cambria Math" panose="02040503050406030204" pitchFamily="18" charset="0"/>
                                          </a:rPr>
                                          <m:t>𝑓𝑎𝑖𝑙𝑒𝑑</m:t>
                                        </m:r>
                                        <m:d>
                                          <m:dPr>
                                            <m:ctrlPr>
                                              <a:rPr lang="en-US" altLang="ko-KR" sz="14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altLang="ko-KR" sz="1400">
                                                <a:latin typeface="Cambria Math" panose="02040503050406030204" pitchFamily="18" charset="0"/>
                                              </a:rPr>
                                              <m:t>𝑠</m:t>
                                            </m:r>
                                          </m:e>
                                        </m:d>
                                      </m:num>
                                      <m:den>
                                        <m:r>
                                          <a:rPr lang="en-US" altLang="ko-KR" sz="1400">
                                            <a:latin typeface="Cambria Math" panose="02040503050406030204" pitchFamily="18" charset="0"/>
                                          </a:rPr>
                                          <m:t>𝑡𝑜𝑡𝑎𝑙𝑓𝑎𝑖𝑙𝑒𝑑</m:t>
                                        </m:r>
                                      </m:den>
                                    </m:f>
                                  </m:num>
                                  <m:den>
                                    <m:f>
                                      <m:fPr>
                                        <m:ctrlPr>
                                          <a:rPr lang="en-US" altLang="ko-KR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altLang="ko-KR" sz="1400">
                                            <a:latin typeface="Cambria Math" panose="02040503050406030204" pitchFamily="18" charset="0"/>
                                          </a:rPr>
                                          <m:t>𝑝𝑎𝑠𝑠𝑒𝑑</m:t>
                                        </m:r>
                                        <m:d>
                                          <m:dPr>
                                            <m:ctrlPr>
                                              <a:rPr lang="en-US" altLang="ko-KR" sz="14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altLang="ko-KR" sz="1400">
                                                <a:latin typeface="Cambria Math" panose="02040503050406030204" pitchFamily="18" charset="0"/>
                                              </a:rPr>
                                              <m:t>𝑠</m:t>
                                            </m:r>
                                          </m:e>
                                        </m:d>
                                      </m:num>
                                      <m:den>
                                        <m:r>
                                          <a:rPr lang="en-US" altLang="ko-KR" sz="1400">
                                            <a:latin typeface="Cambria Math" panose="02040503050406030204" pitchFamily="18" charset="0"/>
                                          </a:rPr>
                                          <m:t>𝑡𝑜𝑡𝑎𝑙𝑝𝑎𝑠𝑠𝑒𝑑</m:t>
                                        </m:r>
                                      </m:den>
                                    </m:f>
                                    <m:r>
                                      <a:rPr lang="en-US" altLang="ko-KR" sz="140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f>
                                      <m:fPr>
                                        <m:ctrlPr>
                                          <a:rPr lang="en-US" altLang="ko-KR" sz="14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US" altLang="ko-KR" sz="1400">
                                            <a:latin typeface="Cambria Math" panose="02040503050406030204" pitchFamily="18" charset="0"/>
                                          </a:rPr>
                                          <m:t>𝑓𝑎𝑖𝑙𝑒𝑑</m:t>
                                        </m:r>
                                        <m:d>
                                          <m:dPr>
                                            <m:ctrlPr>
                                              <a:rPr lang="en-US" altLang="ko-KR" sz="14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altLang="ko-KR" sz="1400">
                                                <a:latin typeface="Cambria Math" panose="02040503050406030204" pitchFamily="18" charset="0"/>
                                              </a:rPr>
                                              <m:t>𝑠</m:t>
                                            </m:r>
                                          </m:e>
                                        </m:d>
                                      </m:num>
                                      <m:den>
                                        <m:r>
                                          <a:rPr lang="en-US" altLang="ko-KR" sz="1400">
                                            <a:latin typeface="Cambria Math" panose="02040503050406030204" pitchFamily="18" charset="0"/>
                                          </a:rPr>
                                          <m:t>𝑡𝑜𝑡𝑎𝑙𝑓𝑎𝑖𝑙𝑒𝑑</m:t>
                                        </m:r>
                                      </m:den>
                                    </m:f>
                                  </m:den>
                                </m:f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SBI</a:t>
                          </a:r>
                          <a:endParaRPr lang="ko-KR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altLang="ko-KR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ko-KR" sz="1400" smtClean="0">
                                        <a:latin typeface="Cambria Math" panose="02040503050406030204" pitchFamily="18" charset="0"/>
                                      </a:rPr>
                                      <m:t>𝑓𝑎𝑖𝑙𝑒𝑑</m:t>
                                    </m:r>
                                    <m:r>
                                      <a:rPr lang="en-US" altLang="ko-KR" sz="140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altLang="ko-KR" sz="1400" smtClean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  <m:r>
                                      <a:rPr lang="en-US" altLang="ko-KR" sz="1400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num>
                                  <m:den>
                                    <m:r>
                                      <a:rPr lang="en-US" altLang="ko-KR" sz="1400" smtClean="0">
                                        <a:latin typeface="Cambria Math" panose="02040503050406030204" pitchFamily="18" charset="0"/>
                                      </a:rPr>
                                      <m:t>𝑡𝑜𝑡𝑎𝑙𝑓𝑎𝑖𝑙𝑒𝑑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err="1" smtClean="0"/>
                            <a:t>Ochiai</a:t>
                          </a:r>
                          <a:endParaRPr lang="ko-KR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altLang="ko-KR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ko-KR" sz="1400">
                                        <a:latin typeface="Cambria Math" panose="02040503050406030204" pitchFamily="18" charset="0"/>
                                      </a:rPr>
                                      <m:t>𝑓𝑎𝑖𝑙𝑒𝑑</m:t>
                                    </m:r>
                                    <m:r>
                                      <a:rPr lang="en-US" altLang="ko-KR" sz="140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altLang="ko-KR" sz="140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  <m:r>
                                      <a:rPr lang="en-US" altLang="ko-KR" sz="140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altLang="ko-KR" sz="140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r>
                                          <a:rPr lang="en-US" altLang="ko-KR" sz="1400">
                                            <a:latin typeface="Cambria Math" panose="02040503050406030204" pitchFamily="18" charset="0"/>
                                          </a:rPr>
                                          <m:t>𝑡𝑜𝑡𝑎𝑙𝑓𝑎𝑖𝑙𝑒𝑑</m:t>
                                        </m:r>
                                        <m:r>
                                          <a:rPr lang="en-US" altLang="ko-KR" sz="1400" smtClean="0">
                                            <a:latin typeface="Cambria Math" panose="02040503050406030204" pitchFamily="18" charset="0"/>
                                          </a:rPr>
                                          <m:t>∗(</m:t>
                                        </m:r>
                                        <m:r>
                                          <a:rPr lang="en-US" altLang="ko-KR" sz="1400" smtClean="0">
                                            <a:latin typeface="Cambria Math" panose="02040503050406030204" pitchFamily="18" charset="0"/>
                                          </a:rPr>
                                          <m:t>𝑓𝑎𝑖𝑙𝑒𝑑</m:t>
                                        </m:r>
                                        <m:d>
                                          <m:dPr>
                                            <m:ctrlPr>
                                              <a:rPr lang="en-US" altLang="ko-KR" sz="140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altLang="ko-KR" sz="1400" smtClean="0">
                                                <a:latin typeface="Cambria Math" panose="02040503050406030204" pitchFamily="18" charset="0"/>
                                              </a:rPr>
                                              <m:t>𝑠</m:t>
                                            </m:r>
                                          </m:e>
                                        </m:d>
                                        <m:r>
                                          <a:rPr lang="en-US" altLang="ko-KR" sz="1400" smtClean="0">
                                            <a:latin typeface="Cambria Math" panose="02040503050406030204" pitchFamily="18" charset="0"/>
                                          </a:rPr>
                                          <m:t>+</m:t>
                                        </m:r>
                                        <m:r>
                                          <a:rPr lang="en-US" altLang="ko-KR" sz="1400" smtClean="0">
                                            <a:latin typeface="Cambria Math" panose="02040503050406030204" pitchFamily="18" charset="0"/>
                                          </a:rPr>
                                          <m:t>𝑝𝑎𝑠𝑠𝑒𝑑</m:t>
                                        </m:r>
                                        <m:r>
                                          <a:rPr lang="en-US" altLang="ko-KR" sz="1400" smtClean="0">
                                            <a:latin typeface="Cambria Math" panose="02040503050406030204" pitchFamily="18" charset="0"/>
                                          </a:rPr>
                                          <m:t>(</m:t>
                                        </m:r>
                                        <m:r>
                                          <a:rPr lang="en-US" altLang="ko-KR" sz="1400" smtClean="0"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  <m:r>
                                          <a:rPr lang="en-US" altLang="ko-KR" sz="1400" smtClean="0">
                                            <a:latin typeface="Cambria Math" panose="02040503050406030204" pitchFamily="18" charset="0"/>
                                          </a:rPr>
                                          <m:t>))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err="1" smtClean="0"/>
                            <a:t>Jaccard</a:t>
                          </a:r>
                          <a:endParaRPr lang="ko-KR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altLang="ko-KR" sz="140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ko-KR" sz="1400">
                                        <a:latin typeface="Cambria Math" panose="02040503050406030204" pitchFamily="18" charset="0"/>
                                      </a:rPr>
                                      <m:t>𝑓𝑎𝑖𝑙𝑒𝑑</m:t>
                                    </m:r>
                                    <m:r>
                                      <a:rPr lang="en-US" altLang="ko-KR" sz="140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altLang="ko-KR" sz="140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  <m:r>
                                      <a:rPr lang="en-US" altLang="ko-KR" sz="140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num>
                                  <m:den>
                                    <m:r>
                                      <a:rPr lang="en-US" altLang="ko-KR" sz="1400" smtClean="0">
                                        <a:latin typeface="Cambria Math" panose="02040503050406030204" pitchFamily="18" charset="0"/>
                                      </a:rPr>
                                      <m:t>𝑡𝑜𝑡𝑎𝑙𝑓𝑎𝑖𝑙𝑒𝑑</m:t>
                                    </m:r>
                                    <m:r>
                                      <a:rPr lang="en-US" altLang="ko-KR" sz="1400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US" altLang="ko-KR" sz="1400" smtClean="0">
                                        <a:latin typeface="Cambria Math" panose="02040503050406030204" pitchFamily="18" charset="0"/>
                                      </a:rPr>
                                      <m:t>𝑡𝑜𝑡𝑎𝑙𝑝𝑎𝑠𝑠𝑒𝑑</m:t>
                                    </m:r>
                                  </m:den>
                                </m:f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Ochiai2</a:t>
                          </a:r>
                          <a:endParaRPr lang="ko-KR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f>
                                  <m:fPr>
                                    <m:ctrlPr>
                                      <a:rPr lang="en-US" altLang="ko-KR" sz="105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en-US" altLang="ko-KR" sz="1050" smtClean="0">
                                        <a:latin typeface="Cambria Math" panose="02040503050406030204" pitchFamily="18" charset="0"/>
                                      </a:rPr>
                                      <m:t>𝑓𝑎𝑖𝑙𝑒𝑑</m:t>
                                    </m:r>
                                    <m:d>
                                      <m:dPr>
                                        <m:ctrlPr>
                                          <a:rPr lang="en-US" altLang="ko-KR" sz="105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a:rPr lang="en-US" altLang="ko-KR" sz="1050" smtClean="0">
                                            <a:latin typeface="Cambria Math" panose="02040503050406030204" pitchFamily="18" charset="0"/>
                                          </a:rPr>
                                          <m:t>𝑠</m:t>
                                        </m:r>
                                      </m:e>
                                    </m:d>
                                    <m:r>
                                      <a:rPr lang="en-US" altLang="ko-KR" sz="1050" smtClean="0">
                                        <a:latin typeface="Cambria Math" panose="02040503050406030204" pitchFamily="18" charset="0"/>
                                      </a:rPr>
                                      <m:t>∗!</m:t>
                                    </m:r>
                                    <m:r>
                                      <a:rPr lang="en-US" altLang="ko-KR" sz="1050" smtClean="0">
                                        <a:latin typeface="Cambria Math" panose="02040503050406030204" pitchFamily="18" charset="0"/>
                                      </a:rPr>
                                      <m:t>𝑝𝑎𝑠𝑠𝑒𝑑</m:t>
                                    </m:r>
                                    <m:r>
                                      <a:rPr lang="en-US" altLang="ko-KR" sz="1050" smtClean="0">
                                        <a:latin typeface="Cambria Math" panose="02040503050406030204" pitchFamily="18" charset="0"/>
                                      </a:rPr>
                                      <m:t>(</m:t>
                                    </m:r>
                                    <m:r>
                                      <a:rPr lang="en-US" altLang="ko-KR" sz="1050" smtClean="0">
                                        <a:latin typeface="Cambria Math" panose="02040503050406030204" pitchFamily="18" charset="0"/>
                                      </a:rPr>
                                      <m:t>𝑠</m:t>
                                    </m:r>
                                    <m:r>
                                      <a:rPr lang="en-US" altLang="ko-KR" sz="1050" smtClean="0">
                                        <a:latin typeface="Cambria Math" panose="02040503050406030204" pitchFamily="18" charset="0"/>
                                      </a:rPr>
                                      <m:t>)</m:t>
                                    </m:r>
                                  </m:num>
                                  <m:den>
                                    <m:rad>
                                      <m:radPr>
                                        <m:degHide m:val="on"/>
                                        <m:ctrlPr>
                                          <a:rPr lang="en-US" altLang="ko-KR" sz="1050" i="1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radPr>
                                      <m:deg/>
                                      <m:e>
                                        <m:d>
                                          <m:dPr>
                                            <m:ctrlPr>
                                              <a:rPr lang="en-US" altLang="ko-KR" sz="105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altLang="ko-KR" sz="1050" smtClean="0">
                                                <a:latin typeface="Cambria Math" panose="02040503050406030204" pitchFamily="18" charset="0"/>
                                              </a:rPr>
                                              <m:t>𝑓𝑎𝑖𝑙𝑒𝑑</m:t>
                                            </m:r>
                                            <m:d>
                                              <m:dPr>
                                                <m:ctrlPr>
                                                  <a:rPr lang="en-US" altLang="ko-KR" sz="105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n-US" altLang="ko-KR" sz="1050" smtClean="0">
                                                    <a:latin typeface="Cambria Math" panose="02040503050406030204" pitchFamily="18" charset="0"/>
                                                  </a:rPr>
                                                  <m:t>𝑠</m:t>
                                                </m:r>
                                              </m:e>
                                            </m:d>
                                            <m:r>
                                              <a:rPr lang="en-US" altLang="ko-KR" sz="1050" smtClean="0">
                                                <a:latin typeface="Cambria Math" panose="02040503050406030204" pitchFamily="18" charset="0"/>
                                              </a:rPr>
                                              <m:t>+</m:t>
                                            </m:r>
                                            <m:r>
                                              <a:rPr lang="en-US" altLang="ko-KR" sz="1050" smtClean="0">
                                                <a:latin typeface="Cambria Math" panose="02040503050406030204" pitchFamily="18" charset="0"/>
                                              </a:rPr>
                                              <m:t>𝑝𝑎𝑠𝑠𝑒𝑑</m:t>
                                            </m:r>
                                            <m:d>
                                              <m:dPr>
                                                <m:ctrlPr>
                                                  <a:rPr lang="en-US" altLang="ko-KR" sz="105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n-US" altLang="ko-KR" sz="1050" smtClean="0">
                                                    <a:latin typeface="Cambria Math" panose="02040503050406030204" pitchFamily="18" charset="0"/>
                                                  </a:rPr>
                                                  <m:t>𝑠</m:t>
                                                </m:r>
                                              </m:e>
                                            </m:d>
                                          </m:e>
                                        </m:d>
                                        <m:d>
                                          <m:dPr>
                                            <m:ctrlPr>
                                              <a:rPr lang="en-US" altLang="ko-KR" sz="105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altLang="ko-KR" sz="1050" smtClean="0">
                                                <a:latin typeface="Cambria Math" panose="02040503050406030204" pitchFamily="18" charset="0"/>
                                              </a:rPr>
                                              <m:t>!</m:t>
                                            </m:r>
                                            <m:r>
                                              <a:rPr lang="en-US" altLang="ko-KR" sz="1050" smtClean="0">
                                                <a:latin typeface="Cambria Math" panose="02040503050406030204" pitchFamily="18" charset="0"/>
                                              </a:rPr>
                                              <m:t>𝑓𝑎𝑖𝑙𝑒𝑑</m:t>
                                            </m:r>
                                            <m:d>
                                              <m:dPr>
                                                <m:ctrlPr>
                                                  <a:rPr lang="en-US" altLang="ko-KR" sz="105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n-US" altLang="ko-KR" sz="1050" smtClean="0">
                                                    <a:latin typeface="Cambria Math" panose="02040503050406030204" pitchFamily="18" charset="0"/>
                                                  </a:rPr>
                                                  <m:t>𝑠</m:t>
                                                </m:r>
                                              </m:e>
                                            </m:d>
                                            <m:r>
                                              <a:rPr lang="en-US" altLang="ko-KR" sz="1050" smtClean="0">
                                                <a:latin typeface="Cambria Math" panose="02040503050406030204" pitchFamily="18" charset="0"/>
                                              </a:rPr>
                                              <m:t>+!</m:t>
                                            </m:r>
                                            <m:r>
                                              <a:rPr lang="en-US" altLang="ko-KR" sz="1050" smtClean="0">
                                                <a:latin typeface="Cambria Math" panose="02040503050406030204" pitchFamily="18" charset="0"/>
                                              </a:rPr>
                                              <m:t>𝑝𝑎𝑠𝑠𝑒𝑑</m:t>
                                            </m:r>
                                            <m:d>
                                              <m:dPr>
                                                <m:ctrlPr>
                                                  <a:rPr lang="en-US" altLang="ko-KR" sz="105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n-US" altLang="ko-KR" sz="1050" smtClean="0">
                                                    <a:latin typeface="Cambria Math" panose="02040503050406030204" pitchFamily="18" charset="0"/>
                                                  </a:rPr>
                                                  <m:t>𝑠</m:t>
                                                </m:r>
                                              </m:e>
                                            </m:d>
                                          </m:e>
                                        </m:d>
                                        <m:d>
                                          <m:dPr>
                                            <m:ctrlPr>
                                              <a:rPr lang="en-US" altLang="ko-KR" sz="105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altLang="ko-KR" sz="1050" smtClean="0">
                                                <a:latin typeface="Cambria Math" panose="02040503050406030204" pitchFamily="18" charset="0"/>
                                              </a:rPr>
                                              <m:t>𝑓𝑎𝑖𝑙𝑒𝑑</m:t>
                                            </m:r>
                                            <m:d>
                                              <m:dPr>
                                                <m:ctrlPr>
                                                  <a:rPr lang="en-US" altLang="ko-KR" sz="105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n-US" altLang="ko-KR" sz="1050" smtClean="0">
                                                    <a:latin typeface="Cambria Math" panose="02040503050406030204" pitchFamily="18" charset="0"/>
                                                  </a:rPr>
                                                  <m:t>𝑠</m:t>
                                                </m:r>
                                              </m:e>
                                            </m:d>
                                            <m:r>
                                              <a:rPr lang="en-US" altLang="ko-KR" sz="1050" smtClean="0">
                                                <a:latin typeface="Cambria Math" panose="02040503050406030204" pitchFamily="18" charset="0"/>
                                              </a:rPr>
                                              <m:t>+!</m:t>
                                            </m:r>
                                            <m:r>
                                              <a:rPr lang="en-US" altLang="ko-KR" sz="1050" smtClean="0">
                                                <a:latin typeface="Cambria Math" panose="02040503050406030204" pitchFamily="18" charset="0"/>
                                              </a:rPr>
                                              <m:t>𝑓𝑎𝑖𝑙𝑒𝑑</m:t>
                                            </m:r>
                                            <m:d>
                                              <m:dPr>
                                                <m:ctrlPr>
                                                  <a:rPr lang="en-US" altLang="ko-KR" sz="105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n-US" altLang="ko-KR" sz="1050" smtClean="0">
                                                    <a:latin typeface="Cambria Math" panose="02040503050406030204" pitchFamily="18" charset="0"/>
                                                  </a:rPr>
                                                  <m:t>𝑠</m:t>
                                                </m:r>
                                              </m:e>
                                            </m:d>
                                          </m:e>
                                        </m:d>
                                        <m:d>
                                          <m:dPr>
                                            <m:ctrlPr>
                                              <a:rPr lang="en-US" altLang="ko-KR" sz="1050" i="1" smtClean="0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dPr>
                                          <m:e>
                                            <m:r>
                                              <a:rPr lang="en-US" altLang="ko-KR" sz="1050" smtClean="0">
                                                <a:latin typeface="Cambria Math" panose="02040503050406030204" pitchFamily="18" charset="0"/>
                                              </a:rPr>
                                              <m:t>𝑝𝑎𝑠𝑠𝑒𝑑</m:t>
                                            </m:r>
                                            <m:d>
                                              <m:dPr>
                                                <m:ctrlPr>
                                                  <a:rPr lang="en-US" altLang="ko-KR" sz="105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n-US" altLang="ko-KR" sz="1050" smtClean="0">
                                                    <a:latin typeface="Cambria Math" panose="02040503050406030204" pitchFamily="18" charset="0"/>
                                                  </a:rPr>
                                                  <m:t>𝑠</m:t>
                                                </m:r>
                                              </m:e>
                                            </m:d>
                                            <m:r>
                                              <a:rPr lang="en-US" altLang="ko-KR" sz="1050" smtClean="0">
                                                <a:latin typeface="Cambria Math" panose="02040503050406030204" pitchFamily="18" charset="0"/>
                                              </a:rPr>
                                              <m:t>+!</m:t>
                                            </m:r>
                                            <m:r>
                                              <a:rPr lang="en-US" altLang="ko-KR" sz="1050" smtClean="0">
                                                <a:latin typeface="Cambria Math" panose="02040503050406030204" pitchFamily="18" charset="0"/>
                                              </a:rPr>
                                              <m:t>𝑝𝑎𝑠𝑠𝑒𝑑</m:t>
                                            </m:r>
                                            <m:d>
                                              <m:dPr>
                                                <m:ctrlPr>
                                                  <a:rPr lang="en-US" altLang="ko-KR" sz="1050" i="1" smtClean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dPr>
                                              <m:e>
                                                <m:r>
                                                  <a:rPr lang="en-US" altLang="ko-KR" sz="1050" smtClean="0">
                                                    <a:latin typeface="Cambria Math" panose="02040503050406030204" pitchFamily="18" charset="0"/>
                                                  </a:rPr>
                                                  <m:t>𝑠</m:t>
                                                </m:r>
                                              </m:e>
                                            </m:d>
                                          </m:e>
                                        </m:d>
                                        <m:r>
                                          <a:rPr lang="en-US" altLang="ko-KR" sz="1050" smtClean="0">
                                            <a:latin typeface="Cambria Math" panose="02040503050406030204" pitchFamily="18" charset="0"/>
                                          </a:rPr>
                                          <m:t>  </m:t>
                                        </m:r>
                                      </m:e>
                                    </m:rad>
                                  </m:den>
                                </m:f>
                              </m:oMath>
                            </m:oMathPara>
                          </a14:m>
                          <a:endParaRPr lang="ko-KR" alt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Kulczynski2</a:t>
                          </a:r>
                          <a:endParaRPr lang="ko-KR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marL="0" marR="0" indent="0" algn="ctr" defTabSz="685800" rtl="0" eaLnBrk="1" fontAlgn="auto" latinLnBrk="1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en-US" altLang="ko-KR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ko-KR" sz="1400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en-US" altLang="ko-KR" sz="1400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  <m:r>
                                <a:rPr lang="en-US" altLang="ko-KR" sz="1400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f>
                                <m:fPr>
                                  <m:ctrlPr>
                                    <a:rPr lang="en-US" altLang="ko-KR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ko-KR" sz="1400" smtClean="0">
                                      <a:latin typeface="Cambria Math" panose="02040503050406030204" pitchFamily="18" charset="0"/>
                                    </a:rPr>
                                    <m:t>𝑓𝑎𝑖𝑙𝑒𝑑</m:t>
                                  </m:r>
                                  <m:d>
                                    <m:dPr>
                                      <m:ctrlPr>
                                        <a:rPr lang="en-US" altLang="ko-KR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ko-KR" sz="1400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n-US" altLang="ko-KR" sz="1400" smtClean="0">
                                      <a:latin typeface="Cambria Math" panose="02040503050406030204" pitchFamily="18" charset="0"/>
                                    </a:rPr>
                                    <m:t>𝑡𝑜𝑡𝑎𝑙𝑓𝑎𝑖𝑙𝑒𝑑</m:t>
                                  </m:r>
                                </m:den>
                              </m:f>
                              <m:r>
                                <a:rPr lang="en-US" altLang="ko-KR" sz="1400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altLang="ko-KR" sz="1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ko-KR" sz="1400" smtClean="0">
                                      <a:latin typeface="Cambria Math" panose="02040503050406030204" pitchFamily="18" charset="0"/>
                                    </a:rPr>
                                    <m:t>𝑓𝑎𝑖𝑙𝑒𝑑</m:t>
                                  </m:r>
                                  <m:d>
                                    <m:dPr>
                                      <m:ctrlPr>
                                        <a:rPr lang="en-US" altLang="ko-KR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ko-KR" sz="1400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</m:d>
                                </m:num>
                                <m:den>
                                  <m:r>
                                    <a:rPr lang="en-US" altLang="ko-KR" sz="1400" smtClean="0">
                                      <a:latin typeface="Cambria Math" panose="02040503050406030204" pitchFamily="18" charset="0"/>
                                    </a:rPr>
                                    <m:t>𝑓𝑎𝑖𝑙𝑒𝑑</m:t>
                                  </m:r>
                                  <m:r>
                                    <a:rPr lang="en-US" altLang="ko-KR" sz="1400" smtClean="0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r>
                                    <a:rPr lang="en-US" altLang="ko-KR" sz="1400" smtClean="0">
                                      <a:latin typeface="Cambria Math" panose="02040503050406030204" pitchFamily="18" charset="0"/>
                                    </a:rPr>
                                    <m:t>𝑠</m:t>
                                  </m:r>
                                  <m:r>
                                    <a:rPr lang="en-US" altLang="ko-KR" sz="1400" smtClean="0">
                                      <a:latin typeface="Cambria Math" panose="02040503050406030204" pitchFamily="18" charset="0"/>
                                    </a:rPr>
                                    <m:t>)+</m:t>
                                  </m:r>
                                  <m:r>
                                    <a:rPr lang="en-US" altLang="ko-KR" sz="1400" smtClean="0">
                                      <a:latin typeface="Cambria Math" panose="02040503050406030204" pitchFamily="18" charset="0"/>
                                    </a:rPr>
                                    <m:t>𝑝𝑎𝑠𝑠𝑒𝑑</m:t>
                                  </m:r>
                                  <m:d>
                                    <m:dPr>
                                      <m:ctrlPr>
                                        <a:rPr lang="en-US" altLang="ko-KR" sz="140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ko-KR" sz="1400" smtClean="0">
                                          <a:latin typeface="Cambria Math" panose="02040503050406030204" pitchFamily="18" charset="0"/>
                                        </a:rPr>
                                        <m:t>𝑠</m:t>
                                      </m:r>
                                    </m:e>
                                  </m:d>
                                </m:den>
                              </m:f>
                            </m:oMath>
                          </a14:m>
                          <a:r>
                            <a:rPr lang="en-US" altLang="ko-KR" dirty="0" smtClean="0"/>
                            <a:t>)</a:t>
                          </a:r>
                          <a:endParaRPr lang="ko-KR" alt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표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11044756"/>
                  </p:ext>
                </p:extLst>
              </p:nvPr>
            </p:nvGraphicFramePr>
            <p:xfrm>
              <a:off x="164571" y="2490845"/>
              <a:ext cx="8767156" cy="3980753"/>
            </p:xfrm>
            <a:graphic>
              <a:graphicData uri="http://schemas.openxmlformats.org/drawingml/2006/table">
                <a:tbl>
                  <a:tblPr firstRow="1" bandRow="1">
                    <a:tableStyleId>{793D81CF-94F2-401A-BA57-92F5A7B2D0C5}</a:tableStyleId>
                  </a:tblPr>
                  <a:tblGrid>
                    <a:gridCol w="1960562"/>
                    <a:gridCol w="6806594"/>
                  </a:tblGrid>
                  <a:tr h="370840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Technique</a:t>
                          </a:r>
                          <a:endParaRPr lang="ko-KR" alt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Definition</a:t>
                          </a:r>
                          <a:endParaRPr lang="ko-KR" altLang="en-US" dirty="0"/>
                        </a:p>
                      </a:txBody>
                      <a:tcPr/>
                    </a:tc>
                  </a:tr>
                  <a:tr h="914273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Tarantula</a:t>
                          </a:r>
                          <a:endParaRPr lang="ko-KR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8891" t="-41333" r="-179" b="-297333"/>
                          </a:stretch>
                        </a:blipFill>
                      </a:tcPr>
                    </a:tc>
                  </a:tr>
                  <a:tr h="535242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SBI</a:t>
                          </a:r>
                          <a:endParaRPr lang="ko-KR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8891" t="-240909" r="-179" b="-406818"/>
                          </a:stretch>
                        </a:blipFill>
                      </a:tcPr>
                    </a:tc>
                  </a:tr>
                  <a:tr h="587375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err="1" smtClean="0"/>
                            <a:t>Ochiai</a:t>
                          </a:r>
                          <a:endParaRPr lang="ko-KR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8891" t="-309278" r="-179" b="-269072"/>
                          </a:stretch>
                        </a:blipFill>
                      </a:tcPr>
                    </a:tc>
                  </a:tr>
                  <a:tr h="535242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err="1" smtClean="0"/>
                            <a:t>Jaccard</a:t>
                          </a:r>
                          <a:endParaRPr lang="ko-KR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8891" t="-451136" r="-179" b="-196591"/>
                          </a:stretch>
                        </a:blipFill>
                      </a:tcPr>
                    </a:tc>
                  </a:tr>
                  <a:tr h="600964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Ochiai2</a:t>
                          </a:r>
                          <a:endParaRPr lang="ko-KR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8891" t="-494898" r="-179" b="-76531"/>
                          </a:stretch>
                        </a:blipFill>
                      </a:tcPr>
                    </a:tc>
                  </a:tr>
                  <a:tr h="436817">
                    <a:tc>
                      <a:txBody>
                        <a:bodyPr/>
                        <a:lstStyle/>
                        <a:p>
                          <a:pPr algn="ctr" latinLnBrk="1"/>
                          <a:r>
                            <a:rPr lang="en-US" altLang="ko-KR" dirty="0" smtClean="0"/>
                            <a:t>Kulczynski2</a:t>
                          </a:r>
                          <a:endParaRPr lang="ko-KR" altLang="en-US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endParaRPr lang="ko-KR"/>
                        </a:p>
                      </a:txBody>
                      <a:tcPr>
                        <a:blipFill rotWithShape="0">
                          <a:blip r:embed="rId3"/>
                          <a:stretch>
                            <a:fillRect l="-28891" t="-809722" r="-179" b="-416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922453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Motivation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0143F-68AA-4B58-9BA1-105648781FEB}" type="slidenum">
              <a:rPr lang="en-US" altLang="ko-KR" smtClean="0"/>
              <a:pPr/>
              <a:t>3</a:t>
            </a:fld>
            <a:endParaRPr lang="ko-KR" alt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169874" y="3432096"/>
            <a:ext cx="2513084" cy="230832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1 Public class target{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2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inc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 n){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3    return ++n;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4  };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5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dec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 n){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6    return ++n;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7  };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8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dec_twice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 n){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9    n =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dec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(n);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10   return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dec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(n);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11 };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12}</a:t>
            </a:r>
            <a:endParaRPr lang="ko-KR" altLang="en-US" sz="1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543544" y="3124319"/>
            <a:ext cx="1139414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ko-KR" sz="1400" dirty="0">
                <a:latin typeface="+mn-ea"/>
                <a:cs typeface="Courier New" pitchFamily="49" charset="0"/>
              </a:rPr>
              <a:t>Target code</a:t>
            </a:r>
          </a:p>
        </p:txBody>
      </p:sp>
      <p:sp>
        <p:nvSpPr>
          <p:cNvPr id="13" name="순서도: 대체 처리 12"/>
          <p:cNvSpPr/>
          <p:nvPr/>
        </p:nvSpPr>
        <p:spPr>
          <a:xfrm>
            <a:off x="33530" y="4662584"/>
            <a:ext cx="1246632" cy="364617"/>
          </a:xfrm>
          <a:prstGeom prst="flowChartAlternateProcess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Assertion </a:t>
            </a:r>
            <a:r>
              <a:rPr lang="en-US" altLang="ko-KR" sz="1100" dirty="0" smtClean="0"/>
              <a:t>violation</a:t>
            </a:r>
            <a:endParaRPr lang="ko-KR" altLang="en-US" sz="1100" dirty="0"/>
          </a:p>
        </p:txBody>
      </p:sp>
      <p:sp>
        <p:nvSpPr>
          <p:cNvPr id="15" name="순서도: 대체 처리 14"/>
          <p:cNvSpPr/>
          <p:nvPr/>
        </p:nvSpPr>
        <p:spPr>
          <a:xfrm>
            <a:off x="33529" y="5076438"/>
            <a:ext cx="1246631" cy="360086"/>
          </a:xfrm>
          <a:prstGeom prst="flowChartAlternateProcess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Unexecuted assertion</a:t>
            </a:r>
            <a:endParaRPr lang="ko-KR" altLang="en-US" sz="1100" dirty="0"/>
          </a:p>
        </p:txBody>
      </p:sp>
      <p:sp>
        <p:nvSpPr>
          <p:cNvPr id="18" name="내용 개체 틀 2"/>
          <p:cNvSpPr>
            <a:spLocks noGrp="1"/>
          </p:cNvSpPr>
          <p:nvPr>
            <p:ph idx="1"/>
          </p:nvPr>
        </p:nvSpPr>
        <p:spPr>
          <a:xfrm>
            <a:off x="628650" y="1174173"/>
            <a:ext cx="7886700" cy="1839361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20000"/>
              </a:lnSpc>
            </a:pPr>
            <a:r>
              <a:rPr lang="en-US" altLang="ko-KR" dirty="0" smtClean="0"/>
              <a:t>Generate additional failing test cases to execute all assertions in </a:t>
            </a:r>
            <a:r>
              <a:rPr lang="en-US" altLang="ko-KR" dirty="0" smtClean="0"/>
              <a:t>a</a:t>
            </a:r>
            <a:r>
              <a:rPr lang="ko-KR" altLang="en-US" dirty="0"/>
              <a:t> </a:t>
            </a:r>
            <a:r>
              <a:rPr lang="en-US" altLang="ko-KR" dirty="0" smtClean="0"/>
              <a:t>given </a:t>
            </a:r>
            <a:r>
              <a:rPr lang="en-US" altLang="ko-KR" dirty="0" smtClean="0"/>
              <a:t>failing </a:t>
            </a:r>
            <a:r>
              <a:rPr lang="en-US" altLang="ko-KR" dirty="0" smtClean="0"/>
              <a:t>test case.</a:t>
            </a:r>
          </a:p>
          <a:p>
            <a:pPr lvl="1" algn="just">
              <a:lnSpc>
                <a:spcPct val="120000"/>
              </a:lnSpc>
            </a:pPr>
            <a:r>
              <a:rPr lang="en-US" altLang="ko-KR" dirty="0" smtClean="0"/>
              <a:t>When assertion violation occurs, some assertions do not be executed.</a:t>
            </a:r>
          </a:p>
          <a:p>
            <a:pPr lvl="1" algn="just">
              <a:lnSpc>
                <a:spcPct val="120000"/>
              </a:lnSpc>
            </a:pPr>
            <a:r>
              <a:rPr lang="en-US" altLang="ko-KR" dirty="0" smtClean="0"/>
              <a:t>The </a:t>
            </a:r>
            <a:r>
              <a:rPr lang="en-US" altLang="ko-KR" dirty="0"/>
              <a:t>paper claims </a:t>
            </a:r>
            <a:r>
              <a:rPr lang="en-US" altLang="ko-KR" dirty="0" smtClean="0"/>
              <a:t>that executing all assertions can improve the effectiveness of fault localization, because the effectiveness of fault localization depends on the quantity of assertions.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349550" y="3429000"/>
            <a:ext cx="3717684" cy="230832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1 Public class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targetTest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2  @Test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3  void t1(){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4    target t = new target();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5  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 a=1;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6  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(2, t.inc(a));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7  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 b=1;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8  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(0,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t.dec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(b));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9  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 c=3;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10 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(1,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t.dec_twice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(c));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11 };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12}</a:t>
            </a:r>
            <a:endParaRPr lang="ko-KR" altLang="en-US" sz="1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3360356" y="3124319"/>
            <a:ext cx="1706878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ko-KR" sz="1400" dirty="0" smtClean="0">
                <a:latin typeface="+mn-ea"/>
                <a:cs typeface="Courier New" pitchFamily="49" charset="0"/>
              </a:rPr>
              <a:t>Failing test </a:t>
            </a:r>
            <a:r>
              <a:rPr lang="en-US" altLang="ko-KR" sz="1400" dirty="0">
                <a:latin typeface="+mn-ea"/>
                <a:cs typeface="Courier New" pitchFamily="49" charset="0"/>
              </a:rPr>
              <a:t>case </a:t>
            </a:r>
            <a:r>
              <a:rPr lang="en-US" altLang="ko-KR" sz="1400" dirty="0" smtClean="0">
                <a:latin typeface="+mn-ea"/>
                <a:cs typeface="Courier New" pitchFamily="49" charset="0"/>
              </a:rPr>
              <a:t>t1</a:t>
            </a:r>
            <a:endParaRPr lang="en-US" altLang="ko-KR" sz="1400" dirty="0">
              <a:latin typeface="+mn-ea"/>
              <a:cs typeface="Courier New" pitchFamily="49" charset="0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1349550" y="5124430"/>
            <a:ext cx="3531736" cy="19742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직사각형 22"/>
          <p:cNvSpPr/>
          <p:nvPr/>
        </p:nvSpPr>
        <p:spPr>
          <a:xfrm>
            <a:off x="1349550" y="4746178"/>
            <a:ext cx="3531736" cy="19742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6" name="Picture 2" descr="https://encrypted-tbn3.gstatic.com/images?q=tbn:ANd9GcTpiD4ag6S20eRYImtM0XAoBDfGkrU7r9n1o51WqzHob2jhVz5ZEQ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7014" y="4386074"/>
            <a:ext cx="187662" cy="19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9493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21" grpId="0" animBg="1"/>
      <p:bldP spid="2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Approach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0143F-68AA-4B58-9BA1-105648781FEB}" type="slidenum">
              <a:rPr lang="en-US" altLang="ko-KR" smtClean="0"/>
              <a:pPr/>
              <a:t>4</a:t>
            </a:fld>
            <a:endParaRPr lang="ko-KR" altLang="en-US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5171103" y="3432096"/>
            <a:ext cx="2513084" cy="230832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1 Public class target{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2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inc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 n){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3    return ++n;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4  };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5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dec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 n){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6    return ++n;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7  };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8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dec_twice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 n){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9    n =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dec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(n);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10   return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dec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(n);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11 };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12}</a:t>
            </a:r>
            <a:endParaRPr lang="ko-KR" altLang="en-US" sz="1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6544773" y="3124319"/>
            <a:ext cx="1139414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ko-KR" sz="1400" dirty="0" smtClean="0">
                <a:latin typeface="+mn-ea"/>
                <a:cs typeface="Courier New" pitchFamily="49" charset="0"/>
              </a:rPr>
              <a:t>Target </a:t>
            </a:r>
            <a:r>
              <a:rPr lang="en-US" altLang="ko-KR" sz="1400" dirty="0">
                <a:latin typeface="+mn-ea"/>
                <a:cs typeface="Courier New" pitchFamily="49" charset="0"/>
              </a:rPr>
              <a:t>code</a:t>
            </a:r>
          </a:p>
        </p:txBody>
      </p:sp>
      <p:sp>
        <p:nvSpPr>
          <p:cNvPr id="18" name="내용 개체 틀 2"/>
          <p:cNvSpPr>
            <a:spLocks noGrp="1"/>
          </p:cNvSpPr>
          <p:nvPr>
            <p:ph idx="1"/>
          </p:nvPr>
        </p:nvSpPr>
        <p:spPr>
          <a:xfrm>
            <a:off x="628650" y="1174173"/>
            <a:ext cx="7886700" cy="1839361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en-US" altLang="ko-KR" dirty="0" smtClean="0"/>
              <a:t>When an assertion violation occurs, </a:t>
            </a:r>
            <a:r>
              <a:rPr lang="en-US" altLang="ko-KR" dirty="0" smtClean="0"/>
              <a:t>ignore the exception to execute another assertions.</a:t>
            </a:r>
            <a:endParaRPr lang="en-US" altLang="ko-KR" dirty="0" smtClean="0"/>
          </a:p>
        </p:txBody>
      </p:sp>
      <p:sp>
        <p:nvSpPr>
          <p:cNvPr id="20" name="TextBox 19"/>
          <p:cNvSpPr txBox="1"/>
          <p:nvPr/>
        </p:nvSpPr>
        <p:spPr>
          <a:xfrm>
            <a:off x="1349550" y="3429000"/>
            <a:ext cx="3717684" cy="230832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1 Public class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targetTest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2  @Test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3  void a3(){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4    target t = new target();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5  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 a=1;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6  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(2, t.inc(a));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7  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 b=1;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8  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(0,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t.dec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(b));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9  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 c=3;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10 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(1,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t.dec_twice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(c));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11 };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12}</a:t>
            </a:r>
            <a:endParaRPr lang="ko-KR" altLang="en-US" sz="1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3914226" y="3124319"/>
            <a:ext cx="1153008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ko-KR" sz="1400" dirty="0" smtClean="0">
                <a:latin typeface="+mn-ea"/>
                <a:cs typeface="Courier New" pitchFamily="49" charset="0"/>
              </a:rPr>
              <a:t>test </a:t>
            </a:r>
            <a:r>
              <a:rPr lang="en-US" altLang="ko-KR" sz="1400" dirty="0">
                <a:latin typeface="+mn-ea"/>
                <a:cs typeface="Courier New" pitchFamily="49" charset="0"/>
              </a:rPr>
              <a:t>case </a:t>
            </a:r>
            <a:r>
              <a:rPr lang="en-US" altLang="ko-KR" sz="1400" dirty="0" smtClean="0">
                <a:latin typeface="+mn-ea"/>
                <a:cs typeface="Courier New" pitchFamily="49" charset="0"/>
              </a:rPr>
              <a:t>a3</a:t>
            </a:r>
            <a:endParaRPr lang="en-US" altLang="ko-KR" sz="1400" dirty="0">
              <a:latin typeface="+mn-ea"/>
              <a:cs typeface="Courier New" pitchFamily="49" charset="0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1349550" y="5124430"/>
            <a:ext cx="3531736" cy="19742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23" name="Picture 2" descr="https://encrypted-tbn0.gstatic.com/images?q=tbn:ANd9GcS89xCp9QbTrVAC35ViDH8cxJZyOMtG-lBtAEKqleaxMoKSB-9O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11" r="11013" b="31851"/>
          <a:stretch/>
        </p:blipFill>
        <p:spPr bwMode="auto">
          <a:xfrm>
            <a:off x="1639367" y="4759889"/>
            <a:ext cx="216610" cy="170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4" name="순서도: 대체 처리 23"/>
          <p:cNvSpPr/>
          <p:nvPr/>
        </p:nvSpPr>
        <p:spPr>
          <a:xfrm>
            <a:off x="33868" y="5070437"/>
            <a:ext cx="1254604" cy="365931"/>
          </a:xfrm>
          <a:prstGeom prst="flowChartAlternateProcess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The assertion will be executed</a:t>
            </a:r>
          </a:p>
        </p:txBody>
      </p:sp>
      <p:sp>
        <p:nvSpPr>
          <p:cNvPr id="25" name="순서도: 대체 처리 24"/>
          <p:cNvSpPr/>
          <p:nvPr/>
        </p:nvSpPr>
        <p:spPr>
          <a:xfrm>
            <a:off x="33868" y="4646815"/>
            <a:ext cx="1254605" cy="342745"/>
          </a:xfrm>
          <a:prstGeom prst="flowChartAlternateProcess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Ignore </a:t>
            </a:r>
          </a:p>
          <a:p>
            <a:pPr algn="ctr"/>
            <a:r>
              <a:rPr lang="en-US" altLang="ko-KR" sz="1100" dirty="0" smtClean="0"/>
              <a:t>the exception</a:t>
            </a:r>
            <a:endParaRPr lang="ko-KR" altLang="en-US" sz="1100" dirty="0"/>
          </a:p>
        </p:txBody>
      </p:sp>
      <p:pic>
        <p:nvPicPr>
          <p:cNvPr id="26" name="Picture 2" descr="https://encrypted-tbn3.gstatic.com/images?q=tbn:ANd9GcTpiD4ag6S20eRYImtM0XAoBDfGkrU7r9n1o51WqzHob2jhVz5ZEQ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7014" y="4386074"/>
            <a:ext cx="187662" cy="19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0132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Approach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0143F-68AA-4B58-9BA1-105648781FEB}" type="slidenum">
              <a:rPr lang="en-US" altLang="ko-KR" smtClean="0"/>
              <a:pPr/>
              <a:t>5</a:t>
            </a:fld>
            <a:endParaRPr lang="ko-KR" alt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349550" y="3429000"/>
            <a:ext cx="3717684" cy="230832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1 Public class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targetTest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2  @Test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3  void a3(){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4    target t = new target();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5  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 a=1;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6  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(2, t.inc(a));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7  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 b=1;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8  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(0,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t.dec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(b));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9  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 c=3;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10 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(1,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t.dec_twice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(c));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11 };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12}</a:t>
            </a:r>
            <a:endParaRPr lang="ko-KR" altLang="en-US" sz="1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1349550" y="5124430"/>
            <a:ext cx="3531736" cy="197428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6" name="Picture 2" descr="https://encrypted-tbn0.gstatic.com/images?q=tbn:ANd9GcS89xCp9QbTrVAC35ViDH8cxJZyOMtG-lBtAEKqleaxMoKSB-9O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711" r="11013" b="31851"/>
          <a:stretch/>
        </p:blipFill>
        <p:spPr bwMode="auto">
          <a:xfrm>
            <a:off x="1639367" y="4759889"/>
            <a:ext cx="216610" cy="170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순서도: 대체 처리 16"/>
          <p:cNvSpPr/>
          <p:nvPr/>
        </p:nvSpPr>
        <p:spPr>
          <a:xfrm>
            <a:off x="33868" y="5070437"/>
            <a:ext cx="1254604" cy="365931"/>
          </a:xfrm>
          <a:prstGeom prst="flowChartAlternateProcess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The assertion will be executed</a:t>
            </a:r>
          </a:p>
        </p:txBody>
      </p:sp>
      <p:sp>
        <p:nvSpPr>
          <p:cNvPr id="19" name="순서도: 대체 처리 18"/>
          <p:cNvSpPr/>
          <p:nvPr/>
        </p:nvSpPr>
        <p:spPr>
          <a:xfrm>
            <a:off x="33868" y="4646815"/>
            <a:ext cx="1254605" cy="342745"/>
          </a:xfrm>
          <a:prstGeom prst="flowChartAlternateProcess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Ignore </a:t>
            </a:r>
          </a:p>
          <a:p>
            <a:pPr algn="ctr"/>
            <a:r>
              <a:rPr lang="en-US" altLang="ko-KR" sz="1100" dirty="0" smtClean="0"/>
              <a:t>the exception</a:t>
            </a:r>
            <a:endParaRPr lang="ko-KR" altLang="en-US" sz="1100" dirty="0"/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0550517"/>
              </p:ext>
            </p:extLst>
          </p:nvPr>
        </p:nvGraphicFramePr>
        <p:xfrm>
          <a:off x="5159870" y="3032104"/>
          <a:ext cx="3310343" cy="27052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2473495"/>
                <a:gridCol w="263270"/>
                <a:gridCol w="282633"/>
                <a:gridCol w="290945"/>
              </a:tblGrid>
              <a:tr h="19323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Target</a:t>
                      </a:r>
                      <a:r>
                        <a:rPr lang="en-US" altLang="ko-KR" sz="1200" b="1" baseline="0" dirty="0" smtClean="0"/>
                        <a:t> Code</a:t>
                      </a:r>
                      <a:endParaRPr lang="ko-KR" altLang="en-US" sz="1200" b="1" dirty="0"/>
                    </a:p>
                  </a:txBody>
                  <a:tcPr marL="36000" marR="36000" marT="0" marB="0" anchor="ctr"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Test</a:t>
                      </a:r>
                      <a:r>
                        <a:rPr lang="en-US" altLang="ko-KR" sz="1200" b="1" baseline="0" dirty="0" smtClean="0"/>
                        <a:t> case</a:t>
                      </a:r>
                      <a:endParaRPr lang="ko-KR" altLang="en-US" sz="1200" b="1" dirty="0"/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b="1" dirty="0"/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b="1" dirty="0"/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 smtClean="0"/>
                        <a:t>t1</a:t>
                      </a:r>
                      <a:endParaRPr lang="ko-KR" altLang="en-US" sz="1200" b="1" dirty="0"/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 smtClean="0"/>
                        <a:t>a2</a:t>
                      </a:r>
                      <a:endParaRPr lang="ko-KR" altLang="en-US" sz="1200" b="1" dirty="0"/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 smtClean="0"/>
                        <a:t>a3</a:t>
                      </a:r>
                      <a:endParaRPr lang="ko-KR" altLang="en-US" sz="1200" b="1" dirty="0"/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1 Public class target{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2  </a:t>
                      </a:r>
                      <a:r>
                        <a:rPr lang="en-US" altLang="ko-KR" sz="1200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altLang="ko-KR" sz="1200" dirty="0" err="1" smtClean="0">
                          <a:latin typeface="Courier New" pitchFamily="49" charset="0"/>
                          <a:cs typeface="Courier New" pitchFamily="49" charset="0"/>
                        </a:rPr>
                        <a:t>inc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ko-KR" sz="1200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 n){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3   return ++n; 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●</a:t>
                      </a:r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●</a:t>
                      </a: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●</a:t>
                      </a: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4  };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5  </a:t>
                      </a:r>
                      <a:r>
                        <a:rPr lang="en-US" altLang="ko-KR" sz="1200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altLang="ko-KR" sz="1200" dirty="0" err="1" smtClean="0">
                          <a:latin typeface="Courier New" pitchFamily="49" charset="0"/>
                          <a:cs typeface="Courier New" pitchFamily="49" charset="0"/>
                        </a:rPr>
                        <a:t>dec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ko-KR" sz="1200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 n){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6   return ++n;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●</a:t>
                      </a:r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●</a:t>
                      </a: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●</a:t>
                      </a: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7  };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8  </a:t>
                      </a:r>
                      <a:r>
                        <a:rPr lang="en-US" altLang="ko-KR" sz="1200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altLang="ko-KR" sz="1200" dirty="0" err="1" smtClean="0">
                          <a:latin typeface="Courier New" pitchFamily="49" charset="0"/>
                          <a:cs typeface="Courier New" pitchFamily="49" charset="0"/>
                        </a:rPr>
                        <a:t>dec_twice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ko-KR" sz="1200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 n){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9   n = </a:t>
                      </a:r>
                      <a:r>
                        <a:rPr lang="en-US" altLang="ko-KR" sz="1200" dirty="0" err="1" smtClean="0">
                          <a:latin typeface="Courier New" pitchFamily="49" charset="0"/>
                          <a:cs typeface="Courier New" pitchFamily="49" charset="0"/>
                        </a:rPr>
                        <a:t>dec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(n);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●</a:t>
                      </a: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10  return </a:t>
                      </a:r>
                      <a:r>
                        <a:rPr lang="en-US" altLang="ko-KR" sz="1200" dirty="0" err="1" smtClean="0">
                          <a:latin typeface="Courier New" pitchFamily="49" charset="0"/>
                          <a:cs typeface="Courier New" pitchFamily="49" charset="0"/>
                        </a:rPr>
                        <a:t>dec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(n);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●</a:t>
                      </a: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11</a:t>
                      </a:r>
                      <a:r>
                        <a:rPr lang="en-US" altLang="ko-KR" sz="1200" baseline="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};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12}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직사각형 14"/>
          <p:cNvSpPr/>
          <p:nvPr/>
        </p:nvSpPr>
        <p:spPr>
          <a:xfrm>
            <a:off x="3914226" y="3124319"/>
            <a:ext cx="1153008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ko-KR" sz="1400" dirty="0" smtClean="0">
                <a:latin typeface="+mn-ea"/>
                <a:cs typeface="Courier New" pitchFamily="49" charset="0"/>
              </a:rPr>
              <a:t>test </a:t>
            </a:r>
            <a:r>
              <a:rPr lang="en-US" altLang="ko-KR" sz="1400" dirty="0">
                <a:latin typeface="+mn-ea"/>
                <a:cs typeface="Courier New" pitchFamily="49" charset="0"/>
              </a:rPr>
              <a:t>case </a:t>
            </a:r>
            <a:r>
              <a:rPr lang="en-US" altLang="ko-KR" sz="1400" dirty="0" smtClean="0">
                <a:latin typeface="+mn-ea"/>
                <a:cs typeface="Courier New" pitchFamily="49" charset="0"/>
              </a:rPr>
              <a:t>a3</a:t>
            </a:r>
            <a:endParaRPr lang="en-US" altLang="ko-KR" sz="1400" dirty="0">
              <a:latin typeface="+mn-ea"/>
              <a:cs typeface="Courier New" pitchFamily="49" charset="0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5267939" y="5737324"/>
            <a:ext cx="38760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dirty="0" smtClean="0">
                <a:latin typeface="+mn-ea"/>
                <a:cs typeface="Courier New" pitchFamily="49" charset="0"/>
              </a:rPr>
              <a:t>● means the statement is executed by the test case</a:t>
            </a:r>
            <a:endParaRPr lang="ko-KR" altLang="en-US" sz="1200" dirty="0">
              <a:latin typeface="+mn-ea"/>
            </a:endParaRPr>
          </a:p>
        </p:txBody>
      </p:sp>
      <p:pic>
        <p:nvPicPr>
          <p:cNvPr id="20" name="Picture 2" descr="https://encrypted-tbn3.gstatic.com/images?q=tbn:ANd9GcTpiD4ag6S20eRYImtM0XAoBDfGkrU7r9n1o51WqzHob2jhVz5ZEQ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7014" y="4386074"/>
            <a:ext cx="187662" cy="19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내용 개체 틀 2"/>
          <p:cNvSpPr>
            <a:spLocks noGrp="1"/>
          </p:cNvSpPr>
          <p:nvPr>
            <p:ph idx="1"/>
          </p:nvPr>
        </p:nvSpPr>
        <p:spPr>
          <a:xfrm>
            <a:off x="628650" y="1174173"/>
            <a:ext cx="7886700" cy="1839361"/>
          </a:xfrm>
        </p:spPr>
        <p:txBody>
          <a:bodyPr>
            <a:normAutofit/>
          </a:bodyPr>
          <a:lstStyle/>
          <a:p>
            <a:pPr algn="just">
              <a:lnSpc>
                <a:spcPct val="120000"/>
              </a:lnSpc>
            </a:pPr>
            <a:r>
              <a:rPr lang="en-US" altLang="ko-KR" dirty="0" smtClean="0"/>
              <a:t>When an assertion violation occurs, </a:t>
            </a:r>
            <a:r>
              <a:rPr lang="en-US" altLang="ko-KR" dirty="0" smtClean="0"/>
              <a:t>ignore the exception to execute another assertions.</a:t>
            </a:r>
            <a:endParaRPr lang="en-US" altLang="ko-KR" dirty="0" smtClean="0"/>
          </a:p>
        </p:txBody>
      </p:sp>
    </p:spTree>
    <p:extLst>
      <p:ext uri="{BB962C8B-B14F-4D97-AF65-F5344CB8AC3E}">
        <p14:creationId xmlns:p14="http://schemas.microsoft.com/office/powerpoint/2010/main" val="354673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Approach</a:t>
            </a:r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0143F-68AA-4B58-9BA1-105648781FEB}" type="slidenum">
              <a:rPr lang="en-US" altLang="ko-KR" smtClean="0"/>
              <a:pPr/>
              <a:t>6</a:t>
            </a:fld>
            <a:endParaRPr lang="ko-KR" alt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349550" y="3429000"/>
            <a:ext cx="3717684" cy="230832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1 Public class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targetTest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2  @Test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3  void p3(){</a:t>
            </a:r>
          </a:p>
          <a:p>
            <a:r>
              <a:rPr lang="en-US" altLang="ko-KR" sz="12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4    target t = new target();</a:t>
            </a:r>
          </a:p>
          <a:p>
            <a:r>
              <a:rPr lang="en-US" altLang="ko-KR" sz="1200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5    </a:t>
            </a:r>
            <a:r>
              <a:rPr lang="en-US" altLang="ko-KR" sz="1200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200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a=1;</a:t>
            </a:r>
          </a:p>
          <a:p>
            <a:r>
              <a:rPr lang="en-US" altLang="ko-KR" sz="1200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6    </a:t>
            </a:r>
            <a:r>
              <a:rPr lang="en-US" altLang="ko-KR" sz="1200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200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(2, t.inc(a));</a:t>
            </a:r>
          </a:p>
          <a:p>
            <a:r>
              <a:rPr lang="en-US" altLang="ko-KR" sz="1200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7    </a:t>
            </a:r>
            <a:r>
              <a:rPr lang="en-US" altLang="ko-KR" sz="1200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200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b=1;</a:t>
            </a:r>
          </a:p>
          <a:p>
            <a:r>
              <a:rPr lang="en-US" altLang="ko-KR" sz="1200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8    </a:t>
            </a:r>
            <a:r>
              <a:rPr lang="en-US" altLang="ko-KR" sz="1200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200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(0, </a:t>
            </a:r>
            <a:r>
              <a:rPr lang="en-US" altLang="ko-KR" sz="1200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t.dec</a:t>
            </a:r>
            <a:r>
              <a:rPr lang="en-US" altLang="ko-KR" sz="1200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(b));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9  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 c=3;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10  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(1, </a:t>
            </a:r>
            <a:r>
              <a:rPr lang="en-US" altLang="ko-KR" sz="1200" dirty="0" err="1" smtClean="0">
                <a:latin typeface="Courier New" pitchFamily="49" charset="0"/>
                <a:cs typeface="Courier New" pitchFamily="49" charset="0"/>
              </a:rPr>
              <a:t>t.dec_twice</a:t>
            </a:r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(c));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11 };</a:t>
            </a:r>
          </a:p>
          <a:p>
            <a:r>
              <a:rPr lang="en-US" altLang="ko-KR" sz="1200" dirty="0" smtClean="0">
                <a:latin typeface="Courier New" pitchFamily="49" charset="0"/>
                <a:cs typeface="Courier New" pitchFamily="49" charset="0"/>
              </a:rPr>
              <a:t>12}</a:t>
            </a:r>
            <a:endParaRPr lang="ko-KR" altLang="en-US" sz="12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3216919" y="3124319"/>
            <a:ext cx="1850315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ko-KR" sz="1400" dirty="0" smtClean="0">
                <a:latin typeface="+mn-ea"/>
                <a:cs typeface="Courier New" pitchFamily="49" charset="0"/>
              </a:rPr>
              <a:t>Purified test </a:t>
            </a:r>
            <a:r>
              <a:rPr lang="en-US" altLang="ko-KR" sz="1400" dirty="0">
                <a:latin typeface="+mn-ea"/>
                <a:cs typeface="Courier New" pitchFamily="49" charset="0"/>
              </a:rPr>
              <a:t>case </a:t>
            </a:r>
            <a:r>
              <a:rPr lang="en-US" altLang="ko-KR" sz="1400" dirty="0" smtClean="0">
                <a:latin typeface="+mn-ea"/>
                <a:cs typeface="Courier New" pitchFamily="49" charset="0"/>
              </a:rPr>
              <a:t>p3</a:t>
            </a:r>
            <a:endParaRPr lang="en-US" altLang="ko-KR" sz="1400" dirty="0">
              <a:latin typeface="+mn-ea"/>
              <a:cs typeface="Courier New" pitchFamily="49" charset="0"/>
            </a:endParaRPr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6166"/>
              </p:ext>
            </p:extLst>
          </p:nvPr>
        </p:nvGraphicFramePr>
        <p:xfrm>
          <a:off x="5163293" y="3032104"/>
          <a:ext cx="3897578" cy="27052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2476890"/>
                <a:gridCol w="263632"/>
                <a:gridCol w="283021"/>
                <a:gridCol w="291345"/>
                <a:gridCol w="291345"/>
                <a:gridCol w="291345"/>
              </a:tblGrid>
              <a:tr h="193230">
                <a:tc row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Target</a:t>
                      </a:r>
                      <a:r>
                        <a:rPr lang="en-US" altLang="ko-KR" sz="1200" b="1" baseline="0" dirty="0" smtClean="0"/>
                        <a:t> Code</a:t>
                      </a:r>
                      <a:endParaRPr lang="ko-KR" altLang="en-US" sz="1200" b="1" dirty="0"/>
                    </a:p>
                  </a:txBody>
                  <a:tcPr marL="36000" marR="36000" marT="0" marB="0" anchor="ctr"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Test</a:t>
                      </a:r>
                      <a:r>
                        <a:rPr lang="en-US" altLang="ko-KR" sz="1200" b="1" baseline="0" dirty="0" smtClean="0"/>
                        <a:t> case</a:t>
                      </a:r>
                      <a:endParaRPr lang="ko-KR" altLang="en-US" sz="1200" b="1" dirty="0"/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b="1" dirty="0"/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b="1" dirty="0"/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b="1" dirty="0"/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b="1" dirty="0"/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 vMerge="1"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 smtClean="0"/>
                        <a:t>t1</a:t>
                      </a:r>
                      <a:endParaRPr lang="ko-KR" altLang="en-US" sz="1200" b="1" dirty="0"/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 smtClean="0"/>
                        <a:t>a2</a:t>
                      </a:r>
                      <a:endParaRPr lang="ko-KR" altLang="en-US" sz="1200" b="1" dirty="0"/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 smtClean="0"/>
                        <a:t>a3</a:t>
                      </a:r>
                      <a:endParaRPr lang="ko-KR" altLang="en-US" sz="1200" b="1" dirty="0"/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 smtClean="0"/>
                        <a:t>p2</a:t>
                      </a:r>
                      <a:endParaRPr lang="ko-KR" altLang="en-US" sz="1200" b="1" dirty="0"/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b="1" dirty="0" smtClean="0"/>
                        <a:t>p3</a:t>
                      </a:r>
                      <a:endParaRPr lang="ko-KR" altLang="en-US" sz="1200" b="1" dirty="0"/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1 Public class target{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2  </a:t>
                      </a:r>
                      <a:r>
                        <a:rPr lang="en-US" altLang="ko-KR" sz="1200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altLang="ko-KR" sz="1200" dirty="0" err="1" smtClean="0">
                          <a:latin typeface="Courier New" pitchFamily="49" charset="0"/>
                          <a:cs typeface="Courier New" pitchFamily="49" charset="0"/>
                        </a:rPr>
                        <a:t>inc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ko-KR" sz="1200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 n){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3   return ++n; 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●</a:t>
                      </a:r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●</a:t>
                      </a: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●</a:t>
                      </a: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4  };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5  </a:t>
                      </a:r>
                      <a:r>
                        <a:rPr lang="en-US" altLang="ko-KR" sz="1200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altLang="ko-KR" sz="1200" dirty="0" err="1" smtClean="0">
                          <a:latin typeface="Courier New" pitchFamily="49" charset="0"/>
                          <a:cs typeface="Courier New" pitchFamily="49" charset="0"/>
                        </a:rPr>
                        <a:t>dec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ko-KR" sz="1200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 n){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6   return ++n;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●</a:t>
                      </a:r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●</a:t>
                      </a: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●</a:t>
                      </a: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●</a:t>
                      </a: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●</a:t>
                      </a: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7  };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8  </a:t>
                      </a:r>
                      <a:r>
                        <a:rPr lang="en-US" altLang="ko-KR" sz="1200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altLang="ko-KR" sz="1200" dirty="0" err="1" smtClean="0">
                          <a:latin typeface="Courier New" pitchFamily="49" charset="0"/>
                          <a:cs typeface="Courier New" pitchFamily="49" charset="0"/>
                        </a:rPr>
                        <a:t>dec_twice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altLang="ko-KR" sz="1200" dirty="0" err="1" smtClean="0">
                          <a:latin typeface="Courier New" pitchFamily="49" charset="0"/>
                          <a:cs typeface="Courier New" pitchFamily="49" charset="0"/>
                        </a:rPr>
                        <a:t>int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 n){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9   n = </a:t>
                      </a:r>
                      <a:r>
                        <a:rPr lang="en-US" altLang="ko-KR" sz="1200" dirty="0" err="1" smtClean="0">
                          <a:latin typeface="Courier New" pitchFamily="49" charset="0"/>
                          <a:cs typeface="Courier New" pitchFamily="49" charset="0"/>
                        </a:rPr>
                        <a:t>dec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(n);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●</a:t>
                      </a: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●</a:t>
                      </a: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10  return </a:t>
                      </a:r>
                      <a:r>
                        <a:rPr lang="en-US" altLang="ko-KR" sz="1200" dirty="0" err="1" smtClean="0">
                          <a:latin typeface="Courier New" pitchFamily="49" charset="0"/>
                          <a:cs typeface="Courier New" pitchFamily="49" charset="0"/>
                        </a:rPr>
                        <a:t>dec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(n);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●</a:t>
                      </a: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●</a:t>
                      </a:r>
                      <a:endParaRPr lang="ko-KR" altLang="en-US" sz="1200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11</a:t>
                      </a:r>
                      <a:r>
                        <a:rPr lang="en-US" altLang="ko-KR" sz="1200" baseline="0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};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93230">
                <a:tc>
                  <a:txBody>
                    <a:bodyPr/>
                    <a:lstStyle/>
                    <a:p>
                      <a:r>
                        <a:rPr lang="en-US" altLang="ko-KR" sz="1200" dirty="0" smtClean="0">
                          <a:latin typeface="Courier New" pitchFamily="49" charset="0"/>
                          <a:cs typeface="Courier New" pitchFamily="49" charset="0"/>
                        </a:rPr>
                        <a:t>12}</a:t>
                      </a: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200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marL="36000" marR="36000" marT="0" marB="0"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내용 개체 틀 2"/>
          <p:cNvSpPr txBox="1">
            <a:spLocks/>
          </p:cNvSpPr>
          <p:nvPr/>
        </p:nvSpPr>
        <p:spPr>
          <a:xfrm>
            <a:off x="628650" y="1164955"/>
            <a:ext cx="7886700" cy="1957026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20000"/>
              </a:lnSpc>
            </a:pPr>
            <a:r>
              <a:rPr lang="en-US" altLang="ko-KR" dirty="0" smtClean="0"/>
              <a:t>Using existing failing test cases, sliced test cases </a:t>
            </a:r>
            <a:r>
              <a:rPr lang="en-US" altLang="ko-KR" dirty="0"/>
              <a:t>(called purified test cases</a:t>
            </a:r>
            <a:r>
              <a:rPr lang="en-US" altLang="ko-KR" dirty="0" smtClean="0"/>
              <a:t>) are generated.</a:t>
            </a:r>
          </a:p>
          <a:p>
            <a:pPr lvl="1" algn="just">
              <a:lnSpc>
                <a:spcPct val="120000"/>
              </a:lnSpc>
            </a:pPr>
            <a:r>
              <a:rPr lang="en-US" altLang="ko-KR" dirty="0" smtClean="0"/>
              <a:t>Each of sliced test case contains only </a:t>
            </a:r>
            <a:r>
              <a:rPr lang="en-US" altLang="ko-KR" dirty="0" smtClean="0">
                <a:solidFill>
                  <a:srgbClr val="FF0000"/>
                </a:solidFill>
              </a:rPr>
              <a:t>one assertion </a:t>
            </a:r>
            <a:r>
              <a:rPr lang="en-US" altLang="ko-KR" dirty="0" smtClean="0"/>
              <a:t>and </a:t>
            </a:r>
            <a:r>
              <a:rPr lang="en-US" altLang="ko-KR" dirty="0" smtClean="0">
                <a:solidFill>
                  <a:srgbClr val="FF0000"/>
                </a:solidFill>
              </a:rPr>
              <a:t>the statements </a:t>
            </a:r>
            <a:r>
              <a:rPr lang="en-US" altLang="ko-KR" dirty="0" smtClean="0"/>
              <a:t>which have </a:t>
            </a:r>
            <a:r>
              <a:rPr lang="en-US" altLang="ko-KR" dirty="0" smtClean="0">
                <a:solidFill>
                  <a:srgbClr val="FF0000"/>
                </a:solidFill>
              </a:rPr>
              <a:t>dependency </a:t>
            </a:r>
            <a:r>
              <a:rPr lang="en-US" altLang="ko-KR" dirty="0" smtClean="0">
                <a:solidFill>
                  <a:srgbClr val="FF0000"/>
                </a:solidFill>
              </a:rPr>
              <a:t>with </a:t>
            </a:r>
            <a:r>
              <a:rPr lang="en-US" altLang="ko-KR" dirty="0" smtClean="0"/>
              <a:t>the variables in </a:t>
            </a:r>
            <a:r>
              <a:rPr lang="en-US" altLang="ko-KR" dirty="0" smtClean="0">
                <a:solidFill>
                  <a:srgbClr val="FF0000"/>
                </a:solidFill>
              </a:rPr>
              <a:t>the assertion.</a:t>
            </a:r>
            <a:endParaRPr lang="en-US" altLang="ko-KR" dirty="0"/>
          </a:p>
          <a:p>
            <a:pPr lvl="1" algn="just">
              <a:lnSpc>
                <a:spcPct val="120000"/>
              </a:lnSpc>
            </a:pPr>
            <a:r>
              <a:rPr lang="en-US" altLang="ko-KR" dirty="0" smtClean="0"/>
              <a:t>The test result of the sliced test case must be </a:t>
            </a:r>
            <a:r>
              <a:rPr lang="en-US" altLang="ko-KR" dirty="0" smtClean="0">
                <a:solidFill>
                  <a:srgbClr val="FF0000"/>
                </a:solidFill>
              </a:rPr>
              <a:t>fail</a:t>
            </a:r>
            <a:r>
              <a:rPr lang="en-US" altLang="ko-KR" dirty="0" smtClean="0"/>
              <a:t>.</a:t>
            </a:r>
          </a:p>
          <a:p>
            <a:pPr algn="just">
              <a:lnSpc>
                <a:spcPct val="120000"/>
              </a:lnSpc>
            </a:pPr>
            <a:r>
              <a:rPr lang="en-US" altLang="ko-KR" dirty="0" smtClean="0"/>
              <a:t>Combine the suspiciousness score of existing fault localization techniques with a ratio of executions by sliced test cases which are generated by the approach.</a:t>
            </a:r>
            <a:endParaRPr lang="en-US" altLang="ko-KR" dirty="0"/>
          </a:p>
        </p:txBody>
      </p:sp>
      <p:sp>
        <p:nvSpPr>
          <p:cNvPr id="6" name="TextBox 5"/>
          <p:cNvSpPr txBox="1"/>
          <p:nvPr/>
        </p:nvSpPr>
        <p:spPr>
          <a:xfrm>
            <a:off x="556953" y="4106487"/>
            <a:ext cx="1059906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en-US" altLang="ko-K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dynamic</a:t>
            </a:r>
          </a:p>
          <a:p>
            <a:pPr algn="ctr"/>
            <a:r>
              <a:rPr lang="en-US" altLang="ko-K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slicing</a:t>
            </a:r>
            <a:endParaRPr lang="ko-KR" altLang="en-US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5267939" y="5737324"/>
            <a:ext cx="387606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200" dirty="0" smtClean="0">
                <a:latin typeface="+mn-ea"/>
                <a:cs typeface="Courier New" pitchFamily="49" charset="0"/>
              </a:rPr>
              <a:t>● means the statement is executed by the test case</a:t>
            </a:r>
            <a:endParaRPr lang="ko-KR" altLang="en-US" sz="1200" dirty="0">
              <a:latin typeface="+mn-ea"/>
            </a:endParaRPr>
          </a:p>
        </p:txBody>
      </p:sp>
      <p:pic>
        <p:nvPicPr>
          <p:cNvPr id="10" name="Picture 2" descr="https://encrypted-tbn3.gstatic.com/images?q=tbn:ANd9GcTpiD4ag6S20eRYImtM0XAoBDfGkrU7r9n1o51WqzHob2jhVz5ZEQ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7014" y="4386074"/>
            <a:ext cx="187662" cy="19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6275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5"/>
          <p:cNvSpPr/>
          <p:nvPr/>
        </p:nvSpPr>
        <p:spPr>
          <a:xfrm>
            <a:off x="47223" y="1375893"/>
            <a:ext cx="280654" cy="5004069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vert270" rtlCol="0" anchor="ctr"/>
          <a:lstStyle/>
          <a:p>
            <a:pPr algn="ctr"/>
            <a:r>
              <a:rPr lang="en-US" altLang="ko-KR" sz="1600" b="1" dirty="0" smtClean="0">
                <a:solidFill>
                  <a:srgbClr val="FF0000"/>
                </a:solidFill>
              </a:rPr>
              <a:t>Subject program</a:t>
            </a:r>
            <a:endParaRPr lang="ko-KR" altLang="en-US" sz="1600" b="1" dirty="0">
              <a:solidFill>
                <a:srgbClr val="FF0000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432783" y="1375893"/>
            <a:ext cx="8659704" cy="139290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1600"/>
          </a:p>
        </p:txBody>
      </p:sp>
      <p:sp>
        <p:nvSpPr>
          <p:cNvPr id="9" name="직사각형 8"/>
          <p:cNvSpPr/>
          <p:nvPr/>
        </p:nvSpPr>
        <p:spPr>
          <a:xfrm>
            <a:off x="432782" y="3296992"/>
            <a:ext cx="3240713" cy="201983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1400"/>
          </a:p>
        </p:txBody>
      </p:sp>
      <p:sp>
        <p:nvSpPr>
          <p:cNvPr id="10" name="직사각형 9"/>
          <p:cNvSpPr/>
          <p:nvPr/>
        </p:nvSpPr>
        <p:spPr>
          <a:xfrm>
            <a:off x="3774717" y="4069177"/>
            <a:ext cx="2786799" cy="231078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1400"/>
          </a:p>
        </p:txBody>
      </p:sp>
      <p:sp>
        <p:nvSpPr>
          <p:cNvPr id="11" name="직사각형 10"/>
          <p:cNvSpPr/>
          <p:nvPr/>
        </p:nvSpPr>
        <p:spPr>
          <a:xfrm>
            <a:off x="6669917" y="5625865"/>
            <a:ext cx="2422570" cy="75409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endParaRPr lang="ko-KR" altLang="en-US" sz="1600"/>
          </a:p>
        </p:txBody>
      </p:sp>
      <p:sp>
        <p:nvSpPr>
          <p:cNvPr id="12" name="직사각형 11"/>
          <p:cNvSpPr/>
          <p:nvPr/>
        </p:nvSpPr>
        <p:spPr>
          <a:xfrm>
            <a:off x="1657350" y="611747"/>
            <a:ext cx="3235013" cy="388512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1200" dirty="0" smtClean="0">
                <a:solidFill>
                  <a:srgbClr val="FF0000"/>
                </a:solidFill>
              </a:rPr>
              <a:t>Fault localization technique (e.g., Tarantula)</a:t>
            </a:r>
            <a:endParaRPr lang="ko-KR" altLang="en-US" sz="1200" dirty="0">
              <a:solidFill>
                <a:srgbClr val="FF0000"/>
              </a:solidFill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47222" y="611747"/>
            <a:ext cx="1458984" cy="388512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1600" b="1" dirty="0" smtClean="0">
                <a:solidFill>
                  <a:srgbClr val="FF0000"/>
                </a:solidFill>
              </a:rPr>
              <a:t>Test suite</a:t>
            </a:r>
            <a:endParaRPr lang="ko-KR" altLang="en-US" sz="1600" b="1" dirty="0">
              <a:solidFill>
                <a:srgbClr val="FF0000"/>
              </a:solidFill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1657350" y="3008681"/>
            <a:ext cx="2016055" cy="288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1400" b="1" dirty="0" smtClean="0">
                <a:solidFill>
                  <a:schemeClr val="accent1">
                    <a:lumMod val="75000"/>
                  </a:schemeClr>
                </a:solidFill>
              </a:rPr>
              <a:t>Test Case Atomization</a:t>
            </a:r>
            <a:endParaRPr lang="ko-KR" altLang="en-US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모서리가 둥근 직사각형 14"/>
          <p:cNvSpPr/>
          <p:nvPr/>
        </p:nvSpPr>
        <p:spPr>
          <a:xfrm>
            <a:off x="519546" y="1483217"/>
            <a:ext cx="2442594" cy="579549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1100" dirty="0" smtClean="0"/>
              <a:t>Localizing faults with the given technique</a:t>
            </a:r>
            <a:endParaRPr lang="ko-KR" altLang="en-US" sz="1100" dirty="0"/>
          </a:p>
        </p:txBody>
      </p:sp>
      <p:sp>
        <p:nvSpPr>
          <p:cNvPr id="16" name="직사각형 15"/>
          <p:cNvSpPr/>
          <p:nvPr/>
        </p:nvSpPr>
        <p:spPr>
          <a:xfrm>
            <a:off x="592426" y="2322253"/>
            <a:ext cx="2296834" cy="304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1100" dirty="0" smtClean="0"/>
              <a:t>Failed test cases</a:t>
            </a:r>
            <a:endParaRPr lang="ko-KR" altLang="en-US" sz="1100" dirty="0"/>
          </a:p>
        </p:txBody>
      </p:sp>
      <p:sp>
        <p:nvSpPr>
          <p:cNvPr id="17" name="직사각형 16"/>
          <p:cNvSpPr/>
          <p:nvPr/>
        </p:nvSpPr>
        <p:spPr>
          <a:xfrm>
            <a:off x="5806626" y="1620971"/>
            <a:ext cx="2949264" cy="30404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1100" dirty="0" smtClean="0"/>
              <a:t>Statement suspiciousness</a:t>
            </a:r>
            <a:endParaRPr lang="ko-KR" altLang="en-US" sz="1100" dirty="0"/>
          </a:p>
        </p:txBody>
      </p:sp>
      <p:sp>
        <p:nvSpPr>
          <p:cNvPr id="18" name="직사각형 17"/>
          <p:cNvSpPr/>
          <p:nvPr/>
        </p:nvSpPr>
        <p:spPr>
          <a:xfrm>
            <a:off x="5044421" y="3780960"/>
            <a:ext cx="1515212" cy="288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1400" b="1" dirty="0" smtClean="0">
                <a:solidFill>
                  <a:schemeClr val="accent1">
                    <a:lumMod val="75000"/>
                  </a:schemeClr>
                </a:solidFill>
              </a:rPr>
              <a:t>Test Case Slicing</a:t>
            </a:r>
            <a:endParaRPr lang="ko-KR" altLang="en-US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직사각형 18"/>
          <p:cNvSpPr/>
          <p:nvPr/>
        </p:nvSpPr>
        <p:spPr>
          <a:xfrm>
            <a:off x="7448550" y="5342598"/>
            <a:ext cx="1650491" cy="288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1400" b="1" dirty="0" smtClean="0">
                <a:solidFill>
                  <a:schemeClr val="accent1">
                    <a:lumMod val="75000"/>
                  </a:schemeClr>
                </a:solidFill>
              </a:rPr>
              <a:t>Rank Refinement</a:t>
            </a:r>
            <a:endParaRPr lang="ko-KR" altLang="en-US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0" name="모서리가 둥근 직사각형 19"/>
          <p:cNvSpPr/>
          <p:nvPr/>
        </p:nvSpPr>
        <p:spPr>
          <a:xfrm>
            <a:off x="519547" y="3419879"/>
            <a:ext cx="779318" cy="48472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1050" dirty="0" smtClean="0"/>
              <a:t>Atomizing</a:t>
            </a:r>
          </a:p>
          <a:p>
            <a:pPr algn="ctr"/>
            <a:r>
              <a:rPr lang="en-US" altLang="ko-KR" sz="1050" dirty="0" smtClean="0"/>
              <a:t>test cases</a:t>
            </a:r>
            <a:endParaRPr lang="ko-KR" altLang="en-US" sz="1050" dirty="0"/>
          </a:p>
        </p:txBody>
      </p:sp>
      <p:sp>
        <p:nvSpPr>
          <p:cNvPr id="22" name="직사각형 21"/>
          <p:cNvSpPr/>
          <p:nvPr/>
        </p:nvSpPr>
        <p:spPr>
          <a:xfrm>
            <a:off x="1492635" y="3541830"/>
            <a:ext cx="1697374" cy="25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1050" dirty="0" smtClean="0"/>
              <a:t>Single-assertion test cases</a:t>
            </a:r>
            <a:endParaRPr lang="ko-KR" altLang="en-US" sz="1050" dirty="0"/>
          </a:p>
        </p:txBody>
      </p:sp>
      <p:sp>
        <p:nvSpPr>
          <p:cNvPr id="23" name="모서리가 둥근 직사각형 22"/>
          <p:cNvSpPr/>
          <p:nvPr/>
        </p:nvSpPr>
        <p:spPr>
          <a:xfrm>
            <a:off x="1509127" y="4118126"/>
            <a:ext cx="718008" cy="48472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1050" dirty="0" smtClean="0"/>
              <a:t>Running test cases</a:t>
            </a:r>
            <a:endParaRPr lang="ko-KR" altLang="en-US" sz="1050" dirty="0"/>
          </a:p>
        </p:txBody>
      </p:sp>
      <p:sp>
        <p:nvSpPr>
          <p:cNvPr id="25" name="직사각형 24"/>
          <p:cNvSpPr/>
          <p:nvPr/>
        </p:nvSpPr>
        <p:spPr>
          <a:xfrm>
            <a:off x="2361170" y="4231787"/>
            <a:ext cx="1213470" cy="25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1050" dirty="0" smtClean="0"/>
              <a:t>Broken statements</a:t>
            </a:r>
            <a:endParaRPr lang="ko-KR" altLang="en-US" sz="1050" dirty="0"/>
          </a:p>
        </p:txBody>
      </p:sp>
      <p:sp>
        <p:nvSpPr>
          <p:cNvPr id="26" name="직사각형 25"/>
          <p:cNvSpPr/>
          <p:nvPr/>
        </p:nvSpPr>
        <p:spPr>
          <a:xfrm>
            <a:off x="1506206" y="4854936"/>
            <a:ext cx="2087000" cy="25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1050" dirty="0" smtClean="0"/>
              <a:t>Failed single-assertion test cases</a:t>
            </a:r>
            <a:endParaRPr lang="ko-KR" altLang="en-US" sz="1050" dirty="0"/>
          </a:p>
        </p:txBody>
      </p:sp>
      <p:sp>
        <p:nvSpPr>
          <p:cNvPr id="27" name="직사각형 26"/>
          <p:cNvSpPr/>
          <p:nvPr/>
        </p:nvSpPr>
        <p:spPr>
          <a:xfrm>
            <a:off x="3877396" y="4230007"/>
            <a:ext cx="986389" cy="25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1050" dirty="0" smtClean="0"/>
              <a:t>Slicing criteria</a:t>
            </a:r>
            <a:endParaRPr lang="ko-KR" altLang="en-US" sz="1050" dirty="0"/>
          </a:p>
        </p:txBody>
      </p:sp>
      <p:sp>
        <p:nvSpPr>
          <p:cNvPr id="28" name="직사각형 27"/>
          <p:cNvSpPr/>
          <p:nvPr/>
        </p:nvSpPr>
        <p:spPr>
          <a:xfrm>
            <a:off x="4870797" y="5297866"/>
            <a:ext cx="1200147" cy="25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1050" dirty="0" smtClean="0"/>
              <a:t>Purified test cases</a:t>
            </a:r>
            <a:endParaRPr lang="ko-KR" altLang="en-US" sz="1050" dirty="0"/>
          </a:p>
        </p:txBody>
      </p:sp>
      <p:sp>
        <p:nvSpPr>
          <p:cNvPr id="29" name="모서리가 둥근 직사각형 28"/>
          <p:cNvSpPr/>
          <p:nvPr/>
        </p:nvSpPr>
        <p:spPr>
          <a:xfrm>
            <a:off x="4011736" y="5201678"/>
            <a:ext cx="717705" cy="45276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1050" dirty="0" smtClean="0"/>
              <a:t>Slicing test cases</a:t>
            </a:r>
            <a:endParaRPr lang="ko-KR" altLang="en-US" sz="1050" dirty="0"/>
          </a:p>
        </p:txBody>
      </p:sp>
      <p:sp>
        <p:nvSpPr>
          <p:cNvPr id="30" name="모서리가 둥근 직사각형 29"/>
          <p:cNvSpPr/>
          <p:nvPr/>
        </p:nvSpPr>
        <p:spPr>
          <a:xfrm>
            <a:off x="4790940" y="5760949"/>
            <a:ext cx="791247" cy="45276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1050" dirty="0" smtClean="0"/>
              <a:t>Running test cases</a:t>
            </a:r>
            <a:endParaRPr lang="ko-KR" altLang="en-US" sz="1050" dirty="0"/>
          </a:p>
        </p:txBody>
      </p:sp>
      <p:sp>
        <p:nvSpPr>
          <p:cNvPr id="31" name="직사각형 30"/>
          <p:cNvSpPr/>
          <p:nvPr/>
        </p:nvSpPr>
        <p:spPr>
          <a:xfrm>
            <a:off x="5759205" y="5863697"/>
            <a:ext cx="727390" cy="252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1050" dirty="0" smtClean="0"/>
              <a:t>Spectra</a:t>
            </a:r>
            <a:endParaRPr lang="ko-KR" altLang="en-US" sz="1050" dirty="0"/>
          </a:p>
        </p:txBody>
      </p:sp>
      <p:sp>
        <p:nvSpPr>
          <p:cNvPr id="32" name="모서리가 둥근 직사각형 31"/>
          <p:cNvSpPr/>
          <p:nvPr/>
        </p:nvSpPr>
        <p:spPr>
          <a:xfrm>
            <a:off x="6886273" y="5763584"/>
            <a:ext cx="789970" cy="452762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1050" dirty="0" smtClean="0"/>
              <a:t>Ranking statements</a:t>
            </a:r>
            <a:endParaRPr lang="ko-KR" altLang="en-US" sz="1050" dirty="0"/>
          </a:p>
        </p:txBody>
      </p:sp>
      <p:sp>
        <p:nvSpPr>
          <p:cNvPr id="33" name="직사각형 32"/>
          <p:cNvSpPr/>
          <p:nvPr/>
        </p:nvSpPr>
        <p:spPr>
          <a:xfrm>
            <a:off x="7888211" y="5840751"/>
            <a:ext cx="1166416" cy="310102"/>
          </a:xfrm>
          <a:prstGeom prst="rect">
            <a:avLst/>
          </a:prstGeom>
          <a:ln w="28575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1100" b="1" dirty="0" smtClean="0">
                <a:solidFill>
                  <a:srgbClr val="FF0000"/>
                </a:solidFill>
              </a:rPr>
              <a:t>Final statement ranking</a:t>
            </a:r>
            <a:endParaRPr lang="ko-KR" altLang="en-US" sz="1100" b="1" dirty="0">
              <a:solidFill>
                <a:srgbClr val="FF0000"/>
              </a:solidFill>
            </a:endParaRPr>
          </a:p>
        </p:txBody>
      </p:sp>
      <p:sp>
        <p:nvSpPr>
          <p:cNvPr id="34" name="직사각형 33"/>
          <p:cNvSpPr/>
          <p:nvPr/>
        </p:nvSpPr>
        <p:spPr>
          <a:xfrm>
            <a:off x="6781801" y="1087038"/>
            <a:ext cx="2306850" cy="2880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36000" tIns="36000" rIns="36000" bIns="36000" rtlCol="0" anchor="ctr"/>
          <a:lstStyle/>
          <a:p>
            <a:pPr algn="ctr"/>
            <a:r>
              <a:rPr lang="en-US" altLang="ko-KR" sz="1400" b="1" dirty="0" smtClean="0">
                <a:solidFill>
                  <a:schemeClr val="accent1">
                    <a:lumMod val="75000"/>
                  </a:schemeClr>
                </a:solidFill>
              </a:rPr>
              <a:t>Original Fault localization</a:t>
            </a:r>
            <a:endParaRPr lang="ko-KR" altLang="en-US" sz="1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36" name="직선 화살표 연결선 35"/>
          <p:cNvCxnSpPr/>
          <p:nvPr/>
        </p:nvCxnSpPr>
        <p:spPr>
          <a:xfrm>
            <a:off x="1298865" y="1000259"/>
            <a:ext cx="0" cy="4829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직선 화살표 연결선 36"/>
          <p:cNvCxnSpPr/>
          <p:nvPr/>
        </p:nvCxnSpPr>
        <p:spPr>
          <a:xfrm>
            <a:off x="2227135" y="1000259"/>
            <a:ext cx="0" cy="48295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직선 화살표 연결선 37"/>
          <p:cNvCxnSpPr>
            <a:stCxn id="15" idx="3"/>
            <a:endCxn id="17" idx="1"/>
          </p:cNvCxnSpPr>
          <p:nvPr/>
        </p:nvCxnSpPr>
        <p:spPr>
          <a:xfrm flipV="1">
            <a:off x="2962140" y="1772991"/>
            <a:ext cx="2844486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직선 화살표 연결선 40"/>
          <p:cNvCxnSpPr/>
          <p:nvPr/>
        </p:nvCxnSpPr>
        <p:spPr>
          <a:xfrm>
            <a:off x="909206" y="2062767"/>
            <a:ext cx="5194" cy="2594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직선 화살표 연결선 44"/>
          <p:cNvCxnSpPr>
            <a:endCxn id="20" idx="0"/>
          </p:cNvCxnSpPr>
          <p:nvPr/>
        </p:nvCxnSpPr>
        <p:spPr>
          <a:xfrm>
            <a:off x="909206" y="2648590"/>
            <a:ext cx="0" cy="7712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직선 화살표 연결선 46"/>
          <p:cNvCxnSpPr>
            <a:endCxn id="15" idx="1"/>
          </p:cNvCxnSpPr>
          <p:nvPr/>
        </p:nvCxnSpPr>
        <p:spPr>
          <a:xfrm>
            <a:off x="327877" y="1772991"/>
            <a:ext cx="191669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직선 화살표 연결선 49"/>
          <p:cNvCxnSpPr>
            <a:stCxn id="20" idx="3"/>
            <a:endCxn id="22" idx="1"/>
          </p:cNvCxnSpPr>
          <p:nvPr/>
        </p:nvCxnSpPr>
        <p:spPr>
          <a:xfrm>
            <a:off x="1298865" y="3662241"/>
            <a:ext cx="193770" cy="558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직선 화살표 연결선 52"/>
          <p:cNvCxnSpPr>
            <a:endCxn id="23" idx="0"/>
          </p:cNvCxnSpPr>
          <p:nvPr/>
        </p:nvCxnSpPr>
        <p:spPr>
          <a:xfrm>
            <a:off x="1868131" y="3808318"/>
            <a:ext cx="0" cy="3098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직선 화살표 연결선 56"/>
          <p:cNvCxnSpPr>
            <a:endCxn id="23" idx="1"/>
          </p:cNvCxnSpPr>
          <p:nvPr/>
        </p:nvCxnSpPr>
        <p:spPr>
          <a:xfrm>
            <a:off x="331560" y="4360125"/>
            <a:ext cx="1177567" cy="3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3" name="직선 화살표 연결선 62"/>
          <p:cNvCxnSpPr>
            <a:stCxn id="23" idx="3"/>
            <a:endCxn id="25" idx="1"/>
          </p:cNvCxnSpPr>
          <p:nvPr/>
        </p:nvCxnSpPr>
        <p:spPr>
          <a:xfrm flipV="1">
            <a:off x="2227135" y="4357787"/>
            <a:ext cx="134035" cy="270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7" name="직선 화살표 연결선 66"/>
          <p:cNvCxnSpPr>
            <a:stCxn id="23" idx="2"/>
          </p:cNvCxnSpPr>
          <p:nvPr/>
        </p:nvCxnSpPr>
        <p:spPr>
          <a:xfrm>
            <a:off x="1868131" y="4602850"/>
            <a:ext cx="0" cy="25208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직선 화살표 연결선 69"/>
          <p:cNvCxnSpPr>
            <a:stCxn id="25" idx="3"/>
            <a:endCxn id="27" idx="1"/>
          </p:cNvCxnSpPr>
          <p:nvPr/>
        </p:nvCxnSpPr>
        <p:spPr>
          <a:xfrm flipV="1">
            <a:off x="3574640" y="4356007"/>
            <a:ext cx="302756" cy="17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3" name="직선 화살표 연결선 72"/>
          <p:cNvCxnSpPr>
            <a:stCxn id="27" idx="2"/>
            <a:endCxn id="29" idx="0"/>
          </p:cNvCxnSpPr>
          <p:nvPr/>
        </p:nvCxnSpPr>
        <p:spPr>
          <a:xfrm flipH="1">
            <a:off x="4370589" y="4482007"/>
            <a:ext cx="2" cy="71967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직선 화살표 연결선 76"/>
          <p:cNvCxnSpPr>
            <a:stCxn id="29" idx="3"/>
            <a:endCxn id="28" idx="1"/>
          </p:cNvCxnSpPr>
          <p:nvPr/>
        </p:nvCxnSpPr>
        <p:spPr>
          <a:xfrm flipV="1">
            <a:off x="4729441" y="5423866"/>
            <a:ext cx="141356" cy="419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0" name="직선 화살표 연결선 79"/>
          <p:cNvCxnSpPr>
            <a:endCxn id="30" idx="0"/>
          </p:cNvCxnSpPr>
          <p:nvPr/>
        </p:nvCxnSpPr>
        <p:spPr>
          <a:xfrm>
            <a:off x="5186564" y="5549866"/>
            <a:ext cx="0" cy="2110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5" name="직선 화살표 연결선 84"/>
          <p:cNvCxnSpPr>
            <a:stCxn id="30" idx="3"/>
            <a:endCxn id="31" idx="1"/>
          </p:cNvCxnSpPr>
          <p:nvPr/>
        </p:nvCxnSpPr>
        <p:spPr>
          <a:xfrm>
            <a:off x="5582187" y="5987330"/>
            <a:ext cx="177018" cy="23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9" name="직선 화살표 연결선 88"/>
          <p:cNvCxnSpPr>
            <a:stCxn id="31" idx="3"/>
            <a:endCxn id="32" idx="1"/>
          </p:cNvCxnSpPr>
          <p:nvPr/>
        </p:nvCxnSpPr>
        <p:spPr>
          <a:xfrm>
            <a:off x="6486595" y="5989697"/>
            <a:ext cx="399678" cy="26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2" name="직선 화살표 연결선 91"/>
          <p:cNvCxnSpPr>
            <a:stCxn id="32" idx="3"/>
            <a:endCxn id="33" idx="1"/>
          </p:cNvCxnSpPr>
          <p:nvPr/>
        </p:nvCxnSpPr>
        <p:spPr>
          <a:xfrm>
            <a:off x="7676243" y="5989965"/>
            <a:ext cx="211968" cy="583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0143F-68AA-4B58-9BA1-105648781FEB}" type="slidenum">
              <a:rPr lang="en-US" altLang="ko-KR" smtClean="0"/>
              <a:pPr/>
              <a:t>7</a:t>
            </a:fld>
            <a:endParaRPr lang="ko-KR" altLang="en-US" dirty="0" smtClean="0"/>
          </a:p>
        </p:txBody>
      </p:sp>
      <p:sp>
        <p:nvSpPr>
          <p:cNvPr id="48" name="제목 1"/>
          <p:cNvSpPr>
            <a:spLocks noGrp="1"/>
          </p:cNvSpPr>
          <p:nvPr>
            <p:ph type="title"/>
          </p:nvPr>
        </p:nvSpPr>
        <p:spPr>
          <a:xfrm>
            <a:off x="627254" y="-213022"/>
            <a:ext cx="7886700" cy="917869"/>
          </a:xfrm>
        </p:spPr>
        <p:txBody>
          <a:bodyPr/>
          <a:lstStyle/>
          <a:p>
            <a:r>
              <a:rPr lang="en-US" altLang="ko-KR" dirty="0" smtClean="0"/>
              <a:t>An overview of the approach</a:t>
            </a:r>
            <a:endParaRPr lang="ko-KR" altLang="en-US" dirty="0"/>
          </a:p>
        </p:txBody>
      </p:sp>
      <p:cxnSp>
        <p:nvCxnSpPr>
          <p:cNvPr id="49" name="직선 화살표 연결선 48"/>
          <p:cNvCxnSpPr>
            <a:stCxn id="17" idx="2"/>
            <a:endCxn id="32" idx="0"/>
          </p:cNvCxnSpPr>
          <p:nvPr/>
        </p:nvCxnSpPr>
        <p:spPr>
          <a:xfrm>
            <a:off x="7281258" y="1925011"/>
            <a:ext cx="0" cy="383857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직선 화살표 연결선 50"/>
          <p:cNvCxnSpPr>
            <a:stCxn id="26" idx="3"/>
            <a:endCxn id="29" idx="1"/>
          </p:cNvCxnSpPr>
          <p:nvPr/>
        </p:nvCxnSpPr>
        <p:spPr>
          <a:xfrm>
            <a:off x="3593206" y="4980936"/>
            <a:ext cx="418530" cy="44712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직선 화살표 연결선 54"/>
          <p:cNvCxnSpPr/>
          <p:nvPr/>
        </p:nvCxnSpPr>
        <p:spPr>
          <a:xfrm>
            <a:off x="327877" y="5521291"/>
            <a:ext cx="3683859" cy="1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직선 화살표 연결선 63"/>
          <p:cNvCxnSpPr>
            <a:endCxn id="30" idx="1"/>
          </p:cNvCxnSpPr>
          <p:nvPr/>
        </p:nvCxnSpPr>
        <p:spPr>
          <a:xfrm flipV="1">
            <a:off x="327876" y="5987330"/>
            <a:ext cx="4463064" cy="1558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grpSp>
        <p:nvGrpSpPr>
          <p:cNvPr id="56" name="그룹 55"/>
          <p:cNvGrpSpPr/>
          <p:nvPr/>
        </p:nvGrpSpPr>
        <p:grpSpPr>
          <a:xfrm>
            <a:off x="6972927" y="107734"/>
            <a:ext cx="1516263" cy="819455"/>
            <a:chOff x="7239627" y="107734"/>
            <a:chExt cx="1516263" cy="819455"/>
          </a:xfrm>
        </p:grpSpPr>
        <p:sp>
          <p:nvSpPr>
            <p:cNvPr id="54" name="TextBox 53"/>
            <p:cNvSpPr txBox="1"/>
            <p:nvPr/>
          </p:nvSpPr>
          <p:spPr>
            <a:xfrm>
              <a:off x="7562935" y="107734"/>
              <a:ext cx="1192955" cy="81945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altLang="ko-KR" sz="1050" dirty="0" smtClean="0"/>
                <a:t>Input/output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050" dirty="0" smtClean="0"/>
                <a:t>Intermediate file</a:t>
              </a:r>
            </a:p>
            <a:p>
              <a:pPr>
                <a:lnSpc>
                  <a:spcPct val="150000"/>
                </a:lnSpc>
              </a:pPr>
              <a:r>
                <a:rPr lang="en-US" altLang="ko-KR" sz="1050" dirty="0"/>
                <a:t>Function</a:t>
              </a:r>
              <a:endParaRPr lang="ko-KR" altLang="en-US" sz="1050" dirty="0"/>
            </a:p>
          </p:txBody>
        </p:sp>
        <p:sp>
          <p:nvSpPr>
            <p:cNvPr id="68" name="직사각형 67"/>
            <p:cNvSpPr/>
            <p:nvPr/>
          </p:nvSpPr>
          <p:spPr>
            <a:xfrm>
              <a:off x="7239627" y="219546"/>
              <a:ext cx="278424" cy="144591"/>
            </a:xfrm>
            <a:prstGeom prst="rect">
              <a:avLst/>
            </a:prstGeom>
            <a:ln w="28575">
              <a:solidFill>
                <a:srgbClr val="FF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36000" rIns="36000" bIns="36000" rtlCol="0" anchor="ctr"/>
            <a:lstStyle/>
            <a:p>
              <a:pPr algn="ctr"/>
              <a:endParaRPr lang="ko-KR" altLang="en-US" sz="1600" b="1" dirty="0">
                <a:solidFill>
                  <a:srgbClr val="FF0000"/>
                </a:solidFill>
              </a:endParaRPr>
            </a:p>
          </p:txBody>
        </p:sp>
        <p:sp>
          <p:nvSpPr>
            <p:cNvPr id="69" name="직사각형 68"/>
            <p:cNvSpPr/>
            <p:nvPr/>
          </p:nvSpPr>
          <p:spPr>
            <a:xfrm>
              <a:off x="7239627" y="459091"/>
              <a:ext cx="278424" cy="128795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36000" rIns="36000" bIns="36000" rtlCol="0" anchor="ctr"/>
            <a:lstStyle/>
            <a:p>
              <a:pPr algn="ctr"/>
              <a:endParaRPr lang="ko-KR" altLang="en-US" sz="1100" dirty="0"/>
            </a:p>
          </p:txBody>
        </p:sp>
        <p:sp>
          <p:nvSpPr>
            <p:cNvPr id="71" name="모서리가 둥근 직사각형 70"/>
            <p:cNvSpPr/>
            <p:nvPr/>
          </p:nvSpPr>
          <p:spPr>
            <a:xfrm>
              <a:off x="7239627" y="694224"/>
              <a:ext cx="278424" cy="140354"/>
            </a:xfrm>
            <a:prstGeom prst="roundRect">
              <a:avLst/>
            </a:prstGeom>
            <a:ln w="127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lIns="36000" tIns="36000" rIns="36000" bIns="36000" rtlCol="0" anchor="ctr"/>
            <a:lstStyle/>
            <a:p>
              <a:pPr algn="ctr"/>
              <a:endParaRPr lang="en-US" altLang="ko-KR" sz="1050" dirty="0" smtClean="0"/>
            </a:p>
          </p:txBody>
        </p:sp>
      </p:grpSp>
      <p:sp>
        <p:nvSpPr>
          <p:cNvPr id="58" name="직사각형 57"/>
          <p:cNvSpPr/>
          <p:nvPr/>
        </p:nvSpPr>
        <p:spPr>
          <a:xfrm>
            <a:off x="6800850" y="107734"/>
            <a:ext cx="1688340" cy="81945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652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(1) Test case atomization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474380"/>
                <a:ext cx="7886700" cy="5021669"/>
              </a:xfrm>
            </p:spPr>
            <p:txBody>
              <a:bodyPr>
                <a:normAutofit/>
              </a:bodyPr>
              <a:lstStyle/>
              <a:p>
                <a:r>
                  <a:rPr lang="en-US" altLang="ko-KR" dirty="0" smtClean="0"/>
                  <a:t>Given a failing test case which </a:t>
                </a:r>
                <a:r>
                  <a:rPr lang="en-US" altLang="ko-KR" dirty="0"/>
                  <a:t>h</a:t>
                </a:r>
                <a:r>
                  <a:rPr lang="en-US" altLang="ko-KR" dirty="0" smtClean="0"/>
                  <a:t>as </a:t>
                </a:r>
                <a14:m>
                  <m:oMath xmlns:m="http://schemas.openxmlformats.org/officeDocument/2006/math">
                    <m:r>
                      <a:rPr lang="en-US" altLang="ko-KR" b="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altLang="ko-KR" dirty="0" smtClean="0"/>
                  <a:t> assertions, </a:t>
                </a:r>
                <a:r>
                  <a:rPr lang="en-US" altLang="ko-KR" dirty="0"/>
                  <a:t>m</a:t>
                </a:r>
                <a:r>
                  <a:rPr lang="en-US" altLang="ko-KR" dirty="0" smtClean="0"/>
                  <a:t>ake </a:t>
                </a:r>
                <a14:m>
                  <m:oMath xmlns:m="http://schemas.openxmlformats.org/officeDocument/2006/math">
                    <m:r>
                      <a:rPr lang="en-US" altLang="ko-KR" b="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altLang="ko-KR" dirty="0" smtClean="0"/>
                  <a:t> copies of this test case</a:t>
                </a:r>
              </a:p>
              <a:p>
                <a:r>
                  <a:rPr lang="en-US" altLang="ko-KR" dirty="0" smtClean="0"/>
                  <a:t>Then,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i="1" dirty="0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US" altLang="ko-KR" b="0" i="1" dirty="0" smtClean="0">
                            <a:latin typeface="Cambria Math" panose="02040503050406030204" pitchFamily="18" charset="0"/>
                          </a:rPr>
                          <m:t>𝑡h</m:t>
                        </m:r>
                      </m:sup>
                    </m:sSup>
                  </m:oMath>
                </a14:m>
                <a:r>
                  <a:rPr lang="en-US" altLang="ko-KR" dirty="0" smtClean="0"/>
                  <a:t> copy of the test case, surround all assertions except for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ko-KR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ko-KR" i="1" dirty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  <m:sup>
                        <m:r>
                          <a:rPr lang="en-US" altLang="ko-KR" i="1" dirty="0">
                            <a:latin typeface="Cambria Math" panose="02040503050406030204" pitchFamily="18" charset="0"/>
                          </a:rPr>
                          <m:t>𝑡h</m:t>
                        </m:r>
                      </m:sup>
                    </m:sSup>
                  </m:oMath>
                </a14:m>
                <a:r>
                  <a:rPr lang="en-US" altLang="ko-KR" dirty="0" smtClean="0"/>
                  <a:t> assertion with try/catch to ignore its exception.</a:t>
                </a:r>
              </a:p>
              <a:p>
                <a:endParaRPr lang="en-US" altLang="ko-KR" dirty="0"/>
              </a:p>
              <a:p>
                <a:endParaRPr lang="en-US" altLang="ko-KR" dirty="0" smtClean="0"/>
              </a:p>
              <a:p>
                <a:endParaRPr lang="en-US" altLang="ko-KR" dirty="0" smtClean="0"/>
              </a:p>
              <a:p>
                <a:endParaRPr lang="en-US" altLang="ko-KR" dirty="0"/>
              </a:p>
              <a:p>
                <a:pPr marL="0" indent="0">
                  <a:buNone/>
                </a:pPr>
                <a:endParaRPr lang="en-US" altLang="ko-KR" dirty="0" smtClean="0"/>
              </a:p>
              <a:p>
                <a:r>
                  <a:rPr lang="en-US" altLang="ko-KR" dirty="0" smtClean="0"/>
                  <a:t>After that, compile and execute all generated test cases.</a:t>
                </a:r>
              </a:p>
              <a:p>
                <a:r>
                  <a:rPr lang="en-US" altLang="ko-KR" dirty="0" smtClean="0"/>
                  <a:t>Records failing test cases and its broken statement that is either an assertion or a statement which throws an unexpected error.</a:t>
                </a:r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474380"/>
                <a:ext cx="7886700" cy="5021669"/>
              </a:xfrm>
              <a:blipFill rotWithShape="0">
                <a:blip r:embed="rId2"/>
                <a:stretch>
                  <a:fillRect l="-773" t="-1335" r="-155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0143F-68AA-4B58-9BA1-105648781FEB}" type="slidenum">
              <a:rPr lang="en-US" altLang="ko-KR" smtClean="0"/>
              <a:pPr/>
              <a:t>8</a:t>
            </a:fld>
            <a:endParaRPr lang="ko-KR" altLang="en-US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2072758" y="2910409"/>
            <a:ext cx="4998484" cy="163121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try {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 assertion */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catch (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java.lang.Throwable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ko-KR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throwable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{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altLang="ko-KR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 do nothing */</a:t>
            </a:r>
          </a:p>
          <a:p>
            <a:r>
              <a:rPr lang="en-US" altLang="ko-KR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altLang="ko-KR" sz="16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40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274144" y="-56668"/>
            <a:ext cx="7886700" cy="444499"/>
          </a:xfrm>
        </p:spPr>
        <p:txBody>
          <a:bodyPr>
            <a:noAutofit/>
          </a:bodyPr>
          <a:lstStyle/>
          <a:p>
            <a:r>
              <a:rPr lang="en-US" altLang="ko-KR" sz="2800" dirty="0" smtClean="0"/>
              <a:t>An example of test case atomization</a:t>
            </a:r>
            <a:endParaRPr lang="ko-KR" altLang="en-US" sz="28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0143F-68AA-4B58-9BA1-105648781FEB}" type="slidenum">
              <a:rPr lang="en-US" altLang="ko-KR" smtClean="0"/>
              <a:pPr/>
              <a:t>9</a:t>
            </a:fld>
            <a:endParaRPr lang="ko-KR" alt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55489" y="689642"/>
            <a:ext cx="3328155" cy="212365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1 Public class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targetTest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2  @Test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3  void t1(){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4    target t = new target();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5   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 a=1;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6   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(2, t.inc(a));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7   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 b=1;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8   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(0,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t.dec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(b));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9   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 c=3;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10  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(1,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t.dec_twice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(c));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11 };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12}</a:t>
            </a:r>
            <a:endParaRPr lang="ko-KR" altLang="en-US" sz="11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2293556" y="409694"/>
            <a:ext cx="1490088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ko-KR" sz="1200" dirty="0" smtClean="0">
                <a:latin typeface="+mn-ea"/>
                <a:cs typeface="Courier New" pitchFamily="49" charset="0"/>
              </a:rPr>
              <a:t>Failing test </a:t>
            </a:r>
            <a:r>
              <a:rPr lang="en-US" altLang="ko-KR" sz="1200" dirty="0">
                <a:latin typeface="+mn-ea"/>
                <a:cs typeface="Courier New" pitchFamily="49" charset="0"/>
              </a:rPr>
              <a:t>case </a:t>
            </a:r>
            <a:r>
              <a:rPr lang="en-US" altLang="ko-KR" sz="1200" dirty="0" smtClean="0">
                <a:latin typeface="+mn-ea"/>
                <a:cs typeface="Courier New" pitchFamily="49" charset="0"/>
              </a:rPr>
              <a:t>t1</a:t>
            </a:r>
            <a:endParaRPr lang="en-US" altLang="ko-KR" sz="1200" dirty="0">
              <a:latin typeface="+mn-ea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92641" y="385829"/>
            <a:ext cx="3368203" cy="297004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1 Public class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targetTest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2  @Test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3  void </a:t>
            </a:r>
            <a:r>
              <a:rPr lang="en-US" altLang="ko-KR" sz="1100" dirty="0">
                <a:latin typeface="Courier New" pitchFamily="49" charset="0"/>
                <a:cs typeface="Courier New" pitchFamily="49" charset="0"/>
              </a:rPr>
              <a:t>a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2(){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4    target t = new target();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5   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 a=1;</a:t>
            </a:r>
          </a:p>
          <a:p>
            <a:endParaRPr lang="en-US" altLang="ko-KR" sz="11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6   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(2, t.inc(a));</a:t>
            </a:r>
          </a:p>
          <a:p>
            <a:endParaRPr lang="en-US" altLang="ko-KR" sz="1100" dirty="0" smtClean="0">
              <a:latin typeface="Courier New" pitchFamily="49" charset="0"/>
              <a:cs typeface="Courier New" pitchFamily="49" charset="0"/>
            </a:endParaRPr>
          </a:p>
          <a:p>
            <a:endParaRPr lang="en-US" altLang="ko-KR" sz="11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7   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 b=1;</a:t>
            </a:r>
          </a:p>
          <a:p>
            <a:r>
              <a:rPr lang="en-US" altLang="ko-KR" sz="1100" b="1" dirty="0" smtClean="0">
                <a:latin typeface="Courier New" pitchFamily="49" charset="0"/>
                <a:cs typeface="Courier New" pitchFamily="49" charset="0"/>
              </a:rPr>
              <a:t>8    </a:t>
            </a:r>
            <a:r>
              <a:rPr lang="en-US" altLang="ko-KR" sz="1100" b="1" dirty="0" err="1" smtClean="0"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100" b="1" dirty="0" smtClean="0">
                <a:latin typeface="Courier New" pitchFamily="49" charset="0"/>
                <a:cs typeface="Courier New" pitchFamily="49" charset="0"/>
              </a:rPr>
              <a:t>(0, </a:t>
            </a:r>
            <a:r>
              <a:rPr lang="en-US" altLang="ko-KR" sz="1100" b="1" dirty="0" err="1" smtClean="0">
                <a:latin typeface="Courier New" pitchFamily="49" charset="0"/>
                <a:cs typeface="Courier New" pitchFamily="49" charset="0"/>
              </a:rPr>
              <a:t>t.dec</a:t>
            </a:r>
            <a:r>
              <a:rPr lang="en-US" altLang="ko-KR" sz="1100" b="1" dirty="0" smtClean="0">
                <a:latin typeface="Courier New" pitchFamily="49" charset="0"/>
                <a:cs typeface="Courier New" pitchFamily="49" charset="0"/>
              </a:rPr>
              <a:t>(b));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9   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 c=3;</a:t>
            </a:r>
          </a:p>
          <a:p>
            <a:endParaRPr lang="en-US" altLang="ko-KR" sz="11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10  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(1,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t.dec_twice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(c));</a:t>
            </a:r>
          </a:p>
          <a:p>
            <a:endParaRPr lang="en-US" altLang="ko-KR" sz="1100" dirty="0" smtClean="0">
              <a:latin typeface="Courier New" pitchFamily="49" charset="0"/>
              <a:cs typeface="Courier New" pitchFamily="49" charset="0"/>
            </a:endParaRPr>
          </a:p>
          <a:p>
            <a:endParaRPr lang="en-US" altLang="ko-KR" sz="11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11 };}</a:t>
            </a:r>
            <a:endParaRPr lang="ko-KR" altLang="en-US" sz="11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7147104" y="108830"/>
            <a:ext cx="1013739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ko-KR" sz="1200" dirty="0" smtClean="0">
                <a:latin typeface="+mn-ea"/>
                <a:cs typeface="Courier New" pitchFamily="49" charset="0"/>
              </a:rPr>
              <a:t>test </a:t>
            </a:r>
            <a:r>
              <a:rPr lang="en-US" altLang="ko-KR" sz="1200" dirty="0">
                <a:latin typeface="+mn-ea"/>
                <a:cs typeface="Courier New" pitchFamily="49" charset="0"/>
              </a:rPr>
              <a:t>case </a:t>
            </a:r>
            <a:r>
              <a:rPr lang="en-US" altLang="ko-KR" sz="1200" dirty="0" smtClean="0">
                <a:latin typeface="+mn-ea"/>
                <a:cs typeface="Courier New" pitchFamily="49" charset="0"/>
              </a:rPr>
              <a:t>a2</a:t>
            </a:r>
            <a:endParaRPr lang="en-US" altLang="ko-KR" sz="1200" dirty="0">
              <a:latin typeface="+mn-ea"/>
              <a:cs typeface="Courier New" pitchFamily="49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92641" y="3672907"/>
            <a:ext cx="3368203" cy="313932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1 Public class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targetTest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2  @Test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3  void a3(){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4    target t = new target();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5   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 a=1;</a:t>
            </a:r>
          </a:p>
          <a:p>
            <a:endParaRPr lang="en-US" altLang="ko-KR" sz="11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6   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(2, t.inc(a));</a:t>
            </a:r>
          </a:p>
          <a:p>
            <a:endParaRPr lang="en-US" altLang="ko-KR" sz="1100" dirty="0" smtClean="0">
              <a:latin typeface="Courier New" pitchFamily="49" charset="0"/>
              <a:cs typeface="Courier New" pitchFamily="49" charset="0"/>
            </a:endParaRPr>
          </a:p>
          <a:p>
            <a:endParaRPr lang="en-US" altLang="ko-KR" sz="11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7   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 b=1;</a:t>
            </a:r>
          </a:p>
          <a:p>
            <a:endParaRPr lang="en-US" altLang="ko-KR" sz="11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8   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(0,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t.dec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(b));</a:t>
            </a:r>
          </a:p>
          <a:p>
            <a:endParaRPr lang="en-US" altLang="ko-KR" sz="1100" dirty="0" smtClean="0">
              <a:latin typeface="Courier New" pitchFamily="49" charset="0"/>
              <a:cs typeface="Courier New" pitchFamily="49" charset="0"/>
            </a:endParaRPr>
          </a:p>
          <a:p>
            <a:endParaRPr lang="en-US" altLang="ko-KR" sz="11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9   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 c=3;</a:t>
            </a:r>
            <a:r>
              <a:rPr lang="en-US" altLang="ko-KR" sz="1100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ko-KR" sz="1100" b="1" dirty="0" smtClean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try</a:t>
            </a:r>
            <a:r>
              <a:rPr lang="en-US" altLang="ko-KR" sz="1100" b="1" dirty="0">
                <a:solidFill>
                  <a:schemeClr val="bg1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US" altLang="ko-KR" sz="1100" dirty="0" smtClean="0">
              <a:solidFill>
                <a:schemeClr val="bg1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100" b="1" dirty="0" smtClean="0">
                <a:latin typeface="Courier New" pitchFamily="49" charset="0"/>
                <a:cs typeface="Courier New" pitchFamily="49" charset="0"/>
              </a:rPr>
              <a:t>10   </a:t>
            </a:r>
            <a:r>
              <a:rPr lang="en-US" altLang="ko-KR" sz="1100" b="1" dirty="0" err="1" smtClean="0"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100" b="1" dirty="0" smtClean="0">
                <a:latin typeface="Courier New" pitchFamily="49" charset="0"/>
                <a:cs typeface="Courier New" pitchFamily="49" charset="0"/>
              </a:rPr>
              <a:t>(1, </a:t>
            </a:r>
            <a:r>
              <a:rPr lang="en-US" altLang="ko-KR" sz="1100" b="1" dirty="0" err="1" smtClean="0">
                <a:latin typeface="Courier New" pitchFamily="49" charset="0"/>
                <a:cs typeface="Courier New" pitchFamily="49" charset="0"/>
              </a:rPr>
              <a:t>t.dec_twice</a:t>
            </a:r>
            <a:r>
              <a:rPr lang="en-US" altLang="ko-KR" sz="1100" b="1" dirty="0" smtClean="0">
                <a:latin typeface="Courier New" pitchFamily="49" charset="0"/>
                <a:cs typeface="Courier New" pitchFamily="49" charset="0"/>
              </a:rPr>
              <a:t>(c));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11 };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12}</a:t>
            </a:r>
            <a:endParaRPr lang="ko-KR" altLang="en-US" sz="11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7147105" y="3400851"/>
            <a:ext cx="1013739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ko-KR" sz="1200" dirty="0" smtClean="0">
                <a:latin typeface="+mn-ea"/>
                <a:cs typeface="Courier New" pitchFamily="49" charset="0"/>
              </a:rPr>
              <a:t>test </a:t>
            </a:r>
            <a:r>
              <a:rPr lang="en-US" altLang="ko-KR" sz="1200" dirty="0">
                <a:latin typeface="+mn-ea"/>
                <a:cs typeface="Courier New" pitchFamily="49" charset="0"/>
              </a:rPr>
              <a:t>case </a:t>
            </a:r>
            <a:r>
              <a:rPr lang="en-US" altLang="ko-KR" sz="1200" dirty="0" smtClean="0">
                <a:latin typeface="+mn-ea"/>
                <a:cs typeface="Courier New" pitchFamily="49" charset="0"/>
              </a:rPr>
              <a:t>a3</a:t>
            </a:r>
            <a:endParaRPr lang="en-US" altLang="ko-KR" sz="1200" dirty="0">
              <a:latin typeface="+mn-ea"/>
              <a:cs typeface="Courier New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2749" y="3632872"/>
            <a:ext cx="3500895" cy="3139321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1 Public class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targetTest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2  @Test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3  void a1(){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4    target t = new target();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5   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 a=1;</a:t>
            </a:r>
          </a:p>
          <a:p>
            <a:r>
              <a:rPr lang="en-US" altLang="ko-KR" sz="1100" b="1" dirty="0" smtClean="0">
                <a:latin typeface="Courier New" pitchFamily="49" charset="0"/>
                <a:cs typeface="Courier New" pitchFamily="49" charset="0"/>
              </a:rPr>
              <a:t>6    </a:t>
            </a:r>
            <a:r>
              <a:rPr lang="en-US" altLang="ko-KR" sz="1100" b="1" dirty="0" err="1" smtClean="0"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100" b="1" dirty="0" smtClean="0">
                <a:latin typeface="Courier New" pitchFamily="49" charset="0"/>
                <a:cs typeface="Courier New" pitchFamily="49" charset="0"/>
              </a:rPr>
              <a:t>(2, t.inc(a));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7   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 b=1;</a:t>
            </a:r>
          </a:p>
          <a:p>
            <a:endParaRPr lang="en-US" altLang="ko-KR" sz="11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8   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(0,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t.dec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(b));</a:t>
            </a:r>
          </a:p>
          <a:p>
            <a:endParaRPr lang="en-US" altLang="ko-KR" sz="1100" dirty="0" smtClean="0">
              <a:latin typeface="Courier New" pitchFamily="49" charset="0"/>
              <a:cs typeface="Courier New" pitchFamily="49" charset="0"/>
            </a:endParaRPr>
          </a:p>
          <a:p>
            <a:endParaRPr lang="en-US" altLang="ko-KR" sz="11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9   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 c=3;</a:t>
            </a:r>
          </a:p>
          <a:p>
            <a:endParaRPr lang="en-US" altLang="ko-KR" sz="1100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10  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assertEquals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(1, </a:t>
            </a:r>
            <a:r>
              <a:rPr lang="en-US" altLang="ko-KR" sz="1100" dirty="0" err="1" smtClean="0">
                <a:latin typeface="Courier New" pitchFamily="49" charset="0"/>
                <a:cs typeface="Courier New" pitchFamily="49" charset="0"/>
              </a:rPr>
              <a:t>t.dec_twice</a:t>
            </a:r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(c));</a:t>
            </a:r>
          </a:p>
          <a:p>
            <a:endParaRPr lang="en-US" altLang="ko-KR" sz="1100" dirty="0" smtClean="0">
              <a:latin typeface="Courier New" pitchFamily="49" charset="0"/>
              <a:cs typeface="Courier New" pitchFamily="49" charset="0"/>
            </a:endParaRPr>
          </a:p>
          <a:p>
            <a:endParaRPr lang="en-US" altLang="ko-KR" sz="1100" dirty="0"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11 };</a:t>
            </a:r>
          </a:p>
          <a:p>
            <a:r>
              <a:rPr lang="en-US" altLang="ko-KR" sz="1100" dirty="0" smtClean="0">
                <a:latin typeface="Courier New" pitchFamily="49" charset="0"/>
                <a:cs typeface="Courier New" pitchFamily="49" charset="0"/>
              </a:rPr>
              <a:t>12}</a:t>
            </a:r>
            <a:endParaRPr lang="ko-KR" altLang="en-US" sz="11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4" name="직사각형 13"/>
          <p:cNvSpPr/>
          <p:nvPr/>
        </p:nvSpPr>
        <p:spPr>
          <a:xfrm>
            <a:off x="2765251" y="3355873"/>
            <a:ext cx="1013739" cy="27699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r>
              <a:rPr lang="en-US" altLang="ko-KR" sz="1200" dirty="0" smtClean="0">
                <a:latin typeface="+mn-ea"/>
                <a:cs typeface="Courier New" pitchFamily="49" charset="0"/>
              </a:rPr>
              <a:t>test case a1</a:t>
            </a:r>
            <a:endParaRPr lang="en-US" altLang="ko-KR" sz="1200" dirty="0">
              <a:latin typeface="+mn-ea"/>
              <a:cs typeface="Courier New" pitchFamily="49" charset="0"/>
            </a:endParaRPr>
          </a:p>
        </p:txBody>
      </p:sp>
      <p:sp>
        <p:nvSpPr>
          <p:cNvPr id="15" name="아래쪽 화살표 14"/>
          <p:cNvSpPr/>
          <p:nvPr/>
        </p:nvSpPr>
        <p:spPr>
          <a:xfrm>
            <a:off x="1817742" y="3141937"/>
            <a:ext cx="647700" cy="3349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16" name="아래쪽 화살표 15"/>
          <p:cNvSpPr/>
          <p:nvPr/>
        </p:nvSpPr>
        <p:spPr>
          <a:xfrm rot="16200000">
            <a:off x="4069741" y="1682770"/>
            <a:ext cx="647700" cy="3349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17" name="아래쪽 화살표 16"/>
          <p:cNvSpPr/>
          <p:nvPr/>
        </p:nvSpPr>
        <p:spPr>
          <a:xfrm rot="18000000">
            <a:off x="4069740" y="3219416"/>
            <a:ext cx="647700" cy="33498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600"/>
          </a:p>
        </p:txBody>
      </p:sp>
      <p:sp>
        <p:nvSpPr>
          <p:cNvPr id="18" name="직사각형 17"/>
          <p:cNvSpPr/>
          <p:nvPr/>
        </p:nvSpPr>
        <p:spPr>
          <a:xfrm>
            <a:off x="613665" y="4817076"/>
            <a:ext cx="33431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1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try{</a:t>
            </a:r>
            <a:endParaRPr lang="en-US" altLang="ko-KR" sz="1100" dirty="0">
              <a:latin typeface="Courier New" pitchFamily="49" charset="0"/>
              <a:cs typeface="Courier New" pitchFamily="49" charset="0"/>
            </a:endParaRPr>
          </a:p>
          <a:p>
            <a:endParaRPr lang="en-US" altLang="ko-KR" sz="11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1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 </a:t>
            </a:r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 (</a:t>
            </a:r>
            <a:r>
              <a:rPr lang="en-US" altLang="ko-KR" sz="11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java.lang.Throwable</a:t>
            </a:r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t){</a:t>
            </a:r>
          </a:p>
          <a:p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/* do nothing </a:t>
            </a:r>
            <a:r>
              <a:rPr lang="en-US" altLang="ko-KR" sz="11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*/     </a:t>
            </a:r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ko-KR" altLang="en-US" sz="1100" dirty="0"/>
          </a:p>
        </p:txBody>
      </p:sp>
      <p:sp>
        <p:nvSpPr>
          <p:cNvPr id="19" name="직사각형 18"/>
          <p:cNvSpPr/>
          <p:nvPr/>
        </p:nvSpPr>
        <p:spPr>
          <a:xfrm>
            <a:off x="5116309" y="4519792"/>
            <a:ext cx="33431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1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try{</a:t>
            </a:r>
            <a:endParaRPr lang="en-US" altLang="ko-KR" sz="1100" dirty="0">
              <a:latin typeface="Courier New" pitchFamily="49" charset="0"/>
              <a:cs typeface="Courier New" pitchFamily="49" charset="0"/>
            </a:endParaRPr>
          </a:p>
          <a:p>
            <a:endParaRPr lang="en-US" altLang="ko-KR" sz="11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1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 </a:t>
            </a:r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 (</a:t>
            </a:r>
            <a:r>
              <a:rPr lang="en-US" altLang="ko-KR" sz="11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java.lang.Throwable</a:t>
            </a:r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t){</a:t>
            </a:r>
          </a:p>
          <a:p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/* do nothing </a:t>
            </a:r>
            <a:r>
              <a:rPr lang="en-US" altLang="ko-KR" sz="11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*/     </a:t>
            </a:r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ko-KR" altLang="en-US" sz="1100" dirty="0"/>
          </a:p>
        </p:txBody>
      </p:sp>
      <p:sp>
        <p:nvSpPr>
          <p:cNvPr id="21" name="직사각형 20"/>
          <p:cNvSpPr/>
          <p:nvPr/>
        </p:nvSpPr>
        <p:spPr>
          <a:xfrm>
            <a:off x="613665" y="5673620"/>
            <a:ext cx="33431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1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try{</a:t>
            </a:r>
            <a:endParaRPr lang="en-US" altLang="ko-KR" sz="1100" dirty="0">
              <a:latin typeface="Courier New" pitchFamily="49" charset="0"/>
              <a:cs typeface="Courier New" pitchFamily="49" charset="0"/>
            </a:endParaRPr>
          </a:p>
          <a:p>
            <a:endParaRPr lang="en-US" altLang="ko-KR" sz="11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1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 </a:t>
            </a:r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 (</a:t>
            </a:r>
            <a:r>
              <a:rPr lang="en-US" altLang="ko-KR" sz="11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java.lang.Throwable</a:t>
            </a:r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t){</a:t>
            </a:r>
          </a:p>
          <a:p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/* do nothing </a:t>
            </a:r>
            <a:r>
              <a:rPr lang="en-US" altLang="ko-KR" sz="11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*/     </a:t>
            </a:r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ko-KR" altLang="en-US" sz="1100" dirty="0"/>
          </a:p>
        </p:txBody>
      </p:sp>
      <p:sp>
        <p:nvSpPr>
          <p:cNvPr id="22" name="직사각형 21"/>
          <p:cNvSpPr/>
          <p:nvPr/>
        </p:nvSpPr>
        <p:spPr>
          <a:xfrm>
            <a:off x="5116309" y="5345267"/>
            <a:ext cx="33431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1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try{</a:t>
            </a:r>
            <a:endParaRPr lang="en-US" altLang="ko-KR" sz="1100" dirty="0">
              <a:latin typeface="Courier New" pitchFamily="49" charset="0"/>
              <a:cs typeface="Courier New" pitchFamily="49" charset="0"/>
            </a:endParaRPr>
          </a:p>
          <a:p>
            <a:endParaRPr lang="en-US" altLang="ko-KR" sz="11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1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 </a:t>
            </a:r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 (</a:t>
            </a:r>
            <a:r>
              <a:rPr lang="en-US" altLang="ko-KR" sz="11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java.lang.Throwable</a:t>
            </a:r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t){</a:t>
            </a:r>
          </a:p>
          <a:p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/* do nothing </a:t>
            </a:r>
            <a:r>
              <a:rPr lang="en-US" altLang="ko-KR" sz="11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*/     </a:t>
            </a:r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ko-KR" altLang="en-US" sz="1100" dirty="0"/>
          </a:p>
        </p:txBody>
      </p:sp>
      <p:sp>
        <p:nvSpPr>
          <p:cNvPr id="23" name="직사각형 22"/>
          <p:cNvSpPr/>
          <p:nvPr/>
        </p:nvSpPr>
        <p:spPr>
          <a:xfrm>
            <a:off x="5116309" y="1232597"/>
            <a:ext cx="33431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1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try{</a:t>
            </a:r>
            <a:endParaRPr lang="en-US" altLang="ko-KR" sz="1100" dirty="0">
              <a:latin typeface="Courier New" pitchFamily="49" charset="0"/>
              <a:cs typeface="Courier New" pitchFamily="49" charset="0"/>
            </a:endParaRPr>
          </a:p>
          <a:p>
            <a:endParaRPr lang="en-US" altLang="ko-KR" sz="11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1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 </a:t>
            </a:r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 (</a:t>
            </a:r>
            <a:r>
              <a:rPr lang="en-US" altLang="ko-KR" sz="11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java.lang.Throwable</a:t>
            </a:r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t){</a:t>
            </a:r>
          </a:p>
          <a:p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/* do nothing </a:t>
            </a:r>
            <a:r>
              <a:rPr lang="en-US" altLang="ko-KR" sz="11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*/     </a:t>
            </a:r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ko-KR" altLang="en-US" sz="1100" dirty="0"/>
          </a:p>
        </p:txBody>
      </p:sp>
      <p:sp>
        <p:nvSpPr>
          <p:cNvPr id="24" name="직사각형 23"/>
          <p:cNvSpPr/>
          <p:nvPr/>
        </p:nvSpPr>
        <p:spPr>
          <a:xfrm>
            <a:off x="5116309" y="2417630"/>
            <a:ext cx="334315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1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try{</a:t>
            </a:r>
            <a:endParaRPr lang="en-US" altLang="ko-KR" sz="1100" dirty="0">
              <a:latin typeface="Courier New" pitchFamily="49" charset="0"/>
              <a:cs typeface="Courier New" pitchFamily="49" charset="0"/>
            </a:endParaRPr>
          </a:p>
          <a:p>
            <a:endParaRPr lang="en-US" altLang="ko-KR" sz="1100" b="1" dirty="0" smtClean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ko-KR" sz="11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 </a:t>
            </a:r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catch (</a:t>
            </a:r>
            <a:r>
              <a:rPr lang="en-US" altLang="ko-KR" sz="11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java.lang.Throwable</a:t>
            </a:r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t){</a:t>
            </a:r>
          </a:p>
          <a:p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      /* do nothing </a:t>
            </a:r>
            <a:r>
              <a:rPr lang="en-US" altLang="ko-KR" sz="11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*/     </a:t>
            </a:r>
            <a:r>
              <a:rPr lang="en-US" altLang="ko-KR" sz="11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ko-KR" altLang="en-US" sz="1100" dirty="0"/>
          </a:p>
        </p:txBody>
      </p:sp>
    </p:spTree>
    <p:extLst>
      <p:ext uri="{BB962C8B-B14F-4D97-AF65-F5344CB8AC3E}">
        <p14:creationId xmlns:p14="http://schemas.microsoft.com/office/powerpoint/2010/main" val="2934582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/>
      <p:bldP spid="19" grpId="0"/>
      <p:bldP spid="21" grpId="0"/>
      <p:bldP spid="22" grpId="0"/>
      <p:bldP spid="23" grpId="0"/>
      <p:bldP spid="24" grpId="0"/>
    </p:bld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33361</TotalTime>
  <Words>2711</Words>
  <Application>Microsoft Office PowerPoint</Application>
  <PresentationFormat>화면 슬라이드 쇼(4:3)</PresentationFormat>
  <Paragraphs>672</Paragraphs>
  <Slides>24</Slides>
  <Notes>9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29" baseType="lpstr">
      <vt:lpstr>맑은 고딕</vt:lpstr>
      <vt:lpstr>Arial</vt:lpstr>
      <vt:lpstr>Cambria Math</vt:lpstr>
      <vt:lpstr>Courier New</vt:lpstr>
      <vt:lpstr>Office 테마</vt:lpstr>
      <vt:lpstr>Test Case Purification for Improving Fault Localization</vt:lpstr>
      <vt:lpstr>Contents</vt:lpstr>
      <vt:lpstr>Motivation</vt:lpstr>
      <vt:lpstr>Approach</vt:lpstr>
      <vt:lpstr>Approach</vt:lpstr>
      <vt:lpstr>Approach</vt:lpstr>
      <vt:lpstr>An overview of the approach</vt:lpstr>
      <vt:lpstr>(1) Test case atomization</vt:lpstr>
      <vt:lpstr>An example of test case atomization</vt:lpstr>
      <vt:lpstr>(1) Test case atomization</vt:lpstr>
      <vt:lpstr>(2) Test case slicing</vt:lpstr>
      <vt:lpstr>An example of test case slicing</vt:lpstr>
      <vt:lpstr>(3) Rank refinement (1/2)</vt:lpstr>
      <vt:lpstr>(3) Rank refinement (2/2)</vt:lpstr>
      <vt:lpstr>An example of rank refinement</vt:lpstr>
      <vt:lpstr>Implementation</vt:lpstr>
      <vt:lpstr>Evaluation</vt:lpstr>
      <vt:lpstr>Result (1/3)</vt:lpstr>
      <vt:lpstr>Result (2/3)</vt:lpstr>
      <vt:lpstr>Result (3/3)</vt:lpstr>
      <vt:lpstr>Conclusion</vt:lpstr>
      <vt:lpstr>Appendix</vt:lpstr>
      <vt:lpstr>Spectrum-based fault localization</vt:lpstr>
      <vt:lpstr>Six SBFL techniques</vt:lpstr>
    </vt:vector>
  </TitlesOfParts>
  <Company>swtv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Taehoon Kwak</dc:creator>
  <cp:lastModifiedBy>Taehoon Kwak</cp:lastModifiedBy>
  <cp:revision>671</cp:revision>
  <cp:lastPrinted>2014-10-07T08:20:40Z</cp:lastPrinted>
  <dcterms:created xsi:type="dcterms:W3CDTF">2014-04-10T05:32:39Z</dcterms:created>
  <dcterms:modified xsi:type="dcterms:W3CDTF">2014-10-07T09:43:08Z</dcterms:modified>
</cp:coreProperties>
</file>