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5"/>
  </p:notesMasterIdLst>
  <p:sldIdLst>
    <p:sldId id="256" r:id="rId2"/>
    <p:sldId id="257" r:id="rId3"/>
    <p:sldId id="281" r:id="rId4"/>
    <p:sldId id="282" r:id="rId5"/>
    <p:sldId id="283" r:id="rId6"/>
    <p:sldId id="284" r:id="rId7"/>
    <p:sldId id="285" r:id="rId8"/>
    <p:sldId id="286" r:id="rId9"/>
    <p:sldId id="287" r:id="rId10"/>
    <p:sldId id="288" r:id="rId11"/>
    <p:sldId id="259" r:id="rId12"/>
    <p:sldId id="260" r:id="rId13"/>
    <p:sldId id="261" r:id="rId14"/>
    <p:sldId id="262" r:id="rId15"/>
    <p:sldId id="263" r:id="rId16"/>
    <p:sldId id="264" r:id="rId17"/>
    <p:sldId id="265" r:id="rId18"/>
    <p:sldId id="266" r:id="rId19"/>
    <p:sldId id="267" r:id="rId20"/>
    <p:sldId id="268" r:id="rId21"/>
    <p:sldId id="269" r:id="rId22"/>
    <p:sldId id="270" r:id="rId23"/>
    <p:sldId id="271" r:id="rId24"/>
    <p:sldId id="272" r:id="rId25"/>
    <p:sldId id="273" r:id="rId26"/>
    <p:sldId id="274" r:id="rId27"/>
    <p:sldId id="275" r:id="rId28"/>
    <p:sldId id="276" r:id="rId29"/>
    <p:sldId id="277" r:id="rId30"/>
    <p:sldId id="278" r:id="rId31"/>
    <p:sldId id="279" r:id="rId32"/>
    <p:sldId id="280" r:id="rId33"/>
    <p:sldId id="289" r:id="rId3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-15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notesMaster" Target="notesMasters/notesMaster1.xml"/><Relationship Id="rId36" Type="http://schemas.openxmlformats.org/officeDocument/2006/relationships/printerSettings" Target="printerSettings/printerSettings1.bin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esProps" Target="presProps.xml"/><Relationship Id="rId38" Type="http://schemas.openxmlformats.org/officeDocument/2006/relationships/viewProps" Target="viewProps.xml"/><Relationship Id="rId39" Type="http://schemas.openxmlformats.org/officeDocument/2006/relationships/theme" Target="theme/theme1.xml"/><Relationship Id="rId4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042300-187E-5C48-B438-581BC0D0453C}" type="datetimeFigureOut">
              <a:rPr lang="en-US" smtClean="0"/>
              <a:t>2014/11/27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FC21EE-2985-554D-8182-119F2973DE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5933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FE236BE-2CEE-8D4A-870D-EF81211B5606}" type="slidenum">
              <a:rPr lang="en-US">
                <a:latin typeface="Calibri" charset="0"/>
              </a:rPr>
              <a:pPr eaLnBrk="1" hangingPunct="1"/>
              <a:t>11</a:t>
            </a:fld>
            <a:endParaRPr lang="en-US">
              <a:latin typeface="Calibri" charset="0"/>
            </a:endParaRPr>
          </a:p>
        </p:txBody>
      </p:sp>
      <p:sp>
        <p:nvSpPr>
          <p:cNvPr id="74755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A29DEC0F-83E3-2E4C-AA34-434137E18FBB}" type="slidenum">
              <a:rPr lang="en-US">
                <a:latin typeface="Calibri" charset="0"/>
              </a:rPr>
              <a:pPr eaLnBrk="1" hangingPunct="1"/>
              <a:t>20</a:t>
            </a:fld>
            <a:endParaRPr lang="en-US">
              <a:latin typeface="Calibri" charset="0"/>
            </a:endParaRPr>
          </a:p>
        </p:txBody>
      </p:sp>
      <p:sp>
        <p:nvSpPr>
          <p:cNvPr id="83971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2B15587-3473-2F40-986D-FB4CF82429DA}" type="slidenum">
              <a:rPr lang="en-US">
                <a:latin typeface="Calibri" charset="0"/>
              </a:rPr>
              <a:pPr eaLnBrk="1" hangingPunct="1"/>
              <a:t>21</a:t>
            </a:fld>
            <a:endParaRPr lang="en-US">
              <a:latin typeface="Calibri" charset="0"/>
            </a:endParaRPr>
          </a:p>
        </p:txBody>
      </p:sp>
      <p:sp>
        <p:nvSpPr>
          <p:cNvPr id="84995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26EAA743-17C2-E44A-809E-CBEBCF2F58EC}" type="slidenum">
              <a:rPr lang="en-US">
                <a:latin typeface="Calibri" charset="0"/>
              </a:rPr>
              <a:pPr eaLnBrk="1" hangingPunct="1"/>
              <a:t>22</a:t>
            </a:fld>
            <a:endParaRPr lang="en-US">
              <a:latin typeface="Calibri" charset="0"/>
            </a:endParaRPr>
          </a:p>
        </p:txBody>
      </p:sp>
      <p:sp>
        <p:nvSpPr>
          <p:cNvPr id="86019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1FE6BC7-7758-B040-B2F0-14AC873FA9E8}" type="slidenum">
              <a:rPr lang="en-US">
                <a:latin typeface="Calibri" charset="0"/>
              </a:rPr>
              <a:pPr eaLnBrk="1" hangingPunct="1"/>
              <a:t>23</a:t>
            </a:fld>
            <a:endParaRPr lang="en-US">
              <a:latin typeface="Calibri" charset="0"/>
            </a:endParaRPr>
          </a:p>
        </p:txBody>
      </p:sp>
      <p:sp>
        <p:nvSpPr>
          <p:cNvPr id="87043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F9DE75DE-6E6D-4E40-A118-6F1DDB736825}" type="slidenum">
              <a:rPr lang="en-US">
                <a:latin typeface="Calibri" charset="0"/>
              </a:rPr>
              <a:pPr eaLnBrk="1" hangingPunct="1"/>
              <a:t>24</a:t>
            </a:fld>
            <a:endParaRPr lang="en-US">
              <a:latin typeface="Calibri" charset="0"/>
            </a:endParaRPr>
          </a:p>
        </p:txBody>
      </p:sp>
      <p:sp>
        <p:nvSpPr>
          <p:cNvPr id="88067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CFCE6DC-A45F-614D-9C82-F9890D911419}" type="slidenum">
              <a:rPr lang="en-US">
                <a:latin typeface="Calibri" charset="0"/>
              </a:rPr>
              <a:pPr eaLnBrk="1" hangingPunct="1"/>
              <a:t>25</a:t>
            </a:fld>
            <a:endParaRPr lang="en-US">
              <a:latin typeface="Calibri" charset="0"/>
            </a:endParaRPr>
          </a:p>
        </p:txBody>
      </p:sp>
      <p:sp>
        <p:nvSpPr>
          <p:cNvPr id="89091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24B656A3-F42C-2D46-910B-9DD463908706}" type="slidenum">
              <a:rPr lang="en-US">
                <a:latin typeface="Calibri" charset="0"/>
              </a:rPr>
              <a:pPr eaLnBrk="1" hangingPunct="1"/>
              <a:t>26</a:t>
            </a:fld>
            <a:endParaRPr lang="en-US">
              <a:latin typeface="Calibri" charset="0"/>
            </a:endParaRPr>
          </a:p>
        </p:txBody>
      </p:sp>
      <p:sp>
        <p:nvSpPr>
          <p:cNvPr id="90115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844F6815-C9D8-5740-BE47-5F3CE2DFFEDB}" type="slidenum">
              <a:rPr lang="en-US">
                <a:latin typeface="Calibri" charset="0"/>
              </a:rPr>
              <a:pPr eaLnBrk="1" hangingPunct="1"/>
              <a:t>27</a:t>
            </a:fld>
            <a:endParaRPr lang="en-US">
              <a:latin typeface="Calibri" charset="0"/>
            </a:endParaRPr>
          </a:p>
        </p:txBody>
      </p:sp>
      <p:sp>
        <p:nvSpPr>
          <p:cNvPr id="91139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1B599DC3-598A-B24D-8B99-C132A092168C}" type="slidenum">
              <a:rPr lang="en-US">
                <a:latin typeface="Calibri" charset="0"/>
              </a:rPr>
              <a:pPr eaLnBrk="1" hangingPunct="1"/>
              <a:t>28</a:t>
            </a:fld>
            <a:endParaRPr lang="en-US">
              <a:latin typeface="Calibri" charset="0"/>
            </a:endParaRPr>
          </a:p>
        </p:txBody>
      </p:sp>
      <p:sp>
        <p:nvSpPr>
          <p:cNvPr id="92163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B28D9BC-3A95-0C4B-B781-E857A74817D4}" type="slidenum">
              <a:rPr lang="en-US">
                <a:latin typeface="Calibri" charset="0"/>
              </a:rPr>
              <a:pPr eaLnBrk="1" hangingPunct="1"/>
              <a:t>29</a:t>
            </a:fld>
            <a:endParaRPr lang="en-US">
              <a:latin typeface="Calibri" charset="0"/>
            </a:endParaRPr>
          </a:p>
        </p:txBody>
      </p:sp>
      <p:sp>
        <p:nvSpPr>
          <p:cNvPr id="93187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86CF4A98-6D5B-0949-833F-9FAA289C01C1}" type="slidenum">
              <a:rPr lang="en-US">
                <a:latin typeface="Calibri" charset="0"/>
              </a:rPr>
              <a:pPr eaLnBrk="1" hangingPunct="1"/>
              <a:t>12</a:t>
            </a:fld>
            <a:endParaRPr lang="en-US">
              <a:latin typeface="Calibri" charset="0"/>
            </a:endParaRPr>
          </a:p>
        </p:txBody>
      </p:sp>
      <p:sp>
        <p:nvSpPr>
          <p:cNvPr id="75779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14E35E12-0673-D949-A319-E22FC5459AB8}" type="slidenum">
              <a:rPr lang="en-US">
                <a:latin typeface="Calibri" charset="0"/>
              </a:rPr>
              <a:pPr eaLnBrk="1" hangingPunct="1"/>
              <a:t>30</a:t>
            </a:fld>
            <a:endParaRPr lang="en-US">
              <a:latin typeface="Calibri" charset="0"/>
            </a:endParaRPr>
          </a:p>
        </p:txBody>
      </p:sp>
      <p:sp>
        <p:nvSpPr>
          <p:cNvPr id="94211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2354D09-2537-944E-B815-C15BDB79809E}" type="slidenum">
              <a:rPr lang="en-US">
                <a:latin typeface="Calibri" charset="0"/>
              </a:rPr>
              <a:pPr eaLnBrk="1" hangingPunct="1"/>
              <a:t>31</a:t>
            </a:fld>
            <a:endParaRPr lang="en-US">
              <a:latin typeface="Calibri" charset="0"/>
            </a:endParaRPr>
          </a:p>
        </p:txBody>
      </p:sp>
      <p:sp>
        <p:nvSpPr>
          <p:cNvPr id="95235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20232407-BE56-AC42-8088-680D2C00D0D6}" type="slidenum">
              <a:rPr lang="en-US">
                <a:latin typeface="Calibri" charset="0"/>
              </a:rPr>
              <a:pPr eaLnBrk="1" hangingPunct="1"/>
              <a:t>32</a:t>
            </a:fld>
            <a:endParaRPr lang="en-US">
              <a:latin typeface="Calibri" charset="0"/>
            </a:endParaRPr>
          </a:p>
        </p:txBody>
      </p:sp>
      <p:sp>
        <p:nvSpPr>
          <p:cNvPr id="96259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62E5A814-5063-CE42-A920-63C6D5D9B76A}" type="slidenum">
              <a:rPr lang="en-US">
                <a:latin typeface="Calibri" charset="0"/>
              </a:rPr>
              <a:pPr eaLnBrk="1" hangingPunct="1"/>
              <a:t>13</a:t>
            </a:fld>
            <a:endParaRPr lang="en-US">
              <a:latin typeface="Calibri" charset="0"/>
            </a:endParaRPr>
          </a:p>
        </p:txBody>
      </p:sp>
      <p:sp>
        <p:nvSpPr>
          <p:cNvPr id="76803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81234E0B-9581-A749-B174-008E6FD170A8}" type="slidenum">
              <a:rPr lang="en-US">
                <a:latin typeface="Calibri" charset="0"/>
              </a:rPr>
              <a:pPr eaLnBrk="1" hangingPunct="1"/>
              <a:t>14</a:t>
            </a:fld>
            <a:endParaRPr lang="en-US">
              <a:latin typeface="Calibri" charset="0"/>
            </a:endParaRPr>
          </a:p>
        </p:txBody>
      </p:sp>
      <p:sp>
        <p:nvSpPr>
          <p:cNvPr id="77827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6E1711A3-096A-D44D-9554-A3315722A7A2}" type="slidenum">
              <a:rPr lang="en-US">
                <a:latin typeface="Calibri" charset="0"/>
              </a:rPr>
              <a:pPr eaLnBrk="1" hangingPunct="1"/>
              <a:t>15</a:t>
            </a:fld>
            <a:endParaRPr lang="en-US">
              <a:latin typeface="Calibri" charset="0"/>
            </a:endParaRPr>
          </a:p>
        </p:txBody>
      </p:sp>
      <p:sp>
        <p:nvSpPr>
          <p:cNvPr id="78851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4EE9F196-0EDB-5F44-8ED5-CCA4C40DCBDC}" type="slidenum">
              <a:rPr lang="en-US">
                <a:latin typeface="Calibri" charset="0"/>
              </a:rPr>
              <a:pPr eaLnBrk="1" hangingPunct="1"/>
              <a:t>16</a:t>
            </a:fld>
            <a:endParaRPr lang="en-US">
              <a:latin typeface="Calibri" charset="0"/>
            </a:endParaRPr>
          </a:p>
        </p:txBody>
      </p:sp>
      <p:sp>
        <p:nvSpPr>
          <p:cNvPr id="79875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17CDBEE0-906C-2F4B-B17C-85E2E37AE03B}" type="slidenum">
              <a:rPr lang="en-US">
                <a:latin typeface="Calibri" charset="0"/>
              </a:rPr>
              <a:pPr eaLnBrk="1" hangingPunct="1"/>
              <a:t>17</a:t>
            </a:fld>
            <a:endParaRPr lang="en-US">
              <a:latin typeface="Calibri" charset="0"/>
            </a:endParaRPr>
          </a:p>
        </p:txBody>
      </p:sp>
      <p:sp>
        <p:nvSpPr>
          <p:cNvPr id="80899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238279D-A9F9-8145-804E-16C0310A5CBC}" type="slidenum">
              <a:rPr lang="en-US">
                <a:latin typeface="Calibri" charset="0"/>
              </a:rPr>
              <a:pPr eaLnBrk="1" hangingPunct="1"/>
              <a:t>18</a:t>
            </a:fld>
            <a:endParaRPr lang="en-US">
              <a:latin typeface="Calibri" charset="0"/>
            </a:endParaRPr>
          </a:p>
        </p:txBody>
      </p:sp>
      <p:sp>
        <p:nvSpPr>
          <p:cNvPr id="81923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1FE2B9E-61D6-8E4D-A05B-A269BB6AE783}" type="slidenum">
              <a:rPr lang="en-US">
                <a:latin typeface="Calibri" charset="0"/>
              </a:rPr>
              <a:pPr eaLnBrk="1" hangingPunct="1"/>
              <a:t>19</a:t>
            </a:fld>
            <a:endParaRPr lang="en-US">
              <a:latin typeface="Calibri" charset="0"/>
            </a:endParaRPr>
          </a:p>
        </p:txBody>
      </p:sp>
      <p:sp>
        <p:nvSpPr>
          <p:cNvPr id="82947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9C45-9B47-E141-B636-B9E4BBBA10E0}" type="datetimeFigureOut">
              <a:rPr lang="en-US" smtClean="0"/>
              <a:t>2014/11/27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9FB49-7489-C845-8477-302F807FC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599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9C45-9B47-E141-B636-B9E4BBBA10E0}" type="datetimeFigureOut">
              <a:rPr lang="en-US" smtClean="0"/>
              <a:t>2014/11/27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9FB49-7489-C845-8477-302F807FC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509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9C45-9B47-E141-B636-B9E4BBBA10E0}" type="datetimeFigureOut">
              <a:rPr lang="en-US" smtClean="0"/>
              <a:t>2014/11/27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9FB49-7489-C845-8477-302F807FC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516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9C45-9B47-E141-B636-B9E4BBBA10E0}" type="datetimeFigureOut">
              <a:rPr lang="en-US" smtClean="0"/>
              <a:t>2014/11/27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9FB49-7489-C845-8477-302F807FC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468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9C45-9B47-E141-B636-B9E4BBBA10E0}" type="datetimeFigureOut">
              <a:rPr lang="en-US" smtClean="0"/>
              <a:t>2014/11/27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9FB49-7489-C845-8477-302F807FC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028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9C45-9B47-E141-B636-B9E4BBBA10E0}" type="datetimeFigureOut">
              <a:rPr lang="en-US" smtClean="0"/>
              <a:t>2014/11/27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9FB49-7489-C845-8477-302F807FC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220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9C45-9B47-E141-B636-B9E4BBBA10E0}" type="datetimeFigureOut">
              <a:rPr lang="en-US" smtClean="0"/>
              <a:t>2014/11/27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9FB49-7489-C845-8477-302F807FC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210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9C45-9B47-E141-B636-B9E4BBBA10E0}" type="datetimeFigureOut">
              <a:rPr lang="en-US" smtClean="0"/>
              <a:t>2014/11/27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9FB49-7489-C845-8477-302F807FC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135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9C45-9B47-E141-B636-B9E4BBBA10E0}" type="datetimeFigureOut">
              <a:rPr lang="en-US" smtClean="0"/>
              <a:t>2014/11/27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9FB49-7489-C845-8477-302F807FC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629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9C45-9B47-E141-B636-B9E4BBBA10E0}" type="datetimeFigureOut">
              <a:rPr lang="en-US" smtClean="0"/>
              <a:t>2014/11/27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9FB49-7489-C845-8477-302F807FC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095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9C45-9B47-E141-B636-B9E4BBBA10E0}" type="datetimeFigureOut">
              <a:rPr lang="en-US" smtClean="0"/>
              <a:t>2014/11/27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9FB49-7489-C845-8477-302F807FC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501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309C45-9B47-E141-B636-B9E4BBBA10E0}" type="datetimeFigureOut">
              <a:rPr lang="en-US" smtClean="0"/>
              <a:t>2014/11/27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59FB49-7489-C845-8477-302F807FC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651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errorprone.info/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astree.ens.fr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Static Analysis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Willem Visser</a:t>
            </a:r>
            <a:br>
              <a:rPr lang="en-US" dirty="0" smtClean="0"/>
            </a:br>
            <a:r>
              <a:rPr lang="en-US" dirty="0" smtClean="0"/>
              <a:t>Stellenbosch University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11316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 Google do now?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</a:t>
            </a:r>
            <a:r>
              <a:rPr lang="en-US" dirty="0" smtClean="0"/>
              <a:t>rror-prone, see </a:t>
            </a:r>
            <a:r>
              <a:rPr lang="en-US" dirty="0" smtClean="0">
                <a:hlinkClick r:id="rId2"/>
              </a:rPr>
              <a:t>http://errorprone.info/</a:t>
            </a:r>
            <a:endParaRPr lang="en-US" dirty="0" smtClean="0"/>
          </a:p>
          <a:p>
            <a:r>
              <a:rPr lang="en-US" dirty="0" smtClean="0"/>
              <a:t>Same spirit as </a:t>
            </a:r>
            <a:r>
              <a:rPr lang="en-US" dirty="0" err="1" smtClean="0"/>
              <a:t>Findbugs</a:t>
            </a:r>
            <a:r>
              <a:rPr lang="en-US" dirty="0" smtClean="0"/>
              <a:t>, but with an unusual twist</a:t>
            </a:r>
          </a:p>
          <a:p>
            <a:pPr lvl="1"/>
            <a:r>
              <a:rPr lang="en-US" dirty="0" smtClean="0"/>
              <a:t>Built into compiler</a:t>
            </a:r>
          </a:p>
          <a:p>
            <a:r>
              <a:rPr lang="en-US" dirty="0" smtClean="0"/>
              <a:t>Bugs reported aim to all be real bugs</a:t>
            </a:r>
          </a:p>
          <a:p>
            <a:r>
              <a:rPr lang="en-US" dirty="0" smtClean="0"/>
              <a:t>So much so that it break compilation</a:t>
            </a:r>
          </a:p>
          <a:p>
            <a:r>
              <a:rPr lang="en-US" dirty="0" smtClean="0"/>
              <a:t>Now you cannot ignore it any more!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2483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Calibri" charset="0"/>
              </a:rPr>
              <a:t>Static Analysis for Bug Finding</a:t>
            </a:r>
            <a:br>
              <a:rPr lang="en-US" dirty="0" smtClean="0">
                <a:latin typeface="Calibri" charset="0"/>
              </a:rPr>
            </a:br>
            <a:r>
              <a:rPr lang="en-US" dirty="0" smtClean="0">
                <a:latin typeface="Calibri" charset="0"/>
              </a:rPr>
              <a:t>Our </a:t>
            </a:r>
            <a:r>
              <a:rPr lang="en-US" dirty="0">
                <a:latin typeface="Calibri" charset="0"/>
              </a:rPr>
              <a:t>original goal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181100"/>
            <a:ext cx="8001000" cy="4978400"/>
          </a:xfrm>
        </p:spPr>
        <p:txBody>
          <a:bodyPr/>
          <a:lstStyle/>
          <a:p>
            <a:r>
              <a:rPr lang="en-US" sz="2400">
                <a:latin typeface="Calibri" charset="0"/>
              </a:rPr>
              <a:t>Reduce the false warnings for path sensitive analysis even more</a:t>
            </a:r>
          </a:p>
          <a:p>
            <a:pPr lvl="1"/>
            <a:r>
              <a:rPr lang="en-US" sz="2000">
                <a:latin typeface="Calibri" charset="0"/>
              </a:rPr>
              <a:t>Practical experience with the commercial tools indicated that it was still painful to validate if a warning is real or not</a:t>
            </a:r>
          </a:p>
          <a:p>
            <a:r>
              <a:rPr lang="en-US" sz="2400">
                <a:latin typeface="Calibri" charset="0"/>
              </a:rPr>
              <a:t>What better way to show if a bug is real, than to give the inputs that will trigger the bug?</a:t>
            </a:r>
          </a:p>
          <a:p>
            <a:r>
              <a:rPr lang="en-US" sz="2400">
                <a:latin typeface="Calibri" charset="0"/>
              </a:rPr>
              <a:t>Two birds with one stone – use symbolic execution during static analysis</a:t>
            </a:r>
          </a:p>
          <a:p>
            <a:pPr lvl="1"/>
            <a:r>
              <a:rPr lang="en-US" sz="2000">
                <a:latin typeface="Calibri" charset="0"/>
              </a:rPr>
              <a:t>It is path sensitive</a:t>
            </a:r>
          </a:p>
          <a:p>
            <a:pPr lvl="1"/>
            <a:r>
              <a:rPr lang="en-US" sz="2000">
                <a:latin typeface="Calibri" charset="0"/>
              </a:rPr>
              <a:t>Eliminates infeasible paths</a:t>
            </a:r>
          </a:p>
          <a:p>
            <a:pPr lvl="1"/>
            <a:r>
              <a:rPr lang="en-US" sz="2000">
                <a:latin typeface="Calibri" charset="0"/>
              </a:rPr>
              <a:t>When it hits an error one can solve the constraints on the input to find the actual inputs that will show the error</a:t>
            </a:r>
          </a:p>
        </p:txBody>
      </p:sp>
    </p:spTree>
    <p:extLst>
      <p:ext uri="{BB962C8B-B14F-4D97-AF65-F5344CB8AC3E}">
        <p14:creationId xmlns:p14="http://schemas.microsoft.com/office/powerpoint/2010/main" val="38087950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-262993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err="1">
                <a:latin typeface="Calibri" charset="0"/>
              </a:rPr>
              <a:t>Intraprocedural</a:t>
            </a:r>
            <a:r>
              <a:rPr lang="en-US" dirty="0">
                <a:latin typeface="Calibri" charset="0"/>
              </a:rPr>
              <a:t> versus </a:t>
            </a:r>
            <a:r>
              <a:rPr lang="en-US" dirty="0" err="1">
                <a:latin typeface="Calibri" charset="0"/>
              </a:rPr>
              <a:t>Interprocedural</a:t>
            </a:r>
            <a:endParaRPr lang="en-US" dirty="0">
              <a:latin typeface="Calibri" charset="0"/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625" y="749928"/>
            <a:ext cx="7848600" cy="5050153"/>
          </a:xfrm>
        </p:spPr>
        <p:txBody>
          <a:bodyPr>
            <a:noAutofit/>
          </a:bodyPr>
          <a:lstStyle/>
          <a:p>
            <a:pPr>
              <a:lnSpc>
                <a:spcPct val="75000"/>
              </a:lnSpc>
            </a:pPr>
            <a:r>
              <a:rPr lang="en-US" sz="2400" dirty="0" err="1">
                <a:latin typeface="Calibri" charset="0"/>
              </a:rPr>
              <a:t>Intraprocedural</a:t>
            </a:r>
            <a:endParaRPr lang="en-US" sz="2400" dirty="0">
              <a:latin typeface="Calibri" charset="0"/>
            </a:endParaRPr>
          </a:p>
          <a:p>
            <a:pPr lvl="1">
              <a:lnSpc>
                <a:spcPct val="75000"/>
              </a:lnSpc>
            </a:pPr>
            <a:r>
              <a:rPr lang="en-US" sz="2400" dirty="0">
                <a:latin typeface="Calibri" charset="0"/>
              </a:rPr>
              <a:t>Only consider a method by itself and don</a:t>
            </a:r>
            <a:r>
              <a:rPr lang="ja-JP" altLang="en-US" sz="2400" dirty="0">
                <a:latin typeface="Calibri" charset="0"/>
              </a:rPr>
              <a:t>’</a:t>
            </a:r>
            <a:r>
              <a:rPr lang="en-US" sz="2400" dirty="0">
                <a:latin typeface="Calibri" charset="0"/>
              </a:rPr>
              <a:t>t follow the calls made in the method</a:t>
            </a:r>
          </a:p>
          <a:p>
            <a:pPr>
              <a:lnSpc>
                <a:spcPct val="75000"/>
              </a:lnSpc>
            </a:pPr>
            <a:r>
              <a:rPr lang="en-US" sz="2400" dirty="0" err="1">
                <a:latin typeface="Calibri" charset="0"/>
              </a:rPr>
              <a:t>Interprocedural</a:t>
            </a:r>
            <a:endParaRPr lang="en-US" sz="2400" dirty="0">
              <a:latin typeface="Calibri" charset="0"/>
            </a:endParaRPr>
          </a:p>
          <a:p>
            <a:pPr lvl="1">
              <a:lnSpc>
                <a:spcPct val="75000"/>
              </a:lnSpc>
            </a:pPr>
            <a:r>
              <a:rPr lang="en-US" sz="2400" dirty="0">
                <a:latin typeface="Calibri" charset="0"/>
              </a:rPr>
              <a:t>Consider the method as well as all the call chains in the method</a:t>
            </a:r>
          </a:p>
          <a:p>
            <a:pPr>
              <a:lnSpc>
                <a:spcPct val="75000"/>
              </a:lnSpc>
            </a:pPr>
            <a:r>
              <a:rPr lang="en-US" sz="2400" dirty="0">
                <a:latin typeface="Calibri" charset="0"/>
              </a:rPr>
              <a:t>Experience with the commercial tools indicated that a very large percentage of warnings rely only on </a:t>
            </a:r>
            <a:r>
              <a:rPr lang="en-US" sz="2400" dirty="0" err="1">
                <a:latin typeface="Calibri" charset="0"/>
              </a:rPr>
              <a:t>intraprocedural</a:t>
            </a:r>
            <a:r>
              <a:rPr lang="en-US" sz="2400" dirty="0">
                <a:latin typeface="Calibri" charset="0"/>
              </a:rPr>
              <a:t> information</a:t>
            </a:r>
          </a:p>
          <a:p>
            <a:pPr>
              <a:lnSpc>
                <a:spcPct val="75000"/>
              </a:lnSpc>
            </a:pPr>
            <a:r>
              <a:rPr lang="en-US" sz="2400" dirty="0">
                <a:latin typeface="Calibri" charset="0"/>
              </a:rPr>
              <a:t>However, OO-programs often uses get and set methods on instance fields, which suggests </a:t>
            </a:r>
            <a:r>
              <a:rPr lang="en-US" sz="2400" dirty="0" err="1">
                <a:latin typeface="Calibri" charset="0"/>
              </a:rPr>
              <a:t>interprocedural</a:t>
            </a:r>
            <a:r>
              <a:rPr lang="en-US" sz="2400" dirty="0">
                <a:latin typeface="Calibri" charset="0"/>
              </a:rPr>
              <a:t> analysis will be required</a:t>
            </a:r>
          </a:p>
          <a:p>
            <a:pPr>
              <a:lnSpc>
                <a:spcPct val="75000"/>
              </a:lnSpc>
            </a:pPr>
            <a:r>
              <a:rPr lang="en-US" sz="2400" dirty="0">
                <a:latin typeface="Calibri" charset="0"/>
              </a:rPr>
              <a:t>Our goal was to make our analysis flexible with regards to the level of </a:t>
            </a:r>
            <a:r>
              <a:rPr lang="en-US" sz="2400" dirty="0" err="1">
                <a:latin typeface="Calibri" charset="0"/>
              </a:rPr>
              <a:t>interprocedural</a:t>
            </a:r>
            <a:r>
              <a:rPr lang="en-US" sz="2400" dirty="0">
                <a:latin typeface="Calibri" charset="0"/>
              </a:rPr>
              <a:t> analysis it will do</a:t>
            </a:r>
          </a:p>
          <a:p>
            <a:pPr lvl="1">
              <a:lnSpc>
                <a:spcPct val="75000"/>
              </a:lnSpc>
            </a:pPr>
            <a:r>
              <a:rPr lang="en-US" sz="2400" dirty="0">
                <a:latin typeface="Calibri" charset="0"/>
              </a:rPr>
              <a:t>Specify the call depth</a:t>
            </a:r>
          </a:p>
          <a:p>
            <a:pPr lvl="2">
              <a:lnSpc>
                <a:spcPct val="75000"/>
              </a:lnSpc>
            </a:pPr>
            <a:r>
              <a:rPr lang="en-US" dirty="0">
                <a:latin typeface="Calibri" charset="0"/>
              </a:rPr>
              <a:t>0 – gives </a:t>
            </a:r>
            <a:r>
              <a:rPr lang="en-US" dirty="0" err="1">
                <a:latin typeface="Calibri" charset="0"/>
              </a:rPr>
              <a:t>intraprocedural</a:t>
            </a:r>
            <a:r>
              <a:rPr lang="en-US" dirty="0">
                <a:latin typeface="Calibri" charset="0"/>
              </a:rPr>
              <a:t> analysis</a:t>
            </a:r>
          </a:p>
          <a:p>
            <a:pPr lvl="2">
              <a:lnSpc>
                <a:spcPct val="75000"/>
              </a:lnSpc>
            </a:pPr>
            <a:r>
              <a:rPr lang="en-US" dirty="0">
                <a:latin typeface="Calibri" charset="0"/>
              </a:rPr>
              <a:t>1 – follow call chains one level deep</a:t>
            </a:r>
          </a:p>
          <a:p>
            <a:pPr lvl="2">
              <a:lnSpc>
                <a:spcPct val="75000"/>
              </a:lnSpc>
            </a:pPr>
            <a:r>
              <a:rPr lang="en-US" dirty="0">
                <a:latin typeface="Calibri" charset="0"/>
              </a:rPr>
              <a:t>2 – follow call chains two levels deep</a:t>
            </a:r>
          </a:p>
          <a:p>
            <a:pPr lvl="2">
              <a:lnSpc>
                <a:spcPct val="75000"/>
              </a:lnSpc>
            </a:pPr>
            <a:r>
              <a:rPr lang="en-US" dirty="0">
                <a:latin typeface="Calibri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553646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</a:rPr>
              <a:t>Symbolic Execution Benefit</a:t>
            </a:r>
          </a:p>
        </p:txBody>
      </p:sp>
      <p:sp>
        <p:nvSpPr>
          <p:cNvPr id="29699" name="Text Box 3"/>
          <p:cNvSpPr txBox="1">
            <a:spLocks/>
          </p:cNvSpPr>
          <p:nvPr/>
        </p:nvSpPr>
        <p:spPr bwMode="auto">
          <a:xfrm>
            <a:off x="714375" y="1500188"/>
            <a:ext cx="4286250" cy="3287712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64291" tIns="32146" rIns="64291" bIns="32146">
            <a:spAutoFit/>
          </a:bodyPr>
          <a:lstStyle>
            <a:lvl1pPr defTabSz="6429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6429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6429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6429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6429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100">
                <a:solidFill>
                  <a:srgbClr val="000000"/>
                </a:solidFill>
                <a:latin typeface="Times" charset="0"/>
                <a:sym typeface="Times" charset="0"/>
              </a:rPr>
              <a:t>public class Example {</a:t>
            </a:r>
          </a:p>
          <a:p>
            <a:pPr eaLnBrk="1" hangingPunct="1"/>
            <a:r>
              <a:rPr lang="en-US" sz="2100">
                <a:solidFill>
                  <a:srgbClr val="000000"/>
                </a:solidFill>
                <a:latin typeface="Times" charset="0"/>
                <a:sym typeface="Times" charset="0"/>
              </a:rPr>
              <a:t>  public String hexAbs(int x) {</a:t>
            </a:r>
          </a:p>
          <a:p>
            <a:pPr eaLnBrk="1" hangingPunct="1"/>
            <a:r>
              <a:rPr lang="en-US" sz="2100">
                <a:solidFill>
                  <a:srgbClr val="000000"/>
                </a:solidFill>
                <a:latin typeface="Times" charset="0"/>
                <a:sym typeface="Times" charset="0"/>
              </a:rPr>
              <a:t>     String result = null;</a:t>
            </a:r>
          </a:p>
          <a:p>
            <a:pPr eaLnBrk="1" hangingPunct="1"/>
            <a:r>
              <a:rPr lang="en-US" sz="2100">
                <a:solidFill>
                  <a:srgbClr val="000000"/>
                </a:solidFill>
                <a:latin typeface="Times" charset="0"/>
                <a:sym typeface="Times" charset="0"/>
              </a:rPr>
              <a:t>     if(x &gt; 0)</a:t>
            </a:r>
          </a:p>
          <a:p>
            <a:pPr eaLnBrk="1" hangingPunct="1"/>
            <a:r>
              <a:rPr lang="en-US" sz="2100">
                <a:solidFill>
                  <a:srgbClr val="000000"/>
                </a:solidFill>
                <a:latin typeface="Times" charset="0"/>
                <a:sym typeface="Times" charset="0"/>
              </a:rPr>
              <a:t>       result = Integer.toHexString(x);</a:t>
            </a:r>
          </a:p>
          <a:p>
            <a:pPr eaLnBrk="1" hangingPunct="1"/>
            <a:r>
              <a:rPr lang="en-US" sz="2100">
                <a:solidFill>
                  <a:srgbClr val="000000"/>
                </a:solidFill>
                <a:latin typeface="Times" charset="0"/>
                <a:sym typeface="Times" charset="0"/>
              </a:rPr>
              <a:t>     else if(x &lt; 0)</a:t>
            </a:r>
          </a:p>
          <a:p>
            <a:pPr eaLnBrk="1" hangingPunct="1"/>
            <a:r>
              <a:rPr lang="en-US" sz="2100">
                <a:solidFill>
                  <a:srgbClr val="000000"/>
                </a:solidFill>
                <a:latin typeface="Times" charset="0"/>
                <a:sym typeface="Times" charset="0"/>
              </a:rPr>
              <a:t>       result = Integer.toHexString(-x);</a:t>
            </a:r>
          </a:p>
          <a:p>
            <a:pPr eaLnBrk="1" hangingPunct="1"/>
            <a:r>
              <a:rPr lang="en-US" sz="2100">
                <a:solidFill>
                  <a:srgbClr val="000000"/>
                </a:solidFill>
                <a:latin typeface="Times" charset="0"/>
                <a:sym typeface="Times" charset="0"/>
              </a:rPr>
              <a:t>     return result.toUpperCase();</a:t>
            </a:r>
          </a:p>
          <a:p>
            <a:pPr eaLnBrk="1" hangingPunct="1"/>
            <a:r>
              <a:rPr lang="en-US" sz="2100">
                <a:solidFill>
                  <a:srgbClr val="000000"/>
                </a:solidFill>
                <a:latin typeface="Times" charset="0"/>
                <a:sym typeface="Times" charset="0"/>
              </a:rPr>
              <a:t>  }</a:t>
            </a:r>
          </a:p>
          <a:p>
            <a:pPr eaLnBrk="1" hangingPunct="1"/>
            <a:r>
              <a:rPr lang="en-US" sz="2100">
                <a:solidFill>
                  <a:srgbClr val="000000"/>
                </a:solidFill>
                <a:latin typeface="Times" charset="0"/>
                <a:sym typeface="Times" charset="0"/>
              </a:rPr>
              <a:t>}</a:t>
            </a:r>
          </a:p>
        </p:txBody>
      </p:sp>
      <p:sp>
        <p:nvSpPr>
          <p:cNvPr id="2009092" name="Text Box 4"/>
          <p:cNvSpPr txBox="1">
            <a:spLocks/>
          </p:cNvSpPr>
          <p:nvPr/>
        </p:nvSpPr>
        <p:spPr bwMode="auto">
          <a:xfrm>
            <a:off x="5859463" y="2570163"/>
            <a:ext cx="2640012" cy="1030287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4291" tIns="32146" rIns="64291" bIns="32146">
            <a:spAutoFit/>
          </a:bodyPr>
          <a:lstStyle>
            <a:lvl1pPr defTabSz="6429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6429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6429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6429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6429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100">
                <a:solidFill>
                  <a:srgbClr val="000000"/>
                </a:solidFill>
                <a:latin typeface="Times" charset="0"/>
                <a:sym typeface="Times" charset="0"/>
              </a:rPr>
              <a:t>Dataflow Analysis </a:t>
            </a:r>
          </a:p>
          <a:p>
            <a:pPr algn="ctr" eaLnBrk="1" hangingPunct="1"/>
            <a:r>
              <a:rPr lang="en-US" sz="2100">
                <a:solidFill>
                  <a:srgbClr val="000000"/>
                </a:solidFill>
                <a:latin typeface="Times" charset="0"/>
                <a:sym typeface="Times" charset="0"/>
              </a:rPr>
              <a:t>Warning: possible null </a:t>
            </a:r>
            <a:br>
              <a:rPr lang="en-US" sz="2100">
                <a:solidFill>
                  <a:srgbClr val="000000"/>
                </a:solidFill>
                <a:latin typeface="Times" charset="0"/>
                <a:sym typeface="Times" charset="0"/>
              </a:rPr>
            </a:br>
            <a:r>
              <a:rPr lang="en-US" sz="2100">
                <a:solidFill>
                  <a:srgbClr val="000000"/>
                </a:solidFill>
                <a:latin typeface="Times" charset="0"/>
                <a:sym typeface="Times" charset="0"/>
              </a:rPr>
              <a:t>dereference on line 8</a:t>
            </a:r>
          </a:p>
        </p:txBody>
      </p:sp>
      <p:sp>
        <p:nvSpPr>
          <p:cNvPr id="2009093" name="Text Box 5"/>
          <p:cNvSpPr txBox="1">
            <a:spLocks/>
          </p:cNvSpPr>
          <p:nvPr/>
        </p:nvSpPr>
        <p:spPr bwMode="auto">
          <a:xfrm>
            <a:off x="5856288" y="3965575"/>
            <a:ext cx="2641600" cy="1028700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4291" tIns="32146" rIns="64291" bIns="32146">
            <a:spAutoFit/>
          </a:bodyPr>
          <a:lstStyle>
            <a:lvl1pPr defTabSz="6429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6429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6429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6429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6429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100">
                <a:solidFill>
                  <a:srgbClr val="000000"/>
                </a:solidFill>
                <a:latin typeface="Times" charset="0"/>
                <a:sym typeface="Times" charset="0"/>
              </a:rPr>
              <a:t>Symbolic Execution </a:t>
            </a:r>
          </a:p>
          <a:p>
            <a:pPr algn="ctr" eaLnBrk="1" hangingPunct="1"/>
            <a:r>
              <a:rPr lang="en-US" sz="2100">
                <a:solidFill>
                  <a:srgbClr val="000000"/>
                </a:solidFill>
                <a:latin typeface="Times" charset="0"/>
                <a:sym typeface="Times" charset="0"/>
              </a:rPr>
              <a:t>Error: null dereference </a:t>
            </a:r>
            <a:br>
              <a:rPr lang="en-US" sz="2100">
                <a:solidFill>
                  <a:srgbClr val="000000"/>
                </a:solidFill>
                <a:latin typeface="Times" charset="0"/>
                <a:sym typeface="Times" charset="0"/>
              </a:rPr>
            </a:br>
            <a:r>
              <a:rPr lang="en-US" sz="2100">
                <a:solidFill>
                  <a:srgbClr val="000000"/>
                </a:solidFill>
                <a:latin typeface="Times" charset="0"/>
                <a:sym typeface="Times" charset="0"/>
              </a:rPr>
              <a:t>on line 8 if x = 0</a:t>
            </a:r>
          </a:p>
        </p:txBody>
      </p:sp>
    </p:spTree>
    <p:extLst>
      <p:ext uri="{BB962C8B-B14F-4D97-AF65-F5344CB8AC3E}">
        <p14:creationId xmlns:p14="http://schemas.microsoft.com/office/powerpoint/2010/main" val="427832278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9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9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09092" grpId="0" animBg="1"/>
      <p:bldP spid="200909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latin typeface="Calibri" charset="0"/>
              </a:rPr>
              <a:t>Terminating the Symbolic Execution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Calibri" charset="0"/>
              </a:rPr>
              <a:t>Set a maximum size the path condition can grow to</a:t>
            </a:r>
          </a:p>
          <a:p>
            <a:r>
              <a:rPr lang="en-US">
                <a:latin typeface="Calibri" charset="0"/>
              </a:rPr>
              <a:t>Set a maximum number of times a specific instruction can be revisited during the analysis</a:t>
            </a:r>
          </a:p>
        </p:txBody>
      </p:sp>
    </p:spTree>
    <p:extLst>
      <p:ext uri="{BB962C8B-B14F-4D97-AF65-F5344CB8AC3E}">
        <p14:creationId xmlns:p14="http://schemas.microsoft.com/office/powerpoint/2010/main" val="41267555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0"/>
            <a:ext cx="8229600" cy="1143000"/>
          </a:xfrm>
        </p:spPr>
        <p:txBody>
          <a:bodyPr/>
          <a:lstStyle/>
          <a:p>
            <a:r>
              <a:rPr lang="en-US">
                <a:latin typeface="Calibri" charset="0"/>
              </a:rPr>
              <a:t>Framework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059238" y="1066800"/>
            <a:ext cx="4146550" cy="4648200"/>
          </a:xfrm>
          <a:solidFill>
            <a:srgbClr val="FFCCFF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1600">
                <a:solidFill>
                  <a:srgbClr val="000000"/>
                </a:solidFill>
                <a:latin typeface="Calibri" charset="0"/>
              </a:rPr>
              <a:t>Starts symbolic analysis at each method in the class file(s)</a:t>
            </a:r>
            <a:br>
              <a:rPr lang="en-US" sz="1600">
                <a:solidFill>
                  <a:srgbClr val="000000"/>
                </a:solidFill>
                <a:latin typeface="Calibri" charset="0"/>
              </a:rPr>
            </a:br>
            <a:r>
              <a:rPr lang="en-US" sz="1600">
                <a:solidFill>
                  <a:srgbClr val="000000"/>
                </a:solidFill>
                <a:latin typeface="Calibri" charset="0"/>
              </a:rPr>
              <a:t/>
            </a:r>
            <a:br>
              <a:rPr lang="en-US" sz="1600">
                <a:solidFill>
                  <a:srgbClr val="000000"/>
                </a:solidFill>
                <a:latin typeface="Calibri" charset="0"/>
              </a:rPr>
            </a:br>
            <a:endParaRPr lang="en-US" sz="1600">
              <a:solidFill>
                <a:srgbClr val="000000"/>
              </a:solidFill>
              <a:latin typeface="Calibri" charset="0"/>
            </a:endParaRPr>
          </a:p>
          <a:p>
            <a:pPr>
              <a:lnSpc>
                <a:spcPct val="90000"/>
              </a:lnSpc>
            </a:pPr>
            <a:r>
              <a:rPr lang="en-US" sz="1600">
                <a:solidFill>
                  <a:srgbClr val="000000"/>
                </a:solidFill>
                <a:latin typeface="Calibri" charset="0"/>
              </a:rPr>
              <a:t>Symbolic execution detects a possible error; passes it and the symbolic state to the test generator</a:t>
            </a:r>
            <a:br>
              <a:rPr lang="en-US" sz="1600">
                <a:solidFill>
                  <a:srgbClr val="000000"/>
                </a:solidFill>
                <a:latin typeface="Calibri" charset="0"/>
              </a:rPr>
            </a:br>
            <a:r>
              <a:rPr lang="en-US" sz="1600">
                <a:solidFill>
                  <a:srgbClr val="000000"/>
                </a:solidFill>
                <a:latin typeface="Calibri" charset="0"/>
              </a:rPr>
              <a:t/>
            </a:r>
            <a:br>
              <a:rPr lang="en-US" sz="1600">
                <a:solidFill>
                  <a:srgbClr val="000000"/>
                </a:solidFill>
                <a:latin typeface="Calibri" charset="0"/>
              </a:rPr>
            </a:br>
            <a:r>
              <a:rPr lang="en-US" sz="1600">
                <a:solidFill>
                  <a:srgbClr val="000000"/>
                </a:solidFill>
                <a:latin typeface="Calibri" charset="0"/>
              </a:rPr>
              <a:t/>
            </a:r>
            <a:br>
              <a:rPr lang="en-US" sz="1600">
                <a:solidFill>
                  <a:srgbClr val="000000"/>
                </a:solidFill>
                <a:latin typeface="Calibri" charset="0"/>
              </a:rPr>
            </a:br>
            <a:endParaRPr lang="en-US" sz="1600">
              <a:solidFill>
                <a:srgbClr val="000000"/>
              </a:solidFill>
              <a:latin typeface="Calibri" charset="0"/>
            </a:endParaRPr>
          </a:p>
          <a:p>
            <a:pPr>
              <a:lnSpc>
                <a:spcPct val="90000"/>
              </a:lnSpc>
            </a:pPr>
            <a:r>
              <a:rPr lang="en-US" sz="1600">
                <a:solidFill>
                  <a:srgbClr val="000000"/>
                </a:solidFill>
                <a:latin typeface="Calibri" charset="0"/>
              </a:rPr>
              <a:t>From the current state and the path condition, generate a test to try and cover the error</a:t>
            </a:r>
            <a:br>
              <a:rPr lang="en-US" sz="1600">
                <a:solidFill>
                  <a:srgbClr val="000000"/>
                </a:solidFill>
                <a:latin typeface="Calibri" charset="0"/>
              </a:rPr>
            </a:br>
            <a:r>
              <a:rPr lang="en-US" sz="1600">
                <a:solidFill>
                  <a:srgbClr val="000000"/>
                </a:solidFill>
                <a:latin typeface="Calibri" charset="0"/>
              </a:rPr>
              <a:t/>
            </a:r>
            <a:br>
              <a:rPr lang="en-US" sz="1600">
                <a:solidFill>
                  <a:srgbClr val="000000"/>
                </a:solidFill>
                <a:latin typeface="Calibri" charset="0"/>
              </a:rPr>
            </a:br>
            <a:r>
              <a:rPr lang="en-US" sz="1600">
                <a:solidFill>
                  <a:srgbClr val="000000"/>
                </a:solidFill>
                <a:latin typeface="Calibri" charset="0"/>
              </a:rPr>
              <a:t/>
            </a:r>
            <a:br>
              <a:rPr lang="en-US" sz="1600">
                <a:solidFill>
                  <a:srgbClr val="000000"/>
                </a:solidFill>
                <a:latin typeface="Calibri" charset="0"/>
              </a:rPr>
            </a:br>
            <a:endParaRPr lang="en-US" sz="1600">
              <a:solidFill>
                <a:srgbClr val="000000"/>
              </a:solidFill>
              <a:latin typeface="Calibri" charset="0"/>
            </a:endParaRPr>
          </a:p>
          <a:p>
            <a:pPr>
              <a:lnSpc>
                <a:spcPct val="90000"/>
              </a:lnSpc>
            </a:pPr>
            <a:r>
              <a:rPr lang="en-US" sz="1600">
                <a:solidFill>
                  <a:srgbClr val="000000"/>
                </a:solidFill>
                <a:latin typeface="Calibri" charset="0"/>
              </a:rPr>
              <a:t>Execute the test and check if the expected error is triggered</a:t>
            </a:r>
            <a:endParaRPr lang="en-US" sz="1600">
              <a:latin typeface="Calibri" charset="0"/>
            </a:endParaRPr>
          </a:p>
        </p:txBody>
      </p:sp>
      <p:sp>
        <p:nvSpPr>
          <p:cNvPr id="31748" name="Text Box 4"/>
          <p:cNvSpPr txBox="1">
            <a:spLocks/>
          </p:cNvSpPr>
          <p:nvPr/>
        </p:nvSpPr>
        <p:spPr bwMode="auto">
          <a:xfrm>
            <a:off x="982663" y="2143125"/>
            <a:ext cx="2317750" cy="715963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64291" tIns="32146" rIns="64291" bIns="32146">
            <a:spAutoFit/>
          </a:bodyPr>
          <a:lstStyle>
            <a:lvl1pPr defTabSz="6429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6429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6429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6429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6429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100">
                <a:solidFill>
                  <a:srgbClr val="000000"/>
                </a:solidFill>
                <a:latin typeface="Times" charset="0"/>
                <a:sym typeface="Times" charset="0"/>
              </a:rPr>
              <a:t>Symbolic Execution</a:t>
            </a:r>
          </a:p>
          <a:p>
            <a:pPr algn="ctr" eaLnBrk="1" hangingPunct="1"/>
            <a:r>
              <a:rPr lang="en-US" sz="2100">
                <a:solidFill>
                  <a:srgbClr val="000000"/>
                </a:solidFill>
                <a:latin typeface="Times" charset="0"/>
                <a:sym typeface="Times" charset="0"/>
              </a:rPr>
              <a:t>[SOOT + CVCL]</a:t>
            </a:r>
          </a:p>
        </p:txBody>
      </p:sp>
      <p:sp>
        <p:nvSpPr>
          <p:cNvPr id="31749" name="Text Box 5"/>
          <p:cNvSpPr txBox="1">
            <a:spLocks/>
          </p:cNvSpPr>
          <p:nvPr/>
        </p:nvSpPr>
        <p:spPr bwMode="auto">
          <a:xfrm>
            <a:off x="1196975" y="3643313"/>
            <a:ext cx="1858963" cy="715962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64291" tIns="32146" rIns="64291" bIns="32146">
            <a:spAutoFit/>
          </a:bodyPr>
          <a:lstStyle>
            <a:lvl1pPr defTabSz="6429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6429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6429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6429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6429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100">
                <a:solidFill>
                  <a:srgbClr val="000000"/>
                </a:solidFill>
                <a:latin typeface="Times" charset="0"/>
                <a:sym typeface="Times" charset="0"/>
              </a:rPr>
              <a:t>Test Generation</a:t>
            </a:r>
          </a:p>
          <a:p>
            <a:pPr algn="ctr" eaLnBrk="1" hangingPunct="1"/>
            <a:r>
              <a:rPr lang="en-US" sz="2100">
                <a:solidFill>
                  <a:srgbClr val="000000"/>
                </a:solidFill>
                <a:latin typeface="Times" charset="0"/>
                <a:sym typeface="Times" charset="0"/>
              </a:rPr>
              <a:t>[POOC]</a:t>
            </a:r>
          </a:p>
        </p:txBody>
      </p:sp>
      <p:sp>
        <p:nvSpPr>
          <p:cNvPr id="31750" name="Text Box 6"/>
          <p:cNvSpPr txBox="1">
            <a:spLocks/>
          </p:cNvSpPr>
          <p:nvPr/>
        </p:nvSpPr>
        <p:spPr bwMode="auto">
          <a:xfrm>
            <a:off x="1235075" y="5197475"/>
            <a:ext cx="1751013" cy="717550"/>
          </a:xfrm>
          <a:prstGeom prst="rect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64291" tIns="32146" rIns="64291" bIns="32146">
            <a:spAutoFit/>
          </a:bodyPr>
          <a:lstStyle>
            <a:lvl1pPr defTabSz="6429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6429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6429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6429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6429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100">
                <a:solidFill>
                  <a:srgbClr val="000000"/>
                </a:solidFill>
                <a:latin typeface="Times" charset="0"/>
                <a:sym typeface="Times" charset="0"/>
              </a:rPr>
              <a:t>Test Execution</a:t>
            </a:r>
            <a:br>
              <a:rPr lang="en-US" sz="2100">
                <a:solidFill>
                  <a:srgbClr val="000000"/>
                </a:solidFill>
                <a:latin typeface="Times" charset="0"/>
                <a:sym typeface="Times" charset="0"/>
              </a:rPr>
            </a:br>
            <a:r>
              <a:rPr lang="en-US" sz="2100">
                <a:solidFill>
                  <a:srgbClr val="000000"/>
                </a:solidFill>
                <a:latin typeface="Times" charset="0"/>
                <a:sym typeface="Times" charset="0"/>
              </a:rPr>
              <a:t>[Reflection]</a:t>
            </a:r>
          </a:p>
        </p:txBody>
      </p:sp>
      <p:sp>
        <p:nvSpPr>
          <p:cNvPr id="31751" name="Text Box 7"/>
          <p:cNvSpPr txBox="1">
            <a:spLocks/>
          </p:cNvSpPr>
          <p:nvPr/>
        </p:nvSpPr>
        <p:spPr bwMode="auto">
          <a:xfrm>
            <a:off x="1095375" y="3021013"/>
            <a:ext cx="1030288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4291" tIns="32146" rIns="64291" bIns="32146">
            <a:spAutoFit/>
          </a:bodyPr>
          <a:lstStyle>
            <a:lvl1pPr defTabSz="6429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6429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6429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6429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6429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000000"/>
                </a:solidFill>
                <a:latin typeface="Times" charset="0"/>
                <a:sym typeface="Times" charset="0"/>
              </a:rPr>
              <a:t>Warnings</a:t>
            </a:r>
          </a:p>
        </p:txBody>
      </p:sp>
      <p:sp>
        <p:nvSpPr>
          <p:cNvPr id="31752" name="Text Box 8"/>
          <p:cNvSpPr txBox="1">
            <a:spLocks/>
          </p:cNvSpPr>
          <p:nvPr/>
        </p:nvSpPr>
        <p:spPr bwMode="auto">
          <a:xfrm>
            <a:off x="1036638" y="4554538"/>
            <a:ext cx="112712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4291" tIns="32146" rIns="64291" bIns="32146">
            <a:spAutoFit/>
          </a:bodyPr>
          <a:lstStyle>
            <a:lvl1pPr defTabSz="6429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6429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6429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6429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6429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000000"/>
                </a:solidFill>
                <a:latin typeface="Times" charset="0"/>
                <a:sym typeface="Times" charset="0"/>
              </a:rPr>
              <a:t>Test Cases</a:t>
            </a:r>
          </a:p>
        </p:txBody>
      </p:sp>
      <p:sp>
        <p:nvSpPr>
          <p:cNvPr id="31753" name="AutoShape 9"/>
          <p:cNvSpPr>
            <a:spLocks/>
          </p:cNvSpPr>
          <p:nvPr/>
        </p:nvSpPr>
        <p:spPr bwMode="auto">
          <a:xfrm>
            <a:off x="1785938" y="1017588"/>
            <a:ext cx="696912" cy="642937"/>
          </a:xfrm>
          <a:prstGeom prst="flowChartMultidocument">
            <a:avLst/>
          </a:prstGeom>
          <a:solidFill>
            <a:srgbClr val="00CB99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lIns="64291" tIns="32146" rIns="64291" bIns="32146" anchor="ctr"/>
          <a:lstStyle/>
          <a:p>
            <a:pPr algn="ctr" defTabSz="642938"/>
            <a:r>
              <a:rPr lang="en-US" sz="1500">
                <a:solidFill>
                  <a:srgbClr val="000000"/>
                </a:solidFill>
                <a:latin typeface="Times" charset="0"/>
                <a:sym typeface="Times" charset="0"/>
              </a:rPr>
              <a:t>Java</a:t>
            </a:r>
          </a:p>
          <a:p>
            <a:pPr algn="ctr" defTabSz="642938"/>
            <a:r>
              <a:rPr lang="en-US" sz="1500">
                <a:solidFill>
                  <a:srgbClr val="000000"/>
                </a:solidFill>
                <a:latin typeface="Times" charset="0"/>
                <a:sym typeface="Times" charset="0"/>
              </a:rPr>
              <a:t>classes</a:t>
            </a:r>
          </a:p>
        </p:txBody>
      </p:sp>
      <p:cxnSp>
        <p:nvCxnSpPr>
          <p:cNvPr id="31754" name="AutoShape 10"/>
          <p:cNvCxnSpPr>
            <a:cxnSpLocks noChangeShapeType="1"/>
            <a:stCxn id="31753" idx="2"/>
            <a:endCxn id="31748" idx="0"/>
          </p:cNvCxnSpPr>
          <p:nvPr/>
        </p:nvCxnSpPr>
        <p:spPr bwMode="auto">
          <a:xfrm>
            <a:off x="2135188" y="1609725"/>
            <a:ext cx="6350" cy="53340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755" name="AutoShape 11"/>
          <p:cNvCxnSpPr>
            <a:cxnSpLocks noChangeShapeType="1"/>
            <a:stCxn id="31748" idx="2"/>
            <a:endCxn id="31749" idx="0"/>
          </p:cNvCxnSpPr>
          <p:nvPr/>
        </p:nvCxnSpPr>
        <p:spPr bwMode="auto">
          <a:xfrm flipH="1">
            <a:off x="2127250" y="2859088"/>
            <a:ext cx="14288" cy="784225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756" name="AutoShape 12"/>
          <p:cNvCxnSpPr>
            <a:cxnSpLocks noChangeShapeType="1"/>
            <a:stCxn id="31749" idx="2"/>
            <a:endCxn id="31750" idx="0"/>
          </p:cNvCxnSpPr>
          <p:nvPr/>
        </p:nvCxnSpPr>
        <p:spPr bwMode="auto">
          <a:xfrm flipH="1">
            <a:off x="2111375" y="4359275"/>
            <a:ext cx="15875" cy="83820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49807445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1285875" y="0"/>
            <a:ext cx="8229600" cy="1143000"/>
          </a:xfrm>
        </p:spPr>
        <p:txBody>
          <a:bodyPr/>
          <a:lstStyle/>
          <a:p>
            <a:r>
              <a:rPr lang="en-US">
                <a:latin typeface="Calibri" charset="0"/>
              </a:rPr>
              <a:t>Small Example</a:t>
            </a:r>
          </a:p>
        </p:txBody>
      </p:sp>
      <p:sp>
        <p:nvSpPr>
          <p:cNvPr id="32771" name="Text Box 3"/>
          <p:cNvSpPr txBox="1">
            <a:spLocks/>
          </p:cNvSpPr>
          <p:nvPr/>
        </p:nvSpPr>
        <p:spPr bwMode="auto">
          <a:xfrm>
            <a:off x="231775" y="750888"/>
            <a:ext cx="3394075" cy="2001837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64291" tIns="32146" rIns="64291" bIns="32146">
            <a:spAutoFit/>
          </a:bodyPr>
          <a:lstStyle>
            <a:lvl1pPr defTabSz="6429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6429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6429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6429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6429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100">
                <a:latin typeface="Times" charset="0"/>
                <a:sym typeface="Times" charset="0"/>
              </a:rPr>
              <a:t>public class ArrayBound {</a:t>
            </a:r>
          </a:p>
          <a:p>
            <a:pPr eaLnBrk="1" hangingPunct="1"/>
            <a:r>
              <a:rPr lang="en-US" sz="2100">
                <a:latin typeface="Times" charset="0"/>
                <a:sym typeface="Times" charset="0"/>
              </a:rPr>
              <a:t>  public void f(int n, int m) {</a:t>
            </a:r>
          </a:p>
          <a:p>
            <a:pPr eaLnBrk="1" hangingPunct="1"/>
            <a:r>
              <a:rPr lang="en-US" sz="2100">
                <a:latin typeface="Times" charset="0"/>
                <a:sym typeface="Times" charset="0"/>
              </a:rPr>
              <a:t>     int[] array = new int[m];</a:t>
            </a:r>
          </a:p>
          <a:p>
            <a:pPr eaLnBrk="1" hangingPunct="1"/>
            <a:r>
              <a:rPr lang="en-US" sz="2100">
                <a:latin typeface="Times" charset="0"/>
                <a:sym typeface="Times" charset="0"/>
              </a:rPr>
              <a:t>     for(int i = 0; i &lt; n; i++) {</a:t>
            </a:r>
          </a:p>
          <a:p>
            <a:pPr eaLnBrk="1" hangingPunct="1"/>
            <a:r>
              <a:rPr lang="en-US" sz="2100">
                <a:latin typeface="Times" charset="0"/>
                <a:sym typeface="Times" charset="0"/>
              </a:rPr>
              <a:t>        array</a:t>
            </a:r>
            <a:r>
              <a:rPr lang="en-US" sz="2100">
                <a:solidFill>
                  <a:srgbClr val="FF0000"/>
                </a:solidFill>
                <a:latin typeface="Times" charset="0"/>
                <a:sym typeface="Times" charset="0"/>
              </a:rPr>
              <a:t>[i]</a:t>
            </a:r>
            <a:r>
              <a:rPr lang="en-US" sz="2100">
                <a:latin typeface="Times" charset="0"/>
                <a:sym typeface="Times" charset="0"/>
              </a:rPr>
              <a:t> = 0;</a:t>
            </a:r>
          </a:p>
          <a:p>
            <a:pPr eaLnBrk="1" hangingPunct="1"/>
            <a:r>
              <a:rPr lang="en-US" sz="2100">
                <a:latin typeface="Times" charset="0"/>
                <a:sym typeface="Times" charset="0"/>
              </a:rPr>
              <a:t>}}}</a:t>
            </a:r>
          </a:p>
        </p:txBody>
      </p:sp>
      <p:sp>
        <p:nvSpPr>
          <p:cNvPr id="2015236" name="Text Box 4"/>
          <p:cNvSpPr txBox="1">
            <a:spLocks/>
          </p:cNvSpPr>
          <p:nvPr/>
        </p:nvSpPr>
        <p:spPr bwMode="auto">
          <a:xfrm>
            <a:off x="3822700" y="1608138"/>
            <a:ext cx="5167313" cy="3359150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4291" tIns="32146" rIns="64291" bIns="32146">
            <a:spAutoFit/>
          </a:bodyPr>
          <a:lstStyle>
            <a:lvl1pPr defTabSz="6429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6429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6429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6429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6429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latin typeface="Times" charset="0"/>
                <a:sym typeface="Times" charset="0"/>
              </a:rPr>
              <a:t>WARNING: possible array upper bound violation (f:5)</a:t>
            </a:r>
          </a:p>
          <a:p>
            <a:pPr eaLnBrk="1" hangingPunct="1"/>
            <a:r>
              <a:rPr lang="en-US">
                <a:latin typeface="Times" charset="0"/>
                <a:sym typeface="Times" charset="0"/>
              </a:rPr>
              <a:t>Symbolic state at time of warning:</a:t>
            </a:r>
          </a:p>
          <a:p>
            <a:pPr eaLnBrk="1" hangingPunct="1"/>
            <a:r>
              <a:rPr lang="en-US">
                <a:latin typeface="Times" charset="0"/>
                <a:sym typeface="Times" charset="0"/>
              </a:rPr>
              <a:t>    Method: &lt;ArrayBound: void f(int,int)&gt;</a:t>
            </a:r>
          </a:p>
          <a:p>
            <a:pPr eaLnBrk="1" hangingPunct="1"/>
            <a:r>
              <a:rPr lang="en-US">
                <a:latin typeface="Times" charset="0"/>
                <a:sym typeface="Times" charset="0"/>
              </a:rPr>
              <a:t>    Instruction: array[i] = 0</a:t>
            </a:r>
          </a:p>
          <a:p>
            <a:pPr eaLnBrk="1" hangingPunct="1"/>
            <a:r>
              <a:rPr lang="en-US">
                <a:latin typeface="Times" charset="0"/>
                <a:sym typeface="Times" charset="0"/>
              </a:rPr>
              <a:t>    Line number: 5</a:t>
            </a:r>
          </a:p>
          <a:p>
            <a:pPr eaLnBrk="1" hangingPunct="1"/>
            <a:r>
              <a:rPr lang="en-US">
                <a:latin typeface="Times" charset="0"/>
                <a:sym typeface="Times" charset="0"/>
              </a:rPr>
              <a:t>    Depth: instruction = 6, branch = 1, pc = 4</a:t>
            </a:r>
          </a:p>
          <a:p>
            <a:pPr eaLnBrk="1" hangingPunct="1"/>
            <a:r>
              <a:rPr lang="en-US">
                <a:latin typeface="Times" charset="0"/>
                <a:sym typeface="Times" charset="0"/>
              </a:rPr>
              <a:t>    Path condition: [U1 &gt;= 0, 0 &lt; U0, U1 = len(A0), </a:t>
            </a:r>
          </a:p>
          <a:p>
            <a:pPr eaLnBrk="1" hangingPunct="1"/>
            <a:r>
              <a:rPr lang="en-US">
                <a:latin typeface="Times" charset="0"/>
                <a:sym typeface="Times" charset="0"/>
              </a:rPr>
              <a:t>                              0 &gt;= len(A0), len(A0) &gt;= 0]</a:t>
            </a:r>
          </a:p>
          <a:p>
            <a:pPr eaLnBrk="1" hangingPunct="1"/>
            <a:r>
              <a:rPr lang="en-US">
                <a:latin typeface="Times" charset="0"/>
                <a:sym typeface="Times" charset="0"/>
              </a:rPr>
              <a:t>    Parameter values: [U0, U1]</a:t>
            </a:r>
          </a:p>
          <a:p>
            <a:pPr eaLnBrk="1" hangingPunct="1"/>
            <a:r>
              <a:rPr lang="en-US">
                <a:latin typeface="Times" charset="0"/>
                <a:sym typeface="Times" charset="0"/>
              </a:rPr>
              <a:t>    This object: o0</a:t>
            </a:r>
          </a:p>
          <a:p>
            <a:pPr eaLnBrk="1" hangingPunct="1"/>
            <a:r>
              <a:rPr lang="en-US">
                <a:latin typeface="Times" charset="0"/>
                <a:sym typeface="Times" charset="0"/>
              </a:rPr>
              <a:t>    Local vars: [i=0, m=U1, n=U0, this=o0, array=A0]</a:t>
            </a:r>
          </a:p>
          <a:p>
            <a:pPr eaLnBrk="1" hangingPunct="1"/>
            <a:r>
              <a:rPr lang="en-US">
                <a:latin typeface="Times" charset="0"/>
                <a:sym typeface="Times" charset="0"/>
              </a:rPr>
              <a:t>Solution (1): this = o0, param0 = 1, param1 = 0</a:t>
            </a:r>
            <a:endParaRPr lang="en-US" sz="1500">
              <a:latin typeface="Times" charset="0"/>
              <a:sym typeface="Times" charset="0"/>
            </a:endParaRPr>
          </a:p>
        </p:txBody>
      </p:sp>
      <p:sp>
        <p:nvSpPr>
          <p:cNvPr id="2015237" name="Text Box 5"/>
          <p:cNvSpPr txBox="1">
            <a:spLocks/>
          </p:cNvSpPr>
          <p:nvPr/>
        </p:nvSpPr>
        <p:spPr bwMode="auto">
          <a:xfrm>
            <a:off x="179388" y="5070475"/>
            <a:ext cx="8097837" cy="1482725"/>
          </a:xfrm>
          <a:prstGeom prst="rect">
            <a:avLst/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4291" tIns="32146" rIns="64291" bIns="32146">
            <a:spAutoFit/>
          </a:bodyPr>
          <a:lstStyle>
            <a:lvl1pPr defTabSz="6429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6429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6429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6429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6429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chemeClr val="bg1"/>
                </a:solidFill>
                <a:latin typeface="Times" charset="0"/>
                <a:sym typeface="Times" charset="0"/>
              </a:rPr>
              <a:t>Running 2 test(s)...</a:t>
            </a:r>
          </a:p>
          <a:p>
            <a:pPr eaLnBrk="1" hangingPunct="1"/>
            <a:r>
              <a:rPr lang="en-US">
                <a:solidFill>
                  <a:schemeClr val="bg1"/>
                </a:solidFill>
                <a:latin typeface="Times" charset="0"/>
                <a:sym typeface="Times" charset="0"/>
              </a:rPr>
              <a:t>2) Solution (1)</a:t>
            </a:r>
          </a:p>
          <a:p>
            <a:pPr eaLnBrk="1" hangingPunct="1"/>
            <a:r>
              <a:rPr lang="en-US">
                <a:solidFill>
                  <a:schemeClr val="bg1"/>
                </a:solidFill>
                <a:latin typeface="Times" charset="0"/>
                <a:sym typeface="Times" charset="0"/>
              </a:rPr>
              <a:t>Testing ArrayBound.f</a:t>
            </a:r>
          </a:p>
          <a:p>
            <a:pPr eaLnBrk="1" hangingPunct="1"/>
            <a:r>
              <a:rPr lang="en-US">
                <a:solidFill>
                  <a:schemeClr val="bg1"/>
                </a:solidFill>
                <a:latin typeface="Times" charset="0"/>
                <a:sym typeface="Times" charset="0"/>
              </a:rPr>
              <a:t>   REAL? Caught expected exception:  java.lang.ArrayIndexOutOfBoundsException: 0</a:t>
            </a:r>
          </a:p>
          <a:p>
            <a:pPr eaLnBrk="1" hangingPunct="1"/>
            <a:r>
              <a:rPr lang="en-US">
                <a:solidFill>
                  <a:schemeClr val="bg1"/>
                </a:solidFill>
                <a:latin typeface="Times" charset="0"/>
                <a:sym typeface="Times" charset="0"/>
              </a:rPr>
              <a:t>   </a:t>
            </a:r>
            <a:r>
              <a:rPr lang="en-US" sz="2100">
                <a:solidFill>
                  <a:schemeClr val="bg1"/>
                </a:solidFill>
                <a:latin typeface="Times" charset="0"/>
                <a:sym typeface="Times" charset="0"/>
              </a:rPr>
              <a:t>Occurred at ArrayBound.f:5</a:t>
            </a:r>
          </a:p>
        </p:txBody>
      </p:sp>
    </p:spTree>
    <p:extLst>
      <p:ext uri="{BB962C8B-B14F-4D97-AF65-F5344CB8AC3E}">
        <p14:creationId xmlns:p14="http://schemas.microsoft.com/office/powerpoint/2010/main" val="202604353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5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5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15236" grpId="0" animBg="1"/>
      <p:bldP spid="201523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1285875" y="0"/>
            <a:ext cx="8229600" cy="1143000"/>
          </a:xfrm>
        </p:spPr>
        <p:txBody>
          <a:bodyPr/>
          <a:lstStyle/>
          <a:p>
            <a:r>
              <a:rPr lang="en-US">
                <a:latin typeface="Calibri" charset="0"/>
              </a:rPr>
              <a:t>Small Example</a:t>
            </a:r>
          </a:p>
        </p:txBody>
      </p:sp>
      <p:sp>
        <p:nvSpPr>
          <p:cNvPr id="33795" name="Text Box 3"/>
          <p:cNvSpPr txBox="1">
            <a:spLocks/>
          </p:cNvSpPr>
          <p:nvPr/>
        </p:nvSpPr>
        <p:spPr bwMode="auto">
          <a:xfrm>
            <a:off x="231775" y="750888"/>
            <a:ext cx="3394075" cy="2001837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64291" tIns="32146" rIns="64291" bIns="32146">
            <a:spAutoFit/>
          </a:bodyPr>
          <a:lstStyle>
            <a:lvl1pPr defTabSz="6429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6429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6429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6429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6429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100">
                <a:latin typeface="Times" charset="0"/>
                <a:sym typeface="Times" charset="0"/>
              </a:rPr>
              <a:t>public class ArrayBound {</a:t>
            </a:r>
          </a:p>
          <a:p>
            <a:pPr eaLnBrk="1" hangingPunct="1"/>
            <a:r>
              <a:rPr lang="en-US" sz="2100">
                <a:latin typeface="Times" charset="0"/>
                <a:sym typeface="Times" charset="0"/>
              </a:rPr>
              <a:t>  public void f(int n, int m) {</a:t>
            </a:r>
          </a:p>
          <a:p>
            <a:pPr eaLnBrk="1" hangingPunct="1"/>
            <a:r>
              <a:rPr lang="en-US" sz="2100">
                <a:latin typeface="Times" charset="0"/>
                <a:sym typeface="Times" charset="0"/>
              </a:rPr>
              <a:t>     int[] array = new int[m];</a:t>
            </a:r>
          </a:p>
          <a:p>
            <a:pPr eaLnBrk="1" hangingPunct="1"/>
            <a:r>
              <a:rPr lang="en-US" sz="2100">
                <a:latin typeface="Times" charset="0"/>
                <a:sym typeface="Times" charset="0"/>
              </a:rPr>
              <a:t>     for(int i = 0; i &lt; n; i++) {</a:t>
            </a:r>
          </a:p>
          <a:p>
            <a:pPr eaLnBrk="1" hangingPunct="1"/>
            <a:r>
              <a:rPr lang="en-US" sz="2100">
                <a:latin typeface="Times" charset="0"/>
                <a:sym typeface="Times" charset="0"/>
              </a:rPr>
              <a:t>        array</a:t>
            </a:r>
            <a:r>
              <a:rPr lang="en-US" sz="2100">
                <a:solidFill>
                  <a:srgbClr val="FF0000"/>
                </a:solidFill>
                <a:latin typeface="Times" charset="0"/>
                <a:sym typeface="Times" charset="0"/>
              </a:rPr>
              <a:t>[i]</a:t>
            </a:r>
            <a:r>
              <a:rPr lang="en-US" sz="2100">
                <a:latin typeface="Times" charset="0"/>
                <a:sym typeface="Times" charset="0"/>
              </a:rPr>
              <a:t> = 0;</a:t>
            </a:r>
          </a:p>
          <a:p>
            <a:pPr eaLnBrk="1" hangingPunct="1"/>
            <a:r>
              <a:rPr lang="en-US" sz="2100">
                <a:latin typeface="Times" charset="0"/>
                <a:sym typeface="Times" charset="0"/>
              </a:rPr>
              <a:t>}}}</a:t>
            </a:r>
          </a:p>
        </p:txBody>
      </p:sp>
      <p:sp>
        <p:nvSpPr>
          <p:cNvPr id="33796" name="Text Box 4"/>
          <p:cNvSpPr txBox="1">
            <a:spLocks/>
          </p:cNvSpPr>
          <p:nvPr/>
        </p:nvSpPr>
        <p:spPr bwMode="auto">
          <a:xfrm>
            <a:off x="3822700" y="1608138"/>
            <a:ext cx="5167313" cy="3359150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4291" tIns="32146" rIns="64291" bIns="32146">
            <a:spAutoFit/>
          </a:bodyPr>
          <a:lstStyle>
            <a:lvl1pPr defTabSz="6429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6429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6429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6429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6429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latin typeface="Times" charset="0"/>
                <a:sym typeface="Times" charset="0"/>
              </a:rPr>
              <a:t>WARNING: possible array upper bound violation (f:5)</a:t>
            </a:r>
          </a:p>
          <a:p>
            <a:pPr eaLnBrk="1" hangingPunct="1"/>
            <a:r>
              <a:rPr lang="en-US">
                <a:latin typeface="Times" charset="0"/>
                <a:sym typeface="Times" charset="0"/>
              </a:rPr>
              <a:t>Symbolic state at time of warning:</a:t>
            </a:r>
          </a:p>
          <a:p>
            <a:pPr eaLnBrk="1" hangingPunct="1"/>
            <a:r>
              <a:rPr lang="en-US">
                <a:latin typeface="Times" charset="0"/>
                <a:sym typeface="Times" charset="0"/>
              </a:rPr>
              <a:t>    Method: &lt;ArrayBound: void f(int,int)&gt;</a:t>
            </a:r>
          </a:p>
          <a:p>
            <a:pPr eaLnBrk="1" hangingPunct="1"/>
            <a:r>
              <a:rPr lang="en-US">
                <a:latin typeface="Times" charset="0"/>
                <a:sym typeface="Times" charset="0"/>
              </a:rPr>
              <a:t>    Instruction: array[i] = 0</a:t>
            </a:r>
          </a:p>
          <a:p>
            <a:pPr eaLnBrk="1" hangingPunct="1"/>
            <a:r>
              <a:rPr lang="en-US">
                <a:latin typeface="Times" charset="0"/>
                <a:sym typeface="Times" charset="0"/>
              </a:rPr>
              <a:t>    Line number: 5</a:t>
            </a:r>
          </a:p>
          <a:p>
            <a:pPr eaLnBrk="1" hangingPunct="1"/>
            <a:r>
              <a:rPr lang="en-US">
                <a:latin typeface="Times" charset="0"/>
                <a:sym typeface="Times" charset="0"/>
              </a:rPr>
              <a:t>    Depth: instruction = 6, branch = 1, pc = 4</a:t>
            </a:r>
          </a:p>
          <a:p>
            <a:pPr eaLnBrk="1" hangingPunct="1"/>
            <a:r>
              <a:rPr lang="en-US">
                <a:latin typeface="Times" charset="0"/>
                <a:sym typeface="Times" charset="0"/>
              </a:rPr>
              <a:t>    Path condition: [0 &lt; U0, U1 = len(A0) = 0</a:t>
            </a:r>
          </a:p>
          <a:p>
            <a:pPr eaLnBrk="1" hangingPunct="1"/>
            <a:r>
              <a:rPr lang="en-US">
                <a:latin typeface="Times" charset="0"/>
                <a:sym typeface="Times" charset="0"/>
              </a:rPr>
              <a:t>                             ]</a:t>
            </a:r>
          </a:p>
          <a:p>
            <a:pPr eaLnBrk="1" hangingPunct="1"/>
            <a:r>
              <a:rPr lang="en-US">
                <a:latin typeface="Times" charset="0"/>
                <a:sym typeface="Times" charset="0"/>
              </a:rPr>
              <a:t>    Parameter values: [U0, U1]</a:t>
            </a:r>
          </a:p>
          <a:p>
            <a:pPr eaLnBrk="1" hangingPunct="1"/>
            <a:r>
              <a:rPr lang="en-US">
                <a:latin typeface="Times" charset="0"/>
                <a:sym typeface="Times" charset="0"/>
              </a:rPr>
              <a:t>    This object: o0</a:t>
            </a:r>
          </a:p>
          <a:p>
            <a:pPr eaLnBrk="1" hangingPunct="1"/>
            <a:r>
              <a:rPr lang="en-US">
                <a:latin typeface="Times" charset="0"/>
                <a:sym typeface="Times" charset="0"/>
              </a:rPr>
              <a:t>    Local vars: [i=0, m=U1, n=U0, this=o0, array=A0]</a:t>
            </a:r>
          </a:p>
          <a:p>
            <a:pPr eaLnBrk="1" hangingPunct="1"/>
            <a:r>
              <a:rPr lang="en-US">
                <a:latin typeface="Times" charset="0"/>
                <a:sym typeface="Times" charset="0"/>
              </a:rPr>
              <a:t>Solution (1): this = o0, n = 1, m = 0</a:t>
            </a:r>
            <a:endParaRPr lang="en-US" sz="1500">
              <a:latin typeface="Times" charset="0"/>
              <a:sym typeface="Times" charset="0"/>
            </a:endParaRPr>
          </a:p>
        </p:txBody>
      </p:sp>
      <p:sp>
        <p:nvSpPr>
          <p:cNvPr id="33797" name="Text Box 5"/>
          <p:cNvSpPr txBox="1">
            <a:spLocks/>
          </p:cNvSpPr>
          <p:nvPr/>
        </p:nvSpPr>
        <p:spPr bwMode="auto">
          <a:xfrm>
            <a:off x="179388" y="5070475"/>
            <a:ext cx="8097837" cy="1482725"/>
          </a:xfrm>
          <a:prstGeom prst="rect">
            <a:avLst/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4291" tIns="32146" rIns="64291" bIns="32146">
            <a:spAutoFit/>
          </a:bodyPr>
          <a:lstStyle>
            <a:lvl1pPr defTabSz="6429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6429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6429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6429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6429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chemeClr val="bg1"/>
                </a:solidFill>
                <a:latin typeface="Times" charset="0"/>
                <a:sym typeface="Times" charset="0"/>
              </a:rPr>
              <a:t>Running 2 test(s)...</a:t>
            </a:r>
          </a:p>
          <a:p>
            <a:pPr eaLnBrk="1" hangingPunct="1"/>
            <a:r>
              <a:rPr lang="en-US">
                <a:solidFill>
                  <a:schemeClr val="bg1"/>
                </a:solidFill>
                <a:latin typeface="Times" charset="0"/>
                <a:sym typeface="Times" charset="0"/>
              </a:rPr>
              <a:t>2) Solution (1)</a:t>
            </a:r>
          </a:p>
          <a:p>
            <a:pPr eaLnBrk="1" hangingPunct="1"/>
            <a:r>
              <a:rPr lang="en-US">
                <a:solidFill>
                  <a:schemeClr val="bg1"/>
                </a:solidFill>
                <a:latin typeface="Times" charset="0"/>
                <a:sym typeface="Times" charset="0"/>
              </a:rPr>
              <a:t>Testing ArrayBound.f</a:t>
            </a:r>
          </a:p>
          <a:p>
            <a:pPr eaLnBrk="1" hangingPunct="1"/>
            <a:r>
              <a:rPr lang="en-US">
                <a:solidFill>
                  <a:schemeClr val="bg1"/>
                </a:solidFill>
                <a:latin typeface="Times" charset="0"/>
                <a:sym typeface="Times" charset="0"/>
              </a:rPr>
              <a:t>   REAL? Caught expected exception:  java.lang.ArrayIndexOutOfBoundsException: 0</a:t>
            </a:r>
          </a:p>
          <a:p>
            <a:pPr eaLnBrk="1" hangingPunct="1"/>
            <a:r>
              <a:rPr lang="en-US">
                <a:solidFill>
                  <a:schemeClr val="bg1"/>
                </a:solidFill>
                <a:latin typeface="Times" charset="0"/>
                <a:sym typeface="Times" charset="0"/>
              </a:rPr>
              <a:t>   </a:t>
            </a:r>
            <a:r>
              <a:rPr lang="en-US" sz="2100">
                <a:solidFill>
                  <a:schemeClr val="bg1"/>
                </a:solidFill>
                <a:latin typeface="Times" charset="0"/>
                <a:sym typeface="Times" charset="0"/>
              </a:rPr>
              <a:t>Occurred at ArrayBound.f:5</a:t>
            </a:r>
          </a:p>
        </p:txBody>
      </p:sp>
    </p:spTree>
    <p:extLst>
      <p:ext uri="{BB962C8B-B14F-4D97-AF65-F5344CB8AC3E}">
        <p14:creationId xmlns:p14="http://schemas.microsoft.com/office/powerpoint/2010/main" val="137459548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142875"/>
            <a:ext cx="8229600" cy="1143000"/>
          </a:xfrm>
        </p:spPr>
        <p:txBody>
          <a:bodyPr/>
          <a:lstStyle/>
          <a:p>
            <a:r>
              <a:rPr lang="en-US">
                <a:latin typeface="Calibri" charset="0"/>
              </a:rPr>
              <a:t>Deals with Objects and Fields</a:t>
            </a:r>
          </a:p>
        </p:txBody>
      </p:sp>
      <p:sp>
        <p:nvSpPr>
          <p:cNvPr id="34819" name="Text Box 3"/>
          <p:cNvSpPr txBox="1">
            <a:spLocks/>
          </p:cNvSpPr>
          <p:nvPr/>
        </p:nvSpPr>
        <p:spPr bwMode="auto">
          <a:xfrm>
            <a:off x="500063" y="1125538"/>
            <a:ext cx="3363912" cy="48958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64291" tIns="32146" rIns="64291" bIns="32146">
            <a:spAutoFit/>
          </a:bodyPr>
          <a:lstStyle>
            <a:lvl1pPr defTabSz="6429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6429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6429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6429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6429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100">
                <a:solidFill>
                  <a:srgbClr val="000000"/>
                </a:solidFill>
                <a:latin typeface="Times" charset="0"/>
                <a:sym typeface="Times" charset="0"/>
              </a:rPr>
              <a:t>public class Node {</a:t>
            </a:r>
          </a:p>
          <a:p>
            <a:pPr eaLnBrk="1" hangingPunct="1"/>
            <a:r>
              <a:rPr lang="en-US" sz="2100">
                <a:solidFill>
                  <a:srgbClr val="000000"/>
                </a:solidFill>
                <a:latin typeface="Times" charset="0"/>
                <a:sym typeface="Times" charset="0"/>
              </a:rPr>
              <a:t>   public int value;</a:t>
            </a:r>
          </a:p>
          <a:p>
            <a:pPr eaLnBrk="1" hangingPunct="1"/>
            <a:r>
              <a:rPr lang="en-US" sz="2100">
                <a:solidFill>
                  <a:srgbClr val="000000"/>
                </a:solidFill>
                <a:latin typeface="Times" charset="0"/>
                <a:sym typeface="Times" charset="0"/>
              </a:rPr>
              <a:t>   public Node next;</a:t>
            </a:r>
          </a:p>
          <a:p>
            <a:pPr eaLnBrk="1" hangingPunct="1"/>
            <a:endParaRPr lang="en-US" sz="2100">
              <a:solidFill>
                <a:srgbClr val="000000"/>
              </a:solidFill>
              <a:latin typeface="Times" charset="0"/>
              <a:sym typeface="Times" charset="0"/>
            </a:endParaRPr>
          </a:p>
          <a:p>
            <a:pPr eaLnBrk="1" hangingPunct="1"/>
            <a:r>
              <a:rPr lang="en-US" sz="2100">
                <a:solidFill>
                  <a:srgbClr val="000000"/>
                </a:solidFill>
                <a:latin typeface="Times" charset="0"/>
                <a:sym typeface="Times" charset="0"/>
              </a:rPr>
              <a:t>   public Node swap() {</a:t>
            </a:r>
          </a:p>
          <a:p>
            <a:pPr eaLnBrk="1" hangingPunct="1"/>
            <a:r>
              <a:rPr lang="en-US" sz="2100">
                <a:solidFill>
                  <a:srgbClr val="000000"/>
                </a:solidFill>
                <a:latin typeface="Times" charset="0"/>
                <a:sym typeface="Times" charset="0"/>
              </a:rPr>
              <a:t>       if (next != null)</a:t>
            </a:r>
          </a:p>
          <a:p>
            <a:pPr eaLnBrk="1" hangingPunct="1"/>
            <a:r>
              <a:rPr lang="en-US" sz="2100">
                <a:solidFill>
                  <a:srgbClr val="000000"/>
                </a:solidFill>
                <a:latin typeface="Times" charset="0"/>
                <a:sym typeface="Times" charset="0"/>
              </a:rPr>
              <a:t>	if (value &gt; next.value) {</a:t>
            </a:r>
          </a:p>
          <a:p>
            <a:pPr eaLnBrk="1" hangingPunct="1"/>
            <a:r>
              <a:rPr lang="en-US" sz="2100">
                <a:solidFill>
                  <a:srgbClr val="000000"/>
                </a:solidFill>
                <a:latin typeface="Times" charset="0"/>
                <a:sym typeface="Times" charset="0"/>
              </a:rPr>
              <a:t>	  Node t= next;</a:t>
            </a:r>
          </a:p>
          <a:p>
            <a:pPr eaLnBrk="1" hangingPunct="1"/>
            <a:r>
              <a:rPr lang="en-US" sz="2100">
                <a:solidFill>
                  <a:srgbClr val="000000"/>
                </a:solidFill>
                <a:latin typeface="Times" charset="0"/>
                <a:sym typeface="Times" charset="0"/>
              </a:rPr>
              <a:t>	  next = t.next;</a:t>
            </a:r>
          </a:p>
          <a:p>
            <a:pPr eaLnBrk="1" hangingPunct="1"/>
            <a:r>
              <a:rPr lang="en-US" sz="2100">
                <a:solidFill>
                  <a:srgbClr val="000000"/>
                </a:solidFill>
                <a:latin typeface="Times" charset="0"/>
                <a:sym typeface="Times" charset="0"/>
              </a:rPr>
              <a:t>	  t.next = this;</a:t>
            </a:r>
          </a:p>
          <a:p>
            <a:pPr eaLnBrk="1" hangingPunct="1"/>
            <a:r>
              <a:rPr lang="en-US" sz="2100">
                <a:solidFill>
                  <a:srgbClr val="000000"/>
                </a:solidFill>
                <a:latin typeface="Times" charset="0"/>
                <a:sym typeface="Times" charset="0"/>
              </a:rPr>
              <a:t>	  return t;</a:t>
            </a:r>
          </a:p>
          <a:p>
            <a:pPr eaLnBrk="1" hangingPunct="1"/>
            <a:r>
              <a:rPr lang="en-US" sz="2100">
                <a:solidFill>
                  <a:srgbClr val="000000"/>
                </a:solidFill>
                <a:latin typeface="Times" charset="0"/>
                <a:sym typeface="Times" charset="0"/>
              </a:rPr>
              <a:t>	}</a:t>
            </a:r>
          </a:p>
          <a:p>
            <a:pPr eaLnBrk="1" hangingPunct="1"/>
            <a:r>
              <a:rPr lang="en-US" sz="2100">
                <a:solidFill>
                  <a:srgbClr val="000000"/>
                </a:solidFill>
                <a:latin typeface="Times" charset="0"/>
                <a:sym typeface="Times" charset="0"/>
              </a:rPr>
              <a:t>       return this;</a:t>
            </a:r>
          </a:p>
          <a:p>
            <a:pPr eaLnBrk="1" hangingPunct="1"/>
            <a:r>
              <a:rPr lang="en-US" sz="2100">
                <a:solidFill>
                  <a:srgbClr val="000000"/>
                </a:solidFill>
                <a:latin typeface="Times" charset="0"/>
                <a:sym typeface="Times" charset="0"/>
              </a:rPr>
              <a:t>   }	</a:t>
            </a:r>
          </a:p>
          <a:p>
            <a:pPr eaLnBrk="1" hangingPunct="1"/>
            <a:r>
              <a:rPr lang="en-US" sz="2100">
                <a:solidFill>
                  <a:srgbClr val="000000"/>
                </a:solidFill>
                <a:latin typeface="Times" charset="0"/>
                <a:sym typeface="Times" charset="0"/>
              </a:rPr>
              <a:t>}</a:t>
            </a:r>
          </a:p>
        </p:txBody>
      </p:sp>
      <p:sp>
        <p:nvSpPr>
          <p:cNvPr id="2023428" name="Line 4"/>
          <p:cNvSpPr>
            <a:spLocks noChangeShapeType="1"/>
          </p:cNvSpPr>
          <p:nvPr/>
        </p:nvSpPr>
        <p:spPr bwMode="auto">
          <a:xfrm>
            <a:off x="714375" y="2946400"/>
            <a:ext cx="2303463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23429" name="Text Box 5"/>
          <p:cNvSpPr txBox="1">
            <a:spLocks/>
          </p:cNvSpPr>
          <p:nvPr/>
        </p:nvSpPr>
        <p:spPr bwMode="auto">
          <a:xfrm>
            <a:off x="4238625" y="1179513"/>
            <a:ext cx="4914900" cy="4816475"/>
          </a:xfrm>
          <a:prstGeom prst="rect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64291" tIns="32146" rIns="64291" bIns="32146">
            <a:spAutoFit/>
          </a:bodyPr>
          <a:lstStyle>
            <a:lvl1pPr defTabSz="6429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6429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6429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6429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6429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000000"/>
                </a:solidFill>
                <a:latin typeface="Times" charset="0"/>
                <a:sym typeface="Times" charset="0"/>
              </a:rPr>
              <a:t>WARNING: possible null dereference (swap:8)</a:t>
            </a:r>
          </a:p>
          <a:p>
            <a:pPr eaLnBrk="1" hangingPunct="1"/>
            <a:r>
              <a:rPr lang="en-US">
                <a:solidFill>
                  <a:srgbClr val="000000"/>
                </a:solidFill>
                <a:latin typeface="Times" charset="0"/>
                <a:sym typeface="Times" charset="0"/>
              </a:rPr>
              <a:t>Symbolic state at time of warning:</a:t>
            </a:r>
          </a:p>
          <a:p>
            <a:pPr eaLnBrk="1" hangingPunct="1"/>
            <a:r>
              <a:rPr lang="en-US">
                <a:solidFill>
                  <a:srgbClr val="000000"/>
                </a:solidFill>
                <a:latin typeface="Times" charset="0"/>
                <a:sym typeface="Times" charset="0"/>
              </a:rPr>
              <a:t>    Method: &lt;NodeSwap: NodeSwap swap()&gt;</a:t>
            </a:r>
          </a:p>
          <a:p>
            <a:pPr eaLnBrk="1" hangingPunct="1"/>
            <a:r>
              <a:rPr lang="en-US">
                <a:solidFill>
                  <a:srgbClr val="000000"/>
                </a:solidFill>
                <a:latin typeface="Times" charset="0"/>
                <a:sym typeface="Times" charset="0"/>
              </a:rPr>
              <a:t>    Instruction: $i1 = $r0.&lt;NodeSwap: int value&gt;</a:t>
            </a:r>
          </a:p>
          <a:p>
            <a:pPr eaLnBrk="1" hangingPunct="1"/>
            <a:r>
              <a:rPr lang="en-US">
                <a:solidFill>
                  <a:srgbClr val="000000"/>
                </a:solidFill>
                <a:latin typeface="Times" charset="0"/>
                <a:sym typeface="Times" charset="0"/>
              </a:rPr>
              <a:t>    Line number: 8</a:t>
            </a:r>
          </a:p>
          <a:p>
            <a:pPr eaLnBrk="1" hangingPunct="1"/>
            <a:r>
              <a:rPr lang="en-US">
                <a:solidFill>
                  <a:srgbClr val="000000"/>
                </a:solidFill>
                <a:latin typeface="Times" charset="0"/>
                <a:sym typeface="Times" charset="0"/>
              </a:rPr>
              <a:t>    Depth: instruction = 3, branch = 0, pc = 1</a:t>
            </a:r>
          </a:p>
          <a:p>
            <a:pPr eaLnBrk="1" hangingPunct="1"/>
            <a:r>
              <a:rPr lang="en-US">
                <a:solidFill>
                  <a:srgbClr val="000000"/>
                </a:solidFill>
                <a:latin typeface="Times" charset="0"/>
                <a:sym typeface="Times" charset="0"/>
              </a:rPr>
              <a:t>    Path condition: [U1 = null]</a:t>
            </a:r>
          </a:p>
          <a:p>
            <a:pPr eaLnBrk="1" hangingPunct="1"/>
            <a:r>
              <a:rPr lang="en-US">
                <a:solidFill>
                  <a:srgbClr val="000000"/>
                </a:solidFill>
                <a:latin typeface="Times" charset="0"/>
                <a:sym typeface="Times" charset="0"/>
              </a:rPr>
              <a:t>    Parameter values: []</a:t>
            </a:r>
          </a:p>
          <a:p>
            <a:pPr eaLnBrk="1" hangingPunct="1"/>
            <a:r>
              <a:rPr lang="en-US">
                <a:solidFill>
                  <a:srgbClr val="000000"/>
                </a:solidFill>
                <a:latin typeface="Times" charset="0"/>
                <a:sym typeface="Times" charset="0"/>
              </a:rPr>
              <a:t>    This object: o0</a:t>
            </a:r>
          </a:p>
          <a:p>
            <a:pPr eaLnBrk="1" hangingPunct="1"/>
            <a:r>
              <a:rPr lang="en-US">
                <a:solidFill>
                  <a:srgbClr val="000000"/>
                </a:solidFill>
                <a:latin typeface="Times" charset="0"/>
                <a:sym typeface="Times" charset="0"/>
              </a:rPr>
              <a:t>    Local vars: [this=o0, $i0=U0, $r0=U1]</a:t>
            </a:r>
          </a:p>
          <a:p>
            <a:pPr eaLnBrk="1" hangingPunct="1"/>
            <a:r>
              <a:rPr lang="en-US">
                <a:solidFill>
                  <a:srgbClr val="000000"/>
                </a:solidFill>
                <a:latin typeface="Times" charset="0"/>
                <a:sym typeface="Times" charset="0"/>
              </a:rPr>
              <a:t>    Initial field values: [o0.value=U0, o0.next=U1]</a:t>
            </a:r>
          </a:p>
          <a:p>
            <a:pPr eaLnBrk="1" hangingPunct="1"/>
            <a:r>
              <a:rPr lang="en-US">
                <a:solidFill>
                  <a:srgbClr val="000000"/>
                </a:solidFill>
                <a:latin typeface="Times" charset="0"/>
                <a:sym typeface="Times" charset="0"/>
              </a:rPr>
              <a:t>    Current field values: [o0.value=U0, o0.next=U1]</a:t>
            </a:r>
          </a:p>
          <a:p>
            <a:pPr eaLnBrk="1" hangingPunct="1"/>
            <a:endParaRPr lang="en-US">
              <a:solidFill>
                <a:srgbClr val="000000"/>
              </a:solidFill>
              <a:latin typeface="Times" charset="0"/>
              <a:sym typeface="Times" charset="0"/>
            </a:endParaRPr>
          </a:p>
          <a:p>
            <a:pPr eaLnBrk="1" hangingPunct="1"/>
            <a:r>
              <a:rPr lang="en-US">
                <a:solidFill>
                  <a:srgbClr val="000000"/>
                </a:solidFill>
                <a:latin typeface="Times" charset="0"/>
                <a:sym typeface="Times" charset="0"/>
              </a:rPr>
              <a:t>Solution (0):</a:t>
            </a:r>
          </a:p>
          <a:p>
            <a:pPr eaLnBrk="1" hangingPunct="1"/>
            <a:r>
              <a:rPr lang="en-US">
                <a:solidFill>
                  <a:srgbClr val="000000"/>
                </a:solidFill>
                <a:latin typeface="Times" charset="0"/>
                <a:sym typeface="Times" charset="0"/>
              </a:rPr>
              <a:t>this.value = -1000000</a:t>
            </a:r>
          </a:p>
          <a:p>
            <a:pPr eaLnBrk="1" hangingPunct="1"/>
            <a:r>
              <a:rPr lang="en-US">
                <a:solidFill>
                  <a:srgbClr val="000000"/>
                </a:solidFill>
                <a:latin typeface="Times" charset="0"/>
                <a:sym typeface="Times" charset="0"/>
              </a:rPr>
              <a:t>this.next = null</a:t>
            </a:r>
          </a:p>
          <a:p>
            <a:pPr eaLnBrk="1" hangingPunct="1"/>
            <a:r>
              <a:rPr lang="en-US">
                <a:solidFill>
                  <a:srgbClr val="000000"/>
                </a:solidFill>
                <a:latin typeface="Times" charset="0"/>
                <a:sym typeface="Times" charset="0"/>
              </a:rPr>
              <a:t>this = o0</a:t>
            </a:r>
          </a:p>
        </p:txBody>
      </p:sp>
    </p:spTree>
    <p:extLst>
      <p:ext uri="{BB962C8B-B14F-4D97-AF65-F5344CB8AC3E}">
        <p14:creationId xmlns:p14="http://schemas.microsoft.com/office/powerpoint/2010/main" val="408670870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3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3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23428" grpId="0" animBg="1"/>
      <p:bldP spid="202342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63" y="142875"/>
            <a:ext cx="8229600" cy="1143000"/>
          </a:xfrm>
        </p:spPr>
        <p:txBody>
          <a:bodyPr/>
          <a:lstStyle/>
          <a:p>
            <a:r>
              <a:rPr lang="en-US">
                <a:latin typeface="Calibri" charset="0"/>
              </a:rPr>
              <a:t>Deals with Objects and Fields (2)</a:t>
            </a:r>
          </a:p>
        </p:txBody>
      </p:sp>
      <p:sp>
        <p:nvSpPr>
          <p:cNvPr id="35843" name="Text Box 3"/>
          <p:cNvSpPr txBox="1">
            <a:spLocks/>
          </p:cNvSpPr>
          <p:nvPr/>
        </p:nvSpPr>
        <p:spPr bwMode="auto">
          <a:xfrm>
            <a:off x="179388" y="1071563"/>
            <a:ext cx="3362325" cy="5216525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64291" tIns="32146" rIns="64291" bIns="32146">
            <a:spAutoFit/>
          </a:bodyPr>
          <a:lstStyle>
            <a:lvl1pPr defTabSz="6429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6429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6429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6429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6429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100">
                <a:solidFill>
                  <a:srgbClr val="000000"/>
                </a:solidFill>
                <a:latin typeface="Times" charset="0"/>
                <a:sym typeface="Times" charset="0"/>
              </a:rPr>
              <a:t>public class Node {</a:t>
            </a:r>
          </a:p>
          <a:p>
            <a:pPr eaLnBrk="1" hangingPunct="1"/>
            <a:r>
              <a:rPr lang="en-US" sz="2100">
                <a:solidFill>
                  <a:srgbClr val="000000"/>
                </a:solidFill>
                <a:latin typeface="Times" charset="0"/>
                <a:sym typeface="Times" charset="0"/>
              </a:rPr>
              <a:t>   public int value;</a:t>
            </a:r>
          </a:p>
          <a:p>
            <a:pPr eaLnBrk="1" hangingPunct="1"/>
            <a:r>
              <a:rPr lang="en-US" sz="2100">
                <a:solidFill>
                  <a:srgbClr val="000000"/>
                </a:solidFill>
                <a:latin typeface="Times" charset="0"/>
                <a:sym typeface="Times" charset="0"/>
              </a:rPr>
              <a:t>   public Node next;</a:t>
            </a:r>
          </a:p>
          <a:p>
            <a:pPr eaLnBrk="1" hangingPunct="1"/>
            <a:endParaRPr lang="en-US" sz="2100">
              <a:solidFill>
                <a:srgbClr val="000000"/>
              </a:solidFill>
              <a:latin typeface="Times" charset="0"/>
              <a:sym typeface="Times" charset="0"/>
            </a:endParaRPr>
          </a:p>
          <a:p>
            <a:pPr eaLnBrk="1" hangingPunct="1"/>
            <a:r>
              <a:rPr lang="en-US" sz="2100">
                <a:solidFill>
                  <a:srgbClr val="000000"/>
                </a:solidFill>
                <a:latin typeface="Times" charset="0"/>
                <a:sym typeface="Times" charset="0"/>
              </a:rPr>
              <a:t>   public Node swap() {</a:t>
            </a:r>
          </a:p>
          <a:p>
            <a:pPr eaLnBrk="1" hangingPunct="1"/>
            <a:r>
              <a:rPr lang="en-US" sz="2100">
                <a:solidFill>
                  <a:srgbClr val="000000"/>
                </a:solidFill>
                <a:latin typeface="Times" charset="0"/>
                <a:sym typeface="Times" charset="0"/>
              </a:rPr>
              <a:t>       if (next != null)</a:t>
            </a:r>
          </a:p>
          <a:p>
            <a:pPr eaLnBrk="1" hangingPunct="1"/>
            <a:r>
              <a:rPr lang="en-US" sz="2100">
                <a:solidFill>
                  <a:srgbClr val="000000"/>
                </a:solidFill>
                <a:latin typeface="Times" charset="0"/>
                <a:sym typeface="Times" charset="0"/>
              </a:rPr>
              <a:t>	if (value &gt; next.value) {</a:t>
            </a:r>
          </a:p>
          <a:p>
            <a:pPr eaLnBrk="1" hangingPunct="1"/>
            <a:r>
              <a:rPr lang="en-US" sz="2100">
                <a:solidFill>
                  <a:srgbClr val="000000"/>
                </a:solidFill>
                <a:latin typeface="Times" charset="0"/>
                <a:sym typeface="Times" charset="0"/>
              </a:rPr>
              <a:t>	  Node t= next;</a:t>
            </a:r>
          </a:p>
          <a:p>
            <a:pPr eaLnBrk="1" hangingPunct="1"/>
            <a:r>
              <a:rPr lang="en-US" sz="2100">
                <a:solidFill>
                  <a:srgbClr val="000000"/>
                </a:solidFill>
                <a:latin typeface="Times" charset="0"/>
                <a:sym typeface="Times" charset="0"/>
              </a:rPr>
              <a:t>	  next = t.next;</a:t>
            </a:r>
          </a:p>
          <a:p>
            <a:pPr eaLnBrk="1" hangingPunct="1"/>
            <a:r>
              <a:rPr lang="en-US" sz="2100">
                <a:solidFill>
                  <a:srgbClr val="000000"/>
                </a:solidFill>
                <a:latin typeface="Times" charset="0"/>
                <a:sym typeface="Times" charset="0"/>
              </a:rPr>
              <a:t>	  t.next = this;</a:t>
            </a:r>
          </a:p>
          <a:p>
            <a:pPr eaLnBrk="1" hangingPunct="1"/>
            <a:r>
              <a:rPr lang="en-US" sz="2100">
                <a:solidFill>
                  <a:srgbClr val="000000"/>
                </a:solidFill>
                <a:latin typeface="Times" charset="0"/>
                <a:sym typeface="Times" charset="0"/>
              </a:rPr>
              <a:t>	  </a:t>
            </a:r>
            <a:r>
              <a:rPr lang="en-US" sz="2100">
                <a:solidFill>
                  <a:srgbClr val="FF0000"/>
                </a:solidFill>
                <a:latin typeface="Times" charset="0"/>
                <a:sym typeface="Times" charset="0"/>
              </a:rPr>
              <a:t>int x = 10/(5-value);</a:t>
            </a:r>
          </a:p>
          <a:p>
            <a:pPr eaLnBrk="1" hangingPunct="1"/>
            <a:r>
              <a:rPr lang="en-US" sz="2100">
                <a:solidFill>
                  <a:srgbClr val="000000"/>
                </a:solidFill>
                <a:latin typeface="Times" charset="0"/>
                <a:sym typeface="Times" charset="0"/>
              </a:rPr>
              <a:t>	  return t;</a:t>
            </a:r>
          </a:p>
          <a:p>
            <a:pPr eaLnBrk="1" hangingPunct="1"/>
            <a:r>
              <a:rPr lang="en-US" sz="2100">
                <a:solidFill>
                  <a:srgbClr val="000000"/>
                </a:solidFill>
                <a:latin typeface="Times" charset="0"/>
                <a:sym typeface="Times" charset="0"/>
              </a:rPr>
              <a:t>	}</a:t>
            </a:r>
          </a:p>
          <a:p>
            <a:pPr eaLnBrk="1" hangingPunct="1"/>
            <a:r>
              <a:rPr lang="en-US" sz="2100">
                <a:solidFill>
                  <a:srgbClr val="000000"/>
                </a:solidFill>
                <a:latin typeface="Times" charset="0"/>
                <a:sym typeface="Times" charset="0"/>
              </a:rPr>
              <a:t>       return this;</a:t>
            </a:r>
          </a:p>
          <a:p>
            <a:pPr eaLnBrk="1" hangingPunct="1"/>
            <a:r>
              <a:rPr lang="en-US" sz="2100">
                <a:solidFill>
                  <a:srgbClr val="000000"/>
                </a:solidFill>
                <a:latin typeface="Times" charset="0"/>
                <a:sym typeface="Times" charset="0"/>
              </a:rPr>
              <a:t>   }	</a:t>
            </a:r>
          </a:p>
          <a:p>
            <a:pPr eaLnBrk="1" hangingPunct="1"/>
            <a:r>
              <a:rPr lang="en-US" sz="2100">
                <a:solidFill>
                  <a:srgbClr val="000000"/>
                </a:solidFill>
                <a:latin typeface="Times" charset="0"/>
                <a:sym typeface="Times" charset="0"/>
              </a:rPr>
              <a:t>}</a:t>
            </a:r>
          </a:p>
        </p:txBody>
      </p:sp>
      <p:sp>
        <p:nvSpPr>
          <p:cNvPr id="2025476" name="Text Box 4"/>
          <p:cNvSpPr txBox="1">
            <a:spLocks/>
          </p:cNvSpPr>
          <p:nvPr/>
        </p:nvSpPr>
        <p:spPr bwMode="auto">
          <a:xfrm>
            <a:off x="3660775" y="1071563"/>
            <a:ext cx="5335588" cy="5491162"/>
          </a:xfrm>
          <a:prstGeom prst="rect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64291" tIns="32146" rIns="64291" bIns="32146">
            <a:spAutoFit/>
          </a:bodyPr>
          <a:lstStyle>
            <a:lvl1pPr defTabSz="6429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6429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6429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6429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6429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500">
                <a:solidFill>
                  <a:srgbClr val="000000"/>
                </a:solidFill>
                <a:latin typeface="Times" charset="0"/>
                <a:sym typeface="Times" charset="0"/>
              </a:rPr>
              <a:t>WARNING: possible division by zero (swap:12)</a:t>
            </a:r>
          </a:p>
          <a:p>
            <a:pPr eaLnBrk="1" hangingPunct="1"/>
            <a:r>
              <a:rPr lang="en-US" sz="1500">
                <a:solidFill>
                  <a:srgbClr val="000000"/>
                </a:solidFill>
                <a:latin typeface="Times" charset="0"/>
                <a:sym typeface="Times" charset="0"/>
              </a:rPr>
              <a:t>Symbolic state at time of warning:</a:t>
            </a:r>
          </a:p>
          <a:p>
            <a:pPr eaLnBrk="1" hangingPunct="1"/>
            <a:r>
              <a:rPr lang="en-US" sz="1500">
                <a:solidFill>
                  <a:srgbClr val="000000"/>
                </a:solidFill>
                <a:latin typeface="Times" charset="0"/>
                <a:sym typeface="Times" charset="0"/>
              </a:rPr>
              <a:t>    Method: &lt;NodeSwap: NodeSwap swap()&gt;</a:t>
            </a:r>
          </a:p>
          <a:p>
            <a:pPr eaLnBrk="1" hangingPunct="1"/>
            <a:r>
              <a:rPr lang="en-US" sz="1500">
                <a:solidFill>
                  <a:srgbClr val="000000"/>
                </a:solidFill>
                <a:latin typeface="Times" charset="0"/>
                <a:sym typeface="Times" charset="0"/>
              </a:rPr>
              <a:t>    Instruction: x = 10 / $i1</a:t>
            </a:r>
          </a:p>
          <a:p>
            <a:pPr eaLnBrk="1" hangingPunct="1"/>
            <a:r>
              <a:rPr lang="en-US" sz="1500">
                <a:solidFill>
                  <a:srgbClr val="000000"/>
                </a:solidFill>
                <a:latin typeface="Times" charset="0"/>
                <a:sym typeface="Times" charset="0"/>
              </a:rPr>
              <a:t>    Line number: 12</a:t>
            </a:r>
          </a:p>
          <a:p>
            <a:pPr eaLnBrk="1" hangingPunct="1"/>
            <a:r>
              <a:rPr lang="en-US" sz="1500">
                <a:solidFill>
                  <a:srgbClr val="000000"/>
                </a:solidFill>
                <a:latin typeface="Times" charset="0"/>
                <a:sym typeface="Times" charset="0"/>
              </a:rPr>
              <a:t>    Depth: instruction = 13, branch = 2, pc = 3</a:t>
            </a:r>
          </a:p>
          <a:p>
            <a:pPr eaLnBrk="1" hangingPunct="1"/>
            <a:r>
              <a:rPr lang="en-US" sz="1500">
                <a:solidFill>
                  <a:srgbClr val="000000"/>
                </a:solidFill>
                <a:latin typeface="Times" charset="0"/>
                <a:sym typeface="Times" charset="0"/>
              </a:rPr>
              <a:t>    Path condition: [U0 /= null, U1 &gt; U2, 5 - U1 = 0]</a:t>
            </a:r>
          </a:p>
          <a:p>
            <a:pPr eaLnBrk="1" hangingPunct="1"/>
            <a:r>
              <a:rPr lang="en-US" sz="1500">
                <a:solidFill>
                  <a:srgbClr val="000000"/>
                </a:solidFill>
                <a:latin typeface="Times" charset="0"/>
                <a:sym typeface="Times" charset="0"/>
              </a:rPr>
              <a:t>    Parameter values: []</a:t>
            </a:r>
          </a:p>
          <a:p>
            <a:pPr eaLnBrk="1" hangingPunct="1"/>
            <a:r>
              <a:rPr lang="en-US" sz="1500">
                <a:solidFill>
                  <a:srgbClr val="000000"/>
                </a:solidFill>
                <a:latin typeface="Times" charset="0"/>
                <a:sym typeface="Times" charset="0"/>
              </a:rPr>
              <a:t>    This object: o0</a:t>
            </a:r>
          </a:p>
          <a:p>
            <a:pPr eaLnBrk="1" hangingPunct="1"/>
            <a:r>
              <a:rPr lang="en-US" sz="1500">
                <a:solidFill>
                  <a:srgbClr val="000000"/>
                </a:solidFill>
                <a:latin typeface="Times" charset="0"/>
                <a:sym typeface="Times" charset="0"/>
              </a:rPr>
              <a:t>    Local vars: [$i1=5 - U1, $r0=U0, this=o0, $i0=U1, $i2=U1, </a:t>
            </a:r>
          </a:p>
          <a:p>
            <a:pPr eaLnBrk="1" hangingPunct="1"/>
            <a:r>
              <a:rPr lang="en-US" sz="1500">
                <a:solidFill>
                  <a:srgbClr val="000000"/>
                </a:solidFill>
                <a:latin typeface="Times" charset="0"/>
                <a:sym typeface="Times" charset="0"/>
              </a:rPr>
              <a:t>                        $r1=U3, t=U0]</a:t>
            </a:r>
          </a:p>
          <a:p>
            <a:pPr eaLnBrk="1" hangingPunct="1"/>
            <a:r>
              <a:rPr lang="en-US" sz="1500">
                <a:solidFill>
                  <a:srgbClr val="000000"/>
                </a:solidFill>
                <a:latin typeface="Times" charset="0"/>
                <a:sym typeface="Times" charset="0"/>
              </a:rPr>
              <a:t>    Initial field values: [o1.value=U2, o0.next=U0, o0.value=U1, </a:t>
            </a:r>
          </a:p>
          <a:p>
            <a:pPr eaLnBrk="1" hangingPunct="1"/>
            <a:r>
              <a:rPr lang="en-US" sz="1500">
                <a:solidFill>
                  <a:srgbClr val="000000"/>
                </a:solidFill>
                <a:latin typeface="Times" charset="0"/>
                <a:sym typeface="Times" charset="0"/>
              </a:rPr>
              <a:t>                                    o1.next=U3]</a:t>
            </a:r>
          </a:p>
          <a:p>
            <a:pPr eaLnBrk="1" hangingPunct="1"/>
            <a:r>
              <a:rPr lang="en-US" sz="1500">
                <a:solidFill>
                  <a:srgbClr val="000000"/>
                </a:solidFill>
                <a:latin typeface="Times" charset="0"/>
                <a:sym typeface="Times" charset="0"/>
              </a:rPr>
              <a:t>    Current field values: [o1.value=U2, o0.next=U3, o0.value=U1, </a:t>
            </a:r>
          </a:p>
          <a:p>
            <a:pPr eaLnBrk="1" hangingPunct="1"/>
            <a:r>
              <a:rPr lang="en-US" sz="1500">
                <a:solidFill>
                  <a:srgbClr val="000000"/>
                </a:solidFill>
                <a:latin typeface="Times" charset="0"/>
                <a:sym typeface="Times" charset="0"/>
              </a:rPr>
              <a:t>                                       o1.next=o0]</a:t>
            </a:r>
          </a:p>
          <a:p>
            <a:pPr eaLnBrk="1" hangingPunct="1"/>
            <a:r>
              <a:rPr lang="en-US" sz="1500">
                <a:solidFill>
                  <a:srgbClr val="000000"/>
                </a:solidFill>
                <a:latin typeface="Times" charset="0"/>
                <a:sym typeface="Times" charset="0"/>
              </a:rPr>
              <a:t>    Unknown value mappings: [U0=o1]</a:t>
            </a:r>
          </a:p>
          <a:p>
            <a:pPr eaLnBrk="1" hangingPunct="1"/>
            <a:endParaRPr lang="en-US" sz="1500">
              <a:solidFill>
                <a:srgbClr val="000000"/>
              </a:solidFill>
              <a:latin typeface="Times" charset="0"/>
              <a:sym typeface="Times" charset="0"/>
            </a:endParaRPr>
          </a:p>
          <a:p>
            <a:pPr eaLnBrk="1" hangingPunct="1"/>
            <a:r>
              <a:rPr lang="en-US" sz="1500">
                <a:solidFill>
                  <a:srgbClr val="000000"/>
                </a:solidFill>
                <a:latin typeface="Times" charset="0"/>
                <a:sym typeface="Times" charset="0"/>
              </a:rPr>
              <a:t>Solution (1):</a:t>
            </a:r>
          </a:p>
          <a:p>
            <a:pPr eaLnBrk="1" hangingPunct="1"/>
            <a:r>
              <a:rPr lang="en-US" sz="1500">
                <a:solidFill>
                  <a:srgbClr val="000000"/>
                </a:solidFill>
                <a:latin typeface="Times" charset="0"/>
                <a:sym typeface="Times" charset="0"/>
              </a:rPr>
              <a:t>this.next.next = U3</a:t>
            </a:r>
          </a:p>
          <a:p>
            <a:pPr eaLnBrk="1" hangingPunct="1"/>
            <a:r>
              <a:rPr lang="en-US" sz="1500">
                <a:solidFill>
                  <a:srgbClr val="000000"/>
                </a:solidFill>
                <a:latin typeface="Times" charset="0"/>
                <a:sym typeface="Times" charset="0"/>
              </a:rPr>
              <a:t>this.next.value = -1000000</a:t>
            </a:r>
          </a:p>
          <a:p>
            <a:pPr eaLnBrk="1" hangingPunct="1"/>
            <a:r>
              <a:rPr lang="en-US" sz="1500">
                <a:solidFill>
                  <a:srgbClr val="000000"/>
                </a:solidFill>
                <a:latin typeface="Times" charset="0"/>
                <a:sym typeface="Times" charset="0"/>
              </a:rPr>
              <a:t>this.value = 5</a:t>
            </a:r>
          </a:p>
          <a:p>
            <a:pPr eaLnBrk="1" hangingPunct="1"/>
            <a:r>
              <a:rPr lang="en-US" sz="1500">
                <a:solidFill>
                  <a:srgbClr val="000000"/>
                </a:solidFill>
                <a:latin typeface="Times" charset="0"/>
                <a:sym typeface="Times" charset="0"/>
              </a:rPr>
              <a:t>this.next = o1</a:t>
            </a:r>
          </a:p>
          <a:p>
            <a:pPr eaLnBrk="1" hangingPunct="1"/>
            <a:r>
              <a:rPr lang="en-US" sz="1500">
                <a:solidFill>
                  <a:srgbClr val="000000"/>
                </a:solidFill>
                <a:latin typeface="Times" charset="0"/>
                <a:sym typeface="Times" charset="0"/>
              </a:rPr>
              <a:t>this = o0</a:t>
            </a:r>
          </a:p>
        </p:txBody>
      </p:sp>
    </p:spTree>
    <p:extLst>
      <p:ext uri="{BB962C8B-B14F-4D97-AF65-F5344CB8AC3E}">
        <p14:creationId xmlns:p14="http://schemas.microsoft.com/office/powerpoint/2010/main" val="203297584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5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2547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Static analysis for correctness</a:t>
            </a:r>
          </a:p>
          <a:p>
            <a:pPr lvl="1"/>
            <a:r>
              <a:rPr lang="en-US" dirty="0" smtClean="0"/>
              <a:t>Path insensitive</a:t>
            </a:r>
          </a:p>
          <a:p>
            <a:pPr lvl="1"/>
            <a:r>
              <a:rPr lang="en-US" dirty="0" smtClean="0"/>
              <a:t>Over approximations</a:t>
            </a:r>
          </a:p>
          <a:p>
            <a:r>
              <a:rPr lang="en-US" dirty="0" smtClean="0"/>
              <a:t>Static analysis for bug finding</a:t>
            </a:r>
          </a:p>
          <a:p>
            <a:pPr lvl="1"/>
            <a:r>
              <a:rPr lang="en-US" dirty="0" smtClean="0"/>
              <a:t>Path sensitive</a:t>
            </a:r>
          </a:p>
          <a:p>
            <a:pPr lvl="1"/>
            <a:r>
              <a:rPr lang="en-US" dirty="0" smtClean="0"/>
              <a:t>Under approximations</a:t>
            </a:r>
          </a:p>
          <a:p>
            <a:r>
              <a:rPr lang="en-US" dirty="0" smtClean="0"/>
              <a:t>Pattern based static analysis for bug finding</a:t>
            </a:r>
            <a:endParaRPr lang="en-US" dirty="0" smtClean="0"/>
          </a:p>
          <a:p>
            <a:r>
              <a:rPr lang="en-US" dirty="0" smtClean="0"/>
              <a:t>Combining symbolic execution and testing to reduce false warnings</a:t>
            </a:r>
          </a:p>
        </p:txBody>
      </p:sp>
    </p:spTree>
    <p:extLst>
      <p:ext uri="{BB962C8B-B14F-4D97-AF65-F5344CB8AC3E}">
        <p14:creationId xmlns:p14="http://schemas.microsoft.com/office/powerpoint/2010/main" val="41934444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</a:rPr>
              <a:t>Unsound and Incomplete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36696"/>
          </a:xfrm>
        </p:spPr>
        <p:txBody>
          <a:bodyPr>
            <a:normAutofit/>
          </a:bodyPr>
          <a:lstStyle/>
          <a:p>
            <a:pPr>
              <a:lnSpc>
                <a:spcPct val="75000"/>
              </a:lnSpc>
            </a:pPr>
            <a:r>
              <a:rPr lang="en-US" sz="2000" dirty="0">
                <a:latin typeface="Calibri" charset="0"/>
              </a:rPr>
              <a:t>When a method is not analyzed return values are left completely unconstrained</a:t>
            </a:r>
          </a:p>
          <a:p>
            <a:pPr>
              <a:lnSpc>
                <a:spcPct val="75000"/>
              </a:lnSpc>
            </a:pPr>
            <a:r>
              <a:rPr lang="en-US" sz="2000" dirty="0">
                <a:latin typeface="Calibri" charset="0"/>
              </a:rPr>
              <a:t>By default we assume methods don</a:t>
            </a:r>
            <a:r>
              <a:rPr lang="ja-JP" altLang="en-US" sz="2000" dirty="0">
                <a:latin typeface="Calibri" charset="0"/>
              </a:rPr>
              <a:t>’</a:t>
            </a:r>
            <a:r>
              <a:rPr lang="en-US" sz="2000" dirty="0">
                <a:latin typeface="Calibri" charset="0"/>
              </a:rPr>
              <a:t>t change global state</a:t>
            </a:r>
          </a:p>
          <a:p>
            <a:pPr>
              <a:lnSpc>
                <a:spcPct val="75000"/>
              </a:lnSpc>
            </a:pPr>
            <a:r>
              <a:rPr lang="en-US" sz="2000" dirty="0">
                <a:latin typeface="Calibri" charset="0"/>
              </a:rPr>
              <a:t>Don</a:t>
            </a:r>
            <a:r>
              <a:rPr lang="ja-JP" altLang="en-US" sz="2000" dirty="0">
                <a:latin typeface="Calibri" charset="0"/>
              </a:rPr>
              <a:t>’</a:t>
            </a:r>
            <a:r>
              <a:rPr lang="en-US" sz="2000" dirty="0">
                <a:latin typeface="Calibri" charset="0"/>
              </a:rPr>
              <a:t>t support concurrent behavior</a:t>
            </a:r>
          </a:p>
          <a:p>
            <a:pPr>
              <a:lnSpc>
                <a:spcPct val="75000"/>
              </a:lnSpc>
            </a:pPr>
            <a:r>
              <a:rPr lang="en-US" sz="2000" dirty="0">
                <a:latin typeface="Calibri" charset="0"/>
              </a:rPr>
              <a:t>No floating point or bit-level operations</a:t>
            </a:r>
          </a:p>
          <a:p>
            <a:pPr>
              <a:lnSpc>
                <a:spcPct val="75000"/>
              </a:lnSpc>
            </a:pPr>
            <a:r>
              <a:rPr lang="en-US" sz="2000" dirty="0">
                <a:latin typeface="Calibri" charset="0"/>
              </a:rPr>
              <a:t>Decision procedure incompleteness and timeout are assumed to mean paths are feasible</a:t>
            </a:r>
          </a:p>
          <a:p>
            <a:pPr>
              <a:lnSpc>
                <a:spcPct val="75000"/>
              </a:lnSpc>
            </a:pPr>
            <a:r>
              <a:rPr lang="en-US" sz="2000" dirty="0">
                <a:latin typeface="Calibri" charset="0"/>
              </a:rPr>
              <a:t>Access restrictions (e.g. private fields) mean we might not be able to construct the required objects during test generation</a:t>
            </a:r>
          </a:p>
          <a:p>
            <a:pPr lvl="1">
              <a:lnSpc>
                <a:spcPct val="75000"/>
              </a:lnSpc>
            </a:pPr>
            <a:r>
              <a:rPr lang="en-US" sz="2000" dirty="0">
                <a:latin typeface="Calibri" charset="0"/>
              </a:rPr>
              <a:t>We don</a:t>
            </a:r>
            <a:r>
              <a:rPr lang="ja-JP" altLang="en-US" sz="2000" dirty="0">
                <a:latin typeface="Calibri" charset="0"/>
              </a:rPr>
              <a:t>’</a:t>
            </a:r>
            <a:r>
              <a:rPr lang="en-US" sz="2000" dirty="0">
                <a:latin typeface="Calibri" charset="0"/>
              </a:rPr>
              <a:t>t know which constructor methods generate objects with those fields being set correctly, hence if we don</a:t>
            </a:r>
            <a:r>
              <a:rPr lang="ja-JP" altLang="en-US" sz="2000" dirty="0">
                <a:latin typeface="Calibri" charset="0"/>
              </a:rPr>
              <a:t>’</a:t>
            </a:r>
            <a:r>
              <a:rPr lang="en-US" sz="2000" dirty="0">
                <a:latin typeface="Calibri" charset="0"/>
              </a:rPr>
              <a:t>t pick the correct one we might not be able to set the field and thus we skip the test and report no error</a:t>
            </a:r>
          </a:p>
          <a:p>
            <a:pPr>
              <a:lnSpc>
                <a:spcPct val="75000"/>
              </a:lnSpc>
            </a:pPr>
            <a:r>
              <a:rPr lang="en-US" sz="2000" dirty="0">
                <a:latin typeface="Calibri" charset="0"/>
              </a:rPr>
              <a:t>Some tests cannot be executed due to security violations</a:t>
            </a:r>
          </a:p>
          <a:p>
            <a:pPr lvl="1">
              <a:lnSpc>
                <a:spcPct val="75000"/>
              </a:lnSpc>
            </a:pPr>
            <a:r>
              <a:rPr lang="en-US" sz="2000" dirty="0">
                <a:latin typeface="Calibri" charset="0"/>
              </a:rPr>
              <a:t>E.g. we do not allow file creation etc.</a:t>
            </a:r>
          </a:p>
          <a:p>
            <a:pPr>
              <a:lnSpc>
                <a:spcPct val="75000"/>
              </a:lnSpc>
            </a:pPr>
            <a:r>
              <a:rPr lang="en-US" sz="2000" dirty="0">
                <a:latin typeface="Calibri" charset="0"/>
              </a:rPr>
              <a:t>Some tests rely on the environment, e.g. file system, and we don</a:t>
            </a:r>
            <a:r>
              <a:rPr lang="ja-JP" altLang="en-US" sz="2000" dirty="0">
                <a:latin typeface="Calibri" charset="0"/>
              </a:rPr>
              <a:t>’</a:t>
            </a:r>
            <a:r>
              <a:rPr lang="en-US" sz="2000" dirty="0">
                <a:latin typeface="Calibri" charset="0"/>
              </a:rPr>
              <a:t>t set that so some tests don</a:t>
            </a:r>
            <a:r>
              <a:rPr lang="ja-JP" altLang="en-US" sz="2000" dirty="0">
                <a:latin typeface="Calibri" charset="0"/>
              </a:rPr>
              <a:t>’</a:t>
            </a:r>
            <a:r>
              <a:rPr lang="en-US" sz="2000" dirty="0">
                <a:latin typeface="Calibri" charset="0"/>
              </a:rPr>
              <a:t>t reproduce warnings exactly</a:t>
            </a:r>
          </a:p>
          <a:p>
            <a:pPr lvl="1">
              <a:lnSpc>
                <a:spcPct val="75000"/>
              </a:lnSpc>
            </a:pPr>
            <a:r>
              <a:rPr lang="en-US" sz="2000" dirty="0">
                <a:latin typeface="Calibri" charset="0"/>
              </a:rPr>
              <a:t>Example to follow later</a:t>
            </a:r>
          </a:p>
        </p:txBody>
      </p:sp>
    </p:spTree>
    <p:extLst>
      <p:ext uri="{BB962C8B-B14F-4D97-AF65-F5344CB8AC3E}">
        <p14:creationId xmlns:p14="http://schemas.microsoft.com/office/powerpoint/2010/main" val="16529261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63" y="0"/>
            <a:ext cx="8229600" cy="1143000"/>
          </a:xfrm>
        </p:spPr>
        <p:txBody>
          <a:bodyPr/>
          <a:lstStyle/>
          <a:p>
            <a:r>
              <a:rPr lang="en-US">
                <a:latin typeface="Calibri" charset="0"/>
              </a:rPr>
              <a:t>Experiments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500" y="1143000"/>
            <a:ext cx="7543800" cy="5715000"/>
          </a:xfrm>
        </p:spPr>
        <p:txBody>
          <a:bodyPr/>
          <a:lstStyle/>
          <a:p>
            <a:pPr>
              <a:lnSpc>
                <a:spcPct val="65000"/>
              </a:lnSpc>
            </a:pPr>
            <a:r>
              <a:rPr lang="en-US" sz="2000">
                <a:latin typeface="Calibri" charset="0"/>
              </a:rPr>
              <a:t>Analyzed 6 small programs from Check</a:t>
            </a:r>
            <a:r>
              <a:rPr lang="ja-JP" altLang="en-US" sz="2000">
                <a:latin typeface="Calibri" charset="0"/>
              </a:rPr>
              <a:t>’</a:t>
            </a:r>
            <a:r>
              <a:rPr lang="en-US" sz="2000">
                <a:latin typeface="Calibri" charset="0"/>
              </a:rPr>
              <a:t>n</a:t>
            </a:r>
            <a:r>
              <a:rPr lang="ja-JP" altLang="en-US" sz="2000">
                <a:latin typeface="Calibri" charset="0"/>
              </a:rPr>
              <a:t>’</a:t>
            </a:r>
            <a:r>
              <a:rPr lang="en-US" sz="2000">
                <a:latin typeface="Calibri" charset="0"/>
              </a:rPr>
              <a:t>Crash to evaluate the accuracy of our tool</a:t>
            </a:r>
          </a:p>
          <a:p>
            <a:pPr lvl="1">
              <a:lnSpc>
                <a:spcPct val="65000"/>
              </a:lnSpc>
            </a:pPr>
            <a:r>
              <a:rPr lang="en-US" sz="2000">
                <a:latin typeface="Calibri" charset="0"/>
              </a:rPr>
              <a:t>Do we find all the known bugs?</a:t>
            </a:r>
          </a:p>
          <a:p>
            <a:pPr>
              <a:lnSpc>
                <a:spcPct val="65000"/>
              </a:lnSpc>
            </a:pPr>
            <a:r>
              <a:rPr lang="en-US" sz="2000">
                <a:latin typeface="Calibri" charset="0"/>
              </a:rPr>
              <a:t>Analyzed the following 5 larger programs to see how the tool scales</a:t>
            </a:r>
          </a:p>
          <a:p>
            <a:pPr lvl="1">
              <a:lnSpc>
                <a:spcPct val="65000"/>
              </a:lnSpc>
            </a:pPr>
            <a:r>
              <a:rPr lang="en-US" sz="2000">
                <a:latin typeface="Calibri" charset="0"/>
              </a:rPr>
              <a:t>It self (8136 LOC, 100 Classes, 510 Methods)</a:t>
            </a:r>
          </a:p>
          <a:p>
            <a:pPr lvl="1">
              <a:lnSpc>
                <a:spcPct val="65000"/>
              </a:lnSpc>
            </a:pPr>
            <a:r>
              <a:rPr lang="en-US" sz="2000">
                <a:latin typeface="Calibri" charset="0"/>
              </a:rPr>
              <a:t>JAVA CUP (11048 LOC, 37 Classes, 280 Methods)</a:t>
            </a:r>
          </a:p>
          <a:p>
            <a:pPr lvl="1">
              <a:lnSpc>
                <a:spcPct val="65000"/>
              </a:lnSpc>
            </a:pPr>
            <a:r>
              <a:rPr lang="en-US" sz="2000">
                <a:latin typeface="Calibri" charset="0"/>
              </a:rPr>
              <a:t>JAVEFE (48170 LOC, 229 Classes, 2017 Methods</a:t>
            </a:r>
          </a:p>
          <a:p>
            <a:pPr lvl="1">
              <a:lnSpc>
                <a:spcPct val="65000"/>
              </a:lnSpc>
            </a:pPr>
            <a:r>
              <a:rPr lang="en-US" sz="2000">
                <a:latin typeface="Calibri" charset="0"/>
              </a:rPr>
              <a:t>CREAM (3560 LOC, 33 Classes, 174 Methods)</a:t>
            </a:r>
          </a:p>
          <a:p>
            <a:pPr lvl="1">
              <a:lnSpc>
                <a:spcPct val="65000"/>
              </a:lnSpc>
            </a:pPr>
            <a:r>
              <a:rPr lang="en-US" sz="2000">
                <a:latin typeface="Calibri" charset="0"/>
              </a:rPr>
              <a:t>JPF (38538 LOC, 382 Classes, 2458 Methods)</a:t>
            </a:r>
          </a:p>
          <a:p>
            <a:pPr>
              <a:lnSpc>
                <a:spcPct val="65000"/>
              </a:lnSpc>
            </a:pPr>
            <a:r>
              <a:rPr lang="en-US" sz="2000">
                <a:latin typeface="Calibri" charset="0"/>
              </a:rPr>
              <a:t>Measured</a:t>
            </a:r>
          </a:p>
          <a:p>
            <a:pPr lvl="1">
              <a:lnSpc>
                <a:spcPct val="65000"/>
              </a:lnSpc>
            </a:pPr>
            <a:r>
              <a:rPr lang="en-US" sz="2000">
                <a:latin typeface="Calibri" charset="0"/>
              </a:rPr>
              <a:t>Time taken</a:t>
            </a:r>
          </a:p>
          <a:p>
            <a:pPr lvl="1">
              <a:lnSpc>
                <a:spcPct val="65000"/>
              </a:lnSpc>
            </a:pPr>
            <a:r>
              <a:rPr lang="en-US" sz="2000">
                <a:latin typeface="Calibri" charset="0"/>
              </a:rPr>
              <a:t>Number of Queries posted to CVC-Lite</a:t>
            </a:r>
          </a:p>
          <a:p>
            <a:pPr lvl="1">
              <a:lnSpc>
                <a:spcPct val="65000"/>
              </a:lnSpc>
            </a:pPr>
            <a:r>
              <a:rPr lang="en-US" sz="2000">
                <a:latin typeface="Calibri" charset="0"/>
              </a:rPr>
              <a:t>Percentage of infeasible paths pruned</a:t>
            </a:r>
          </a:p>
          <a:p>
            <a:pPr lvl="1">
              <a:lnSpc>
                <a:spcPct val="65000"/>
              </a:lnSpc>
            </a:pPr>
            <a:r>
              <a:rPr lang="en-US" sz="2000">
                <a:latin typeface="Calibri" charset="0"/>
              </a:rPr>
              <a:t>Number of warnings </a:t>
            </a:r>
          </a:p>
          <a:p>
            <a:pPr lvl="1">
              <a:lnSpc>
                <a:spcPct val="65000"/>
              </a:lnSpc>
            </a:pPr>
            <a:r>
              <a:rPr lang="en-US" sz="2000">
                <a:latin typeface="Calibri" charset="0"/>
              </a:rPr>
              <a:t>Number of actual crashes</a:t>
            </a:r>
          </a:p>
          <a:p>
            <a:pPr>
              <a:lnSpc>
                <a:spcPct val="65000"/>
              </a:lnSpc>
            </a:pPr>
            <a:r>
              <a:rPr lang="en-US" sz="2000">
                <a:latin typeface="Calibri" charset="0"/>
              </a:rPr>
              <a:t>Varied</a:t>
            </a:r>
          </a:p>
          <a:p>
            <a:pPr lvl="1">
              <a:lnSpc>
                <a:spcPct val="65000"/>
              </a:lnSpc>
            </a:pPr>
            <a:r>
              <a:rPr lang="en-US" sz="2000">
                <a:latin typeface="Calibri" charset="0"/>
              </a:rPr>
              <a:t>Interprocedural depth: 0, 1 and 2</a:t>
            </a:r>
          </a:p>
          <a:p>
            <a:pPr lvl="1">
              <a:lnSpc>
                <a:spcPct val="65000"/>
              </a:lnSpc>
            </a:pPr>
            <a:r>
              <a:rPr lang="en-US" sz="2000">
                <a:latin typeface="Calibri" charset="0"/>
              </a:rPr>
              <a:t>Path Condition size: 5, 10, 15, 20 and 25</a:t>
            </a:r>
          </a:p>
          <a:p>
            <a:pPr lvl="1">
              <a:lnSpc>
                <a:spcPct val="65000"/>
              </a:lnSpc>
            </a:pPr>
            <a:r>
              <a:rPr lang="en-US" sz="2000">
                <a:latin typeface="Calibri" charset="0"/>
              </a:rPr>
              <a:t>Instruction revisits: 3, 5, and 10</a:t>
            </a:r>
          </a:p>
        </p:txBody>
      </p:sp>
    </p:spTree>
    <p:extLst>
      <p:ext uri="{BB962C8B-B14F-4D97-AF65-F5344CB8AC3E}">
        <p14:creationId xmlns:p14="http://schemas.microsoft.com/office/powerpoint/2010/main" val="35724345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-285751"/>
            <a:ext cx="8229600" cy="1143000"/>
          </a:xfrm>
        </p:spPr>
        <p:txBody>
          <a:bodyPr/>
          <a:lstStyle/>
          <a:p>
            <a:r>
              <a:rPr lang="en-US" dirty="0">
                <a:latin typeface="Calibri" charset="0"/>
              </a:rPr>
              <a:t>Small Examples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625" y="857249"/>
            <a:ext cx="8305800" cy="5855237"/>
          </a:xfrm>
        </p:spPr>
        <p:txBody>
          <a:bodyPr>
            <a:normAutofit/>
          </a:bodyPr>
          <a:lstStyle/>
          <a:p>
            <a:pPr>
              <a:lnSpc>
                <a:spcPct val="65000"/>
              </a:lnSpc>
            </a:pPr>
            <a:r>
              <a:rPr lang="en-US" sz="1800" dirty="0">
                <a:latin typeface="Calibri" charset="0"/>
              </a:rPr>
              <a:t>Of course we found the known bugs…but</a:t>
            </a:r>
          </a:p>
          <a:p>
            <a:pPr lvl="1">
              <a:lnSpc>
                <a:spcPct val="65000"/>
              </a:lnSpc>
            </a:pPr>
            <a:r>
              <a:rPr lang="en-US" sz="1800" dirty="0">
                <a:latin typeface="Calibri" charset="0"/>
              </a:rPr>
              <a:t>We used the known results to calibrate our tool and thus, if we </a:t>
            </a:r>
            <a:r>
              <a:rPr lang="en-US" sz="1800" dirty="0" err="1">
                <a:latin typeface="Calibri" charset="0"/>
              </a:rPr>
              <a:t>didn</a:t>
            </a:r>
            <a:r>
              <a:rPr lang="ja-JP" altLang="en-US" sz="1800" dirty="0">
                <a:latin typeface="Calibri" charset="0"/>
              </a:rPr>
              <a:t>’</a:t>
            </a:r>
            <a:r>
              <a:rPr lang="en-US" sz="1800" dirty="0">
                <a:latin typeface="Calibri" charset="0"/>
              </a:rPr>
              <a:t>t find a known bug we would investigate why and fix the problem </a:t>
            </a:r>
            <a:r>
              <a:rPr lang="en-US" sz="1800" dirty="0">
                <a:latin typeface="Calibri" charset="0"/>
                <a:sym typeface="Wingdings" charset="0"/>
              </a:rPr>
              <a:t></a:t>
            </a:r>
          </a:p>
          <a:p>
            <a:pPr>
              <a:lnSpc>
                <a:spcPct val="65000"/>
              </a:lnSpc>
            </a:pPr>
            <a:r>
              <a:rPr lang="en-US" sz="1800" dirty="0">
                <a:latin typeface="Calibri" charset="0"/>
              </a:rPr>
              <a:t>Increasing the call depth </a:t>
            </a:r>
            <a:r>
              <a:rPr lang="en-US" sz="1800" dirty="0" err="1">
                <a:latin typeface="Calibri" charset="0"/>
              </a:rPr>
              <a:t>didn</a:t>
            </a:r>
            <a:r>
              <a:rPr lang="ja-JP" altLang="en-US" sz="1800" dirty="0">
                <a:latin typeface="Calibri" charset="0"/>
              </a:rPr>
              <a:t>’</a:t>
            </a:r>
            <a:r>
              <a:rPr lang="en-US" sz="1800" dirty="0">
                <a:latin typeface="Calibri" charset="0"/>
              </a:rPr>
              <a:t>t expose more errors</a:t>
            </a:r>
          </a:p>
          <a:p>
            <a:pPr lvl="1">
              <a:lnSpc>
                <a:spcPct val="65000"/>
              </a:lnSpc>
            </a:pPr>
            <a:r>
              <a:rPr lang="en-US" sz="1800" dirty="0">
                <a:latin typeface="Calibri" charset="0"/>
              </a:rPr>
              <a:t>In fact </a:t>
            </a:r>
            <a:r>
              <a:rPr lang="en-US" sz="1800" dirty="0" err="1">
                <a:latin typeface="Calibri" charset="0"/>
              </a:rPr>
              <a:t>intraprocedural</a:t>
            </a:r>
            <a:r>
              <a:rPr lang="en-US" sz="1800" dirty="0">
                <a:latin typeface="Calibri" charset="0"/>
              </a:rPr>
              <a:t> analysis exposed all known errors</a:t>
            </a:r>
          </a:p>
          <a:p>
            <a:pPr>
              <a:lnSpc>
                <a:spcPct val="65000"/>
              </a:lnSpc>
            </a:pPr>
            <a:r>
              <a:rPr lang="en-US" sz="1800" dirty="0">
                <a:latin typeface="Calibri" charset="0"/>
              </a:rPr>
              <a:t>Increasing the call depth did reduce the number of warnings in most cases</a:t>
            </a:r>
          </a:p>
          <a:p>
            <a:pPr lvl="1">
              <a:lnSpc>
                <a:spcPct val="65000"/>
              </a:lnSpc>
            </a:pPr>
            <a:r>
              <a:rPr lang="en-US" sz="1800" dirty="0">
                <a:latin typeface="Calibri" charset="0"/>
              </a:rPr>
              <a:t>and thus the running time</a:t>
            </a:r>
          </a:p>
          <a:p>
            <a:pPr>
              <a:lnSpc>
                <a:spcPct val="65000"/>
              </a:lnSpc>
            </a:pPr>
            <a:r>
              <a:rPr lang="en-US" sz="1800" dirty="0">
                <a:latin typeface="Calibri" charset="0"/>
              </a:rPr>
              <a:t>Increasing the call depth also increased the number of paths being pruned</a:t>
            </a:r>
          </a:p>
          <a:p>
            <a:pPr lvl="1">
              <a:lnSpc>
                <a:spcPct val="65000"/>
              </a:lnSpc>
            </a:pPr>
            <a:r>
              <a:rPr lang="en-US" sz="1800" dirty="0">
                <a:latin typeface="Calibri" charset="0"/>
              </a:rPr>
              <a:t>and thus decreased the running time</a:t>
            </a:r>
          </a:p>
          <a:p>
            <a:pPr lvl="1">
              <a:lnSpc>
                <a:spcPct val="65000"/>
              </a:lnSpc>
            </a:pPr>
            <a:r>
              <a:rPr lang="en-US" sz="1800" dirty="0" err="1">
                <a:latin typeface="Calibri" charset="0"/>
              </a:rPr>
              <a:t>Intraprocedurally</a:t>
            </a:r>
            <a:r>
              <a:rPr lang="en-US" sz="1800" dirty="0">
                <a:latin typeface="Calibri" charset="0"/>
              </a:rPr>
              <a:t> less than 10% of paths are pruned</a:t>
            </a:r>
          </a:p>
          <a:p>
            <a:pPr>
              <a:lnSpc>
                <a:spcPct val="65000"/>
              </a:lnSpc>
            </a:pPr>
            <a:r>
              <a:rPr lang="en-US" sz="1800" dirty="0">
                <a:latin typeface="Calibri" charset="0"/>
              </a:rPr>
              <a:t>Path Condition size </a:t>
            </a:r>
          </a:p>
          <a:p>
            <a:pPr lvl="1">
              <a:lnSpc>
                <a:spcPct val="65000"/>
              </a:lnSpc>
            </a:pPr>
            <a:r>
              <a:rPr lang="en-US" sz="1800" dirty="0">
                <a:latin typeface="Calibri" charset="0"/>
              </a:rPr>
              <a:t>Need to pick it large enough to find the errors…obviously!</a:t>
            </a:r>
          </a:p>
          <a:p>
            <a:pPr lvl="1">
              <a:lnSpc>
                <a:spcPct val="65000"/>
              </a:lnSpc>
            </a:pPr>
            <a:r>
              <a:rPr lang="en-US" sz="1800" dirty="0" err="1">
                <a:latin typeface="Calibri" charset="0"/>
              </a:rPr>
              <a:t>Intraprocedurally</a:t>
            </a:r>
            <a:r>
              <a:rPr lang="en-US" sz="1800" dirty="0">
                <a:latin typeface="Calibri" charset="0"/>
              </a:rPr>
              <a:t> even with 0 revisits we find all the errors</a:t>
            </a:r>
          </a:p>
          <a:p>
            <a:pPr lvl="2">
              <a:lnSpc>
                <a:spcPct val="65000"/>
              </a:lnSpc>
            </a:pPr>
            <a:r>
              <a:rPr lang="en-US" sz="1800" dirty="0">
                <a:latin typeface="Calibri" charset="0"/>
              </a:rPr>
              <a:t>These must be really easy errors to find…</a:t>
            </a:r>
          </a:p>
          <a:p>
            <a:pPr lvl="2">
              <a:lnSpc>
                <a:spcPct val="65000"/>
              </a:lnSpc>
            </a:pPr>
            <a:r>
              <a:rPr lang="en-US" sz="1800" dirty="0">
                <a:latin typeface="Calibri" charset="0"/>
              </a:rPr>
              <a:t>However in the </a:t>
            </a:r>
            <a:r>
              <a:rPr lang="en-US" sz="1800" dirty="0" err="1">
                <a:latin typeface="Calibri" charset="0"/>
              </a:rPr>
              <a:t>JCrasher</a:t>
            </a:r>
            <a:r>
              <a:rPr lang="en-US" sz="1800" dirty="0">
                <a:latin typeface="Calibri" charset="0"/>
              </a:rPr>
              <a:t> paper it is shown that one must pick a large number of random tests before </a:t>
            </a:r>
            <a:r>
              <a:rPr lang="en-US" sz="1800" dirty="0" smtClean="0">
                <a:latin typeface="Calibri" charset="0"/>
              </a:rPr>
              <a:t>discovering </a:t>
            </a:r>
            <a:r>
              <a:rPr lang="en-US" sz="1800" dirty="0">
                <a:latin typeface="Calibri" charset="0"/>
              </a:rPr>
              <a:t>the errors…so it is not that easy</a:t>
            </a:r>
          </a:p>
          <a:p>
            <a:pPr lvl="1">
              <a:lnSpc>
                <a:spcPct val="65000"/>
              </a:lnSpc>
            </a:pPr>
            <a:r>
              <a:rPr lang="en-US" sz="1800" dirty="0">
                <a:latin typeface="Calibri" charset="0"/>
              </a:rPr>
              <a:t>The larger you allow the path condition to be, the longer the running time…again obvious</a:t>
            </a:r>
          </a:p>
          <a:p>
            <a:pPr lvl="1">
              <a:lnSpc>
                <a:spcPct val="65000"/>
              </a:lnSpc>
            </a:pPr>
            <a:r>
              <a:rPr lang="en-US" sz="1800" dirty="0">
                <a:latin typeface="Calibri" charset="0"/>
              </a:rPr>
              <a:t>Larger path conditions also show larger pruned paths percentages…seems obvious too</a:t>
            </a:r>
          </a:p>
          <a:p>
            <a:pPr>
              <a:lnSpc>
                <a:spcPct val="65000"/>
              </a:lnSpc>
            </a:pPr>
            <a:r>
              <a:rPr lang="en-US" sz="1800" dirty="0">
                <a:latin typeface="Calibri" charset="0"/>
              </a:rPr>
              <a:t>Checking feasibility helps a great deal</a:t>
            </a:r>
          </a:p>
          <a:p>
            <a:pPr lvl="1">
              <a:lnSpc>
                <a:spcPct val="65000"/>
              </a:lnSpc>
            </a:pPr>
            <a:r>
              <a:rPr lang="en-US" sz="1800" dirty="0">
                <a:latin typeface="Calibri" charset="0"/>
              </a:rPr>
              <a:t>Although we only see an increase of about 5% additional paths being pruned from call depth 0 to call depth 1, if we switch feasibility checking off then runtime explodes</a:t>
            </a:r>
          </a:p>
        </p:txBody>
      </p:sp>
    </p:spTree>
    <p:extLst>
      <p:ext uri="{BB962C8B-B14F-4D97-AF65-F5344CB8AC3E}">
        <p14:creationId xmlns:p14="http://schemas.microsoft.com/office/powerpoint/2010/main" val="32303203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</a:rPr>
              <a:t>A simple truth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2938" y="1571625"/>
            <a:ext cx="7772400" cy="4978400"/>
          </a:xfrm>
        </p:spPr>
        <p:txBody>
          <a:bodyPr/>
          <a:lstStyle/>
          <a:p>
            <a:r>
              <a:rPr lang="en-US">
                <a:latin typeface="Calibri" charset="0"/>
              </a:rPr>
              <a:t>When we prune paths we reduce the number of false warnings</a:t>
            </a:r>
            <a:br>
              <a:rPr lang="en-US">
                <a:latin typeface="Calibri" charset="0"/>
              </a:rPr>
            </a:br>
            <a:r>
              <a:rPr lang="en-US">
                <a:latin typeface="Calibri" charset="0"/>
              </a:rPr>
              <a:t/>
            </a:r>
            <a:br>
              <a:rPr lang="en-US">
                <a:latin typeface="Calibri" charset="0"/>
              </a:rPr>
            </a:br>
            <a:endParaRPr lang="en-US">
              <a:latin typeface="Calibri" charset="0"/>
            </a:endParaRPr>
          </a:p>
          <a:p>
            <a:r>
              <a:rPr lang="en-US">
                <a:latin typeface="Calibri" charset="0"/>
              </a:rPr>
              <a:t>However, by collecting extra constraints we might also be increasing the likelihood of finding errors </a:t>
            </a:r>
          </a:p>
        </p:txBody>
      </p:sp>
    </p:spTree>
    <p:extLst>
      <p:ext uri="{BB962C8B-B14F-4D97-AF65-F5344CB8AC3E}">
        <p14:creationId xmlns:p14="http://schemas.microsoft.com/office/powerpoint/2010/main" val="26940437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latin typeface="Calibri" charset="0"/>
              </a:rPr>
              <a:t>Finding Errors with more constraints</a:t>
            </a:r>
          </a:p>
        </p:txBody>
      </p:sp>
      <p:sp>
        <p:nvSpPr>
          <p:cNvPr id="2031620" name="Text Box 4"/>
          <p:cNvSpPr txBox="1">
            <a:spLocks/>
          </p:cNvSpPr>
          <p:nvPr/>
        </p:nvSpPr>
        <p:spPr bwMode="auto">
          <a:xfrm>
            <a:off x="1708436" y="1533638"/>
            <a:ext cx="5946775" cy="2320925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64291" tIns="32146" rIns="64291" bIns="32146">
            <a:spAutoFit/>
          </a:bodyPr>
          <a:lstStyle>
            <a:lvl1pPr defTabSz="6429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6429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6429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6429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6429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100">
                <a:solidFill>
                  <a:srgbClr val="000000"/>
                </a:solidFill>
                <a:latin typeface="Times" charset="0"/>
                <a:sym typeface="Times" charset="0"/>
              </a:rPr>
              <a:t>public void foo(int m) {</a:t>
            </a:r>
          </a:p>
          <a:p>
            <a:pPr eaLnBrk="1" hangingPunct="1"/>
            <a:r>
              <a:rPr lang="en-US" sz="2100">
                <a:solidFill>
                  <a:srgbClr val="000000"/>
                </a:solidFill>
                <a:latin typeface="Times" charset="0"/>
                <a:sym typeface="Times" charset="0"/>
              </a:rPr>
              <a:t>    m = answer(m);</a:t>
            </a:r>
          </a:p>
          <a:p>
            <a:pPr eaLnBrk="1" hangingPunct="1"/>
            <a:r>
              <a:rPr lang="en-US" sz="2100">
                <a:solidFill>
                  <a:srgbClr val="000000"/>
                </a:solidFill>
                <a:latin typeface="Times" charset="0"/>
                <a:sym typeface="Times" charset="0"/>
              </a:rPr>
              <a:t>    m = m/(1-m);	</a:t>
            </a:r>
          </a:p>
          <a:p>
            <a:pPr eaLnBrk="1" hangingPunct="1"/>
            <a:r>
              <a:rPr lang="en-US" sz="2100">
                <a:solidFill>
                  <a:srgbClr val="000000"/>
                </a:solidFill>
                <a:latin typeface="Times" charset="0"/>
                <a:sym typeface="Times" charset="0"/>
              </a:rPr>
              <a:t>}</a:t>
            </a:r>
            <a:r>
              <a:rPr lang="en-US" sz="1500">
                <a:solidFill>
                  <a:srgbClr val="000000"/>
                </a:solidFill>
                <a:latin typeface="Times" charset="0"/>
                <a:sym typeface="Times" charset="0"/>
              </a:rPr>
              <a:t>	</a:t>
            </a:r>
          </a:p>
          <a:p>
            <a:pPr eaLnBrk="1" hangingPunct="1"/>
            <a:r>
              <a:rPr lang="en-US" sz="2100">
                <a:solidFill>
                  <a:srgbClr val="000000"/>
                </a:solidFill>
                <a:latin typeface="Times" charset="0"/>
                <a:sym typeface="Times" charset="0"/>
              </a:rPr>
              <a:t>private int answer(int v) { </a:t>
            </a:r>
          </a:p>
          <a:p>
            <a:pPr eaLnBrk="1" hangingPunct="1"/>
            <a:r>
              <a:rPr lang="en-US" sz="2100">
                <a:solidFill>
                  <a:srgbClr val="000000"/>
                </a:solidFill>
                <a:latin typeface="Times" charset="0"/>
                <a:sym typeface="Times" charset="0"/>
              </a:rPr>
              <a:t>     return v == 42 ? 1 : 0; </a:t>
            </a:r>
          </a:p>
          <a:p>
            <a:pPr eaLnBrk="1" hangingPunct="1"/>
            <a:r>
              <a:rPr lang="en-US" sz="2100">
                <a:solidFill>
                  <a:srgbClr val="000000"/>
                </a:solidFill>
                <a:latin typeface="Times" charset="0"/>
                <a:sym typeface="Times" charset="0"/>
              </a:rPr>
              <a:t>}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381000" y="4156868"/>
            <a:ext cx="4013200" cy="2163763"/>
            <a:chOff x="112" y="4077"/>
            <a:chExt cx="3595" cy="1939"/>
          </a:xfrm>
        </p:grpSpPr>
        <p:sp>
          <p:nvSpPr>
            <p:cNvPr id="40971" name="Text Box 6"/>
            <p:cNvSpPr txBox="1">
              <a:spLocks/>
            </p:cNvSpPr>
            <p:nvPr/>
          </p:nvSpPr>
          <p:spPr bwMode="auto">
            <a:xfrm>
              <a:off x="112" y="4320"/>
              <a:ext cx="3595" cy="1696"/>
            </a:xfrm>
            <a:prstGeom prst="rect">
              <a:avLst/>
            </a:prstGeom>
            <a:solidFill>
              <a:srgbClr val="FF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64291" tIns="32146" rIns="64291" bIns="32146">
              <a:spAutoFit/>
            </a:bodyPr>
            <a:lstStyle>
              <a:lvl1pPr defTabSz="6429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defTabSz="6429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defTabSz="6429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defTabSz="6429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defTabSz="6429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defTabSz="642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defTabSz="642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defTabSz="642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defTabSz="642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500">
                  <a:solidFill>
                    <a:srgbClr val="000000"/>
                  </a:solidFill>
                  <a:latin typeface="Times" charset="0"/>
                  <a:sym typeface="Times" charset="0"/>
                </a:rPr>
                <a:t>WARNING: possible division by zero (foo:3)</a:t>
              </a:r>
            </a:p>
            <a:p>
              <a:pPr eaLnBrk="1" hangingPunct="1"/>
              <a:r>
                <a:rPr lang="en-US" sz="1500">
                  <a:solidFill>
                    <a:srgbClr val="000000"/>
                  </a:solidFill>
                  <a:latin typeface="Times" charset="0"/>
                  <a:sym typeface="Times" charset="0"/>
                </a:rPr>
                <a:t>Symbolic state at time of warning:</a:t>
              </a:r>
            </a:p>
            <a:p>
              <a:pPr eaLnBrk="1" hangingPunct="1"/>
              <a:r>
                <a:rPr lang="en-US" sz="1500">
                  <a:solidFill>
                    <a:srgbClr val="000000"/>
                  </a:solidFill>
                  <a:latin typeface="Times" charset="0"/>
                  <a:sym typeface="Times" charset="0"/>
                </a:rPr>
                <a:t>    Instruction: m = m / $i0</a:t>
              </a:r>
            </a:p>
            <a:p>
              <a:pPr eaLnBrk="1" hangingPunct="1"/>
              <a:r>
                <a:rPr lang="en-US" sz="1500">
                  <a:solidFill>
                    <a:srgbClr val="000000"/>
                  </a:solidFill>
                  <a:latin typeface="Times" charset="0"/>
                  <a:sym typeface="Times" charset="0"/>
                </a:rPr>
                <a:t>    Path condition: [1 - U1 = 0]</a:t>
              </a:r>
            </a:p>
            <a:p>
              <a:pPr eaLnBrk="1" hangingPunct="1"/>
              <a:r>
                <a:rPr lang="en-US" sz="1500">
                  <a:solidFill>
                    <a:srgbClr val="000000"/>
                  </a:solidFill>
                  <a:latin typeface="Times" charset="0"/>
                  <a:sym typeface="Times" charset="0"/>
                </a:rPr>
                <a:t>    Parameter values: [U0]</a:t>
              </a:r>
            </a:p>
            <a:p>
              <a:pPr eaLnBrk="1" hangingPunct="1"/>
              <a:r>
                <a:rPr lang="en-US" sz="1500">
                  <a:solidFill>
                    <a:srgbClr val="000000"/>
                  </a:solidFill>
                  <a:latin typeface="Times" charset="0"/>
                  <a:sym typeface="Times" charset="0"/>
                </a:rPr>
                <a:t>    Local vars: [m=U0, m=U1, $i0=1 - U1, this=o0]</a:t>
              </a:r>
            </a:p>
            <a:p>
              <a:pPr eaLnBrk="1" hangingPunct="1"/>
              <a:endParaRPr lang="en-US" sz="1500">
                <a:solidFill>
                  <a:srgbClr val="000000"/>
                </a:solidFill>
                <a:latin typeface="Times" charset="0"/>
                <a:sym typeface="Times" charset="0"/>
              </a:endParaRPr>
            </a:p>
            <a:p>
              <a:pPr eaLnBrk="1" hangingPunct="1"/>
              <a:r>
                <a:rPr lang="en-US" sz="1500">
                  <a:solidFill>
                    <a:srgbClr val="000000"/>
                  </a:solidFill>
                  <a:latin typeface="Times" charset="0"/>
                  <a:sym typeface="Times" charset="0"/>
                </a:rPr>
                <a:t>Solution (0): param0 = U0, this = o0</a:t>
              </a:r>
            </a:p>
          </p:txBody>
        </p:sp>
        <p:sp>
          <p:nvSpPr>
            <p:cNvPr id="40972" name="Text Box 7"/>
            <p:cNvSpPr txBox="1">
              <a:spLocks/>
            </p:cNvSpPr>
            <p:nvPr/>
          </p:nvSpPr>
          <p:spPr bwMode="auto">
            <a:xfrm>
              <a:off x="112" y="4077"/>
              <a:ext cx="782" cy="248"/>
            </a:xfrm>
            <a:prstGeom prst="rect">
              <a:avLst/>
            </a:prstGeom>
            <a:solidFill>
              <a:srgbClr val="FF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64291" tIns="32146" rIns="64291" bIns="32146">
              <a:spAutoFit/>
            </a:bodyPr>
            <a:lstStyle>
              <a:lvl1pPr defTabSz="6429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defTabSz="6429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defTabSz="6429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defTabSz="6429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defTabSz="6429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defTabSz="642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defTabSz="642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defTabSz="642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defTabSz="642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400">
                  <a:solidFill>
                    <a:srgbClr val="000000"/>
                  </a:solidFill>
                  <a:latin typeface="Times" charset="0"/>
                  <a:sym typeface="Times" charset="0"/>
                </a:rPr>
                <a:t>DEPTH 0</a:t>
              </a:r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5029200" y="4110932"/>
            <a:ext cx="3482975" cy="2160588"/>
            <a:chOff x="4672" y="4080"/>
            <a:chExt cx="3120" cy="1936"/>
          </a:xfrm>
        </p:grpSpPr>
        <p:sp>
          <p:nvSpPr>
            <p:cNvPr id="40969" name="Text Box 9"/>
            <p:cNvSpPr txBox="1">
              <a:spLocks/>
            </p:cNvSpPr>
            <p:nvPr/>
          </p:nvSpPr>
          <p:spPr bwMode="auto">
            <a:xfrm>
              <a:off x="4672" y="4320"/>
              <a:ext cx="3120" cy="1696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64291" tIns="32146" rIns="64291" bIns="32146">
              <a:spAutoFit/>
            </a:bodyPr>
            <a:lstStyle>
              <a:lvl1pPr defTabSz="6429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defTabSz="6429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defTabSz="6429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defTabSz="6429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defTabSz="6429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defTabSz="642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defTabSz="642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defTabSz="642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defTabSz="642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500">
                  <a:solidFill>
                    <a:srgbClr val="000000"/>
                  </a:solidFill>
                  <a:latin typeface="Times" charset="0"/>
                  <a:sym typeface="Times" charset="0"/>
                </a:rPr>
                <a:t>ERROR: certain division by zero (foo:3)</a:t>
              </a:r>
            </a:p>
            <a:p>
              <a:pPr eaLnBrk="1" hangingPunct="1"/>
              <a:r>
                <a:rPr lang="en-US" sz="1500">
                  <a:solidFill>
                    <a:srgbClr val="000000"/>
                  </a:solidFill>
                  <a:latin typeface="Times" charset="0"/>
                  <a:sym typeface="Times" charset="0"/>
                </a:rPr>
                <a:t>Symbolic state at time of error:</a:t>
              </a:r>
            </a:p>
            <a:p>
              <a:pPr eaLnBrk="1" hangingPunct="1"/>
              <a:r>
                <a:rPr lang="en-US" sz="1500">
                  <a:solidFill>
                    <a:srgbClr val="000000"/>
                  </a:solidFill>
                  <a:latin typeface="Times" charset="0"/>
                  <a:sym typeface="Times" charset="0"/>
                </a:rPr>
                <a:t>    Instruction: m = m / $i0</a:t>
              </a:r>
            </a:p>
            <a:p>
              <a:pPr eaLnBrk="1" hangingPunct="1"/>
              <a:r>
                <a:rPr lang="en-US" sz="1500">
                  <a:solidFill>
                    <a:srgbClr val="000000"/>
                  </a:solidFill>
                  <a:latin typeface="Times" charset="0"/>
                  <a:sym typeface="Times" charset="0"/>
                </a:rPr>
                <a:t>    Path condition: [U0 = 42]</a:t>
              </a:r>
            </a:p>
            <a:p>
              <a:pPr eaLnBrk="1" hangingPunct="1"/>
              <a:r>
                <a:rPr lang="en-US" sz="1500">
                  <a:solidFill>
                    <a:srgbClr val="000000"/>
                  </a:solidFill>
                  <a:latin typeface="Times" charset="0"/>
                  <a:sym typeface="Times" charset="0"/>
                </a:rPr>
                <a:t>    Parameter values: [U0]</a:t>
              </a:r>
            </a:p>
            <a:p>
              <a:pPr eaLnBrk="1" hangingPunct="1"/>
              <a:r>
                <a:rPr lang="en-US" sz="1500">
                  <a:solidFill>
                    <a:srgbClr val="000000"/>
                  </a:solidFill>
                  <a:latin typeface="Times" charset="0"/>
                  <a:sym typeface="Times" charset="0"/>
                </a:rPr>
                <a:t>    Local vars: [m=U0, m=1, $i0=0, this=o0]</a:t>
              </a:r>
            </a:p>
            <a:p>
              <a:pPr eaLnBrk="1" hangingPunct="1"/>
              <a:endParaRPr lang="en-US" sz="1500">
                <a:solidFill>
                  <a:srgbClr val="000000"/>
                </a:solidFill>
                <a:latin typeface="Times" charset="0"/>
                <a:sym typeface="Times" charset="0"/>
              </a:endParaRPr>
            </a:p>
            <a:p>
              <a:pPr eaLnBrk="1" hangingPunct="1"/>
              <a:r>
                <a:rPr lang="en-US" sz="1500">
                  <a:solidFill>
                    <a:srgbClr val="000000"/>
                  </a:solidFill>
                  <a:latin typeface="Times" charset="0"/>
                  <a:sym typeface="Times" charset="0"/>
                </a:rPr>
                <a:t>Solution (0): this = o0, param0 = 42</a:t>
              </a:r>
            </a:p>
          </p:txBody>
        </p:sp>
        <p:sp>
          <p:nvSpPr>
            <p:cNvPr id="40970" name="Text Box 10"/>
            <p:cNvSpPr txBox="1">
              <a:spLocks/>
            </p:cNvSpPr>
            <p:nvPr/>
          </p:nvSpPr>
          <p:spPr bwMode="auto">
            <a:xfrm>
              <a:off x="4672" y="4080"/>
              <a:ext cx="782" cy="248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64291" tIns="32146" rIns="64291" bIns="32146">
              <a:spAutoFit/>
            </a:bodyPr>
            <a:lstStyle>
              <a:lvl1pPr defTabSz="6429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defTabSz="6429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defTabSz="6429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defTabSz="6429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defTabSz="6429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defTabSz="642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defTabSz="642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defTabSz="642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defTabSz="642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400" dirty="0">
                  <a:solidFill>
                    <a:srgbClr val="000000"/>
                  </a:solidFill>
                  <a:latin typeface="Times" charset="0"/>
                  <a:sym typeface="Times" charset="0"/>
                </a:rPr>
                <a:t>DEPTH 1</a:t>
              </a:r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609600" y="4648200"/>
            <a:ext cx="3448050" cy="590550"/>
            <a:chOff x="352" y="5328"/>
            <a:chExt cx="3089" cy="528"/>
          </a:xfrm>
        </p:grpSpPr>
        <p:sp>
          <p:nvSpPr>
            <p:cNvPr id="40967" name="Text Box 12"/>
            <p:cNvSpPr txBox="1">
              <a:spLocks/>
            </p:cNvSpPr>
            <p:nvPr/>
          </p:nvSpPr>
          <p:spPr bwMode="auto">
            <a:xfrm>
              <a:off x="352" y="5328"/>
              <a:ext cx="3089" cy="343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64291" tIns="32146" rIns="64291" bIns="32146">
              <a:spAutoFit/>
            </a:bodyPr>
            <a:lstStyle>
              <a:lvl1pPr defTabSz="6429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defTabSz="6429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defTabSz="6429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defTabSz="6429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defTabSz="6429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defTabSz="642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defTabSz="642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defTabSz="642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defTabSz="642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100">
                  <a:solidFill>
                    <a:schemeClr val="bg1"/>
                  </a:solidFill>
                  <a:latin typeface="Times" charset="0"/>
                  <a:sym typeface="Times" charset="0"/>
                </a:rPr>
                <a:t>No Constraint – pick randomly</a:t>
              </a:r>
            </a:p>
          </p:txBody>
        </p:sp>
        <p:sp>
          <p:nvSpPr>
            <p:cNvPr id="40968" name="Line 13"/>
            <p:cNvSpPr>
              <a:spLocks noChangeShapeType="1"/>
            </p:cNvSpPr>
            <p:nvPr/>
          </p:nvSpPr>
          <p:spPr bwMode="auto">
            <a:xfrm>
              <a:off x="1888" y="5616"/>
              <a:ext cx="0" cy="24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79901032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1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31620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63" y="0"/>
            <a:ext cx="8229600" cy="1143000"/>
          </a:xfrm>
        </p:spPr>
        <p:txBody>
          <a:bodyPr/>
          <a:lstStyle/>
          <a:p>
            <a:r>
              <a:rPr lang="en-US">
                <a:latin typeface="Calibri" charset="0"/>
              </a:rPr>
              <a:t>Larger Examples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2875" y="928688"/>
            <a:ext cx="8610600" cy="5245100"/>
          </a:xfrm>
        </p:spPr>
        <p:txBody>
          <a:bodyPr/>
          <a:lstStyle/>
          <a:p>
            <a:pPr>
              <a:lnSpc>
                <a:spcPct val="65000"/>
              </a:lnSpc>
            </a:pPr>
            <a:r>
              <a:rPr lang="en-US" sz="1800">
                <a:latin typeface="Calibri" charset="0"/>
              </a:rPr>
              <a:t>We don</a:t>
            </a:r>
            <a:r>
              <a:rPr lang="ja-JP" altLang="en-US" sz="1800">
                <a:latin typeface="Calibri" charset="0"/>
              </a:rPr>
              <a:t>’</a:t>
            </a:r>
            <a:r>
              <a:rPr lang="en-US" sz="1800">
                <a:latin typeface="Calibri" charset="0"/>
              </a:rPr>
              <a:t>t know what the actual bugs are in this code</a:t>
            </a:r>
          </a:p>
          <a:p>
            <a:pPr lvl="1">
              <a:lnSpc>
                <a:spcPct val="65000"/>
              </a:lnSpc>
            </a:pPr>
            <a:r>
              <a:rPr lang="en-US" sz="1800">
                <a:latin typeface="Calibri" charset="0"/>
              </a:rPr>
              <a:t>Sorry!</a:t>
            </a:r>
          </a:p>
          <a:p>
            <a:pPr>
              <a:lnSpc>
                <a:spcPct val="65000"/>
              </a:lnSpc>
            </a:pPr>
            <a:r>
              <a:rPr lang="en-US" sz="1800">
                <a:latin typeface="Calibri" charset="0"/>
              </a:rPr>
              <a:t>Runtime becomes an issue now</a:t>
            </a:r>
          </a:p>
          <a:p>
            <a:pPr lvl="1">
              <a:lnSpc>
                <a:spcPct val="65000"/>
              </a:lnSpc>
            </a:pPr>
            <a:r>
              <a:rPr lang="en-US" sz="1800">
                <a:latin typeface="Calibri" charset="0"/>
              </a:rPr>
              <a:t>For example for JPF, which seems to be the most complicated code to deal with for our tool, times range from 14  minutes (level 0) to 484 minutes (level 2)</a:t>
            </a:r>
          </a:p>
          <a:p>
            <a:pPr>
              <a:lnSpc>
                <a:spcPct val="65000"/>
              </a:lnSpc>
            </a:pPr>
            <a:r>
              <a:rPr lang="en-US" sz="1800">
                <a:latin typeface="Calibri" charset="0"/>
              </a:rPr>
              <a:t>Call depth 1 now seems to be the sweet spot</a:t>
            </a:r>
          </a:p>
          <a:p>
            <a:pPr lvl="1">
              <a:lnSpc>
                <a:spcPct val="65000"/>
              </a:lnSpc>
            </a:pPr>
            <a:r>
              <a:rPr lang="en-US" sz="1800">
                <a:latin typeface="Calibri" charset="0"/>
              </a:rPr>
              <a:t>Most errors for least number of warnings</a:t>
            </a:r>
          </a:p>
          <a:p>
            <a:pPr lvl="1">
              <a:lnSpc>
                <a:spcPct val="65000"/>
              </a:lnSpc>
            </a:pPr>
            <a:r>
              <a:rPr lang="en-US" sz="1800">
                <a:latin typeface="Calibri" charset="0"/>
              </a:rPr>
              <a:t>Conjecture it is due to OO programming style</a:t>
            </a:r>
          </a:p>
          <a:p>
            <a:pPr>
              <a:lnSpc>
                <a:spcPct val="65000"/>
              </a:lnSpc>
            </a:pPr>
            <a:r>
              <a:rPr lang="en-US" sz="1800">
                <a:latin typeface="Calibri" charset="0"/>
              </a:rPr>
              <a:t>Drop off in warnings at level 2</a:t>
            </a:r>
          </a:p>
          <a:p>
            <a:pPr lvl="1">
              <a:lnSpc>
                <a:spcPct val="65000"/>
              </a:lnSpc>
            </a:pPr>
            <a:r>
              <a:rPr lang="en-US" sz="1800">
                <a:latin typeface="Calibri" charset="0"/>
              </a:rPr>
              <a:t>But no decrease in running time!</a:t>
            </a:r>
          </a:p>
          <a:p>
            <a:pPr>
              <a:lnSpc>
                <a:spcPct val="65000"/>
              </a:lnSpc>
            </a:pPr>
            <a:r>
              <a:rPr lang="en-US" sz="1800">
                <a:latin typeface="Calibri" charset="0"/>
              </a:rPr>
              <a:t>Path pruning percentages much higher than small examples</a:t>
            </a:r>
          </a:p>
          <a:p>
            <a:pPr lvl="1">
              <a:lnSpc>
                <a:spcPct val="65000"/>
              </a:lnSpc>
            </a:pPr>
            <a:r>
              <a:rPr lang="en-US" sz="1800">
                <a:latin typeface="Calibri" charset="0"/>
              </a:rPr>
              <a:t>Even for level 0</a:t>
            </a:r>
          </a:p>
          <a:p>
            <a:pPr lvl="1">
              <a:lnSpc>
                <a:spcPct val="65000"/>
              </a:lnSpc>
            </a:pPr>
            <a:r>
              <a:rPr lang="en-US" sz="1800">
                <a:latin typeface="Calibri" charset="0"/>
              </a:rPr>
              <a:t>Methods are obviously much more complex thus containing more contradictory branch conditions</a:t>
            </a:r>
          </a:p>
          <a:p>
            <a:pPr lvl="1">
              <a:lnSpc>
                <a:spcPct val="65000"/>
              </a:lnSpc>
            </a:pPr>
            <a:r>
              <a:rPr lang="en-US" sz="1800">
                <a:latin typeface="Calibri" charset="0"/>
              </a:rPr>
              <a:t>Switching feasibility checking off now doesn</a:t>
            </a:r>
            <a:r>
              <a:rPr lang="ja-JP" altLang="en-US" sz="1800">
                <a:latin typeface="Calibri" charset="0"/>
              </a:rPr>
              <a:t>’</a:t>
            </a:r>
            <a:r>
              <a:rPr lang="en-US" sz="1800">
                <a:latin typeface="Calibri" charset="0"/>
              </a:rPr>
              <a:t>t work even at level 0</a:t>
            </a:r>
          </a:p>
          <a:p>
            <a:pPr>
              <a:lnSpc>
                <a:spcPct val="65000"/>
              </a:lnSpc>
            </a:pPr>
            <a:r>
              <a:rPr lang="en-US" sz="1800">
                <a:latin typeface="Calibri" charset="0"/>
              </a:rPr>
              <a:t>Behavior is now much more application specific</a:t>
            </a:r>
          </a:p>
          <a:p>
            <a:pPr lvl="1">
              <a:lnSpc>
                <a:spcPct val="65000"/>
              </a:lnSpc>
            </a:pPr>
            <a:r>
              <a:rPr lang="en-US" sz="1800">
                <a:latin typeface="Calibri" charset="0"/>
              </a:rPr>
              <a:t>Around 50% of the paths are pruned for Cream, a constraint solver, using a path condition size limit. This almost seems intuitive…it is taking constraints as inputs, and using the size of the constraints as a termination condition will allow all constraints up to that size to be analyzed and about 50% of them will fail.</a:t>
            </a:r>
          </a:p>
          <a:p>
            <a:pPr lvl="1">
              <a:lnSpc>
                <a:spcPct val="65000"/>
              </a:lnSpc>
            </a:pPr>
            <a:r>
              <a:rPr lang="en-US" sz="1800">
                <a:latin typeface="Calibri" charset="0"/>
              </a:rPr>
              <a:t>However for the same code using the revisits as a termination condition pruned paths max out at 20% (depth 2) and the same number of errors are found in all cases. Now the structure of the code is as important as the inputs.</a:t>
            </a:r>
          </a:p>
          <a:p>
            <a:pPr>
              <a:lnSpc>
                <a:spcPct val="65000"/>
              </a:lnSpc>
            </a:pPr>
            <a:endParaRPr lang="en-US" sz="180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01440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0"/>
            <a:ext cx="8229600" cy="1143000"/>
          </a:xfrm>
        </p:spPr>
        <p:txBody>
          <a:bodyPr/>
          <a:lstStyle/>
          <a:p>
            <a:r>
              <a:rPr lang="en-US">
                <a:latin typeface="Calibri" charset="0"/>
              </a:rPr>
              <a:t>Larger Examples (2)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81100"/>
            <a:ext cx="8382000" cy="5470914"/>
          </a:xfrm>
        </p:spPr>
        <p:txBody>
          <a:bodyPr>
            <a:normAutofit/>
          </a:bodyPr>
          <a:lstStyle/>
          <a:p>
            <a:pPr>
              <a:lnSpc>
                <a:spcPct val="65000"/>
              </a:lnSpc>
            </a:pPr>
            <a:r>
              <a:rPr lang="en-US" sz="1800" dirty="0">
                <a:latin typeface="Calibri" charset="0"/>
              </a:rPr>
              <a:t>Where are we spending the running time</a:t>
            </a:r>
          </a:p>
          <a:p>
            <a:pPr lvl="1">
              <a:lnSpc>
                <a:spcPct val="65000"/>
              </a:lnSpc>
            </a:pPr>
            <a:r>
              <a:rPr lang="en-US" sz="1800" dirty="0">
                <a:latin typeface="Calibri" charset="0"/>
              </a:rPr>
              <a:t>One would think doing the infeasibility checks</a:t>
            </a:r>
          </a:p>
          <a:p>
            <a:pPr lvl="1">
              <a:lnSpc>
                <a:spcPct val="65000"/>
              </a:lnSpc>
            </a:pPr>
            <a:r>
              <a:rPr lang="en-US" sz="1800" dirty="0">
                <a:latin typeface="Calibri" charset="0"/>
              </a:rPr>
              <a:t>This is mostly correct</a:t>
            </a:r>
          </a:p>
          <a:p>
            <a:pPr lvl="1">
              <a:lnSpc>
                <a:spcPct val="65000"/>
              </a:lnSpc>
            </a:pPr>
            <a:r>
              <a:rPr lang="en-US" sz="1800" dirty="0">
                <a:latin typeface="Calibri" charset="0"/>
              </a:rPr>
              <a:t>For Cream and JPF 40% time is spent doing constraint solving</a:t>
            </a:r>
          </a:p>
          <a:p>
            <a:pPr lvl="1">
              <a:lnSpc>
                <a:spcPct val="65000"/>
              </a:lnSpc>
            </a:pPr>
            <a:r>
              <a:rPr lang="en-US" sz="1800" dirty="0">
                <a:latin typeface="Calibri" charset="0"/>
              </a:rPr>
              <a:t>For JAVA CUP 90% of the time is spent executing the tests</a:t>
            </a:r>
          </a:p>
          <a:p>
            <a:pPr lvl="1">
              <a:lnSpc>
                <a:spcPct val="65000"/>
              </a:lnSpc>
            </a:pPr>
            <a:r>
              <a:rPr lang="en-US" sz="1800" dirty="0">
                <a:latin typeface="Calibri" charset="0"/>
              </a:rPr>
              <a:t>Again very application specific</a:t>
            </a:r>
          </a:p>
          <a:p>
            <a:pPr>
              <a:lnSpc>
                <a:spcPct val="65000"/>
              </a:lnSpc>
            </a:pPr>
            <a:r>
              <a:rPr lang="en-US" sz="1800" dirty="0">
                <a:latin typeface="Calibri" charset="0"/>
              </a:rPr>
              <a:t>Error classes</a:t>
            </a:r>
          </a:p>
          <a:p>
            <a:pPr lvl="1">
              <a:lnSpc>
                <a:spcPct val="65000"/>
              </a:lnSpc>
            </a:pPr>
            <a:r>
              <a:rPr lang="en-US" sz="1800" dirty="0">
                <a:latin typeface="Calibri" charset="0"/>
              </a:rPr>
              <a:t>Mostly find </a:t>
            </a:r>
            <a:r>
              <a:rPr lang="en-US" sz="1800" dirty="0" err="1">
                <a:latin typeface="Calibri" charset="0"/>
              </a:rPr>
              <a:t>NullPointerExceptions</a:t>
            </a:r>
            <a:r>
              <a:rPr lang="en-US" sz="1800" dirty="0">
                <a:latin typeface="Calibri" charset="0"/>
              </a:rPr>
              <a:t> – around 90% on average</a:t>
            </a:r>
          </a:p>
          <a:p>
            <a:pPr lvl="2">
              <a:lnSpc>
                <a:spcPct val="65000"/>
              </a:lnSpc>
            </a:pPr>
            <a:r>
              <a:rPr lang="en-US" sz="1800" dirty="0">
                <a:latin typeface="Calibri" charset="0"/>
              </a:rPr>
              <a:t>Any code without an explicit check for null parameters will cause an error</a:t>
            </a:r>
          </a:p>
          <a:p>
            <a:pPr lvl="2">
              <a:lnSpc>
                <a:spcPct val="65000"/>
              </a:lnSpc>
            </a:pPr>
            <a:r>
              <a:rPr lang="en-US" sz="1800" dirty="0">
                <a:latin typeface="Calibri" charset="0"/>
              </a:rPr>
              <a:t>In JAVA CUP we found more </a:t>
            </a:r>
            <a:r>
              <a:rPr lang="en-US" sz="1800" dirty="0" err="1">
                <a:latin typeface="Calibri" charset="0"/>
              </a:rPr>
              <a:t>ArrayIndexOutOfBounds</a:t>
            </a:r>
            <a:r>
              <a:rPr lang="en-US" sz="1800" dirty="0">
                <a:latin typeface="Calibri" charset="0"/>
              </a:rPr>
              <a:t> errors and it turned out that the code contained  explicit checks for null parameters</a:t>
            </a:r>
          </a:p>
          <a:p>
            <a:pPr lvl="1">
              <a:lnSpc>
                <a:spcPct val="65000"/>
              </a:lnSpc>
            </a:pPr>
            <a:r>
              <a:rPr lang="en-US" sz="1800" dirty="0">
                <a:latin typeface="Calibri" charset="0"/>
              </a:rPr>
              <a:t>Next category is </a:t>
            </a:r>
            <a:r>
              <a:rPr lang="en-US" sz="1800" dirty="0" err="1">
                <a:latin typeface="Calibri" charset="0"/>
              </a:rPr>
              <a:t>ArrayIndexOutOfBounds</a:t>
            </a:r>
            <a:r>
              <a:rPr lang="en-US" sz="1800" dirty="0">
                <a:latin typeface="Calibri" charset="0"/>
              </a:rPr>
              <a:t> – around 10% on average</a:t>
            </a:r>
          </a:p>
          <a:p>
            <a:pPr lvl="1">
              <a:lnSpc>
                <a:spcPct val="65000"/>
              </a:lnSpc>
            </a:pPr>
            <a:r>
              <a:rPr lang="en-US" sz="1800" dirty="0">
                <a:latin typeface="Calibri" charset="0"/>
              </a:rPr>
              <a:t>The rest…</a:t>
            </a:r>
          </a:p>
          <a:p>
            <a:pPr>
              <a:lnSpc>
                <a:spcPct val="65000"/>
              </a:lnSpc>
            </a:pPr>
            <a:r>
              <a:rPr lang="en-US" sz="1800" dirty="0">
                <a:latin typeface="Calibri" charset="0"/>
              </a:rPr>
              <a:t>Code Quality</a:t>
            </a:r>
          </a:p>
          <a:p>
            <a:pPr lvl="1">
              <a:lnSpc>
                <a:spcPct val="65000"/>
              </a:lnSpc>
            </a:pPr>
            <a:r>
              <a:rPr lang="en-US" sz="1800" dirty="0">
                <a:latin typeface="Calibri" charset="0"/>
              </a:rPr>
              <a:t>JAVA CUP is the most mature product and we found only about 1 error per KLOC (1000 LOC)</a:t>
            </a:r>
          </a:p>
          <a:p>
            <a:pPr lvl="1">
              <a:lnSpc>
                <a:spcPct val="65000"/>
              </a:lnSpc>
            </a:pPr>
            <a:r>
              <a:rPr lang="en-US" sz="1800" dirty="0">
                <a:latin typeface="Calibri" charset="0"/>
              </a:rPr>
              <a:t>For the other more research tools the error ratio ranged between 5-12 errors/KLOC</a:t>
            </a:r>
          </a:p>
          <a:p>
            <a:pPr lvl="1">
              <a:lnSpc>
                <a:spcPct val="65000"/>
              </a:lnSpc>
            </a:pPr>
            <a:r>
              <a:rPr lang="en-US" sz="1800" dirty="0">
                <a:latin typeface="Calibri" charset="0"/>
              </a:rPr>
              <a:t>Note that number of warnings may not be a good predictor of code quality</a:t>
            </a:r>
          </a:p>
          <a:p>
            <a:pPr lvl="2">
              <a:lnSpc>
                <a:spcPct val="65000"/>
              </a:lnSpc>
            </a:pPr>
            <a:r>
              <a:rPr lang="en-US" sz="1800" dirty="0">
                <a:latin typeface="Calibri" charset="0"/>
              </a:rPr>
              <a:t>JAVA CUP and Cream had almost the same number of warnings/KLOC but Cream had 5x more  errors/KLOC</a:t>
            </a:r>
          </a:p>
          <a:p>
            <a:pPr lvl="1">
              <a:lnSpc>
                <a:spcPct val="65000"/>
              </a:lnSpc>
            </a:pPr>
            <a:r>
              <a:rPr lang="en-US" sz="1800" dirty="0">
                <a:latin typeface="Calibri" charset="0"/>
              </a:rPr>
              <a:t>Would be interesting to further investigate how well the tool predicts code quality</a:t>
            </a:r>
          </a:p>
        </p:txBody>
      </p:sp>
    </p:spTree>
    <p:extLst>
      <p:ext uri="{BB962C8B-B14F-4D97-AF65-F5344CB8AC3E}">
        <p14:creationId xmlns:p14="http://schemas.microsoft.com/office/powerpoint/2010/main" val="38017683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0"/>
            <a:ext cx="8229600" cy="1143000"/>
          </a:xfrm>
        </p:spPr>
        <p:txBody>
          <a:bodyPr/>
          <a:lstStyle/>
          <a:p>
            <a:r>
              <a:rPr lang="en-US">
                <a:latin typeface="Calibri" charset="0"/>
              </a:rPr>
              <a:t>Future Work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625" y="1214438"/>
            <a:ext cx="8229600" cy="4525962"/>
          </a:xfrm>
        </p:spPr>
        <p:txBody>
          <a:bodyPr>
            <a:normAutofit lnSpcReduction="10000"/>
          </a:bodyPr>
          <a:lstStyle/>
          <a:p>
            <a:r>
              <a:rPr lang="en-US">
                <a:latin typeface="Calibri" charset="0"/>
              </a:rPr>
              <a:t>Test generation</a:t>
            </a:r>
          </a:p>
          <a:p>
            <a:pPr lvl="1"/>
            <a:r>
              <a:rPr lang="en-US">
                <a:latin typeface="Calibri" charset="0"/>
              </a:rPr>
              <a:t>Achilles heel of the current system</a:t>
            </a:r>
          </a:p>
          <a:p>
            <a:pPr lvl="1"/>
            <a:r>
              <a:rPr lang="en-US">
                <a:latin typeface="Calibri" charset="0"/>
              </a:rPr>
              <a:t>Need a better approach to create objects</a:t>
            </a:r>
          </a:p>
          <a:p>
            <a:pPr lvl="2"/>
            <a:r>
              <a:rPr lang="en-US">
                <a:latin typeface="Calibri" charset="0"/>
              </a:rPr>
              <a:t>Currently pick constructors randomly, starting with one that takes no parameters</a:t>
            </a:r>
          </a:p>
          <a:p>
            <a:pPr lvl="1"/>
            <a:r>
              <a:rPr lang="en-US">
                <a:latin typeface="Calibri" charset="0"/>
              </a:rPr>
              <a:t>Should produce code sequences to generate the tests, since it will allow standalone execution via JUnit</a:t>
            </a:r>
          </a:p>
          <a:p>
            <a:pPr lvl="2"/>
            <a:r>
              <a:rPr lang="en-US">
                <a:latin typeface="Calibri" charset="0"/>
              </a:rPr>
              <a:t>Currently we use reflection to set fields directly and run the tests during the analysis</a:t>
            </a:r>
          </a:p>
        </p:txBody>
      </p:sp>
      <p:sp>
        <p:nvSpPr>
          <p:cNvPr id="2" name="TextBox 1"/>
          <p:cNvSpPr txBox="1"/>
          <p:nvPr/>
        </p:nvSpPr>
        <p:spPr>
          <a:xfrm rot="19343340">
            <a:off x="-339280" y="2929639"/>
            <a:ext cx="9820793" cy="646331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lang="en-US" sz="3600" dirty="0" smtClean="0"/>
              <a:t>DONE! MSc thesis by Willem Bester at Stellenbosch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78742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0"/>
            <a:ext cx="8229600" cy="1143000"/>
          </a:xfrm>
        </p:spPr>
        <p:txBody>
          <a:bodyPr/>
          <a:lstStyle/>
          <a:p>
            <a:r>
              <a:rPr lang="en-US">
                <a:latin typeface="Calibri" charset="0"/>
              </a:rPr>
              <a:t>Future Work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4375" y="1143000"/>
            <a:ext cx="7543800" cy="2476500"/>
          </a:xfrm>
        </p:spPr>
        <p:txBody>
          <a:bodyPr>
            <a:normAutofit lnSpcReduction="10000"/>
          </a:bodyPr>
          <a:lstStyle/>
          <a:p>
            <a:r>
              <a:rPr lang="en-US" sz="2800">
                <a:latin typeface="Calibri" charset="0"/>
              </a:rPr>
              <a:t>Aliasing</a:t>
            </a:r>
          </a:p>
          <a:p>
            <a:pPr lvl="1"/>
            <a:r>
              <a:rPr lang="en-US" sz="2400">
                <a:latin typeface="Calibri" charset="0"/>
              </a:rPr>
              <a:t>Not supported, hence the bug in the code below will not be detected</a:t>
            </a:r>
          </a:p>
          <a:p>
            <a:pPr lvl="1"/>
            <a:r>
              <a:rPr lang="en-US" sz="2400">
                <a:latin typeface="Calibri" charset="0"/>
              </a:rPr>
              <a:t>However, will it be worth adding?</a:t>
            </a:r>
          </a:p>
          <a:p>
            <a:pPr lvl="1"/>
            <a:r>
              <a:rPr lang="en-US" sz="2400">
                <a:latin typeface="Calibri" charset="0"/>
              </a:rPr>
              <a:t>Will lead to a massive blow-up in paths, but will it find more bugs?</a:t>
            </a:r>
          </a:p>
        </p:txBody>
      </p:sp>
      <p:sp>
        <p:nvSpPr>
          <p:cNvPr id="45060" name="Text Box 4"/>
          <p:cNvSpPr txBox="1">
            <a:spLocks/>
          </p:cNvSpPr>
          <p:nvPr/>
        </p:nvSpPr>
        <p:spPr bwMode="auto">
          <a:xfrm>
            <a:off x="1500188" y="4000500"/>
            <a:ext cx="5946775" cy="2320925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64291" tIns="32146" rIns="64291" bIns="32146">
            <a:spAutoFit/>
          </a:bodyPr>
          <a:lstStyle>
            <a:lvl1pPr defTabSz="6429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6429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6429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6429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6429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100">
                <a:solidFill>
                  <a:srgbClr val="000000"/>
                </a:solidFill>
                <a:latin typeface="Times" charset="0"/>
                <a:sym typeface="Times" charset="0"/>
              </a:rPr>
              <a:t>public void foo(Node n1, Node n2) {</a:t>
            </a:r>
          </a:p>
          <a:p>
            <a:pPr eaLnBrk="1" hangingPunct="1"/>
            <a:r>
              <a:rPr lang="en-US" sz="2100">
                <a:solidFill>
                  <a:srgbClr val="000000"/>
                </a:solidFill>
                <a:latin typeface="Times" charset="0"/>
                <a:sym typeface="Times" charset="0"/>
              </a:rPr>
              <a:t>    if (n1 != null &amp;&amp; n2 != null) {</a:t>
            </a:r>
          </a:p>
          <a:p>
            <a:pPr eaLnBrk="1" hangingPunct="1"/>
            <a:r>
              <a:rPr lang="en-US" sz="2100">
                <a:solidFill>
                  <a:srgbClr val="000000"/>
                </a:solidFill>
                <a:latin typeface="Times" charset="0"/>
                <a:sym typeface="Times" charset="0"/>
              </a:rPr>
              <a:t>	n1.x = 5;</a:t>
            </a:r>
          </a:p>
          <a:p>
            <a:pPr eaLnBrk="1" hangingPunct="1"/>
            <a:r>
              <a:rPr lang="en-US" sz="2100">
                <a:solidFill>
                  <a:srgbClr val="000000"/>
                </a:solidFill>
                <a:latin typeface="Times" charset="0"/>
                <a:sym typeface="Times" charset="0"/>
              </a:rPr>
              <a:t>	n2.x = 6;</a:t>
            </a:r>
          </a:p>
          <a:p>
            <a:pPr eaLnBrk="1" hangingPunct="1"/>
            <a:r>
              <a:rPr lang="en-US" sz="2100">
                <a:solidFill>
                  <a:srgbClr val="000000"/>
                </a:solidFill>
                <a:latin typeface="Times" charset="0"/>
                <a:sym typeface="Times" charset="0"/>
              </a:rPr>
              <a:t>	assert n1.x == 5 &amp;&amp; n2.x == 6;</a:t>
            </a:r>
          </a:p>
          <a:p>
            <a:pPr eaLnBrk="1" hangingPunct="1"/>
            <a:r>
              <a:rPr lang="en-US" sz="2100">
                <a:solidFill>
                  <a:srgbClr val="000000"/>
                </a:solidFill>
                <a:latin typeface="Times" charset="0"/>
                <a:sym typeface="Times" charset="0"/>
              </a:rPr>
              <a:t>    }</a:t>
            </a:r>
          </a:p>
          <a:p>
            <a:pPr eaLnBrk="1" hangingPunct="1"/>
            <a:r>
              <a:rPr lang="en-US" sz="2100">
                <a:solidFill>
                  <a:srgbClr val="000000"/>
                </a:solidFill>
                <a:latin typeface="Times" charset="0"/>
                <a:sym typeface="Times" charset="0"/>
              </a:rPr>
              <a:t>}</a:t>
            </a:r>
            <a:r>
              <a:rPr lang="en-US" sz="1500">
                <a:solidFill>
                  <a:srgbClr val="000000"/>
                </a:solidFill>
                <a:latin typeface="Times" charset="0"/>
                <a:sym typeface="Times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6339426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0"/>
            <a:ext cx="8229600" cy="857250"/>
          </a:xfrm>
        </p:spPr>
        <p:txBody>
          <a:bodyPr/>
          <a:lstStyle/>
          <a:p>
            <a:r>
              <a:rPr lang="en-US" sz="2400">
                <a:latin typeface="Calibri" charset="0"/>
              </a:rPr>
              <a:t>Efficient Array Bounds Checking … trying to be clever…and failing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86200" y="838200"/>
            <a:ext cx="5029200" cy="4572000"/>
          </a:xfrm>
        </p:spPr>
        <p:txBody>
          <a:bodyPr/>
          <a:lstStyle/>
          <a:p>
            <a:r>
              <a:rPr lang="en-US" sz="1800">
                <a:latin typeface="Calibri" charset="0"/>
              </a:rPr>
              <a:t>Here everything is concrete in the symbolic execution, hence it cannot find the violation </a:t>
            </a:r>
            <a:br>
              <a:rPr lang="en-US" sz="1800">
                <a:latin typeface="Calibri" charset="0"/>
              </a:rPr>
            </a:br>
            <a:r>
              <a:rPr lang="en-US" sz="1800">
                <a:latin typeface="Calibri" charset="0"/>
              </a:rPr>
              <a:t>in the code</a:t>
            </a:r>
          </a:p>
          <a:p>
            <a:r>
              <a:rPr lang="en-US" sz="1800">
                <a:latin typeface="Calibri" charset="0"/>
              </a:rPr>
              <a:t>We add an acceleration heuristic to find the bug here</a:t>
            </a:r>
          </a:p>
          <a:p>
            <a:pPr lvl="1"/>
            <a:r>
              <a:rPr lang="en-US" sz="1800">
                <a:latin typeface="Calibri" charset="0"/>
              </a:rPr>
              <a:t>For conditions such as </a:t>
            </a:r>
            <a:r>
              <a:rPr lang="ja-JP" altLang="en-US" sz="1800">
                <a:latin typeface="Calibri" charset="0"/>
              </a:rPr>
              <a:t>“</a:t>
            </a:r>
            <a:r>
              <a:rPr lang="en-US" sz="1800">
                <a:latin typeface="Calibri" charset="0"/>
              </a:rPr>
              <a:t>i &lt; n</a:t>
            </a:r>
            <a:r>
              <a:rPr lang="ja-JP" altLang="en-US" sz="1800">
                <a:latin typeface="Calibri" charset="0"/>
              </a:rPr>
              <a:t>”</a:t>
            </a:r>
            <a:r>
              <a:rPr lang="en-US" sz="1800">
                <a:latin typeface="Calibri" charset="0"/>
              </a:rPr>
              <a:t> we add a new assignment to set </a:t>
            </a:r>
            <a:r>
              <a:rPr lang="ja-JP" altLang="en-US" sz="1800">
                <a:latin typeface="Calibri" charset="0"/>
              </a:rPr>
              <a:t>“</a:t>
            </a:r>
            <a:r>
              <a:rPr lang="en-US" sz="1800">
                <a:latin typeface="Calibri" charset="0"/>
              </a:rPr>
              <a:t>i = n-1</a:t>
            </a:r>
            <a:r>
              <a:rPr lang="ja-JP" altLang="en-US" sz="1800">
                <a:latin typeface="Calibri" charset="0"/>
              </a:rPr>
              <a:t>”</a:t>
            </a:r>
            <a:r>
              <a:rPr lang="en-US" sz="1800">
                <a:latin typeface="Calibri" charset="0"/>
              </a:rPr>
              <a:t> to accelerate the loop to its boundary condition</a:t>
            </a:r>
          </a:p>
          <a:p>
            <a:pPr lvl="1"/>
            <a:r>
              <a:rPr lang="en-US" sz="1800">
                <a:latin typeface="Calibri" charset="0"/>
              </a:rPr>
              <a:t>Side-effect is to make </a:t>
            </a:r>
            <a:r>
              <a:rPr lang="ja-JP" altLang="en-US" sz="1800">
                <a:latin typeface="Calibri" charset="0"/>
              </a:rPr>
              <a:t>“</a:t>
            </a:r>
            <a:r>
              <a:rPr lang="en-US" sz="1800">
                <a:latin typeface="Calibri" charset="0"/>
              </a:rPr>
              <a:t>i</a:t>
            </a:r>
            <a:r>
              <a:rPr lang="ja-JP" altLang="en-US" sz="1800">
                <a:latin typeface="Calibri" charset="0"/>
              </a:rPr>
              <a:t>”</a:t>
            </a:r>
            <a:r>
              <a:rPr lang="en-US" sz="1800">
                <a:latin typeface="Calibri" charset="0"/>
              </a:rPr>
              <a:t> symbolic</a:t>
            </a:r>
          </a:p>
          <a:p>
            <a:r>
              <a:rPr lang="en-US" sz="1800">
                <a:latin typeface="Calibri" charset="0"/>
              </a:rPr>
              <a:t>Seems like a great idea…</a:t>
            </a:r>
          </a:p>
          <a:p>
            <a:r>
              <a:rPr lang="en-US" sz="1800">
                <a:latin typeface="Calibri" charset="0"/>
              </a:rPr>
              <a:t>Except it adds an extra branch (or two) for each condition</a:t>
            </a:r>
          </a:p>
          <a:p>
            <a:r>
              <a:rPr lang="en-US" sz="1800">
                <a:latin typeface="Calibri" charset="0"/>
              </a:rPr>
              <a:t>And on all real examples tried not a single new error was discovered! </a:t>
            </a:r>
          </a:p>
        </p:txBody>
      </p:sp>
      <p:sp>
        <p:nvSpPr>
          <p:cNvPr id="46084" name="Rectangle 4"/>
          <p:cNvSpPr>
            <a:spLocks/>
          </p:cNvSpPr>
          <p:nvPr/>
        </p:nvSpPr>
        <p:spPr bwMode="auto">
          <a:xfrm>
            <a:off x="304800" y="685800"/>
            <a:ext cx="3429000" cy="2085975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4291" tIns="32146" rIns="64291" bIns="32146">
            <a:spAutoFit/>
          </a:bodyPr>
          <a:lstStyle/>
          <a:p>
            <a:pPr defTabSz="642938"/>
            <a:r>
              <a:rPr lang="en-US" sz="1900">
                <a:solidFill>
                  <a:srgbClr val="000000"/>
                </a:solidFill>
                <a:latin typeface="Times" charset="0"/>
                <a:sym typeface="Times" charset="0"/>
              </a:rPr>
              <a:t>public void k(int n) {</a:t>
            </a:r>
          </a:p>
          <a:p>
            <a:pPr defTabSz="642938"/>
            <a:r>
              <a:rPr lang="en-US" sz="1900">
                <a:solidFill>
                  <a:srgbClr val="000000"/>
                </a:solidFill>
                <a:latin typeface="Times" charset="0"/>
                <a:sym typeface="Times" charset="0"/>
              </a:rPr>
              <a:t>      int[] array = new int[100];</a:t>
            </a:r>
          </a:p>
          <a:p>
            <a:pPr defTabSz="642938"/>
            <a:endParaRPr lang="en-US" sz="1900">
              <a:solidFill>
                <a:srgbClr val="000000"/>
              </a:solidFill>
              <a:latin typeface="Times" charset="0"/>
              <a:sym typeface="Times" charset="0"/>
            </a:endParaRPr>
          </a:p>
          <a:p>
            <a:pPr defTabSz="642938"/>
            <a:r>
              <a:rPr lang="en-US" sz="1900">
                <a:solidFill>
                  <a:srgbClr val="000000"/>
                </a:solidFill>
                <a:latin typeface="Times" charset="0"/>
                <a:sym typeface="Times" charset="0"/>
              </a:rPr>
              <a:t>      for (int i = 0; i &lt; n; i++) {</a:t>
            </a:r>
          </a:p>
          <a:p>
            <a:pPr defTabSz="642938"/>
            <a:r>
              <a:rPr lang="en-US" sz="1900">
                <a:solidFill>
                  <a:srgbClr val="000000"/>
                </a:solidFill>
                <a:latin typeface="Times" charset="0"/>
                <a:sym typeface="Times" charset="0"/>
              </a:rPr>
              <a:t>            array[i]  = 0;</a:t>
            </a:r>
          </a:p>
          <a:p>
            <a:pPr defTabSz="642938"/>
            <a:r>
              <a:rPr lang="en-US" sz="1900">
                <a:solidFill>
                  <a:srgbClr val="000000"/>
                </a:solidFill>
                <a:latin typeface="Times" charset="0"/>
                <a:sym typeface="Times" charset="0"/>
              </a:rPr>
              <a:t>      }</a:t>
            </a:r>
          </a:p>
          <a:p>
            <a:pPr defTabSz="642938"/>
            <a:r>
              <a:rPr lang="en-US" sz="1900">
                <a:solidFill>
                  <a:srgbClr val="000000"/>
                </a:solidFill>
                <a:latin typeface="Times" charset="0"/>
                <a:sym typeface="Times" charset="0"/>
              </a:rPr>
              <a:t>}</a:t>
            </a:r>
          </a:p>
        </p:txBody>
      </p:sp>
      <p:sp>
        <p:nvSpPr>
          <p:cNvPr id="2046981" name="Text Box 5"/>
          <p:cNvSpPr txBox="1">
            <a:spLocks/>
          </p:cNvSpPr>
          <p:nvPr/>
        </p:nvSpPr>
        <p:spPr bwMode="auto">
          <a:xfrm>
            <a:off x="76200" y="2895600"/>
            <a:ext cx="3792538" cy="3436938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4291" tIns="32146" rIns="64291" bIns="32146">
            <a:spAutoFit/>
          </a:bodyPr>
          <a:lstStyle>
            <a:lvl1pPr defTabSz="6429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6429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6429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6429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6429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300">
                <a:solidFill>
                  <a:srgbClr val="000000"/>
                </a:solidFill>
                <a:latin typeface="Times" charset="0"/>
                <a:sym typeface="Times" charset="0"/>
              </a:rPr>
              <a:t>WARNING: possible array upper bound violation (k:6)</a:t>
            </a:r>
          </a:p>
          <a:p>
            <a:pPr eaLnBrk="1" hangingPunct="1"/>
            <a:r>
              <a:rPr lang="en-US" sz="1300">
                <a:solidFill>
                  <a:srgbClr val="000000"/>
                </a:solidFill>
                <a:latin typeface="Times" charset="0"/>
                <a:sym typeface="Times" charset="0"/>
              </a:rPr>
              <a:t>Symbolic state at time of warning:</a:t>
            </a:r>
          </a:p>
          <a:p>
            <a:pPr eaLnBrk="1" hangingPunct="1"/>
            <a:r>
              <a:rPr lang="en-US" sz="1300">
                <a:solidFill>
                  <a:srgbClr val="000000"/>
                </a:solidFill>
                <a:latin typeface="Times" charset="0"/>
                <a:sym typeface="Times" charset="0"/>
              </a:rPr>
              <a:t>    Method: &lt;ArrayBound2: void k(int)&gt;</a:t>
            </a:r>
          </a:p>
          <a:p>
            <a:pPr eaLnBrk="1" hangingPunct="1"/>
            <a:r>
              <a:rPr lang="en-US" sz="1300">
                <a:solidFill>
                  <a:srgbClr val="000000"/>
                </a:solidFill>
                <a:latin typeface="Times" charset="0"/>
                <a:sym typeface="Times" charset="0"/>
              </a:rPr>
              <a:t>    Instruction: l2[l3] = 0</a:t>
            </a:r>
          </a:p>
          <a:p>
            <a:pPr eaLnBrk="1" hangingPunct="1"/>
            <a:r>
              <a:rPr lang="en-US" sz="1300">
                <a:solidFill>
                  <a:srgbClr val="000000"/>
                </a:solidFill>
                <a:latin typeface="Times" charset="0"/>
                <a:sym typeface="Times" charset="0"/>
              </a:rPr>
              <a:t>    Line number: 6</a:t>
            </a:r>
          </a:p>
          <a:p>
            <a:pPr eaLnBrk="1" hangingPunct="1"/>
            <a:r>
              <a:rPr lang="en-US" sz="1300">
                <a:solidFill>
                  <a:srgbClr val="000000"/>
                </a:solidFill>
                <a:latin typeface="Times" charset="0"/>
                <a:sym typeface="Times" charset="0"/>
              </a:rPr>
              <a:t>    Depth: instruction = 4, branch = 1, pc = 4</a:t>
            </a:r>
          </a:p>
          <a:p>
            <a:pPr eaLnBrk="1" hangingPunct="1"/>
            <a:r>
              <a:rPr lang="en-US" sz="1300">
                <a:solidFill>
                  <a:srgbClr val="000000"/>
                </a:solidFill>
                <a:latin typeface="Times" charset="0"/>
                <a:sym typeface="Times" charset="0"/>
              </a:rPr>
              <a:t>    Boundary hack: true branch (false), </a:t>
            </a:r>
          </a:p>
          <a:p>
            <a:pPr eaLnBrk="1" hangingPunct="1"/>
            <a:r>
              <a:rPr lang="en-US" sz="1300">
                <a:solidFill>
                  <a:srgbClr val="000000"/>
                </a:solidFill>
                <a:latin typeface="Times" charset="0"/>
                <a:sym typeface="Times" charset="0"/>
              </a:rPr>
              <a:t>	               false branch (true)</a:t>
            </a:r>
          </a:p>
          <a:p>
            <a:pPr eaLnBrk="1" hangingPunct="1"/>
            <a:r>
              <a:rPr lang="en-US" sz="1300">
                <a:solidFill>
                  <a:srgbClr val="000000"/>
                </a:solidFill>
                <a:latin typeface="Times" charset="0"/>
                <a:sym typeface="Times" charset="0"/>
              </a:rPr>
              <a:t>    Path condition: [0 &lt; U0, U0 - 1 &gt;= len(A0), </a:t>
            </a:r>
          </a:p>
          <a:p>
            <a:pPr eaLnBrk="1" hangingPunct="1"/>
            <a:r>
              <a:rPr lang="en-US" sz="1300">
                <a:solidFill>
                  <a:srgbClr val="000000"/>
                </a:solidFill>
                <a:latin typeface="Times" charset="0"/>
                <a:sym typeface="Times" charset="0"/>
              </a:rPr>
              <a:t>		   len(A0) &gt;= 0]</a:t>
            </a:r>
          </a:p>
          <a:p>
            <a:pPr eaLnBrk="1" hangingPunct="1"/>
            <a:r>
              <a:rPr lang="en-US" sz="1300">
                <a:solidFill>
                  <a:srgbClr val="000000"/>
                </a:solidFill>
                <a:latin typeface="Times" charset="0"/>
                <a:sym typeface="Times" charset="0"/>
              </a:rPr>
              <a:t>    Parameter values: [U0]</a:t>
            </a:r>
          </a:p>
          <a:p>
            <a:pPr eaLnBrk="1" hangingPunct="1"/>
            <a:r>
              <a:rPr lang="en-US" sz="1300">
                <a:solidFill>
                  <a:srgbClr val="000000"/>
                </a:solidFill>
                <a:latin typeface="Times" charset="0"/>
                <a:sym typeface="Times" charset="0"/>
              </a:rPr>
              <a:t>    This object: o0</a:t>
            </a:r>
          </a:p>
          <a:p>
            <a:pPr eaLnBrk="1" hangingPunct="1"/>
            <a:r>
              <a:rPr lang="en-US" sz="1300">
                <a:solidFill>
                  <a:srgbClr val="000000"/>
                </a:solidFill>
                <a:latin typeface="Times" charset="0"/>
                <a:sym typeface="Times" charset="0"/>
              </a:rPr>
              <a:t>    Local vars: [l3=U0 - 1, l0=o0, l2=A0, l1=U0]</a:t>
            </a:r>
          </a:p>
          <a:p>
            <a:pPr eaLnBrk="1" hangingPunct="1"/>
            <a:endParaRPr lang="en-US" sz="1300">
              <a:solidFill>
                <a:srgbClr val="000000"/>
              </a:solidFill>
              <a:latin typeface="Times" charset="0"/>
              <a:sym typeface="Times" charset="0"/>
            </a:endParaRPr>
          </a:p>
          <a:p>
            <a:pPr eaLnBrk="1" hangingPunct="1"/>
            <a:r>
              <a:rPr lang="en-US" sz="1300">
                <a:solidFill>
                  <a:srgbClr val="000000"/>
                </a:solidFill>
                <a:latin typeface="Times" charset="0"/>
                <a:sym typeface="Times" charset="0"/>
              </a:rPr>
              <a:t>Solution (0):</a:t>
            </a:r>
          </a:p>
          <a:p>
            <a:pPr eaLnBrk="1" hangingPunct="1"/>
            <a:r>
              <a:rPr lang="en-US" sz="1300">
                <a:solidFill>
                  <a:srgbClr val="000000"/>
                </a:solidFill>
                <a:latin typeface="Times" charset="0"/>
                <a:sym typeface="Times" charset="0"/>
              </a:rPr>
              <a:t>this = o0</a:t>
            </a:r>
          </a:p>
          <a:p>
            <a:pPr eaLnBrk="1" hangingPunct="1"/>
            <a:r>
              <a:rPr lang="en-US" sz="1300">
                <a:solidFill>
                  <a:srgbClr val="000000"/>
                </a:solidFill>
                <a:latin typeface="Times" charset="0"/>
                <a:sym typeface="Times" charset="0"/>
              </a:rPr>
              <a:t>param0 = 101</a:t>
            </a:r>
          </a:p>
        </p:txBody>
      </p:sp>
    </p:spTree>
    <p:extLst>
      <p:ext uri="{BB962C8B-B14F-4D97-AF65-F5344CB8AC3E}">
        <p14:creationId xmlns:p14="http://schemas.microsoft.com/office/powerpoint/2010/main" val="353093778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6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698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Static Analysis in General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Used all over the place</a:t>
            </a:r>
          </a:p>
          <a:p>
            <a:r>
              <a:rPr lang="en-US" dirty="0" smtClean="0"/>
              <a:t>Type checkers</a:t>
            </a:r>
          </a:p>
          <a:p>
            <a:r>
              <a:rPr lang="en-US" dirty="0" smtClean="0"/>
              <a:t>Optimizers</a:t>
            </a:r>
          </a:p>
          <a:p>
            <a:r>
              <a:rPr lang="en-US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34790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</a:rPr>
              <a:t>Future Work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63" y="3200400"/>
            <a:ext cx="8077200" cy="3657600"/>
          </a:xfrm>
        </p:spPr>
        <p:txBody>
          <a:bodyPr/>
          <a:lstStyle/>
          <a:p>
            <a:r>
              <a:rPr lang="en-US" sz="1800" dirty="0">
                <a:latin typeface="Calibri" charset="0"/>
              </a:rPr>
              <a:t>Environment Generation</a:t>
            </a:r>
          </a:p>
          <a:p>
            <a:pPr lvl="1"/>
            <a:r>
              <a:rPr lang="en-US" sz="1800" dirty="0">
                <a:latin typeface="Calibri" charset="0"/>
              </a:rPr>
              <a:t>Actual bug in NASA software</a:t>
            </a:r>
          </a:p>
          <a:p>
            <a:pPr lvl="1"/>
            <a:r>
              <a:rPr lang="en-US" sz="1800" dirty="0">
                <a:latin typeface="Calibri" charset="0"/>
              </a:rPr>
              <a:t>Could not be discovered since it involves interaction with the environment</a:t>
            </a:r>
          </a:p>
          <a:p>
            <a:pPr lvl="2"/>
            <a:r>
              <a:rPr lang="en-US" sz="1800" dirty="0">
                <a:latin typeface="Calibri" charset="0"/>
              </a:rPr>
              <a:t>Need to be less than 10 files in the directory</a:t>
            </a:r>
          </a:p>
          <a:p>
            <a:r>
              <a:rPr lang="en-US" sz="1800" dirty="0">
                <a:latin typeface="Calibri" charset="0"/>
              </a:rPr>
              <a:t>This problem also makes it hard to do whole program symbolic analysis</a:t>
            </a:r>
          </a:p>
          <a:p>
            <a:pPr lvl="1"/>
            <a:r>
              <a:rPr lang="en-US" sz="1800" dirty="0">
                <a:latin typeface="Calibri" charset="0"/>
              </a:rPr>
              <a:t>Typically program reads input from a file (etc.) and therefore we can </a:t>
            </a:r>
            <a:r>
              <a:rPr lang="en-US" sz="1800" dirty="0" smtClean="0">
                <a:latin typeface="Calibri" charset="0"/>
              </a:rPr>
              <a:t>find</a:t>
            </a:r>
            <a:r>
              <a:rPr lang="en-US" sz="1800" dirty="0">
                <a:latin typeface="Calibri" charset="0"/>
              </a:rPr>
              <a:t/>
            </a:r>
            <a:br>
              <a:rPr lang="en-US" sz="1800" dirty="0">
                <a:latin typeface="Calibri" charset="0"/>
              </a:rPr>
            </a:br>
            <a:r>
              <a:rPr lang="en-US" sz="1800" dirty="0">
                <a:latin typeface="Calibri" charset="0"/>
              </a:rPr>
              <a:t>potential errors symbolically, but will never be able to run the program to</a:t>
            </a:r>
            <a:br>
              <a:rPr lang="en-US" sz="1800" dirty="0">
                <a:latin typeface="Calibri" charset="0"/>
              </a:rPr>
            </a:br>
            <a:r>
              <a:rPr lang="en-US" sz="1800" dirty="0" smtClean="0">
                <a:latin typeface="Calibri" charset="0"/>
              </a:rPr>
              <a:t>find </a:t>
            </a:r>
            <a:r>
              <a:rPr lang="en-US" sz="1800" dirty="0">
                <a:latin typeface="Calibri" charset="0"/>
              </a:rPr>
              <a:t>an actual execution to show the error.</a:t>
            </a:r>
          </a:p>
        </p:txBody>
      </p:sp>
      <p:sp>
        <p:nvSpPr>
          <p:cNvPr id="47108" name="Text Box 5"/>
          <p:cNvSpPr txBox="1">
            <a:spLocks/>
          </p:cNvSpPr>
          <p:nvPr/>
        </p:nvSpPr>
        <p:spPr bwMode="auto">
          <a:xfrm>
            <a:off x="1928813" y="1357313"/>
            <a:ext cx="5408612" cy="1724025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64291" tIns="32146" rIns="64291" bIns="32146">
            <a:spAutoFit/>
          </a:bodyPr>
          <a:lstStyle>
            <a:lvl1pPr defTabSz="6429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6429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6429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6429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6429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000000"/>
                </a:solidFill>
                <a:latin typeface="Times" charset="0"/>
                <a:sym typeface="Times" charset="0"/>
              </a:rPr>
              <a:t>File dataDir = new File(dataDirName);</a:t>
            </a:r>
          </a:p>
          <a:p>
            <a:pPr eaLnBrk="1" hangingPunct="1"/>
            <a:r>
              <a:rPr lang="en-US">
                <a:latin typeface="Times" charset="0"/>
                <a:sym typeface="Times" charset="0"/>
              </a:rPr>
              <a:t>File[] conflicts =</a:t>
            </a:r>
            <a:r>
              <a:rPr lang="en-US">
                <a:solidFill>
                  <a:srgbClr val="FF0000"/>
                </a:solidFill>
                <a:latin typeface="Times" charset="0"/>
                <a:sym typeface="Times" charset="0"/>
              </a:rPr>
              <a:t> dataDir.listFiles();</a:t>
            </a:r>
          </a:p>
          <a:p>
            <a:pPr eaLnBrk="1" hangingPunct="1"/>
            <a:r>
              <a:rPr lang="en-US">
                <a:solidFill>
                  <a:srgbClr val="000000"/>
                </a:solidFill>
                <a:latin typeface="Times" charset="0"/>
                <a:sym typeface="Times" charset="0"/>
              </a:rPr>
              <a:t>TesterThread[] threadList = new TesterThread[10];</a:t>
            </a:r>
          </a:p>
          <a:p>
            <a:pPr eaLnBrk="1" hangingPunct="1"/>
            <a:r>
              <a:rPr lang="en-US">
                <a:solidFill>
                  <a:srgbClr val="000000"/>
                </a:solidFill>
                <a:latin typeface="Times" charset="0"/>
                <a:sym typeface="Times" charset="0"/>
              </a:rPr>
              <a:t>for(int i=0;i&lt;threadList.length;++i) {</a:t>
            </a:r>
          </a:p>
          <a:p>
            <a:pPr eaLnBrk="1" hangingPunct="1"/>
            <a:r>
              <a:rPr lang="en-US">
                <a:solidFill>
                  <a:srgbClr val="000000"/>
                </a:solidFill>
                <a:latin typeface="Times" charset="0"/>
                <a:sym typeface="Times" charset="0"/>
              </a:rPr>
              <a:t>  FileInputStream fis = new FileInputStream(conflicts[i]);</a:t>
            </a:r>
          </a:p>
          <a:p>
            <a:pPr eaLnBrk="1" hangingPunct="1"/>
            <a:r>
              <a:rPr lang="en-US">
                <a:solidFill>
                  <a:srgbClr val="000000"/>
                </a:solidFill>
                <a:latin typeface="Times" charset="0"/>
                <a:sym typeface="Times" charset="0"/>
              </a:rPr>
              <a:t>  …</a:t>
            </a:r>
          </a:p>
        </p:txBody>
      </p:sp>
    </p:spTree>
    <p:extLst>
      <p:ext uri="{BB962C8B-B14F-4D97-AF65-F5344CB8AC3E}">
        <p14:creationId xmlns:p14="http://schemas.microsoft.com/office/powerpoint/2010/main" val="21487310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</a:rPr>
              <a:t>Related Work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>
                <a:latin typeface="Calibri" charset="0"/>
              </a:rPr>
              <a:t>There is a large amount of related work</a:t>
            </a:r>
          </a:p>
          <a:p>
            <a:pPr lvl="1"/>
            <a:r>
              <a:rPr lang="en-US" sz="2000">
                <a:latin typeface="Calibri" charset="0"/>
              </a:rPr>
              <a:t>Focus on the closely related</a:t>
            </a:r>
          </a:p>
          <a:p>
            <a:r>
              <a:rPr lang="en-US" sz="2400">
                <a:latin typeface="Calibri" charset="0"/>
              </a:rPr>
              <a:t>Check</a:t>
            </a:r>
            <a:r>
              <a:rPr lang="ja-JP" altLang="en-US" sz="2400">
                <a:latin typeface="Calibri" charset="0"/>
              </a:rPr>
              <a:t>’</a:t>
            </a:r>
            <a:r>
              <a:rPr lang="en-US" sz="2400">
                <a:latin typeface="Calibri" charset="0"/>
              </a:rPr>
              <a:t>n</a:t>
            </a:r>
            <a:r>
              <a:rPr lang="ja-JP" altLang="en-US" sz="2400">
                <a:latin typeface="Calibri" charset="0"/>
              </a:rPr>
              <a:t>’</a:t>
            </a:r>
            <a:r>
              <a:rPr lang="en-US" sz="2400">
                <a:latin typeface="Calibri" charset="0"/>
              </a:rPr>
              <a:t>Crash</a:t>
            </a:r>
          </a:p>
          <a:p>
            <a:pPr lvl="1"/>
            <a:r>
              <a:rPr lang="en-US" sz="2000">
                <a:latin typeface="Calibri" charset="0"/>
              </a:rPr>
              <a:t>Same basic idea but uses ESC/Java for symbolic execution and thus is not as flexible as our framework</a:t>
            </a:r>
          </a:p>
          <a:p>
            <a:r>
              <a:rPr lang="en-US" sz="2400">
                <a:latin typeface="Calibri" charset="0"/>
              </a:rPr>
              <a:t>Concolic testing</a:t>
            </a:r>
          </a:p>
          <a:p>
            <a:pPr lvl="1"/>
            <a:r>
              <a:rPr lang="en-US" sz="2000">
                <a:latin typeface="Calibri" charset="0"/>
              </a:rPr>
              <a:t>Also uses a combination of symbolic execution and concrete execution</a:t>
            </a:r>
          </a:p>
          <a:p>
            <a:pPr lvl="1"/>
            <a:r>
              <a:rPr lang="en-US" sz="2000">
                <a:latin typeface="Calibri" charset="0"/>
              </a:rPr>
              <a:t>However here concrete execution drives the analysis, whereas for us symbolic execution drives the concrete execution</a:t>
            </a:r>
          </a:p>
          <a:p>
            <a:pPr lvl="1"/>
            <a:r>
              <a:rPr lang="en-US" sz="2000">
                <a:latin typeface="Calibri" charset="0"/>
              </a:rPr>
              <a:t>A good comparison is required here</a:t>
            </a:r>
            <a:endParaRPr lang="en-US">
              <a:latin typeface="Calibri" charset="0"/>
            </a:endParaRPr>
          </a:p>
          <a:p>
            <a:pPr>
              <a:buFontTx/>
              <a:buNone/>
            </a:pPr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68909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</a:rPr>
              <a:t>Conclusions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63" y="1357313"/>
            <a:ext cx="7924800" cy="4978400"/>
          </a:xfrm>
        </p:spPr>
        <p:txBody>
          <a:bodyPr/>
          <a:lstStyle/>
          <a:p>
            <a:pPr>
              <a:lnSpc>
                <a:spcPct val="75000"/>
              </a:lnSpc>
            </a:pPr>
            <a:r>
              <a:rPr lang="en-US" sz="2000">
                <a:latin typeface="Calibri" charset="0"/>
              </a:rPr>
              <a:t>Showed a simple approach to eliminating false warnings during static analysis</a:t>
            </a:r>
          </a:p>
          <a:p>
            <a:pPr lvl="1">
              <a:lnSpc>
                <a:spcPct val="75000"/>
              </a:lnSpc>
            </a:pPr>
            <a:r>
              <a:rPr lang="en-US" sz="2000">
                <a:latin typeface="Calibri" charset="0"/>
              </a:rPr>
              <a:t>Initial implementation took about 6 weeks</a:t>
            </a:r>
          </a:p>
          <a:p>
            <a:pPr lvl="2">
              <a:lnSpc>
                <a:spcPct val="75000"/>
              </a:lnSpc>
            </a:pPr>
            <a:r>
              <a:rPr lang="en-US" sz="2000">
                <a:latin typeface="Calibri" charset="0"/>
              </a:rPr>
              <a:t>Symbolic execution was (almost) </a:t>
            </a:r>
            <a:r>
              <a:rPr lang="ja-JP" altLang="en-US" sz="2000">
                <a:latin typeface="Calibri" charset="0"/>
              </a:rPr>
              <a:t>“</a:t>
            </a:r>
            <a:r>
              <a:rPr lang="en-US" sz="2000">
                <a:latin typeface="Calibri" charset="0"/>
              </a:rPr>
              <a:t>trivial</a:t>
            </a:r>
            <a:r>
              <a:rPr lang="ja-JP" altLang="en-US" sz="2000">
                <a:latin typeface="Calibri" charset="0"/>
              </a:rPr>
              <a:t>”</a:t>
            </a:r>
            <a:endParaRPr lang="en-US" sz="2000">
              <a:latin typeface="Calibri" charset="0"/>
            </a:endParaRPr>
          </a:p>
          <a:p>
            <a:pPr lvl="2">
              <a:lnSpc>
                <a:spcPct val="75000"/>
              </a:lnSpc>
            </a:pPr>
            <a:r>
              <a:rPr lang="en-US" sz="2000">
                <a:latin typeface="Calibri" charset="0"/>
              </a:rPr>
              <a:t>Refinements to the test generation took another 10 weeks!</a:t>
            </a:r>
          </a:p>
          <a:p>
            <a:pPr>
              <a:lnSpc>
                <a:spcPct val="75000"/>
              </a:lnSpc>
            </a:pPr>
            <a:r>
              <a:rPr lang="en-US" sz="2000">
                <a:latin typeface="Calibri" charset="0"/>
              </a:rPr>
              <a:t>Interprocedural analysis didn</a:t>
            </a:r>
            <a:r>
              <a:rPr lang="ja-JP" altLang="en-US" sz="2000">
                <a:latin typeface="Calibri" charset="0"/>
              </a:rPr>
              <a:t>’</a:t>
            </a:r>
            <a:r>
              <a:rPr lang="en-US" sz="2000">
                <a:latin typeface="Calibri" charset="0"/>
              </a:rPr>
              <a:t>t seem to help uncover more bugs</a:t>
            </a:r>
          </a:p>
          <a:p>
            <a:pPr lvl="1">
              <a:lnSpc>
                <a:spcPct val="75000"/>
              </a:lnSpc>
            </a:pPr>
            <a:r>
              <a:rPr lang="en-US" sz="2000">
                <a:latin typeface="Calibri" charset="0"/>
              </a:rPr>
              <a:t>But, the error classes were very simple</a:t>
            </a:r>
          </a:p>
          <a:p>
            <a:pPr lvl="1">
              <a:lnSpc>
                <a:spcPct val="75000"/>
              </a:lnSpc>
            </a:pPr>
            <a:r>
              <a:rPr lang="en-US" sz="2000">
                <a:latin typeface="Calibri" charset="0"/>
              </a:rPr>
              <a:t>Will it still hold if we look for more behavioral errors?</a:t>
            </a:r>
          </a:p>
          <a:p>
            <a:pPr lvl="2">
              <a:lnSpc>
                <a:spcPct val="75000"/>
              </a:lnSpc>
            </a:pPr>
            <a:r>
              <a:rPr lang="en-US" sz="2000">
                <a:latin typeface="Calibri" charset="0"/>
              </a:rPr>
              <a:t>Will the symbolic execution scale to allow looking for deep behavioral errors…unlikely.</a:t>
            </a:r>
          </a:p>
          <a:p>
            <a:pPr>
              <a:lnSpc>
                <a:spcPct val="75000"/>
              </a:lnSpc>
            </a:pPr>
            <a:r>
              <a:rPr lang="en-US" sz="2000">
                <a:latin typeface="Calibri" charset="0"/>
              </a:rPr>
              <a:t>We have yet another data point that most of the work in these kinds of tools go into presenting the errors!</a:t>
            </a:r>
          </a:p>
          <a:p>
            <a:pPr lvl="1">
              <a:lnSpc>
                <a:spcPct val="75000"/>
              </a:lnSpc>
            </a:pPr>
            <a:r>
              <a:rPr lang="en-US" sz="2000">
                <a:latin typeface="Calibri" charset="0"/>
              </a:rPr>
              <a:t>We have no UI, just one BIG output file</a:t>
            </a:r>
          </a:p>
          <a:p>
            <a:pPr lvl="1">
              <a:lnSpc>
                <a:spcPct val="75000"/>
              </a:lnSpc>
            </a:pPr>
            <a:r>
              <a:rPr lang="en-US" sz="2000">
                <a:latin typeface="Calibri" charset="0"/>
              </a:rPr>
              <a:t>Used about 10 different Perl and shell scripts to extract the relevant data</a:t>
            </a:r>
          </a:p>
          <a:p>
            <a:pPr>
              <a:lnSpc>
                <a:spcPct val="75000"/>
              </a:lnSpc>
            </a:pPr>
            <a:r>
              <a:rPr lang="en-US" sz="2000">
                <a:latin typeface="Calibri" charset="0"/>
              </a:rPr>
              <a:t>I think this system as it is now is very good at measuring code quality, but will need a lot of work to become a serious player in the commercial world</a:t>
            </a:r>
          </a:p>
        </p:txBody>
      </p:sp>
    </p:spTree>
    <p:extLst>
      <p:ext uri="{BB962C8B-B14F-4D97-AF65-F5344CB8AC3E}">
        <p14:creationId xmlns:p14="http://schemas.microsoft.com/office/powerpoint/2010/main" val="799235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happened in Industry?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693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Tried to apply this to real code in a company</a:t>
            </a:r>
          </a:p>
          <a:p>
            <a:r>
              <a:rPr lang="en-US" dirty="0" smtClean="0"/>
              <a:t>Found 100s of “real” errors</a:t>
            </a:r>
          </a:p>
          <a:p>
            <a:pPr lvl="1"/>
            <a:r>
              <a:rPr lang="en-US" dirty="0" smtClean="0"/>
              <a:t>API methods that dereference their inputs with a null check was the most common</a:t>
            </a:r>
          </a:p>
          <a:p>
            <a:r>
              <a:rPr lang="en-US" dirty="0" smtClean="0"/>
              <a:t>Only problem was the developers had “hidden” preconditions, for example they knew never to call the code with a null</a:t>
            </a:r>
          </a:p>
          <a:p>
            <a:r>
              <a:rPr lang="en-US" dirty="0" smtClean="0"/>
              <a:t>So they didn’t consider it a bug</a:t>
            </a:r>
          </a:p>
          <a:p>
            <a:r>
              <a:rPr lang="en-US" dirty="0" smtClean="0"/>
              <a:t>Best we can thus do is to generate explicit preconditions</a:t>
            </a:r>
          </a:p>
          <a:p>
            <a:r>
              <a:rPr lang="en-US" dirty="0" smtClean="0"/>
              <a:t>New version of the tool also generates </a:t>
            </a:r>
            <a:r>
              <a:rPr lang="en-US" dirty="0" err="1" smtClean="0"/>
              <a:t>Junit</a:t>
            </a:r>
            <a:r>
              <a:rPr lang="en-US" dirty="0" smtClean="0"/>
              <a:t> tests that developers find more useful, since they can use it for regression testing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4672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Static Analysis for Verification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Hmmm, not so much</a:t>
            </a:r>
          </a:p>
          <a:p>
            <a:r>
              <a:rPr lang="en-US" dirty="0" smtClean="0"/>
              <a:t>There are two main goals</a:t>
            </a:r>
          </a:p>
          <a:p>
            <a:pPr lvl="1"/>
            <a:r>
              <a:rPr lang="en-US" dirty="0" smtClean="0"/>
              <a:t>Show correctness (</a:t>
            </a:r>
            <a:r>
              <a:rPr lang="en-US" dirty="0" err="1" smtClean="0"/>
              <a:t>wrt</a:t>
            </a:r>
            <a:r>
              <a:rPr lang="en-US" dirty="0" smtClean="0"/>
              <a:t> a property)</a:t>
            </a:r>
          </a:p>
          <a:p>
            <a:pPr lvl="1"/>
            <a:r>
              <a:rPr lang="en-US" dirty="0" smtClean="0"/>
              <a:t>Find bugs (</a:t>
            </a:r>
            <a:r>
              <a:rPr lang="en-US" dirty="0" err="1" smtClean="0"/>
              <a:t>wrt</a:t>
            </a:r>
            <a:r>
              <a:rPr lang="en-US" dirty="0" smtClean="0"/>
              <a:t> a property)</a:t>
            </a:r>
          </a:p>
          <a:p>
            <a:r>
              <a:rPr lang="en-US" dirty="0" smtClean="0"/>
              <a:t>There are two main approaches</a:t>
            </a:r>
          </a:p>
          <a:p>
            <a:pPr lvl="1"/>
            <a:r>
              <a:rPr lang="en-US" dirty="0" smtClean="0"/>
              <a:t>Over approximations</a:t>
            </a:r>
          </a:p>
          <a:p>
            <a:pPr lvl="2"/>
            <a:r>
              <a:rPr lang="en-US" dirty="0" smtClean="0"/>
              <a:t>This could be used for correctness</a:t>
            </a:r>
          </a:p>
          <a:p>
            <a:pPr lvl="2"/>
            <a:r>
              <a:rPr lang="en-US" dirty="0" smtClean="0"/>
              <a:t>This could, but shouldn’t, be used for finding bugs </a:t>
            </a:r>
          </a:p>
          <a:p>
            <a:pPr lvl="1"/>
            <a:r>
              <a:rPr lang="en-US" dirty="0" smtClean="0"/>
              <a:t>Under approximations</a:t>
            </a:r>
          </a:p>
          <a:p>
            <a:pPr lvl="2"/>
            <a:r>
              <a:rPr lang="en-US" dirty="0" smtClean="0"/>
              <a:t>This can “never” be used for showing correctness</a:t>
            </a:r>
          </a:p>
        </p:txBody>
      </p:sp>
    </p:spTree>
    <p:extLst>
      <p:ext uri="{BB962C8B-B14F-4D97-AF65-F5344CB8AC3E}">
        <p14:creationId xmlns:p14="http://schemas.microsoft.com/office/powerpoint/2010/main" val="17745647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Showing Correctness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16894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Path insensitive, otherwise too many paths</a:t>
            </a:r>
          </a:p>
          <a:p>
            <a:r>
              <a:rPr lang="en-US" dirty="0" smtClean="0"/>
              <a:t>Over approximations, to cut down on size</a:t>
            </a:r>
          </a:p>
          <a:p>
            <a:r>
              <a:rPr lang="en-US" dirty="0" smtClean="0"/>
              <a:t>Best In class goes to </a:t>
            </a:r>
            <a:r>
              <a:rPr lang="en-US" dirty="0" err="1" smtClean="0"/>
              <a:t>Astree</a:t>
            </a:r>
            <a:endParaRPr lang="en-US" dirty="0" smtClean="0"/>
          </a:p>
          <a:p>
            <a:pPr lvl="1"/>
            <a:r>
              <a:rPr lang="en-US" dirty="0" smtClean="0">
                <a:hlinkClick r:id="rId2"/>
              </a:rPr>
              <a:t>http://www.astree.ens.fr/</a:t>
            </a:r>
            <a:endParaRPr lang="en-US" dirty="0" smtClean="0"/>
          </a:p>
          <a:p>
            <a:r>
              <a:rPr lang="en-US" dirty="0" smtClean="0"/>
              <a:t>Based on abstract interpretation</a:t>
            </a:r>
          </a:p>
          <a:p>
            <a:r>
              <a:rPr lang="en-US" dirty="0" smtClean="0"/>
              <a:t>Absence of Runtime Errors in C</a:t>
            </a:r>
          </a:p>
          <a:p>
            <a:r>
              <a:rPr lang="en-US" dirty="0" smtClean="0"/>
              <a:t>Sound</a:t>
            </a:r>
          </a:p>
          <a:p>
            <a:pPr lvl="1"/>
            <a:r>
              <a:rPr lang="en-US" dirty="0" smtClean="0"/>
              <a:t>When it says it is correct, it is</a:t>
            </a:r>
          </a:p>
          <a:p>
            <a:r>
              <a:rPr lang="en-US" dirty="0" smtClean="0"/>
              <a:t>Can have false positives</a:t>
            </a:r>
          </a:p>
          <a:p>
            <a:pPr lvl="1"/>
            <a:r>
              <a:rPr lang="en-US" dirty="0" smtClean="0"/>
              <a:t>Although they claim they can often have zero FPs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73879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Finding Bugs with Over Approximation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norm is to have false positives</a:t>
            </a:r>
          </a:p>
          <a:p>
            <a:pPr lvl="1"/>
            <a:r>
              <a:rPr lang="en-US" dirty="0" smtClean="0"/>
              <a:t>LOTS of THEM!</a:t>
            </a:r>
          </a:p>
          <a:p>
            <a:r>
              <a:rPr lang="en-US" dirty="0" err="1" smtClean="0"/>
              <a:t>PolySpace</a:t>
            </a:r>
            <a:r>
              <a:rPr lang="en-US" dirty="0" smtClean="0"/>
              <a:t> (10 years ago)</a:t>
            </a:r>
          </a:p>
          <a:p>
            <a:pPr lvl="1"/>
            <a:r>
              <a:rPr lang="en-US" dirty="0" smtClean="0"/>
              <a:t>Used to give 11,000 warnings on 30,000 lines of code for NASA Space Flight Software, i.e. the best tested code NASA has</a:t>
            </a:r>
          </a:p>
          <a:p>
            <a:pPr lvl="1"/>
            <a:r>
              <a:rPr lang="en-US" dirty="0" smtClean="0"/>
              <a:t>Unusable!</a:t>
            </a:r>
          </a:p>
          <a:p>
            <a:r>
              <a:rPr lang="en-US" dirty="0" smtClean="0"/>
              <a:t>Now owned by </a:t>
            </a:r>
            <a:r>
              <a:rPr lang="en-US" dirty="0" err="1" smtClean="0"/>
              <a:t>MathWorks</a:t>
            </a:r>
            <a:r>
              <a:rPr lang="en-US" dirty="0" smtClean="0"/>
              <a:t>, for their sake hope it has improved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93811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Issue with False Positives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 user of the system must check whether it is a bug in </a:t>
            </a:r>
            <a:r>
              <a:rPr lang="en-US" b="1" dirty="0" smtClean="0">
                <a:solidFill>
                  <a:srgbClr val="FF0000"/>
                </a:solidFill>
              </a:rPr>
              <a:t>EVERY</a:t>
            </a:r>
            <a:r>
              <a:rPr lang="en-US" dirty="0" smtClean="0"/>
              <a:t> calling context!</a:t>
            </a:r>
          </a:p>
          <a:p>
            <a:pPr lvl="1"/>
            <a:r>
              <a:rPr lang="en-US" dirty="0" smtClean="0"/>
              <a:t>This is almost impossible</a:t>
            </a:r>
          </a:p>
          <a:p>
            <a:r>
              <a:rPr lang="en-US" dirty="0" smtClean="0"/>
              <a:t>Also, it is just natural for a user to try and reverse engineer why the tool gave a warning, especially if they think it is a false positive</a:t>
            </a:r>
          </a:p>
          <a:p>
            <a:pPr lvl="1"/>
            <a:r>
              <a:rPr lang="en-US" dirty="0" smtClean="0"/>
              <a:t>Now the user is the static analyzer</a:t>
            </a:r>
          </a:p>
          <a:p>
            <a:r>
              <a:rPr lang="en-US" dirty="0" smtClean="0"/>
              <a:t>ONE false positive and the user is annoyed</a:t>
            </a:r>
          </a:p>
          <a:p>
            <a:r>
              <a:rPr lang="en-US" dirty="0" smtClean="0"/>
              <a:t>TWO false positives and the user is GONE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71523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1925" y="274638"/>
            <a:ext cx="8618569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Finding Bugs with Under Approximation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$$$$$</a:t>
            </a:r>
          </a:p>
          <a:p>
            <a:r>
              <a:rPr lang="en-US" dirty="0" err="1" smtClean="0"/>
              <a:t>Coverity</a:t>
            </a:r>
            <a:r>
              <a:rPr lang="en-US" dirty="0" smtClean="0"/>
              <a:t>, </a:t>
            </a:r>
            <a:r>
              <a:rPr lang="en-US" dirty="0" err="1" smtClean="0"/>
              <a:t>Klocwork</a:t>
            </a:r>
            <a:r>
              <a:rPr lang="en-US" dirty="0" smtClean="0"/>
              <a:t>, …</a:t>
            </a:r>
          </a:p>
          <a:p>
            <a:r>
              <a:rPr lang="en-US" dirty="0" err="1" smtClean="0"/>
              <a:t>Coverity</a:t>
            </a:r>
            <a:r>
              <a:rPr lang="en-US" dirty="0" smtClean="0"/>
              <a:t> is most well known</a:t>
            </a:r>
          </a:p>
          <a:p>
            <a:pPr lvl="1"/>
            <a:r>
              <a:rPr lang="en-US" dirty="0" smtClean="0"/>
              <a:t>Just sold to Synopsys for $350m</a:t>
            </a:r>
          </a:p>
          <a:p>
            <a:r>
              <a:rPr lang="en-US" dirty="0" smtClean="0"/>
              <a:t>My understanding of how </a:t>
            </a:r>
            <a:r>
              <a:rPr lang="en-US" dirty="0" err="1" smtClean="0"/>
              <a:t>Coverity</a:t>
            </a:r>
            <a:r>
              <a:rPr lang="en-US" dirty="0" smtClean="0"/>
              <a:t> works</a:t>
            </a:r>
          </a:p>
          <a:p>
            <a:pPr lvl="1"/>
            <a:r>
              <a:rPr lang="en-US" dirty="0" smtClean="0"/>
              <a:t>Flow sensitive, unrolls loops, custom checkers</a:t>
            </a:r>
          </a:p>
          <a:p>
            <a:pPr lvl="1"/>
            <a:r>
              <a:rPr lang="en-US" dirty="0" smtClean="0"/>
              <a:t>Spends most energy not on clever techniques for finding bugs but on </a:t>
            </a:r>
            <a:r>
              <a:rPr lang="en-US" dirty="0" smtClean="0"/>
              <a:t>ease of use and </a:t>
            </a:r>
            <a:r>
              <a:rPr lang="en-US" dirty="0" smtClean="0"/>
              <a:t>how to make it fit in the development flow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54897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Findbugs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use this as an Eclipse plugin</a:t>
            </a:r>
          </a:p>
          <a:p>
            <a:r>
              <a:rPr lang="en-US" dirty="0" smtClean="0"/>
              <a:t>Probably one of the most widely used static analyzers for finding bugs</a:t>
            </a:r>
          </a:p>
          <a:p>
            <a:r>
              <a:rPr lang="en-US" dirty="0" smtClean="0"/>
              <a:t>Use simple, known to be buggy, patterns and try to match your code</a:t>
            </a:r>
          </a:p>
          <a:p>
            <a:r>
              <a:rPr lang="en-US" dirty="0" smtClean="0"/>
              <a:t>Google used it and dropped it, since nobody looked at the results!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31082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1033</TotalTime>
  <Words>3702</Words>
  <Application>Microsoft Macintosh PowerPoint</Application>
  <PresentationFormat>On-screen Show (4:3)</PresentationFormat>
  <Paragraphs>479</Paragraphs>
  <Slides>33</Slides>
  <Notes>22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Office Theme</vt:lpstr>
      <vt:lpstr>Static Analysis</vt:lpstr>
      <vt:lpstr>Overview</vt:lpstr>
      <vt:lpstr>Static Analysis in General</vt:lpstr>
      <vt:lpstr>Static Analysis for Verification</vt:lpstr>
      <vt:lpstr>Showing Correctness</vt:lpstr>
      <vt:lpstr>Finding Bugs with Over Approximation</vt:lpstr>
      <vt:lpstr>The Issue with False Positives</vt:lpstr>
      <vt:lpstr>Finding Bugs with Under Approximation</vt:lpstr>
      <vt:lpstr>Findbugs</vt:lpstr>
      <vt:lpstr>What do Google do now?</vt:lpstr>
      <vt:lpstr>Static Analysis for Bug Finding Our original goal</vt:lpstr>
      <vt:lpstr>Intraprocedural versus Interprocedural</vt:lpstr>
      <vt:lpstr>Symbolic Execution Benefit</vt:lpstr>
      <vt:lpstr>Terminating the Symbolic Execution</vt:lpstr>
      <vt:lpstr>Framework</vt:lpstr>
      <vt:lpstr>Small Example</vt:lpstr>
      <vt:lpstr>Small Example</vt:lpstr>
      <vt:lpstr>Deals with Objects and Fields</vt:lpstr>
      <vt:lpstr>Deals with Objects and Fields (2)</vt:lpstr>
      <vt:lpstr>Unsound and Incomplete</vt:lpstr>
      <vt:lpstr>Experiments</vt:lpstr>
      <vt:lpstr>Small Examples</vt:lpstr>
      <vt:lpstr>A simple truth</vt:lpstr>
      <vt:lpstr>Finding Errors with more constraints</vt:lpstr>
      <vt:lpstr>Larger Examples</vt:lpstr>
      <vt:lpstr>Larger Examples (2)</vt:lpstr>
      <vt:lpstr>Future Work</vt:lpstr>
      <vt:lpstr>Future Work</vt:lpstr>
      <vt:lpstr>Efficient Array Bounds Checking … trying to be clever…and failing</vt:lpstr>
      <vt:lpstr>Future Work</vt:lpstr>
      <vt:lpstr>Related Work</vt:lpstr>
      <vt:lpstr>Conclusions</vt:lpstr>
      <vt:lpstr>What happened in Industry?</vt:lpstr>
    </vt:vector>
  </TitlesOfParts>
  <Company>willem@gmail.com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Static Analysis</dc:title>
  <dc:creator>Willem Visser</dc:creator>
  <cp:lastModifiedBy>Willem Visser</cp:lastModifiedBy>
  <cp:revision>8</cp:revision>
  <dcterms:created xsi:type="dcterms:W3CDTF">2014-11-27T11:45:48Z</dcterms:created>
  <dcterms:modified xsi:type="dcterms:W3CDTF">2014-11-28T04:59:26Z</dcterms:modified>
</cp:coreProperties>
</file>