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3" r:id="rId35"/>
    <p:sldId id="294" r:id="rId36"/>
    <p:sldId id="440" r:id="rId37"/>
    <p:sldId id="441" r:id="rId38"/>
    <p:sldId id="442" r:id="rId39"/>
    <p:sldId id="443" r:id="rId40"/>
    <p:sldId id="444" r:id="rId41"/>
    <p:sldId id="445" r:id="rId42"/>
    <p:sldId id="446" r:id="rId43"/>
    <p:sldId id="447" r:id="rId44"/>
    <p:sldId id="448" r:id="rId45"/>
    <p:sldId id="449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3" r:id="rId63"/>
    <p:sldId id="314" r:id="rId64"/>
    <p:sldId id="315" r:id="rId65"/>
    <p:sldId id="316" r:id="rId66"/>
    <p:sldId id="450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5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92" r:id="rId105"/>
    <p:sldId id="393" r:id="rId106"/>
    <p:sldId id="394" r:id="rId107"/>
    <p:sldId id="395" r:id="rId108"/>
    <p:sldId id="396" r:id="rId109"/>
    <p:sldId id="397" r:id="rId110"/>
    <p:sldId id="398" r:id="rId111"/>
    <p:sldId id="399" r:id="rId112"/>
    <p:sldId id="400" r:id="rId113"/>
    <p:sldId id="401" r:id="rId114"/>
    <p:sldId id="402" r:id="rId115"/>
    <p:sldId id="405" r:id="rId116"/>
    <p:sldId id="414" r:id="rId117"/>
    <p:sldId id="415" r:id="rId118"/>
    <p:sldId id="416" r:id="rId119"/>
    <p:sldId id="407" r:id="rId120"/>
    <p:sldId id="408" r:id="rId121"/>
    <p:sldId id="409" r:id="rId122"/>
    <p:sldId id="410" r:id="rId123"/>
    <p:sldId id="411" r:id="rId124"/>
    <p:sldId id="412" r:id="rId125"/>
    <p:sldId id="413" r:id="rId126"/>
    <p:sldId id="391" r:id="rId127"/>
    <p:sldId id="358" r:id="rId128"/>
    <p:sldId id="359" r:id="rId129"/>
    <p:sldId id="360" r:id="rId130"/>
    <p:sldId id="361" r:id="rId131"/>
    <p:sldId id="362" r:id="rId132"/>
    <p:sldId id="363" r:id="rId133"/>
    <p:sldId id="364" r:id="rId134"/>
    <p:sldId id="365" r:id="rId135"/>
    <p:sldId id="366" r:id="rId136"/>
    <p:sldId id="367" r:id="rId137"/>
    <p:sldId id="368" r:id="rId138"/>
    <p:sldId id="369" r:id="rId139"/>
    <p:sldId id="370" r:id="rId140"/>
    <p:sldId id="371" r:id="rId141"/>
    <p:sldId id="372" r:id="rId142"/>
    <p:sldId id="373" r:id="rId143"/>
    <p:sldId id="374" r:id="rId144"/>
    <p:sldId id="375" r:id="rId145"/>
    <p:sldId id="376" r:id="rId146"/>
    <p:sldId id="377" r:id="rId147"/>
    <p:sldId id="417" r:id="rId148"/>
    <p:sldId id="418" r:id="rId149"/>
    <p:sldId id="422" r:id="rId150"/>
    <p:sldId id="423" r:id="rId151"/>
    <p:sldId id="427" r:id="rId152"/>
    <p:sldId id="428" r:id="rId153"/>
    <p:sldId id="429" r:id="rId154"/>
    <p:sldId id="430" r:id="rId155"/>
    <p:sldId id="431" r:id="rId156"/>
    <p:sldId id="432" r:id="rId157"/>
    <p:sldId id="433" r:id="rId158"/>
    <p:sldId id="434" r:id="rId159"/>
    <p:sldId id="435" r:id="rId160"/>
    <p:sldId id="436" r:id="rId161"/>
    <p:sldId id="437" r:id="rId162"/>
    <p:sldId id="438" r:id="rId163"/>
    <p:sldId id="439" r:id="rId1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notesMaster" Target="notesMasters/notesMaster1.xml"/><Relationship Id="rId166" Type="http://schemas.openxmlformats.org/officeDocument/2006/relationships/printerSettings" Target="printerSettings/printerSettings1.bin"/><Relationship Id="rId167" Type="http://schemas.openxmlformats.org/officeDocument/2006/relationships/presProps" Target="presProps.xml"/><Relationship Id="rId168" Type="http://schemas.openxmlformats.org/officeDocument/2006/relationships/viewProps" Target="viewProps.xml"/><Relationship Id="rId169" Type="http://schemas.openxmlformats.org/officeDocument/2006/relationships/theme" Target="theme/theme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70" Type="http://schemas.openxmlformats.org/officeDocument/2006/relationships/tableStyles" Target="tableStyles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8FCEB-17C9-5A4C-B88A-EE4EE6A8137C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A81B-290A-9048-8340-F88838FB1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4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2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3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9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2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ZA">
              <a:latin typeface="Calibri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DDD58E-A998-CF45-99FE-7EBCAE8FB67D}" type="slidenum">
              <a:rPr lang="en-US">
                <a:latin typeface="Calibri" charset="0"/>
              </a:rPr>
              <a:pPr eaLnBrk="1" hangingPunct="1"/>
              <a:t>1</a:t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2CD66-0E05-A947-94E2-732A78E40B10}" type="slidenum">
              <a:rPr lang="en-US"/>
              <a:pPr/>
              <a:t>12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116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8F368-2B6D-F04F-94DD-5A315F315B2E}" type="slidenum">
              <a:rPr lang="en-US"/>
              <a:pPr/>
              <a:t>13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136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9E959-4A66-7844-8F3A-809F91C36E58}" type="slidenum">
              <a:rPr lang="en-US"/>
              <a:pPr/>
              <a:t>14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157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49761-B3B6-8D45-A3EE-7A50C27B4376}" type="slidenum">
              <a:rPr lang="en-US"/>
              <a:pPr/>
              <a:t>15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198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7FA0E-10D7-2942-B306-2F1A8F32445D}" type="slidenum">
              <a:rPr lang="en-US"/>
              <a:pPr/>
              <a:t>16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218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2D636-0CE8-D94F-88B4-84CE81D93BE9}" type="slidenum">
              <a:rPr lang="en-US"/>
              <a:pPr/>
              <a:t>17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239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F713E-444D-2C47-813A-AB326880171E}" type="slidenum">
              <a:rPr lang="en-US"/>
              <a:pPr/>
              <a:t>36</a:t>
            </a:fld>
            <a:endParaRPr lang="en-US"/>
          </a:p>
        </p:txBody>
      </p:sp>
      <p:sp>
        <p:nvSpPr>
          <p:cNvPr id="148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BD75E-A85C-4A4A-921A-B333CC750DEE}" type="slidenum">
              <a:rPr lang="en-US"/>
              <a:pPr/>
              <a:t>37</a:t>
            </a:fld>
            <a:endParaRPr lang="en-US"/>
          </a:p>
        </p:txBody>
      </p:sp>
      <p:sp>
        <p:nvSpPr>
          <p:cNvPr id="149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7A325-F614-464E-A10D-4A2142D65FAB}" type="slidenum">
              <a:rPr lang="en-US"/>
              <a:pPr/>
              <a:t>38</a:t>
            </a:fld>
            <a:endParaRPr lang="en-US"/>
          </a:p>
        </p:txBody>
      </p:sp>
      <p:sp>
        <p:nvSpPr>
          <p:cNvPr id="149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4E798-AF8A-034F-AD6E-CEE6C37028C2}" type="slidenum">
              <a:rPr lang="en-US"/>
              <a:pPr/>
              <a:t>39</a:t>
            </a:fld>
            <a:endParaRPr lang="en-US"/>
          </a:p>
        </p:txBody>
      </p:sp>
      <p:sp>
        <p:nvSpPr>
          <p:cNvPr id="149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6D046C-EE58-B442-8E9D-53FBBAA59361}" type="slidenum">
              <a:rPr lang="en-US"/>
              <a:pPr/>
              <a:t>4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ECF44-98BA-FD42-9B2C-D89807DB6C56}" type="slidenum">
              <a:rPr lang="en-US"/>
              <a:pPr/>
              <a:t>40</a:t>
            </a:fld>
            <a:endParaRPr lang="en-US"/>
          </a:p>
        </p:txBody>
      </p:sp>
      <p:sp>
        <p:nvSpPr>
          <p:cNvPr id="149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B4B72D-F708-154E-ABCF-8A1292E4A0D2}" type="slidenum">
              <a:rPr lang="en-US"/>
              <a:pPr/>
              <a:t>41</a:t>
            </a:fld>
            <a:endParaRPr lang="en-US"/>
          </a:p>
        </p:txBody>
      </p:sp>
      <p:sp>
        <p:nvSpPr>
          <p:cNvPr id="149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E05A2-9DB3-524A-A338-781B0297B164}" type="slidenum">
              <a:rPr lang="en-US"/>
              <a:pPr/>
              <a:t>42</a:t>
            </a:fld>
            <a:endParaRPr lang="en-US"/>
          </a:p>
        </p:txBody>
      </p:sp>
      <p:sp>
        <p:nvSpPr>
          <p:cNvPr id="149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0B548-6E12-6546-A1C6-DF21CD86D18E}" type="slidenum">
              <a:rPr lang="en-US"/>
              <a:pPr/>
              <a:t>43</a:t>
            </a:fld>
            <a:endParaRPr lang="en-US"/>
          </a:p>
        </p:txBody>
      </p:sp>
      <p:sp>
        <p:nvSpPr>
          <p:cNvPr id="149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AC66E-5B03-0B45-BAC8-84FE0F276AE0}" type="slidenum">
              <a:rPr lang="en-US"/>
              <a:pPr/>
              <a:t>44</a:t>
            </a:fld>
            <a:endParaRPr lang="en-US"/>
          </a:p>
        </p:txBody>
      </p:sp>
      <p:sp>
        <p:nvSpPr>
          <p:cNvPr id="150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436762A-B707-9043-9196-BFF0413BFAE1}" type="slidenum">
              <a:rPr lang="en-US" sz="1200" i="0"/>
              <a:pPr eaLnBrk="1" hangingPunct="1">
                <a:defRPr/>
              </a:pPr>
              <a:t>80</a:t>
            </a:fld>
            <a:endParaRPr lang="en-US" sz="1200" i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BE982B8-2F37-8541-A5A6-A4B6E55D4264}" type="slidenum">
              <a:rPr lang="en-US" sz="1200" i="0"/>
              <a:pPr eaLnBrk="1" hangingPunct="1">
                <a:defRPr/>
              </a:pPr>
              <a:t>81</a:t>
            </a:fld>
            <a:endParaRPr lang="en-US" sz="1200" i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C9A2D8B-E2CC-B74E-8ECC-608BCCA96676}" type="slidenum">
              <a:rPr lang="en-US" sz="1200" i="0"/>
              <a:pPr eaLnBrk="1" hangingPunct="1">
                <a:defRPr/>
              </a:pPr>
              <a:t>82</a:t>
            </a:fld>
            <a:endParaRPr lang="en-US" sz="1200" i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C6BD38E-38C3-B741-8B20-05157B881A24}" type="slidenum">
              <a:rPr lang="en-US" sz="1200" i="0"/>
              <a:pPr eaLnBrk="1" hangingPunct="1">
                <a:defRPr/>
              </a:pPr>
              <a:t>83</a:t>
            </a:fld>
            <a:endParaRPr lang="en-US" sz="1200" i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A9DD6E0-7F36-2941-AA6B-B9E2B1857C9E}" type="slidenum">
              <a:rPr lang="en-US" sz="1200" i="0"/>
              <a:pPr eaLnBrk="1" hangingPunct="1">
                <a:defRPr/>
              </a:pPr>
              <a:t>84</a:t>
            </a:fld>
            <a:endParaRPr lang="en-US" sz="1200" i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A15DD-E79C-BF49-8D73-A0ACF63D58E9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808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4F13513-46C4-5848-A29C-7A681588AB71}" type="slidenum">
              <a:rPr lang="en-US" sz="1200" i="0"/>
              <a:pPr eaLnBrk="1" hangingPunct="1">
                <a:defRPr/>
              </a:pPr>
              <a:t>85</a:t>
            </a:fld>
            <a:endParaRPr lang="en-US" sz="1200" i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E695822-0390-C446-9652-079AD246E942}" type="slidenum">
              <a:rPr lang="en-US" sz="1200" i="0"/>
              <a:pPr eaLnBrk="1" hangingPunct="1">
                <a:defRPr/>
              </a:pPr>
              <a:t>86</a:t>
            </a:fld>
            <a:endParaRPr lang="en-US" sz="1200" i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E128888-CD37-7E48-BFB3-49E4F1F6969E}" type="slidenum">
              <a:rPr lang="en-US" sz="1200" i="0"/>
              <a:pPr eaLnBrk="1" hangingPunct="1">
                <a:defRPr/>
              </a:pPr>
              <a:t>88</a:t>
            </a:fld>
            <a:endParaRPr lang="en-US" sz="1200" i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96910150-2C69-4847-8463-EFD69A4B8512}" type="slidenum">
              <a:rPr lang="en-US" sz="1200" i="0"/>
              <a:pPr eaLnBrk="1" hangingPunct="1">
                <a:defRPr/>
              </a:pPr>
              <a:t>89</a:t>
            </a:fld>
            <a:endParaRPr lang="en-US" sz="1200" i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B388B51-D919-714B-82D9-9EF506CC9D99}" type="slidenum">
              <a:rPr lang="en-US" sz="1200" i="0"/>
              <a:pPr eaLnBrk="1" hangingPunct="1"/>
              <a:t>90</a:t>
            </a:fld>
            <a:endParaRPr lang="en-US" sz="1200" i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FD682FE-4902-5A44-B7F7-06DC824FAE8D}" type="slidenum">
              <a:rPr lang="en-US" sz="1200" i="0"/>
              <a:pPr eaLnBrk="1" hangingPunct="1"/>
              <a:t>91</a:t>
            </a:fld>
            <a:endParaRPr lang="en-US" sz="1200" i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DAA2676-4DBA-D641-BF1B-95C8148B2945}" type="slidenum">
              <a:rPr lang="en-US" sz="1200" i="0"/>
              <a:pPr eaLnBrk="1" hangingPunct="1"/>
              <a:t>92</a:t>
            </a:fld>
            <a:endParaRPr lang="en-US" sz="1200" i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431D36D-CDB0-7E44-8354-27779CA8229F}" type="slidenum">
              <a:rPr lang="en-US" sz="1200" i="0"/>
              <a:pPr eaLnBrk="1" hangingPunct="1"/>
              <a:t>93</a:t>
            </a:fld>
            <a:endParaRPr lang="en-US" sz="1200" i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2DF6108-26CB-8340-8F10-ECD7B7A22F1F}" type="slidenum">
              <a:rPr lang="en-US" sz="1200" i="0"/>
              <a:pPr eaLnBrk="1" hangingPunct="1"/>
              <a:t>94</a:t>
            </a:fld>
            <a:endParaRPr lang="en-US" sz="1200" i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094C166-5304-9D44-B21A-9DA27609446A}" type="slidenum">
              <a:rPr lang="en-US" sz="1200" i="0"/>
              <a:pPr eaLnBrk="1" hangingPunct="1"/>
              <a:t>95</a:t>
            </a:fld>
            <a:endParaRPr lang="en-US" sz="1200" i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72699-D103-A544-8DD7-3A7B6D109CA6}" type="slidenum">
              <a:rPr lang="en-US"/>
              <a:pPr/>
              <a:t>6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829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6CA9DC7-BD0E-9142-B1F3-1B048FF4DBDA}" type="slidenum">
              <a:rPr lang="en-US" sz="1200" i="0"/>
              <a:pPr eaLnBrk="1" hangingPunct="1"/>
              <a:t>96</a:t>
            </a:fld>
            <a:endParaRPr lang="en-US" sz="1200" i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135DB1A-07E4-1C42-9A98-3D97FEAE37AD}" type="slidenum">
              <a:rPr lang="en-US" sz="1200" i="0"/>
              <a:pPr eaLnBrk="1" hangingPunct="1"/>
              <a:t>97</a:t>
            </a:fld>
            <a:endParaRPr lang="en-US" sz="1200" i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8026E4A-78FF-2243-88F4-A84A25F3369A}" type="slidenum">
              <a:rPr lang="en-US" sz="1200" i="0"/>
              <a:pPr eaLnBrk="1" hangingPunct="1"/>
              <a:t>98</a:t>
            </a:fld>
            <a:endParaRPr lang="en-US" sz="1200" i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6A1A430-338D-E744-8812-551FBAF0C6D4}" type="slidenum">
              <a:rPr lang="en-US" sz="1200" i="0"/>
              <a:pPr eaLnBrk="1" hangingPunct="1"/>
              <a:t>99</a:t>
            </a:fld>
            <a:endParaRPr lang="en-US" sz="1200" i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901962E-3376-4A49-B4AB-0DD8123BB6E4}" type="slidenum">
              <a:rPr lang="en-US" sz="1200" i="0"/>
              <a:pPr eaLnBrk="1" hangingPunct="1"/>
              <a:t>100</a:t>
            </a:fld>
            <a:endParaRPr lang="en-US" sz="1200" i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D26D944-7E76-1C4E-9A39-F86F640559FA}" type="slidenum">
              <a:rPr lang="en-US" sz="1200" i="0"/>
              <a:pPr eaLnBrk="1" hangingPunct="1"/>
              <a:t>101</a:t>
            </a:fld>
            <a:endParaRPr lang="en-US" sz="1200" i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CD9BEC3-B859-D34B-A07B-C2275F6539E4}" type="slidenum">
              <a:rPr lang="en-US" sz="1200" i="0"/>
              <a:pPr eaLnBrk="1" hangingPunct="1"/>
              <a:t>102</a:t>
            </a:fld>
            <a:endParaRPr lang="en-US" sz="1200" i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793340-155F-1E45-8DE4-158BFAE2A87E}" type="slidenum">
              <a:rPr lang="en-US" sz="1200" i="0"/>
              <a:pPr eaLnBrk="1" hangingPunct="1"/>
              <a:t>103</a:t>
            </a:fld>
            <a:endParaRPr lang="en-US" sz="1200" i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4E798-AF8A-034F-AD6E-CEE6C37028C2}" type="slidenum">
              <a:rPr lang="en-US"/>
              <a:pPr/>
              <a:t>149</a:t>
            </a:fld>
            <a:endParaRPr lang="en-US"/>
          </a:p>
        </p:txBody>
      </p:sp>
      <p:sp>
        <p:nvSpPr>
          <p:cNvPr id="149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ECF44-98BA-FD42-9B2C-D89807DB6C56}" type="slidenum">
              <a:rPr lang="en-US"/>
              <a:pPr/>
              <a:t>150</a:t>
            </a:fld>
            <a:endParaRPr lang="en-US"/>
          </a:p>
        </p:txBody>
      </p:sp>
      <p:sp>
        <p:nvSpPr>
          <p:cNvPr id="149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499FA-1C0E-E048-A837-1E243895FD81}" type="slidenum">
              <a:rPr lang="en-US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AC66E-5B03-0B45-BAC8-84FE0F276AE0}" type="slidenum">
              <a:rPr lang="en-US"/>
              <a:pPr/>
              <a:t>151</a:t>
            </a:fld>
            <a:endParaRPr lang="en-US"/>
          </a:p>
        </p:txBody>
      </p:sp>
      <p:sp>
        <p:nvSpPr>
          <p:cNvPr id="150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B0EAD-8BBF-E54E-87D9-13749CC9C74E}" type="slidenum">
              <a:rPr lang="en-US"/>
              <a:pPr/>
              <a:t>152</a:t>
            </a:fld>
            <a:endParaRPr lang="en-US"/>
          </a:p>
        </p:txBody>
      </p:sp>
      <p:sp>
        <p:nvSpPr>
          <p:cNvPr id="150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650CB-52D4-034F-9864-7273943AA5D5}" type="slidenum">
              <a:rPr lang="en-US"/>
              <a:pPr/>
              <a:t>153</a:t>
            </a:fld>
            <a:endParaRPr lang="en-US"/>
          </a:p>
        </p:txBody>
      </p:sp>
      <p:sp>
        <p:nvSpPr>
          <p:cNvPr id="150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4744C-5A0D-9D43-9CFC-7E1A2299E9AC}" type="slidenum">
              <a:rPr lang="en-US"/>
              <a:pPr/>
              <a:t>154</a:t>
            </a:fld>
            <a:endParaRPr lang="en-US"/>
          </a:p>
        </p:txBody>
      </p:sp>
      <p:sp>
        <p:nvSpPr>
          <p:cNvPr id="150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A7C38-B56F-CC42-A434-4FC2D1011CEC}" type="slidenum">
              <a:rPr lang="en-US"/>
              <a:pPr/>
              <a:t>155</a:t>
            </a:fld>
            <a:endParaRPr lang="en-US"/>
          </a:p>
        </p:txBody>
      </p:sp>
      <p:sp>
        <p:nvSpPr>
          <p:cNvPr id="150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E1A2C-DDA8-BA48-A3FC-A88066C297F1}" type="slidenum">
              <a:rPr lang="en-US"/>
              <a:pPr/>
              <a:t>156</a:t>
            </a:fld>
            <a:endParaRPr lang="en-US"/>
          </a:p>
        </p:txBody>
      </p:sp>
      <p:sp>
        <p:nvSpPr>
          <p:cNvPr id="150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F3B85-7A22-164D-876F-0A5439AA152E}" type="slidenum">
              <a:rPr lang="en-US"/>
              <a:pPr/>
              <a:t>159</a:t>
            </a:fld>
            <a:endParaRPr lang="en-US"/>
          </a:p>
        </p:txBody>
      </p:sp>
      <p:sp>
        <p:nvSpPr>
          <p:cNvPr id="154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C1488-6EA8-3544-83A1-752712FC0679}" type="slidenum">
              <a:rPr lang="en-US"/>
              <a:pPr/>
              <a:t>162</a:t>
            </a:fld>
            <a:endParaRPr lang="en-US"/>
          </a:p>
        </p:txBody>
      </p:sp>
      <p:sp>
        <p:nvSpPr>
          <p:cNvPr id="154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0A1F2-97A0-2A45-9F07-3C6FC41B7BB5}" type="slidenum">
              <a:rPr lang="en-US"/>
              <a:pPr/>
              <a:t>163</a:t>
            </a:fld>
            <a:endParaRPr lang="en-US"/>
          </a:p>
        </p:txBody>
      </p:sp>
      <p:sp>
        <p:nvSpPr>
          <p:cNvPr id="154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51E5A-6D80-D643-99F4-1EB70F79AD20}" type="slidenum">
              <a:rPr lang="en-US"/>
              <a:pPr/>
              <a:t>8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1BE2E-2F49-B74F-B5AF-E18BFA99D4F3}" type="slidenum">
              <a:rPr lang="en-US"/>
              <a:pPr/>
              <a:t>9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11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76D2D-A7EF-804A-BFBB-2710ED80F6B9}" type="slidenum">
              <a:rPr lang="en-US"/>
              <a:pPr/>
              <a:t>10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93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16F20-9825-E842-BF94-85DF32CFB111}" type="slidenum">
              <a:rPr lang="en-US"/>
              <a:pPr/>
              <a:t>11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13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6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18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14400"/>
            <a:ext cx="4114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14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6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0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7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9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6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2D50-42FE-7647-B8F4-78C8B9E3E01F}" type="datetimeFigureOut">
              <a:rPr lang="en-US" smtClean="0"/>
              <a:t>2014/11/24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8FB-774D-7A48-9941-5063D4BC4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0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3" Type="http://schemas.openxmlformats.org/officeDocument/2006/relationships/image" Target="../media/image1.wmf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wmf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Relationship Id="rId3" Type="http://schemas.openxmlformats.org/officeDocument/2006/relationships/image" Target="../media/image14.wmf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latin typeface="Calibri" charset="0"/>
              </a:rPr>
              <a:t>Model Checking</a:t>
            </a:r>
            <a:br>
              <a:rPr lang="en-US" sz="4800" dirty="0" smtClean="0">
                <a:latin typeface="Calibri" charset="0"/>
              </a:rPr>
            </a:br>
            <a:r>
              <a:rPr lang="en-US" sz="3600" dirty="0" smtClean="0">
                <a:latin typeface="Calibri" charset="0"/>
              </a:rPr>
              <a:t>A </a:t>
            </a:r>
            <a:r>
              <a:rPr lang="en-US" sz="3600" dirty="0">
                <a:latin typeface="Calibri" charset="0"/>
              </a:rPr>
              <a:t>B</a:t>
            </a:r>
            <a:r>
              <a:rPr lang="en-US" sz="3600" dirty="0" smtClean="0">
                <a:latin typeface="Calibri" charset="0"/>
              </a:rPr>
              <a:t>rief Overview of the Algorithms</a:t>
            </a:r>
            <a:endParaRPr lang="en-US" dirty="0">
              <a:latin typeface="Calibri" charset="0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Calibri" charset="0"/>
              </a:rPr>
              <a:t>Willem Visser</a:t>
            </a:r>
            <a:br>
              <a:rPr lang="en-US">
                <a:solidFill>
                  <a:schemeClr val="tx1"/>
                </a:solidFill>
                <a:latin typeface="Calibri" charset="0"/>
              </a:rPr>
            </a:br>
            <a:r>
              <a:rPr lang="en-US">
                <a:solidFill>
                  <a:schemeClr val="tx1"/>
                </a:solidFill>
                <a:latin typeface="Calibri" charset="0"/>
              </a:rPr>
              <a:t/>
            </a:r>
            <a:br>
              <a:rPr lang="en-US">
                <a:solidFill>
                  <a:schemeClr val="tx1"/>
                </a:solidFill>
                <a:latin typeface="Calibri" charset="0"/>
              </a:rPr>
            </a:br>
            <a:r>
              <a:rPr lang="en-US">
                <a:solidFill>
                  <a:schemeClr val="tx1"/>
                </a:solidFill>
                <a:latin typeface="Calibri" charset="0"/>
              </a:rPr>
              <a:t>Stellenbosch University</a:t>
            </a:r>
          </a:p>
        </p:txBody>
      </p:sp>
    </p:spTree>
    <p:extLst>
      <p:ext uri="{BB962C8B-B14F-4D97-AF65-F5344CB8AC3E}">
        <p14:creationId xmlns:p14="http://schemas.microsoft.com/office/powerpoint/2010/main" val="197210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14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Specifications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1121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285750" indent="-285750">
              <a:lnSpc>
                <a:spcPct val="80000"/>
              </a:lnSpc>
            </a:pPr>
            <a:r>
              <a:rPr lang="en-US" dirty="0"/>
              <a:t>Safety (no collisions)</a:t>
            </a:r>
            <a:endParaRPr lang="en-US" sz="1800" dirty="0"/>
          </a:p>
          <a:p>
            <a:pPr marL="285750" indent="-285750">
              <a:lnSpc>
                <a:spcPct val="130000"/>
              </a:lnSpc>
              <a:buFontTx/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AG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 (</a:t>
            </a:r>
            <a:r>
              <a:rPr lang="en-US" sz="1800" dirty="0" err="1">
                <a:solidFill>
                  <a:srgbClr val="FF0000"/>
                </a:solidFill>
              </a:rPr>
              <a:t>E_Go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(</a:t>
            </a:r>
            <a:r>
              <a:rPr lang="en-US" sz="1800" dirty="0" err="1">
                <a:solidFill>
                  <a:srgbClr val="FF0000"/>
                </a:solidFill>
              </a:rPr>
              <a:t>N_Go</a:t>
            </a:r>
            <a:r>
              <a:rPr lang="en-US" sz="1800" dirty="0">
                <a:solidFill>
                  <a:srgbClr val="FF0000"/>
                </a:solidFill>
              </a:rPr>
              <a:t> | </a:t>
            </a:r>
            <a:r>
              <a:rPr lang="en-US" sz="1800" dirty="0" err="1">
                <a:solidFill>
                  <a:srgbClr val="FF0000"/>
                </a:solidFill>
              </a:rPr>
              <a:t>S_Go</a:t>
            </a:r>
            <a:r>
              <a:rPr lang="en-US" sz="1800" dirty="0">
                <a:solidFill>
                  <a:srgbClr val="FF0000"/>
                </a:solidFill>
              </a:rPr>
              <a:t>));</a:t>
            </a:r>
            <a:endParaRPr lang="en-US" sz="1800" dirty="0"/>
          </a:p>
          <a:p>
            <a:pPr marL="285750" indent="-285750">
              <a:lnSpc>
                <a:spcPct val="110000"/>
              </a:lnSpc>
            </a:pPr>
            <a:r>
              <a:rPr lang="en-US" dirty="0" err="1"/>
              <a:t>Liveness</a:t>
            </a:r>
            <a:endParaRPr lang="en-US" sz="1800" dirty="0"/>
          </a:p>
          <a:p>
            <a:pPr marL="285750" indent="-285750">
              <a:lnSpc>
                <a:spcPct val="110000"/>
              </a:lnSpc>
              <a:buFontTx/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AG (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N_Go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N_Sense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Þ</a:t>
            </a:r>
            <a:r>
              <a:rPr lang="en-US" sz="1800" dirty="0">
                <a:solidFill>
                  <a:srgbClr val="FF0000"/>
                </a:solidFill>
              </a:rPr>
              <a:t> AF </a:t>
            </a:r>
            <a:r>
              <a:rPr lang="en-US" sz="1800" dirty="0" err="1">
                <a:solidFill>
                  <a:srgbClr val="FF0000"/>
                </a:solidFill>
              </a:rPr>
              <a:t>N_Go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  		AG (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S_Go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S_Sense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Þ</a:t>
            </a:r>
            <a:r>
              <a:rPr lang="en-US" sz="1800" dirty="0">
                <a:solidFill>
                  <a:srgbClr val="FF0000"/>
                </a:solidFill>
              </a:rPr>
              <a:t>  AF </a:t>
            </a:r>
            <a:r>
              <a:rPr lang="en-US" sz="1800" dirty="0" err="1">
                <a:solidFill>
                  <a:srgbClr val="FF0000"/>
                </a:solidFill>
              </a:rPr>
              <a:t>S_Go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  		AG (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E_Go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E_Sense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Þ</a:t>
            </a:r>
            <a:r>
              <a:rPr lang="en-US" sz="1800" dirty="0">
                <a:solidFill>
                  <a:srgbClr val="FF0000"/>
                </a:solidFill>
              </a:rPr>
              <a:t>  AF </a:t>
            </a:r>
            <a:r>
              <a:rPr lang="en-US" sz="1800" dirty="0" err="1">
                <a:solidFill>
                  <a:srgbClr val="FF0000"/>
                </a:solidFill>
              </a:rPr>
              <a:t>E_Go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  <a:endParaRPr lang="en-US" sz="1800" dirty="0"/>
          </a:p>
          <a:p>
            <a:pPr marL="285750" indent="-285750">
              <a:lnSpc>
                <a:spcPct val="110000"/>
              </a:lnSpc>
            </a:pPr>
            <a:r>
              <a:rPr lang="en-US" dirty="0"/>
              <a:t>Fairness constraints</a:t>
            </a:r>
          </a:p>
          <a:p>
            <a:pPr marL="285750" indent="-285750">
              <a:lnSpc>
                <a:spcPct val="110000"/>
              </a:lnSpc>
              <a:buFontTx/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chemeClr val="tx2"/>
                </a:solidFill>
              </a:rPr>
              <a:t>infinitely often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dirty="0" err="1">
                <a:solidFill>
                  <a:srgbClr val="FF0000"/>
                </a:solidFill>
              </a:rPr>
              <a:t>N_Go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N_Sense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 		</a:t>
            </a:r>
            <a:r>
              <a:rPr lang="en-US" sz="1800" dirty="0">
                <a:solidFill>
                  <a:schemeClr val="tx2"/>
                </a:solidFill>
              </a:rPr>
              <a:t>infinitely often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dirty="0" err="1">
                <a:solidFill>
                  <a:srgbClr val="FF0000"/>
                </a:solidFill>
              </a:rPr>
              <a:t>S_Go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S_Sense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 		</a:t>
            </a:r>
            <a:r>
              <a:rPr lang="en-US" sz="1800" dirty="0">
                <a:solidFill>
                  <a:schemeClr val="tx2"/>
                </a:solidFill>
              </a:rPr>
              <a:t>infinitely often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Ø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dirty="0" err="1">
                <a:solidFill>
                  <a:srgbClr val="FF0000"/>
                </a:solidFill>
              </a:rPr>
              <a:t>E_Go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Symbol" charset="0"/>
              </a:rPr>
              <a:t>Ù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E_Sense</a:t>
            </a:r>
            <a:r>
              <a:rPr lang="en-US" sz="1800" dirty="0">
                <a:solidFill>
                  <a:srgbClr val="FF0000"/>
                </a:solidFill>
              </a:rPr>
              <a:t>);</a:t>
            </a:r>
          </a:p>
          <a:p>
            <a:pPr marL="285750" indent="-285750">
              <a:buFontTx/>
              <a:buNone/>
            </a:pPr>
            <a:r>
              <a:rPr lang="en-US" sz="1800" dirty="0"/>
              <a:t> </a:t>
            </a:r>
          </a:p>
          <a:p>
            <a:pPr marL="285750" indent="-285750">
              <a:buFontTx/>
              <a:buNone/>
            </a:pPr>
            <a:r>
              <a:rPr lang="en-US" sz="1800" dirty="0"/>
              <a:t>					 (assume each sensor off infinitely often)</a:t>
            </a:r>
          </a:p>
          <a:p>
            <a:pPr marL="285750" indent="-285750">
              <a:lnSpc>
                <a:spcPct val="80000"/>
              </a:lnSpc>
              <a:buFontTx/>
              <a:buNone/>
            </a:pPr>
            <a:endParaRPr lang="en-US" dirty="0"/>
          </a:p>
          <a:p>
            <a:pPr marL="285750" indent="-285750">
              <a:buFontTx/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217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Bit State Hashing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Due to bit state hashing we may miss some bugs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However, if we find a bug using bit state hashing, it is a real bug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Bit state hashing will not cause us to report spurious bugs since the states stored in the stacks denote a real execution path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7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On-The-Fly Model Checking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automata-based model checking: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 we are looking for accepting states 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that are reachable from an initial state and 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that are part of a cycle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in the automaton that corresponds to the product of 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the transition system automaton and 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the negated property automaton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we construct the product automaton first and then do the search for accepting cycles,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then we would traverse the whole state space of the transition system while computing the product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3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On-The-Fly Model Checking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on-the-fly model checking we do not construct the product automaton before the search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Instead we construct the product automaton during the nested depth first search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This is what happens: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During the depth first search we execute the transitions of the transition system automaton and the property automaton synchronously to find the successors of a given state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A state is accepting if the property automaton is at an accepting state (all states of the transition system automaton are accepting)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On-The-Fly Model Checking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This type of on-demand exploration of the state space helps us avoid visiting all the states in case we find an accepting cycle (i.e., a counter-example behavior)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Note that once we find an accepting cycle we can stop the search and report the counter-example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We do not have to traverse the rest of the state space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Decision Diagrams</a:t>
            </a:r>
          </a:p>
          <a:p>
            <a:r>
              <a:rPr lang="en-US" dirty="0" smtClean="0"/>
              <a:t>Efficient encoding of transition relation and </a:t>
            </a:r>
            <a:r>
              <a:rPr lang="en-US" dirty="0" err="1" smtClean="0"/>
              <a:t>fixpoint</a:t>
            </a:r>
            <a:r>
              <a:rPr lang="en-US" dirty="0" smtClean="0"/>
              <a:t>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8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Text Box 2"/>
          <p:cNvSpPr txBox="1">
            <a:spLocks noChangeArrowheads="1"/>
          </p:cNvSpPr>
          <p:nvPr/>
        </p:nvSpPr>
        <p:spPr bwMode="auto">
          <a:xfrm>
            <a:off x="1676400" y="390988"/>
            <a:ext cx="60198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Binary Decision Diagrams</a:t>
            </a:r>
          </a:p>
        </p:txBody>
      </p:sp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1371600" y="23622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609600" y="1462927"/>
            <a:ext cx="81534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-canonical data structure for representing quantifier-free </a:t>
            </a:r>
            <a:r>
              <a:rPr lang="en-US" sz="2800" dirty="0" err="1"/>
              <a:t>boolean</a:t>
            </a:r>
            <a:r>
              <a:rPr lang="en-US" sz="2800" dirty="0"/>
              <a:t> formulas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-equivalence checking in constant time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-in practice, model checkers spend more than 90% of their time in </a:t>
            </a:r>
            <a:r>
              <a:rPr lang="ja-JP" altLang="en-US" sz="2800" dirty="0">
                <a:latin typeface="Arial"/>
                <a:sym typeface="Symbol" charset="0"/>
              </a:rPr>
              <a:t>“</a:t>
            </a:r>
            <a:r>
              <a:rPr lang="en-US" sz="2800" dirty="0">
                <a:sym typeface="Symbol" charset="0"/>
              </a:rPr>
              <a:t>pre-image</a:t>
            </a:r>
            <a:r>
              <a:rPr lang="ja-JP" altLang="en-US" sz="2800" dirty="0">
                <a:latin typeface="Arial"/>
                <a:sym typeface="Symbol" charset="0"/>
              </a:rPr>
              <a:t>”</a:t>
            </a:r>
            <a:r>
              <a:rPr lang="en-US" sz="2800" dirty="0">
                <a:sym typeface="Symbol" charset="0"/>
              </a:rPr>
              <a:t> or </a:t>
            </a:r>
            <a:r>
              <a:rPr lang="ja-JP" altLang="en-US" sz="2800" dirty="0">
                <a:latin typeface="Arial"/>
                <a:sym typeface="Symbol" charset="0"/>
              </a:rPr>
              <a:t>“</a:t>
            </a:r>
            <a:r>
              <a:rPr lang="en-US" sz="2800" dirty="0">
                <a:sym typeface="Symbol" charset="0"/>
              </a:rPr>
              <a:t>post-image</a:t>
            </a:r>
            <a:r>
              <a:rPr lang="ja-JP" altLang="en-US" sz="2800" dirty="0">
                <a:latin typeface="Arial"/>
                <a:sym typeface="Symbol" charset="0"/>
              </a:rPr>
              <a:t>”</a:t>
            </a:r>
            <a:r>
              <a:rPr lang="en-US" sz="2800" dirty="0">
                <a:sym typeface="Symbol" charset="0"/>
              </a:rPr>
              <a:t> computation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ym typeface="Symbol" charset="0"/>
              </a:rPr>
              <a:t>-almost synonymous with </a:t>
            </a:r>
            <a:r>
              <a:rPr lang="ja-JP" altLang="en-US" sz="2800" dirty="0">
                <a:latin typeface="Arial"/>
                <a:sym typeface="Symbol" charset="0"/>
              </a:rPr>
              <a:t>“</a:t>
            </a:r>
            <a:r>
              <a:rPr lang="en-US" sz="2800" dirty="0">
                <a:sym typeface="Symbol" charset="0"/>
              </a:rPr>
              <a:t>symbolic</a:t>
            </a:r>
            <a:r>
              <a:rPr lang="ja-JP" altLang="en-US" sz="2800" dirty="0">
                <a:latin typeface="Arial"/>
                <a:sym typeface="Symbol" charset="0"/>
              </a:rPr>
              <a:t>”</a:t>
            </a:r>
            <a:r>
              <a:rPr lang="en-US" sz="2800" dirty="0">
                <a:sym typeface="Symbol" charset="0"/>
              </a:rPr>
              <a:t> model checking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ym typeface="Symbol" charset="0"/>
              </a:rPr>
              <a:t>-SAT solvers superior in </a:t>
            </a:r>
            <a:r>
              <a:rPr lang="en-US" sz="2800" dirty="0">
                <a:solidFill>
                  <a:schemeClr val="accent2"/>
                </a:solidFill>
                <a:sym typeface="Symbol" charset="0"/>
              </a:rPr>
              <a:t>bounded</a:t>
            </a:r>
            <a:r>
              <a:rPr lang="en-US" sz="2800" dirty="0">
                <a:sym typeface="Symbol" charset="0"/>
              </a:rPr>
              <a:t> model checking, which requires no termination (i.e., equivalence) check 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3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2"/>
          <p:cNvSpPr txBox="1">
            <a:spLocks noChangeArrowheads="1"/>
          </p:cNvSpPr>
          <p:nvPr/>
        </p:nvSpPr>
        <p:spPr bwMode="auto">
          <a:xfrm>
            <a:off x="1600200" y="1371600"/>
            <a:ext cx="6019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/>
              <a:t>Binary Decision Tree</a:t>
            </a:r>
          </a:p>
        </p:txBody>
      </p:sp>
      <p:sp>
        <p:nvSpPr>
          <p:cNvPr id="420867" name="Text Box 3"/>
          <p:cNvSpPr txBox="1">
            <a:spLocks noChangeArrowheads="1"/>
          </p:cNvSpPr>
          <p:nvPr/>
        </p:nvSpPr>
        <p:spPr bwMode="auto">
          <a:xfrm>
            <a:off x="1066800" y="2667000"/>
            <a:ext cx="7696200" cy="266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-order k </a:t>
            </a:r>
            <a:r>
              <a:rPr lang="en-US" sz="2800" dirty="0" err="1"/>
              <a:t>boolean</a:t>
            </a:r>
            <a:r>
              <a:rPr lang="en-US" sz="2800" dirty="0"/>
              <a:t> variables x</a:t>
            </a:r>
            <a:r>
              <a:rPr lang="en-US" sz="2800" baseline="-25000" dirty="0"/>
              <a:t>1</a:t>
            </a:r>
            <a:r>
              <a:rPr lang="en-US" sz="2800" dirty="0"/>
              <a:t>, ...,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endParaRPr lang="en-US" sz="2800" dirty="0"/>
          </a:p>
          <a:p>
            <a:pPr>
              <a:spcBef>
                <a:spcPct val="50000"/>
              </a:spcBef>
            </a:pPr>
            <a:r>
              <a:rPr lang="en-US" sz="2800" dirty="0"/>
              <a:t>-binary tree of height k+1, each leaf labeled 0 or 1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-leaf of path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left, right, right, ...</a:t>
            </a:r>
            <a:r>
              <a:rPr lang="ja-JP" altLang="en-US" sz="2800" dirty="0">
                <a:latin typeface="Arial"/>
              </a:rPr>
              <a:t>”</a:t>
            </a:r>
            <a:r>
              <a:rPr lang="en-US" sz="2800" dirty="0"/>
              <a:t> gives value of </a:t>
            </a:r>
            <a:r>
              <a:rPr lang="en-US" sz="2800" dirty="0" err="1"/>
              <a:t>boolean</a:t>
            </a:r>
            <a:r>
              <a:rPr lang="en-US" sz="2800" dirty="0"/>
              <a:t> formula if x</a:t>
            </a:r>
            <a:r>
              <a:rPr lang="en-US" sz="2800" baseline="-25000" dirty="0"/>
              <a:t>1</a:t>
            </a:r>
            <a:r>
              <a:rPr lang="en-US" sz="2800" dirty="0"/>
              <a:t>=0, x</a:t>
            </a:r>
            <a:r>
              <a:rPr lang="en-US" sz="2800" baseline="-25000" dirty="0"/>
              <a:t>2</a:t>
            </a:r>
            <a:r>
              <a:rPr lang="en-US" sz="2800" dirty="0"/>
              <a:t>=1, x</a:t>
            </a:r>
            <a:r>
              <a:rPr lang="en-US" sz="2800" baseline="-25000" dirty="0"/>
              <a:t>3</a:t>
            </a:r>
            <a:r>
              <a:rPr lang="en-US" sz="2800" dirty="0"/>
              <a:t>=1, etc.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4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1" name="Rectangle 3"/>
          <p:cNvSpPr>
            <a:spLocks noChangeArrowheads="1"/>
          </p:cNvSpPr>
          <p:nvPr/>
        </p:nvSpPr>
        <p:spPr bwMode="auto">
          <a:xfrm>
            <a:off x="858838" y="838200"/>
            <a:ext cx="17859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88" tIns="25435" rIns="63588" bIns="25435">
            <a:spAutoFit/>
          </a:bodyPr>
          <a:lstStyle/>
          <a:p>
            <a:pPr algn="ctr" defTabSz="915988" eaLnBrk="0" hangingPunct="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Truth Table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5172075" y="838200"/>
            <a:ext cx="2127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88" tIns="25435" rIns="63588" bIns="25435">
            <a:spAutoFit/>
          </a:bodyPr>
          <a:lstStyle/>
          <a:p>
            <a:pPr algn="ctr" defTabSz="915988" eaLnBrk="0" hangingPunct="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Decision Tree</a:t>
            </a:r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267200"/>
            <a:ext cx="7467600" cy="2209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15" tIns="44513" rIns="90615" bIns="44513">
            <a:normAutofit lnSpcReduction="10000"/>
          </a:bodyPr>
          <a:lstStyle/>
          <a:p>
            <a:pPr lvl="1"/>
            <a:r>
              <a:rPr lang="en-US" sz="2000">
                <a:latin typeface="Comic Sans MS" charset="0"/>
              </a:rPr>
              <a:t>Vertex represents decision</a:t>
            </a:r>
          </a:p>
          <a:p>
            <a:pPr lvl="1"/>
            <a:r>
              <a:rPr lang="en-US" sz="2000">
                <a:latin typeface="Comic Sans MS" charset="0"/>
              </a:rPr>
              <a:t>Follow green (dashed) line for value 0</a:t>
            </a:r>
          </a:p>
          <a:p>
            <a:pPr lvl="1"/>
            <a:r>
              <a:rPr lang="en-US" sz="2000">
                <a:latin typeface="Comic Sans MS" charset="0"/>
              </a:rPr>
              <a:t>Follow red (solid) line for value 1</a:t>
            </a:r>
          </a:p>
          <a:p>
            <a:pPr lvl="1"/>
            <a:r>
              <a:rPr lang="en-US" sz="2000">
                <a:latin typeface="Comic Sans MS" charset="0"/>
              </a:rPr>
              <a:t>Function value determined by leaf value</a:t>
            </a:r>
          </a:p>
          <a:p>
            <a:pPr lvl="1"/>
            <a:r>
              <a:rPr lang="en-US" sz="2000">
                <a:latin typeface="Comic Sans MS" charset="0"/>
              </a:rPr>
              <a:t>Along each path, variables occur in the variable order</a:t>
            </a:r>
          </a:p>
          <a:p>
            <a:pPr lvl="1"/>
            <a:r>
              <a:rPr lang="en-US" sz="2000">
                <a:latin typeface="Comic Sans MS" charset="0"/>
              </a:rPr>
              <a:t>Along each path, a variable occurs exactly once</a:t>
            </a:r>
          </a:p>
        </p:txBody>
      </p:sp>
      <p:pic>
        <p:nvPicPr>
          <p:cNvPr id="48845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8" y="1636713"/>
            <a:ext cx="43815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88455" name="Picture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1522413"/>
            <a:ext cx="1323975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649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Text Box 2"/>
          <p:cNvSpPr txBox="1">
            <a:spLocks noChangeArrowheads="1"/>
          </p:cNvSpPr>
          <p:nvPr/>
        </p:nvSpPr>
        <p:spPr bwMode="auto">
          <a:xfrm>
            <a:off x="1219200" y="387038"/>
            <a:ext cx="670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(Reduced Ordered) Binary Decision Diagram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467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lain"/>
            </a:pPr>
            <a:r>
              <a:rPr lang="en-US">
                <a:latin typeface="Comic Sans MS" charset="0"/>
              </a:rPr>
              <a:t>Identify isomorphic subtrees (this gives a dag)</a:t>
            </a:r>
          </a:p>
          <a:p>
            <a:pPr>
              <a:spcBef>
                <a:spcPct val="50000"/>
              </a:spcBef>
              <a:buFontTx/>
              <a:buAutoNum type="arabicPlain"/>
            </a:pPr>
            <a:r>
              <a:rPr lang="en-US">
                <a:latin typeface="Comic Sans MS" charset="0"/>
              </a:rPr>
              <a:t>Eliminate nodes with identical left and right successors</a:t>
            </a:r>
          </a:p>
          <a:p>
            <a:pPr>
              <a:spcBef>
                <a:spcPct val="50000"/>
              </a:spcBef>
              <a:buFontTx/>
              <a:buAutoNum type="arabicPlain"/>
            </a:pPr>
            <a:r>
              <a:rPr lang="en-US">
                <a:latin typeface="Comic Sans MS" charset="0"/>
              </a:rPr>
              <a:t>Eliminate redundant tests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160970" y="4572000"/>
            <a:ext cx="88533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For a given </a:t>
            </a:r>
            <a:r>
              <a:rPr lang="en-US" sz="2400" dirty="0" err="1"/>
              <a:t>boolean</a:t>
            </a:r>
            <a:r>
              <a:rPr lang="en-US" sz="2400" dirty="0"/>
              <a:t> formula and variable order, the result is unique.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(The choice of variable order may make an exponential difference!)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4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9" name="Rectangle 3"/>
          <p:cNvSpPr>
            <a:spLocks noChangeArrowheads="1"/>
          </p:cNvSpPr>
          <p:nvPr/>
        </p:nvSpPr>
        <p:spPr bwMode="auto">
          <a:xfrm>
            <a:off x="527050" y="1495425"/>
            <a:ext cx="38925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15" tIns="44513" rIns="90615" bIns="44513"/>
          <a:lstStyle/>
          <a:p>
            <a:pPr marL="223838" indent="-223838" defTabSz="896938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rgbClr val="081D58"/>
                </a:solidFill>
              </a:rPr>
              <a:t>Merge equivalent leaves</a:t>
            </a:r>
          </a:p>
        </p:txBody>
      </p:sp>
      <p:grpSp>
        <p:nvGrpSpPr>
          <p:cNvPr id="490500" name="Group 4"/>
          <p:cNvGrpSpPr>
            <a:grpSpLocks/>
          </p:cNvGrpSpPr>
          <p:nvPr/>
        </p:nvGrpSpPr>
        <p:grpSpPr bwMode="auto">
          <a:xfrm>
            <a:off x="2892425" y="1989138"/>
            <a:ext cx="455613" cy="1046162"/>
            <a:chOff x="1819" y="1251"/>
            <a:chExt cx="287" cy="657"/>
          </a:xfrm>
        </p:grpSpPr>
        <p:sp>
          <p:nvSpPr>
            <p:cNvPr id="490501" name="Line 5"/>
            <p:cNvSpPr>
              <a:spLocks noChangeShapeType="1"/>
            </p:cNvSpPr>
            <p:nvPr/>
          </p:nvSpPr>
          <p:spPr bwMode="auto">
            <a:xfrm flipV="1">
              <a:off x="1963" y="1251"/>
              <a:ext cx="1" cy="523"/>
            </a:xfrm>
            <a:prstGeom prst="line">
              <a:avLst/>
            </a:prstGeom>
            <a:noFill/>
            <a:ln w="381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2" name="Rectangle 6"/>
            <p:cNvSpPr>
              <a:spLocks noChangeArrowheads="1"/>
            </p:cNvSpPr>
            <p:nvPr/>
          </p:nvSpPr>
          <p:spPr bwMode="auto">
            <a:xfrm>
              <a:off x="1827" y="1631"/>
              <a:ext cx="279" cy="277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1819" y="1623"/>
              <a:ext cx="287" cy="285"/>
            </a:xfrm>
            <a:prstGeom prst="rect">
              <a:avLst/>
            </a:prstGeom>
            <a:noFill/>
            <a:ln w="25400">
              <a:solidFill>
                <a:srgbClr val="00279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1875" y="1718"/>
              <a:ext cx="167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5" name="Rectangle 9"/>
            <p:cNvSpPr>
              <a:spLocks noChangeArrowheads="1"/>
            </p:cNvSpPr>
            <p:nvPr/>
          </p:nvSpPr>
          <p:spPr bwMode="auto">
            <a:xfrm>
              <a:off x="1968" y="1702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a</a:t>
              </a:r>
              <a:endParaRPr lang="en-US" sz="1800" b="1">
                <a:latin typeface="Arial" charset="0"/>
              </a:endParaRPr>
            </a:p>
          </p:txBody>
        </p:sp>
      </p:grpSp>
      <p:grpSp>
        <p:nvGrpSpPr>
          <p:cNvPr id="490506" name="Group 10"/>
          <p:cNvGrpSpPr>
            <a:grpSpLocks/>
          </p:cNvGrpSpPr>
          <p:nvPr/>
        </p:nvGrpSpPr>
        <p:grpSpPr bwMode="auto">
          <a:xfrm>
            <a:off x="3563938" y="1989138"/>
            <a:ext cx="457200" cy="1046162"/>
            <a:chOff x="2242" y="1251"/>
            <a:chExt cx="287" cy="657"/>
          </a:xfrm>
        </p:grpSpPr>
        <p:sp>
          <p:nvSpPr>
            <p:cNvPr id="490507" name="Line 11"/>
            <p:cNvSpPr>
              <a:spLocks noChangeShapeType="1"/>
            </p:cNvSpPr>
            <p:nvPr/>
          </p:nvSpPr>
          <p:spPr bwMode="auto">
            <a:xfrm flipV="1">
              <a:off x="2385" y="1251"/>
              <a:ext cx="1" cy="523"/>
            </a:xfrm>
            <a:prstGeom prst="line">
              <a:avLst/>
            </a:prstGeom>
            <a:noFill/>
            <a:ln w="381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2250" y="1631"/>
              <a:ext cx="279" cy="277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09" name="Rectangle 13"/>
            <p:cNvSpPr>
              <a:spLocks noChangeArrowheads="1"/>
            </p:cNvSpPr>
            <p:nvPr/>
          </p:nvSpPr>
          <p:spPr bwMode="auto">
            <a:xfrm>
              <a:off x="2242" y="1623"/>
              <a:ext cx="287" cy="285"/>
            </a:xfrm>
            <a:prstGeom prst="rect">
              <a:avLst/>
            </a:prstGeom>
            <a:noFill/>
            <a:ln w="25400">
              <a:solidFill>
                <a:srgbClr val="00279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10" name="Rectangle 14"/>
            <p:cNvSpPr>
              <a:spLocks noChangeArrowheads="1"/>
            </p:cNvSpPr>
            <p:nvPr/>
          </p:nvSpPr>
          <p:spPr bwMode="auto">
            <a:xfrm>
              <a:off x="2297" y="1718"/>
              <a:ext cx="168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511" name="Rectangle 15"/>
            <p:cNvSpPr>
              <a:spLocks noChangeArrowheads="1"/>
            </p:cNvSpPr>
            <p:nvPr/>
          </p:nvSpPr>
          <p:spPr bwMode="auto">
            <a:xfrm>
              <a:off x="2390" y="1702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a</a:t>
              </a:r>
              <a:endParaRPr lang="en-US" sz="1800" b="1">
                <a:latin typeface="Arial" charset="0"/>
              </a:endParaRPr>
            </a:p>
          </p:txBody>
        </p:sp>
      </p:grpSp>
      <p:pic>
        <p:nvPicPr>
          <p:cNvPr id="490512" name="Picture 1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3630613"/>
            <a:ext cx="4381500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90513" name="Group 17"/>
          <p:cNvGrpSpPr>
            <a:grpSpLocks/>
          </p:cNvGrpSpPr>
          <p:nvPr/>
        </p:nvGrpSpPr>
        <p:grpSpPr bwMode="auto">
          <a:xfrm>
            <a:off x="4883150" y="3630613"/>
            <a:ext cx="3176588" cy="2079625"/>
            <a:chOff x="3072" y="2283"/>
            <a:chExt cx="1998" cy="1307"/>
          </a:xfrm>
        </p:grpSpPr>
        <p:pic>
          <p:nvPicPr>
            <p:cNvPr id="490514" name="Picture 1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5" y="2283"/>
              <a:ext cx="1315" cy="1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490515" name="AutoShape 19"/>
            <p:cNvSpPr>
              <a:spLocks noChangeArrowheads="1"/>
            </p:cNvSpPr>
            <p:nvPr/>
          </p:nvSpPr>
          <p:spPr bwMode="auto">
            <a:xfrm>
              <a:off x="3072" y="2736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90516" name="Group 20"/>
          <p:cNvGrpSpPr>
            <a:grpSpLocks/>
          </p:cNvGrpSpPr>
          <p:nvPr/>
        </p:nvGrpSpPr>
        <p:grpSpPr bwMode="auto">
          <a:xfrm>
            <a:off x="4349750" y="2014538"/>
            <a:ext cx="1954213" cy="1020762"/>
            <a:chOff x="2736" y="1267"/>
            <a:chExt cx="1229" cy="641"/>
          </a:xfrm>
        </p:grpSpPr>
        <p:grpSp>
          <p:nvGrpSpPr>
            <p:cNvPr id="490517" name="Group 21"/>
            <p:cNvGrpSpPr>
              <a:grpSpLocks/>
            </p:cNvGrpSpPr>
            <p:nvPr/>
          </p:nvGrpSpPr>
          <p:grpSpPr bwMode="auto">
            <a:xfrm>
              <a:off x="3408" y="1267"/>
              <a:ext cx="557" cy="641"/>
              <a:chOff x="3083" y="1267"/>
              <a:chExt cx="557" cy="641"/>
            </a:xfrm>
          </p:grpSpPr>
          <p:sp>
            <p:nvSpPr>
              <p:cNvPr id="490518" name="Line 22"/>
              <p:cNvSpPr>
                <a:spLocks noChangeShapeType="1"/>
              </p:cNvSpPr>
              <p:nvPr/>
            </p:nvSpPr>
            <p:spPr bwMode="auto">
              <a:xfrm flipH="1" flipV="1">
                <a:off x="3083" y="1267"/>
                <a:ext cx="296" cy="499"/>
              </a:xfrm>
              <a:prstGeom prst="line">
                <a:avLst/>
              </a:prstGeom>
              <a:noFill/>
              <a:ln w="508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19" name="Line 23"/>
              <p:cNvSpPr>
                <a:spLocks noChangeShapeType="1"/>
              </p:cNvSpPr>
              <p:nvPr/>
            </p:nvSpPr>
            <p:spPr bwMode="auto">
              <a:xfrm flipV="1">
                <a:off x="3361" y="1267"/>
                <a:ext cx="279" cy="507"/>
              </a:xfrm>
              <a:prstGeom prst="line">
                <a:avLst/>
              </a:prstGeom>
              <a:noFill/>
              <a:ln w="508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20" name="Rectangle 24"/>
              <p:cNvSpPr>
                <a:spLocks noChangeArrowheads="1"/>
              </p:cNvSpPr>
              <p:nvPr/>
            </p:nvSpPr>
            <p:spPr bwMode="auto">
              <a:xfrm>
                <a:off x="3230" y="1631"/>
                <a:ext cx="279" cy="277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21" name="Rectangle 25"/>
              <p:cNvSpPr>
                <a:spLocks noChangeArrowheads="1"/>
              </p:cNvSpPr>
              <p:nvPr/>
            </p:nvSpPr>
            <p:spPr bwMode="auto">
              <a:xfrm>
                <a:off x="3222" y="1623"/>
                <a:ext cx="287" cy="285"/>
              </a:xfrm>
              <a:prstGeom prst="rect">
                <a:avLst/>
              </a:prstGeom>
              <a:noFill/>
              <a:ln w="25400">
                <a:solidFill>
                  <a:srgbClr val="00279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22" name="Rectangle 26"/>
              <p:cNvSpPr>
                <a:spLocks noChangeArrowheads="1"/>
              </p:cNvSpPr>
              <p:nvPr/>
            </p:nvSpPr>
            <p:spPr bwMode="auto">
              <a:xfrm>
                <a:off x="3278" y="1718"/>
                <a:ext cx="168" cy="119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23" name="Rectangle 27"/>
              <p:cNvSpPr>
                <a:spLocks noChangeArrowheads="1"/>
              </p:cNvSpPr>
              <p:nvPr/>
            </p:nvSpPr>
            <p:spPr bwMode="auto">
              <a:xfrm>
                <a:off x="3371" y="1702"/>
                <a:ext cx="6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a</a:t>
                </a:r>
                <a:endParaRPr lang="en-US" sz="1800" b="1">
                  <a:latin typeface="Arial" charset="0"/>
                </a:endParaRPr>
              </a:p>
            </p:txBody>
          </p:sp>
        </p:grpSp>
        <p:sp>
          <p:nvSpPr>
            <p:cNvPr id="490524" name="AutoShape 28"/>
            <p:cNvSpPr>
              <a:spLocks noChangeArrowheads="1"/>
            </p:cNvSpPr>
            <p:nvPr/>
          </p:nvSpPr>
          <p:spPr bwMode="auto">
            <a:xfrm>
              <a:off x="2736" y="1392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90525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Reduction rule #1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33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15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Counterexample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57325" y="1587500"/>
            <a:ext cx="7077075" cy="546100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pPr marL="285750" indent="-285750"/>
            <a:r>
              <a:rPr lang="en-US"/>
              <a:t>East and North lights on at same time...</a:t>
            </a:r>
          </a:p>
        </p:txBody>
      </p:sp>
      <p:grpSp>
        <p:nvGrpSpPr>
          <p:cNvPr id="100357" name="Group 5"/>
          <p:cNvGrpSpPr>
            <a:grpSpLocks/>
          </p:cNvGrpSpPr>
          <p:nvPr/>
        </p:nvGrpSpPr>
        <p:grpSpPr bwMode="auto">
          <a:xfrm>
            <a:off x="1203325" y="2209800"/>
            <a:ext cx="4894263" cy="3962400"/>
            <a:chOff x="758" y="1392"/>
            <a:chExt cx="3083" cy="2496"/>
          </a:xfrm>
        </p:grpSpPr>
        <p:grpSp>
          <p:nvGrpSpPr>
            <p:cNvPr id="100358" name="Group 6"/>
            <p:cNvGrpSpPr>
              <a:grpSpLocks/>
            </p:cNvGrpSpPr>
            <p:nvPr/>
          </p:nvGrpSpPr>
          <p:grpSpPr bwMode="auto">
            <a:xfrm>
              <a:off x="1440" y="1392"/>
              <a:ext cx="2400" cy="2496"/>
              <a:chOff x="1440" y="1392"/>
              <a:chExt cx="2400" cy="2496"/>
            </a:xfrm>
          </p:grpSpPr>
          <p:grpSp>
            <p:nvGrpSpPr>
              <p:cNvPr id="100359" name="Group 7"/>
              <p:cNvGrpSpPr>
                <a:grpSpLocks/>
              </p:cNvGrpSpPr>
              <p:nvPr/>
            </p:nvGrpSpPr>
            <p:grpSpPr bwMode="auto">
              <a:xfrm>
                <a:off x="1632" y="1392"/>
                <a:ext cx="1920" cy="2496"/>
                <a:chOff x="1632" y="1392"/>
                <a:chExt cx="1920" cy="2496"/>
              </a:xfrm>
            </p:grpSpPr>
            <p:sp>
              <p:nvSpPr>
                <p:cNvPr id="100360" name="Line 8"/>
                <p:cNvSpPr>
                  <a:spLocks noChangeShapeType="1"/>
                </p:cNvSpPr>
                <p:nvPr/>
              </p:nvSpPr>
              <p:spPr bwMode="auto">
                <a:xfrm>
                  <a:off x="1632" y="1392"/>
                  <a:ext cx="0" cy="24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361" name="Line 9"/>
                <p:cNvSpPr>
                  <a:spLocks noChangeShapeType="1"/>
                </p:cNvSpPr>
                <p:nvPr/>
              </p:nvSpPr>
              <p:spPr bwMode="auto">
                <a:xfrm>
                  <a:off x="2112" y="1392"/>
                  <a:ext cx="0" cy="24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362" name="Line 10"/>
                <p:cNvSpPr>
                  <a:spLocks noChangeShapeType="1"/>
                </p:cNvSpPr>
                <p:nvPr/>
              </p:nvSpPr>
              <p:spPr bwMode="auto">
                <a:xfrm>
                  <a:off x="2592" y="1392"/>
                  <a:ext cx="0" cy="24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363" name="Line 11"/>
                <p:cNvSpPr>
                  <a:spLocks noChangeShapeType="1"/>
                </p:cNvSpPr>
                <p:nvPr/>
              </p:nvSpPr>
              <p:spPr bwMode="auto">
                <a:xfrm>
                  <a:off x="3072" y="1392"/>
                  <a:ext cx="0" cy="24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364" name="Line 12"/>
                <p:cNvSpPr>
                  <a:spLocks noChangeShapeType="1"/>
                </p:cNvSpPr>
                <p:nvPr/>
              </p:nvSpPr>
              <p:spPr bwMode="auto">
                <a:xfrm>
                  <a:off x="3552" y="1392"/>
                  <a:ext cx="0" cy="24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0365" name="Line 13"/>
              <p:cNvSpPr>
                <a:spLocks noChangeShapeType="1"/>
              </p:cNvSpPr>
              <p:nvPr/>
            </p:nvSpPr>
            <p:spPr bwMode="auto">
              <a:xfrm>
                <a:off x="1440" y="158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6" name="Line 14"/>
              <p:cNvSpPr>
                <a:spLocks noChangeShapeType="1"/>
              </p:cNvSpPr>
              <p:nvPr/>
            </p:nvSpPr>
            <p:spPr bwMode="auto">
              <a:xfrm>
                <a:off x="1440" y="182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7" name="Line 15"/>
              <p:cNvSpPr>
                <a:spLocks noChangeShapeType="1"/>
              </p:cNvSpPr>
              <p:nvPr/>
            </p:nvSpPr>
            <p:spPr bwMode="auto">
              <a:xfrm>
                <a:off x="1440" y="206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8" name="Line 16"/>
              <p:cNvSpPr>
                <a:spLocks noChangeShapeType="1"/>
              </p:cNvSpPr>
              <p:nvPr/>
            </p:nvSpPr>
            <p:spPr bwMode="auto">
              <a:xfrm>
                <a:off x="1440" y="230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9" name="Line 17"/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0" name="Line 18"/>
              <p:cNvSpPr>
                <a:spLocks noChangeShapeType="1"/>
              </p:cNvSpPr>
              <p:nvPr/>
            </p:nvSpPr>
            <p:spPr bwMode="auto">
              <a:xfrm>
                <a:off x="1440" y="278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1" name="Line 19"/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2" name="Line 20"/>
              <p:cNvSpPr>
                <a:spLocks noChangeShapeType="1"/>
              </p:cNvSpPr>
              <p:nvPr/>
            </p:nvSpPr>
            <p:spPr bwMode="auto">
              <a:xfrm>
                <a:off x="1440" y="326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3" name="Line 21"/>
              <p:cNvSpPr>
                <a:spLocks noChangeShapeType="1"/>
              </p:cNvSpPr>
              <p:nvPr/>
            </p:nvSpPr>
            <p:spPr bwMode="auto">
              <a:xfrm>
                <a:off x="1440" y="350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4" name="Line 22"/>
              <p:cNvSpPr>
                <a:spLocks noChangeShapeType="1"/>
              </p:cNvSpPr>
              <p:nvPr/>
            </p:nvSpPr>
            <p:spPr bwMode="auto">
              <a:xfrm>
                <a:off x="1440" y="3744"/>
                <a:ext cx="2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75" name="Rectangle 23"/>
            <p:cNvSpPr>
              <a:spLocks noChangeArrowheads="1"/>
            </p:cNvSpPr>
            <p:nvPr/>
          </p:nvSpPr>
          <p:spPr bwMode="auto">
            <a:xfrm>
              <a:off x="758" y="1425"/>
              <a:ext cx="4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E_Go</a:t>
              </a:r>
            </a:p>
          </p:txBody>
        </p:sp>
        <p:sp>
          <p:nvSpPr>
            <p:cNvPr id="100376" name="Rectangle 24"/>
            <p:cNvSpPr>
              <a:spLocks noChangeArrowheads="1"/>
            </p:cNvSpPr>
            <p:nvPr/>
          </p:nvSpPr>
          <p:spPr bwMode="auto">
            <a:xfrm>
              <a:off x="758" y="1905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E_Sense</a:t>
              </a:r>
            </a:p>
          </p:txBody>
        </p:sp>
        <p:sp>
          <p:nvSpPr>
            <p:cNvPr id="100377" name="Rectangle 25"/>
            <p:cNvSpPr>
              <a:spLocks noChangeArrowheads="1"/>
            </p:cNvSpPr>
            <p:nvPr/>
          </p:nvSpPr>
          <p:spPr bwMode="auto">
            <a:xfrm>
              <a:off x="758" y="2145"/>
              <a:ext cx="7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NS_Lock</a:t>
              </a:r>
            </a:p>
          </p:txBody>
        </p:sp>
        <p:sp>
          <p:nvSpPr>
            <p:cNvPr id="100378" name="Rectangle 26"/>
            <p:cNvSpPr>
              <a:spLocks noChangeArrowheads="1"/>
            </p:cNvSpPr>
            <p:nvPr/>
          </p:nvSpPr>
          <p:spPr bwMode="auto">
            <a:xfrm>
              <a:off x="758" y="2385"/>
              <a:ext cx="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N_Go</a:t>
              </a:r>
            </a:p>
          </p:txBody>
        </p:sp>
        <p:sp>
          <p:nvSpPr>
            <p:cNvPr id="100379" name="Rectangle 27"/>
            <p:cNvSpPr>
              <a:spLocks noChangeArrowheads="1"/>
            </p:cNvSpPr>
            <p:nvPr/>
          </p:nvSpPr>
          <p:spPr bwMode="auto">
            <a:xfrm>
              <a:off x="758" y="2625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N_Req</a:t>
              </a:r>
            </a:p>
          </p:txBody>
        </p:sp>
        <p:sp>
          <p:nvSpPr>
            <p:cNvPr id="100380" name="Rectangle 28"/>
            <p:cNvSpPr>
              <a:spLocks noChangeArrowheads="1"/>
            </p:cNvSpPr>
            <p:nvPr/>
          </p:nvSpPr>
          <p:spPr bwMode="auto">
            <a:xfrm>
              <a:off x="758" y="2865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N_Sense</a:t>
              </a:r>
            </a:p>
          </p:txBody>
        </p:sp>
        <p:sp>
          <p:nvSpPr>
            <p:cNvPr id="100381" name="Rectangle 29"/>
            <p:cNvSpPr>
              <a:spLocks noChangeArrowheads="1"/>
            </p:cNvSpPr>
            <p:nvPr/>
          </p:nvSpPr>
          <p:spPr bwMode="auto">
            <a:xfrm>
              <a:off x="758" y="3105"/>
              <a:ext cx="4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S_Go</a:t>
              </a:r>
            </a:p>
          </p:txBody>
        </p:sp>
        <p:sp>
          <p:nvSpPr>
            <p:cNvPr id="100382" name="Rectangle 30"/>
            <p:cNvSpPr>
              <a:spLocks noChangeArrowheads="1"/>
            </p:cNvSpPr>
            <p:nvPr/>
          </p:nvSpPr>
          <p:spPr bwMode="auto">
            <a:xfrm>
              <a:off x="758" y="3345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S_Req</a:t>
              </a:r>
            </a:p>
          </p:txBody>
        </p:sp>
        <p:sp>
          <p:nvSpPr>
            <p:cNvPr id="100383" name="Rectangle 31"/>
            <p:cNvSpPr>
              <a:spLocks noChangeArrowheads="1"/>
            </p:cNvSpPr>
            <p:nvPr/>
          </p:nvSpPr>
          <p:spPr bwMode="auto">
            <a:xfrm>
              <a:off x="758" y="3585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S_Sense</a:t>
              </a:r>
            </a:p>
          </p:txBody>
        </p:sp>
        <p:sp>
          <p:nvSpPr>
            <p:cNvPr id="100384" name="Rectangle 32"/>
            <p:cNvSpPr>
              <a:spLocks noChangeArrowheads="1"/>
            </p:cNvSpPr>
            <p:nvPr/>
          </p:nvSpPr>
          <p:spPr bwMode="auto">
            <a:xfrm>
              <a:off x="758" y="1665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E_Req</a:t>
              </a:r>
            </a:p>
          </p:txBody>
        </p:sp>
        <p:sp>
          <p:nvSpPr>
            <p:cNvPr id="100385" name="Freeform 33"/>
            <p:cNvSpPr>
              <a:spLocks/>
            </p:cNvSpPr>
            <p:nvPr/>
          </p:nvSpPr>
          <p:spPr bwMode="auto">
            <a:xfrm>
              <a:off x="1536" y="1440"/>
              <a:ext cx="2257" cy="145"/>
            </a:xfrm>
            <a:custGeom>
              <a:avLst/>
              <a:gdLst>
                <a:gd name="T0" fmla="*/ 0 w 2257"/>
                <a:gd name="T1" fmla="*/ 144 h 145"/>
                <a:gd name="T2" fmla="*/ 1776 w 2257"/>
                <a:gd name="T3" fmla="*/ 144 h 145"/>
                <a:gd name="T4" fmla="*/ 1872 w 2257"/>
                <a:gd name="T5" fmla="*/ 0 h 145"/>
                <a:gd name="T6" fmla="*/ 2256 w 2257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7" h="145">
                  <a:moveTo>
                    <a:pt x="0" y="144"/>
                  </a:moveTo>
                  <a:lnTo>
                    <a:pt x="1776" y="144"/>
                  </a:lnTo>
                  <a:lnTo>
                    <a:pt x="1872" y="0"/>
                  </a:lnTo>
                  <a:lnTo>
                    <a:pt x="225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6" name="Freeform 34"/>
            <p:cNvSpPr>
              <a:spLocks/>
            </p:cNvSpPr>
            <p:nvPr/>
          </p:nvSpPr>
          <p:spPr bwMode="auto">
            <a:xfrm>
              <a:off x="1536" y="1680"/>
              <a:ext cx="2209" cy="145"/>
            </a:xfrm>
            <a:custGeom>
              <a:avLst/>
              <a:gdLst>
                <a:gd name="T0" fmla="*/ 0 w 2209"/>
                <a:gd name="T1" fmla="*/ 144 h 145"/>
                <a:gd name="T2" fmla="*/ 1248 w 2209"/>
                <a:gd name="T3" fmla="*/ 144 h 145"/>
                <a:gd name="T4" fmla="*/ 1344 w 2209"/>
                <a:gd name="T5" fmla="*/ 0 h 145"/>
                <a:gd name="T6" fmla="*/ 2208 w 2209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9" h="145">
                  <a:moveTo>
                    <a:pt x="0" y="144"/>
                  </a:moveTo>
                  <a:lnTo>
                    <a:pt x="1248" y="144"/>
                  </a:lnTo>
                  <a:lnTo>
                    <a:pt x="1344" y="0"/>
                  </a:lnTo>
                  <a:lnTo>
                    <a:pt x="220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7" name="Freeform 35"/>
            <p:cNvSpPr>
              <a:spLocks/>
            </p:cNvSpPr>
            <p:nvPr/>
          </p:nvSpPr>
          <p:spPr bwMode="auto">
            <a:xfrm>
              <a:off x="1536" y="1920"/>
              <a:ext cx="2209" cy="145"/>
            </a:xfrm>
            <a:custGeom>
              <a:avLst/>
              <a:gdLst>
                <a:gd name="T0" fmla="*/ 0 w 2209"/>
                <a:gd name="T1" fmla="*/ 144 h 145"/>
                <a:gd name="T2" fmla="*/ 768 w 2209"/>
                <a:gd name="T3" fmla="*/ 144 h 145"/>
                <a:gd name="T4" fmla="*/ 864 w 2209"/>
                <a:gd name="T5" fmla="*/ 0 h 145"/>
                <a:gd name="T6" fmla="*/ 1200 w 2209"/>
                <a:gd name="T7" fmla="*/ 0 h 145"/>
                <a:gd name="T8" fmla="*/ 1224 w 2209"/>
                <a:gd name="T9" fmla="*/ 0 h 145"/>
                <a:gd name="T10" fmla="*/ 1296 w 2209"/>
                <a:gd name="T11" fmla="*/ 144 h 145"/>
                <a:gd name="T12" fmla="*/ 2208 w 2209"/>
                <a:gd name="T13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9" h="145">
                  <a:moveTo>
                    <a:pt x="0" y="144"/>
                  </a:moveTo>
                  <a:lnTo>
                    <a:pt x="768" y="144"/>
                  </a:lnTo>
                  <a:lnTo>
                    <a:pt x="864" y="0"/>
                  </a:lnTo>
                  <a:lnTo>
                    <a:pt x="1200" y="0"/>
                  </a:lnTo>
                  <a:lnTo>
                    <a:pt x="1224" y="0"/>
                  </a:lnTo>
                  <a:lnTo>
                    <a:pt x="1296" y="144"/>
                  </a:lnTo>
                  <a:lnTo>
                    <a:pt x="2208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8" name="Freeform 36"/>
            <p:cNvSpPr>
              <a:spLocks/>
            </p:cNvSpPr>
            <p:nvPr/>
          </p:nvSpPr>
          <p:spPr bwMode="auto">
            <a:xfrm>
              <a:off x="1536" y="2160"/>
              <a:ext cx="2161" cy="145"/>
            </a:xfrm>
            <a:custGeom>
              <a:avLst/>
              <a:gdLst>
                <a:gd name="T0" fmla="*/ 0 w 2161"/>
                <a:gd name="T1" fmla="*/ 144 h 145"/>
                <a:gd name="T2" fmla="*/ 720 w 2161"/>
                <a:gd name="T3" fmla="*/ 144 h 145"/>
                <a:gd name="T4" fmla="*/ 816 w 2161"/>
                <a:gd name="T5" fmla="*/ 0 h 145"/>
                <a:gd name="T6" fmla="*/ 1296 w 2161"/>
                <a:gd name="T7" fmla="*/ 0 h 145"/>
                <a:gd name="T8" fmla="*/ 1392 w 2161"/>
                <a:gd name="T9" fmla="*/ 144 h 145"/>
                <a:gd name="T10" fmla="*/ 2160 w 2161"/>
                <a:gd name="T11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1" h="145">
                  <a:moveTo>
                    <a:pt x="0" y="144"/>
                  </a:moveTo>
                  <a:lnTo>
                    <a:pt x="720" y="144"/>
                  </a:lnTo>
                  <a:lnTo>
                    <a:pt x="816" y="0"/>
                  </a:lnTo>
                  <a:lnTo>
                    <a:pt x="1296" y="0"/>
                  </a:lnTo>
                  <a:lnTo>
                    <a:pt x="1392" y="144"/>
                  </a:lnTo>
                  <a:lnTo>
                    <a:pt x="2160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9" name="Freeform 37"/>
            <p:cNvSpPr>
              <a:spLocks/>
            </p:cNvSpPr>
            <p:nvPr/>
          </p:nvSpPr>
          <p:spPr bwMode="auto">
            <a:xfrm>
              <a:off x="1536" y="2400"/>
              <a:ext cx="2305" cy="145"/>
            </a:xfrm>
            <a:custGeom>
              <a:avLst/>
              <a:gdLst>
                <a:gd name="T0" fmla="*/ 0 w 2305"/>
                <a:gd name="T1" fmla="*/ 144 h 145"/>
                <a:gd name="T2" fmla="*/ 1296 w 2305"/>
                <a:gd name="T3" fmla="*/ 144 h 145"/>
                <a:gd name="T4" fmla="*/ 1392 w 2305"/>
                <a:gd name="T5" fmla="*/ 0 h 145"/>
                <a:gd name="T6" fmla="*/ 2304 w 2305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5" h="145">
                  <a:moveTo>
                    <a:pt x="0" y="144"/>
                  </a:moveTo>
                  <a:lnTo>
                    <a:pt x="1296" y="144"/>
                  </a:lnTo>
                  <a:lnTo>
                    <a:pt x="1392" y="0"/>
                  </a:lnTo>
                  <a:lnTo>
                    <a:pt x="23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0" name="Freeform 38"/>
            <p:cNvSpPr>
              <a:spLocks/>
            </p:cNvSpPr>
            <p:nvPr/>
          </p:nvSpPr>
          <p:spPr bwMode="auto">
            <a:xfrm>
              <a:off x="1536" y="2640"/>
              <a:ext cx="2305" cy="145"/>
            </a:xfrm>
            <a:custGeom>
              <a:avLst/>
              <a:gdLst>
                <a:gd name="T0" fmla="*/ 0 w 2305"/>
                <a:gd name="T1" fmla="*/ 144 h 145"/>
                <a:gd name="T2" fmla="*/ 816 w 2305"/>
                <a:gd name="T3" fmla="*/ 144 h 145"/>
                <a:gd name="T4" fmla="*/ 912 w 2305"/>
                <a:gd name="T5" fmla="*/ 0 h 145"/>
                <a:gd name="T6" fmla="*/ 2304 w 2305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5" h="145">
                  <a:moveTo>
                    <a:pt x="0" y="144"/>
                  </a:moveTo>
                  <a:lnTo>
                    <a:pt x="816" y="144"/>
                  </a:lnTo>
                  <a:lnTo>
                    <a:pt x="912" y="0"/>
                  </a:lnTo>
                  <a:lnTo>
                    <a:pt x="23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1" name="Freeform 39"/>
            <p:cNvSpPr>
              <a:spLocks/>
            </p:cNvSpPr>
            <p:nvPr/>
          </p:nvSpPr>
          <p:spPr bwMode="auto">
            <a:xfrm>
              <a:off x="1536" y="2880"/>
              <a:ext cx="2257" cy="145"/>
            </a:xfrm>
            <a:custGeom>
              <a:avLst/>
              <a:gdLst>
                <a:gd name="T0" fmla="*/ 0 w 2257"/>
                <a:gd name="T1" fmla="*/ 144 h 145"/>
                <a:gd name="T2" fmla="*/ 336 w 2257"/>
                <a:gd name="T3" fmla="*/ 144 h 145"/>
                <a:gd name="T4" fmla="*/ 432 w 2257"/>
                <a:gd name="T5" fmla="*/ 0 h 145"/>
                <a:gd name="T6" fmla="*/ 816 w 2257"/>
                <a:gd name="T7" fmla="*/ 0 h 145"/>
                <a:gd name="T8" fmla="*/ 912 w 2257"/>
                <a:gd name="T9" fmla="*/ 144 h 145"/>
                <a:gd name="T10" fmla="*/ 1344 w 2257"/>
                <a:gd name="T11" fmla="*/ 144 h 145"/>
                <a:gd name="T12" fmla="*/ 1440 w 2257"/>
                <a:gd name="T13" fmla="*/ 0 h 145"/>
                <a:gd name="T14" fmla="*/ 1776 w 2257"/>
                <a:gd name="T15" fmla="*/ 0 h 145"/>
                <a:gd name="T16" fmla="*/ 1872 w 2257"/>
                <a:gd name="T17" fmla="*/ 144 h 145"/>
                <a:gd name="T18" fmla="*/ 2256 w 2257"/>
                <a:gd name="T19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7" h="145">
                  <a:moveTo>
                    <a:pt x="0" y="144"/>
                  </a:moveTo>
                  <a:lnTo>
                    <a:pt x="336" y="144"/>
                  </a:lnTo>
                  <a:lnTo>
                    <a:pt x="432" y="0"/>
                  </a:lnTo>
                  <a:lnTo>
                    <a:pt x="816" y="0"/>
                  </a:lnTo>
                  <a:lnTo>
                    <a:pt x="912" y="144"/>
                  </a:lnTo>
                  <a:lnTo>
                    <a:pt x="1344" y="144"/>
                  </a:lnTo>
                  <a:lnTo>
                    <a:pt x="1440" y="0"/>
                  </a:lnTo>
                  <a:lnTo>
                    <a:pt x="1776" y="0"/>
                  </a:lnTo>
                  <a:lnTo>
                    <a:pt x="1872" y="144"/>
                  </a:lnTo>
                  <a:lnTo>
                    <a:pt x="2256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2" name="Freeform 40"/>
            <p:cNvSpPr>
              <a:spLocks/>
            </p:cNvSpPr>
            <p:nvPr/>
          </p:nvSpPr>
          <p:spPr bwMode="auto">
            <a:xfrm>
              <a:off x="1536" y="3120"/>
              <a:ext cx="2305" cy="145"/>
            </a:xfrm>
            <a:custGeom>
              <a:avLst/>
              <a:gdLst>
                <a:gd name="T0" fmla="*/ 0 w 2305"/>
                <a:gd name="T1" fmla="*/ 144 h 145"/>
                <a:gd name="T2" fmla="*/ 768 w 2305"/>
                <a:gd name="T3" fmla="*/ 144 h 145"/>
                <a:gd name="T4" fmla="*/ 864 w 2305"/>
                <a:gd name="T5" fmla="*/ 0 h 145"/>
                <a:gd name="T6" fmla="*/ 1296 w 2305"/>
                <a:gd name="T7" fmla="*/ 0 h 145"/>
                <a:gd name="T8" fmla="*/ 1392 w 2305"/>
                <a:gd name="T9" fmla="*/ 144 h 145"/>
                <a:gd name="T10" fmla="*/ 2304 w 2305"/>
                <a:gd name="T11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5" h="145">
                  <a:moveTo>
                    <a:pt x="0" y="144"/>
                  </a:moveTo>
                  <a:lnTo>
                    <a:pt x="768" y="144"/>
                  </a:lnTo>
                  <a:lnTo>
                    <a:pt x="864" y="0"/>
                  </a:lnTo>
                  <a:lnTo>
                    <a:pt x="1296" y="0"/>
                  </a:lnTo>
                  <a:lnTo>
                    <a:pt x="1392" y="144"/>
                  </a:lnTo>
                  <a:lnTo>
                    <a:pt x="2304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3" name="Freeform 41"/>
            <p:cNvSpPr>
              <a:spLocks/>
            </p:cNvSpPr>
            <p:nvPr/>
          </p:nvSpPr>
          <p:spPr bwMode="auto">
            <a:xfrm>
              <a:off x="1488" y="3360"/>
              <a:ext cx="2257" cy="153"/>
            </a:xfrm>
            <a:custGeom>
              <a:avLst/>
              <a:gdLst>
                <a:gd name="T0" fmla="*/ 0 w 2257"/>
                <a:gd name="T1" fmla="*/ 144 h 153"/>
                <a:gd name="T2" fmla="*/ 384 w 2257"/>
                <a:gd name="T3" fmla="*/ 144 h 153"/>
                <a:gd name="T4" fmla="*/ 416 w 2257"/>
                <a:gd name="T5" fmla="*/ 152 h 153"/>
                <a:gd name="T6" fmla="*/ 528 w 2257"/>
                <a:gd name="T7" fmla="*/ 0 h 153"/>
                <a:gd name="T8" fmla="*/ 1344 w 2257"/>
                <a:gd name="T9" fmla="*/ 0 h 153"/>
                <a:gd name="T10" fmla="*/ 1440 w 2257"/>
                <a:gd name="T11" fmla="*/ 144 h 153"/>
                <a:gd name="T12" fmla="*/ 2256 w 2257"/>
                <a:gd name="T13" fmla="*/ 14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7" h="153">
                  <a:moveTo>
                    <a:pt x="0" y="144"/>
                  </a:moveTo>
                  <a:lnTo>
                    <a:pt x="384" y="144"/>
                  </a:lnTo>
                  <a:lnTo>
                    <a:pt x="416" y="152"/>
                  </a:lnTo>
                  <a:lnTo>
                    <a:pt x="528" y="0"/>
                  </a:lnTo>
                  <a:lnTo>
                    <a:pt x="1344" y="0"/>
                  </a:lnTo>
                  <a:lnTo>
                    <a:pt x="1440" y="144"/>
                  </a:lnTo>
                  <a:lnTo>
                    <a:pt x="2256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4" name="Freeform 42"/>
            <p:cNvSpPr>
              <a:spLocks/>
            </p:cNvSpPr>
            <p:nvPr/>
          </p:nvSpPr>
          <p:spPr bwMode="auto">
            <a:xfrm>
              <a:off x="1488" y="3600"/>
              <a:ext cx="2305" cy="145"/>
            </a:xfrm>
            <a:custGeom>
              <a:avLst/>
              <a:gdLst>
                <a:gd name="T0" fmla="*/ 0 w 2305"/>
                <a:gd name="T1" fmla="*/ 0 h 145"/>
                <a:gd name="T2" fmla="*/ 288 w 2305"/>
                <a:gd name="T3" fmla="*/ 0 h 145"/>
                <a:gd name="T4" fmla="*/ 432 w 2305"/>
                <a:gd name="T5" fmla="*/ 144 h 145"/>
                <a:gd name="T6" fmla="*/ 2304 w 230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5" h="145">
                  <a:moveTo>
                    <a:pt x="0" y="0"/>
                  </a:moveTo>
                  <a:lnTo>
                    <a:pt x="288" y="0"/>
                  </a:lnTo>
                  <a:lnTo>
                    <a:pt x="432" y="144"/>
                  </a:lnTo>
                  <a:lnTo>
                    <a:pt x="2304" y="1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95" name="Rectangle 43"/>
          <p:cNvSpPr>
            <a:spLocks noChangeArrowheads="1"/>
          </p:cNvSpPr>
          <p:nvPr/>
        </p:nvSpPr>
        <p:spPr bwMode="auto">
          <a:xfrm>
            <a:off x="6226175" y="2865438"/>
            <a:ext cx="2673350" cy="1752600"/>
          </a:xfrm>
          <a:prstGeom prst="rect">
            <a:avLst/>
          </a:prstGeom>
          <a:gradFill rotWithShape="0">
            <a:gsLst>
              <a:gs pos="0">
                <a:srgbClr val="00B7A5">
                  <a:gamma/>
                  <a:shade val="89804"/>
                  <a:invGamma/>
                </a:srgbClr>
              </a:gs>
              <a:gs pos="50000">
                <a:srgbClr val="00B7A5"/>
              </a:gs>
              <a:gs pos="100000">
                <a:srgbClr val="00B7A5">
                  <a:gamma/>
                  <a:shade val="89804"/>
                  <a:invGamma/>
                </a:srgbClr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N light goes on at</a:t>
            </a:r>
          </a:p>
          <a:p>
            <a:r>
              <a:rPr lang="en-US" sz="1800" b="1">
                <a:latin typeface="Arial" charset="0"/>
              </a:rPr>
              <a:t>same time S light goes</a:t>
            </a:r>
          </a:p>
          <a:p>
            <a:r>
              <a:rPr lang="en-US" sz="1800" b="1">
                <a:latin typeface="Arial" charset="0"/>
              </a:rPr>
              <a:t>off.</a:t>
            </a: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S takes priority and</a:t>
            </a:r>
          </a:p>
          <a:p>
            <a:r>
              <a:rPr lang="en-US" sz="1800" b="1">
                <a:latin typeface="Arial" charset="0"/>
              </a:rPr>
              <a:t>resets NS_Lock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529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23" name="Group 3"/>
          <p:cNvGrpSpPr>
            <a:grpSpLocks/>
          </p:cNvGrpSpPr>
          <p:nvPr/>
        </p:nvGrpSpPr>
        <p:grpSpPr bwMode="auto">
          <a:xfrm>
            <a:off x="1220788" y="2136775"/>
            <a:ext cx="1389062" cy="1530350"/>
            <a:chOff x="1891" y="1339"/>
            <a:chExt cx="874" cy="962"/>
          </a:xfrm>
        </p:grpSpPr>
        <p:grpSp>
          <p:nvGrpSpPr>
            <p:cNvPr id="491524" name="Group 4"/>
            <p:cNvGrpSpPr>
              <a:grpSpLocks/>
            </p:cNvGrpSpPr>
            <p:nvPr/>
          </p:nvGrpSpPr>
          <p:grpSpPr bwMode="auto">
            <a:xfrm>
              <a:off x="2074" y="1609"/>
              <a:ext cx="511" cy="422"/>
              <a:chOff x="2074" y="1609"/>
              <a:chExt cx="511" cy="422"/>
            </a:xfrm>
          </p:grpSpPr>
          <p:sp>
            <p:nvSpPr>
              <p:cNvPr id="491525" name="Freeform 5"/>
              <p:cNvSpPr>
                <a:spLocks/>
              </p:cNvSpPr>
              <p:nvPr/>
            </p:nvSpPr>
            <p:spPr bwMode="auto">
              <a:xfrm>
                <a:off x="2497" y="1609"/>
                <a:ext cx="88" cy="80"/>
              </a:xfrm>
              <a:custGeom>
                <a:avLst/>
                <a:gdLst>
                  <a:gd name="T0" fmla="*/ 72 w 88"/>
                  <a:gd name="T1" fmla="*/ 0 h 80"/>
                  <a:gd name="T2" fmla="*/ 0 w 88"/>
                  <a:gd name="T3" fmla="*/ 64 h 80"/>
                  <a:gd name="T4" fmla="*/ 16 w 88"/>
                  <a:gd name="T5" fmla="*/ 80 h 80"/>
                  <a:gd name="T6" fmla="*/ 88 w 88"/>
                  <a:gd name="T7" fmla="*/ 16 h 80"/>
                  <a:gd name="T8" fmla="*/ 72 w 88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0">
                    <a:moveTo>
                      <a:pt x="72" y="0"/>
                    </a:moveTo>
                    <a:lnTo>
                      <a:pt x="0" y="64"/>
                    </a:lnTo>
                    <a:lnTo>
                      <a:pt x="16" y="80"/>
                    </a:lnTo>
                    <a:lnTo>
                      <a:pt x="88" y="1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26" name="Freeform 6"/>
              <p:cNvSpPr>
                <a:spLocks/>
              </p:cNvSpPr>
              <p:nvPr/>
            </p:nvSpPr>
            <p:spPr bwMode="auto">
              <a:xfrm>
                <a:off x="2401" y="1697"/>
                <a:ext cx="88" cy="71"/>
              </a:xfrm>
              <a:custGeom>
                <a:avLst/>
                <a:gdLst>
                  <a:gd name="T0" fmla="*/ 72 w 88"/>
                  <a:gd name="T1" fmla="*/ 0 h 71"/>
                  <a:gd name="T2" fmla="*/ 0 w 88"/>
                  <a:gd name="T3" fmla="*/ 55 h 71"/>
                  <a:gd name="T4" fmla="*/ 16 w 88"/>
                  <a:gd name="T5" fmla="*/ 71 h 71"/>
                  <a:gd name="T6" fmla="*/ 88 w 88"/>
                  <a:gd name="T7" fmla="*/ 16 h 71"/>
                  <a:gd name="T8" fmla="*/ 72 w 88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71">
                    <a:moveTo>
                      <a:pt x="72" y="0"/>
                    </a:moveTo>
                    <a:lnTo>
                      <a:pt x="0" y="55"/>
                    </a:lnTo>
                    <a:lnTo>
                      <a:pt x="16" y="71"/>
                    </a:lnTo>
                    <a:lnTo>
                      <a:pt x="88" y="1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27" name="Freeform 7"/>
              <p:cNvSpPr>
                <a:spLocks/>
              </p:cNvSpPr>
              <p:nvPr/>
            </p:nvSpPr>
            <p:spPr bwMode="auto">
              <a:xfrm>
                <a:off x="2298" y="1776"/>
                <a:ext cx="95" cy="72"/>
              </a:xfrm>
              <a:custGeom>
                <a:avLst/>
                <a:gdLst>
                  <a:gd name="T0" fmla="*/ 80 w 95"/>
                  <a:gd name="T1" fmla="*/ 0 h 72"/>
                  <a:gd name="T2" fmla="*/ 0 w 95"/>
                  <a:gd name="T3" fmla="*/ 56 h 72"/>
                  <a:gd name="T4" fmla="*/ 16 w 95"/>
                  <a:gd name="T5" fmla="*/ 72 h 72"/>
                  <a:gd name="T6" fmla="*/ 95 w 95"/>
                  <a:gd name="T7" fmla="*/ 16 h 72"/>
                  <a:gd name="T8" fmla="*/ 80 w 95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72">
                    <a:moveTo>
                      <a:pt x="80" y="0"/>
                    </a:moveTo>
                    <a:lnTo>
                      <a:pt x="0" y="56"/>
                    </a:lnTo>
                    <a:lnTo>
                      <a:pt x="16" y="72"/>
                    </a:lnTo>
                    <a:lnTo>
                      <a:pt x="95" y="16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28" name="Freeform 8"/>
              <p:cNvSpPr>
                <a:spLocks/>
              </p:cNvSpPr>
              <p:nvPr/>
            </p:nvSpPr>
            <p:spPr bwMode="auto">
              <a:xfrm>
                <a:off x="2202" y="1856"/>
                <a:ext cx="88" cy="71"/>
              </a:xfrm>
              <a:custGeom>
                <a:avLst/>
                <a:gdLst>
                  <a:gd name="T0" fmla="*/ 72 w 88"/>
                  <a:gd name="T1" fmla="*/ 0 h 71"/>
                  <a:gd name="T2" fmla="*/ 0 w 88"/>
                  <a:gd name="T3" fmla="*/ 55 h 71"/>
                  <a:gd name="T4" fmla="*/ 16 w 88"/>
                  <a:gd name="T5" fmla="*/ 71 h 71"/>
                  <a:gd name="T6" fmla="*/ 88 w 88"/>
                  <a:gd name="T7" fmla="*/ 16 h 71"/>
                  <a:gd name="T8" fmla="*/ 72 w 88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71">
                    <a:moveTo>
                      <a:pt x="72" y="0"/>
                    </a:moveTo>
                    <a:lnTo>
                      <a:pt x="0" y="55"/>
                    </a:lnTo>
                    <a:lnTo>
                      <a:pt x="16" y="71"/>
                    </a:lnTo>
                    <a:lnTo>
                      <a:pt x="88" y="1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29" name="Freeform 9"/>
              <p:cNvSpPr>
                <a:spLocks/>
              </p:cNvSpPr>
              <p:nvPr/>
            </p:nvSpPr>
            <p:spPr bwMode="auto">
              <a:xfrm>
                <a:off x="2106" y="1935"/>
                <a:ext cx="88" cy="80"/>
              </a:xfrm>
              <a:custGeom>
                <a:avLst/>
                <a:gdLst>
                  <a:gd name="T0" fmla="*/ 72 w 88"/>
                  <a:gd name="T1" fmla="*/ 0 h 80"/>
                  <a:gd name="T2" fmla="*/ 0 w 88"/>
                  <a:gd name="T3" fmla="*/ 64 h 80"/>
                  <a:gd name="T4" fmla="*/ 16 w 88"/>
                  <a:gd name="T5" fmla="*/ 80 h 80"/>
                  <a:gd name="T6" fmla="*/ 88 w 88"/>
                  <a:gd name="T7" fmla="*/ 16 h 80"/>
                  <a:gd name="T8" fmla="*/ 72 w 88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0">
                    <a:moveTo>
                      <a:pt x="72" y="0"/>
                    </a:moveTo>
                    <a:lnTo>
                      <a:pt x="0" y="64"/>
                    </a:lnTo>
                    <a:lnTo>
                      <a:pt x="16" y="80"/>
                    </a:lnTo>
                    <a:lnTo>
                      <a:pt x="88" y="1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30" name="Freeform 10"/>
              <p:cNvSpPr>
                <a:spLocks/>
              </p:cNvSpPr>
              <p:nvPr/>
            </p:nvSpPr>
            <p:spPr bwMode="auto">
              <a:xfrm>
                <a:off x="2074" y="2015"/>
                <a:ext cx="24" cy="16"/>
              </a:xfrm>
              <a:custGeom>
                <a:avLst/>
                <a:gdLst>
                  <a:gd name="T0" fmla="*/ 8 w 24"/>
                  <a:gd name="T1" fmla="*/ 0 h 16"/>
                  <a:gd name="T2" fmla="*/ 0 w 24"/>
                  <a:gd name="T3" fmla="*/ 0 h 16"/>
                  <a:gd name="T4" fmla="*/ 16 w 24"/>
                  <a:gd name="T5" fmla="*/ 16 h 16"/>
                  <a:gd name="T6" fmla="*/ 24 w 24"/>
                  <a:gd name="T7" fmla="*/ 16 h 16"/>
                  <a:gd name="T8" fmla="*/ 8 w 24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6">
                    <a:moveTo>
                      <a:pt x="8" y="0"/>
                    </a:moveTo>
                    <a:lnTo>
                      <a:pt x="0" y="0"/>
                    </a:lnTo>
                    <a:lnTo>
                      <a:pt x="16" y="16"/>
                    </a:lnTo>
                    <a:lnTo>
                      <a:pt x="24" y="16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531" name="Line 11"/>
            <p:cNvSpPr>
              <a:spLocks noChangeShapeType="1"/>
            </p:cNvSpPr>
            <p:nvPr/>
          </p:nvSpPr>
          <p:spPr bwMode="auto">
            <a:xfrm>
              <a:off x="2074" y="1610"/>
              <a:ext cx="511" cy="418"/>
            </a:xfrm>
            <a:prstGeom prst="line">
              <a:avLst/>
            </a:prstGeom>
            <a:noFill/>
            <a:ln w="508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532" name="Group 12"/>
            <p:cNvGrpSpPr>
              <a:grpSpLocks/>
            </p:cNvGrpSpPr>
            <p:nvPr/>
          </p:nvGrpSpPr>
          <p:grpSpPr bwMode="auto">
            <a:xfrm>
              <a:off x="2082" y="1665"/>
              <a:ext cx="1" cy="310"/>
              <a:chOff x="2082" y="1665"/>
              <a:chExt cx="1" cy="310"/>
            </a:xfrm>
          </p:grpSpPr>
          <p:sp>
            <p:nvSpPr>
              <p:cNvPr id="491533" name="Line 13"/>
              <p:cNvSpPr>
                <a:spLocks noChangeShapeType="1"/>
              </p:cNvSpPr>
              <p:nvPr/>
            </p:nvSpPr>
            <p:spPr bwMode="auto">
              <a:xfrm>
                <a:off x="2082" y="1665"/>
                <a:ext cx="1" cy="87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34" name="Line 14"/>
              <p:cNvSpPr>
                <a:spLocks noChangeShapeType="1"/>
              </p:cNvSpPr>
              <p:nvPr/>
            </p:nvSpPr>
            <p:spPr bwMode="auto">
              <a:xfrm>
                <a:off x="2082" y="1792"/>
                <a:ext cx="1" cy="88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35" name="Line 15"/>
              <p:cNvSpPr>
                <a:spLocks noChangeShapeType="1"/>
              </p:cNvSpPr>
              <p:nvPr/>
            </p:nvSpPr>
            <p:spPr bwMode="auto">
              <a:xfrm>
                <a:off x="2082" y="1919"/>
                <a:ext cx="1" cy="56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1536" name="Group 16"/>
            <p:cNvGrpSpPr>
              <a:grpSpLocks/>
            </p:cNvGrpSpPr>
            <p:nvPr/>
          </p:nvGrpSpPr>
          <p:grpSpPr bwMode="auto">
            <a:xfrm>
              <a:off x="1891" y="2015"/>
              <a:ext cx="199" cy="286"/>
              <a:chOff x="1891" y="2015"/>
              <a:chExt cx="199" cy="286"/>
            </a:xfrm>
          </p:grpSpPr>
          <p:sp>
            <p:nvSpPr>
              <p:cNvPr id="491537" name="Freeform 17"/>
              <p:cNvSpPr>
                <a:spLocks/>
              </p:cNvSpPr>
              <p:nvPr/>
            </p:nvSpPr>
            <p:spPr bwMode="auto">
              <a:xfrm>
                <a:off x="2019" y="2015"/>
                <a:ext cx="71" cy="95"/>
              </a:xfrm>
              <a:custGeom>
                <a:avLst/>
                <a:gdLst>
                  <a:gd name="T0" fmla="*/ 55 w 71"/>
                  <a:gd name="T1" fmla="*/ 0 h 95"/>
                  <a:gd name="T2" fmla="*/ 0 w 71"/>
                  <a:gd name="T3" fmla="*/ 79 h 95"/>
                  <a:gd name="T4" fmla="*/ 16 w 71"/>
                  <a:gd name="T5" fmla="*/ 95 h 95"/>
                  <a:gd name="T6" fmla="*/ 71 w 71"/>
                  <a:gd name="T7" fmla="*/ 16 h 95"/>
                  <a:gd name="T8" fmla="*/ 55 w 71"/>
                  <a:gd name="T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95">
                    <a:moveTo>
                      <a:pt x="55" y="0"/>
                    </a:moveTo>
                    <a:lnTo>
                      <a:pt x="0" y="79"/>
                    </a:lnTo>
                    <a:lnTo>
                      <a:pt x="16" y="95"/>
                    </a:lnTo>
                    <a:lnTo>
                      <a:pt x="71" y="16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38" name="Freeform 18"/>
              <p:cNvSpPr>
                <a:spLocks/>
              </p:cNvSpPr>
              <p:nvPr/>
            </p:nvSpPr>
            <p:spPr bwMode="auto">
              <a:xfrm>
                <a:off x="1955" y="2126"/>
                <a:ext cx="64" cy="96"/>
              </a:xfrm>
              <a:custGeom>
                <a:avLst/>
                <a:gdLst>
                  <a:gd name="T0" fmla="*/ 48 w 64"/>
                  <a:gd name="T1" fmla="*/ 0 h 96"/>
                  <a:gd name="T2" fmla="*/ 0 w 64"/>
                  <a:gd name="T3" fmla="*/ 80 h 96"/>
                  <a:gd name="T4" fmla="*/ 16 w 64"/>
                  <a:gd name="T5" fmla="*/ 96 h 96"/>
                  <a:gd name="T6" fmla="*/ 64 w 64"/>
                  <a:gd name="T7" fmla="*/ 16 h 96"/>
                  <a:gd name="T8" fmla="*/ 48 w 64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96">
                    <a:moveTo>
                      <a:pt x="48" y="0"/>
                    </a:moveTo>
                    <a:lnTo>
                      <a:pt x="0" y="80"/>
                    </a:lnTo>
                    <a:lnTo>
                      <a:pt x="16" y="96"/>
                    </a:lnTo>
                    <a:lnTo>
                      <a:pt x="64" y="16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39" name="Freeform 19"/>
              <p:cNvSpPr>
                <a:spLocks/>
              </p:cNvSpPr>
              <p:nvPr/>
            </p:nvSpPr>
            <p:spPr bwMode="auto">
              <a:xfrm>
                <a:off x="1891" y="2230"/>
                <a:ext cx="56" cy="71"/>
              </a:xfrm>
              <a:custGeom>
                <a:avLst/>
                <a:gdLst>
                  <a:gd name="T0" fmla="*/ 40 w 56"/>
                  <a:gd name="T1" fmla="*/ 0 h 71"/>
                  <a:gd name="T2" fmla="*/ 0 w 56"/>
                  <a:gd name="T3" fmla="*/ 55 h 71"/>
                  <a:gd name="T4" fmla="*/ 16 w 56"/>
                  <a:gd name="T5" fmla="*/ 71 h 71"/>
                  <a:gd name="T6" fmla="*/ 56 w 56"/>
                  <a:gd name="T7" fmla="*/ 15 h 71"/>
                  <a:gd name="T8" fmla="*/ 40 w 56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71">
                    <a:moveTo>
                      <a:pt x="40" y="0"/>
                    </a:moveTo>
                    <a:lnTo>
                      <a:pt x="0" y="55"/>
                    </a:lnTo>
                    <a:lnTo>
                      <a:pt x="16" y="71"/>
                    </a:lnTo>
                    <a:lnTo>
                      <a:pt x="56" y="1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540" name="Line 20"/>
            <p:cNvSpPr>
              <a:spLocks noChangeShapeType="1"/>
            </p:cNvSpPr>
            <p:nvPr/>
          </p:nvSpPr>
          <p:spPr bwMode="auto">
            <a:xfrm>
              <a:off x="2077" y="2015"/>
              <a:ext cx="193" cy="286"/>
            </a:xfrm>
            <a:prstGeom prst="line">
              <a:avLst/>
            </a:prstGeom>
            <a:noFill/>
            <a:ln w="508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1" name="Oval 21"/>
            <p:cNvSpPr>
              <a:spLocks noChangeArrowheads="1"/>
            </p:cNvSpPr>
            <p:nvPr/>
          </p:nvSpPr>
          <p:spPr bwMode="auto">
            <a:xfrm>
              <a:off x="1947" y="1888"/>
              <a:ext cx="279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2" name="Oval 22"/>
            <p:cNvSpPr>
              <a:spLocks noChangeArrowheads="1"/>
            </p:cNvSpPr>
            <p:nvPr/>
          </p:nvSpPr>
          <p:spPr bwMode="auto">
            <a:xfrm>
              <a:off x="1951" y="1892"/>
              <a:ext cx="271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3" name="Rectangle 23"/>
            <p:cNvSpPr>
              <a:spLocks noChangeArrowheads="1"/>
            </p:cNvSpPr>
            <p:nvPr/>
          </p:nvSpPr>
          <p:spPr bwMode="auto">
            <a:xfrm>
              <a:off x="1995" y="1975"/>
              <a:ext cx="167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4" name="Rectangle 24"/>
            <p:cNvSpPr>
              <a:spLocks noChangeArrowheads="1"/>
            </p:cNvSpPr>
            <p:nvPr/>
          </p:nvSpPr>
          <p:spPr bwMode="auto">
            <a:xfrm>
              <a:off x="2075" y="1960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y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491545" name="Line 25"/>
            <p:cNvSpPr>
              <a:spLocks noChangeShapeType="1"/>
            </p:cNvSpPr>
            <p:nvPr/>
          </p:nvSpPr>
          <p:spPr bwMode="auto">
            <a:xfrm>
              <a:off x="2082" y="1339"/>
              <a:ext cx="1" cy="286"/>
            </a:xfrm>
            <a:prstGeom prst="line">
              <a:avLst/>
            </a:prstGeom>
            <a:noFill/>
            <a:ln w="381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6" name="Oval 26"/>
            <p:cNvSpPr>
              <a:spLocks noChangeArrowheads="1"/>
            </p:cNvSpPr>
            <p:nvPr/>
          </p:nvSpPr>
          <p:spPr bwMode="auto">
            <a:xfrm>
              <a:off x="1947" y="1482"/>
              <a:ext cx="279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7" name="Oval 27"/>
            <p:cNvSpPr>
              <a:spLocks noChangeArrowheads="1"/>
            </p:cNvSpPr>
            <p:nvPr/>
          </p:nvSpPr>
          <p:spPr bwMode="auto">
            <a:xfrm>
              <a:off x="1951" y="1486"/>
              <a:ext cx="271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8" name="Rectangle 28"/>
            <p:cNvSpPr>
              <a:spLocks noChangeArrowheads="1"/>
            </p:cNvSpPr>
            <p:nvPr/>
          </p:nvSpPr>
          <p:spPr bwMode="auto">
            <a:xfrm>
              <a:off x="1995" y="1570"/>
              <a:ext cx="167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49" name="Rectangle 29"/>
            <p:cNvSpPr>
              <a:spLocks noChangeArrowheads="1"/>
            </p:cNvSpPr>
            <p:nvPr/>
          </p:nvSpPr>
          <p:spPr bwMode="auto">
            <a:xfrm>
              <a:off x="2079" y="1554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x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491550" name="Line 30"/>
            <p:cNvSpPr>
              <a:spLocks noChangeShapeType="1"/>
            </p:cNvSpPr>
            <p:nvPr/>
          </p:nvSpPr>
          <p:spPr bwMode="auto">
            <a:xfrm>
              <a:off x="2577" y="1609"/>
              <a:ext cx="1" cy="334"/>
            </a:xfrm>
            <a:prstGeom prst="line">
              <a:avLst/>
            </a:prstGeom>
            <a:noFill/>
            <a:ln w="381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551" name="Group 31"/>
            <p:cNvGrpSpPr>
              <a:grpSpLocks/>
            </p:cNvGrpSpPr>
            <p:nvPr/>
          </p:nvGrpSpPr>
          <p:grpSpPr bwMode="auto">
            <a:xfrm>
              <a:off x="2393" y="2015"/>
              <a:ext cx="192" cy="286"/>
              <a:chOff x="2393" y="2015"/>
              <a:chExt cx="192" cy="286"/>
            </a:xfrm>
          </p:grpSpPr>
          <p:sp>
            <p:nvSpPr>
              <p:cNvPr id="491552" name="Freeform 32"/>
              <p:cNvSpPr>
                <a:spLocks/>
              </p:cNvSpPr>
              <p:nvPr/>
            </p:nvSpPr>
            <p:spPr bwMode="auto">
              <a:xfrm>
                <a:off x="2521" y="2015"/>
                <a:ext cx="64" cy="95"/>
              </a:xfrm>
              <a:custGeom>
                <a:avLst/>
                <a:gdLst>
                  <a:gd name="T0" fmla="*/ 48 w 64"/>
                  <a:gd name="T1" fmla="*/ 0 h 95"/>
                  <a:gd name="T2" fmla="*/ 0 w 64"/>
                  <a:gd name="T3" fmla="*/ 79 h 95"/>
                  <a:gd name="T4" fmla="*/ 16 w 64"/>
                  <a:gd name="T5" fmla="*/ 95 h 95"/>
                  <a:gd name="T6" fmla="*/ 64 w 64"/>
                  <a:gd name="T7" fmla="*/ 16 h 95"/>
                  <a:gd name="T8" fmla="*/ 48 w 64"/>
                  <a:gd name="T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95">
                    <a:moveTo>
                      <a:pt x="48" y="0"/>
                    </a:moveTo>
                    <a:lnTo>
                      <a:pt x="0" y="79"/>
                    </a:lnTo>
                    <a:lnTo>
                      <a:pt x="16" y="95"/>
                    </a:lnTo>
                    <a:lnTo>
                      <a:pt x="64" y="16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53" name="Freeform 33"/>
              <p:cNvSpPr>
                <a:spLocks/>
              </p:cNvSpPr>
              <p:nvPr/>
            </p:nvSpPr>
            <p:spPr bwMode="auto">
              <a:xfrm>
                <a:off x="2449" y="2126"/>
                <a:ext cx="72" cy="96"/>
              </a:xfrm>
              <a:custGeom>
                <a:avLst/>
                <a:gdLst>
                  <a:gd name="T0" fmla="*/ 56 w 72"/>
                  <a:gd name="T1" fmla="*/ 0 h 96"/>
                  <a:gd name="T2" fmla="*/ 0 w 72"/>
                  <a:gd name="T3" fmla="*/ 80 h 96"/>
                  <a:gd name="T4" fmla="*/ 16 w 72"/>
                  <a:gd name="T5" fmla="*/ 96 h 96"/>
                  <a:gd name="T6" fmla="*/ 72 w 72"/>
                  <a:gd name="T7" fmla="*/ 16 h 96"/>
                  <a:gd name="T8" fmla="*/ 56 w 72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96">
                    <a:moveTo>
                      <a:pt x="56" y="0"/>
                    </a:moveTo>
                    <a:lnTo>
                      <a:pt x="0" y="80"/>
                    </a:lnTo>
                    <a:lnTo>
                      <a:pt x="16" y="96"/>
                    </a:lnTo>
                    <a:lnTo>
                      <a:pt x="72" y="16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54" name="Freeform 34"/>
              <p:cNvSpPr>
                <a:spLocks/>
              </p:cNvSpPr>
              <p:nvPr/>
            </p:nvSpPr>
            <p:spPr bwMode="auto">
              <a:xfrm>
                <a:off x="2393" y="2230"/>
                <a:ext cx="56" cy="71"/>
              </a:xfrm>
              <a:custGeom>
                <a:avLst/>
                <a:gdLst>
                  <a:gd name="T0" fmla="*/ 40 w 56"/>
                  <a:gd name="T1" fmla="*/ 0 h 71"/>
                  <a:gd name="T2" fmla="*/ 0 w 56"/>
                  <a:gd name="T3" fmla="*/ 55 h 71"/>
                  <a:gd name="T4" fmla="*/ 16 w 56"/>
                  <a:gd name="T5" fmla="*/ 71 h 71"/>
                  <a:gd name="T6" fmla="*/ 56 w 56"/>
                  <a:gd name="T7" fmla="*/ 15 h 71"/>
                  <a:gd name="T8" fmla="*/ 40 w 56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71">
                    <a:moveTo>
                      <a:pt x="40" y="0"/>
                    </a:moveTo>
                    <a:lnTo>
                      <a:pt x="0" y="55"/>
                    </a:lnTo>
                    <a:lnTo>
                      <a:pt x="16" y="71"/>
                    </a:lnTo>
                    <a:lnTo>
                      <a:pt x="56" y="1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555" name="Line 35"/>
            <p:cNvSpPr>
              <a:spLocks noChangeShapeType="1"/>
            </p:cNvSpPr>
            <p:nvPr/>
          </p:nvSpPr>
          <p:spPr bwMode="auto">
            <a:xfrm>
              <a:off x="2571" y="2015"/>
              <a:ext cx="194" cy="286"/>
            </a:xfrm>
            <a:prstGeom prst="line">
              <a:avLst/>
            </a:prstGeom>
            <a:noFill/>
            <a:ln w="508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56" name="Oval 36"/>
            <p:cNvSpPr>
              <a:spLocks noChangeArrowheads="1"/>
            </p:cNvSpPr>
            <p:nvPr/>
          </p:nvSpPr>
          <p:spPr bwMode="auto">
            <a:xfrm>
              <a:off x="2441" y="1888"/>
              <a:ext cx="279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57" name="Oval 37"/>
            <p:cNvSpPr>
              <a:spLocks noChangeArrowheads="1"/>
            </p:cNvSpPr>
            <p:nvPr/>
          </p:nvSpPr>
          <p:spPr bwMode="auto">
            <a:xfrm>
              <a:off x="2445" y="1892"/>
              <a:ext cx="271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58" name="Rectangle 38"/>
            <p:cNvSpPr>
              <a:spLocks noChangeArrowheads="1"/>
            </p:cNvSpPr>
            <p:nvPr/>
          </p:nvSpPr>
          <p:spPr bwMode="auto">
            <a:xfrm>
              <a:off x="2497" y="1975"/>
              <a:ext cx="152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59" name="Rectangle 39"/>
            <p:cNvSpPr>
              <a:spLocks noChangeArrowheads="1"/>
            </p:cNvSpPr>
            <p:nvPr/>
          </p:nvSpPr>
          <p:spPr bwMode="auto">
            <a:xfrm>
              <a:off x="2569" y="1960"/>
              <a:ext cx="56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z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491560" name="Line 40"/>
            <p:cNvSpPr>
              <a:spLocks noChangeShapeType="1"/>
            </p:cNvSpPr>
            <p:nvPr/>
          </p:nvSpPr>
          <p:spPr bwMode="auto">
            <a:xfrm>
              <a:off x="2577" y="1339"/>
              <a:ext cx="1" cy="286"/>
            </a:xfrm>
            <a:prstGeom prst="line">
              <a:avLst/>
            </a:prstGeom>
            <a:noFill/>
            <a:ln w="381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61" name="Oval 41"/>
            <p:cNvSpPr>
              <a:spLocks noChangeArrowheads="1"/>
            </p:cNvSpPr>
            <p:nvPr/>
          </p:nvSpPr>
          <p:spPr bwMode="auto">
            <a:xfrm>
              <a:off x="2441" y="1482"/>
              <a:ext cx="279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62" name="Oval 42"/>
            <p:cNvSpPr>
              <a:spLocks noChangeArrowheads="1"/>
            </p:cNvSpPr>
            <p:nvPr/>
          </p:nvSpPr>
          <p:spPr bwMode="auto">
            <a:xfrm>
              <a:off x="2445" y="1486"/>
              <a:ext cx="271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63" name="Rectangle 43"/>
            <p:cNvSpPr>
              <a:spLocks noChangeArrowheads="1"/>
            </p:cNvSpPr>
            <p:nvPr/>
          </p:nvSpPr>
          <p:spPr bwMode="auto">
            <a:xfrm>
              <a:off x="2489" y="1570"/>
              <a:ext cx="168" cy="119"/>
            </a:xfrm>
            <a:prstGeom prst="rect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564" name="Rectangle 44"/>
            <p:cNvSpPr>
              <a:spLocks noChangeArrowheads="1"/>
            </p:cNvSpPr>
            <p:nvPr/>
          </p:nvSpPr>
          <p:spPr bwMode="auto">
            <a:xfrm>
              <a:off x="2574" y="1554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x</a:t>
              </a:r>
              <a:endParaRPr lang="en-US" sz="1800" b="1">
                <a:latin typeface="Arial" charset="0"/>
              </a:endParaRPr>
            </a:p>
          </p:txBody>
        </p:sp>
      </p:grpSp>
      <p:sp>
        <p:nvSpPr>
          <p:cNvPr id="491565" name="Rectangle 45"/>
          <p:cNvSpPr>
            <a:spLocks noChangeArrowheads="1"/>
          </p:cNvSpPr>
          <p:nvPr/>
        </p:nvSpPr>
        <p:spPr bwMode="auto">
          <a:xfrm>
            <a:off x="527050" y="1571625"/>
            <a:ext cx="38163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15" tIns="44513" rIns="90615" bIns="44513"/>
          <a:lstStyle/>
          <a:p>
            <a:pPr marL="223838" indent="-223838" defTabSz="896938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rgbClr val="081D58"/>
                </a:solidFill>
              </a:rPr>
              <a:t>Merge isomorphic nodes</a:t>
            </a:r>
          </a:p>
        </p:txBody>
      </p:sp>
      <p:pic>
        <p:nvPicPr>
          <p:cNvPr id="491566" name="Picture 4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4025900"/>
            <a:ext cx="2089150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91567" name="Group 47"/>
          <p:cNvGrpSpPr>
            <a:grpSpLocks/>
          </p:cNvGrpSpPr>
          <p:nvPr/>
        </p:nvGrpSpPr>
        <p:grpSpPr bwMode="auto">
          <a:xfrm>
            <a:off x="4197350" y="4013200"/>
            <a:ext cx="2767013" cy="2076450"/>
            <a:chOff x="2640" y="2523"/>
            <a:chExt cx="1741" cy="1306"/>
          </a:xfrm>
        </p:grpSpPr>
        <p:pic>
          <p:nvPicPr>
            <p:cNvPr id="491568" name="Picture 4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8" y="2523"/>
              <a:ext cx="713" cy="1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491569" name="AutoShape 49"/>
            <p:cNvSpPr>
              <a:spLocks noChangeArrowheads="1"/>
            </p:cNvSpPr>
            <p:nvPr/>
          </p:nvSpPr>
          <p:spPr bwMode="auto">
            <a:xfrm>
              <a:off x="2640" y="3024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91570" name="Group 50"/>
          <p:cNvGrpSpPr>
            <a:grpSpLocks/>
          </p:cNvGrpSpPr>
          <p:nvPr/>
        </p:nvGrpSpPr>
        <p:grpSpPr bwMode="auto">
          <a:xfrm>
            <a:off x="2976563" y="2136775"/>
            <a:ext cx="2533650" cy="1530350"/>
            <a:chOff x="1872" y="1344"/>
            <a:chExt cx="1594" cy="962"/>
          </a:xfrm>
        </p:grpSpPr>
        <p:sp>
          <p:nvSpPr>
            <p:cNvPr id="491571" name="AutoShape 51"/>
            <p:cNvSpPr>
              <a:spLocks noChangeArrowheads="1"/>
            </p:cNvSpPr>
            <p:nvPr/>
          </p:nvSpPr>
          <p:spPr bwMode="auto">
            <a:xfrm>
              <a:off x="1872" y="1680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91572" name="Group 52"/>
            <p:cNvGrpSpPr>
              <a:grpSpLocks/>
            </p:cNvGrpSpPr>
            <p:nvPr/>
          </p:nvGrpSpPr>
          <p:grpSpPr bwMode="auto">
            <a:xfrm>
              <a:off x="2592" y="1344"/>
              <a:ext cx="874" cy="962"/>
              <a:chOff x="2496" y="1344"/>
              <a:chExt cx="874" cy="962"/>
            </a:xfrm>
          </p:grpSpPr>
          <p:sp>
            <p:nvSpPr>
              <p:cNvPr id="491573" name="Line 53"/>
              <p:cNvSpPr>
                <a:spLocks noChangeShapeType="1"/>
              </p:cNvSpPr>
              <p:nvPr/>
            </p:nvSpPr>
            <p:spPr bwMode="auto">
              <a:xfrm flipH="1">
                <a:off x="2688" y="1344"/>
                <a:ext cx="494" cy="288"/>
              </a:xfrm>
              <a:prstGeom prst="line">
                <a:avLst/>
              </a:prstGeom>
              <a:noFill/>
              <a:ln w="381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574" name="Group 54"/>
              <p:cNvGrpSpPr>
                <a:grpSpLocks/>
              </p:cNvGrpSpPr>
              <p:nvPr/>
            </p:nvGrpSpPr>
            <p:grpSpPr bwMode="auto">
              <a:xfrm>
                <a:off x="2679" y="1614"/>
                <a:ext cx="511" cy="422"/>
                <a:chOff x="2074" y="1609"/>
                <a:chExt cx="511" cy="422"/>
              </a:xfrm>
            </p:grpSpPr>
            <p:sp>
              <p:nvSpPr>
                <p:cNvPr id="491575" name="Freeform 55"/>
                <p:cNvSpPr>
                  <a:spLocks/>
                </p:cNvSpPr>
                <p:nvPr/>
              </p:nvSpPr>
              <p:spPr bwMode="auto">
                <a:xfrm>
                  <a:off x="2497" y="1609"/>
                  <a:ext cx="88" cy="80"/>
                </a:xfrm>
                <a:custGeom>
                  <a:avLst/>
                  <a:gdLst>
                    <a:gd name="T0" fmla="*/ 72 w 88"/>
                    <a:gd name="T1" fmla="*/ 0 h 80"/>
                    <a:gd name="T2" fmla="*/ 0 w 88"/>
                    <a:gd name="T3" fmla="*/ 64 h 80"/>
                    <a:gd name="T4" fmla="*/ 16 w 88"/>
                    <a:gd name="T5" fmla="*/ 80 h 80"/>
                    <a:gd name="T6" fmla="*/ 88 w 88"/>
                    <a:gd name="T7" fmla="*/ 16 h 80"/>
                    <a:gd name="T8" fmla="*/ 72 w 88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80">
                      <a:moveTo>
                        <a:pt x="72" y="0"/>
                      </a:moveTo>
                      <a:lnTo>
                        <a:pt x="0" y="64"/>
                      </a:lnTo>
                      <a:lnTo>
                        <a:pt x="16" y="80"/>
                      </a:lnTo>
                      <a:lnTo>
                        <a:pt x="88" y="16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76" name="Freeform 56"/>
                <p:cNvSpPr>
                  <a:spLocks/>
                </p:cNvSpPr>
                <p:nvPr/>
              </p:nvSpPr>
              <p:spPr bwMode="auto">
                <a:xfrm>
                  <a:off x="2401" y="1697"/>
                  <a:ext cx="88" cy="71"/>
                </a:xfrm>
                <a:custGeom>
                  <a:avLst/>
                  <a:gdLst>
                    <a:gd name="T0" fmla="*/ 72 w 88"/>
                    <a:gd name="T1" fmla="*/ 0 h 71"/>
                    <a:gd name="T2" fmla="*/ 0 w 88"/>
                    <a:gd name="T3" fmla="*/ 55 h 71"/>
                    <a:gd name="T4" fmla="*/ 16 w 88"/>
                    <a:gd name="T5" fmla="*/ 71 h 71"/>
                    <a:gd name="T6" fmla="*/ 88 w 88"/>
                    <a:gd name="T7" fmla="*/ 16 h 71"/>
                    <a:gd name="T8" fmla="*/ 72 w 88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71">
                      <a:moveTo>
                        <a:pt x="72" y="0"/>
                      </a:moveTo>
                      <a:lnTo>
                        <a:pt x="0" y="55"/>
                      </a:lnTo>
                      <a:lnTo>
                        <a:pt x="16" y="71"/>
                      </a:lnTo>
                      <a:lnTo>
                        <a:pt x="88" y="16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77" name="Freeform 57"/>
                <p:cNvSpPr>
                  <a:spLocks/>
                </p:cNvSpPr>
                <p:nvPr/>
              </p:nvSpPr>
              <p:spPr bwMode="auto">
                <a:xfrm>
                  <a:off x="2298" y="1776"/>
                  <a:ext cx="95" cy="72"/>
                </a:xfrm>
                <a:custGeom>
                  <a:avLst/>
                  <a:gdLst>
                    <a:gd name="T0" fmla="*/ 80 w 95"/>
                    <a:gd name="T1" fmla="*/ 0 h 72"/>
                    <a:gd name="T2" fmla="*/ 0 w 95"/>
                    <a:gd name="T3" fmla="*/ 56 h 72"/>
                    <a:gd name="T4" fmla="*/ 16 w 95"/>
                    <a:gd name="T5" fmla="*/ 72 h 72"/>
                    <a:gd name="T6" fmla="*/ 95 w 95"/>
                    <a:gd name="T7" fmla="*/ 16 h 72"/>
                    <a:gd name="T8" fmla="*/ 80 w 95"/>
                    <a:gd name="T9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5" h="72">
                      <a:moveTo>
                        <a:pt x="80" y="0"/>
                      </a:moveTo>
                      <a:lnTo>
                        <a:pt x="0" y="56"/>
                      </a:lnTo>
                      <a:lnTo>
                        <a:pt x="16" y="72"/>
                      </a:lnTo>
                      <a:lnTo>
                        <a:pt x="95" y="16"/>
                      </a:ln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78" name="Freeform 58"/>
                <p:cNvSpPr>
                  <a:spLocks/>
                </p:cNvSpPr>
                <p:nvPr/>
              </p:nvSpPr>
              <p:spPr bwMode="auto">
                <a:xfrm>
                  <a:off x="2202" y="1856"/>
                  <a:ext cx="88" cy="71"/>
                </a:xfrm>
                <a:custGeom>
                  <a:avLst/>
                  <a:gdLst>
                    <a:gd name="T0" fmla="*/ 72 w 88"/>
                    <a:gd name="T1" fmla="*/ 0 h 71"/>
                    <a:gd name="T2" fmla="*/ 0 w 88"/>
                    <a:gd name="T3" fmla="*/ 55 h 71"/>
                    <a:gd name="T4" fmla="*/ 16 w 88"/>
                    <a:gd name="T5" fmla="*/ 71 h 71"/>
                    <a:gd name="T6" fmla="*/ 88 w 88"/>
                    <a:gd name="T7" fmla="*/ 16 h 71"/>
                    <a:gd name="T8" fmla="*/ 72 w 88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71">
                      <a:moveTo>
                        <a:pt x="72" y="0"/>
                      </a:moveTo>
                      <a:lnTo>
                        <a:pt x="0" y="55"/>
                      </a:lnTo>
                      <a:lnTo>
                        <a:pt x="16" y="71"/>
                      </a:lnTo>
                      <a:lnTo>
                        <a:pt x="88" y="16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79" name="Freeform 59"/>
                <p:cNvSpPr>
                  <a:spLocks/>
                </p:cNvSpPr>
                <p:nvPr/>
              </p:nvSpPr>
              <p:spPr bwMode="auto">
                <a:xfrm>
                  <a:off x="2106" y="1935"/>
                  <a:ext cx="88" cy="80"/>
                </a:xfrm>
                <a:custGeom>
                  <a:avLst/>
                  <a:gdLst>
                    <a:gd name="T0" fmla="*/ 72 w 88"/>
                    <a:gd name="T1" fmla="*/ 0 h 80"/>
                    <a:gd name="T2" fmla="*/ 0 w 88"/>
                    <a:gd name="T3" fmla="*/ 64 h 80"/>
                    <a:gd name="T4" fmla="*/ 16 w 88"/>
                    <a:gd name="T5" fmla="*/ 80 h 80"/>
                    <a:gd name="T6" fmla="*/ 88 w 88"/>
                    <a:gd name="T7" fmla="*/ 16 h 80"/>
                    <a:gd name="T8" fmla="*/ 72 w 88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" h="80">
                      <a:moveTo>
                        <a:pt x="72" y="0"/>
                      </a:moveTo>
                      <a:lnTo>
                        <a:pt x="0" y="64"/>
                      </a:lnTo>
                      <a:lnTo>
                        <a:pt x="16" y="80"/>
                      </a:lnTo>
                      <a:lnTo>
                        <a:pt x="88" y="16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80" name="Freeform 60"/>
                <p:cNvSpPr>
                  <a:spLocks/>
                </p:cNvSpPr>
                <p:nvPr/>
              </p:nvSpPr>
              <p:spPr bwMode="auto">
                <a:xfrm>
                  <a:off x="2074" y="2015"/>
                  <a:ext cx="24" cy="16"/>
                </a:xfrm>
                <a:custGeom>
                  <a:avLst/>
                  <a:gdLst>
                    <a:gd name="T0" fmla="*/ 8 w 24"/>
                    <a:gd name="T1" fmla="*/ 0 h 16"/>
                    <a:gd name="T2" fmla="*/ 0 w 24"/>
                    <a:gd name="T3" fmla="*/ 0 h 16"/>
                    <a:gd name="T4" fmla="*/ 16 w 24"/>
                    <a:gd name="T5" fmla="*/ 16 h 16"/>
                    <a:gd name="T6" fmla="*/ 24 w 24"/>
                    <a:gd name="T7" fmla="*/ 16 h 16"/>
                    <a:gd name="T8" fmla="*/ 8 w 24"/>
                    <a:gd name="T9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6">
                      <a:moveTo>
                        <a:pt x="8" y="0"/>
                      </a:moveTo>
                      <a:lnTo>
                        <a:pt x="0" y="0"/>
                      </a:lnTo>
                      <a:lnTo>
                        <a:pt x="16" y="16"/>
                      </a:lnTo>
                      <a:lnTo>
                        <a:pt x="24" y="16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1581" name="Line 61"/>
              <p:cNvSpPr>
                <a:spLocks noChangeShapeType="1"/>
              </p:cNvSpPr>
              <p:nvPr/>
            </p:nvSpPr>
            <p:spPr bwMode="auto">
              <a:xfrm>
                <a:off x="2679" y="1615"/>
                <a:ext cx="511" cy="418"/>
              </a:xfrm>
              <a:prstGeom prst="line">
                <a:avLst/>
              </a:prstGeom>
              <a:noFill/>
              <a:ln w="5080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582" name="Group 62"/>
              <p:cNvGrpSpPr>
                <a:grpSpLocks/>
              </p:cNvGrpSpPr>
              <p:nvPr/>
            </p:nvGrpSpPr>
            <p:grpSpPr bwMode="auto">
              <a:xfrm>
                <a:off x="2687" y="1670"/>
                <a:ext cx="1" cy="310"/>
                <a:chOff x="2082" y="1665"/>
                <a:chExt cx="1" cy="310"/>
              </a:xfrm>
            </p:grpSpPr>
            <p:sp>
              <p:nvSpPr>
                <p:cNvPr id="491583" name="Line 63"/>
                <p:cNvSpPr>
                  <a:spLocks noChangeShapeType="1"/>
                </p:cNvSpPr>
                <p:nvPr/>
              </p:nvSpPr>
              <p:spPr bwMode="auto">
                <a:xfrm>
                  <a:off x="2082" y="1665"/>
                  <a:ext cx="1" cy="87"/>
                </a:xfrm>
                <a:prstGeom prst="line">
                  <a:avLst/>
                </a:prstGeom>
                <a:noFill/>
                <a:ln w="38100">
                  <a:solidFill>
                    <a:srgbClr val="00801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84" name="Line 64"/>
                <p:cNvSpPr>
                  <a:spLocks noChangeShapeType="1"/>
                </p:cNvSpPr>
                <p:nvPr/>
              </p:nvSpPr>
              <p:spPr bwMode="auto">
                <a:xfrm>
                  <a:off x="2082" y="1792"/>
                  <a:ext cx="1" cy="88"/>
                </a:xfrm>
                <a:prstGeom prst="line">
                  <a:avLst/>
                </a:prstGeom>
                <a:noFill/>
                <a:ln w="38100">
                  <a:solidFill>
                    <a:srgbClr val="00801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85" name="Line 65"/>
                <p:cNvSpPr>
                  <a:spLocks noChangeShapeType="1"/>
                </p:cNvSpPr>
                <p:nvPr/>
              </p:nvSpPr>
              <p:spPr bwMode="auto">
                <a:xfrm>
                  <a:off x="2082" y="1919"/>
                  <a:ext cx="1" cy="56"/>
                </a:xfrm>
                <a:prstGeom prst="line">
                  <a:avLst/>
                </a:prstGeom>
                <a:noFill/>
                <a:ln w="38100">
                  <a:solidFill>
                    <a:srgbClr val="00801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1586" name="Group 66"/>
              <p:cNvGrpSpPr>
                <a:grpSpLocks/>
              </p:cNvGrpSpPr>
              <p:nvPr/>
            </p:nvGrpSpPr>
            <p:grpSpPr bwMode="auto">
              <a:xfrm>
                <a:off x="2496" y="2020"/>
                <a:ext cx="199" cy="286"/>
                <a:chOff x="1891" y="2015"/>
                <a:chExt cx="199" cy="286"/>
              </a:xfrm>
            </p:grpSpPr>
            <p:sp>
              <p:nvSpPr>
                <p:cNvPr id="491587" name="Freeform 67"/>
                <p:cNvSpPr>
                  <a:spLocks/>
                </p:cNvSpPr>
                <p:nvPr/>
              </p:nvSpPr>
              <p:spPr bwMode="auto">
                <a:xfrm>
                  <a:off x="2019" y="2015"/>
                  <a:ext cx="71" cy="95"/>
                </a:xfrm>
                <a:custGeom>
                  <a:avLst/>
                  <a:gdLst>
                    <a:gd name="T0" fmla="*/ 55 w 71"/>
                    <a:gd name="T1" fmla="*/ 0 h 95"/>
                    <a:gd name="T2" fmla="*/ 0 w 71"/>
                    <a:gd name="T3" fmla="*/ 79 h 95"/>
                    <a:gd name="T4" fmla="*/ 16 w 71"/>
                    <a:gd name="T5" fmla="*/ 95 h 95"/>
                    <a:gd name="T6" fmla="*/ 71 w 71"/>
                    <a:gd name="T7" fmla="*/ 16 h 95"/>
                    <a:gd name="T8" fmla="*/ 55 w 71"/>
                    <a:gd name="T9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95">
                      <a:moveTo>
                        <a:pt x="55" y="0"/>
                      </a:moveTo>
                      <a:lnTo>
                        <a:pt x="0" y="79"/>
                      </a:lnTo>
                      <a:lnTo>
                        <a:pt x="16" y="95"/>
                      </a:lnTo>
                      <a:lnTo>
                        <a:pt x="71" y="16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88" name="Freeform 68"/>
                <p:cNvSpPr>
                  <a:spLocks/>
                </p:cNvSpPr>
                <p:nvPr/>
              </p:nvSpPr>
              <p:spPr bwMode="auto">
                <a:xfrm>
                  <a:off x="1955" y="2126"/>
                  <a:ext cx="64" cy="96"/>
                </a:xfrm>
                <a:custGeom>
                  <a:avLst/>
                  <a:gdLst>
                    <a:gd name="T0" fmla="*/ 48 w 64"/>
                    <a:gd name="T1" fmla="*/ 0 h 96"/>
                    <a:gd name="T2" fmla="*/ 0 w 64"/>
                    <a:gd name="T3" fmla="*/ 80 h 96"/>
                    <a:gd name="T4" fmla="*/ 16 w 64"/>
                    <a:gd name="T5" fmla="*/ 96 h 96"/>
                    <a:gd name="T6" fmla="*/ 64 w 64"/>
                    <a:gd name="T7" fmla="*/ 16 h 96"/>
                    <a:gd name="T8" fmla="*/ 48 w 64"/>
                    <a:gd name="T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96">
                      <a:moveTo>
                        <a:pt x="48" y="0"/>
                      </a:moveTo>
                      <a:lnTo>
                        <a:pt x="0" y="80"/>
                      </a:lnTo>
                      <a:lnTo>
                        <a:pt x="16" y="96"/>
                      </a:lnTo>
                      <a:lnTo>
                        <a:pt x="64" y="16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89" name="Freeform 69"/>
                <p:cNvSpPr>
                  <a:spLocks/>
                </p:cNvSpPr>
                <p:nvPr/>
              </p:nvSpPr>
              <p:spPr bwMode="auto">
                <a:xfrm>
                  <a:off x="1891" y="2230"/>
                  <a:ext cx="56" cy="71"/>
                </a:xfrm>
                <a:custGeom>
                  <a:avLst/>
                  <a:gdLst>
                    <a:gd name="T0" fmla="*/ 40 w 56"/>
                    <a:gd name="T1" fmla="*/ 0 h 71"/>
                    <a:gd name="T2" fmla="*/ 0 w 56"/>
                    <a:gd name="T3" fmla="*/ 55 h 71"/>
                    <a:gd name="T4" fmla="*/ 16 w 56"/>
                    <a:gd name="T5" fmla="*/ 71 h 71"/>
                    <a:gd name="T6" fmla="*/ 56 w 56"/>
                    <a:gd name="T7" fmla="*/ 15 h 71"/>
                    <a:gd name="T8" fmla="*/ 40 w 56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1">
                      <a:moveTo>
                        <a:pt x="40" y="0"/>
                      </a:moveTo>
                      <a:lnTo>
                        <a:pt x="0" y="55"/>
                      </a:lnTo>
                      <a:lnTo>
                        <a:pt x="16" y="71"/>
                      </a:lnTo>
                      <a:lnTo>
                        <a:pt x="56" y="15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1590" name="Line 70"/>
              <p:cNvSpPr>
                <a:spLocks noChangeShapeType="1"/>
              </p:cNvSpPr>
              <p:nvPr/>
            </p:nvSpPr>
            <p:spPr bwMode="auto">
              <a:xfrm>
                <a:off x="2682" y="2020"/>
                <a:ext cx="193" cy="286"/>
              </a:xfrm>
              <a:prstGeom prst="line">
                <a:avLst/>
              </a:prstGeom>
              <a:noFill/>
              <a:ln w="5080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1" name="Oval 71"/>
              <p:cNvSpPr>
                <a:spLocks noChangeArrowheads="1"/>
              </p:cNvSpPr>
              <p:nvPr/>
            </p:nvSpPr>
            <p:spPr bwMode="auto">
              <a:xfrm>
                <a:off x="2552" y="1893"/>
                <a:ext cx="279" cy="278"/>
              </a:xfrm>
              <a:prstGeom prst="ellipse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2" name="Oval 72"/>
              <p:cNvSpPr>
                <a:spLocks noChangeArrowheads="1"/>
              </p:cNvSpPr>
              <p:nvPr/>
            </p:nvSpPr>
            <p:spPr bwMode="auto">
              <a:xfrm>
                <a:off x="2556" y="1897"/>
                <a:ext cx="271" cy="270"/>
              </a:xfrm>
              <a:prstGeom prst="ellipse">
                <a:avLst/>
              </a:prstGeom>
              <a:noFill/>
              <a:ln w="38100">
                <a:solidFill>
                  <a:srgbClr val="0027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3" name="Rectangle 73"/>
              <p:cNvSpPr>
                <a:spLocks noChangeArrowheads="1"/>
              </p:cNvSpPr>
              <p:nvPr/>
            </p:nvSpPr>
            <p:spPr bwMode="auto">
              <a:xfrm>
                <a:off x="2600" y="1980"/>
                <a:ext cx="167" cy="119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4" name="Rectangle 74"/>
              <p:cNvSpPr>
                <a:spLocks noChangeArrowheads="1"/>
              </p:cNvSpPr>
              <p:nvPr/>
            </p:nvSpPr>
            <p:spPr bwMode="auto">
              <a:xfrm>
                <a:off x="2680" y="1965"/>
                <a:ext cx="6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y</a:t>
                </a: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1595" name="Line 75"/>
              <p:cNvSpPr>
                <a:spLocks noChangeShapeType="1"/>
              </p:cNvSpPr>
              <p:nvPr/>
            </p:nvSpPr>
            <p:spPr bwMode="auto">
              <a:xfrm>
                <a:off x="2687" y="1344"/>
                <a:ext cx="1" cy="286"/>
              </a:xfrm>
              <a:prstGeom prst="line">
                <a:avLst/>
              </a:prstGeom>
              <a:noFill/>
              <a:ln w="381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6" name="Oval 76"/>
              <p:cNvSpPr>
                <a:spLocks noChangeArrowheads="1"/>
              </p:cNvSpPr>
              <p:nvPr/>
            </p:nvSpPr>
            <p:spPr bwMode="auto">
              <a:xfrm>
                <a:off x="2552" y="1487"/>
                <a:ext cx="279" cy="278"/>
              </a:xfrm>
              <a:prstGeom prst="ellipse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7" name="Oval 77"/>
              <p:cNvSpPr>
                <a:spLocks noChangeArrowheads="1"/>
              </p:cNvSpPr>
              <p:nvPr/>
            </p:nvSpPr>
            <p:spPr bwMode="auto">
              <a:xfrm>
                <a:off x="2556" y="1491"/>
                <a:ext cx="271" cy="270"/>
              </a:xfrm>
              <a:prstGeom prst="ellipse">
                <a:avLst/>
              </a:prstGeom>
              <a:noFill/>
              <a:ln w="38100">
                <a:solidFill>
                  <a:srgbClr val="0027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8" name="Rectangle 78"/>
              <p:cNvSpPr>
                <a:spLocks noChangeArrowheads="1"/>
              </p:cNvSpPr>
              <p:nvPr/>
            </p:nvSpPr>
            <p:spPr bwMode="auto">
              <a:xfrm>
                <a:off x="2600" y="1575"/>
                <a:ext cx="167" cy="119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9" name="Rectangle 79"/>
              <p:cNvSpPr>
                <a:spLocks noChangeArrowheads="1"/>
              </p:cNvSpPr>
              <p:nvPr/>
            </p:nvSpPr>
            <p:spPr bwMode="auto">
              <a:xfrm>
                <a:off x="2684" y="1559"/>
                <a:ext cx="6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x</a:t>
                </a: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1600" name="Line 80"/>
              <p:cNvSpPr>
                <a:spLocks noChangeShapeType="1"/>
              </p:cNvSpPr>
              <p:nvPr/>
            </p:nvSpPr>
            <p:spPr bwMode="auto">
              <a:xfrm>
                <a:off x="3182" y="1614"/>
                <a:ext cx="1" cy="334"/>
              </a:xfrm>
              <a:prstGeom prst="line">
                <a:avLst/>
              </a:prstGeom>
              <a:noFill/>
              <a:ln w="3810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601" name="Group 81"/>
              <p:cNvGrpSpPr>
                <a:grpSpLocks/>
              </p:cNvGrpSpPr>
              <p:nvPr/>
            </p:nvGrpSpPr>
            <p:grpSpPr bwMode="auto">
              <a:xfrm>
                <a:off x="2998" y="2020"/>
                <a:ext cx="192" cy="286"/>
                <a:chOff x="2393" y="2015"/>
                <a:chExt cx="192" cy="286"/>
              </a:xfrm>
            </p:grpSpPr>
            <p:sp>
              <p:nvSpPr>
                <p:cNvPr id="491602" name="Freeform 82"/>
                <p:cNvSpPr>
                  <a:spLocks/>
                </p:cNvSpPr>
                <p:nvPr/>
              </p:nvSpPr>
              <p:spPr bwMode="auto">
                <a:xfrm>
                  <a:off x="2521" y="2015"/>
                  <a:ext cx="64" cy="95"/>
                </a:xfrm>
                <a:custGeom>
                  <a:avLst/>
                  <a:gdLst>
                    <a:gd name="T0" fmla="*/ 48 w 64"/>
                    <a:gd name="T1" fmla="*/ 0 h 95"/>
                    <a:gd name="T2" fmla="*/ 0 w 64"/>
                    <a:gd name="T3" fmla="*/ 79 h 95"/>
                    <a:gd name="T4" fmla="*/ 16 w 64"/>
                    <a:gd name="T5" fmla="*/ 95 h 95"/>
                    <a:gd name="T6" fmla="*/ 64 w 64"/>
                    <a:gd name="T7" fmla="*/ 16 h 95"/>
                    <a:gd name="T8" fmla="*/ 48 w 64"/>
                    <a:gd name="T9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95">
                      <a:moveTo>
                        <a:pt x="48" y="0"/>
                      </a:moveTo>
                      <a:lnTo>
                        <a:pt x="0" y="79"/>
                      </a:lnTo>
                      <a:lnTo>
                        <a:pt x="16" y="95"/>
                      </a:lnTo>
                      <a:lnTo>
                        <a:pt x="64" y="16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03" name="Freeform 83"/>
                <p:cNvSpPr>
                  <a:spLocks/>
                </p:cNvSpPr>
                <p:nvPr/>
              </p:nvSpPr>
              <p:spPr bwMode="auto">
                <a:xfrm>
                  <a:off x="2449" y="2126"/>
                  <a:ext cx="72" cy="96"/>
                </a:xfrm>
                <a:custGeom>
                  <a:avLst/>
                  <a:gdLst>
                    <a:gd name="T0" fmla="*/ 56 w 72"/>
                    <a:gd name="T1" fmla="*/ 0 h 96"/>
                    <a:gd name="T2" fmla="*/ 0 w 72"/>
                    <a:gd name="T3" fmla="*/ 80 h 96"/>
                    <a:gd name="T4" fmla="*/ 16 w 72"/>
                    <a:gd name="T5" fmla="*/ 96 h 96"/>
                    <a:gd name="T6" fmla="*/ 72 w 72"/>
                    <a:gd name="T7" fmla="*/ 16 h 96"/>
                    <a:gd name="T8" fmla="*/ 56 w 72"/>
                    <a:gd name="T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" h="96">
                      <a:moveTo>
                        <a:pt x="56" y="0"/>
                      </a:moveTo>
                      <a:lnTo>
                        <a:pt x="0" y="80"/>
                      </a:lnTo>
                      <a:lnTo>
                        <a:pt x="16" y="96"/>
                      </a:lnTo>
                      <a:lnTo>
                        <a:pt x="72" y="1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04" name="Freeform 84"/>
                <p:cNvSpPr>
                  <a:spLocks/>
                </p:cNvSpPr>
                <p:nvPr/>
              </p:nvSpPr>
              <p:spPr bwMode="auto">
                <a:xfrm>
                  <a:off x="2393" y="2230"/>
                  <a:ext cx="56" cy="71"/>
                </a:xfrm>
                <a:custGeom>
                  <a:avLst/>
                  <a:gdLst>
                    <a:gd name="T0" fmla="*/ 40 w 56"/>
                    <a:gd name="T1" fmla="*/ 0 h 71"/>
                    <a:gd name="T2" fmla="*/ 0 w 56"/>
                    <a:gd name="T3" fmla="*/ 55 h 71"/>
                    <a:gd name="T4" fmla="*/ 16 w 56"/>
                    <a:gd name="T5" fmla="*/ 71 h 71"/>
                    <a:gd name="T6" fmla="*/ 56 w 56"/>
                    <a:gd name="T7" fmla="*/ 15 h 71"/>
                    <a:gd name="T8" fmla="*/ 40 w 56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1">
                      <a:moveTo>
                        <a:pt x="40" y="0"/>
                      </a:moveTo>
                      <a:lnTo>
                        <a:pt x="0" y="55"/>
                      </a:lnTo>
                      <a:lnTo>
                        <a:pt x="16" y="71"/>
                      </a:lnTo>
                      <a:lnTo>
                        <a:pt x="56" y="15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1605" name="Line 85"/>
              <p:cNvSpPr>
                <a:spLocks noChangeShapeType="1"/>
              </p:cNvSpPr>
              <p:nvPr/>
            </p:nvSpPr>
            <p:spPr bwMode="auto">
              <a:xfrm>
                <a:off x="3176" y="2020"/>
                <a:ext cx="194" cy="286"/>
              </a:xfrm>
              <a:prstGeom prst="line">
                <a:avLst/>
              </a:prstGeom>
              <a:noFill/>
              <a:ln w="5080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06" name="Oval 86"/>
              <p:cNvSpPr>
                <a:spLocks noChangeArrowheads="1"/>
              </p:cNvSpPr>
              <p:nvPr/>
            </p:nvSpPr>
            <p:spPr bwMode="auto">
              <a:xfrm>
                <a:off x="3046" y="1893"/>
                <a:ext cx="279" cy="278"/>
              </a:xfrm>
              <a:prstGeom prst="ellipse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07" name="Oval 87"/>
              <p:cNvSpPr>
                <a:spLocks noChangeArrowheads="1"/>
              </p:cNvSpPr>
              <p:nvPr/>
            </p:nvSpPr>
            <p:spPr bwMode="auto">
              <a:xfrm>
                <a:off x="3050" y="1897"/>
                <a:ext cx="271" cy="270"/>
              </a:xfrm>
              <a:prstGeom prst="ellipse">
                <a:avLst/>
              </a:prstGeom>
              <a:noFill/>
              <a:ln w="38100">
                <a:solidFill>
                  <a:srgbClr val="0027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08" name="Rectangle 88"/>
              <p:cNvSpPr>
                <a:spLocks noChangeArrowheads="1"/>
              </p:cNvSpPr>
              <p:nvPr/>
            </p:nvSpPr>
            <p:spPr bwMode="auto">
              <a:xfrm>
                <a:off x="3102" y="1980"/>
                <a:ext cx="152" cy="119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09" name="Rectangle 89"/>
              <p:cNvSpPr>
                <a:spLocks noChangeArrowheads="1"/>
              </p:cNvSpPr>
              <p:nvPr/>
            </p:nvSpPr>
            <p:spPr bwMode="auto">
              <a:xfrm>
                <a:off x="3174" y="1965"/>
                <a:ext cx="56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z</a:t>
                </a: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1610" name="Oval 90"/>
              <p:cNvSpPr>
                <a:spLocks noChangeArrowheads="1"/>
              </p:cNvSpPr>
              <p:nvPr/>
            </p:nvSpPr>
            <p:spPr bwMode="auto">
              <a:xfrm>
                <a:off x="3046" y="1487"/>
                <a:ext cx="279" cy="278"/>
              </a:xfrm>
              <a:prstGeom prst="ellipse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11" name="Oval 91"/>
              <p:cNvSpPr>
                <a:spLocks noChangeArrowheads="1"/>
              </p:cNvSpPr>
              <p:nvPr/>
            </p:nvSpPr>
            <p:spPr bwMode="auto">
              <a:xfrm>
                <a:off x="3050" y="1491"/>
                <a:ext cx="271" cy="270"/>
              </a:xfrm>
              <a:prstGeom prst="ellipse">
                <a:avLst/>
              </a:prstGeom>
              <a:noFill/>
              <a:ln w="38100">
                <a:solidFill>
                  <a:srgbClr val="0027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12" name="Rectangle 92"/>
              <p:cNvSpPr>
                <a:spLocks noChangeArrowheads="1"/>
              </p:cNvSpPr>
              <p:nvPr/>
            </p:nvSpPr>
            <p:spPr bwMode="auto">
              <a:xfrm>
                <a:off x="3094" y="1575"/>
                <a:ext cx="168" cy="119"/>
              </a:xfrm>
              <a:prstGeom prst="rect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13" name="Rectangle 93"/>
              <p:cNvSpPr>
                <a:spLocks noChangeArrowheads="1"/>
              </p:cNvSpPr>
              <p:nvPr/>
            </p:nvSpPr>
            <p:spPr bwMode="auto">
              <a:xfrm>
                <a:off x="3179" y="1559"/>
                <a:ext cx="6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x</a:t>
                </a:r>
                <a:endParaRPr lang="en-US" sz="1800" b="1">
                  <a:latin typeface="Arial" charset="0"/>
                </a:endParaRPr>
              </a:p>
            </p:txBody>
          </p:sp>
        </p:grpSp>
      </p:grpSp>
      <p:grpSp>
        <p:nvGrpSpPr>
          <p:cNvPr id="491614" name="Group 94"/>
          <p:cNvGrpSpPr>
            <a:grpSpLocks/>
          </p:cNvGrpSpPr>
          <p:nvPr/>
        </p:nvGrpSpPr>
        <p:grpSpPr bwMode="auto">
          <a:xfrm>
            <a:off x="5799138" y="2136775"/>
            <a:ext cx="2686050" cy="1530350"/>
            <a:chOff x="3648" y="1344"/>
            <a:chExt cx="1690" cy="962"/>
          </a:xfrm>
        </p:grpSpPr>
        <p:grpSp>
          <p:nvGrpSpPr>
            <p:cNvPr id="491615" name="Group 95"/>
            <p:cNvGrpSpPr>
              <a:grpSpLocks/>
            </p:cNvGrpSpPr>
            <p:nvPr/>
          </p:nvGrpSpPr>
          <p:grpSpPr bwMode="auto">
            <a:xfrm>
              <a:off x="4464" y="1344"/>
              <a:ext cx="874" cy="962"/>
              <a:chOff x="4464" y="1344"/>
              <a:chExt cx="874" cy="962"/>
            </a:xfrm>
          </p:grpSpPr>
          <p:grpSp>
            <p:nvGrpSpPr>
              <p:cNvPr id="491616" name="Group 96"/>
              <p:cNvGrpSpPr>
                <a:grpSpLocks/>
              </p:cNvGrpSpPr>
              <p:nvPr/>
            </p:nvGrpSpPr>
            <p:grpSpPr bwMode="auto">
              <a:xfrm>
                <a:off x="4464" y="1344"/>
                <a:ext cx="874" cy="962"/>
                <a:chOff x="4464" y="1344"/>
                <a:chExt cx="874" cy="962"/>
              </a:xfrm>
            </p:grpSpPr>
            <p:sp>
              <p:nvSpPr>
                <p:cNvPr id="491617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4656" y="1344"/>
                  <a:ext cx="494" cy="288"/>
                </a:xfrm>
                <a:prstGeom prst="line">
                  <a:avLst/>
                </a:prstGeom>
                <a:noFill/>
                <a:ln w="38100">
                  <a:solidFill>
                    <a:srgbClr val="009688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18" name="Line 98"/>
                <p:cNvSpPr>
                  <a:spLocks noChangeShapeType="1"/>
                </p:cNvSpPr>
                <p:nvPr/>
              </p:nvSpPr>
              <p:spPr bwMode="auto">
                <a:xfrm>
                  <a:off x="4647" y="1615"/>
                  <a:ext cx="511" cy="418"/>
                </a:xfrm>
                <a:prstGeom prst="line">
                  <a:avLst/>
                </a:prstGeom>
                <a:noFill/>
                <a:ln w="50800">
                  <a:solidFill>
                    <a:srgbClr val="DD080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1619" name="Group 99"/>
                <p:cNvGrpSpPr>
                  <a:grpSpLocks/>
                </p:cNvGrpSpPr>
                <p:nvPr/>
              </p:nvGrpSpPr>
              <p:grpSpPr bwMode="auto">
                <a:xfrm>
                  <a:off x="4655" y="1670"/>
                  <a:ext cx="1" cy="310"/>
                  <a:chOff x="2082" y="1665"/>
                  <a:chExt cx="1" cy="310"/>
                </a:xfrm>
              </p:grpSpPr>
              <p:sp>
                <p:nvSpPr>
                  <p:cNvPr id="49162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082" y="1665"/>
                    <a:ext cx="1" cy="87"/>
                  </a:xfrm>
                  <a:prstGeom prst="line">
                    <a:avLst/>
                  </a:prstGeom>
                  <a:noFill/>
                  <a:ln w="38100">
                    <a:solidFill>
                      <a:srgbClr val="00801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21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082" y="1792"/>
                    <a:ext cx="1" cy="88"/>
                  </a:xfrm>
                  <a:prstGeom prst="line">
                    <a:avLst/>
                  </a:prstGeom>
                  <a:noFill/>
                  <a:ln w="38100">
                    <a:solidFill>
                      <a:srgbClr val="00801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22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2082" y="1919"/>
                    <a:ext cx="1" cy="56"/>
                  </a:xfrm>
                  <a:prstGeom prst="line">
                    <a:avLst/>
                  </a:prstGeom>
                  <a:noFill/>
                  <a:ln w="38100">
                    <a:solidFill>
                      <a:srgbClr val="00801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623" name="Group 103"/>
                <p:cNvGrpSpPr>
                  <a:grpSpLocks/>
                </p:cNvGrpSpPr>
                <p:nvPr/>
              </p:nvGrpSpPr>
              <p:grpSpPr bwMode="auto">
                <a:xfrm>
                  <a:off x="4464" y="2020"/>
                  <a:ext cx="199" cy="286"/>
                  <a:chOff x="1891" y="2015"/>
                  <a:chExt cx="199" cy="286"/>
                </a:xfrm>
              </p:grpSpPr>
              <p:sp>
                <p:nvSpPr>
                  <p:cNvPr id="491624" name="Freeform 104"/>
                  <p:cNvSpPr>
                    <a:spLocks/>
                  </p:cNvSpPr>
                  <p:nvPr/>
                </p:nvSpPr>
                <p:spPr bwMode="auto">
                  <a:xfrm>
                    <a:off x="2019" y="2015"/>
                    <a:ext cx="71" cy="95"/>
                  </a:xfrm>
                  <a:custGeom>
                    <a:avLst/>
                    <a:gdLst>
                      <a:gd name="T0" fmla="*/ 55 w 71"/>
                      <a:gd name="T1" fmla="*/ 0 h 95"/>
                      <a:gd name="T2" fmla="*/ 0 w 71"/>
                      <a:gd name="T3" fmla="*/ 79 h 95"/>
                      <a:gd name="T4" fmla="*/ 16 w 71"/>
                      <a:gd name="T5" fmla="*/ 95 h 95"/>
                      <a:gd name="T6" fmla="*/ 71 w 71"/>
                      <a:gd name="T7" fmla="*/ 16 h 95"/>
                      <a:gd name="T8" fmla="*/ 55 w 71"/>
                      <a:gd name="T9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1" h="95">
                        <a:moveTo>
                          <a:pt x="55" y="0"/>
                        </a:moveTo>
                        <a:lnTo>
                          <a:pt x="0" y="79"/>
                        </a:lnTo>
                        <a:lnTo>
                          <a:pt x="16" y="95"/>
                        </a:lnTo>
                        <a:lnTo>
                          <a:pt x="71" y="16"/>
                        </a:lnTo>
                        <a:lnTo>
                          <a:pt x="55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25" name="Freeform 105"/>
                  <p:cNvSpPr>
                    <a:spLocks/>
                  </p:cNvSpPr>
                  <p:nvPr/>
                </p:nvSpPr>
                <p:spPr bwMode="auto">
                  <a:xfrm>
                    <a:off x="1955" y="2126"/>
                    <a:ext cx="64" cy="96"/>
                  </a:xfrm>
                  <a:custGeom>
                    <a:avLst/>
                    <a:gdLst>
                      <a:gd name="T0" fmla="*/ 48 w 64"/>
                      <a:gd name="T1" fmla="*/ 0 h 96"/>
                      <a:gd name="T2" fmla="*/ 0 w 64"/>
                      <a:gd name="T3" fmla="*/ 80 h 96"/>
                      <a:gd name="T4" fmla="*/ 16 w 64"/>
                      <a:gd name="T5" fmla="*/ 96 h 96"/>
                      <a:gd name="T6" fmla="*/ 64 w 64"/>
                      <a:gd name="T7" fmla="*/ 16 h 96"/>
                      <a:gd name="T8" fmla="*/ 48 w 64"/>
                      <a:gd name="T9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96">
                        <a:moveTo>
                          <a:pt x="48" y="0"/>
                        </a:moveTo>
                        <a:lnTo>
                          <a:pt x="0" y="80"/>
                        </a:lnTo>
                        <a:lnTo>
                          <a:pt x="16" y="96"/>
                        </a:lnTo>
                        <a:lnTo>
                          <a:pt x="64" y="16"/>
                        </a:lnTo>
                        <a:lnTo>
                          <a:pt x="48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26" name="Freeform 106"/>
                  <p:cNvSpPr>
                    <a:spLocks/>
                  </p:cNvSpPr>
                  <p:nvPr/>
                </p:nvSpPr>
                <p:spPr bwMode="auto">
                  <a:xfrm>
                    <a:off x="1891" y="2230"/>
                    <a:ext cx="56" cy="71"/>
                  </a:xfrm>
                  <a:custGeom>
                    <a:avLst/>
                    <a:gdLst>
                      <a:gd name="T0" fmla="*/ 40 w 56"/>
                      <a:gd name="T1" fmla="*/ 0 h 71"/>
                      <a:gd name="T2" fmla="*/ 0 w 56"/>
                      <a:gd name="T3" fmla="*/ 55 h 71"/>
                      <a:gd name="T4" fmla="*/ 16 w 56"/>
                      <a:gd name="T5" fmla="*/ 71 h 71"/>
                      <a:gd name="T6" fmla="*/ 56 w 56"/>
                      <a:gd name="T7" fmla="*/ 15 h 71"/>
                      <a:gd name="T8" fmla="*/ 40 w 56"/>
                      <a:gd name="T9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6" h="71">
                        <a:moveTo>
                          <a:pt x="40" y="0"/>
                        </a:moveTo>
                        <a:lnTo>
                          <a:pt x="0" y="55"/>
                        </a:lnTo>
                        <a:lnTo>
                          <a:pt x="16" y="71"/>
                        </a:lnTo>
                        <a:lnTo>
                          <a:pt x="56" y="15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1627" name="Line 107"/>
                <p:cNvSpPr>
                  <a:spLocks noChangeShapeType="1"/>
                </p:cNvSpPr>
                <p:nvPr/>
              </p:nvSpPr>
              <p:spPr bwMode="auto">
                <a:xfrm>
                  <a:off x="4650" y="2020"/>
                  <a:ext cx="193" cy="286"/>
                </a:xfrm>
                <a:prstGeom prst="line">
                  <a:avLst/>
                </a:prstGeom>
                <a:noFill/>
                <a:ln w="50800">
                  <a:solidFill>
                    <a:srgbClr val="DD080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28" name="Oval 108"/>
                <p:cNvSpPr>
                  <a:spLocks noChangeArrowheads="1"/>
                </p:cNvSpPr>
                <p:nvPr/>
              </p:nvSpPr>
              <p:spPr bwMode="auto">
                <a:xfrm>
                  <a:off x="4520" y="1893"/>
                  <a:ext cx="279" cy="278"/>
                </a:xfrm>
                <a:prstGeom prst="ellipse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29" name="Oval 109"/>
                <p:cNvSpPr>
                  <a:spLocks noChangeArrowheads="1"/>
                </p:cNvSpPr>
                <p:nvPr/>
              </p:nvSpPr>
              <p:spPr bwMode="auto">
                <a:xfrm>
                  <a:off x="4524" y="1897"/>
                  <a:ext cx="271" cy="270"/>
                </a:xfrm>
                <a:prstGeom prst="ellipse">
                  <a:avLst/>
                </a:prstGeom>
                <a:noFill/>
                <a:ln w="38100">
                  <a:solidFill>
                    <a:srgbClr val="00279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0" name="Rectangle 110"/>
                <p:cNvSpPr>
                  <a:spLocks noChangeArrowheads="1"/>
                </p:cNvSpPr>
                <p:nvPr/>
              </p:nvSpPr>
              <p:spPr bwMode="auto">
                <a:xfrm>
                  <a:off x="4568" y="1980"/>
                  <a:ext cx="167" cy="119"/>
                </a:xfrm>
                <a:prstGeom prst="rect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1" name="Rectangle 111"/>
                <p:cNvSpPr>
                  <a:spLocks noChangeArrowheads="1"/>
                </p:cNvSpPr>
                <p:nvPr/>
              </p:nvSpPr>
              <p:spPr bwMode="auto">
                <a:xfrm>
                  <a:off x="4648" y="1965"/>
                  <a:ext cx="62" cy="1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5988" eaLnBrk="0" hangingPunct="0">
                    <a:lnSpc>
                      <a:spcPct val="90000"/>
                    </a:lnSpc>
                  </a:pPr>
                  <a:r>
                    <a:rPr lang="en-US" sz="1400" b="1" i="1">
                      <a:solidFill>
                        <a:srgbClr val="00279F"/>
                      </a:solidFill>
                      <a:latin typeface="Helvetica" charset="0"/>
                    </a:rPr>
                    <a:t>y</a:t>
                  </a:r>
                  <a:endParaRPr lang="en-US" sz="1800" b="1">
                    <a:latin typeface="Arial" charset="0"/>
                  </a:endParaRPr>
                </a:p>
              </p:txBody>
            </p:sp>
            <p:sp>
              <p:nvSpPr>
                <p:cNvPr id="491632" name="Line 112"/>
                <p:cNvSpPr>
                  <a:spLocks noChangeShapeType="1"/>
                </p:cNvSpPr>
                <p:nvPr/>
              </p:nvSpPr>
              <p:spPr bwMode="auto">
                <a:xfrm>
                  <a:off x="4655" y="1344"/>
                  <a:ext cx="1" cy="286"/>
                </a:xfrm>
                <a:prstGeom prst="line">
                  <a:avLst/>
                </a:prstGeom>
                <a:noFill/>
                <a:ln w="38100">
                  <a:solidFill>
                    <a:srgbClr val="009688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3" name="Oval 113"/>
                <p:cNvSpPr>
                  <a:spLocks noChangeArrowheads="1"/>
                </p:cNvSpPr>
                <p:nvPr/>
              </p:nvSpPr>
              <p:spPr bwMode="auto">
                <a:xfrm>
                  <a:off x="4520" y="1487"/>
                  <a:ext cx="279" cy="278"/>
                </a:xfrm>
                <a:prstGeom prst="ellipse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4" name="Oval 114"/>
                <p:cNvSpPr>
                  <a:spLocks noChangeArrowheads="1"/>
                </p:cNvSpPr>
                <p:nvPr/>
              </p:nvSpPr>
              <p:spPr bwMode="auto">
                <a:xfrm>
                  <a:off x="4524" y="1491"/>
                  <a:ext cx="271" cy="270"/>
                </a:xfrm>
                <a:prstGeom prst="ellipse">
                  <a:avLst/>
                </a:prstGeom>
                <a:noFill/>
                <a:ln w="38100">
                  <a:solidFill>
                    <a:srgbClr val="00279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5" name="Rectangle 115"/>
                <p:cNvSpPr>
                  <a:spLocks noChangeArrowheads="1"/>
                </p:cNvSpPr>
                <p:nvPr/>
              </p:nvSpPr>
              <p:spPr bwMode="auto">
                <a:xfrm>
                  <a:off x="4568" y="1575"/>
                  <a:ext cx="167" cy="119"/>
                </a:xfrm>
                <a:prstGeom prst="rect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36" name="Rectangle 116"/>
                <p:cNvSpPr>
                  <a:spLocks noChangeArrowheads="1"/>
                </p:cNvSpPr>
                <p:nvPr/>
              </p:nvSpPr>
              <p:spPr bwMode="auto">
                <a:xfrm>
                  <a:off x="4652" y="1559"/>
                  <a:ext cx="62" cy="1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5988" eaLnBrk="0" hangingPunct="0">
                    <a:lnSpc>
                      <a:spcPct val="90000"/>
                    </a:lnSpc>
                  </a:pPr>
                  <a:r>
                    <a:rPr lang="en-US" sz="1400" b="1" i="1">
                      <a:solidFill>
                        <a:srgbClr val="00279F"/>
                      </a:solidFill>
                      <a:latin typeface="Helvetica" charset="0"/>
                    </a:rPr>
                    <a:t>x</a:t>
                  </a:r>
                  <a:endParaRPr lang="en-US" sz="1800" b="1">
                    <a:latin typeface="Arial" charset="0"/>
                  </a:endParaRPr>
                </a:p>
              </p:txBody>
            </p:sp>
            <p:grpSp>
              <p:nvGrpSpPr>
                <p:cNvPr id="491637" name="Group 117"/>
                <p:cNvGrpSpPr>
                  <a:grpSpLocks/>
                </p:cNvGrpSpPr>
                <p:nvPr/>
              </p:nvGrpSpPr>
              <p:grpSpPr bwMode="auto">
                <a:xfrm>
                  <a:off x="4966" y="2020"/>
                  <a:ext cx="192" cy="286"/>
                  <a:chOff x="2393" y="2015"/>
                  <a:chExt cx="192" cy="286"/>
                </a:xfrm>
              </p:grpSpPr>
              <p:sp>
                <p:nvSpPr>
                  <p:cNvPr id="491638" name="Freeform 118"/>
                  <p:cNvSpPr>
                    <a:spLocks/>
                  </p:cNvSpPr>
                  <p:nvPr/>
                </p:nvSpPr>
                <p:spPr bwMode="auto">
                  <a:xfrm>
                    <a:off x="2521" y="2015"/>
                    <a:ext cx="64" cy="95"/>
                  </a:xfrm>
                  <a:custGeom>
                    <a:avLst/>
                    <a:gdLst>
                      <a:gd name="T0" fmla="*/ 48 w 64"/>
                      <a:gd name="T1" fmla="*/ 0 h 95"/>
                      <a:gd name="T2" fmla="*/ 0 w 64"/>
                      <a:gd name="T3" fmla="*/ 79 h 95"/>
                      <a:gd name="T4" fmla="*/ 16 w 64"/>
                      <a:gd name="T5" fmla="*/ 95 h 95"/>
                      <a:gd name="T6" fmla="*/ 64 w 64"/>
                      <a:gd name="T7" fmla="*/ 16 h 95"/>
                      <a:gd name="T8" fmla="*/ 48 w 64"/>
                      <a:gd name="T9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4" h="95">
                        <a:moveTo>
                          <a:pt x="48" y="0"/>
                        </a:moveTo>
                        <a:lnTo>
                          <a:pt x="0" y="79"/>
                        </a:lnTo>
                        <a:lnTo>
                          <a:pt x="16" y="95"/>
                        </a:lnTo>
                        <a:lnTo>
                          <a:pt x="64" y="16"/>
                        </a:lnTo>
                        <a:lnTo>
                          <a:pt x="48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39" name="Freeform 119"/>
                  <p:cNvSpPr>
                    <a:spLocks/>
                  </p:cNvSpPr>
                  <p:nvPr/>
                </p:nvSpPr>
                <p:spPr bwMode="auto">
                  <a:xfrm>
                    <a:off x="2449" y="2126"/>
                    <a:ext cx="72" cy="96"/>
                  </a:xfrm>
                  <a:custGeom>
                    <a:avLst/>
                    <a:gdLst>
                      <a:gd name="T0" fmla="*/ 56 w 72"/>
                      <a:gd name="T1" fmla="*/ 0 h 96"/>
                      <a:gd name="T2" fmla="*/ 0 w 72"/>
                      <a:gd name="T3" fmla="*/ 80 h 96"/>
                      <a:gd name="T4" fmla="*/ 16 w 72"/>
                      <a:gd name="T5" fmla="*/ 96 h 96"/>
                      <a:gd name="T6" fmla="*/ 72 w 72"/>
                      <a:gd name="T7" fmla="*/ 16 h 96"/>
                      <a:gd name="T8" fmla="*/ 56 w 72"/>
                      <a:gd name="T9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2" h="96">
                        <a:moveTo>
                          <a:pt x="56" y="0"/>
                        </a:moveTo>
                        <a:lnTo>
                          <a:pt x="0" y="80"/>
                        </a:lnTo>
                        <a:lnTo>
                          <a:pt x="16" y="96"/>
                        </a:lnTo>
                        <a:lnTo>
                          <a:pt x="72" y="1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640" name="Freeform 120"/>
                  <p:cNvSpPr>
                    <a:spLocks/>
                  </p:cNvSpPr>
                  <p:nvPr/>
                </p:nvSpPr>
                <p:spPr bwMode="auto">
                  <a:xfrm>
                    <a:off x="2393" y="2230"/>
                    <a:ext cx="56" cy="71"/>
                  </a:xfrm>
                  <a:custGeom>
                    <a:avLst/>
                    <a:gdLst>
                      <a:gd name="T0" fmla="*/ 40 w 56"/>
                      <a:gd name="T1" fmla="*/ 0 h 71"/>
                      <a:gd name="T2" fmla="*/ 0 w 56"/>
                      <a:gd name="T3" fmla="*/ 55 h 71"/>
                      <a:gd name="T4" fmla="*/ 16 w 56"/>
                      <a:gd name="T5" fmla="*/ 71 h 71"/>
                      <a:gd name="T6" fmla="*/ 56 w 56"/>
                      <a:gd name="T7" fmla="*/ 15 h 71"/>
                      <a:gd name="T8" fmla="*/ 40 w 56"/>
                      <a:gd name="T9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6" h="71">
                        <a:moveTo>
                          <a:pt x="40" y="0"/>
                        </a:moveTo>
                        <a:lnTo>
                          <a:pt x="0" y="55"/>
                        </a:lnTo>
                        <a:lnTo>
                          <a:pt x="16" y="71"/>
                        </a:lnTo>
                        <a:lnTo>
                          <a:pt x="56" y="15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801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1641" name="Line 121"/>
                <p:cNvSpPr>
                  <a:spLocks noChangeShapeType="1"/>
                </p:cNvSpPr>
                <p:nvPr/>
              </p:nvSpPr>
              <p:spPr bwMode="auto">
                <a:xfrm>
                  <a:off x="5144" y="2020"/>
                  <a:ext cx="194" cy="286"/>
                </a:xfrm>
                <a:prstGeom prst="line">
                  <a:avLst/>
                </a:prstGeom>
                <a:noFill/>
                <a:ln w="50800">
                  <a:solidFill>
                    <a:srgbClr val="DD080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2" name="Oval 122"/>
                <p:cNvSpPr>
                  <a:spLocks noChangeArrowheads="1"/>
                </p:cNvSpPr>
                <p:nvPr/>
              </p:nvSpPr>
              <p:spPr bwMode="auto">
                <a:xfrm>
                  <a:off x="5014" y="1893"/>
                  <a:ext cx="279" cy="278"/>
                </a:xfrm>
                <a:prstGeom prst="ellipse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3" name="Oval 123"/>
                <p:cNvSpPr>
                  <a:spLocks noChangeArrowheads="1"/>
                </p:cNvSpPr>
                <p:nvPr/>
              </p:nvSpPr>
              <p:spPr bwMode="auto">
                <a:xfrm>
                  <a:off x="5018" y="1897"/>
                  <a:ext cx="271" cy="270"/>
                </a:xfrm>
                <a:prstGeom prst="ellipse">
                  <a:avLst/>
                </a:prstGeom>
                <a:noFill/>
                <a:ln w="38100">
                  <a:solidFill>
                    <a:srgbClr val="00279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4" name="Rectangle 124"/>
                <p:cNvSpPr>
                  <a:spLocks noChangeArrowheads="1"/>
                </p:cNvSpPr>
                <p:nvPr/>
              </p:nvSpPr>
              <p:spPr bwMode="auto">
                <a:xfrm>
                  <a:off x="5070" y="1980"/>
                  <a:ext cx="152" cy="119"/>
                </a:xfrm>
                <a:prstGeom prst="rect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5" name="Rectangle 125"/>
                <p:cNvSpPr>
                  <a:spLocks noChangeArrowheads="1"/>
                </p:cNvSpPr>
                <p:nvPr/>
              </p:nvSpPr>
              <p:spPr bwMode="auto">
                <a:xfrm>
                  <a:off x="5142" y="1965"/>
                  <a:ext cx="56" cy="1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5988" eaLnBrk="0" hangingPunct="0">
                    <a:lnSpc>
                      <a:spcPct val="90000"/>
                    </a:lnSpc>
                  </a:pPr>
                  <a:r>
                    <a:rPr lang="en-US" sz="1400" b="1" i="1">
                      <a:solidFill>
                        <a:srgbClr val="00279F"/>
                      </a:solidFill>
                      <a:latin typeface="Helvetica" charset="0"/>
                    </a:rPr>
                    <a:t>z</a:t>
                  </a:r>
                  <a:endParaRPr lang="en-US" sz="1800" b="1">
                    <a:latin typeface="Arial" charset="0"/>
                  </a:endParaRPr>
                </a:p>
              </p:txBody>
            </p:sp>
          </p:grpSp>
          <p:grpSp>
            <p:nvGrpSpPr>
              <p:cNvPr id="491646" name="Group 126"/>
              <p:cNvGrpSpPr>
                <a:grpSpLocks/>
              </p:cNvGrpSpPr>
              <p:nvPr/>
            </p:nvGrpSpPr>
            <p:grpSpPr bwMode="auto">
              <a:xfrm>
                <a:off x="5014" y="1487"/>
                <a:ext cx="279" cy="278"/>
                <a:chOff x="5014" y="1487"/>
                <a:chExt cx="279" cy="278"/>
              </a:xfrm>
            </p:grpSpPr>
            <p:sp>
              <p:nvSpPr>
                <p:cNvPr id="491647" name="Oval 127"/>
                <p:cNvSpPr>
                  <a:spLocks noChangeArrowheads="1"/>
                </p:cNvSpPr>
                <p:nvPr/>
              </p:nvSpPr>
              <p:spPr bwMode="auto">
                <a:xfrm>
                  <a:off x="5014" y="1487"/>
                  <a:ext cx="279" cy="278"/>
                </a:xfrm>
                <a:prstGeom prst="ellipse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8" name="Oval 128"/>
                <p:cNvSpPr>
                  <a:spLocks noChangeArrowheads="1"/>
                </p:cNvSpPr>
                <p:nvPr/>
              </p:nvSpPr>
              <p:spPr bwMode="auto">
                <a:xfrm>
                  <a:off x="5018" y="1491"/>
                  <a:ext cx="271" cy="270"/>
                </a:xfrm>
                <a:prstGeom prst="ellipse">
                  <a:avLst/>
                </a:prstGeom>
                <a:noFill/>
                <a:ln w="38100">
                  <a:solidFill>
                    <a:srgbClr val="00279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49" name="Rectangle 129"/>
                <p:cNvSpPr>
                  <a:spLocks noChangeArrowheads="1"/>
                </p:cNvSpPr>
                <p:nvPr/>
              </p:nvSpPr>
              <p:spPr bwMode="auto">
                <a:xfrm>
                  <a:off x="5062" y="1575"/>
                  <a:ext cx="168" cy="119"/>
                </a:xfrm>
                <a:prstGeom prst="rect">
                  <a:avLst/>
                </a:prstGeom>
                <a:solidFill>
                  <a:srgbClr val="C0FE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50" name="Rectangle 130"/>
                <p:cNvSpPr>
                  <a:spLocks noChangeArrowheads="1"/>
                </p:cNvSpPr>
                <p:nvPr/>
              </p:nvSpPr>
              <p:spPr bwMode="auto">
                <a:xfrm>
                  <a:off x="5147" y="1559"/>
                  <a:ext cx="62" cy="1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5988" eaLnBrk="0" hangingPunct="0">
                    <a:lnSpc>
                      <a:spcPct val="90000"/>
                    </a:lnSpc>
                  </a:pPr>
                  <a:r>
                    <a:rPr lang="en-US" sz="1400" b="1" i="1">
                      <a:solidFill>
                        <a:srgbClr val="00279F"/>
                      </a:solidFill>
                      <a:latin typeface="Helvetica" charset="0"/>
                    </a:rPr>
                    <a:t>x</a:t>
                  </a:r>
                  <a:endParaRPr lang="en-US" sz="1800" b="1">
                    <a:latin typeface="Arial" charset="0"/>
                  </a:endParaRPr>
                </a:p>
              </p:txBody>
            </p:sp>
          </p:grpSp>
        </p:grpSp>
        <p:sp>
          <p:nvSpPr>
            <p:cNvPr id="491651" name="AutoShape 131"/>
            <p:cNvSpPr>
              <a:spLocks noChangeArrowheads="1"/>
            </p:cNvSpPr>
            <p:nvPr/>
          </p:nvSpPr>
          <p:spPr bwMode="auto">
            <a:xfrm>
              <a:off x="3648" y="1680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91652" name="Group 132"/>
          <p:cNvGrpSpPr>
            <a:grpSpLocks/>
          </p:cNvGrpSpPr>
          <p:nvPr/>
        </p:nvGrpSpPr>
        <p:grpSpPr bwMode="auto">
          <a:xfrm>
            <a:off x="7935913" y="2366963"/>
            <a:ext cx="533400" cy="457200"/>
            <a:chOff x="5184" y="293"/>
            <a:chExt cx="336" cy="288"/>
          </a:xfrm>
        </p:grpSpPr>
        <p:sp>
          <p:nvSpPr>
            <p:cNvPr id="491653" name="Line 133"/>
            <p:cNvSpPr>
              <a:spLocks noChangeShapeType="1"/>
            </p:cNvSpPr>
            <p:nvPr/>
          </p:nvSpPr>
          <p:spPr bwMode="auto">
            <a:xfrm>
              <a:off x="5184" y="293"/>
              <a:ext cx="336" cy="28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1654" name="Line 134"/>
            <p:cNvSpPr>
              <a:spLocks noChangeShapeType="1"/>
            </p:cNvSpPr>
            <p:nvPr/>
          </p:nvSpPr>
          <p:spPr bwMode="auto">
            <a:xfrm flipH="1">
              <a:off x="5184" y="293"/>
              <a:ext cx="336" cy="28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91655" name="Rectangle 13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Reduction rule #2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589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54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4013200"/>
            <a:ext cx="11334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527050" y="1520825"/>
            <a:ext cx="41973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15" tIns="44513" rIns="90615" bIns="44513"/>
          <a:lstStyle/>
          <a:p>
            <a:pPr marL="223838" indent="-223838" defTabSz="896938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rgbClr val="081D58"/>
                </a:solidFill>
              </a:rPr>
              <a:t>Eliminate redundant tests</a:t>
            </a:r>
          </a:p>
        </p:txBody>
      </p:sp>
      <p:grpSp>
        <p:nvGrpSpPr>
          <p:cNvPr id="492549" name="Group 5"/>
          <p:cNvGrpSpPr>
            <a:grpSpLocks/>
          </p:cNvGrpSpPr>
          <p:nvPr/>
        </p:nvGrpSpPr>
        <p:grpSpPr bwMode="auto">
          <a:xfrm>
            <a:off x="2822575" y="2105025"/>
            <a:ext cx="604838" cy="1528763"/>
            <a:chOff x="2323" y="1324"/>
            <a:chExt cx="380" cy="961"/>
          </a:xfrm>
        </p:grpSpPr>
        <p:grpSp>
          <p:nvGrpSpPr>
            <p:cNvPr id="492550" name="Group 6"/>
            <p:cNvGrpSpPr>
              <a:grpSpLocks/>
            </p:cNvGrpSpPr>
            <p:nvPr/>
          </p:nvGrpSpPr>
          <p:grpSpPr bwMode="auto">
            <a:xfrm>
              <a:off x="2466" y="1602"/>
              <a:ext cx="1" cy="310"/>
              <a:chOff x="2466" y="1602"/>
              <a:chExt cx="1" cy="310"/>
            </a:xfrm>
          </p:grpSpPr>
          <p:sp>
            <p:nvSpPr>
              <p:cNvPr id="492551" name="Line 7"/>
              <p:cNvSpPr>
                <a:spLocks noChangeShapeType="1"/>
              </p:cNvSpPr>
              <p:nvPr/>
            </p:nvSpPr>
            <p:spPr bwMode="auto">
              <a:xfrm>
                <a:off x="2466" y="1602"/>
                <a:ext cx="1" cy="87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52" name="Line 8"/>
              <p:cNvSpPr>
                <a:spLocks noChangeShapeType="1"/>
              </p:cNvSpPr>
              <p:nvPr/>
            </p:nvSpPr>
            <p:spPr bwMode="auto">
              <a:xfrm>
                <a:off x="2466" y="1729"/>
                <a:ext cx="1" cy="87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53" name="Line 9"/>
              <p:cNvSpPr>
                <a:spLocks noChangeShapeType="1"/>
              </p:cNvSpPr>
              <p:nvPr/>
            </p:nvSpPr>
            <p:spPr bwMode="auto">
              <a:xfrm>
                <a:off x="2466" y="1856"/>
                <a:ext cx="1" cy="56"/>
              </a:xfrm>
              <a:prstGeom prst="line">
                <a:avLst/>
              </a:prstGeom>
              <a:noFill/>
              <a:ln w="38100">
                <a:solidFill>
                  <a:srgbClr val="008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554" name="Line 10"/>
            <p:cNvSpPr>
              <a:spLocks noChangeShapeType="1"/>
            </p:cNvSpPr>
            <p:nvPr/>
          </p:nvSpPr>
          <p:spPr bwMode="auto">
            <a:xfrm>
              <a:off x="2562" y="1594"/>
              <a:ext cx="1" cy="334"/>
            </a:xfrm>
            <a:prstGeom prst="line">
              <a:avLst/>
            </a:prstGeom>
            <a:noFill/>
            <a:ln w="381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555" name="Group 11"/>
            <p:cNvGrpSpPr>
              <a:grpSpLocks/>
            </p:cNvGrpSpPr>
            <p:nvPr/>
          </p:nvGrpSpPr>
          <p:grpSpPr bwMode="auto">
            <a:xfrm>
              <a:off x="2323" y="1999"/>
              <a:ext cx="199" cy="286"/>
              <a:chOff x="2323" y="1999"/>
              <a:chExt cx="199" cy="286"/>
            </a:xfrm>
          </p:grpSpPr>
          <p:sp>
            <p:nvSpPr>
              <p:cNvPr id="492556" name="Freeform 12"/>
              <p:cNvSpPr>
                <a:spLocks/>
              </p:cNvSpPr>
              <p:nvPr/>
            </p:nvSpPr>
            <p:spPr bwMode="auto">
              <a:xfrm>
                <a:off x="2450" y="1999"/>
                <a:ext cx="72" cy="95"/>
              </a:xfrm>
              <a:custGeom>
                <a:avLst/>
                <a:gdLst>
                  <a:gd name="T0" fmla="*/ 56 w 72"/>
                  <a:gd name="T1" fmla="*/ 0 h 95"/>
                  <a:gd name="T2" fmla="*/ 0 w 72"/>
                  <a:gd name="T3" fmla="*/ 80 h 95"/>
                  <a:gd name="T4" fmla="*/ 16 w 72"/>
                  <a:gd name="T5" fmla="*/ 95 h 95"/>
                  <a:gd name="T6" fmla="*/ 72 w 72"/>
                  <a:gd name="T7" fmla="*/ 16 h 95"/>
                  <a:gd name="T8" fmla="*/ 56 w 72"/>
                  <a:gd name="T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95">
                    <a:moveTo>
                      <a:pt x="56" y="0"/>
                    </a:moveTo>
                    <a:lnTo>
                      <a:pt x="0" y="80"/>
                    </a:lnTo>
                    <a:lnTo>
                      <a:pt x="16" y="95"/>
                    </a:lnTo>
                    <a:lnTo>
                      <a:pt x="72" y="16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57" name="Freeform 13"/>
              <p:cNvSpPr>
                <a:spLocks/>
              </p:cNvSpPr>
              <p:nvPr/>
            </p:nvSpPr>
            <p:spPr bwMode="auto">
              <a:xfrm>
                <a:off x="2387" y="2110"/>
                <a:ext cx="63" cy="96"/>
              </a:xfrm>
              <a:custGeom>
                <a:avLst/>
                <a:gdLst>
                  <a:gd name="T0" fmla="*/ 47 w 63"/>
                  <a:gd name="T1" fmla="*/ 0 h 96"/>
                  <a:gd name="T2" fmla="*/ 0 w 63"/>
                  <a:gd name="T3" fmla="*/ 80 h 96"/>
                  <a:gd name="T4" fmla="*/ 16 w 63"/>
                  <a:gd name="T5" fmla="*/ 96 h 96"/>
                  <a:gd name="T6" fmla="*/ 63 w 63"/>
                  <a:gd name="T7" fmla="*/ 16 h 96"/>
                  <a:gd name="T8" fmla="*/ 47 w 63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96">
                    <a:moveTo>
                      <a:pt x="47" y="0"/>
                    </a:moveTo>
                    <a:lnTo>
                      <a:pt x="0" y="80"/>
                    </a:lnTo>
                    <a:lnTo>
                      <a:pt x="16" y="96"/>
                    </a:lnTo>
                    <a:lnTo>
                      <a:pt x="63" y="16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58" name="Freeform 14"/>
              <p:cNvSpPr>
                <a:spLocks/>
              </p:cNvSpPr>
              <p:nvPr/>
            </p:nvSpPr>
            <p:spPr bwMode="auto">
              <a:xfrm>
                <a:off x="2323" y="2214"/>
                <a:ext cx="56" cy="71"/>
              </a:xfrm>
              <a:custGeom>
                <a:avLst/>
                <a:gdLst>
                  <a:gd name="T0" fmla="*/ 40 w 56"/>
                  <a:gd name="T1" fmla="*/ 0 h 71"/>
                  <a:gd name="T2" fmla="*/ 0 w 56"/>
                  <a:gd name="T3" fmla="*/ 55 h 71"/>
                  <a:gd name="T4" fmla="*/ 16 w 56"/>
                  <a:gd name="T5" fmla="*/ 71 h 71"/>
                  <a:gd name="T6" fmla="*/ 56 w 56"/>
                  <a:gd name="T7" fmla="*/ 16 h 71"/>
                  <a:gd name="T8" fmla="*/ 40 w 56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71">
                    <a:moveTo>
                      <a:pt x="40" y="0"/>
                    </a:moveTo>
                    <a:lnTo>
                      <a:pt x="0" y="55"/>
                    </a:lnTo>
                    <a:lnTo>
                      <a:pt x="16" y="71"/>
                    </a:lnTo>
                    <a:lnTo>
                      <a:pt x="56" y="16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8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559" name="Line 15"/>
            <p:cNvSpPr>
              <a:spLocks noChangeShapeType="1"/>
            </p:cNvSpPr>
            <p:nvPr/>
          </p:nvSpPr>
          <p:spPr bwMode="auto">
            <a:xfrm>
              <a:off x="2508" y="1999"/>
              <a:ext cx="193" cy="286"/>
            </a:xfrm>
            <a:prstGeom prst="line">
              <a:avLst/>
            </a:prstGeom>
            <a:noFill/>
            <a:ln w="508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0" name="Oval 16"/>
            <p:cNvSpPr>
              <a:spLocks noChangeArrowheads="1"/>
            </p:cNvSpPr>
            <p:nvPr/>
          </p:nvSpPr>
          <p:spPr bwMode="auto">
            <a:xfrm>
              <a:off x="2379" y="1872"/>
              <a:ext cx="278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1" name="Oval 17"/>
            <p:cNvSpPr>
              <a:spLocks noChangeArrowheads="1"/>
            </p:cNvSpPr>
            <p:nvPr/>
          </p:nvSpPr>
          <p:spPr bwMode="auto">
            <a:xfrm>
              <a:off x="2383" y="1876"/>
              <a:ext cx="270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2506" y="1944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y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492563" name="Line 19"/>
            <p:cNvSpPr>
              <a:spLocks noChangeShapeType="1"/>
            </p:cNvSpPr>
            <p:nvPr/>
          </p:nvSpPr>
          <p:spPr bwMode="auto">
            <a:xfrm>
              <a:off x="2325" y="1324"/>
              <a:ext cx="193" cy="286"/>
            </a:xfrm>
            <a:prstGeom prst="line">
              <a:avLst/>
            </a:prstGeom>
            <a:noFill/>
            <a:ln w="508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4" name="Line 20"/>
            <p:cNvSpPr>
              <a:spLocks noChangeShapeType="1"/>
            </p:cNvSpPr>
            <p:nvPr/>
          </p:nvSpPr>
          <p:spPr bwMode="auto">
            <a:xfrm flipH="1">
              <a:off x="2510" y="1324"/>
              <a:ext cx="193" cy="286"/>
            </a:xfrm>
            <a:prstGeom prst="line">
              <a:avLst/>
            </a:prstGeom>
            <a:noFill/>
            <a:ln w="50800">
              <a:solidFill>
                <a:srgbClr val="0096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5" name="Oval 21"/>
            <p:cNvSpPr>
              <a:spLocks noChangeArrowheads="1"/>
            </p:cNvSpPr>
            <p:nvPr/>
          </p:nvSpPr>
          <p:spPr bwMode="auto">
            <a:xfrm>
              <a:off x="2379" y="1467"/>
              <a:ext cx="278" cy="278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6" name="Oval 22"/>
            <p:cNvSpPr>
              <a:spLocks noChangeArrowheads="1"/>
            </p:cNvSpPr>
            <p:nvPr/>
          </p:nvSpPr>
          <p:spPr bwMode="auto">
            <a:xfrm>
              <a:off x="2383" y="1471"/>
              <a:ext cx="270" cy="270"/>
            </a:xfrm>
            <a:prstGeom prst="ellipse">
              <a:avLst/>
            </a:prstGeom>
            <a:noFill/>
            <a:ln w="38100">
              <a:solidFill>
                <a:srgbClr val="0027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567" name="Rectangle 23"/>
            <p:cNvSpPr>
              <a:spLocks noChangeArrowheads="1"/>
            </p:cNvSpPr>
            <p:nvPr/>
          </p:nvSpPr>
          <p:spPr bwMode="auto">
            <a:xfrm>
              <a:off x="2510" y="1539"/>
              <a:ext cx="6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defTabSz="915988" eaLnBrk="0" hangingPunct="0">
                <a:lnSpc>
                  <a:spcPct val="90000"/>
                </a:lnSpc>
              </a:pPr>
              <a:r>
                <a:rPr lang="en-US" sz="1400" b="1" i="1">
                  <a:solidFill>
                    <a:srgbClr val="00279F"/>
                  </a:solidFill>
                  <a:latin typeface="Helvetica" charset="0"/>
                </a:rPr>
                <a:t>x</a:t>
              </a:r>
              <a:endParaRPr lang="en-US" sz="1800" b="1">
                <a:latin typeface="Arial" charset="0"/>
              </a:endParaRPr>
            </a:p>
          </p:txBody>
        </p:sp>
      </p:grpSp>
      <p:grpSp>
        <p:nvGrpSpPr>
          <p:cNvPr id="492568" name="Group 24"/>
          <p:cNvGrpSpPr>
            <a:grpSpLocks/>
          </p:cNvGrpSpPr>
          <p:nvPr/>
        </p:nvGrpSpPr>
        <p:grpSpPr bwMode="auto">
          <a:xfrm>
            <a:off x="4197350" y="2105025"/>
            <a:ext cx="2192338" cy="1528763"/>
            <a:chOff x="2640" y="1324"/>
            <a:chExt cx="1379" cy="961"/>
          </a:xfrm>
        </p:grpSpPr>
        <p:grpSp>
          <p:nvGrpSpPr>
            <p:cNvPr id="492569" name="Group 25"/>
            <p:cNvGrpSpPr>
              <a:grpSpLocks/>
            </p:cNvGrpSpPr>
            <p:nvPr/>
          </p:nvGrpSpPr>
          <p:grpSpPr bwMode="auto">
            <a:xfrm>
              <a:off x="3648" y="1324"/>
              <a:ext cx="371" cy="961"/>
              <a:chOff x="3047" y="1324"/>
              <a:chExt cx="371" cy="961"/>
            </a:xfrm>
          </p:grpSpPr>
          <p:sp>
            <p:nvSpPr>
              <p:cNvPr id="492570" name="Line 26"/>
              <p:cNvSpPr>
                <a:spLocks noChangeShapeType="1"/>
              </p:cNvSpPr>
              <p:nvPr/>
            </p:nvSpPr>
            <p:spPr bwMode="auto">
              <a:xfrm>
                <a:off x="3052" y="1324"/>
                <a:ext cx="187" cy="691"/>
              </a:xfrm>
              <a:prstGeom prst="line">
                <a:avLst/>
              </a:prstGeom>
              <a:noFill/>
              <a:ln w="381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71" name="Line 27"/>
              <p:cNvSpPr>
                <a:spLocks noChangeShapeType="1"/>
              </p:cNvSpPr>
              <p:nvPr/>
            </p:nvSpPr>
            <p:spPr bwMode="auto">
              <a:xfrm flipH="1">
                <a:off x="3237" y="1324"/>
                <a:ext cx="179" cy="691"/>
              </a:xfrm>
              <a:prstGeom prst="line">
                <a:avLst/>
              </a:prstGeom>
              <a:noFill/>
              <a:ln w="381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2572" name="Group 28"/>
              <p:cNvGrpSpPr>
                <a:grpSpLocks/>
              </p:cNvGrpSpPr>
              <p:nvPr/>
            </p:nvGrpSpPr>
            <p:grpSpPr bwMode="auto">
              <a:xfrm>
                <a:off x="3047" y="1999"/>
                <a:ext cx="199" cy="286"/>
                <a:chOff x="3047" y="1999"/>
                <a:chExt cx="199" cy="286"/>
              </a:xfrm>
            </p:grpSpPr>
            <p:sp>
              <p:nvSpPr>
                <p:cNvPr id="492573" name="Freeform 29"/>
                <p:cNvSpPr>
                  <a:spLocks/>
                </p:cNvSpPr>
                <p:nvPr/>
              </p:nvSpPr>
              <p:spPr bwMode="auto">
                <a:xfrm>
                  <a:off x="3174" y="1999"/>
                  <a:ext cx="72" cy="95"/>
                </a:xfrm>
                <a:custGeom>
                  <a:avLst/>
                  <a:gdLst>
                    <a:gd name="T0" fmla="*/ 56 w 72"/>
                    <a:gd name="T1" fmla="*/ 0 h 95"/>
                    <a:gd name="T2" fmla="*/ 0 w 72"/>
                    <a:gd name="T3" fmla="*/ 80 h 95"/>
                    <a:gd name="T4" fmla="*/ 16 w 72"/>
                    <a:gd name="T5" fmla="*/ 95 h 95"/>
                    <a:gd name="T6" fmla="*/ 72 w 72"/>
                    <a:gd name="T7" fmla="*/ 16 h 95"/>
                    <a:gd name="T8" fmla="*/ 56 w 72"/>
                    <a:gd name="T9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" h="95">
                      <a:moveTo>
                        <a:pt x="56" y="0"/>
                      </a:moveTo>
                      <a:lnTo>
                        <a:pt x="0" y="80"/>
                      </a:lnTo>
                      <a:lnTo>
                        <a:pt x="16" y="95"/>
                      </a:lnTo>
                      <a:lnTo>
                        <a:pt x="72" y="1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574" name="Freeform 30"/>
                <p:cNvSpPr>
                  <a:spLocks/>
                </p:cNvSpPr>
                <p:nvPr/>
              </p:nvSpPr>
              <p:spPr bwMode="auto">
                <a:xfrm>
                  <a:off x="3103" y="2110"/>
                  <a:ext cx="71" cy="96"/>
                </a:xfrm>
                <a:custGeom>
                  <a:avLst/>
                  <a:gdLst>
                    <a:gd name="T0" fmla="*/ 55 w 71"/>
                    <a:gd name="T1" fmla="*/ 0 h 96"/>
                    <a:gd name="T2" fmla="*/ 0 w 71"/>
                    <a:gd name="T3" fmla="*/ 80 h 96"/>
                    <a:gd name="T4" fmla="*/ 16 w 71"/>
                    <a:gd name="T5" fmla="*/ 96 h 96"/>
                    <a:gd name="T6" fmla="*/ 71 w 71"/>
                    <a:gd name="T7" fmla="*/ 16 h 96"/>
                    <a:gd name="T8" fmla="*/ 55 w 71"/>
                    <a:gd name="T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96">
                      <a:moveTo>
                        <a:pt x="55" y="0"/>
                      </a:moveTo>
                      <a:lnTo>
                        <a:pt x="0" y="80"/>
                      </a:lnTo>
                      <a:lnTo>
                        <a:pt x="16" y="96"/>
                      </a:lnTo>
                      <a:lnTo>
                        <a:pt x="71" y="16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575" name="Freeform 31"/>
                <p:cNvSpPr>
                  <a:spLocks/>
                </p:cNvSpPr>
                <p:nvPr/>
              </p:nvSpPr>
              <p:spPr bwMode="auto">
                <a:xfrm>
                  <a:off x="3047" y="2214"/>
                  <a:ext cx="56" cy="71"/>
                </a:xfrm>
                <a:custGeom>
                  <a:avLst/>
                  <a:gdLst>
                    <a:gd name="T0" fmla="*/ 40 w 56"/>
                    <a:gd name="T1" fmla="*/ 0 h 71"/>
                    <a:gd name="T2" fmla="*/ 0 w 56"/>
                    <a:gd name="T3" fmla="*/ 55 h 71"/>
                    <a:gd name="T4" fmla="*/ 16 w 56"/>
                    <a:gd name="T5" fmla="*/ 71 h 71"/>
                    <a:gd name="T6" fmla="*/ 56 w 56"/>
                    <a:gd name="T7" fmla="*/ 16 h 71"/>
                    <a:gd name="T8" fmla="*/ 40 w 56"/>
                    <a:gd name="T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1">
                      <a:moveTo>
                        <a:pt x="40" y="0"/>
                      </a:moveTo>
                      <a:lnTo>
                        <a:pt x="0" y="55"/>
                      </a:lnTo>
                      <a:lnTo>
                        <a:pt x="16" y="71"/>
                      </a:lnTo>
                      <a:lnTo>
                        <a:pt x="56" y="16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0080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92576" name="Line 32"/>
              <p:cNvSpPr>
                <a:spLocks noChangeShapeType="1"/>
              </p:cNvSpPr>
              <p:nvPr/>
            </p:nvSpPr>
            <p:spPr bwMode="auto">
              <a:xfrm>
                <a:off x="3233" y="1999"/>
                <a:ext cx="185" cy="286"/>
              </a:xfrm>
              <a:prstGeom prst="line">
                <a:avLst/>
              </a:prstGeom>
              <a:noFill/>
              <a:ln w="5080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77" name="Oval 33"/>
              <p:cNvSpPr>
                <a:spLocks noChangeArrowheads="1"/>
              </p:cNvSpPr>
              <p:nvPr/>
            </p:nvSpPr>
            <p:spPr bwMode="auto">
              <a:xfrm>
                <a:off x="3103" y="1872"/>
                <a:ext cx="278" cy="278"/>
              </a:xfrm>
              <a:prstGeom prst="ellipse">
                <a:avLst/>
              </a:prstGeom>
              <a:solidFill>
                <a:srgbClr val="C0FE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78" name="Oval 34"/>
              <p:cNvSpPr>
                <a:spLocks noChangeArrowheads="1"/>
              </p:cNvSpPr>
              <p:nvPr/>
            </p:nvSpPr>
            <p:spPr bwMode="auto">
              <a:xfrm>
                <a:off x="3107" y="1876"/>
                <a:ext cx="270" cy="270"/>
              </a:xfrm>
              <a:prstGeom prst="ellipse">
                <a:avLst/>
              </a:prstGeom>
              <a:noFill/>
              <a:ln w="38100">
                <a:solidFill>
                  <a:srgbClr val="0027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79" name="Rectangle 35"/>
              <p:cNvSpPr>
                <a:spLocks noChangeArrowheads="1"/>
              </p:cNvSpPr>
              <p:nvPr/>
            </p:nvSpPr>
            <p:spPr bwMode="auto">
              <a:xfrm>
                <a:off x="3230" y="1944"/>
                <a:ext cx="6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5988" eaLnBrk="0" hangingPunct="0">
                  <a:lnSpc>
                    <a:spcPct val="90000"/>
                  </a:lnSpc>
                </a:pPr>
                <a:r>
                  <a:rPr lang="en-US" sz="1400" b="1" i="1">
                    <a:solidFill>
                      <a:srgbClr val="00279F"/>
                    </a:solidFill>
                    <a:latin typeface="Helvetica" charset="0"/>
                  </a:rPr>
                  <a:t>y</a:t>
                </a:r>
                <a:endParaRPr lang="en-US" sz="1800" b="1">
                  <a:latin typeface="Arial" charset="0"/>
                </a:endParaRPr>
              </a:p>
            </p:txBody>
          </p:sp>
        </p:grpSp>
        <p:sp>
          <p:nvSpPr>
            <p:cNvPr id="492580" name="AutoShape 36"/>
            <p:cNvSpPr>
              <a:spLocks noChangeArrowheads="1"/>
            </p:cNvSpPr>
            <p:nvPr/>
          </p:nvSpPr>
          <p:spPr bwMode="auto">
            <a:xfrm>
              <a:off x="2640" y="1632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92581" name="Group 37"/>
          <p:cNvGrpSpPr>
            <a:grpSpLocks/>
          </p:cNvGrpSpPr>
          <p:nvPr/>
        </p:nvGrpSpPr>
        <p:grpSpPr bwMode="auto">
          <a:xfrm>
            <a:off x="4121150" y="4013200"/>
            <a:ext cx="2767013" cy="2076450"/>
            <a:chOff x="2592" y="2523"/>
            <a:chExt cx="1741" cy="1306"/>
          </a:xfrm>
        </p:grpSpPr>
        <p:pic>
          <p:nvPicPr>
            <p:cNvPr id="492582" name="Picture 3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0" y="2523"/>
              <a:ext cx="713" cy="1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492583" name="AutoShape 39"/>
            <p:cNvSpPr>
              <a:spLocks noChangeArrowheads="1"/>
            </p:cNvSpPr>
            <p:nvPr/>
          </p:nvSpPr>
          <p:spPr bwMode="auto">
            <a:xfrm>
              <a:off x="2592" y="3120"/>
              <a:ext cx="528" cy="2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92584" name="Rectangle 4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Reduction rule #3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34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1" name="Rectangle 3"/>
          <p:cNvSpPr>
            <a:spLocks noChangeArrowheads="1"/>
          </p:cNvSpPr>
          <p:nvPr/>
        </p:nvSpPr>
        <p:spPr bwMode="auto">
          <a:xfrm>
            <a:off x="1573213" y="304800"/>
            <a:ext cx="20066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15" tIns="44513" rIns="90615" bIns="44513"/>
          <a:lstStyle/>
          <a:p>
            <a:pPr marL="223838" indent="-223838" defTabSz="896938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rgbClr val="081D58"/>
                </a:solidFill>
              </a:rPr>
              <a:t>Initial graph</a:t>
            </a:r>
          </a:p>
        </p:txBody>
      </p:sp>
      <p:sp>
        <p:nvSpPr>
          <p:cNvPr id="493572" name="Rectangle 4"/>
          <p:cNvSpPr>
            <a:spLocks noChangeArrowheads="1"/>
          </p:cNvSpPr>
          <p:nvPr/>
        </p:nvSpPr>
        <p:spPr bwMode="auto">
          <a:xfrm>
            <a:off x="5170488" y="304800"/>
            <a:ext cx="24542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15" tIns="44513" rIns="90615" bIns="44513"/>
          <a:lstStyle/>
          <a:p>
            <a:pPr marL="223838" indent="-223838" defTabSz="896938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rgbClr val="081D58"/>
                </a:solidFill>
              </a:rPr>
              <a:t>Reduced graph</a:t>
            </a:r>
          </a:p>
        </p:txBody>
      </p:sp>
      <p:sp>
        <p:nvSpPr>
          <p:cNvPr id="493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235325"/>
            <a:ext cx="8458200" cy="30892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15" tIns="44513" rIns="90615" bIns="44513"/>
          <a:lstStyle/>
          <a:p>
            <a:r>
              <a:rPr lang="en-US" sz="2800">
                <a:latin typeface="Comic Sans MS" charset="0"/>
              </a:rPr>
              <a:t>Canonical representation of Boolean function</a:t>
            </a:r>
          </a:p>
          <a:p>
            <a:r>
              <a:rPr lang="en-US" sz="2800">
                <a:latin typeface="Comic Sans MS" charset="0"/>
              </a:rPr>
              <a:t>For given variable ordering, two functions equivalent if and only if their graphs are isomorphic</a:t>
            </a:r>
          </a:p>
          <a:p>
            <a:r>
              <a:rPr lang="en-US" sz="2800">
                <a:latin typeface="Comic Sans MS" charset="0"/>
              </a:rPr>
              <a:t>Test in linear time</a:t>
            </a:r>
          </a:p>
        </p:txBody>
      </p:sp>
      <p:pic>
        <p:nvPicPr>
          <p:cNvPr id="49357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688" y="747713"/>
            <a:ext cx="1133475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93576" name="Picture 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760413"/>
            <a:ext cx="4381500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93578" name="Text Box 10"/>
          <p:cNvSpPr txBox="1">
            <a:spLocks noChangeArrowheads="1"/>
          </p:cNvSpPr>
          <p:nvPr/>
        </p:nvSpPr>
        <p:spPr bwMode="auto">
          <a:xfrm>
            <a:off x="7239000" y="914400"/>
            <a:ext cx="170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(x</a:t>
            </a:r>
            <a:r>
              <a:rPr lang="en-US" sz="2000" baseline="-25000">
                <a:solidFill>
                  <a:srgbClr val="FF0000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>
                <a:solidFill>
                  <a:srgbClr val="FF0000"/>
                </a:solidFill>
                <a:sym typeface="Symbol" charset="0"/>
              </a:rPr>
              <a:t> x</a:t>
            </a:r>
            <a:r>
              <a:rPr lang="en-US" sz="2000" baseline="-25000">
                <a:solidFill>
                  <a:srgbClr val="FF0000"/>
                </a:solidFill>
                <a:sym typeface="Symbol" charset="0"/>
              </a:rPr>
              <a:t>2</a:t>
            </a:r>
            <a:r>
              <a:rPr lang="en-US" sz="2000">
                <a:solidFill>
                  <a:srgbClr val="FF0000"/>
                </a:solidFill>
                <a:sym typeface="Symbol" charset="0"/>
              </a:rPr>
              <a:t>)  x</a:t>
            </a:r>
            <a:r>
              <a:rPr lang="en-US" sz="2000" baseline="-25000">
                <a:solidFill>
                  <a:srgbClr val="FF0000"/>
                </a:solidFill>
                <a:sym typeface="Symbol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325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595" name="Group 3"/>
          <p:cNvGrpSpPr>
            <a:grpSpLocks/>
          </p:cNvGrpSpPr>
          <p:nvPr/>
        </p:nvGrpSpPr>
        <p:grpSpPr bwMode="auto">
          <a:xfrm>
            <a:off x="681038" y="1444625"/>
            <a:ext cx="3838575" cy="1322388"/>
            <a:chOff x="428" y="908"/>
            <a:chExt cx="2415" cy="832"/>
          </a:xfrm>
        </p:grpSpPr>
        <p:sp>
          <p:nvSpPr>
            <p:cNvPr id="494596" name="Rectangle 4"/>
            <p:cNvSpPr>
              <a:spLocks noChangeArrowheads="1"/>
            </p:cNvSpPr>
            <p:nvPr/>
          </p:nvSpPr>
          <p:spPr bwMode="auto">
            <a:xfrm>
              <a:off x="428" y="908"/>
              <a:ext cx="11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615" tIns="44513" rIns="90615" bIns="44513"/>
            <a:lstStyle/>
            <a:p>
              <a:pPr marL="223838" indent="-223838" defTabSz="896938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>
                  <a:solidFill>
                    <a:srgbClr val="081D58"/>
                  </a:solidFill>
                </a:rPr>
                <a:t>Constants</a:t>
              </a:r>
            </a:p>
          </p:txBody>
        </p:sp>
        <p:sp>
          <p:nvSpPr>
            <p:cNvPr id="494597" name="Rectangle 5"/>
            <p:cNvSpPr>
              <a:spLocks noChangeArrowheads="1"/>
            </p:cNvSpPr>
            <p:nvPr/>
          </p:nvSpPr>
          <p:spPr bwMode="auto">
            <a:xfrm>
              <a:off x="812" y="1260"/>
              <a:ext cx="2031" cy="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Unique unsatisfiable function</a:t>
              </a:r>
            </a:p>
          </p:txBody>
        </p:sp>
        <p:sp>
          <p:nvSpPr>
            <p:cNvPr id="494598" name="Rectangle 6"/>
            <p:cNvSpPr>
              <a:spLocks noChangeArrowheads="1"/>
            </p:cNvSpPr>
            <p:nvPr/>
          </p:nvSpPr>
          <p:spPr bwMode="auto">
            <a:xfrm>
              <a:off x="812" y="1540"/>
              <a:ext cx="1198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Unique tautology</a:t>
              </a:r>
            </a:p>
          </p:txBody>
        </p:sp>
        <p:pic>
          <p:nvPicPr>
            <p:cNvPr id="494599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" y="1507"/>
              <a:ext cx="2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494600" name="Picture 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" y="1204"/>
              <a:ext cx="2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494601" name="Group 9"/>
          <p:cNvGrpSpPr>
            <a:grpSpLocks/>
          </p:cNvGrpSpPr>
          <p:nvPr/>
        </p:nvGrpSpPr>
        <p:grpSpPr bwMode="auto">
          <a:xfrm>
            <a:off x="4813300" y="1444625"/>
            <a:ext cx="2862263" cy="1450975"/>
            <a:chOff x="3028" y="908"/>
            <a:chExt cx="1800" cy="913"/>
          </a:xfrm>
        </p:grpSpPr>
        <p:sp>
          <p:nvSpPr>
            <p:cNvPr id="494602" name="Rectangle 10"/>
            <p:cNvSpPr>
              <a:spLocks noChangeArrowheads="1"/>
            </p:cNvSpPr>
            <p:nvPr/>
          </p:nvSpPr>
          <p:spPr bwMode="auto">
            <a:xfrm>
              <a:off x="3117" y="908"/>
              <a:ext cx="105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615" tIns="44513" rIns="90615" bIns="44513"/>
            <a:lstStyle/>
            <a:p>
              <a:pPr marL="223838" indent="-223838" defTabSz="896938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>
                  <a:solidFill>
                    <a:srgbClr val="081D58"/>
                  </a:solidFill>
                </a:rPr>
                <a:t>Variable</a:t>
              </a:r>
            </a:p>
          </p:txBody>
        </p:sp>
        <p:sp>
          <p:nvSpPr>
            <p:cNvPr id="494603" name="Rectangle 11"/>
            <p:cNvSpPr>
              <a:spLocks noChangeArrowheads="1"/>
            </p:cNvSpPr>
            <p:nvPr/>
          </p:nvSpPr>
          <p:spPr bwMode="auto">
            <a:xfrm>
              <a:off x="3789" y="1356"/>
              <a:ext cx="1039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Treat variable</a:t>
              </a:r>
            </a:p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as function</a:t>
              </a:r>
            </a:p>
          </p:txBody>
        </p:sp>
        <p:pic>
          <p:nvPicPr>
            <p:cNvPr id="494604" name="Picture 1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8" y="1236"/>
              <a:ext cx="713" cy="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494605" name="Group 13"/>
          <p:cNvGrpSpPr>
            <a:grpSpLocks/>
          </p:cNvGrpSpPr>
          <p:nvPr/>
        </p:nvGrpSpPr>
        <p:grpSpPr bwMode="auto">
          <a:xfrm>
            <a:off x="4954588" y="3124200"/>
            <a:ext cx="3387725" cy="3106738"/>
            <a:chOff x="3117" y="1964"/>
            <a:chExt cx="2131" cy="1954"/>
          </a:xfrm>
        </p:grpSpPr>
        <p:sp>
          <p:nvSpPr>
            <p:cNvPr id="494606" name="Rectangle 14"/>
            <p:cNvSpPr>
              <a:spLocks noChangeArrowheads="1"/>
            </p:cNvSpPr>
            <p:nvPr/>
          </p:nvSpPr>
          <p:spPr bwMode="auto">
            <a:xfrm>
              <a:off x="3117" y="1964"/>
              <a:ext cx="1199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615" tIns="44513" rIns="90615" bIns="44513"/>
            <a:lstStyle/>
            <a:p>
              <a:pPr marL="223838" indent="-223838" defTabSz="896938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>
                  <a:solidFill>
                    <a:srgbClr val="081D58"/>
                  </a:solidFill>
                </a:rPr>
                <a:t>Odd parity</a:t>
              </a:r>
            </a:p>
          </p:txBody>
        </p:sp>
        <p:sp>
          <p:nvSpPr>
            <p:cNvPr id="494607" name="Rectangle 15"/>
            <p:cNvSpPr>
              <a:spLocks noChangeArrowheads="1"/>
            </p:cNvSpPr>
            <p:nvPr/>
          </p:nvSpPr>
          <p:spPr bwMode="auto">
            <a:xfrm>
              <a:off x="4171" y="2652"/>
              <a:ext cx="1077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Linear</a:t>
              </a:r>
            </a:p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representation</a:t>
              </a:r>
            </a:p>
          </p:txBody>
        </p:sp>
        <p:pic>
          <p:nvPicPr>
            <p:cNvPr id="494608" name="Picture 16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0" y="2243"/>
              <a:ext cx="713" cy="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494609" name="Group 17"/>
          <p:cNvGrpSpPr>
            <a:grpSpLocks/>
          </p:cNvGrpSpPr>
          <p:nvPr/>
        </p:nvGrpSpPr>
        <p:grpSpPr bwMode="auto">
          <a:xfrm>
            <a:off x="604838" y="3124200"/>
            <a:ext cx="4130675" cy="3106738"/>
            <a:chOff x="380" y="1964"/>
            <a:chExt cx="2599" cy="1954"/>
          </a:xfrm>
        </p:grpSpPr>
        <p:sp>
          <p:nvSpPr>
            <p:cNvPr id="494610" name="Rectangle 18"/>
            <p:cNvSpPr>
              <a:spLocks noChangeArrowheads="1"/>
            </p:cNvSpPr>
            <p:nvPr/>
          </p:nvSpPr>
          <p:spPr bwMode="auto">
            <a:xfrm>
              <a:off x="428" y="1964"/>
              <a:ext cx="182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615" tIns="44513" rIns="90615" bIns="44513"/>
            <a:lstStyle/>
            <a:p>
              <a:pPr marL="223838" indent="-223838" defTabSz="896938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>
                  <a:solidFill>
                    <a:srgbClr val="081D58"/>
                  </a:solidFill>
                </a:rPr>
                <a:t>Typical function</a:t>
              </a:r>
            </a:p>
          </p:txBody>
        </p:sp>
        <p:pic>
          <p:nvPicPr>
            <p:cNvPr id="494611" name="Picture 19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" y="2243"/>
              <a:ext cx="833" cy="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494612" name="Rectangle 20"/>
            <p:cNvSpPr>
              <a:spLocks noChangeArrowheads="1"/>
            </p:cNvSpPr>
            <p:nvPr/>
          </p:nvSpPr>
          <p:spPr bwMode="auto">
            <a:xfrm>
              <a:off x="1045" y="2293"/>
              <a:ext cx="1934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615" tIns="44513" rIns="90615" bIns="44513">
              <a:spAutoFit/>
            </a:bodyPr>
            <a:lstStyle/>
            <a:p>
              <a:pPr defTabSz="915988" eaLnBrk="0" hangingPunct="0">
                <a:lnSpc>
                  <a:spcPct val="90000"/>
                </a:lnSpc>
                <a:spcBef>
                  <a:spcPct val="50000"/>
                </a:spcBef>
                <a:buSzPct val="80000"/>
                <a:buFont typeface="Wingdings" charset="0"/>
                <a:buChar char="n"/>
              </a:pPr>
              <a:r>
                <a:rPr lang="en-US" sz="1800" b="1">
                  <a:latin typeface="Aria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</a:rPr>
                <a:t>(x</a:t>
              </a:r>
              <a:r>
                <a:rPr lang="en-US" sz="2000" baseline="-25000">
                  <a:solidFill>
                    <a:srgbClr val="FF0000"/>
                  </a:solidFill>
                </a:rPr>
                <a:t>1</a:t>
              </a:r>
              <a:r>
                <a:rPr lang="en-US" sz="2000">
                  <a:solidFill>
                    <a:srgbClr val="FF0000"/>
                  </a:solidFill>
                </a:rPr>
                <a:t> </a:t>
              </a:r>
              <a:r>
                <a:rPr lang="en-US" sz="2000">
                  <a:solidFill>
                    <a:srgbClr val="FF0000"/>
                  </a:solidFill>
                  <a:sym typeface="Symbol" charset="0"/>
                </a:rPr>
                <a:t> x</a:t>
              </a:r>
              <a:r>
                <a:rPr lang="en-US" sz="2000" baseline="-25000">
                  <a:solidFill>
                    <a:srgbClr val="FF0000"/>
                  </a:solidFill>
                  <a:sym typeface="Symbol" charset="0"/>
                </a:rPr>
                <a:t>2</a:t>
              </a:r>
              <a:r>
                <a:rPr lang="en-US" sz="2000">
                  <a:solidFill>
                    <a:srgbClr val="FF0000"/>
                  </a:solidFill>
                  <a:sym typeface="Symbol" charset="0"/>
                </a:rPr>
                <a:t>)  x</a:t>
              </a:r>
              <a:r>
                <a:rPr lang="en-US" sz="2000" baseline="-25000">
                  <a:solidFill>
                    <a:srgbClr val="FF0000"/>
                  </a:solidFill>
                  <a:sym typeface="Symbol" charset="0"/>
                </a:rPr>
                <a:t>4</a:t>
              </a:r>
              <a:endParaRPr lang="en-US" sz="1800">
                <a:solidFill>
                  <a:srgbClr val="FF0000"/>
                </a:solidFill>
                <a:latin typeface="Arial" charset="0"/>
              </a:endParaRPr>
            </a:p>
            <a:p>
              <a:pPr defTabSz="915988" eaLnBrk="0" hangingPunct="0">
                <a:lnSpc>
                  <a:spcPct val="90000"/>
                </a:lnSpc>
                <a:spcBef>
                  <a:spcPct val="50000"/>
                </a:spcBef>
                <a:buSzPct val="80000"/>
                <a:buFont typeface="Wingdings" charset="0"/>
                <a:buChar char="n"/>
              </a:pPr>
              <a:r>
                <a:rPr lang="en-US" sz="1800" b="1">
                  <a:latin typeface="Arial" charset="0"/>
                </a:rPr>
                <a:t> </a:t>
              </a:r>
              <a:r>
                <a:rPr lang="en-US" sz="1800"/>
                <a:t>No vertex labeled</a:t>
              </a:r>
              <a:r>
                <a:rPr lang="en-US" sz="1800" b="1">
                  <a:latin typeface="Aria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sym typeface="Symbol" charset="0"/>
                </a:rPr>
                <a:t>x</a:t>
              </a:r>
              <a:r>
                <a:rPr lang="en-US" sz="2000" baseline="-25000">
                  <a:solidFill>
                    <a:srgbClr val="FF0000"/>
                  </a:solidFill>
                  <a:sym typeface="Symbol" charset="0"/>
                </a:rPr>
                <a:t>3</a:t>
              </a:r>
              <a:endParaRPr lang="en-US" sz="1800">
                <a:solidFill>
                  <a:srgbClr val="FF0000"/>
                </a:solidFill>
                <a:latin typeface="Arial" charset="0"/>
              </a:endParaRPr>
            </a:p>
            <a:p>
              <a:pPr lvl="1" defTabSz="915988" eaLnBrk="0" hangingPunct="0">
                <a:lnSpc>
                  <a:spcPct val="90000"/>
                </a:lnSpc>
                <a:spcBef>
                  <a:spcPct val="50000"/>
                </a:spcBef>
                <a:buSzPct val="80000"/>
                <a:buFont typeface="Wingdings" charset="0"/>
                <a:buChar char="u"/>
              </a:pPr>
              <a:r>
                <a:rPr lang="en-US" sz="180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en-US" sz="1800">
                  <a:solidFill>
                    <a:schemeClr val="tx2"/>
                  </a:solidFill>
                </a:rPr>
                <a:t>independent of</a:t>
              </a:r>
              <a:r>
                <a:rPr lang="en-US" sz="180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en-US" sz="2000">
                  <a:solidFill>
                    <a:srgbClr val="FF0000"/>
                  </a:solidFill>
                  <a:sym typeface="Symbol" charset="0"/>
                </a:rPr>
                <a:t>x</a:t>
              </a:r>
              <a:r>
                <a:rPr lang="en-US" sz="2000" baseline="-25000">
                  <a:solidFill>
                    <a:srgbClr val="FF0000"/>
                  </a:solidFill>
                  <a:sym typeface="Symbol" charset="0"/>
                </a:rPr>
                <a:t>3</a:t>
              </a:r>
              <a:endParaRPr lang="en-US" sz="1800" baseline="-25000">
                <a:solidFill>
                  <a:srgbClr val="FF0000"/>
                </a:solidFill>
                <a:latin typeface="Arial" charset="0"/>
              </a:endParaRPr>
            </a:p>
            <a:p>
              <a:pPr defTabSz="915988" eaLnBrk="0" hangingPunct="0">
                <a:lnSpc>
                  <a:spcPct val="90000"/>
                </a:lnSpc>
                <a:spcBef>
                  <a:spcPct val="50000"/>
                </a:spcBef>
                <a:buSzPct val="80000"/>
                <a:buFont typeface="Wingdings" charset="0"/>
                <a:buChar char="n"/>
              </a:pPr>
              <a:r>
                <a:rPr lang="en-US" sz="1800" b="1">
                  <a:latin typeface="Arial" charset="0"/>
                </a:rPr>
                <a:t> </a:t>
              </a:r>
              <a:r>
                <a:rPr lang="en-US" sz="1800"/>
                <a:t>Many subgraphs shared</a:t>
              </a:r>
              <a:r>
                <a:rPr lang="en-US" sz="1800" b="1">
                  <a:latin typeface="Arial" charset="0"/>
                </a:rPr>
                <a:t> </a:t>
              </a:r>
            </a:p>
          </p:txBody>
        </p:sp>
      </p:grpSp>
      <p:sp>
        <p:nvSpPr>
          <p:cNvPr id="494614" name="Rectangle 2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Examples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071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ChangeArrowheads="1"/>
          </p:cNvSpPr>
          <p:nvPr/>
        </p:nvSpPr>
        <p:spPr bwMode="auto">
          <a:xfrm>
            <a:off x="1284288" y="1687513"/>
            <a:ext cx="21320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88" tIns="25435" rIns="63588" bIns="25435">
            <a:spAutoFit/>
          </a:bodyPr>
          <a:lstStyle/>
          <a:p>
            <a:pPr algn="ctr" defTabSz="915988" eaLnBrk="0" hangingPunct="0">
              <a:lnSpc>
                <a:spcPct val="87000"/>
              </a:lnSpc>
            </a:pPr>
            <a:r>
              <a:rPr lang="en-US">
                <a:solidFill>
                  <a:schemeClr val="tx2"/>
                </a:solidFill>
              </a:rPr>
              <a:t>Good ordering</a:t>
            </a:r>
          </a:p>
        </p:txBody>
      </p:sp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5119688" y="1687513"/>
            <a:ext cx="19510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88" tIns="25435" rIns="63588" bIns="25435">
            <a:spAutoFit/>
          </a:bodyPr>
          <a:lstStyle/>
          <a:p>
            <a:pPr algn="ctr" defTabSz="915988" eaLnBrk="0" hangingPunct="0">
              <a:lnSpc>
                <a:spcPct val="87000"/>
              </a:lnSpc>
            </a:pPr>
            <a:r>
              <a:rPr lang="en-US">
                <a:solidFill>
                  <a:schemeClr val="tx2"/>
                </a:solidFill>
              </a:rPr>
              <a:t>Bad ordering</a:t>
            </a:r>
          </a:p>
        </p:txBody>
      </p:sp>
      <p:grpSp>
        <p:nvGrpSpPr>
          <p:cNvPr id="497669" name="Group 5"/>
          <p:cNvGrpSpPr>
            <a:grpSpLocks/>
          </p:cNvGrpSpPr>
          <p:nvPr/>
        </p:nvGrpSpPr>
        <p:grpSpPr bwMode="auto">
          <a:xfrm>
            <a:off x="1352550" y="2127250"/>
            <a:ext cx="1706563" cy="4183063"/>
            <a:chOff x="851" y="1338"/>
            <a:chExt cx="1073" cy="2630"/>
          </a:xfrm>
        </p:grpSpPr>
        <p:sp>
          <p:nvSpPr>
            <p:cNvPr id="497670" name="Rectangle 6"/>
            <p:cNvSpPr>
              <a:spLocks noChangeArrowheads="1"/>
            </p:cNvSpPr>
            <p:nvPr/>
          </p:nvSpPr>
          <p:spPr bwMode="auto">
            <a:xfrm>
              <a:off x="909" y="3789"/>
              <a:ext cx="1008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Linear growth</a:t>
              </a:r>
            </a:p>
          </p:txBody>
        </p:sp>
        <p:pic>
          <p:nvPicPr>
            <p:cNvPr id="497671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" y="1338"/>
              <a:ext cx="1073" cy="2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497672" name="Group 8"/>
          <p:cNvGrpSpPr>
            <a:grpSpLocks/>
          </p:cNvGrpSpPr>
          <p:nvPr/>
        </p:nvGrpSpPr>
        <p:grpSpPr bwMode="auto">
          <a:xfrm>
            <a:off x="4456113" y="2127250"/>
            <a:ext cx="3425825" cy="4183063"/>
            <a:chOff x="2803" y="1338"/>
            <a:chExt cx="2155" cy="2630"/>
          </a:xfrm>
        </p:grpSpPr>
        <p:sp>
          <p:nvSpPr>
            <p:cNvPr id="497673" name="Rectangle 9"/>
            <p:cNvSpPr>
              <a:spLocks noChangeArrowheads="1"/>
            </p:cNvSpPr>
            <p:nvPr/>
          </p:nvSpPr>
          <p:spPr bwMode="auto">
            <a:xfrm>
              <a:off x="3212" y="3789"/>
              <a:ext cx="1371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3588" tIns="25435" rIns="63588" bIns="25435">
              <a:spAutoFit/>
            </a:bodyPr>
            <a:lstStyle/>
            <a:p>
              <a:pPr defTabSz="915988" eaLnBrk="0" hangingPunct="0">
                <a:lnSpc>
                  <a:spcPct val="85000"/>
                </a:lnSpc>
              </a:pPr>
              <a:r>
                <a:rPr lang="en-US" sz="1800"/>
                <a:t>Exponential growth</a:t>
              </a:r>
            </a:p>
          </p:txBody>
        </p:sp>
        <p:pic>
          <p:nvPicPr>
            <p:cNvPr id="497674" name="Picture 10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3" y="1338"/>
              <a:ext cx="2155" cy="2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497677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Comic Sans MS" charset="0"/>
              </a:rPr>
              <a:t>Effect of variable ordering</a:t>
            </a:r>
          </a:p>
        </p:txBody>
      </p:sp>
      <p:sp>
        <p:nvSpPr>
          <p:cNvPr id="497703" name="Text Box 39"/>
          <p:cNvSpPr txBox="1">
            <a:spLocks noChangeArrowheads="1"/>
          </p:cNvSpPr>
          <p:nvPr/>
        </p:nvSpPr>
        <p:spPr bwMode="auto">
          <a:xfrm>
            <a:off x="2514600" y="1189038"/>
            <a:ext cx="436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(a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charset="0"/>
              </a:rPr>
              <a:t> b</a:t>
            </a:r>
            <a:r>
              <a:rPr lang="en-US" baseline="-25000">
                <a:sym typeface="Symbol" charset="0"/>
              </a:rPr>
              <a:t>1</a:t>
            </a:r>
            <a:r>
              <a:rPr lang="en-US">
                <a:sym typeface="Symbol" charset="0"/>
              </a:rPr>
              <a:t>)  </a:t>
            </a:r>
            <a:r>
              <a:rPr lang="en-US"/>
              <a:t>(a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charset="0"/>
              </a:rPr>
              <a:t> b</a:t>
            </a:r>
            <a:r>
              <a:rPr lang="en-US" baseline="-25000">
                <a:sym typeface="Symbol" charset="0"/>
              </a:rPr>
              <a:t>2</a:t>
            </a:r>
            <a:r>
              <a:rPr lang="en-US">
                <a:sym typeface="Symbol" charset="0"/>
              </a:rPr>
              <a:t>)  </a:t>
            </a:r>
            <a:r>
              <a:rPr lang="en-US"/>
              <a:t>(a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>
                <a:sym typeface="Symbol" charset="0"/>
              </a:rPr>
              <a:t> b</a:t>
            </a:r>
            <a:r>
              <a:rPr lang="en-US" baseline="-25000">
                <a:sym typeface="Symbol" charset="0"/>
              </a:rPr>
              <a:t>3</a:t>
            </a:r>
            <a:r>
              <a:rPr lang="en-US">
                <a:sym typeface="Symbol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682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Dynamic variable reordering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Invented by Richard Rudell, Synopsys</a:t>
            </a:r>
          </a:p>
          <a:p>
            <a:r>
              <a:rPr lang="en-US">
                <a:latin typeface="Comic Sans MS" charset="0"/>
              </a:rPr>
              <a:t>Periodically attempt to improve ordering for all BDDs</a:t>
            </a:r>
          </a:p>
          <a:p>
            <a:pPr lvl="1"/>
            <a:r>
              <a:rPr lang="en-US">
                <a:latin typeface="Comic Sans MS" charset="0"/>
              </a:rPr>
              <a:t>Part of garbage collection</a:t>
            </a:r>
          </a:p>
          <a:p>
            <a:pPr lvl="1"/>
            <a:r>
              <a:rPr lang="en-US">
                <a:latin typeface="Comic Sans MS" charset="0"/>
              </a:rPr>
              <a:t>Move each variable through ordering to find its best location</a:t>
            </a:r>
          </a:p>
          <a:p>
            <a:r>
              <a:rPr lang="en-US">
                <a:latin typeface="Comic Sans MS" charset="0"/>
              </a:rPr>
              <a:t>Has proved very successful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79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756702" y="1405953"/>
            <a:ext cx="3794633" cy="299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 marL="224174" indent="-224174" defTabSz="896693">
              <a:spcBef>
                <a:spcPct val="30000"/>
              </a:spcBef>
            </a:pPr>
            <a:r>
              <a:rPr lang="en-US" sz="2400">
                <a:solidFill>
                  <a:srgbClr val="081D58"/>
                </a:solidFill>
              </a:rPr>
              <a:t>Nondeterministic FSM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610153" y="1386868"/>
            <a:ext cx="3931348" cy="31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 marL="224174" indent="-224174" defTabSz="896693">
              <a:spcBef>
                <a:spcPct val="30000"/>
              </a:spcBef>
            </a:pPr>
            <a:r>
              <a:rPr lang="en-US" sz="2400">
                <a:solidFill>
                  <a:srgbClr val="081D58"/>
                </a:solidFill>
              </a:rPr>
              <a:t>Symbolic Representation</a:t>
            </a: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6746721" y="2904154"/>
            <a:ext cx="151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 i="1">
                <a:solidFill>
                  <a:srgbClr val="B50069"/>
                </a:solidFill>
                <a:latin typeface="Helvetica" charset="0"/>
              </a:rPr>
              <a:t>o</a:t>
            </a:r>
            <a:endParaRPr lang="en-US"/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6872308" y="3018665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B50069"/>
                </a:solidFill>
                <a:latin typeface="Helvetica" charset="0"/>
              </a:rPr>
              <a:t>1</a:t>
            </a:r>
            <a:endParaRPr lang="en-US"/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6974049" y="2904154"/>
            <a:ext cx="641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B50069"/>
                </a:solidFill>
                <a:latin typeface="Helvetica" charset="0"/>
              </a:rPr>
              <a:t>,</a:t>
            </a:r>
            <a:endParaRPr lang="en-US"/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7037637" y="2904154"/>
            <a:ext cx="151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 i="1">
                <a:solidFill>
                  <a:srgbClr val="B50069"/>
                </a:solidFill>
                <a:latin typeface="Helvetica" charset="0"/>
              </a:rPr>
              <a:t>o</a:t>
            </a:r>
            <a:endParaRPr lang="en-US"/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7163224" y="3018665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B50069"/>
                </a:solidFill>
                <a:latin typeface="Helvetica" charset="0"/>
              </a:rPr>
              <a:t>2</a:t>
            </a:r>
            <a:endParaRPr lang="en-US"/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7490704" y="2904154"/>
            <a:ext cx="885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279F"/>
                </a:solidFill>
                <a:latin typeface="Helvetica" charset="0"/>
              </a:rPr>
              <a:t>encoded</a:t>
            </a:r>
            <a:endParaRPr lang="en-US"/>
          </a:p>
        </p:txBody>
      </p:sp>
      <p:sp>
        <p:nvSpPr>
          <p:cNvPr id="38942" name="Rectangle 30"/>
          <p:cNvSpPr>
            <a:spLocks noChangeArrowheads="1"/>
          </p:cNvSpPr>
          <p:nvPr/>
        </p:nvSpPr>
        <p:spPr bwMode="auto">
          <a:xfrm>
            <a:off x="7086919" y="3131588"/>
            <a:ext cx="8726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279F"/>
                </a:solidFill>
                <a:latin typeface="Helvetica" charset="0"/>
              </a:rPr>
              <a:t>old state</a:t>
            </a:r>
            <a:endParaRPr lang="en-US"/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6746721" y="3471943"/>
            <a:ext cx="151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 i="1">
                <a:solidFill>
                  <a:srgbClr val="B50069"/>
                </a:solidFill>
                <a:latin typeface="Helvetica" charset="0"/>
              </a:rPr>
              <a:t>n</a:t>
            </a:r>
            <a:endParaRPr lang="en-US"/>
          </a:p>
        </p:txBody>
      </p:sp>
      <p:sp>
        <p:nvSpPr>
          <p:cNvPr id="38944" name="Rectangle 32"/>
          <p:cNvSpPr>
            <a:spLocks noChangeArrowheads="1"/>
          </p:cNvSpPr>
          <p:nvPr/>
        </p:nvSpPr>
        <p:spPr bwMode="auto">
          <a:xfrm>
            <a:off x="6872308" y="3584864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B50069"/>
                </a:solidFill>
                <a:latin typeface="Helvetica" charset="0"/>
              </a:rPr>
              <a:t>1</a:t>
            </a:r>
            <a:endParaRPr lang="en-US"/>
          </a:p>
        </p:txBody>
      </p:sp>
      <p:sp>
        <p:nvSpPr>
          <p:cNvPr id="38945" name="Rectangle 33"/>
          <p:cNvSpPr>
            <a:spLocks noChangeArrowheads="1"/>
          </p:cNvSpPr>
          <p:nvPr/>
        </p:nvSpPr>
        <p:spPr bwMode="auto">
          <a:xfrm>
            <a:off x="6974049" y="3471943"/>
            <a:ext cx="641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B50069"/>
                </a:solidFill>
                <a:latin typeface="Helvetica" charset="0"/>
              </a:rPr>
              <a:t>, </a:t>
            </a:r>
            <a:endParaRPr lang="en-US"/>
          </a:p>
        </p:txBody>
      </p:sp>
      <p:sp>
        <p:nvSpPr>
          <p:cNvPr id="38946" name="Rectangle 34"/>
          <p:cNvSpPr>
            <a:spLocks noChangeArrowheads="1"/>
          </p:cNvSpPr>
          <p:nvPr/>
        </p:nvSpPr>
        <p:spPr bwMode="auto">
          <a:xfrm>
            <a:off x="7099636" y="3471943"/>
            <a:ext cx="151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 i="1">
                <a:solidFill>
                  <a:srgbClr val="B50069"/>
                </a:solidFill>
                <a:latin typeface="Helvetica" charset="0"/>
              </a:rPr>
              <a:t>n</a:t>
            </a:r>
            <a:endParaRPr lang="en-US"/>
          </a:p>
        </p:txBody>
      </p:sp>
      <p:sp>
        <p:nvSpPr>
          <p:cNvPr id="38947" name="Rectangle 35"/>
          <p:cNvSpPr>
            <a:spLocks noChangeArrowheads="1"/>
          </p:cNvSpPr>
          <p:nvPr/>
        </p:nvSpPr>
        <p:spPr bwMode="auto">
          <a:xfrm>
            <a:off x="7226813" y="3584864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B50069"/>
                </a:solidFill>
                <a:latin typeface="Helvetica" charset="0"/>
              </a:rPr>
              <a:t>2</a:t>
            </a:r>
            <a:endParaRPr lang="en-US"/>
          </a:p>
        </p:txBody>
      </p:sp>
      <p:sp>
        <p:nvSpPr>
          <p:cNvPr id="38948" name="Rectangle 36"/>
          <p:cNvSpPr>
            <a:spLocks noChangeArrowheads="1"/>
          </p:cNvSpPr>
          <p:nvPr/>
        </p:nvSpPr>
        <p:spPr bwMode="auto">
          <a:xfrm>
            <a:off x="7490704" y="3471943"/>
            <a:ext cx="885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279F"/>
                </a:solidFill>
                <a:latin typeface="Helvetica" charset="0"/>
              </a:rPr>
              <a:t>encoded</a:t>
            </a:r>
            <a:endParaRPr lang="en-US"/>
          </a:p>
        </p:txBody>
      </p:sp>
      <p:sp>
        <p:nvSpPr>
          <p:cNvPr id="38949" name="Rectangle 37"/>
          <p:cNvSpPr>
            <a:spLocks noChangeArrowheads="1"/>
          </p:cNvSpPr>
          <p:nvPr/>
        </p:nvSpPr>
        <p:spPr bwMode="auto">
          <a:xfrm>
            <a:off x="7086919" y="3697786"/>
            <a:ext cx="9880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0279F"/>
                </a:solidFill>
                <a:latin typeface="Helvetica" charset="0"/>
              </a:rPr>
              <a:t>new state</a:t>
            </a:r>
            <a:endParaRPr lang="en-US"/>
          </a:p>
        </p:txBody>
      </p:sp>
      <p:grpSp>
        <p:nvGrpSpPr>
          <p:cNvPr id="38933" name="Group 21"/>
          <p:cNvGrpSpPr>
            <a:grpSpLocks/>
          </p:cNvGrpSpPr>
          <p:nvPr/>
        </p:nvGrpSpPr>
        <p:grpSpPr bwMode="auto">
          <a:xfrm>
            <a:off x="839367" y="2077122"/>
            <a:ext cx="2305076" cy="2449287"/>
            <a:chOff x="528" y="1150"/>
            <a:chExt cx="1450" cy="1540"/>
          </a:xfrm>
        </p:grpSpPr>
        <p:sp>
          <p:nvSpPr>
            <p:cNvPr id="38921" name="Oval 9"/>
            <p:cNvSpPr>
              <a:spLocks noChangeArrowheads="1"/>
            </p:cNvSpPr>
            <p:nvPr/>
          </p:nvSpPr>
          <p:spPr bwMode="auto">
            <a:xfrm>
              <a:off x="672" y="1392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00</a:t>
              </a:r>
            </a:p>
          </p:txBody>
        </p:sp>
        <p:sp>
          <p:nvSpPr>
            <p:cNvPr id="38922" name="Oval 10"/>
            <p:cNvSpPr>
              <a:spLocks noChangeArrowheads="1"/>
            </p:cNvSpPr>
            <p:nvPr/>
          </p:nvSpPr>
          <p:spPr bwMode="auto">
            <a:xfrm>
              <a:off x="672" y="2160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10</a:t>
              </a:r>
            </a:p>
          </p:txBody>
        </p:sp>
        <p:sp>
          <p:nvSpPr>
            <p:cNvPr id="38923" name="Oval 11"/>
            <p:cNvSpPr>
              <a:spLocks noChangeArrowheads="1"/>
            </p:cNvSpPr>
            <p:nvPr/>
          </p:nvSpPr>
          <p:spPr bwMode="auto">
            <a:xfrm>
              <a:off x="1680" y="1392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01</a:t>
              </a:r>
            </a:p>
          </p:txBody>
        </p: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1680" y="2160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11</a:t>
              </a:r>
            </a:p>
          </p:txBody>
        </p:sp>
        <p:sp>
          <p:nvSpPr>
            <p:cNvPr id="38925" name="Freeform 13"/>
            <p:cNvSpPr>
              <a:spLocks/>
            </p:cNvSpPr>
            <p:nvPr/>
          </p:nvSpPr>
          <p:spPr bwMode="auto">
            <a:xfrm>
              <a:off x="719" y="1150"/>
              <a:ext cx="58" cy="232"/>
            </a:xfrm>
            <a:custGeom>
              <a:avLst/>
              <a:gdLst>
                <a:gd name="T0" fmla="*/ 145 w 221"/>
                <a:gd name="T1" fmla="*/ 252 h 252"/>
                <a:gd name="T2" fmla="*/ 205 w 221"/>
                <a:gd name="T3" fmla="*/ 141 h 252"/>
                <a:gd name="T4" fmla="*/ 208 w 221"/>
                <a:gd name="T5" fmla="*/ 48 h 252"/>
                <a:gd name="T6" fmla="*/ 127 w 221"/>
                <a:gd name="T7" fmla="*/ 3 h 252"/>
                <a:gd name="T8" fmla="*/ 43 w 221"/>
                <a:gd name="T9" fmla="*/ 30 h 252"/>
                <a:gd name="T10" fmla="*/ 1 w 221"/>
                <a:gd name="T11" fmla="*/ 108 h 252"/>
                <a:gd name="T12" fmla="*/ 49 w 221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52">
                  <a:moveTo>
                    <a:pt x="145" y="252"/>
                  </a:moveTo>
                  <a:cubicBezTo>
                    <a:pt x="155" y="234"/>
                    <a:pt x="195" y="175"/>
                    <a:pt x="205" y="141"/>
                  </a:cubicBezTo>
                  <a:cubicBezTo>
                    <a:pt x="215" y="107"/>
                    <a:pt x="221" y="71"/>
                    <a:pt x="208" y="48"/>
                  </a:cubicBezTo>
                  <a:cubicBezTo>
                    <a:pt x="195" y="25"/>
                    <a:pt x="154" y="6"/>
                    <a:pt x="127" y="3"/>
                  </a:cubicBezTo>
                  <a:cubicBezTo>
                    <a:pt x="100" y="0"/>
                    <a:pt x="64" y="13"/>
                    <a:pt x="43" y="30"/>
                  </a:cubicBezTo>
                  <a:cubicBezTo>
                    <a:pt x="22" y="47"/>
                    <a:pt x="0" y="71"/>
                    <a:pt x="1" y="108"/>
                  </a:cubicBezTo>
                  <a:cubicBezTo>
                    <a:pt x="2" y="145"/>
                    <a:pt x="17" y="204"/>
                    <a:pt x="49" y="252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26" name="Freeform 14"/>
            <p:cNvSpPr>
              <a:spLocks/>
            </p:cNvSpPr>
            <p:nvPr/>
          </p:nvSpPr>
          <p:spPr bwMode="auto">
            <a:xfrm rot="10800000">
              <a:off x="1809" y="2458"/>
              <a:ext cx="58" cy="232"/>
            </a:xfrm>
            <a:custGeom>
              <a:avLst/>
              <a:gdLst>
                <a:gd name="T0" fmla="*/ 145 w 221"/>
                <a:gd name="T1" fmla="*/ 252 h 252"/>
                <a:gd name="T2" fmla="*/ 205 w 221"/>
                <a:gd name="T3" fmla="*/ 141 h 252"/>
                <a:gd name="T4" fmla="*/ 208 w 221"/>
                <a:gd name="T5" fmla="*/ 48 h 252"/>
                <a:gd name="T6" fmla="*/ 127 w 221"/>
                <a:gd name="T7" fmla="*/ 3 h 252"/>
                <a:gd name="T8" fmla="*/ 43 w 221"/>
                <a:gd name="T9" fmla="*/ 30 h 252"/>
                <a:gd name="T10" fmla="*/ 1 w 221"/>
                <a:gd name="T11" fmla="*/ 108 h 252"/>
                <a:gd name="T12" fmla="*/ 49 w 221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52">
                  <a:moveTo>
                    <a:pt x="145" y="252"/>
                  </a:moveTo>
                  <a:cubicBezTo>
                    <a:pt x="155" y="234"/>
                    <a:pt x="195" y="175"/>
                    <a:pt x="205" y="141"/>
                  </a:cubicBezTo>
                  <a:cubicBezTo>
                    <a:pt x="215" y="107"/>
                    <a:pt x="221" y="71"/>
                    <a:pt x="208" y="48"/>
                  </a:cubicBezTo>
                  <a:cubicBezTo>
                    <a:pt x="195" y="25"/>
                    <a:pt x="154" y="6"/>
                    <a:pt x="127" y="3"/>
                  </a:cubicBezTo>
                  <a:cubicBezTo>
                    <a:pt x="100" y="0"/>
                    <a:pt x="64" y="13"/>
                    <a:pt x="43" y="30"/>
                  </a:cubicBezTo>
                  <a:cubicBezTo>
                    <a:pt x="22" y="47"/>
                    <a:pt x="0" y="71"/>
                    <a:pt x="1" y="108"/>
                  </a:cubicBezTo>
                  <a:cubicBezTo>
                    <a:pt x="2" y="145"/>
                    <a:pt x="17" y="204"/>
                    <a:pt x="49" y="252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9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 flipH="1">
              <a:off x="960" y="2304"/>
              <a:ext cx="72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auto">
            <a:xfrm>
              <a:off x="864" y="1603"/>
              <a:ext cx="816" cy="557"/>
            </a:xfrm>
            <a:custGeom>
              <a:avLst/>
              <a:gdLst>
                <a:gd name="T0" fmla="*/ 0 w 786"/>
                <a:gd name="T1" fmla="*/ 600 h 600"/>
                <a:gd name="T2" fmla="*/ 165 w 786"/>
                <a:gd name="T3" fmla="*/ 351 h 600"/>
                <a:gd name="T4" fmla="*/ 471 w 786"/>
                <a:gd name="T5" fmla="*/ 93 h 600"/>
                <a:gd name="T6" fmla="*/ 786 w 786"/>
                <a:gd name="T7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6" h="600">
                  <a:moveTo>
                    <a:pt x="0" y="600"/>
                  </a:moveTo>
                  <a:cubicBezTo>
                    <a:pt x="28" y="558"/>
                    <a:pt x="87" y="435"/>
                    <a:pt x="165" y="351"/>
                  </a:cubicBezTo>
                  <a:cubicBezTo>
                    <a:pt x="243" y="267"/>
                    <a:pt x="368" y="151"/>
                    <a:pt x="471" y="93"/>
                  </a:cubicBezTo>
                  <a:cubicBezTo>
                    <a:pt x="574" y="35"/>
                    <a:pt x="721" y="19"/>
                    <a:pt x="786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30" name="Freeform 18"/>
            <p:cNvSpPr>
              <a:spLocks/>
            </p:cNvSpPr>
            <p:nvPr/>
          </p:nvSpPr>
          <p:spPr bwMode="auto">
            <a:xfrm>
              <a:off x="952" y="1684"/>
              <a:ext cx="857" cy="583"/>
            </a:xfrm>
            <a:custGeom>
              <a:avLst/>
              <a:gdLst>
                <a:gd name="T0" fmla="*/ 0 w 771"/>
                <a:gd name="T1" fmla="*/ 594 h 594"/>
                <a:gd name="T2" fmla="*/ 267 w 771"/>
                <a:gd name="T3" fmla="*/ 489 h 594"/>
                <a:gd name="T4" fmla="*/ 585 w 771"/>
                <a:gd name="T5" fmla="*/ 249 h 594"/>
                <a:gd name="T6" fmla="*/ 771 w 771"/>
                <a:gd name="T7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1" h="594">
                  <a:moveTo>
                    <a:pt x="0" y="594"/>
                  </a:moveTo>
                  <a:cubicBezTo>
                    <a:pt x="44" y="577"/>
                    <a:pt x="169" y="547"/>
                    <a:pt x="267" y="489"/>
                  </a:cubicBezTo>
                  <a:cubicBezTo>
                    <a:pt x="365" y="431"/>
                    <a:pt x="501" y="330"/>
                    <a:pt x="585" y="249"/>
                  </a:cubicBezTo>
                  <a:cubicBezTo>
                    <a:pt x="669" y="168"/>
                    <a:pt x="732" y="52"/>
                    <a:pt x="771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triangl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 flipH="1" flipV="1">
              <a:off x="816" y="1680"/>
              <a:ext cx="0" cy="4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 flipV="1">
              <a:off x="528" y="1536"/>
              <a:ext cx="144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9048" name="Group 136"/>
          <p:cNvGrpSpPr>
            <a:grpSpLocks/>
          </p:cNvGrpSpPr>
          <p:nvPr/>
        </p:nvGrpSpPr>
        <p:grpSpPr bwMode="auto">
          <a:xfrm>
            <a:off x="5188807" y="1908535"/>
            <a:ext cx="1268587" cy="2950276"/>
            <a:chOff x="3264" y="1200"/>
            <a:chExt cx="798" cy="1855"/>
          </a:xfrm>
        </p:grpSpPr>
        <p:sp>
          <p:nvSpPr>
            <p:cNvPr id="38992" name="Line 80"/>
            <p:cNvSpPr>
              <a:spLocks noChangeShapeType="1"/>
            </p:cNvSpPr>
            <p:nvPr/>
          </p:nvSpPr>
          <p:spPr bwMode="auto">
            <a:xfrm>
              <a:off x="3648" y="1296"/>
              <a:ext cx="192" cy="384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96" name="Line 84"/>
            <p:cNvSpPr>
              <a:spLocks noChangeShapeType="1"/>
            </p:cNvSpPr>
            <p:nvPr/>
          </p:nvSpPr>
          <p:spPr bwMode="auto">
            <a:xfrm flipH="1">
              <a:off x="3360" y="1296"/>
              <a:ext cx="288" cy="115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5" name="Line 123"/>
            <p:cNvSpPr>
              <a:spLocks noChangeShapeType="1"/>
            </p:cNvSpPr>
            <p:nvPr/>
          </p:nvSpPr>
          <p:spPr bwMode="auto">
            <a:xfrm>
              <a:off x="3888" y="1728"/>
              <a:ext cx="48" cy="72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6" name="Line 124"/>
            <p:cNvSpPr>
              <a:spLocks noChangeShapeType="1"/>
            </p:cNvSpPr>
            <p:nvPr/>
          </p:nvSpPr>
          <p:spPr bwMode="auto">
            <a:xfrm flipH="1">
              <a:off x="3408" y="2112"/>
              <a:ext cx="240" cy="816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7" name="Line 125"/>
            <p:cNvSpPr>
              <a:spLocks noChangeShapeType="1"/>
            </p:cNvSpPr>
            <p:nvPr/>
          </p:nvSpPr>
          <p:spPr bwMode="auto">
            <a:xfrm flipH="1">
              <a:off x="3408" y="2496"/>
              <a:ext cx="528" cy="43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8" name="Line 126"/>
            <p:cNvSpPr>
              <a:spLocks noChangeShapeType="1"/>
            </p:cNvSpPr>
            <p:nvPr/>
          </p:nvSpPr>
          <p:spPr bwMode="auto">
            <a:xfrm flipH="1" flipV="1">
              <a:off x="3360" y="2496"/>
              <a:ext cx="576" cy="43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9" name="Line 127"/>
            <p:cNvSpPr>
              <a:spLocks noChangeShapeType="1"/>
            </p:cNvSpPr>
            <p:nvPr/>
          </p:nvSpPr>
          <p:spPr bwMode="auto">
            <a:xfrm flipH="1">
              <a:off x="3648" y="1680"/>
              <a:ext cx="192" cy="384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40" name="Line 128"/>
            <p:cNvSpPr>
              <a:spLocks noChangeShapeType="1"/>
            </p:cNvSpPr>
            <p:nvPr/>
          </p:nvSpPr>
          <p:spPr bwMode="auto">
            <a:xfrm>
              <a:off x="3936" y="2448"/>
              <a:ext cx="0" cy="480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41" name="Line 129"/>
            <p:cNvSpPr>
              <a:spLocks noChangeShapeType="1"/>
            </p:cNvSpPr>
            <p:nvPr/>
          </p:nvSpPr>
          <p:spPr bwMode="auto">
            <a:xfrm>
              <a:off x="3360" y="2496"/>
              <a:ext cx="0" cy="480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42" name="Line 130"/>
            <p:cNvSpPr>
              <a:spLocks noChangeShapeType="1"/>
            </p:cNvSpPr>
            <p:nvPr/>
          </p:nvSpPr>
          <p:spPr bwMode="auto">
            <a:xfrm>
              <a:off x="3696" y="2112"/>
              <a:ext cx="240" cy="384"/>
            </a:xfrm>
            <a:prstGeom prst="line">
              <a:avLst/>
            </a:prstGeom>
            <a:noFill/>
            <a:ln w="254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025" name="Group 113"/>
            <p:cNvGrpSpPr>
              <a:grpSpLocks/>
            </p:cNvGrpSpPr>
            <p:nvPr/>
          </p:nvGrpSpPr>
          <p:grpSpPr bwMode="auto">
            <a:xfrm>
              <a:off x="3840" y="2352"/>
              <a:ext cx="222" cy="239"/>
              <a:chOff x="3698" y="1845"/>
              <a:chExt cx="222" cy="239"/>
            </a:xfrm>
          </p:grpSpPr>
          <p:sp>
            <p:nvSpPr>
              <p:cNvPr id="38951" name="Line 39"/>
              <p:cNvSpPr>
                <a:spLocks noChangeShapeType="1"/>
              </p:cNvSpPr>
              <p:nvPr/>
            </p:nvSpPr>
            <p:spPr bwMode="auto">
              <a:xfrm>
                <a:off x="3817" y="1965"/>
                <a:ext cx="1" cy="24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52" name="Line 40"/>
              <p:cNvSpPr>
                <a:spLocks noChangeShapeType="1"/>
              </p:cNvSpPr>
              <p:nvPr/>
            </p:nvSpPr>
            <p:spPr bwMode="auto">
              <a:xfrm>
                <a:off x="3817" y="2005"/>
                <a:ext cx="1" cy="79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5" name="Line 63"/>
              <p:cNvSpPr>
                <a:spLocks noChangeShapeType="1"/>
              </p:cNvSpPr>
              <p:nvPr/>
            </p:nvSpPr>
            <p:spPr bwMode="auto">
              <a:xfrm>
                <a:off x="3775" y="1845"/>
                <a:ext cx="19" cy="80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6" name="Line 64"/>
              <p:cNvSpPr>
                <a:spLocks noChangeShapeType="1"/>
              </p:cNvSpPr>
              <p:nvPr/>
            </p:nvSpPr>
            <p:spPr bwMode="auto">
              <a:xfrm>
                <a:off x="3797" y="1933"/>
                <a:ext cx="24" cy="48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99" name="Oval 87"/>
              <p:cNvSpPr>
                <a:spLocks noChangeArrowheads="1"/>
              </p:cNvSpPr>
              <p:nvPr/>
            </p:nvSpPr>
            <p:spPr bwMode="auto">
              <a:xfrm>
                <a:off x="3698" y="1853"/>
                <a:ext cx="222" cy="223"/>
              </a:xfrm>
              <a:prstGeom prst="ellipse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Rectangle 88"/>
              <p:cNvSpPr>
                <a:spLocks noChangeArrowheads="1"/>
              </p:cNvSpPr>
              <p:nvPr/>
            </p:nvSpPr>
            <p:spPr bwMode="auto">
              <a:xfrm>
                <a:off x="3769" y="1854"/>
                <a:ext cx="9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 i="1">
                    <a:solidFill>
                      <a:srgbClr val="000033"/>
                    </a:solidFill>
                    <a:latin typeface="Helvetica" charset="0"/>
                  </a:rPr>
                  <a:t>o</a:t>
                </a:r>
                <a:endParaRPr lang="en-US"/>
              </a:p>
            </p:txBody>
          </p:sp>
          <p:sp>
            <p:nvSpPr>
              <p:cNvPr id="39001" name="Rectangle 89"/>
              <p:cNvSpPr>
                <a:spLocks noChangeArrowheads="1"/>
              </p:cNvSpPr>
              <p:nvPr/>
            </p:nvSpPr>
            <p:spPr bwMode="auto">
              <a:xfrm>
                <a:off x="3841" y="1916"/>
                <a:ext cx="63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33"/>
                    </a:solidFill>
                    <a:latin typeface="Helvetica" charset="0"/>
                  </a:rPr>
                  <a:t>2</a:t>
                </a:r>
                <a:endParaRPr lang="en-US"/>
              </a:p>
            </p:txBody>
          </p:sp>
        </p:grpSp>
        <p:grpSp>
          <p:nvGrpSpPr>
            <p:cNvPr id="39026" name="Group 114"/>
            <p:cNvGrpSpPr>
              <a:grpSpLocks/>
            </p:cNvGrpSpPr>
            <p:nvPr/>
          </p:nvGrpSpPr>
          <p:grpSpPr bwMode="auto">
            <a:xfrm>
              <a:off x="3552" y="1968"/>
              <a:ext cx="222" cy="223"/>
              <a:chOff x="3579" y="1495"/>
              <a:chExt cx="222" cy="223"/>
            </a:xfrm>
          </p:grpSpPr>
          <p:sp>
            <p:nvSpPr>
              <p:cNvPr id="38972" name="Line 60"/>
              <p:cNvSpPr>
                <a:spLocks noChangeShapeType="1"/>
              </p:cNvSpPr>
              <p:nvPr/>
            </p:nvSpPr>
            <p:spPr bwMode="auto">
              <a:xfrm>
                <a:off x="3696" y="1606"/>
                <a:ext cx="12" cy="48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97" name="Line 85"/>
              <p:cNvSpPr>
                <a:spLocks noChangeShapeType="1"/>
              </p:cNvSpPr>
              <p:nvPr/>
            </p:nvSpPr>
            <p:spPr bwMode="auto">
              <a:xfrm>
                <a:off x="3629" y="1518"/>
                <a:ext cx="51" cy="72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98" name="Line 86"/>
              <p:cNvSpPr>
                <a:spLocks noChangeShapeType="1"/>
              </p:cNvSpPr>
              <p:nvPr/>
            </p:nvSpPr>
            <p:spPr bwMode="auto">
              <a:xfrm>
                <a:off x="3682" y="1598"/>
                <a:ext cx="24" cy="24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Oval 93"/>
              <p:cNvSpPr>
                <a:spLocks noChangeArrowheads="1"/>
              </p:cNvSpPr>
              <p:nvPr/>
            </p:nvSpPr>
            <p:spPr bwMode="auto">
              <a:xfrm>
                <a:off x="3579" y="1495"/>
                <a:ext cx="222" cy="223"/>
              </a:xfrm>
              <a:prstGeom prst="ellipse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Rectangle 94"/>
              <p:cNvSpPr>
                <a:spLocks noChangeArrowheads="1"/>
              </p:cNvSpPr>
              <p:nvPr/>
            </p:nvSpPr>
            <p:spPr bwMode="auto">
              <a:xfrm>
                <a:off x="3650" y="1495"/>
                <a:ext cx="9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 i="1">
                    <a:solidFill>
                      <a:srgbClr val="000033"/>
                    </a:solidFill>
                    <a:latin typeface="Helvetica" charset="0"/>
                  </a:rPr>
                  <a:t>o</a:t>
                </a:r>
                <a:endParaRPr lang="en-US"/>
              </a:p>
            </p:txBody>
          </p:sp>
          <p:sp>
            <p:nvSpPr>
              <p:cNvPr id="39007" name="Rectangle 95"/>
              <p:cNvSpPr>
                <a:spLocks noChangeArrowheads="1"/>
              </p:cNvSpPr>
              <p:nvPr/>
            </p:nvSpPr>
            <p:spPr bwMode="auto">
              <a:xfrm>
                <a:off x="3722" y="1558"/>
                <a:ext cx="63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33"/>
                    </a:solidFill>
                    <a:latin typeface="Helvetica" charset="0"/>
                  </a:rPr>
                  <a:t>1</a:t>
                </a:r>
                <a:endParaRPr lang="en-US"/>
              </a:p>
            </p:txBody>
          </p:sp>
        </p:grpSp>
        <p:grpSp>
          <p:nvGrpSpPr>
            <p:cNvPr id="39021" name="Group 109"/>
            <p:cNvGrpSpPr>
              <a:grpSpLocks/>
            </p:cNvGrpSpPr>
            <p:nvPr/>
          </p:nvGrpSpPr>
          <p:grpSpPr bwMode="auto">
            <a:xfrm>
              <a:off x="3840" y="2832"/>
              <a:ext cx="222" cy="223"/>
              <a:chOff x="3698" y="2921"/>
              <a:chExt cx="222" cy="223"/>
            </a:xfrm>
          </p:grpSpPr>
          <p:sp>
            <p:nvSpPr>
              <p:cNvPr id="38981" name="Line 69"/>
              <p:cNvSpPr>
                <a:spLocks noChangeShapeType="1"/>
              </p:cNvSpPr>
              <p:nvPr/>
            </p:nvSpPr>
            <p:spPr bwMode="auto">
              <a:xfrm>
                <a:off x="3817" y="2921"/>
                <a:ext cx="1" cy="80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2" name="Line 70"/>
              <p:cNvSpPr>
                <a:spLocks noChangeShapeType="1"/>
              </p:cNvSpPr>
              <p:nvPr/>
            </p:nvSpPr>
            <p:spPr bwMode="auto">
              <a:xfrm>
                <a:off x="3817" y="3017"/>
                <a:ext cx="1" cy="31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Rectangle 96"/>
              <p:cNvSpPr>
                <a:spLocks noChangeArrowheads="1"/>
              </p:cNvSpPr>
              <p:nvPr/>
            </p:nvSpPr>
            <p:spPr bwMode="auto">
              <a:xfrm>
                <a:off x="3698" y="2921"/>
                <a:ext cx="222" cy="223"/>
              </a:xfrm>
              <a:prstGeom prst="rect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Rectangle 97"/>
              <p:cNvSpPr>
                <a:spLocks noChangeArrowheads="1"/>
              </p:cNvSpPr>
              <p:nvPr/>
            </p:nvSpPr>
            <p:spPr bwMode="auto">
              <a:xfrm>
                <a:off x="3775" y="2964"/>
                <a:ext cx="8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>
                    <a:solidFill>
                      <a:srgbClr val="000033"/>
                    </a:solidFill>
                    <a:latin typeface="Helvetica" charset="0"/>
                  </a:rPr>
                  <a:t>1</a:t>
                </a:r>
                <a:endParaRPr lang="en-US"/>
              </a:p>
            </p:txBody>
          </p:sp>
        </p:grpSp>
        <p:grpSp>
          <p:nvGrpSpPr>
            <p:cNvPr id="39024" name="Group 112"/>
            <p:cNvGrpSpPr>
              <a:grpSpLocks/>
            </p:cNvGrpSpPr>
            <p:nvPr/>
          </p:nvGrpSpPr>
          <p:grpSpPr bwMode="auto">
            <a:xfrm>
              <a:off x="3744" y="1584"/>
              <a:ext cx="222" cy="223"/>
              <a:chOff x="2464" y="2640"/>
              <a:chExt cx="222" cy="223"/>
            </a:xfrm>
          </p:grpSpPr>
          <p:sp>
            <p:nvSpPr>
              <p:cNvPr id="38958" name="Line 46"/>
              <p:cNvSpPr>
                <a:spLocks noChangeShapeType="1"/>
              </p:cNvSpPr>
              <p:nvPr/>
            </p:nvSpPr>
            <p:spPr bwMode="auto">
              <a:xfrm>
                <a:off x="2583" y="2648"/>
                <a:ext cx="1" cy="80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59" name="Line 47"/>
              <p:cNvSpPr>
                <a:spLocks noChangeShapeType="1"/>
              </p:cNvSpPr>
              <p:nvPr/>
            </p:nvSpPr>
            <p:spPr bwMode="auto">
              <a:xfrm>
                <a:off x="2583" y="2744"/>
                <a:ext cx="1" cy="24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Line 66"/>
              <p:cNvSpPr>
                <a:spLocks noChangeShapeType="1"/>
              </p:cNvSpPr>
              <p:nvPr/>
            </p:nvSpPr>
            <p:spPr bwMode="auto">
              <a:xfrm>
                <a:off x="2583" y="2752"/>
                <a:ext cx="1" cy="40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91" name="Line 79"/>
              <p:cNvSpPr>
                <a:spLocks noChangeShapeType="1"/>
              </p:cNvSpPr>
              <p:nvPr/>
            </p:nvSpPr>
            <p:spPr bwMode="auto">
              <a:xfrm>
                <a:off x="2536" y="2731"/>
                <a:ext cx="55" cy="33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Oval 98"/>
              <p:cNvSpPr>
                <a:spLocks noChangeArrowheads="1"/>
              </p:cNvSpPr>
              <p:nvPr/>
            </p:nvSpPr>
            <p:spPr bwMode="auto">
              <a:xfrm>
                <a:off x="2464" y="2640"/>
                <a:ext cx="222" cy="223"/>
              </a:xfrm>
              <a:prstGeom prst="ellipse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Rectangle 99"/>
              <p:cNvSpPr>
                <a:spLocks noChangeArrowheads="1"/>
              </p:cNvSpPr>
              <p:nvPr/>
            </p:nvSpPr>
            <p:spPr bwMode="auto">
              <a:xfrm>
                <a:off x="2535" y="2641"/>
                <a:ext cx="9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 i="1">
                    <a:solidFill>
                      <a:srgbClr val="000033"/>
                    </a:solidFill>
                    <a:latin typeface="Helvetica" charset="0"/>
                  </a:rPr>
                  <a:t>n</a:t>
                </a:r>
                <a:endParaRPr lang="en-US"/>
              </a:p>
            </p:txBody>
          </p:sp>
          <p:sp>
            <p:nvSpPr>
              <p:cNvPr id="39012" name="Rectangle 100"/>
              <p:cNvSpPr>
                <a:spLocks noChangeArrowheads="1"/>
              </p:cNvSpPr>
              <p:nvPr/>
            </p:nvSpPr>
            <p:spPr bwMode="auto">
              <a:xfrm>
                <a:off x="2607" y="2704"/>
                <a:ext cx="63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33"/>
                    </a:solidFill>
                    <a:latin typeface="Helvetica" charset="0"/>
                  </a:rPr>
                  <a:t>2</a:t>
                </a:r>
                <a:endParaRPr lang="en-US"/>
              </a:p>
            </p:txBody>
          </p:sp>
        </p:grpSp>
        <p:grpSp>
          <p:nvGrpSpPr>
            <p:cNvPr id="39020" name="Group 108"/>
            <p:cNvGrpSpPr>
              <a:grpSpLocks/>
            </p:cNvGrpSpPr>
            <p:nvPr/>
          </p:nvGrpSpPr>
          <p:grpSpPr bwMode="auto">
            <a:xfrm>
              <a:off x="3264" y="2832"/>
              <a:ext cx="222" cy="223"/>
              <a:chOff x="3104" y="2921"/>
              <a:chExt cx="222" cy="223"/>
            </a:xfrm>
          </p:grpSpPr>
          <p:sp>
            <p:nvSpPr>
              <p:cNvPr id="38969" name="Line 57"/>
              <p:cNvSpPr>
                <a:spLocks noChangeShapeType="1"/>
              </p:cNvSpPr>
              <p:nvPr/>
            </p:nvSpPr>
            <p:spPr bwMode="auto">
              <a:xfrm flipH="1">
                <a:off x="3235" y="2945"/>
                <a:ext cx="40" cy="72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Line 58"/>
              <p:cNvSpPr>
                <a:spLocks noChangeShapeType="1"/>
              </p:cNvSpPr>
              <p:nvPr/>
            </p:nvSpPr>
            <p:spPr bwMode="auto">
              <a:xfrm flipH="1">
                <a:off x="3215" y="3040"/>
                <a:ext cx="24" cy="1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Rectangle 101"/>
              <p:cNvSpPr>
                <a:spLocks noChangeArrowheads="1"/>
              </p:cNvSpPr>
              <p:nvPr/>
            </p:nvSpPr>
            <p:spPr bwMode="auto">
              <a:xfrm>
                <a:off x="3104" y="2921"/>
                <a:ext cx="222" cy="223"/>
              </a:xfrm>
              <a:prstGeom prst="rect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Rectangle 102"/>
              <p:cNvSpPr>
                <a:spLocks noChangeArrowheads="1"/>
              </p:cNvSpPr>
              <p:nvPr/>
            </p:nvSpPr>
            <p:spPr bwMode="auto">
              <a:xfrm>
                <a:off x="3184" y="2964"/>
                <a:ext cx="8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>
                    <a:solidFill>
                      <a:srgbClr val="000033"/>
                    </a:solidFill>
                    <a:latin typeface="Helvetica" charset="0"/>
                  </a:rPr>
                  <a:t>0</a:t>
                </a:r>
                <a:endParaRPr lang="en-US"/>
              </a:p>
            </p:txBody>
          </p:sp>
        </p:grpSp>
        <p:grpSp>
          <p:nvGrpSpPr>
            <p:cNvPr id="39022" name="Group 110"/>
            <p:cNvGrpSpPr>
              <a:grpSpLocks/>
            </p:cNvGrpSpPr>
            <p:nvPr/>
          </p:nvGrpSpPr>
          <p:grpSpPr bwMode="auto">
            <a:xfrm>
              <a:off x="3552" y="1200"/>
              <a:ext cx="222" cy="223"/>
              <a:chOff x="3104" y="2204"/>
              <a:chExt cx="222" cy="223"/>
            </a:xfrm>
          </p:grpSpPr>
          <p:sp>
            <p:nvSpPr>
              <p:cNvPr id="38984" name="Line 72"/>
              <p:cNvSpPr>
                <a:spLocks noChangeShapeType="1"/>
              </p:cNvSpPr>
              <p:nvPr/>
            </p:nvSpPr>
            <p:spPr bwMode="auto">
              <a:xfrm>
                <a:off x="3215" y="2318"/>
                <a:ext cx="55" cy="33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Oval 103"/>
              <p:cNvSpPr>
                <a:spLocks noChangeArrowheads="1"/>
              </p:cNvSpPr>
              <p:nvPr/>
            </p:nvSpPr>
            <p:spPr bwMode="auto">
              <a:xfrm>
                <a:off x="3104" y="2204"/>
                <a:ext cx="222" cy="223"/>
              </a:xfrm>
              <a:prstGeom prst="ellipse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Rectangle 104"/>
              <p:cNvSpPr>
                <a:spLocks noChangeArrowheads="1"/>
              </p:cNvSpPr>
              <p:nvPr/>
            </p:nvSpPr>
            <p:spPr bwMode="auto">
              <a:xfrm>
                <a:off x="3175" y="2204"/>
                <a:ext cx="9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 i="1">
                    <a:solidFill>
                      <a:srgbClr val="000033"/>
                    </a:solidFill>
                    <a:latin typeface="Helvetica" charset="0"/>
                  </a:rPr>
                  <a:t>n</a:t>
                </a:r>
                <a:endParaRPr lang="en-US"/>
              </a:p>
            </p:txBody>
          </p:sp>
          <p:sp>
            <p:nvSpPr>
              <p:cNvPr id="39017" name="Rectangle 105"/>
              <p:cNvSpPr>
                <a:spLocks noChangeArrowheads="1"/>
              </p:cNvSpPr>
              <p:nvPr/>
            </p:nvSpPr>
            <p:spPr bwMode="auto">
              <a:xfrm>
                <a:off x="3247" y="2267"/>
                <a:ext cx="63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33"/>
                    </a:solidFill>
                    <a:latin typeface="Helvetica" charset="0"/>
                  </a:rPr>
                  <a:t>1</a:t>
                </a:r>
                <a:endParaRPr lang="en-US"/>
              </a:p>
            </p:txBody>
          </p:sp>
        </p:grpSp>
        <p:grpSp>
          <p:nvGrpSpPr>
            <p:cNvPr id="39027" name="Group 115"/>
            <p:cNvGrpSpPr>
              <a:grpSpLocks/>
            </p:cNvGrpSpPr>
            <p:nvPr/>
          </p:nvGrpSpPr>
          <p:grpSpPr bwMode="auto">
            <a:xfrm>
              <a:off x="3264" y="2352"/>
              <a:ext cx="222" cy="239"/>
              <a:chOff x="3698" y="1845"/>
              <a:chExt cx="222" cy="239"/>
            </a:xfrm>
          </p:grpSpPr>
          <p:sp>
            <p:nvSpPr>
              <p:cNvPr id="39028" name="Line 116"/>
              <p:cNvSpPr>
                <a:spLocks noChangeShapeType="1"/>
              </p:cNvSpPr>
              <p:nvPr/>
            </p:nvSpPr>
            <p:spPr bwMode="auto">
              <a:xfrm>
                <a:off x="3817" y="1965"/>
                <a:ext cx="1" cy="24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9" name="Line 117"/>
              <p:cNvSpPr>
                <a:spLocks noChangeShapeType="1"/>
              </p:cNvSpPr>
              <p:nvPr/>
            </p:nvSpPr>
            <p:spPr bwMode="auto">
              <a:xfrm>
                <a:off x="3817" y="2005"/>
                <a:ext cx="1" cy="79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30" name="Line 118"/>
              <p:cNvSpPr>
                <a:spLocks noChangeShapeType="1"/>
              </p:cNvSpPr>
              <p:nvPr/>
            </p:nvSpPr>
            <p:spPr bwMode="auto">
              <a:xfrm>
                <a:off x="3775" y="1845"/>
                <a:ext cx="19" cy="80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31" name="Line 119"/>
              <p:cNvSpPr>
                <a:spLocks noChangeShapeType="1"/>
              </p:cNvSpPr>
              <p:nvPr/>
            </p:nvSpPr>
            <p:spPr bwMode="auto">
              <a:xfrm>
                <a:off x="3797" y="1933"/>
                <a:ext cx="24" cy="48"/>
              </a:xfrm>
              <a:prstGeom prst="line">
                <a:avLst/>
              </a:prstGeom>
              <a:noFill/>
              <a:ln w="254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32" name="Oval 120"/>
              <p:cNvSpPr>
                <a:spLocks noChangeArrowheads="1"/>
              </p:cNvSpPr>
              <p:nvPr/>
            </p:nvSpPr>
            <p:spPr bwMode="auto">
              <a:xfrm>
                <a:off x="3698" y="1853"/>
                <a:ext cx="222" cy="223"/>
              </a:xfrm>
              <a:prstGeom prst="ellipse">
                <a:avLst/>
              </a:prstGeom>
              <a:solidFill>
                <a:srgbClr val="66FFFF"/>
              </a:solidFill>
              <a:ln w="25400">
                <a:solidFill>
                  <a:srgbClr val="0000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33" name="Rectangle 121"/>
              <p:cNvSpPr>
                <a:spLocks noChangeArrowheads="1"/>
              </p:cNvSpPr>
              <p:nvPr/>
            </p:nvSpPr>
            <p:spPr bwMode="auto">
              <a:xfrm>
                <a:off x="3769" y="1854"/>
                <a:ext cx="9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b="0" i="1">
                    <a:solidFill>
                      <a:srgbClr val="000033"/>
                    </a:solidFill>
                    <a:latin typeface="Helvetica" charset="0"/>
                  </a:rPr>
                  <a:t>o</a:t>
                </a:r>
                <a:endParaRPr lang="en-US"/>
              </a:p>
            </p:txBody>
          </p:sp>
          <p:sp>
            <p:nvSpPr>
              <p:cNvPr id="39034" name="Rectangle 122"/>
              <p:cNvSpPr>
                <a:spLocks noChangeArrowheads="1"/>
              </p:cNvSpPr>
              <p:nvPr/>
            </p:nvSpPr>
            <p:spPr bwMode="auto">
              <a:xfrm>
                <a:off x="3841" y="1916"/>
                <a:ext cx="63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33"/>
                    </a:solidFill>
                    <a:latin typeface="Helvetica" charset="0"/>
                  </a:rPr>
                  <a:t>2</a:t>
                </a:r>
                <a:endParaRPr lang="en-US"/>
              </a:p>
            </p:txBody>
          </p:sp>
        </p:grpSp>
      </p:grpSp>
      <p:sp>
        <p:nvSpPr>
          <p:cNvPr id="39049" name="Rectangle 1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Symbolic FSM Representation</a:t>
            </a:r>
          </a:p>
        </p:txBody>
      </p:sp>
      <p:sp>
        <p:nvSpPr>
          <p:cNvPr id="39050" name="Rectangle 138"/>
          <p:cNvSpPr>
            <a:spLocks noGrp="1" noChangeArrowheads="1"/>
          </p:cNvSpPr>
          <p:nvPr>
            <p:ph type="body" idx="1"/>
          </p:nvPr>
        </p:nvSpPr>
        <p:spPr>
          <a:xfrm>
            <a:off x="290918" y="5114872"/>
            <a:ext cx="8306223" cy="1329612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/>
              <a:t>Represent set of transitions as function </a:t>
            </a:r>
            <a:r>
              <a:rPr lang="en-US" b="0">
                <a:sym typeface="Symbol" charset="0"/>
              </a:rPr>
              <a:t></a:t>
            </a:r>
            <a:r>
              <a:rPr lang="en-US" b="0"/>
              <a:t>(</a:t>
            </a:r>
            <a:r>
              <a:rPr lang="en-US" b="0" i="1">
                <a:solidFill>
                  <a:schemeClr val="accent1"/>
                </a:solidFill>
              </a:rPr>
              <a:t>Old</a:t>
            </a:r>
            <a:r>
              <a:rPr lang="en-US" b="0"/>
              <a:t>, </a:t>
            </a:r>
            <a:r>
              <a:rPr lang="en-US" b="0" i="1">
                <a:solidFill>
                  <a:schemeClr val="accent1"/>
                </a:solidFill>
              </a:rPr>
              <a:t>New</a:t>
            </a:r>
            <a:r>
              <a:rPr lang="en-US" b="0"/>
              <a:t>)</a:t>
            </a:r>
            <a:endParaRPr lang="en-US"/>
          </a:p>
          <a:p>
            <a:pPr lvl="2"/>
            <a:r>
              <a:rPr lang="en-US"/>
              <a:t>Yields 1 if can have transition from state </a:t>
            </a:r>
            <a:r>
              <a:rPr lang="en-US" i="1">
                <a:solidFill>
                  <a:schemeClr val="accent1"/>
                </a:solidFill>
              </a:rPr>
              <a:t>Old</a:t>
            </a:r>
            <a:r>
              <a:rPr lang="en-US"/>
              <a:t> to state </a:t>
            </a:r>
            <a:r>
              <a:rPr lang="en-US" i="1">
                <a:solidFill>
                  <a:schemeClr val="accent1"/>
                </a:solidFill>
              </a:rPr>
              <a:t>New</a:t>
            </a:r>
            <a:endParaRPr lang="en-US"/>
          </a:p>
          <a:p>
            <a:pPr lvl="1"/>
            <a:r>
              <a:rPr lang="en-US"/>
              <a:t>Represent as Boolean function</a:t>
            </a:r>
          </a:p>
          <a:p>
            <a:pPr lvl="2"/>
            <a:r>
              <a:rPr lang="en-US"/>
              <a:t>Over variables encoding states</a:t>
            </a:r>
          </a:p>
        </p:txBody>
      </p:sp>
      <p:grpSp>
        <p:nvGrpSpPr>
          <p:cNvPr id="39052" name="Group 140"/>
          <p:cNvGrpSpPr>
            <a:grpSpLocks/>
          </p:cNvGrpSpPr>
          <p:nvPr/>
        </p:nvGrpSpPr>
        <p:grpSpPr bwMode="auto">
          <a:xfrm>
            <a:off x="1373508" y="2185270"/>
            <a:ext cx="4767534" cy="2318868"/>
            <a:chOff x="864" y="1374"/>
            <a:chExt cx="2999" cy="1458"/>
          </a:xfrm>
        </p:grpSpPr>
        <p:sp>
          <p:nvSpPr>
            <p:cNvPr id="39045" name="Freeform 133"/>
            <p:cNvSpPr>
              <a:spLocks/>
            </p:cNvSpPr>
            <p:nvPr/>
          </p:nvSpPr>
          <p:spPr bwMode="auto">
            <a:xfrm>
              <a:off x="3718" y="1374"/>
              <a:ext cx="145" cy="1458"/>
            </a:xfrm>
            <a:custGeom>
              <a:avLst/>
              <a:gdLst>
                <a:gd name="T0" fmla="*/ 0 w 288"/>
                <a:gd name="T1" fmla="*/ 0 h 1632"/>
                <a:gd name="T2" fmla="*/ 192 w 288"/>
                <a:gd name="T3" fmla="*/ 384 h 1632"/>
                <a:gd name="T4" fmla="*/ 288 w 288"/>
                <a:gd name="T5" fmla="*/ 768 h 1632"/>
                <a:gd name="T6" fmla="*/ 288 w 288"/>
                <a:gd name="T7" fmla="*/ 1200 h 1632"/>
                <a:gd name="T8" fmla="*/ 288 w 28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1632">
                  <a:moveTo>
                    <a:pt x="0" y="0"/>
                  </a:moveTo>
                  <a:lnTo>
                    <a:pt x="192" y="384"/>
                  </a:lnTo>
                  <a:lnTo>
                    <a:pt x="288" y="768"/>
                  </a:lnTo>
                  <a:lnTo>
                    <a:pt x="288" y="1200"/>
                  </a:lnTo>
                  <a:lnTo>
                    <a:pt x="288" y="1632"/>
                  </a:lnTo>
                </a:path>
              </a:pathLst>
            </a:custGeom>
            <a:noFill/>
            <a:ln w="5715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046" name="Freeform 134"/>
            <p:cNvSpPr>
              <a:spLocks/>
            </p:cNvSpPr>
            <p:nvPr/>
          </p:nvSpPr>
          <p:spPr bwMode="auto">
            <a:xfrm>
              <a:off x="864" y="1840"/>
              <a:ext cx="945" cy="549"/>
            </a:xfrm>
            <a:custGeom>
              <a:avLst/>
              <a:gdLst>
                <a:gd name="T0" fmla="*/ 960 w 960"/>
                <a:gd name="T1" fmla="*/ 0 h 720"/>
                <a:gd name="T2" fmla="*/ 816 w 960"/>
                <a:gd name="T3" fmla="*/ 240 h 720"/>
                <a:gd name="T4" fmla="*/ 528 w 960"/>
                <a:gd name="T5" fmla="*/ 528 h 720"/>
                <a:gd name="T6" fmla="*/ 0 w 960"/>
                <a:gd name="T7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0" h="720">
                  <a:moveTo>
                    <a:pt x="960" y="0"/>
                  </a:moveTo>
                  <a:cubicBezTo>
                    <a:pt x="924" y="76"/>
                    <a:pt x="888" y="152"/>
                    <a:pt x="816" y="240"/>
                  </a:cubicBezTo>
                  <a:cubicBezTo>
                    <a:pt x="744" y="328"/>
                    <a:pt x="664" y="448"/>
                    <a:pt x="528" y="528"/>
                  </a:cubicBezTo>
                  <a:cubicBezTo>
                    <a:pt x="392" y="608"/>
                    <a:pt x="88" y="688"/>
                    <a:pt x="0" y="720"/>
                  </a:cubicBezTo>
                </a:path>
              </a:pathLst>
            </a:custGeom>
            <a:noFill/>
            <a:ln w="57150" cap="flat" cmpd="sng">
              <a:solidFill>
                <a:srgbClr val="FF66FF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051" name="Line 139"/>
            <p:cNvSpPr>
              <a:spLocks noChangeShapeType="1"/>
            </p:cNvSpPr>
            <p:nvPr/>
          </p:nvSpPr>
          <p:spPr bwMode="auto">
            <a:xfrm flipH="1">
              <a:off x="960" y="2496"/>
              <a:ext cx="720" cy="0"/>
            </a:xfrm>
            <a:prstGeom prst="line">
              <a:avLst/>
            </a:prstGeom>
            <a:noFill/>
            <a:ln w="57150">
              <a:solidFill>
                <a:srgbClr val="FF00FF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286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101" y="262424"/>
            <a:ext cx="5729307" cy="556656"/>
          </a:xfrm>
          <a:noFill/>
          <a:ln/>
          <a:effectLst>
            <a:outerShdw blurRad="63500" dist="53882" dir="2700000" algn="ctr" rotWithShape="0">
              <a:srgbClr val="969696"/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dirty="0"/>
              <a:t>Reachability Analysis</a:t>
            </a:r>
          </a:p>
        </p:txBody>
      </p:sp>
      <p:pic>
        <p:nvPicPr>
          <p:cNvPr id="39939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934" y="4131976"/>
            <a:ext cx="2212873" cy="75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414531" y="4163784"/>
            <a:ext cx="569115" cy="852479"/>
          </a:xfrm>
          <a:prstGeom prst="rect">
            <a:avLst/>
          </a:prstGeom>
          <a:solidFill>
            <a:srgbClr val="C1CEFF"/>
          </a:solidFill>
          <a:ln w="12700">
            <a:solidFill>
              <a:srgbClr val="081D58"/>
            </a:solidFill>
            <a:miter lim="800000"/>
            <a:headEnd/>
            <a:tailEnd/>
          </a:ln>
        </p:spPr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2705447" y="4445294"/>
            <a:ext cx="1154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0">
                <a:solidFill>
                  <a:srgbClr val="081D58"/>
                </a:solidFill>
                <a:latin typeface="Symbol" charset="0"/>
              </a:rPr>
              <a:t>d</a:t>
            </a:r>
            <a:endParaRPr lang="en-US"/>
          </a:p>
        </p:txBody>
      </p:sp>
      <p:grpSp>
        <p:nvGrpSpPr>
          <p:cNvPr id="39954" name="Group 18"/>
          <p:cNvGrpSpPr>
            <a:grpSpLocks/>
          </p:cNvGrpSpPr>
          <p:nvPr/>
        </p:nvGrpSpPr>
        <p:grpSpPr bwMode="auto">
          <a:xfrm>
            <a:off x="2977288" y="4532768"/>
            <a:ext cx="354505" cy="100199"/>
            <a:chOff x="1870" y="2504"/>
            <a:chExt cx="223" cy="63"/>
          </a:xfrm>
        </p:grpSpPr>
        <p:sp>
          <p:nvSpPr>
            <p:cNvPr id="39952" name="Freeform 16"/>
            <p:cNvSpPr>
              <a:spLocks/>
            </p:cNvSpPr>
            <p:nvPr/>
          </p:nvSpPr>
          <p:spPr bwMode="auto">
            <a:xfrm>
              <a:off x="2037" y="2504"/>
              <a:ext cx="56" cy="63"/>
            </a:xfrm>
            <a:custGeom>
              <a:avLst/>
              <a:gdLst>
                <a:gd name="T0" fmla="*/ 56 w 56"/>
                <a:gd name="T1" fmla="*/ 32 h 63"/>
                <a:gd name="T2" fmla="*/ 0 w 56"/>
                <a:gd name="T3" fmla="*/ 63 h 63"/>
                <a:gd name="T4" fmla="*/ 16 w 56"/>
                <a:gd name="T5" fmla="*/ 32 h 63"/>
                <a:gd name="T6" fmla="*/ 0 w 56"/>
                <a:gd name="T7" fmla="*/ 0 h 63"/>
                <a:gd name="T8" fmla="*/ 56 w 56"/>
                <a:gd name="T9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3">
                  <a:moveTo>
                    <a:pt x="56" y="32"/>
                  </a:moveTo>
                  <a:lnTo>
                    <a:pt x="0" y="63"/>
                  </a:lnTo>
                  <a:lnTo>
                    <a:pt x="16" y="32"/>
                  </a:lnTo>
                  <a:lnTo>
                    <a:pt x="0" y="0"/>
                  </a:lnTo>
                  <a:lnTo>
                    <a:pt x="56" y="32"/>
                  </a:lnTo>
                  <a:close/>
                </a:path>
              </a:pathLst>
            </a:custGeom>
            <a:solidFill>
              <a:srgbClr val="081D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1870" y="2536"/>
              <a:ext cx="183" cy="1"/>
            </a:xfrm>
            <a:prstGeom prst="line">
              <a:avLst/>
            </a:prstGeom>
            <a:noFill/>
            <a:ln w="12700">
              <a:solidFill>
                <a:srgbClr val="081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67" name="Group 31"/>
          <p:cNvGrpSpPr>
            <a:grpSpLocks/>
          </p:cNvGrpSpPr>
          <p:nvPr/>
        </p:nvGrpSpPr>
        <p:grpSpPr bwMode="auto">
          <a:xfrm>
            <a:off x="1169789" y="4327600"/>
            <a:ext cx="1238382" cy="214709"/>
            <a:chOff x="733" y="2472"/>
            <a:chExt cx="779" cy="135"/>
          </a:xfrm>
        </p:grpSpPr>
        <p:grpSp>
          <p:nvGrpSpPr>
            <p:cNvPr id="39951" name="Group 15"/>
            <p:cNvGrpSpPr>
              <a:grpSpLocks/>
            </p:cNvGrpSpPr>
            <p:nvPr/>
          </p:nvGrpSpPr>
          <p:grpSpPr bwMode="auto">
            <a:xfrm>
              <a:off x="1209" y="2481"/>
              <a:ext cx="303" cy="102"/>
              <a:chOff x="1209" y="2481"/>
              <a:chExt cx="303" cy="102"/>
            </a:xfrm>
          </p:grpSpPr>
          <p:sp>
            <p:nvSpPr>
              <p:cNvPr id="39949" name="Freeform 13"/>
              <p:cNvSpPr>
                <a:spLocks/>
              </p:cNvSpPr>
              <p:nvPr/>
            </p:nvSpPr>
            <p:spPr bwMode="auto">
              <a:xfrm>
                <a:off x="1400" y="2481"/>
                <a:ext cx="112" cy="102"/>
              </a:xfrm>
              <a:custGeom>
                <a:avLst/>
                <a:gdLst>
                  <a:gd name="T0" fmla="*/ 112 w 112"/>
                  <a:gd name="T1" fmla="*/ 55 h 102"/>
                  <a:gd name="T2" fmla="*/ 0 w 112"/>
                  <a:gd name="T3" fmla="*/ 102 h 102"/>
                  <a:gd name="T4" fmla="*/ 40 w 112"/>
                  <a:gd name="T5" fmla="*/ 55 h 102"/>
                  <a:gd name="T6" fmla="*/ 0 w 112"/>
                  <a:gd name="T7" fmla="*/ 0 h 102"/>
                  <a:gd name="T8" fmla="*/ 112 w 112"/>
                  <a:gd name="T9" fmla="*/ 5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02">
                    <a:moveTo>
                      <a:pt x="112" y="55"/>
                    </a:moveTo>
                    <a:lnTo>
                      <a:pt x="0" y="102"/>
                    </a:lnTo>
                    <a:lnTo>
                      <a:pt x="40" y="55"/>
                    </a:lnTo>
                    <a:lnTo>
                      <a:pt x="0" y="0"/>
                    </a:lnTo>
                    <a:lnTo>
                      <a:pt x="112" y="55"/>
                    </a:lnTo>
                    <a:close/>
                  </a:path>
                </a:pathLst>
              </a:custGeom>
              <a:solidFill>
                <a:srgbClr val="009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0" name="Line 14"/>
              <p:cNvSpPr>
                <a:spLocks noChangeShapeType="1"/>
              </p:cNvSpPr>
              <p:nvPr/>
            </p:nvSpPr>
            <p:spPr bwMode="auto">
              <a:xfrm>
                <a:off x="1209" y="2536"/>
                <a:ext cx="255" cy="1"/>
              </a:xfrm>
              <a:prstGeom prst="line">
                <a:avLst/>
              </a:prstGeom>
              <a:noFill/>
              <a:ln w="762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63" name="Rectangle 27"/>
            <p:cNvSpPr>
              <a:spLocks noChangeArrowheads="1"/>
            </p:cNvSpPr>
            <p:nvPr/>
          </p:nvSpPr>
          <p:spPr bwMode="auto">
            <a:xfrm>
              <a:off x="733" y="2472"/>
              <a:ext cx="4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81D58"/>
                  </a:solidFill>
                  <a:latin typeface="Helvetica" charset="0"/>
                </a:rPr>
                <a:t>old state</a:t>
              </a:r>
              <a:endParaRPr lang="en-US"/>
            </a:p>
          </p:txBody>
        </p:sp>
      </p:grpSp>
      <p:grpSp>
        <p:nvGrpSpPr>
          <p:cNvPr id="39966" name="Group 30"/>
          <p:cNvGrpSpPr>
            <a:grpSpLocks/>
          </p:cNvGrpSpPr>
          <p:nvPr/>
        </p:nvGrpSpPr>
        <p:grpSpPr bwMode="auto">
          <a:xfrm>
            <a:off x="1072817" y="4672722"/>
            <a:ext cx="1335355" cy="214710"/>
            <a:chOff x="672" y="2654"/>
            <a:chExt cx="840" cy="135"/>
          </a:xfrm>
        </p:grpSpPr>
        <p:grpSp>
          <p:nvGrpSpPr>
            <p:cNvPr id="39960" name="Group 24"/>
            <p:cNvGrpSpPr>
              <a:grpSpLocks/>
            </p:cNvGrpSpPr>
            <p:nvPr/>
          </p:nvGrpSpPr>
          <p:grpSpPr bwMode="auto">
            <a:xfrm>
              <a:off x="1209" y="2662"/>
              <a:ext cx="303" cy="103"/>
              <a:chOff x="1209" y="2662"/>
              <a:chExt cx="303" cy="103"/>
            </a:xfrm>
          </p:grpSpPr>
          <p:sp>
            <p:nvSpPr>
              <p:cNvPr id="39958" name="Freeform 22"/>
              <p:cNvSpPr>
                <a:spLocks/>
              </p:cNvSpPr>
              <p:nvPr/>
            </p:nvSpPr>
            <p:spPr bwMode="auto">
              <a:xfrm>
                <a:off x="1400" y="2662"/>
                <a:ext cx="112" cy="103"/>
              </a:xfrm>
              <a:custGeom>
                <a:avLst/>
                <a:gdLst>
                  <a:gd name="T0" fmla="*/ 112 w 112"/>
                  <a:gd name="T1" fmla="*/ 47 h 103"/>
                  <a:gd name="T2" fmla="*/ 0 w 112"/>
                  <a:gd name="T3" fmla="*/ 103 h 103"/>
                  <a:gd name="T4" fmla="*/ 40 w 112"/>
                  <a:gd name="T5" fmla="*/ 47 h 103"/>
                  <a:gd name="T6" fmla="*/ 0 w 112"/>
                  <a:gd name="T7" fmla="*/ 0 h 103"/>
                  <a:gd name="T8" fmla="*/ 112 w 112"/>
                  <a:gd name="T9" fmla="*/ 4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03">
                    <a:moveTo>
                      <a:pt x="112" y="47"/>
                    </a:moveTo>
                    <a:lnTo>
                      <a:pt x="0" y="103"/>
                    </a:lnTo>
                    <a:lnTo>
                      <a:pt x="40" y="47"/>
                    </a:lnTo>
                    <a:lnTo>
                      <a:pt x="0" y="0"/>
                    </a:lnTo>
                    <a:lnTo>
                      <a:pt x="112" y="47"/>
                    </a:lnTo>
                    <a:close/>
                  </a:path>
                </a:pathLst>
              </a:custGeom>
              <a:solidFill>
                <a:srgbClr val="009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9" name="Line 23"/>
              <p:cNvSpPr>
                <a:spLocks noChangeShapeType="1"/>
              </p:cNvSpPr>
              <p:nvPr/>
            </p:nvSpPr>
            <p:spPr bwMode="auto">
              <a:xfrm>
                <a:off x="1209" y="2709"/>
                <a:ext cx="255" cy="1"/>
              </a:xfrm>
              <a:prstGeom prst="line">
                <a:avLst/>
              </a:prstGeom>
              <a:noFill/>
              <a:ln w="76200">
                <a:solidFill>
                  <a:srgbClr val="00968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64" name="Rectangle 28"/>
            <p:cNvSpPr>
              <a:spLocks noChangeArrowheads="1"/>
            </p:cNvSpPr>
            <p:nvPr/>
          </p:nvSpPr>
          <p:spPr bwMode="auto">
            <a:xfrm>
              <a:off x="672" y="2654"/>
              <a:ext cx="483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81D58"/>
                  </a:solidFill>
                  <a:latin typeface="Helvetica" charset="0"/>
                </a:rPr>
                <a:t>new state</a:t>
              </a:r>
              <a:endParaRPr lang="en-US"/>
            </a:p>
          </p:txBody>
        </p:sp>
      </p:grp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3369945" y="4481874"/>
            <a:ext cx="2495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81D58"/>
                </a:solidFill>
                <a:latin typeface="Helvetica" charset="0"/>
              </a:rPr>
              <a:t>0/1</a:t>
            </a: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4437" y="1007581"/>
            <a:ext cx="8229600" cy="45259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24" tIns="44517" rIns="90624" bIns="44517"/>
          <a:lstStyle/>
          <a:p>
            <a:r>
              <a:rPr lang="en-US" dirty="0"/>
              <a:t>Task</a:t>
            </a:r>
          </a:p>
          <a:p>
            <a:pPr lvl="1"/>
            <a:r>
              <a:rPr lang="en-US" dirty="0"/>
              <a:t>Compute set of states reachable from initial state </a:t>
            </a:r>
            <a:r>
              <a:rPr lang="en-US" b="0" dirty="0"/>
              <a:t>Q</a:t>
            </a:r>
            <a:r>
              <a:rPr lang="en-US" b="0" baseline="-25000" dirty="0"/>
              <a:t>0</a:t>
            </a:r>
            <a:endParaRPr lang="en-US" dirty="0"/>
          </a:p>
          <a:p>
            <a:pPr lvl="1"/>
            <a:r>
              <a:rPr lang="en-US" dirty="0"/>
              <a:t>Represent as Boolean function </a:t>
            </a:r>
            <a:r>
              <a:rPr lang="en-US" b="0" dirty="0">
                <a:solidFill>
                  <a:schemeClr val="hlink"/>
                </a:solidFill>
              </a:rPr>
              <a:t>R(</a:t>
            </a:r>
            <a:r>
              <a:rPr lang="en-US" b="0" i="1" dirty="0">
                <a:solidFill>
                  <a:schemeClr val="hlink"/>
                </a:solidFill>
              </a:rPr>
              <a:t>S</a:t>
            </a:r>
            <a:r>
              <a:rPr lang="en-US" b="0" dirty="0">
                <a:solidFill>
                  <a:schemeClr val="hlink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Never enumerate states explicitly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95904" y="3572139"/>
            <a:ext cx="3929758" cy="38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718238" y="3597586"/>
            <a:ext cx="847078" cy="38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95" tIns="25438" rIns="63595" bIns="25438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>
                <a:solidFill>
                  <a:srgbClr val="081D58"/>
                </a:solidFill>
              </a:rPr>
              <a:t>Given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5530358" y="3597586"/>
            <a:ext cx="1280340" cy="38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95" tIns="25438" rIns="63595" bIns="25438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>
                <a:solidFill>
                  <a:srgbClr val="081D58"/>
                </a:solidFill>
              </a:rPr>
              <a:t>Compute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3954958" y="5060796"/>
            <a:ext cx="827842" cy="38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95" tIns="25438" rIns="63595" bIns="25438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>
                <a:solidFill>
                  <a:srgbClr val="081D58"/>
                </a:solidFill>
              </a:rPr>
              <a:t>Initial</a:t>
            </a:r>
          </a:p>
        </p:txBody>
      </p:sp>
      <p:pic>
        <p:nvPicPr>
          <p:cNvPr id="39946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32" y="5429779"/>
            <a:ext cx="1437096" cy="138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56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63" name="Group 39"/>
          <p:cNvGrpSpPr>
            <a:grpSpLocks/>
          </p:cNvGrpSpPr>
          <p:nvPr/>
        </p:nvGrpSpPr>
        <p:grpSpPr bwMode="auto">
          <a:xfrm>
            <a:off x="4730971" y="1755852"/>
            <a:ext cx="686754" cy="1526827"/>
            <a:chOff x="2928" y="1056"/>
            <a:chExt cx="432" cy="960"/>
          </a:xfrm>
        </p:grpSpPr>
        <p:sp>
          <p:nvSpPr>
            <p:cNvPr id="77860" name="AutoShape 36"/>
            <p:cNvSpPr>
              <a:spLocks noChangeArrowheads="1"/>
            </p:cNvSpPr>
            <p:nvPr/>
          </p:nvSpPr>
          <p:spPr bwMode="auto">
            <a:xfrm>
              <a:off x="2928" y="1056"/>
              <a:ext cx="432" cy="960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/>
            <a:lstStyle/>
            <a:p>
              <a:pPr algn="r"/>
              <a:r>
                <a:rPr lang="en-US" b="0" i="1"/>
                <a:t>R</a:t>
              </a:r>
              <a:r>
                <a:rPr lang="en-US" b="0" baseline="-25000"/>
                <a:t>0</a:t>
              </a:r>
              <a:endParaRPr lang="en-US"/>
            </a:p>
          </p:txBody>
        </p:sp>
        <p:sp>
          <p:nvSpPr>
            <p:cNvPr id="77842" name="Oval 18"/>
            <p:cNvSpPr>
              <a:spLocks noChangeArrowheads="1"/>
            </p:cNvSpPr>
            <p:nvPr/>
          </p:nvSpPr>
          <p:spPr bwMode="auto">
            <a:xfrm>
              <a:off x="3024" y="1596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00</a:t>
              </a:r>
            </a:p>
          </p:txBody>
        </p:sp>
      </p:grp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Breadth-First Reachability Analysis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4656824"/>
            <a:ext cx="8306223" cy="178766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0" i="1">
                <a:solidFill>
                  <a:schemeClr val="hlink"/>
                </a:solidFill>
              </a:rPr>
              <a:t>R</a:t>
            </a:r>
            <a:r>
              <a:rPr lang="en-US" b="0" i="1" baseline="-25000">
                <a:solidFill>
                  <a:schemeClr val="hlink"/>
                </a:solidFill>
              </a:rPr>
              <a:t>i </a:t>
            </a:r>
            <a:r>
              <a:rPr lang="en-US"/>
              <a:t>– set of states that can be reached in</a:t>
            </a:r>
            <a:r>
              <a:rPr lang="en-US" b="0">
                <a:solidFill>
                  <a:schemeClr val="hlink"/>
                </a:solidFill>
              </a:rPr>
              <a:t> </a:t>
            </a:r>
            <a:r>
              <a:rPr lang="en-US" b="0" i="1">
                <a:solidFill>
                  <a:schemeClr val="hlink"/>
                </a:solidFill>
              </a:rPr>
              <a:t>i</a:t>
            </a:r>
            <a:r>
              <a:rPr lang="en-US" b="0">
                <a:solidFill>
                  <a:schemeClr val="hlink"/>
                </a:solidFill>
              </a:rPr>
              <a:t>  </a:t>
            </a:r>
            <a:r>
              <a:rPr lang="en-US"/>
              <a:t>transitions</a:t>
            </a:r>
          </a:p>
          <a:p>
            <a:pPr lvl="1"/>
            <a:r>
              <a:rPr lang="en-US"/>
              <a:t>Reach fixed point when </a:t>
            </a:r>
            <a:r>
              <a:rPr lang="en-US" b="0" i="1">
                <a:solidFill>
                  <a:schemeClr val="hlink"/>
                </a:solidFill>
              </a:rPr>
              <a:t>R</a:t>
            </a:r>
            <a:r>
              <a:rPr lang="en-US" b="0" i="1" baseline="-25000">
                <a:solidFill>
                  <a:schemeClr val="hlink"/>
                </a:solidFill>
              </a:rPr>
              <a:t>n </a:t>
            </a:r>
            <a:r>
              <a:rPr lang="en-US" b="0" i="1">
                <a:solidFill>
                  <a:schemeClr val="hlink"/>
                </a:solidFill>
              </a:rPr>
              <a:t>= R</a:t>
            </a:r>
            <a:r>
              <a:rPr lang="en-US" b="0" i="1" baseline="-25000">
                <a:solidFill>
                  <a:schemeClr val="hlink"/>
                </a:solidFill>
              </a:rPr>
              <a:t>n</a:t>
            </a:r>
            <a:r>
              <a:rPr lang="en-US" b="0" baseline="-25000">
                <a:solidFill>
                  <a:schemeClr val="hlink"/>
                </a:solidFill>
              </a:rPr>
              <a:t>+1</a:t>
            </a:r>
          </a:p>
          <a:p>
            <a:pPr lvl="2"/>
            <a:r>
              <a:rPr lang="en-US"/>
              <a:t>Guaranteed since finite state</a:t>
            </a:r>
          </a:p>
        </p:txBody>
      </p:sp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1023243" y="1466390"/>
            <a:ext cx="2305076" cy="2449287"/>
            <a:chOff x="528" y="1150"/>
            <a:chExt cx="1450" cy="1540"/>
          </a:xfrm>
        </p:grpSpPr>
        <p:sp>
          <p:nvSpPr>
            <p:cNvPr id="77829" name="Oval 5"/>
            <p:cNvSpPr>
              <a:spLocks noChangeArrowheads="1"/>
            </p:cNvSpPr>
            <p:nvPr/>
          </p:nvSpPr>
          <p:spPr bwMode="auto">
            <a:xfrm>
              <a:off x="672" y="1392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00</a:t>
              </a:r>
            </a:p>
          </p:txBody>
        </p:sp>
        <p:sp>
          <p:nvSpPr>
            <p:cNvPr id="77830" name="Oval 6"/>
            <p:cNvSpPr>
              <a:spLocks noChangeArrowheads="1"/>
            </p:cNvSpPr>
            <p:nvPr/>
          </p:nvSpPr>
          <p:spPr bwMode="auto">
            <a:xfrm>
              <a:off x="672" y="2160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10</a:t>
              </a:r>
            </a:p>
          </p:txBody>
        </p:sp>
        <p:sp>
          <p:nvSpPr>
            <p:cNvPr id="77831" name="Oval 7"/>
            <p:cNvSpPr>
              <a:spLocks noChangeArrowheads="1"/>
            </p:cNvSpPr>
            <p:nvPr/>
          </p:nvSpPr>
          <p:spPr bwMode="auto">
            <a:xfrm>
              <a:off x="1680" y="1392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01</a:t>
              </a:r>
            </a:p>
          </p:txBody>
        </p:sp>
        <p:sp>
          <p:nvSpPr>
            <p:cNvPr id="77832" name="Oval 8"/>
            <p:cNvSpPr>
              <a:spLocks noChangeArrowheads="1"/>
            </p:cNvSpPr>
            <p:nvPr/>
          </p:nvSpPr>
          <p:spPr bwMode="auto">
            <a:xfrm>
              <a:off x="1680" y="2160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11</a:t>
              </a:r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auto">
            <a:xfrm>
              <a:off x="719" y="1150"/>
              <a:ext cx="58" cy="232"/>
            </a:xfrm>
            <a:custGeom>
              <a:avLst/>
              <a:gdLst>
                <a:gd name="T0" fmla="*/ 145 w 221"/>
                <a:gd name="T1" fmla="*/ 252 h 252"/>
                <a:gd name="T2" fmla="*/ 205 w 221"/>
                <a:gd name="T3" fmla="*/ 141 h 252"/>
                <a:gd name="T4" fmla="*/ 208 w 221"/>
                <a:gd name="T5" fmla="*/ 48 h 252"/>
                <a:gd name="T6" fmla="*/ 127 w 221"/>
                <a:gd name="T7" fmla="*/ 3 h 252"/>
                <a:gd name="T8" fmla="*/ 43 w 221"/>
                <a:gd name="T9" fmla="*/ 30 h 252"/>
                <a:gd name="T10" fmla="*/ 1 w 221"/>
                <a:gd name="T11" fmla="*/ 108 h 252"/>
                <a:gd name="T12" fmla="*/ 49 w 221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52">
                  <a:moveTo>
                    <a:pt x="145" y="252"/>
                  </a:moveTo>
                  <a:cubicBezTo>
                    <a:pt x="155" y="234"/>
                    <a:pt x="195" y="175"/>
                    <a:pt x="205" y="141"/>
                  </a:cubicBezTo>
                  <a:cubicBezTo>
                    <a:pt x="215" y="107"/>
                    <a:pt x="221" y="71"/>
                    <a:pt x="208" y="48"/>
                  </a:cubicBezTo>
                  <a:cubicBezTo>
                    <a:pt x="195" y="25"/>
                    <a:pt x="154" y="6"/>
                    <a:pt x="127" y="3"/>
                  </a:cubicBezTo>
                  <a:cubicBezTo>
                    <a:pt x="100" y="0"/>
                    <a:pt x="64" y="13"/>
                    <a:pt x="43" y="30"/>
                  </a:cubicBezTo>
                  <a:cubicBezTo>
                    <a:pt x="22" y="47"/>
                    <a:pt x="0" y="71"/>
                    <a:pt x="1" y="108"/>
                  </a:cubicBezTo>
                  <a:cubicBezTo>
                    <a:pt x="2" y="145"/>
                    <a:pt x="17" y="204"/>
                    <a:pt x="49" y="252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auto">
            <a:xfrm rot="10800000">
              <a:off x="1809" y="2458"/>
              <a:ext cx="58" cy="232"/>
            </a:xfrm>
            <a:custGeom>
              <a:avLst/>
              <a:gdLst>
                <a:gd name="T0" fmla="*/ 145 w 221"/>
                <a:gd name="T1" fmla="*/ 252 h 252"/>
                <a:gd name="T2" fmla="*/ 205 w 221"/>
                <a:gd name="T3" fmla="*/ 141 h 252"/>
                <a:gd name="T4" fmla="*/ 208 w 221"/>
                <a:gd name="T5" fmla="*/ 48 h 252"/>
                <a:gd name="T6" fmla="*/ 127 w 221"/>
                <a:gd name="T7" fmla="*/ 3 h 252"/>
                <a:gd name="T8" fmla="*/ 43 w 221"/>
                <a:gd name="T9" fmla="*/ 30 h 252"/>
                <a:gd name="T10" fmla="*/ 1 w 221"/>
                <a:gd name="T11" fmla="*/ 108 h 252"/>
                <a:gd name="T12" fmla="*/ 49 w 221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52">
                  <a:moveTo>
                    <a:pt x="145" y="252"/>
                  </a:moveTo>
                  <a:cubicBezTo>
                    <a:pt x="155" y="234"/>
                    <a:pt x="195" y="175"/>
                    <a:pt x="205" y="141"/>
                  </a:cubicBezTo>
                  <a:cubicBezTo>
                    <a:pt x="215" y="107"/>
                    <a:pt x="221" y="71"/>
                    <a:pt x="208" y="48"/>
                  </a:cubicBezTo>
                  <a:cubicBezTo>
                    <a:pt x="195" y="25"/>
                    <a:pt x="154" y="6"/>
                    <a:pt x="127" y="3"/>
                  </a:cubicBezTo>
                  <a:cubicBezTo>
                    <a:pt x="100" y="0"/>
                    <a:pt x="64" y="13"/>
                    <a:pt x="43" y="30"/>
                  </a:cubicBezTo>
                  <a:cubicBezTo>
                    <a:pt x="22" y="47"/>
                    <a:pt x="0" y="71"/>
                    <a:pt x="1" y="108"/>
                  </a:cubicBezTo>
                  <a:cubicBezTo>
                    <a:pt x="2" y="145"/>
                    <a:pt x="17" y="204"/>
                    <a:pt x="49" y="252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>
              <a:off x="9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7836" name="Line 12"/>
            <p:cNvSpPr>
              <a:spLocks noChangeShapeType="1"/>
            </p:cNvSpPr>
            <p:nvPr/>
          </p:nvSpPr>
          <p:spPr bwMode="auto">
            <a:xfrm flipH="1">
              <a:off x="960" y="2304"/>
              <a:ext cx="72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7839" name="Line 15"/>
            <p:cNvSpPr>
              <a:spLocks noChangeShapeType="1"/>
            </p:cNvSpPr>
            <p:nvPr/>
          </p:nvSpPr>
          <p:spPr bwMode="auto">
            <a:xfrm flipH="1" flipV="1">
              <a:off x="816" y="1680"/>
              <a:ext cx="0" cy="4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7840" name="Line 16"/>
            <p:cNvSpPr>
              <a:spLocks noChangeShapeType="1"/>
            </p:cNvSpPr>
            <p:nvPr/>
          </p:nvSpPr>
          <p:spPr bwMode="auto">
            <a:xfrm flipV="1">
              <a:off x="528" y="1536"/>
              <a:ext cx="144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7875" name="Group 51"/>
          <p:cNvGrpSpPr>
            <a:grpSpLocks/>
          </p:cNvGrpSpPr>
          <p:nvPr/>
        </p:nvGrpSpPr>
        <p:grpSpPr bwMode="auto">
          <a:xfrm>
            <a:off x="4578359" y="1603169"/>
            <a:ext cx="1755038" cy="1908534"/>
            <a:chOff x="2880" y="1008"/>
            <a:chExt cx="1104" cy="1200"/>
          </a:xfrm>
        </p:grpSpPr>
        <p:sp>
          <p:nvSpPr>
            <p:cNvPr id="77861" name="AutoShape 37"/>
            <p:cNvSpPr>
              <a:spLocks noChangeArrowheads="1"/>
            </p:cNvSpPr>
            <p:nvPr/>
          </p:nvSpPr>
          <p:spPr bwMode="auto">
            <a:xfrm>
              <a:off x="2880" y="1008"/>
              <a:ext cx="1104" cy="1200"/>
            </a:xfrm>
            <a:prstGeom prst="roundRect">
              <a:avLst>
                <a:gd name="adj" fmla="val 16667"/>
              </a:avLst>
            </a:prstGeom>
            <a:solidFill>
              <a:srgbClr val="FF99FF"/>
            </a:solidFill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/>
            <a:lstStyle/>
            <a:p>
              <a:pPr algn="r"/>
              <a:r>
                <a:rPr lang="en-US" b="0" i="1"/>
                <a:t>R</a:t>
              </a:r>
              <a:r>
                <a:rPr lang="en-US" b="0" baseline="-25000"/>
                <a:t>1</a:t>
              </a:r>
              <a:endParaRPr lang="en-US"/>
            </a:p>
          </p:txBody>
        </p:sp>
        <p:sp>
          <p:nvSpPr>
            <p:cNvPr id="77873" name="AutoShape 49"/>
            <p:cNvSpPr>
              <a:spLocks noChangeArrowheads="1"/>
            </p:cNvSpPr>
            <p:nvPr/>
          </p:nvSpPr>
          <p:spPr bwMode="auto">
            <a:xfrm>
              <a:off x="2976" y="1104"/>
              <a:ext cx="432" cy="960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/>
            <a:lstStyle/>
            <a:p>
              <a:pPr algn="r"/>
              <a:r>
                <a:rPr lang="en-US" b="0" i="1"/>
                <a:t>R</a:t>
              </a:r>
              <a:r>
                <a:rPr lang="en-US" b="0" baseline="-25000"/>
                <a:t>0</a:t>
              </a:r>
              <a:endParaRPr lang="en-US"/>
            </a:p>
          </p:txBody>
        </p:sp>
        <p:sp>
          <p:nvSpPr>
            <p:cNvPr id="77874" name="Oval 50"/>
            <p:cNvSpPr>
              <a:spLocks noChangeArrowheads="1"/>
            </p:cNvSpPr>
            <p:nvPr/>
          </p:nvSpPr>
          <p:spPr bwMode="auto">
            <a:xfrm>
              <a:off x="3024" y="1596"/>
              <a:ext cx="298" cy="292"/>
            </a:xfrm>
            <a:prstGeom prst="ellipse">
              <a:avLst/>
            </a:prstGeom>
            <a:solidFill>
              <a:srgbClr val="FCFEB9"/>
            </a:solidFill>
            <a:ln w="28575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 anchor="ctr"/>
            <a:lstStyle/>
            <a:p>
              <a:r>
                <a:rPr lang="en-US">
                  <a:solidFill>
                    <a:schemeClr val="accent1"/>
                  </a:solidFill>
                </a:rPr>
                <a:t>00</a:t>
              </a:r>
            </a:p>
          </p:txBody>
        </p:sp>
        <p:grpSp>
          <p:nvGrpSpPr>
            <p:cNvPr id="77857" name="Group 33"/>
            <p:cNvGrpSpPr>
              <a:grpSpLocks/>
            </p:cNvGrpSpPr>
            <p:nvPr/>
          </p:nvGrpSpPr>
          <p:grpSpPr bwMode="auto">
            <a:xfrm>
              <a:off x="3071" y="1354"/>
              <a:ext cx="827" cy="522"/>
              <a:chOff x="3071" y="922"/>
              <a:chExt cx="827" cy="522"/>
            </a:xfrm>
          </p:grpSpPr>
          <p:sp>
            <p:nvSpPr>
              <p:cNvPr id="77844" name="Oval 20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98" cy="292"/>
              </a:xfrm>
              <a:prstGeom prst="ellipse">
                <a:avLst/>
              </a:prstGeom>
              <a:solidFill>
                <a:srgbClr val="FCFEB9"/>
              </a:solidFill>
              <a:ln w="28575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 anchor="ctr"/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01</a:t>
                </a:r>
              </a:p>
            </p:txBody>
          </p:sp>
          <p:sp>
            <p:nvSpPr>
              <p:cNvPr id="77846" name="Freeform 22"/>
              <p:cNvSpPr>
                <a:spLocks/>
              </p:cNvSpPr>
              <p:nvPr/>
            </p:nvSpPr>
            <p:spPr bwMode="auto">
              <a:xfrm>
                <a:off x="3071" y="922"/>
                <a:ext cx="58" cy="232"/>
              </a:xfrm>
              <a:custGeom>
                <a:avLst/>
                <a:gdLst>
                  <a:gd name="T0" fmla="*/ 145 w 221"/>
                  <a:gd name="T1" fmla="*/ 252 h 252"/>
                  <a:gd name="T2" fmla="*/ 205 w 221"/>
                  <a:gd name="T3" fmla="*/ 141 h 252"/>
                  <a:gd name="T4" fmla="*/ 208 w 221"/>
                  <a:gd name="T5" fmla="*/ 48 h 252"/>
                  <a:gd name="T6" fmla="*/ 127 w 221"/>
                  <a:gd name="T7" fmla="*/ 3 h 252"/>
                  <a:gd name="T8" fmla="*/ 43 w 221"/>
                  <a:gd name="T9" fmla="*/ 30 h 252"/>
                  <a:gd name="T10" fmla="*/ 1 w 221"/>
                  <a:gd name="T11" fmla="*/ 108 h 252"/>
                  <a:gd name="T12" fmla="*/ 49 w 221"/>
                  <a:gd name="T13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" h="252">
                    <a:moveTo>
                      <a:pt x="145" y="252"/>
                    </a:moveTo>
                    <a:cubicBezTo>
                      <a:pt x="155" y="234"/>
                      <a:pt x="195" y="175"/>
                      <a:pt x="205" y="141"/>
                    </a:cubicBezTo>
                    <a:cubicBezTo>
                      <a:pt x="215" y="107"/>
                      <a:pt x="221" y="71"/>
                      <a:pt x="208" y="48"/>
                    </a:cubicBezTo>
                    <a:cubicBezTo>
                      <a:pt x="195" y="25"/>
                      <a:pt x="154" y="6"/>
                      <a:pt x="127" y="3"/>
                    </a:cubicBezTo>
                    <a:cubicBezTo>
                      <a:pt x="100" y="0"/>
                      <a:pt x="64" y="13"/>
                      <a:pt x="43" y="30"/>
                    </a:cubicBezTo>
                    <a:cubicBezTo>
                      <a:pt x="22" y="47"/>
                      <a:pt x="0" y="71"/>
                      <a:pt x="1" y="108"/>
                    </a:cubicBezTo>
                    <a:cubicBezTo>
                      <a:pt x="2" y="145"/>
                      <a:pt x="17" y="204"/>
                      <a:pt x="49" y="252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ysDot"/>
                <a:round/>
                <a:headEnd type="none" w="med" len="med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48" name="Line 24"/>
              <p:cNvSpPr>
                <a:spLocks noChangeShapeType="1"/>
              </p:cNvSpPr>
              <p:nvPr/>
            </p:nvSpPr>
            <p:spPr bwMode="auto">
              <a:xfrm flipV="1">
                <a:off x="3312" y="129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7886" name="Group 62"/>
          <p:cNvGrpSpPr>
            <a:grpSpLocks/>
          </p:cNvGrpSpPr>
          <p:nvPr/>
        </p:nvGrpSpPr>
        <p:grpSpPr bwMode="auto">
          <a:xfrm>
            <a:off x="4502053" y="1526828"/>
            <a:ext cx="2747015" cy="2137558"/>
            <a:chOff x="4320" y="1056"/>
            <a:chExt cx="1728" cy="1344"/>
          </a:xfrm>
        </p:grpSpPr>
        <p:sp>
          <p:nvSpPr>
            <p:cNvPr id="77887" name="AutoShape 63"/>
            <p:cNvSpPr>
              <a:spLocks noChangeArrowheads="1"/>
            </p:cNvSpPr>
            <p:nvPr/>
          </p:nvSpPr>
          <p:spPr bwMode="auto">
            <a:xfrm>
              <a:off x="4320" y="1056"/>
              <a:ext cx="1728" cy="1344"/>
            </a:xfrm>
            <a:prstGeom prst="roundRect">
              <a:avLst>
                <a:gd name="adj" fmla="val 16667"/>
              </a:avLst>
            </a:prstGeom>
            <a:solidFill>
              <a:srgbClr val="FF66FF"/>
            </a:solidFill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/>
            <a:lstStyle/>
            <a:p>
              <a:pPr algn="r"/>
              <a:r>
                <a:rPr lang="en-US" b="0" i="1"/>
                <a:t>R</a:t>
              </a:r>
              <a:r>
                <a:rPr lang="en-US" b="0" baseline="-25000"/>
                <a:t>2</a:t>
              </a:r>
              <a:endParaRPr lang="en-US"/>
            </a:p>
          </p:txBody>
        </p:sp>
        <p:grpSp>
          <p:nvGrpSpPr>
            <p:cNvPr id="77888" name="Group 64"/>
            <p:cNvGrpSpPr>
              <a:grpSpLocks/>
            </p:cNvGrpSpPr>
            <p:nvPr/>
          </p:nvGrpSpPr>
          <p:grpSpPr bwMode="auto">
            <a:xfrm>
              <a:off x="4368" y="1104"/>
              <a:ext cx="1104" cy="1200"/>
              <a:chOff x="2880" y="1008"/>
              <a:chExt cx="1104" cy="1200"/>
            </a:xfrm>
          </p:grpSpPr>
          <p:sp>
            <p:nvSpPr>
              <p:cNvPr id="77889" name="AutoShape 65"/>
              <p:cNvSpPr>
                <a:spLocks noChangeArrowheads="1"/>
              </p:cNvSpPr>
              <p:nvPr/>
            </p:nvSpPr>
            <p:spPr bwMode="auto">
              <a:xfrm>
                <a:off x="2880" y="1008"/>
                <a:ext cx="1104" cy="1200"/>
              </a:xfrm>
              <a:prstGeom prst="roundRect">
                <a:avLst>
                  <a:gd name="adj" fmla="val 16667"/>
                </a:avLst>
              </a:prstGeom>
              <a:solidFill>
                <a:srgbClr val="FF99FF"/>
              </a:solidFill>
              <a:ln w="19050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/>
              <a:lstStyle/>
              <a:p>
                <a:pPr algn="r"/>
                <a:r>
                  <a:rPr lang="en-US" b="0" i="1"/>
                  <a:t>R</a:t>
                </a:r>
                <a:r>
                  <a:rPr lang="en-US" b="0" baseline="-25000"/>
                  <a:t>1</a:t>
                </a:r>
                <a:endParaRPr lang="en-US"/>
              </a:p>
            </p:txBody>
          </p:sp>
          <p:sp>
            <p:nvSpPr>
              <p:cNvPr id="77890" name="AutoShape 66"/>
              <p:cNvSpPr>
                <a:spLocks noChangeArrowheads="1"/>
              </p:cNvSpPr>
              <p:nvPr/>
            </p:nvSpPr>
            <p:spPr bwMode="auto">
              <a:xfrm>
                <a:off x="2976" y="1104"/>
                <a:ext cx="432" cy="960"/>
              </a:xfrm>
              <a:prstGeom prst="roundRect">
                <a:avLst>
                  <a:gd name="adj" fmla="val 16667"/>
                </a:avLst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/>
              <a:lstStyle/>
              <a:p>
                <a:pPr algn="r"/>
                <a:r>
                  <a:rPr lang="en-US" b="0" i="1"/>
                  <a:t>R</a:t>
                </a:r>
                <a:r>
                  <a:rPr lang="en-US" b="0" baseline="-25000"/>
                  <a:t>0</a:t>
                </a:r>
                <a:endParaRPr lang="en-US"/>
              </a:p>
            </p:txBody>
          </p:sp>
          <p:sp>
            <p:nvSpPr>
              <p:cNvPr id="77891" name="Oval 67"/>
              <p:cNvSpPr>
                <a:spLocks noChangeArrowheads="1"/>
              </p:cNvSpPr>
              <p:nvPr/>
            </p:nvSpPr>
            <p:spPr bwMode="auto">
              <a:xfrm>
                <a:off x="3024" y="1596"/>
                <a:ext cx="298" cy="292"/>
              </a:xfrm>
              <a:prstGeom prst="ellipse">
                <a:avLst/>
              </a:prstGeom>
              <a:solidFill>
                <a:srgbClr val="FCFEB9"/>
              </a:solidFill>
              <a:ln w="28575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 anchor="ctr"/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00</a:t>
                </a:r>
              </a:p>
            </p:txBody>
          </p:sp>
          <p:grpSp>
            <p:nvGrpSpPr>
              <p:cNvPr id="77892" name="Group 68"/>
              <p:cNvGrpSpPr>
                <a:grpSpLocks/>
              </p:cNvGrpSpPr>
              <p:nvPr/>
            </p:nvGrpSpPr>
            <p:grpSpPr bwMode="auto">
              <a:xfrm>
                <a:off x="3071" y="1354"/>
                <a:ext cx="827" cy="522"/>
                <a:chOff x="3071" y="922"/>
                <a:chExt cx="827" cy="522"/>
              </a:xfrm>
            </p:grpSpPr>
            <p:sp>
              <p:nvSpPr>
                <p:cNvPr id="77893" name="Oval 69"/>
                <p:cNvSpPr>
                  <a:spLocks noChangeArrowheads="1"/>
                </p:cNvSpPr>
                <p:nvPr/>
              </p:nvSpPr>
              <p:spPr bwMode="auto">
                <a:xfrm>
                  <a:off x="3600" y="1152"/>
                  <a:ext cx="298" cy="292"/>
                </a:xfrm>
                <a:prstGeom prst="ellipse">
                  <a:avLst/>
                </a:prstGeom>
                <a:solidFill>
                  <a:srgbClr val="FCFEB9"/>
                </a:solidFill>
                <a:ln w="28575">
                  <a:solidFill>
                    <a:schemeClr val="folHlink"/>
                  </a:solidFill>
                  <a:round/>
                  <a:headEnd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 anchor="ctr"/>
                <a:lstStyle/>
                <a:p>
                  <a:r>
                    <a:rPr lang="en-US">
                      <a:solidFill>
                        <a:schemeClr val="accent1"/>
                      </a:solidFill>
                    </a:rPr>
                    <a:t>01</a:t>
                  </a:r>
                </a:p>
              </p:txBody>
            </p:sp>
            <p:sp>
              <p:nvSpPr>
                <p:cNvPr id="77894" name="Freeform 70"/>
                <p:cNvSpPr>
                  <a:spLocks/>
                </p:cNvSpPr>
                <p:nvPr/>
              </p:nvSpPr>
              <p:spPr bwMode="auto">
                <a:xfrm>
                  <a:off x="3071" y="922"/>
                  <a:ext cx="58" cy="232"/>
                </a:xfrm>
                <a:custGeom>
                  <a:avLst/>
                  <a:gdLst>
                    <a:gd name="T0" fmla="*/ 145 w 221"/>
                    <a:gd name="T1" fmla="*/ 252 h 252"/>
                    <a:gd name="T2" fmla="*/ 205 w 221"/>
                    <a:gd name="T3" fmla="*/ 141 h 252"/>
                    <a:gd name="T4" fmla="*/ 208 w 221"/>
                    <a:gd name="T5" fmla="*/ 48 h 252"/>
                    <a:gd name="T6" fmla="*/ 127 w 221"/>
                    <a:gd name="T7" fmla="*/ 3 h 252"/>
                    <a:gd name="T8" fmla="*/ 43 w 221"/>
                    <a:gd name="T9" fmla="*/ 30 h 252"/>
                    <a:gd name="T10" fmla="*/ 1 w 221"/>
                    <a:gd name="T11" fmla="*/ 108 h 252"/>
                    <a:gd name="T12" fmla="*/ 49 w 221"/>
                    <a:gd name="T13" fmla="*/ 252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1" h="252">
                      <a:moveTo>
                        <a:pt x="145" y="252"/>
                      </a:moveTo>
                      <a:cubicBezTo>
                        <a:pt x="155" y="234"/>
                        <a:pt x="195" y="175"/>
                        <a:pt x="205" y="141"/>
                      </a:cubicBezTo>
                      <a:cubicBezTo>
                        <a:pt x="215" y="107"/>
                        <a:pt x="221" y="71"/>
                        <a:pt x="208" y="48"/>
                      </a:cubicBezTo>
                      <a:cubicBezTo>
                        <a:pt x="195" y="25"/>
                        <a:pt x="154" y="6"/>
                        <a:pt x="127" y="3"/>
                      </a:cubicBezTo>
                      <a:cubicBezTo>
                        <a:pt x="100" y="0"/>
                        <a:pt x="64" y="13"/>
                        <a:pt x="43" y="30"/>
                      </a:cubicBezTo>
                      <a:cubicBezTo>
                        <a:pt x="22" y="47"/>
                        <a:pt x="0" y="71"/>
                        <a:pt x="1" y="108"/>
                      </a:cubicBezTo>
                      <a:cubicBezTo>
                        <a:pt x="2" y="145"/>
                        <a:pt x="17" y="204"/>
                        <a:pt x="49" y="25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ysDot"/>
                  <a:round/>
                  <a:headEnd type="none" w="med" len="med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/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7895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3312" y="1296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7896" name="Group 72"/>
            <p:cNvGrpSpPr>
              <a:grpSpLocks/>
            </p:cNvGrpSpPr>
            <p:nvPr/>
          </p:nvGrpSpPr>
          <p:grpSpPr bwMode="auto">
            <a:xfrm>
              <a:off x="5376" y="1680"/>
              <a:ext cx="586" cy="292"/>
              <a:chOff x="3888" y="1152"/>
              <a:chExt cx="586" cy="292"/>
            </a:xfrm>
          </p:grpSpPr>
          <p:sp>
            <p:nvSpPr>
              <p:cNvPr id="77897" name="Oval 73"/>
              <p:cNvSpPr>
                <a:spLocks noChangeArrowheads="1"/>
              </p:cNvSpPr>
              <p:nvPr/>
            </p:nvSpPr>
            <p:spPr bwMode="auto">
              <a:xfrm>
                <a:off x="4176" y="1152"/>
                <a:ext cx="298" cy="292"/>
              </a:xfrm>
              <a:prstGeom prst="ellipse">
                <a:avLst/>
              </a:prstGeom>
              <a:solidFill>
                <a:srgbClr val="FCFEB9"/>
              </a:solidFill>
              <a:ln w="28575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 anchor="ctr"/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10</a:t>
                </a:r>
              </a:p>
            </p:txBody>
          </p:sp>
          <p:sp>
            <p:nvSpPr>
              <p:cNvPr id="77898" name="Line 74"/>
              <p:cNvSpPr>
                <a:spLocks noChangeShapeType="1"/>
              </p:cNvSpPr>
              <p:nvPr/>
            </p:nvSpPr>
            <p:spPr bwMode="auto">
              <a:xfrm flipV="1">
                <a:off x="3888" y="129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7899" name="Group 75"/>
          <p:cNvGrpSpPr>
            <a:grpSpLocks/>
          </p:cNvGrpSpPr>
          <p:nvPr/>
        </p:nvGrpSpPr>
        <p:grpSpPr bwMode="auto">
          <a:xfrm>
            <a:off x="4425747" y="1450486"/>
            <a:ext cx="3281157" cy="2290241"/>
            <a:chOff x="4224" y="2544"/>
            <a:chExt cx="2064" cy="1440"/>
          </a:xfrm>
        </p:grpSpPr>
        <p:sp>
          <p:nvSpPr>
            <p:cNvPr id="77867" name="AutoShape 43"/>
            <p:cNvSpPr>
              <a:spLocks noChangeArrowheads="1"/>
            </p:cNvSpPr>
            <p:nvPr/>
          </p:nvSpPr>
          <p:spPr bwMode="auto">
            <a:xfrm>
              <a:off x="4224" y="2544"/>
              <a:ext cx="2064" cy="144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tx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5720" rIns="45720"/>
            <a:lstStyle/>
            <a:p>
              <a:pPr algn="r"/>
              <a:r>
                <a:rPr lang="en-US" b="0" i="1"/>
                <a:t>R</a:t>
              </a:r>
              <a:r>
                <a:rPr lang="en-US" b="0" baseline="-25000"/>
                <a:t>3</a:t>
              </a:r>
              <a:endParaRPr lang="en-US"/>
            </a:p>
          </p:txBody>
        </p:sp>
        <p:grpSp>
          <p:nvGrpSpPr>
            <p:cNvPr id="77884" name="Group 60"/>
            <p:cNvGrpSpPr>
              <a:grpSpLocks/>
            </p:cNvGrpSpPr>
            <p:nvPr/>
          </p:nvGrpSpPr>
          <p:grpSpPr bwMode="auto">
            <a:xfrm>
              <a:off x="4272" y="2592"/>
              <a:ext cx="1728" cy="1344"/>
              <a:chOff x="4320" y="1056"/>
              <a:chExt cx="1728" cy="1344"/>
            </a:xfrm>
          </p:grpSpPr>
          <p:sp>
            <p:nvSpPr>
              <p:cNvPr id="77862" name="AutoShape 38"/>
              <p:cNvSpPr>
                <a:spLocks noChangeArrowheads="1"/>
              </p:cNvSpPr>
              <p:nvPr/>
            </p:nvSpPr>
            <p:spPr bwMode="auto">
              <a:xfrm>
                <a:off x="4320" y="1056"/>
                <a:ext cx="1728" cy="1344"/>
              </a:xfrm>
              <a:prstGeom prst="roundRect">
                <a:avLst>
                  <a:gd name="adj" fmla="val 16667"/>
                </a:avLst>
              </a:prstGeom>
              <a:solidFill>
                <a:srgbClr val="FF66FF"/>
              </a:solidFill>
              <a:ln w="19050">
                <a:solidFill>
                  <a:schemeClr val="folHlink"/>
                </a:solidFill>
                <a:round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45720" rIns="45720"/>
              <a:lstStyle/>
              <a:p>
                <a:pPr algn="r"/>
                <a:r>
                  <a:rPr lang="en-US" b="0" i="1"/>
                  <a:t>R</a:t>
                </a:r>
                <a:r>
                  <a:rPr lang="en-US" b="0" baseline="-25000"/>
                  <a:t>2</a:t>
                </a:r>
                <a:endParaRPr lang="en-US"/>
              </a:p>
            </p:txBody>
          </p:sp>
          <p:grpSp>
            <p:nvGrpSpPr>
              <p:cNvPr id="77876" name="Group 52"/>
              <p:cNvGrpSpPr>
                <a:grpSpLocks/>
              </p:cNvGrpSpPr>
              <p:nvPr/>
            </p:nvGrpSpPr>
            <p:grpSpPr bwMode="auto">
              <a:xfrm>
                <a:off x="4368" y="1104"/>
                <a:ext cx="1104" cy="1200"/>
                <a:chOff x="2880" y="1008"/>
                <a:chExt cx="1104" cy="1200"/>
              </a:xfrm>
            </p:grpSpPr>
            <p:sp>
              <p:nvSpPr>
                <p:cNvPr id="77877" name="AutoShape 53"/>
                <p:cNvSpPr>
                  <a:spLocks noChangeArrowheads="1"/>
                </p:cNvSpPr>
                <p:nvPr/>
              </p:nvSpPr>
              <p:spPr bwMode="auto">
                <a:xfrm>
                  <a:off x="2880" y="1008"/>
                  <a:ext cx="1104" cy="120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99FF"/>
                </a:solidFill>
                <a:ln w="19050">
                  <a:solidFill>
                    <a:schemeClr val="folHlink"/>
                  </a:solidFill>
                  <a:round/>
                  <a:headEnd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/>
                <a:lstStyle/>
                <a:p>
                  <a:pPr algn="r"/>
                  <a:r>
                    <a:rPr lang="en-US" b="0" i="1"/>
                    <a:t>R</a:t>
                  </a:r>
                  <a:r>
                    <a:rPr lang="en-US" b="0" baseline="-25000"/>
                    <a:t>1</a:t>
                  </a:r>
                  <a:endParaRPr lang="en-US"/>
                </a:p>
              </p:txBody>
            </p:sp>
            <p:sp>
              <p:nvSpPr>
                <p:cNvPr id="77878" name="AutoShape 54"/>
                <p:cNvSpPr>
                  <a:spLocks noChangeArrowheads="1"/>
                </p:cNvSpPr>
                <p:nvPr/>
              </p:nvSpPr>
              <p:spPr bwMode="auto">
                <a:xfrm>
                  <a:off x="2976" y="1104"/>
                  <a:ext cx="432" cy="96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CCFF"/>
                </a:solidFill>
                <a:ln w="19050">
                  <a:solidFill>
                    <a:schemeClr val="folHlink"/>
                  </a:solidFill>
                  <a:round/>
                  <a:headEnd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/>
                <a:lstStyle/>
                <a:p>
                  <a:pPr algn="r"/>
                  <a:r>
                    <a:rPr lang="en-US" b="0" i="1"/>
                    <a:t>R</a:t>
                  </a:r>
                  <a:r>
                    <a:rPr lang="en-US" b="0" baseline="-25000"/>
                    <a:t>0</a:t>
                  </a:r>
                  <a:endParaRPr lang="en-US"/>
                </a:p>
              </p:txBody>
            </p:sp>
            <p:sp>
              <p:nvSpPr>
                <p:cNvPr id="77879" name="Oval 55"/>
                <p:cNvSpPr>
                  <a:spLocks noChangeArrowheads="1"/>
                </p:cNvSpPr>
                <p:nvPr/>
              </p:nvSpPr>
              <p:spPr bwMode="auto">
                <a:xfrm>
                  <a:off x="3024" y="1596"/>
                  <a:ext cx="298" cy="292"/>
                </a:xfrm>
                <a:prstGeom prst="ellipse">
                  <a:avLst/>
                </a:prstGeom>
                <a:solidFill>
                  <a:srgbClr val="FCFEB9"/>
                </a:solidFill>
                <a:ln w="28575">
                  <a:solidFill>
                    <a:schemeClr val="folHlink"/>
                  </a:solidFill>
                  <a:round/>
                  <a:headEnd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 anchor="ctr"/>
                <a:lstStyle/>
                <a:p>
                  <a:r>
                    <a:rPr lang="en-US">
                      <a:solidFill>
                        <a:schemeClr val="accent1"/>
                      </a:solidFill>
                    </a:rPr>
                    <a:t>00</a:t>
                  </a:r>
                </a:p>
              </p:txBody>
            </p:sp>
            <p:grpSp>
              <p:nvGrpSpPr>
                <p:cNvPr id="77880" name="Group 56"/>
                <p:cNvGrpSpPr>
                  <a:grpSpLocks/>
                </p:cNvGrpSpPr>
                <p:nvPr/>
              </p:nvGrpSpPr>
              <p:grpSpPr bwMode="auto">
                <a:xfrm>
                  <a:off x="3071" y="1354"/>
                  <a:ext cx="827" cy="522"/>
                  <a:chOff x="3071" y="922"/>
                  <a:chExt cx="827" cy="522"/>
                </a:xfrm>
              </p:grpSpPr>
              <p:sp>
                <p:nvSpPr>
                  <p:cNvPr id="77881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1152"/>
                    <a:ext cx="298" cy="292"/>
                  </a:xfrm>
                  <a:prstGeom prst="ellipse">
                    <a:avLst/>
                  </a:prstGeom>
                  <a:solidFill>
                    <a:srgbClr val="FCFEB9"/>
                  </a:solidFill>
                  <a:ln w="28575">
                    <a:solidFill>
                      <a:schemeClr val="folHlink"/>
                    </a:solidFill>
                    <a:round/>
                    <a:headEnd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17961" dir="2700000" algn="ctr" rotWithShape="0">
                            <a:schemeClr val="tx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rIns="45720" anchor="ctr"/>
                  <a:lstStyle/>
                  <a:p>
                    <a:r>
                      <a:rPr lang="en-US">
                        <a:solidFill>
                          <a:schemeClr val="accent1"/>
                        </a:solidFill>
                      </a:rPr>
                      <a:t>01</a:t>
                    </a:r>
                  </a:p>
                </p:txBody>
              </p:sp>
              <p:sp>
                <p:nvSpPr>
                  <p:cNvPr id="77882" name="Freeform 58"/>
                  <p:cNvSpPr>
                    <a:spLocks/>
                  </p:cNvSpPr>
                  <p:nvPr/>
                </p:nvSpPr>
                <p:spPr bwMode="auto">
                  <a:xfrm>
                    <a:off x="3071" y="922"/>
                    <a:ext cx="58" cy="232"/>
                  </a:xfrm>
                  <a:custGeom>
                    <a:avLst/>
                    <a:gdLst>
                      <a:gd name="T0" fmla="*/ 145 w 221"/>
                      <a:gd name="T1" fmla="*/ 252 h 252"/>
                      <a:gd name="T2" fmla="*/ 205 w 221"/>
                      <a:gd name="T3" fmla="*/ 141 h 252"/>
                      <a:gd name="T4" fmla="*/ 208 w 221"/>
                      <a:gd name="T5" fmla="*/ 48 h 252"/>
                      <a:gd name="T6" fmla="*/ 127 w 221"/>
                      <a:gd name="T7" fmla="*/ 3 h 252"/>
                      <a:gd name="T8" fmla="*/ 43 w 221"/>
                      <a:gd name="T9" fmla="*/ 30 h 252"/>
                      <a:gd name="T10" fmla="*/ 1 w 221"/>
                      <a:gd name="T11" fmla="*/ 108 h 252"/>
                      <a:gd name="T12" fmla="*/ 49 w 221"/>
                      <a:gd name="T13" fmla="*/ 252 h 2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21" h="252">
                        <a:moveTo>
                          <a:pt x="145" y="252"/>
                        </a:moveTo>
                        <a:cubicBezTo>
                          <a:pt x="155" y="234"/>
                          <a:pt x="195" y="175"/>
                          <a:pt x="205" y="141"/>
                        </a:cubicBezTo>
                        <a:cubicBezTo>
                          <a:pt x="215" y="107"/>
                          <a:pt x="221" y="71"/>
                          <a:pt x="208" y="48"/>
                        </a:cubicBezTo>
                        <a:cubicBezTo>
                          <a:pt x="195" y="25"/>
                          <a:pt x="154" y="6"/>
                          <a:pt x="127" y="3"/>
                        </a:cubicBezTo>
                        <a:cubicBezTo>
                          <a:pt x="100" y="0"/>
                          <a:pt x="64" y="13"/>
                          <a:pt x="43" y="30"/>
                        </a:cubicBezTo>
                        <a:cubicBezTo>
                          <a:pt x="22" y="47"/>
                          <a:pt x="0" y="71"/>
                          <a:pt x="1" y="108"/>
                        </a:cubicBezTo>
                        <a:cubicBezTo>
                          <a:pt x="2" y="145"/>
                          <a:pt x="17" y="204"/>
                          <a:pt x="49" y="25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chemeClr val="tx2"/>
                    </a:solidFill>
                    <a:prstDash val="sysDot"/>
                    <a:round/>
                    <a:headEnd type="none" w="med" len="med"/>
                    <a:tailEnd type="triangl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17961" dir="2700000" algn="ctr" rotWithShape="0">
                            <a:schemeClr val="tx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883" name="Line 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2" y="1296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2"/>
                    </a:solidFill>
                    <a:round/>
                    <a:headEnd/>
                    <a:tailEnd type="triangl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17961" dir="2700000" algn="ctr" rotWithShape="0">
                            <a:schemeClr val="tx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858" name="Group 34"/>
              <p:cNvGrpSpPr>
                <a:grpSpLocks/>
              </p:cNvGrpSpPr>
              <p:nvPr/>
            </p:nvGrpSpPr>
            <p:grpSpPr bwMode="auto">
              <a:xfrm>
                <a:off x="5376" y="1680"/>
                <a:ext cx="586" cy="292"/>
                <a:chOff x="3888" y="1152"/>
                <a:chExt cx="586" cy="292"/>
              </a:xfrm>
            </p:grpSpPr>
            <p:sp>
              <p:nvSpPr>
                <p:cNvPr id="77843" name="Oval 19"/>
                <p:cNvSpPr>
                  <a:spLocks noChangeArrowheads="1"/>
                </p:cNvSpPr>
                <p:nvPr/>
              </p:nvSpPr>
              <p:spPr bwMode="auto">
                <a:xfrm>
                  <a:off x="4176" y="1152"/>
                  <a:ext cx="298" cy="292"/>
                </a:xfrm>
                <a:prstGeom prst="ellipse">
                  <a:avLst/>
                </a:prstGeom>
                <a:solidFill>
                  <a:srgbClr val="FCFEB9"/>
                </a:solidFill>
                <a:ln w="28575">
                  <a:solidFill>
                    <a:schemeClr val="folHlink"/>
                  </a:solidFill>
                  <a:round/>
                  <a:headEnd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45720" rIns="45720" anchor="ctr"/>
                <a:lstStyle/>
                <a:p>
                  <a:r>
                    <a:rPr lang="en-US">
                      <a:solidFill>
                        <a:schemeClr val="accent1"/>
                      </a:solidFill>
                    </a:rPr>
                    <a:t>10</a:t>
                  </a:r>
                </a:p>
              </p:txBody>
            </p:sp>
            <p:sp>
              <p:nvSpPr>
                <p:cNvPr id="7785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888" y="1296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17961" dir="2700000" algn="ctr" rotWithShape="0">
                          <a:schemeClr val="tx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7859" name="Group 35"/>
            <p:cNvGrpSpPr>
              <a:grpSpLocks/>
            </p:cNvGrpSpPr>
            <p:nvPr/>
          </p:nvGrpSpPr>
          <p:grpSpPr bwMode="auto">
            <a:xfrm>
              <a:off x="4569" y="3022"/>
              <a:ext cx="1135" cy="676"/>
              <a:chOff x="3129" y="958"/>
              <a:chExt cx="1135" cy="676"/>
            </a:xfrm>
          </p:grpSpPr>
          <p:sp>
            <p:nvSpPr>
              <p:cNvPr id="77855" name="Freeform 31"/>
              <p:cNvSpPr>
                <a:spLocks/>
              </p:cNvSpPr>
              <p:nvPr/>
            </p:nvSpPr>
            <p:spPr bwMode="auto">
              <a:xfrm>
                <a:off x="3792" y="958"/>
                <a:ext cx="472" cy="196"/>
              </a:xfrm>
              <a:custGeom>
                <a:avLst/>
                <a:gdLst>
                  <a:gd name="T0" fmla="*/ 480 w 480"/>
                  <a:gd name="T1" fmla="*/ 159 h 162"/>
                  <a:gd name="T2" fmla="*/ 360 w 480"/>
                  <a:gd name="T3" fmla="*/ 36 h 162"/>
                  <a:gd name="T4" fmla="*/ 165 w 480"/>
                  <a:gd name="T5" fmla="*/ 21 h 162"/>
                  <a:gd name="T6" fmla="*/ 0 w 480"/>
                  <a:gd name="T7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0" h="162">
                    <a:moveTo>
                      <a:pt x="480" y="159"/>
                    </a:moveTo>
                    <a:cubicBezTo>
                      <a:pt x="460" y="138"/>
                      <a:pt x="412" y="59"/>
                      <a:pt x="360" y="36"/>
                    </a:cubicBezTo>
                    <a:cubicBezTo>
                      <a:pt x="308" y="13"/>
                      <a:pt x="225" y="0"/>
                      <a:pt x="165" y="21"/>
                    </a:cubicBezTo>
                    <a:cubicBezTo>
                      <a:pt x="105" y="42"/>
                      <a:pt x="34" y="133"/>
                      <a:pt x="0" y="162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ysDot"/>
                <a:round/>
                <a:headEnd type="none" w="med" len="med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wrap="squar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56" name="Freeform 32"/>
              <p:cNvSpPr>
                <a:spLocks/>
              </p:cNvSpPr>
              <p:nvPr/>
            </p:nvSpPr>
            <p:spPr bwMode="auto">
              <a:xfrm>
                <a:off x="3129" y="1434"/>
                <a:ext cx="1135" cy="200"/>
              </a:xfrm>
              <a:custGeom>
                <a:avLst/>
                <a:gdLst>
                  <a:gd name="T0" fmla="*/ 1008 w 1008"/>
                  <a:gd name="T1" fmla="*/ 0 h 200"/>
                  <a:gd name="T2" fmla="*/ 816 w 1008"/>
                  <a:gd name="T3" fmla="*/ 144 h 200"/>
                  <a:gd name="T4" fmla="*/ 480 w 1008"/>
                  <a:gd name="T5" fmla="*/ 192 h 200"/>
                  <a:gd name="T6" fmla="*/ 96 w 1008"/>
                  <a:gd name="T7" fmla="*/ 96 h 200"/>
                  <a:gd name="T8" fmla="*/ 0 w 1008"/>
                  <a:gd name="T9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8" h="200">
                    <a:moveTo>
                      <a:pt x="1008" y="0"/>
                    </a:moveTo>
                    <a:cubicBezTo>
                      <a:pt x="956" y="56"/>
                      <a:pt x="904" y="112"/>
                      <a:pt x="816" y="144"/>
                    </a:cubicBezTo>
                    <a:cubicBezTo>
                      <a:pt x="728" y="176"/>
                      <a:pt x="600" y="200"/>
                      <a:pt x="480" y="192"/>
                    </a:cubicBezTo>
                    <a:cubicBezTo>
                      <a:pt x="360" y="184"/>
                      <a:pt x="176" y="128"/>
                      <a:pt x="96" y="96"/>
                    </a:cubicBezTo>
                    <a:cubicBezTo>
                      <a:pt x="16" y="64"/>
                      <a:pt x="8" y="32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ysDot"/>
                <a:round/>
                <a:headEnd type="none" w="med" len="med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wrap="squar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3" name="Straight Arrow Connector 12"/>
          <p:cNvCxnSpPr>
            <a:stCxn id="77835" idx="1"/>
            <a:endCxn id="77830" idx="0"/>
          </p:cNvCxnSpPr>
          <p:nvPr/>
        </p:nvCxnSpPr>
        <p:spPr>
          <a:xfrm flipH="1">
            <a:off x="1489028" y="2080303"/>
            <a:ext cx="1365558" cy="992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7836" idx="1"/>
            <a:endCxn id="77831" idx="4"/>
          </p:cNvCxnSpPr>
          <p:nvPr/>
        </p:nvCxnSpPr>
        <p:spPr>
          <a:xfrm flipV="1">
            <a:off x="1709997" y="2315688"/>
            <a:ext cx="1381456" cy="986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6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BDD operations </a:t>
            </a:r>
            <a:r>
              <a:rPr lang="en-US">
                <a:solidFill>
                  <a:schemeClr val="tx1"/>
                </a:solidFill>
                <a:sym typeface="Symbol" charset="0"/>
              </a:rPr>
              <a:t>, , , , </a:t>
            </a:r>
          </a:p>
        </p:txBody>
      </p:sp>
      <p:sp>
        <p:nvSpPr>
          <p:cNvPr id="510984" name="Oval 8"/>
          <p:cNvSpPr>
            <a:spLocks noChangeArrowheads="1"/>
          </p:cNvSpPr>
          <p:nvPr/>
        </p:nvSpPr>
        <p:spPr bwMode="auto">
          <a:xfrm>
            <a:off x="4032250" y="2620963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85" name="Oval 9"/>
          <p:cNvSpPr>
            <a:spLocks noChangeArrowheads="1"/>
          </p:cNvSpPr>
          <p:nvPr/>
        </p:nvSpPr>
        <p:spPr bwMode="auto">
          <a:xfrm>
            <a:off x="4794250" y="3649663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86" name="Oval 10"/>
          <p:cNvSpPr>
            <a:spLocks noChangeArrowheads="1"/>
          </p:cNvSpPr>
          <p:nvPr/>
        </p:nvSpPr>
        <p:spPr bwMode="auto">
          <a:xfrm>
            <a:off x="3270250" y="3649663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87" name="Text Box 11"/>
          <p:cNvSpPr txBox="1">
            <a:spLocks noChangeArrowheads="1"/>
          </p:cNvSpPr>
          <p:nvPr/>
        </p:nvSpPr>
        <p:spPr bwMode="auto">
          <a:xfrm>
            <a:off x="4168775" y="2697163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10989" name="Line 13"/>
          <p:cNvSpPr>
            <a:spLocks noChangeShapeType="1"/>
          </p:cNvSpPr>
          <p:nvPr/>
        </p:nvSpPr>
        <p:spPr bwMode="auto">
          <a:xfrm flipH="1">
            <a:off x="3727450" y="3154363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990" name="Line 14"/>
          <p:cNvSpPr>
            <a:spLocks noChangeShapeType="1"/>
          </p:cNvSpPr>
          <p:nvPr/>
        </p:nvSpPr>
        <p:spPr bwMode="auto">
          <a:xfrm>
            <a:off x="4565650" y="3154363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991" name="Text Box 15"/>
          <p:cNvSpPr txBox="1">
            <a:spLocks noChangeArrowheads="1"/>
          </p:cNvSpPr>
          <p:nvPr/>
        </p:nvSpPr>
        <p:spPr bwMode="auto">
          <a:xfrm>
            <a:off x="4144963" y="2163763"/>
            <a:ext cx="344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510992" name="Text Box 16"/>
          <p:cNvSpPr txBox="1">
            <a:spLocks noChangeArrowheads="1"/>
          </p:cNvSpPr>
          <p:nvPr/>
        </p:nvSpPr>
        <p:spPr bwMode="auto">
          <a:xfrm>
            <a:off x="3101975" y="3382963"/>
            <a:ext cx="33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0993" name="Text Box 17"/>
          <p:cNvSpPr txBox="1">
            <a:spLocks noChangeArrowheads="1"/>
          </p:cNvSpPr>
          <p:nvPr/>
        </p:nvSpPr>
        <p:spPr bwMode="auto">
          <a:xfrm>
            <a:off x="5235575" y="3382963"/>
            <a:ext cx="36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0994" name="Text Box 18"/>
          <p:cNvSpPr txBox="1">
            <a:spLocks noChangeArrowheads="1"/>
          </p:cNvSpPr>
          <p:nvPr/>
        </p:nvSpPr>
        <p:spPr bwMode="auto">
          <a:xfrm>
            <a:off x="5692775" y="2133600"/>
            <a:ext cx="16224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n.var = x</a:t>
            </a:r>
          </a:p>
          <a:p>
            <a:r>
              <a:rPr lang="en-US"/>
              <a:t>n.false = a</a:t>
            </a:r>
          </a:p>
          <a:p>
            <a:r>
              <a:rPr lang="en-US"/>
              <a:t>n.true = b</a:t>
            </a:r>
          </a:p>
        </p:txBody>
      </p:sp>
      <p:sp>
        <p:nvSpPr>
          <p:cNvPr id="510995" name="Text Box 19"/>
          <p:cNvSpPr txBox="1">
            <a:spLocks noChangeArrowheads="1"/>
          </p:cNvSpPr>
          <p:nvPr/>
        </p:nvSpPr>
        <p:spPr bwMode="auto">
          <a:xfrm>
            <a:off x="1165225" y="2008188"/>
            <a:ext cx="180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BDD node</a:t>
            </a:r>
          </a:p>
        </p:txBody>
      </p:sp>
      <p:sp>
        <p:nvSpPr>
          <p:cNvPr id="510997" name="Text Box 21"/>
          <p:cNvSpPr txBox="1">
            <a:spLocks noChangeArrowheads="1"/>
          </p:cNvSpPr>
          <p:nvPr/>
        </p:nvSpPr>
        <p:spPr bwMode="auto">
          <a:xfrm>
            <a:off x="609600" y="4619625"/>
            <a:ext cx="79692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- BDD manager maintains a directed acyclic graph of </a:t>
            </a:r>
          </a:p>
          <a:p>
            <a:r>
              <a:rPr lang="en-US"/>
              <a:t>  BDD nodes</a:t>
            </a:r>
          </a:p>
          <a:p>
            <a:r>
              <a:rPr lang="en-US"/>
              <a:t>- ite(x,a,b) returns a node with variable x, left child a, </a:t>
            </a:r>
          </a:p>
          <a:p>
            <a:r>
              <a:rPr lang="en-US"/>
              <a:t>  and right child b.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6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20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State explosion problem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/>
              <a:t>What if the state space is too large?</a:t>
            </a:r>
          </a:p>
          <a:p>
            <a:pPr marL="685800" lvl="1" indent="-228600"/>
            <a:r>
              <a:rPr lang="en-US"/>
              <a:t>too much parallelism</a:t>
            </a:r>
          </a:p>
          <a:p>
            <a:pPr marL="685800" lvl="1" indent="-228600"/>
            <a:r>
              <a:rPr lang="en-US"/>
              <a:t>data in model</a:t>
            </a:r>
          </a:p>
          <a:p>
            <a:pPr marL="285750" indent="-285750"/>
            <a:r>
              <a:rPr lang="en-US"/>
              <a:t>Approaches</a:t>
            </a:r>
          </a:p>
          <a:p>
            <a:pPr marL="685800" lvl="1" indent="-228600"/>
            <a:r>
              <a:rPr lang="en-US">
                <a:solidFill>
                  <a:schemeClr val="hlink"/>
                </a:solidFill>
              </a:rPr>
              <a:t>Abstraction/reduction</a:t>
            </a:r>
          </a:p>
          <a:p>
            <a:pPr marL="685800" lvl="1" indent="-228600"/>
            <a:r>
              <a:rPr lang="ja-JP" altLang="en-US">
                <a:solidFill>
                  <a:srgbClr val="FF0000"/>
                </a:solidFill>
                <a:latin typeface="Arial"/>
              </a:rPr>
              <a:t>“</a:t>
            </a:r>
            <a:r>
              <a:rPr lang="en-US">
                <a:solidFill>
                  <a:srgbClr val="FF0000"/>
                </a:solidFill>
              </a:rPr>
              <a:t>Symbolic</a:t>
            </a:r>
            <a:r>
              <a:rPr lang="ja-JP" altLang="en-US">
                <a:solidFill>
                  <a:srgbClr val="FF0000"/>
                </a:solidFill>
                <a:latin typeface="Arial"/>
              </a:rPr>
              <a:t>”</a:t>
            </a:r>
            <a:r>
              <a:rPr lang="en-US">
                <a:solidFill>
                  <a:srgbClr val="FF0000"/>
                </a:solidFill>
              </a:rPr>
              <a:t> methods</a:t>
            </a:r>
            <a:endParaRPr lang="en-US">
              <a:solidFill>
                <a:schemeClr val="hlink"/>
              </a:solidFill>
            </a:endParaRPr>
          </a:p>
          <a:p>
            <a:pPr marL="685800" lvl="1" indent="-228600"/>
            <a:r>
              <a:rPr lang="en-US"/>
              <a:t>Exploiting symmetry </a:t>
            </a:r>
          </a:p>
          <a:p>
            <a:pPr marL="685800" lvl="1" indent="-228600"/>
            <a:r>
              <a:rPr lang="ja-JP" altLang="en-US">
                <a:latin typeface="Arial"/>
              </a:rPr>
              <a:t>“</a:t>
            </a:r>
            <a:r>
              <a:rPr lang="en-US"/>
              <a:t>Partial order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methods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3472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709265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if (a = false </a:t>
            </a:r>
            <a:r>
              <a:rPr lang="en-US" sz="2400" dirty="0">
                <a:sym typeface="Symbol" charset="0"/>
              </a:rPr>
              <a:t> b = false) return false</a:t>
            </a:r>
          </a:p>
          <a:p>
            <a:r>
              <a:rPr lang="en-US" sz="2400" dirty="0">
                <a:sym typeface="Symbol" charset="0"/>
              </a:rPr>
              <a:t>if (a = true) return b</a:t>
            </a:r>
          </a:p>
          <a:p>
            <a:r>
              <a:rPr lang="en-US" sz="2400" dirty="0">
                <a:sym typeface="Symbol" charset="0"/>
              </a:rPr>
              <a:t>if (b = true) return a</a:t>
            </a:r>
          </a:p>
          <a:p>
            <a:r>
              <a:rPr lang="en-US" sz="2400" dirty="0">
                <a:sym typeface="Symbol" charset="0"/>
              </a:rPr>
              <a:t>if (a = b) return a</a:t>
            </a:r>
          </a:p>
          <a:p>
            <a:r>
              <a:rPr lang="en-US" sz="2400" dirty="0">
                <a:sym typeface="Symbol" charset="0"/>
              </a:rPr>
              <a:t>if (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 &lt; </a:t>
            </a:r>
            <a:r>
              <a:rPr lang="en-US" sz="2400" dirty="0" err="1">
                <a:sym typeface="Symbol" charset="0"/>
              </a:rPr>
              <a:t>b.var</a:t>
            </a:r>
            <a:r>
              <a:rPr lang="en-US" sz="2400" dirty="0">
                <a:sym typeface="Symbol" charset="0"/>
              </a:rPr>
              <a:t>) </a:t>
            </a:r>
          </a:p>
          <a:p>
            <a:r>
              <a:rPr lang="en-US" sz="2400" dirty="0">
                <a:sym typeface="Symbol" charset="0"/>
              </a:rPr>
              <a:t>    return </a:t>
            </a:r>
            <a:r>
              <a:rPr lang="en-US" sz="2400" dirty="0" err="1">
                <a:sym typeface="Symbol" charset="0"/>
              </a:rPr>
              <a:t>ite</a:t>
            </a:r>
            <a:r>
              <a:rPr lang="en-US" sz="2400" dirty="0">
                <a:sym typeface="Symbol" charset="0"/>
              </a:rPr>
              <a:t>(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, and(</a:t>
            </a:r>
            <a:r>
              <a:rPr lang="en-US" sz="2400" dirty="0" err="1">
                <a:sym typeface="Symbol" charset="0"/>
              </a:rPr>
              <a:t>a.false,b</a:t>
            </a:r>
            <a:r>
              <a:rPr lang="en-US" sz="2400" dirty="0">
                <a:sym typeface="Symbol" charset="0"/>
              </a:rPr>
              <a:t>), and(</a:t>
            </a:r>
            <a:r>
              <a:rPr lang="en-US" sz="2400" dirty="0" err="1">
                <a:sym typeface="Symbol" charset="0"/>
              </a:rPr>
              <a:t>a.true,b</a:t>
            </a:r>
            <a:r>
              <a:rPr lang="en-US" sz="2400" dirty="0">
                <a:sym typeface="Symbol" charset="0"/>
              </a:rPr>
              <a:t>))</a:t>
            </a:r>
          </a:p>
          <a:p>
            <a:r>
              <a:rPr lang="en-US" sz="2400" dirty="0">
                <a:sym typeface="Symbol" charset="0"/>
              </a:rPr>
              <a:t>if (</a:t>
            </a:r>
            <a:r>
              <a:rPr lang="en-US" sz="2400" dirty="0" err="1">
                <a:sym typeface="Symbol" charset="0"/>
              </a:rPr>
              <a:t>b.var</a:t>
            </a:r>
            <a:r>
              <a:rPr lang="en-US" sz="2400" dirty="0">
                <a:sym typeface="Symbol" charset="0"/>
              </a:rPr>
              <a:t> &lt; 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)</a:t>
            </a:r>
          </a:p>
          <a:p>
            <a:r>
              <a:rPr lang="en-US" sz="2400" dirty="0">
                <a:sym typeface="Symbol" charset="0"/>
              </a:rPr>
              <a:t>    return </a:t>
            </a:r>
            <a:r>
              <a:rPr lang="en-US" sz="2400" dirty="0" err="1">
                <a:sym typeface="Symbol" charset="0"/>
              </a:rPr>
              <a:t>ite</a:t>
            </a:r>
            <a:r>
              <a:rPr lang="en-US" sz="2400" dirty="0">
                <a:sym typeface="Symbol" charset="0"/>
              </a:rPr>
              <a:t>(</a:t>
            </a:r>
            <a:r>
              <a:rPr lang="en-US" sz="2400" dirty="0" err="1">
                <a:sym typeface="Symbol" charset="0"/>
              </a:rPr>
              <a:t>b.var</a:t>
            </a:r>
            <a:r>
              <a:rPr lang="en-US" sz="2400" dirty="0">
                <a:sym typeface="Symbol" charset="0"/>
              </a:rPr>
              <a:t>, and(</a:t>
            </a:r>
            <a:r>
              <a:rPr lang="en-US" sz="2400" dirty="0" err="1">
                <a:sym typeface="Symbol" charset="0"/>
              </a:rPr>
              <a:t>a,b.false</a:t>
            </a:r>
            <a:r>
              <a:rPr lang="en-US" sz="2400" dirty="0">
                <a:sym typeface="Symbol" charset="0"/>
              </a:rPr>
              <a:t>), and(</a:t>
            </a:r>
            <a:r>
              <a:rPr lang="en-US" sz="2400" dirty="0" err="1">
                <a:sym typeface="Symbol" charset="0"/>
              </a:rPr>
              <a:t>a,b.true</a:t>
            </a:r>
            <a:r>
              <a:rPr lang="en-US" sz="2400" dirty="0">
                <a:sym typeface="Symbol" charset="0"/>
              </a:rPr>
              <a:t>))</a:t>
            </a:r>
          </a:p>
          <a:p>
            <a:r>
              <a:rPr lang="en-US" sz="2400" dirty="0">
                <a:sym typeface="Symbol" charset="0"/>
              </a:rPr>
              <a:t>// 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 = </a:t>
            </a:r>
            <a:r>
              <a:rPr lang="en-US" sz="2400" dirty="0" err="1">
                <a:sym typeface="Symbol" charset="0"/>
              </a:rPr>
              <a:t>b.var</a:t>
            </a:r>
            <a:endParaRPr lang="en-US" sz="2400" dirty="0">
              <a:sym typeface="Symbol" charset="0"/>
            </a:endParaRPr>
          </a:p>
          <a:p>
            <a:r>
              <a:rPr lang="en-US" sz="2400" dirty="0">
                <a:sym typeface="Symbol" charset="0"/>
              </a:rPr>
              <a:t>return </a:t>
            </a:r>
            <a:r>
              <a:rPr lang="en-US" sz="2400" dirty="0" err="1">
                <a:sym typeface="Symbol" charset="0"/>
              </a:rPr>
              <a:t>ite</a:t>
            </a:r>
            <a:r>
              <a:rPr lang="en-US" sz="2400" dirty="0">
                <a:sym typeface="Symbol" charset="0"/>
              </a:rPr>
              <a:t>(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, and(</a:t>
            </a:r>
            <a:r>
              <a:rPr lang="en-US" sz="2400" dirty="0" err="1">
                <a:sym typeface="Symbol" charset="0"/>
              </a:rPr>
              <a:t>a.false,b.false</a:t>
            </a:r>
            <a:r>
              <a:rPr lang="en-US" sz="2400" dirty="0">
                <a:sym typeface="Symbol" charset="0"/>
              </a:rPr>
              <a:t>), and(</a:t>
            </a:r>
            <a:r>
              <a:rPr lang="en-US" sz="2400" dirty="0" err="1">
                <a:sym typeface="Symbol" charset="0"/>
              </a:rPr>
              <a:t>a.true,b.true</a:t>
            </a:r>
            <a:r>
              <a:rPr lang="en-US" sz="2400" dirty="0">
                <a:sym typeface="Symbol" charset="0"/>
              </a:rPr>
              <a:t>))</a:t>
            </a:r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3543727" y="362020"/>
            <a:ext cx="19236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/>
              <a:t>and(</a:t>
            </a:r>
            <a:r>
              <a:rPr lang="en-US" sz="4000" dirty="0" err="1"/>
              <a:t>a,b</a:t>
            </a:r>
            <a:r>
              <a:rPr lang="en-US" sz="4000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7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3854450" y="406400"/>
            <a:ext cx="1580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/>
              <a:t>not(a)</a:t>
            </a:r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1508125" y="1722438"/>
            <a:ext cx="61083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if (a = true) return false</a:t>
            </a:r>
          </a:p>
          <a:p>
            <a:r>
              <a:rPr lang="en-US" sz="2800" dirty="0"/>
              <a:t>if (a = false) return true</a:t>
            </a:r>
          </a:p>
          <a:p>
            <a:r>
              <a:rPr lang="en-US" sz="2800" dirty="0"/>
              <a:t>return </a:t>
            </a:r>
            <a:r>
              <a:rPr lang="en-US" sz="2800" dirty="0" err="1"/>
              <a:t>ite</a:t>
            </a:r>
            <a:r>
              <a:rPr lang="en-US" sz="2800" dirty="0"/>
              <a:t>(</a:t>
            </a:r>
            <a:r>
              <a:rPr lang="en-US" sz="2800" dirty="0" err="1"/>
              <a:t>a.var</a:t>
            </a:r>
            <a:r>
              <a:rPr lang="en-US" sz="2800" dirty="0"/>
              <a:t>, not(</a:t>
            </a:r>
            <a:r>
              <a:rPr lang="en-US" sz="2800" dirty="0" err="1"/>
              <a:t>a.false</a:t>
            </a:r>
            <a:r>
              <a:rPr lang="en-US" sz="2800" dirty="0"/>
              <a:t>), not(</a:t>
            </a:r>
            <a:r>
              <a:rPr lang="en-US" sz="2800" dirty="0" err="1"/>
              <a:t>a.true</a:t>
            </a:r>
            <a:r>
              <a:rPr lang="en-US" sz="2800" dirty="0"/>
              <a:t>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0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2857500" y="482600"/>
            <a:ext cx="352006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/>
              <a:t>cofactor(</a:t>
            </a:r>
            <a:r>
              <a:rPr lang="en-US" sz="4400" dirty="0" err="1"/>
              <a:t>a,x,p</a:t>
            </a:r>
            <a:r>
              <a:rPr lang="en-US" sz="4400" dirty="0"/>
              <a:t>)</a:t>
            </a: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1370013" y="1722438"/>
            <a:ext cx="588599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if (x &lt; </a:t>
            </a:r>
            <a:r>
              <a:rPr lang="en-US" sz="2800" dirty="0" err="1"/>
              <a:t>a.var</a:t>
            </a:r>
            <a:r>
              <a:rPr lang="en-US" sz="2800" dirty="0"/>
              <a:t>) return a</a:t>
            </a:r>
          </a:p>
          <a:p>
            <a:r>
              <a:rPr lang="en-US" sz="2800" dirty="0"/>
              <a:t>if (x &gt; </a:t>
            </a:r>
            <a:r>
              <a:rPr lang="en-US" sz="2800" dirty="0" err="1"/>
              <a:t>a.var</a:t>
            </a:r>
            <a:r>
              <a:rPr lang="en-US" sz="2800" dirty="0"/>
              <a:t>) </a:t>
            </a:r>
          </a:p>
          <a:p>
            <a:r>
              <a:rPr lang="en-US" sz="2800" dirty="0"/>
              <a:t>    return </a:t>
            </a:r>
            <a:r>
              <a:rPr lang="en-US" sz="2800" dirty="0" err="1"/>
              <a:t>ite</a:t>
            </a:r>
            <a:r>
              <a:rPr lang="en-US" sz="2800" dirty="0"/>
              <a:t>(</a:t>
            </a:r>
            <a:r>
              <a:rPr lang="en-US" sz="2800" dirty="0" err="1"/>
              <a:t>a.var</a:t>
            </a:r>
            <a:r>
              <a:rPr lang="en-US" sz="2800" dirty="0"/>
              <a:t>, cofactor(</a:t>
            </a:r>
            <a:r>
              <a:rPr lang="en-US" sz="2800" dirty="0" err="1"/>
              <a:t>a.false,x,p</a:t>
            </a:r>
            <a:r>
              <a:rPr lang="en-US" sz="2800" dirty="0"/>
              <a:t>), </a:t>
            </a:r>
          </a:p>
          <a:p>
            <a:r>
              <a:rPr lang="en-US" sz="2800" dirty="0"/>
              <a:t>                              cofactor(</a:t>
            </a:r>
            <a:r>
              <a:rPr lang="en-US" sz="2800" dirty="0" err="1"/>
              <a:t>a.true,x,p</a:t>
            </a:r>
            <a:r>
              <a:rPr lang="en-US" sz="2800" dirty="0"/>
              <a:t>))</a:t>
            </a:r>
          </a:p>
          <a:p>
            <a:r>
              <a:rPr lang="en-US" sz="2800" dirty="0"/>
              <a:t>// x = </a:t>
            </a:r>
            <a:r>
              <a:rPr lang="en-US" sz="2800" dirty="0" err="1"/>
              <a:t>a.var</a:t>
            </a:r>
            <a:endParaRPr lang="en-US" sz="2800" dirty="0"/>
          </a:p>
          <a:p>
            <a:r>
              <a:rPr lang="en-US" sz="2800" dirty="0"/>
              <a:t>if (p) </a:t>
            </a:r>
          </a:p>
          <a:p>
            <a:r>
              <a:rPr lang="en-US" sz="2800" dirty="0"/>
              <a:t>    return </a:t>
            </a:r>
            <a:r>
              <a:rPr lang="en-US" sz="2800" dirty="0" err="1"/>
              <a:t>a.true</a:t>
            </a:r>
            <a:endParaRPr lang="en-US" sz="2800" dirty="0"/>
          </a:p>
          <a:p>
            <a:r>
              <a:rPr lang="en-US" sz="2800" dirty="0"/>
              <a:t>else</a:t>
            </a:r>
          </a:p>
          <a:p>
            <a:r>
              <a:rPr lang="en-US" sz="2800" dirty="0"/>
              <a:t>    return </a:t>
            </a:r>
            <a:r>
              <a:rPr lang="en-US" sz="2800" dirty="0" err="1"/>
              <a:t>a.false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2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3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841100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Operations returning BDD:</a:t>
            </a:r>
          </a:p>
          <a:p>
            <a:r>
              <a:rPr lang="en-US" sz="2800" dirty="0"/>
              <a:t>or(</a:t>
            </a:r>
            <a:r>
              <a:rPr lang="en-US" sz="2800" dirty="0" err="1"/>
              <a:t>a,b</a:t>
            </a:r>
            <a:r>
              <a:rPr lang="en-US" sz="2800" dirty="0"/>
              <a:t>) 	</a:t>
            </a:r>
            <a:r>
              <a:rPr lang="en-US" sz="2800" dirty="0">
                <a:sym typeface="Symbol" charset="0"/>
              </a:rPr>
              <a:t></a:t>
            </a:r>
            <a:r>
              <a:rPr lang="en-US" sz="2800" dirty="0"/>
              <a:t> not(and(not(a),not(b)))</a:t>
            </a:r>
          </a:p>
          <a:p>
            <a:r>
              <a:rPr lang="en-US" sz="2800" dirty="0"/>
              <a:t>exists(</a:t>
            </a:r>
            <a:r>
              <a:rPr lang="en-US" sz="2800" dirty="0" err="1"/>
              <a:t>a,x</a:t>
            </a:r>
            <a:r>
              <a:rPr lang="en-US" sz="2800" dirty="0"/>
              <a:t>) 	</a:t>
            </a:r>
            <a:r>
              <a:rPr lang="en-US" sz="2800" dirty="0">
                <a:sym typeface="Symbol" charset="0"/>
              </a:rPr>
              <a:t></a:t>
            </a:r>
            <a:r>
              <a:rPr lang="en-US" sz="2800" dirty="0"/>
              <a:t> or(cofactor(</a:t>
            </a:r>
            <a:r>
              <a:rPr lang="en-US" sz="2800" dirty="0" err="1"/>
              <a:t>a,x,false</a:t>
            </a:r>
            <a:r>
              <a:rPr lang="en-US" sz="2800" dirty="0"/>
              <a:t>), cofactor(</a:t>
            </a:r>
            <a:r>
              <a:rPr lang="en-US" sz="2800" dirty="0" err="1"/>
              <a:t>a,x,true</a:t>
            </a:r>
            <a:r>
              <a:rPr lang="en-US" sz="2800" dirty="0"/>
              <a:t>))</a:t>
            </a:r>
          </a:p>
          <a:p>
            <a:r>
              <a:rPr lang="en-US" sz="2800" dirty="0" err="1"/>
              <a:t>forall</a:t>
            </a:r>
            <a:r>
              <a:rPr lang="en-US" sz="2800" dirty="0"/>
              <a:t>(</a:t>
            </a:r>
            <a:r>
              <a:rPr lang="en-US" sz="2800" dirty="0" err="1"/>
              <a:t>a,x</a:t>
            </a:r>
            <a:r>
              <a:rPr lang="en-US" sz="2800" dirty="0"/>
              <a:t>) 	</a:t>
            </a:r>
            <a:r>
              <a:rPr lang="en-US" sz="2800" dirty="0">
                <a:sym typeface="Symbol" charset="0"/>
              </a:rPr>
              <a:t></a:t>
            </a:r>
            <a:r>
              <a:rPr lang="en-US" sz="2800" dirty="0"/>
              <a:t> and(cofactor(</a:t>
            </a:r>
            <a:r>
              <a:rPr lang="en-US" sz="2800" dirty="0" err="1"/>
              <a:t>a,x,false</a:t>
            </a:r>
            <a:r>
              <a:rPr lang="en-US" sz="2800" dirty="0"/>
              <a:t>), cofactor(</a:t>
            </a:r>
            <a:r>
              <a:rPr lang="en-US" sz="2800" dirty="0" err="1"/>
              <a:t>a,x,true</a:t>
            </a:r>
            <a:r>
              <a:rPr lang="en-US" sz="2800" dirty="0"/>
              <a:t>))</a:t>
            </a:r>
          </a:p>
        </p:txBody>
      </p:sp>
      <p:sp>
        <p:nvSpPr>
          <p:cNvPr id="5089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Derived operations</a:t>
            </a:r>
          </a:p>
        </p:txBody>
      </p:sp>
      <p:sp>
        <p:nvSpPr>
          <p:cNvPr id="508935" name="Text Box 7"/>
          <p:cNvSpPr txBox="1">
            <a:spLocks noChangeArrowheads="1"/>
          </p:cNvSpPr>
          <p:nvPr/>
        </p:nvSpPr>
        <p:spPr bwMode="auto">
          <a:xfrm>
            <a:off x="533400" y="4008438"/>
            <a:ext cx="517987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Operations returning </a:t>
            </a:r>
            <a:r>
              <a:rPr lang="en-US" sz="2800" dirty="0" err="1"/>
              <a:t>boolean</a:t>
            </a:r>
            <a:r>
              <a:rPr lang="en-US" sz="2800" dirty="0"/>
              <a:t>:</a:t>
            </a:r>
          </a:p>
          <a:p>
            <a:r>
              <a:rPr lang="en-US" sz="2800" dirty="0"/>
              <a:t>implies(</a:t>
            </a:r>
            <a:r>
              <a:rPr lang="en-US" sz="2800" dirty="0" err="1"/>
              <a:t>a,b</a:t>
            </a:r>
            <a:r>
              <a:rPr lang="en-US" sz="2800" dirty="0"/>
              <a:t>)	</a:t>
            </a:r>
            <a:r>
              <a:rPr lang="en-US" sz="2800" dirty="0">
                <a:sym typeface="Symbol" charset="0"/>
              </a:rPr>
              <a:t></a:t>
            </a:r>
            <a:r>
              <a:rPr lang="en-US" sz="2800" dirty="0"/>
              <a:t> (or(not(a),b) = true)</a:t>
            </a:r>
          </a:p>
          <a:p>
            <a:r>
              <a:rPr lang="en-US" sz="2800" dirty="0" err="1"/>
              <a:t>iff</a:t>
            </a:r>
            <a:r>
              <a:rPr lang="en-US" sz="2800" dirty="0"/>
              <a:t>(</a:t>
            </a:r>
            <a:r>
              <a:rPr lang="en-US" sz="2800" dirty="0" err="1"/>
              <a:t>a,b</a:t>
            </a:r>
            <a:r>
              <a:rPr lang="en-US" sz="2800" dirty="0"/>
              <a:t>)	</a:t>
            </a:r>
            <a:r>
              <a:rPr lang="en-US" sz="2800" dirty="0">
                <a:sym typeface="Symbol" charset="0"/>
              </a:rPr>
              <a:t> (a = b)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9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Text Box 2"/>
          <p:cNvSpPr txBox="1">
            <a:spLocks noChangeArrowheads="1"/>
          </p:cNvSpPr>
          <p:nvPr/>
        </p:nvSpPr>
        <p:spPr bwMode="auto">
          <a:xfrm>
            <a:off x="3125788" y="377825"/>
            <a:ext cx="32100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/>
              <a:t>substitute(</a:t>
            </a:r>
            <a:r>
              <a:rPr lang="en-US" sz="3600" dirty="0" err="1"/>
              <a:t>a,x,y</a:t>
            </a:r>
            <a:r>
              <a:rPr lang="en-US" sz="3600" dirty="0"/>
              <a:t>)</a:t>
            </a:r>
          </a:p>
        </p:txBody>
      </p:sp>
      <p:sp>
        <p:nvSpPr>
          <p:cNvPr id="516099" name="Text Box 3"/>
          <p:cNvSpPr txBox="1">
            <a:spLocks noChangeArrowheads="1"/>
          </p:cNvSpPr>
          <p:nvPr/>
        </p:nvSpPr>
        <p:spPr bwMode="auto">
          <a:xfrm>
            <a:off x="1725613" y="1341438"/>
            <a:ext cx="578676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Assumptions</a:t>
            </a:r>
          </a:p>
          <a:p>
            <a:r>
              <a:rPr lang="en-US" sz="2800" dirty="0"/>
              <a:t>- a is independent of y</a:t>
            </a:r>
          </a:p>
          <a:p>
            <a:r>
              <a:rPr lang="en-US" sz="2800" dirty="0"/>
              <a:t>- x and y are adjacent in variable order</a:t>
            </a:r>
          </a:p>
        </p:txBody>
      </p:sp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1524000" y="3246438"/>
            <a:ext cx="526914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if (a = true </a:t>
            </a:r>
            <a:r>
              <a:rPr lang="en-US" sz="2400" dirty="0">
                <a:sym typeface="Symbol" charset="0"/>
              </a:rPr>
              <a:t> a = false) return a</a:t>
            </a:r>
          </a:p>
          <a:p>
            <a:r>
              <a:rPr lang="en-US" sz="2400" dirty="0">
                <a:sym typeface="Symbol" charset="0"/>
              </a:rPr>
              <a:t>if (</a:t>
            </a:r>
            <a:r>
              <a:rPr lang="en-US" sz="2400" dirty="0" err="1">
                <a:sym typeface="Symbol" charset="0"/>
              </a:rPr>
              <a:t>a.var</a:t>
            </a:r>
            <a:r>
              <a:rPr lang="en-US" sz="2400" dirty="0">
                <a:sym typeface="Symbol" charset="0"/>
              </a:rPr>
              <a:t> &gt; x) return a</a:t>
            </a:r>
          </a:p>
          <a:p>
            <a:r>
              <a:rPr lang="en-US" sz="2400" dirty="0"/>
              <a:t>if (</a:t>
            </a:r>
            <a:r>
              <a:rPr lang="en-US" sz="2400" dirty="0" err="1"/>
              <a:t>a.var</a:t>
            </a:r>
            <a:r>
              <a:rPr lang="en-US" sz="2400" dirty="0"/>
              <a:t> &lt; x) </a:t>
            </a:r>
          </a:p>
          <a:p>
            <a:r>
              <a:rPr lang="en-US" sz="2400" dirty="0"/>
              <a:t>    return </a:t>
            </a:r>
            <a:r>
              <a:rPr lang="en-US" sz="2400" dirty="0" err="1"/>
              <a:t>ite</a:t>
            </a:r>
            <a:r>
              <a:rPr lang="en-US" sz="2400" dirty="0"/>
              <a:t>(</a:t>
            </a:r>
            <a:r>
              <a:rPr lang="en-US" sz="2400" dirty="0" err="1"/>
              <a:t>a.var</a:t>
            </a:r>
            <a:r>
              <a:rPr lang="en-US" sz="2400" dirty="0"/>
              <a:t>, substitute(</a:t>
            </a:r>
            <a:r>
              <a:rPr lang="en-US" sz="2400" dirty="0" err="1"/>
              <a:t>a.false,x,y</a:t>
            </a:r>
            <a:r>
              <a:rPr lang="en-US" sz="2400" dirty="0"/>
              <a:t>),</a:t>
            </a:r>
          </a:p>
          <a:p>
            <a:r>
              <a:rPr lang="en-US" sz="2400" dirty="0"/>
              <a:t>                              substitute(</a:t>
            </a:r>
            <a:r>
              <a:rPr lang="en-US" sz="2400" dirty="0" err="1"/>
              <a:t>a.true,x,y</a:t>
            </a:r>
            <a:r>
              <a:rPr lang="en-US" sz="2400" dirty="0"/>
              <a:t>))</a:t>
            </a:r>
          </a:p>
          <a:p>
            <a:r>
              <a:rPr lang="en-US" sz="2400" dirty="0"/>
              <a:t>if (</a:t>
            </a:r>
            <a:r>
              <a:rPr lang="en-US" sz="2400" dirty="0" err="1"/>
              <a:t>a.var</a:t>
            </a:r>
            <a:r>
              <a:rPr lang="en-US" sz="2400" dirty="0"/>
              <a:t> = x) return </a:t>
            </a:r>
            <a:r>
              <a:rPr lang="en-US" sz="2400" dirty="0" err="1"/>
              <a:t>ite</a:t>
            </a:r>
            <a:r>
              <a:rPr lang="en-US" sz="2400" dirty="0"/>
              <a:t>(</a:t>
            </a:r>
            <a:r>
              <a:rPr lang="en-US" sz="2400" dirty="0" err="1"/>
              <a:t>y,a.false,a.true</a:t>
            </a:r>
            <a:r>
              <a:rPr lang="en-US" sz="2400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49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 sz="3600">
                <a:latin typeface="Comic Sans MS" charset="0"/>
              </a:rPr>
              <a:t>Symbolic reachability analysis with BDDs</a:t>
            </a:r>
          </a:p>
        </p:txBody>
      </p:sp>
      <p:sp>
        <p:nvSpPr>
          <p:cNvPr id="513029" name="Text Box 5"/>
          <p:cNvSpPr txBox="1">
            <a:spLocks noChangeArrowheads="1"/>
          </p:cNvSpPr>
          <p:nvPr/>
        </p:nvSpPr>
        <p:spPr bwMode="auto">
          <a:xfrm>
            <a:off x="1295400" y="1295400"/>
            <a:ext cx="563954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Vector of state variables: X = (x</a:t>
            </a:r>
            <a:r>
              <a:rPr lang="en-US" sz="2800" baseline="-25000" dirty="0"/>
              <a:t>1</a:t>
            </a:r>
            <a:r>
              <a:rPr lang="en-US" sz="2800" dirty="0"/>
              <a:t>,…,</a:t>
            </a:r>
            <a:r>
              <a:rPr lang="en-US" sz="2800" dirty="0" err="1"/>
              <a:t>x</a:t>
            </a:r>
            <a:r>
              <a:rPr lang="en-US" sz="2800" baseline="-25000" dirty="0" err="1"/>
              <a:t>n</a:t>
            </a:r>
            <a:r>
              <a:rPr lang="en-US" sz="2800" dirty="0"/>
              <a:t>)</a:t>
            </a:r>
          </a:p>
          <a:p>
            <a:r>
              <a:rPr lang="en-US" sz="2800" dirty="0" err="1"/>
              <a:t>Init</a:t>
            </a:r>
            <a:r>
              <a:rPr lang="en-US" sz="2800" dirty="0"/>
              <a:t> predicate: </a:t>
            </a:r>
            <a:r>
              <a:rPr lang="en-US" sz="2800" dirty="0">
                <a:sym typeface="Symbol" charset="0"/>
              </a:rPr>
              <a:t>I[X]</a:t>
            </a:r>
            <a:endParaRPr lang="en-US" sz="2800" baseline="-25000" dirty="0">
              <a:sym typeface="Symbol" charset="0"/>
            </a:endParaRPr>
          </a:p>
          <a:p>
            <a:r>
              <a:rPr lang="en-US" sz="2800" dirty="0">
                <a:sym typeface="Symbol" charset="0"/>
              </a:rPr>
              <a:t>Transition relation: T[X,X</a:t>
            </a:r>
            <a:r>
              <a:rPr lang="ja-JP" altLang="en-US" sz="2800" dirty="0">
                <a:latin typeface="Arial"/>
                <a:sym typeface="Symbol" charset="0"/>
              </a:rPr>
              <a:t>’</a:t>
            </a:r>
            <a:r>
              <a:rPr lang="en-US" sz="2800" dirty="0">
                <a:sym typeface="Symbol" charset="0"/>
              </a:rPr>
              <a:t>]</a:t>
            </a:r>
          </a:p>
          <a:p>
            <a:r>
              <a:rPr lang="en-US" sz="2800" dirty="0">
                <a:sym typeface="Symbol" charset="0"/>
              </a:rPr>
              <a:t>Error predicate: E[X]</a:t>
            </a:r>
          </a:p>
        </p:txBody>
      </p:sp>
      <p:sp>
        <p:nvSpPr>
          <p:cNvPr id="513030" name="Text Box 6"/>
          <p:cNvSpPr txBox="1">
            <a:spLocks noChangeArrowheads="1"/>
          </p:cNvSpPr>
          <p:nvPr/>
        </p:nvSpPr>
        <p:spPr bwMode="auto">
          <a:xfrm>
            <a:off x="1524000" y="3429000"/>
            <a:ext cx="5489579" cy="310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R[X] = I[X]</a:t>
            </a:r>
          </a:p>
          <a:p>
            <a:r>
              <a:rPr lang="en-US" sz="2800" dirty="0"/>
              <a:t>do {</a:t>
            </a:r>
          </a:p>
          <a:p>
            <a:r>
              <a:rPr lang="en-US" sz="2800" dirty="0"/>
              <a:t>    S[X] = R[X]</a:t>
            </a:r>
          </a:p>
          <a:p>
            <a:r>
              <a:rPr lang="en-US" sz="2800" dirty="0"/>
              <a:t>    R[X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] = exists(and(S[X],T[X,X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]), X)</a:t>
            </a:r>
          </a:p>
          <a:p>
            <a:r>
              <a:rPr lang="en-US" sz="2800" dirty="0"/>
              <a:t>    R[X] = substitute(R[X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],X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,X)</a:t>
            </a:r>
          </a:p>
          <a:p>
            <a:r>
              <a:rPr lang="en-US" sz="2800" dirty="0"/>
              <a:t>    R[X] = or(R[X],S[X])</a:t>
            </a:r>
          </a:p>
          <a:p>
            <a:r>
              <a:rPr lang="en-US" sz="2800" dirty="0"/>
              <a:t>} while (</a:t>
            </a:r>
            <a:r>
              <a:rPr lang="en-US" sz="2800" dirty="0">
                <a:sym typeface="Symbol" charset="0"/>
              </a:rPr>
              <a:t>R  S</a:t>
            </a:r>
            <a:r>
              <a:rPr lang="en-US" sz="2800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04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Bryant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4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BDDs are good for reaching fix points</a:t>
            </a:r>
          </a:p>
          <a:p>
            <a:r>
              <a:rPr lang="en-US" dirty="0" smtClean="0"/>
              <a:t>However if you just unwind transition relation a bounded number of times a SAT check for the property can be more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7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Remember Symbolic Model Checking</a:t>
            </a:r>
            <a:endParaRPr lang="en-US">
              <a:solidFill>
                <a:srgbClr val="FF33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Represent sets of states and the transition relation as Boolean logic formulas</a:t>
            </a:r>
            <a:endParaRPr lang="en-US" sz="2000">
              <a:solidFill>
                <a:srgbClr val="FF33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Fixpoint computation becomes formula manipulation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pre-condition (EX) computation: Existential variable elimination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conjunction (intersection), disjunction (union) and negation (set difference), and equivalence check</a:t>
            </a:r>
          </a:p>
          <a:p>
            <a:pPr lvl="1"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Use an efficient data structure for boolean logic formulas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Binary Decision Diagrams (BDDs)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54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An Extremely Simple Example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Variables: x, y: boolean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Set of states: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 = {(F,F), (F,T), (T,F), (T,T)}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condition: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 x  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Transition relation (negates one variable at a time):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 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  		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(= means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)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171" name="Group 27"/>
          <p:cNvGrpSpPr>
            <a:grpSpLocks/>
          </p:cNvGrpSpPr>
          <p:nvPr/>
        </p:nvGrpSpPr>
        <p:grpSpPr bwMode="auto">
          <a:xfrm>
            <a:off x="5934075" y="1228725"/>
            <a:ext cx="1752600" cy="1752600"/>
            <a:chOff x="3738" y="774"/>
            <a:chExt cx="1104" cy="1104"/>
          </a:xfrm>
        </p:grpSpPr>
        <p:sp>
          <p:nvSpPr>
            <p:cNvPr id="7172" name="Oval 5"/>
            <p:cNvSpPr>
              <a:spLocks noChangeArrowheads="1"/>
            </p:cNvSpPr>
            <p:nvPr/>
          </p:nvSpPr>
          <p:spPr bwMode="auto">
            <a:xfrm>
              <a:off x="3738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F,T</a:t>
              </a:r>
            </a:p>
          </p:txBody>
        </p:sp>
        <p:sp>
          <p:nvSpPr>
            <p:cNvPr id="7173" name="Oval 6"/>
            <p:cNvSpPr>
              <a:spLocks noChangeArrowheads="1"/>
            </p:cNvSpPr>
            <p:nvPr/>
          </p:nvSpPr>
          <p:spPr bwMode="auto">
            <a:xfrm>
              <a:off x="3738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F,F</a:t>
              </a:r>
            </a:p>
          </p:txBody>
        </p:sp>
        <p:sp>
          <p:nvSpPr>
            <p:cNvPr id="7174" name="Oval 9"/>
            <p:cNvSpPr>
              <a:spLocks noChangeArrowheads="1"/>
            </p:cNvSpPr>
            <p:nvPr/>
          </p:nvSpPr>
          <p:spPr bwMode="auto">
            <a:xfrm>
              <a:off x="4554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T,T</a:t>
              </a:r>
            </a:p>
          </p:txBody>
        </p:sp>
        <p:sp>
          <p:nvSpPr>
            <p:cNvPr id="7175" name="Line 10"/>
            <p:cNvSpPr>
              <a:spLocks noChangeShapeType="1"/>
            </p:cNvSpPr>
            <p:nvPr/>
          </p:nvSpPr>
          <p:spPr bwMode="auto">
            <a:xfrm>
              <a:off x="3882" y="77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Oval 13"/>
            <p:cNvSpPr>
              <a:spLocks noChangeArrowheads="1"/>
            </p:cNvSpPr>
            <p:nvPr/>
          </p:nvSpPr>
          <p:spPr bwMode="auto">
            <a:xfrm>
              <a:off x="4554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T,F</a:t>
              </a:r>
            </a:p>
          </p:txBody>
        </p:sp>
        <p:cxnSp>
          <p:nvCxnSpPr>
            <p:cNvPr id="7177" name="AutoShape 19"/>
            <p:cNvCxnSpPr>
              <a:cxnSpLocks noChangeShapeType="1"/>
              <a:stCxn id="7176" idx="2"/>
              <a:endCxn id="7173" idx="6"/>
            </p:cNvCxnSpPr>
            <p:nvPr/>
          </p:nvCxnSpPr>
          <p:spPr bwMode="auto">
            <a:xfrm rot="10800000">
              <a:off x="4026" y="1062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8" name="AutoShape 20"/>
            <p:cNvCxnSpPr>
              <a:cxnSpLocks noChangeShapeType="1"/>
              <a:stCxn id="7173" idx="3"/>
              <a:endCxn id="7172" idx="1"/>
            </p:cNvCxnSpPr>
            <p:nvPr/>
          </p:nvCxnSpPr>
          <p:spPr bwMode="auto">
            <a:xfrm rot="5400000">
              <a:off x="3546" y="1398"/>
              <a:ext cx="4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9" name="AutoShape 21"/>
            <p:cNvCxnSpPr>
              <a:cxnSpLocks noChangeShapeType="1"/>
              <a:endCxn id="7173" idx="4"/>
            </p:cNvCxnSpPr>
            <p:nvPr/>
          </p:nvCxnSpPr>
          <p:spPr bwMode="auto">
            <a:xfrm rot="-5400000">
              <a:off x="3696" y="1392"/>
              <a:ext cx="3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" name="AutoShape 22"/>
            <p:cNvCxnSpPr>
              <a:cxnSpLocks noChangeShapeType="1"/>
              <a:stCxn id="7173" idx="7"/>
              <a:endCxn id="7176" idx="1"/>
            </p:cNvCxnSpPr>
            <p:nvPr/>
          </p:nvCxnSpPr>
          <p:spPr bwMode="auto">
            <a:xfrm>
              <a:off x="3984" y="960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" name="AutoShape 23"/>
            <p:cNvCxnSpPr>
              <a:cxnSpLocks noChangeShapeType="1"/>
              <a:stCxn id="7176" idx="5"/>
              <a:endCxn id="7174" idx="7"/>
            </p:cNvCxnSpPr>
            <p:nvPr/>
          </p:nvCxnSpPr>
          <p:spPr bwMode="auto">
            <a:xfrm>
              <a:off x="4800" y="1164"/>
              <a:ext cx="0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2" name="AutoShape 24"/>
            <p:cNvCxnSpPr>
              <a:cxnSpLocks noChangeShapeType="1"/>
              <a:stCxn id="7174" idx="0"/>
              <a:endCxn id="7176" idx="4"/>
            </p:cNvCxnSpPr>
            <p:nvPr/>
          </p:nvCxnSpPr>
          <p:spPr bwMode="auto">
            <a:xfrm flipV="1">
              <a:off x="4698" y="1206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3" name="AutoShape 25"/>
            <p:cNvCxnSpPr>
              <a:cxnSpLocks noChangeShapeType="1"/>
              <a:stCxn id="7174" idx="2"/>
              <a:endCxn id="7172" idx="6"/>
            </p:cNvCxnSpPr>
            <p:nvPr/>
          </p:nvCxnSpPr>
          <p:spPr bwMode="auto">
            <a:xfrm flipH="1">
              <a:off x="4026" y="1734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4" name="AutoShape 26"/>
            <p:cNvCxnSpPr>
              <a:cxnSpLocks noChangeShapeType="1"/>
              <a:stCxn id="7172" idx="5"/>
              <a:endCxn id="7174" idx="3"/>
            </p:cNvCxnSpPr>
            <p:nvPr/>
          </p:nvCxnSpPr>
          <p:spPr bwMode="auto">
            <a:xfrm>
              <a:off x="3984" y="1836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TextBox 19"/>
          <p:cNvSpPr txBox="1"/>
          <p:nvPr/>
        </p:nvSpPr>
        <p:spPr>
          <a:xfrm>
            <a:off x="0" y="6491376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6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An Extremely Simple Example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Assume that we want to check if this transition system satisfies the property AG(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Instead of checking AG(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we can check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Since AG(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</a:rPr>
              <a:t>y)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  </a:t>
            </a:r>
            <a:r>
              <a:rPr lang="en-US" dirty="0">
                <a:latin typeface="Arial" charset="0"/>
                <a:ea typeface="ＭＳ Ｐゴシック" charset="0"/>
              </a:rPr>
              <a:t>EF(x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</a:rPr>
              <a:t>y)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I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 </a:t>
            </a:r>
            <a:r>
              <a:rPr lang="en-US" dirty="0">
                <a:latin typeface="Arial" charset="0"/>
                <a:ea typeface="ＭＳ Ｐゴシック" charset="0"/>
              </a:rPr>
              <a:t>AG(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</a:rPr>
              <a:t>y) if and only if I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 </a:t>
            </a:r>
            <a:r>
              <a:rPr lang="en-US" dirty="0">
                <a:latin typeface="Arial" charset="0"/>
                <a:ea typeface="ＭＳ Ｐゴシック" charset="0"/>
              </a:rPr>
              <a:t>EF(x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</a:rPr>
              <a:t>y) =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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If we find an initial state which satisfies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EF(x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(i.e., there exists a path from an initial state where eventually x and y both become true at the same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Then we conclude that the property AG(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</a:rPr>
              <a:t>y) does not hold for this transition system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If there is no such initial state, then property AG(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holds for this transition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2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21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Binary Decision Diagrams</a:t>
            </a:r>
            <a:endParaRPr lang="en-US" sz="280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2109788"/>
          </a:xfrm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/>
              <a:t>Ordered decision tree for </a:t>
            </a:r>
            <a:r>
              <a:rPr lang="en-US" i="1"/>
              <a:t>f = ab + cd</a:t>
            </a: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>
            <a:off x="2216150" y="3587750"/>
            <a:ext cx="292100" cy="292100"/>
          </a:xfrm>
          <a:prstGeom prst="ellipse">
            <a:avLst/>
          </a:prstGeom>
          <a:gradFill rotWithShape="0">
            <a:gsLst>
              <a:gs pos="0">
                <a:srgbClr val="00B7A5">
                  <a:gamma/>
                  <a:shade val="80000"/>
                  <a:invGamma/>
                </a:srgbClr>
              </a:gs>
              <a:gs pos="100000">
                <a:srgbClr val="00B7A5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19113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00B7A5">
                  <a:gamma/>
                  <a:shade val="80000"/>
                  <a:invGamma/>
                </a:srgbClr>
              </a:gs>
              <a:gs pos="100000">
                <a:srgbClr val="00B7A5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25209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00B7A5">
                  <a:gamma/>
                  <a:shade val="80000"/>
                  <a:invGamma/>
                </a:srgbClr>
              </a:gs>
              <a:gs pos="100000">
                <a:srgbClr val="00B7A5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flipH="1">
            <a:off x="20574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24384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50" name="Group 10"/>
          <p:cNvGrpSpPr>
            <a:grpSpLocks/>
          </p:cNvGrpSpPr>
          <p:nvPr/>
        </p:nvGrpSpPr>
        <p:grpSpPr bwMode="auto">
          <a:xfrm>
            <a:off x="1736725" y="4776788"/>
            <a:ext cx="1225550" cy="366712"/>
            <a:chOff x="1094" y="3009"/>
            <a:chExt cx="772" cy="231"/>
          </a:xfrm>
        </p:grpSpPr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1094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52" name="Rectangle 12"/>
            <p:cNvSpPr>
              <a:spLocks noChangeArrowheads="1"/>
            </p:cNvSpPr>
            <p:nvPr/>
          </p:nvSpPr>
          <p:spPr bwMode="auto">
            <a:xfrm>
              <a:off x="1286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53" name="Rectangle 13"/>
            <p:cNvSpPr>
              <a:spLocks noChangeArrowheads="1"/>
            </p:cNvSpPr>
            <p:nvPr/>
          </p:nvSpPr>
          <p:spPr bwMode="auto">
            <a:xfrm>
              <a:off x="1478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54" name="Rectangle 14"/>
            <p:cNvSpPr>
              <a:spLocks noChangeArrowheads="1"/>
            </p:cNvSpPr>
            <p:nvPr/>
          </p:nvSpPr>
          <p:spPr bwMode="auto">
            <a:xfrm>
              <a:off x="1670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</p:grpSp>
      <p:grpSp>
        <p:nvGrpSpPr>
          <p:cNvPr id="112655" name="Group 15"/>
          <p:cNvGrpSpPr>
            <a:grpSpLocks/>
          </p:cNvGrpSpPr>
          <p:nvPr/>
        </p:nvGrpSpPr>
        <p:grpSpPr bwMode="auto">
          <a:xfrm>
            <a:off x="1905000" y="4495800"/>
            <a:ext cx="914400" cy="304800"/>
            <a:chOff x="1200" y="2832"/>
            <a:chExt cx="576" cy="192"/>
          </a:xfrm>
        </p:grpSpPr>
        <p:sp>
          <p:nvSpPr>
            <p:cNvPr id="112656" name="Line 16"/>
            <p:cNvSpPr>
              <a:spLocks noChangeShapeType="1"/>
            </p:cNvSpPr>
            <p:nvPr/>
          </p:nvSpPr>
          <p:spPr bwMode="auto">
            <a:xfrm flipH="1">
              <a:off x="1200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7" name="Line 17"/>
            <p:cNvSpPr>
              <a:spLocks noChangeShapeType="1"/>
            </p:cNvSpPr>
            <p:nvPr/>
          </p:nvSpPr>
          <p:spPr bwMode="auto">
            <a:xfrm flipH="1">
              <a:off x="1584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8" name="Line 18"/>
            <p:cNvSpPr>
              <a:spLocks noChangeShapeType="1"/>
            </p:cNvSpPr>
            <p:nvPr/>
          </p:nvSpPr>
          <p:spPr bwMode="auto">
            <a:xfrm>
              <a:off x="1344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9" name="Line 19"/>
            <p:cNvSpPr>
              <a:spLocks noChangeShapeType="1"/>
            </p:cNvSpPr>
            <p:nvPr/>
          </p:nvSpPr>
          <p:spPr bwMode="auto">
            <a:xfrm>
              <a:off x="1728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60" name="Oval 20"/>
          <p:cNvSpPr>
            <a:spLocks noChangeArrowheads="1"/>
          </p:cNvSpPr>
          <p:nvPr/>
        </p:nvSpPr>
        <p:spPr bwMode="auto">
          <a:xfrm>
            <a:off x="3435350" y="3587750"/>
            <a:ext cx="292100" cy="292100"/>
          </a:xfrm>
          <a:prstGeom prst="ellipse">
            <a:avLst/>
          </a:prstGeom>
          <a:gradFill rotWithShape="0">
            <a:gsLst>
              <a:gs pos="0">
                <a:srgbClr val="AB0008">
                  <a:gamma/>
                  <a:shade val="89804"/>
                  <a:invGamma/>
                </a:srgbClr>
              </a:gs>
              <a:gs pos="100000">
                <a:srgbClr val="AB0008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1" name="Oval 21"/>
          <p:cNvSpPr>
            <a:spLocks noChangeArrowheads="1"/>
          </p:cNvSpPr>
          <p:nvPr/>
        </p:nvSpPr>
        <p:spPr bwMode="auto">
          <a:xfrm>
            <a:off x="31305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AB0008">
                  <a:gamma/>
                  <a:shade val="89804"/>
                  <a:invGamma/>
                </a:srgbClr>
              </a:gs>
              <a:gs pos="100000">
                <a:srgbClr val="AB0008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2" name="Oval 22"/>
          <p:cNvSpPr>
            <a:spLocks noChangeArrowheads="1"/>
          </p:cNvSpPr>
          <p:nvPr/>
        </p:nvSpPr>
        <p:spPr bwMode="auto">
          <a:xfrm>
            <a:off x="37401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AB0008">
                  <a:gamma/>
                  <a:shade val="89804"/>
                  <a:invGamma/>
                </a:srgbClr>
              </a:gs>
              <a:gs pos="100000">
                <a:srgbClr val="AB0008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>
            <a:off x="32766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>
            <a:off x="36576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65" name="Group 25"/>
          <p:cNvGrpSpPr>
            <a:grpSpLocks/>
          </p:cNvGrpSpPr>
          <p:nvPr/>
        </p:nvGrpSpPr>
        <p:grpSpPr bwMode="auto">
          <a:xfrm>
            <a:off x="2955925" y="4776788"/>
            <a:ext cx="1225550" cy="366712"/>
            <a:chOff x="1862" y="3009"/>
            <a:chExt cx="772" cy="231"/>
          </a:xfrm>
        </p:grpSpPr>
        <p:sp>
          <p:nvSpPr>
            <p:cNvPr id="112666" name="Rectangle 26"/>
            <p:cNvSpPr>
              <a:spLocks noChangeArrowheads="1"/>
            </p:cNvSpPr>
            <p:nvPr/>
          </p:nvSpPr>
          <p:spPr bwMode="auto">
            <a:xfrm>
              <a:off x="1862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67" name="Rectangle 27"/>
            <p:cNvSpPr>
              <a:spLocks noChangeArrowheads="1"/>
            </p:cNvSpPr>
            <p:nvPr/>
          </p:nvSpPr>
          <p:spPr bwMode="auto">
            <a:xfrm>
              <a:off x="2054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68" name="Rectangle 28"/>
            <p:cNvSpPr>
              <a:spLocks noChangeArrowheads="1"/>
            </p:cNvSpPr>
            <p:nvPr/>
          </p:nvSpPr>
          <p:spPr bwMode="auto">
            <a:xfrm>
              <a:off x="2246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69" name="Rectangle 29"/>
            <p:cNvSpPr>
              <a:spLocks noChangeArrowheads="1"/>
            </p:cNvSpPr>
            <p:nvPr/>
          </p:nvSpPr>
          <p:spPr bwMode="auto">
            <a:xfrm>
              <a:off x="2438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</p:grpSp>
      <p:grpSp>
        <p:nvGrpSpPr>
          <p:cNvPr id="112670" name="Group 30"/>
          <p:cNvGrpSpPr>
            <a:grpSpLocks/>
          </p:cNvGrpSpPr>
          <p:nvPr/>
        </p:nvGrpSpPr>
        <p:grpSpPr bwMode="auto">
          <a:xfrm>
            <a:off x="3124200" y="4495800"/>
            <a:ext cx="914400" cy="304800"/>
            <a:chOff x="1968" y="2832"/>
            <a:chExt cx="576" cy="192"/>
          </a:xfrm>
        </p:grpSpPr>
        <p:sp>
          <p:nvSpPr>
            <p:cNvPr id="112671" name="Line 31"/>
            <p:cNvSpPr>
              <a:spLocks noChangeShapeType="1"/>
            </p:cNvSpPr>
            <p:nvPr/>
          </p:nvSpPr>
          <p:spPr bwMode="auto">
            <a:xfrm flipH="1">
              <a:off x="1968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Line 32"/>
            <p:cNvSpPr>
              <a:spLocks noChangeShapeType="1"/>
            </p:cNvSpPr>
            <p:nvPr/>
          </p:nvSpPr>
          <p:spPr bwMode="auto">
            <a:xfrm flipH="1">
              <a:off x="2352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3" name="Line 33"/>
            <p:cNvSpPr>
              <a:spLocks noChangeShapeType="1"/>
            </p:cNvSpPr>
            <p:nvPr/>
          </p:nvSpPr>
          <p:spPr bwMode="auto">
            <a:xfrm>
              <a:off x="2112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4" name="Line 34"/>
            <p:cNvSpPr>
              <a:spLocks noChangeShapeType="1"/>
            </p:cNvSpPr>
            <p:nvPr/>
          </p:nvSpPr>
          <p:spPr bwMode="auto">
            <a:xfrm>
              <a:off x="2496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75" name="Oval 35"/>
          <p:cNvSpPr>
            <a:spLocks noChangeArrowheads="1"/>
          </p:cNvSpPr>
          <p:nvPr/>
        </p:nvSpPr>
        <p:spPr bwMode="auto">
          <a:xfrm>
            <a:off x="4654550" y="35877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6" name="Oval 36"/>
          <p:cNvSpPr>
            <a:spLocks noChangeArrowheads="1"/>
          </p:cNvSpPr>
          <p:nvPr/>
        </p:nvSpPr>
        <p:spPr bwMode="auto">
          <a:xfrm>
            <a:off x="43497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7" name="Oval 37"/>
          <p:cNvSpPr>
            <a:spLocks noChangeArrowheads="1"/>
          </p:cNvSpPr>
          <p:nvPr/>
        </p:nvSpPr>
        <p:spPr bwMode="auto">
          <a:xfrm>
            <a:off x="49593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8" name="Line 38"/>
          <p:cNvSpPr>
            <a:spLocks noChangeShapeType="1"/>
          </p:cNvSpPr>
          <p:nvPr/>
        </p:nvSpPr>
        <p:spPr bwMode="auto">
          <a:xfrm flipH="1">
            <a:off x="44958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9" name="Line 39"/>
          <p:cNvSpPr>
            <a:spLocks noChangeShapeType="1"/>
          </p:cNvSpPr>
          <p:nvPr/>
        </p:nvSpPr>
        <p:spPr bwMode="auto">
          <a:xfrm>
            <a:off x="48768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80" name="Group 40"/>
          <p:cNvGrpSpPr>
            <a:grpSpLocks/>
          </p:cNvGrpSpPr>
          <p:nvPr/>
        </p:nvGrpSpPr>
        <p:grpSpPr bwMode="auto">
          <a:xfrm>
            <a:off x="4175125" y="4776788"/>
            <a:ext cx="1225550" cy="366712"/>
            <a:chOff x="2630" y="3009"/>
            <a:chExt cx="772" cy="231"/>
          </a:xfrm>
        </p:grpSpPr>
        <p:sp>
          <p:nvSpPr>
            <p:cNvPr id="112681" name="Rectangle 41"/>
            <p:cNvSpPr>
              <a:spLocks noChangeArrowheads="1"/>
            </p:cNvSpPr>
            <p:nvPr/>
          </p:nvSpPr>
          <p:spPr bwMode="auto">
            <a:xfrm>
              <a:off x="2630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82" name="Rectangle 42"/>
            <p:cNvSpPr>
              <a:spLocks noChangeArrowheads="1"/>
            </p:cNvSpPr>
            <p:nvPr/>
          </p:nvSpPr>
          <p:spPr bwMode="auto">
            <a:xfrm>
              <a:off x="2822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83" name="Rectangle 43"/>
            <p:cNvSpPr>
              <a:spLocks noChangeArrowheads="1"/>
            </p:cNvSpPr>
            <p:nvPr/>
          </p:nvSpPr>
          <p:spPr bwMode="auto">
            <a:xfrm>
              <a:off x="3014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0</a:t>
              </a:r>
            </a:p>
          </p:txBody>
        </p:sp>
        <p:sp>
          <p:nvSpPr>
            <p:cNvPr id="112684" name="Rectangle 44"/>
            <p:cNvSpPr>
              <a:spLocks noChangeArrowheads="1"/>
            </p:cNvSpPr>
            <p:nvPr/>
          </p:nvSpPr>
          <p:spPr bwMode="auto">
            <a:xfrm>
              <a:off x="3206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</p:grpSp>
      <p:grpSp>
        <p:nvGrpSpPr>
          <p:cNvPr id="112685" name="Group 45"/>
          <p:cNvGrpSpPr>
            <a:grpSpLocks/>
          </p:cNvGrpSpPr>
          <p:nvPr/>
        </p:nvGrpSpPr>
        <p:grpSpPr bwMode="auto">
          <a:xfrm>
            <a:off x="4343400" y="4495800"/>
            <a:ext cx="914400" cy="304800"/>
            <a:chOff x="2736" y="2832"/>
            <a:chExt cx="576" cy="192"/>
          </a:xfrm>
        </p:grpSpPr>
        <p:sp>
          <p:nvSpPr>
            <p:cNvPr id="112686" name="Line 46"/>
            <p:cNvSpPr>
              <a:spLocks noChangeShapeType="1"/>
            </p:cNvSpPr>
            <p:nvPr/>
          </p:nvSpPr>
          <p:spPr bwMode="auto">
            <a:xfrm flipH="1">
              <a:off x="2736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7" name="Line 47"/>
            <p:cNvSpPr>
              <a:spLocks noChangeShapeType="1"/>
            </p:cNvSpPr>
            <p:nvPr/>
          </p:nvSpPr>
          <p:spPr bwMode="auto">
            <a:xfrm flipH="1">
              <a:off x="3120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8" name="Line 48"/>
            <p:cNvSpPr>
              <a:spLocks noChangeShapeType="1"/>
            </p:cNvSpPr>
            <p:nvPr/>
          </p:nvSpPr>
          <p:spPr bwMode="auto">
            <a:xfrm>
              <a:off x="2880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9" name="Line 49"/>
            <p:cNvSpPr>
              <a:spLocks noChangeShapeType="1"/>
            </p:cNvSpPr>
            <p:nvPr/>
          </p:nvSpPr>
          <p:spPr bwMode="auto">
            <a:xfrm>
              <a:off x="3264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90" name="Oval 50"/>
          <p:cNvSpPr>
            <a:spLocks noChangeArrowheads="1"/>
          </p:cNvSpPr>
          <p:nvPr/>
        </p:nvSpPr>
        <p:spPr bwMode="auto">
          <a:xfrm>
            <a:off x="5873750" y="35877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1" name="Oval 51"/>
          <p:cNvSpPr>
            <a:spLocks noChangeArrowheads="1"/>
          </p:cNvSpPr>
          <p:nvPr/>
        </p:nvSpPr>
        <p:spPr bwMode="auto">
          <a:xfrm>
            <a:off x="55689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2" name="Oval 52"/>
          <p:cNvSpPr>
            <a:spLocks noChangeArrowheads="1"/>
          </p:cNvSpPr>
          <p:nvPr/>
        </p:nvSpPr>
        <p:spPr bwMode="auto">
          <a:xfrm>
            <a:off x="61785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3" name="Line 53"/>
          <p:cNvSpPr>
            <a:spLocks noChangeShapeType="1"/>
          </p:cNvSpPr>
          <p:nvPr/>
        </p:nvSpPr>
        <p:spPr bwMode="auto">
          <a:xfrm flipH="1">
            <a:off x="57150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4" name="Line 54"/>
          <p:cNvSpPr>
            <a:spLocks noChangeShapeType="1"/>
          </p:cNvSpPr>
          <p:nvPr/>
        </p:nvSpPr>
        <p:spPr bwMode="auto">
          <a:xfrm>
            <a:off x="60960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95" name="Group 55"/>
          <p:cNvGrpSpPr>
            <a:grpSpLocks/>
          </p:cNvGrpSpPr>
          <p:nvPr/>
        </p:nvGrpSpPr>
        <p:grpSpPr bwMode="auto">
          <a:xfrm>
            <a:off x="5394325" y="4776788"/>
            <a:ext cx="1225550" cy="366712"/>
            <a:chOff x="3398" y="3009"/>
            <a:chExt cx="772" cy="231"/>
          </a:xfrm>
        </p:grpSpPr>
        <p:sp>
          <p:nvSpPr>
            <p:cNvPr id="112696" name="Rectangle 56"/>
            <p:cNvSpPr>
              <a:spLocks noChangeArrowheads="1"/>
            </p:cNvSpPr>
            <p:nvPr/>
          </p:nvSpPr>
          <p:spPr bwMode="auto">
            <a:xfrm>
              <a:off x="3398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  <p:sp>
          <p:nvSpPr>
            <p:cNvPr id="112697" name="Rectangle 57"/>
            <p:cNvSpPr>
              <a:spLocks noChangeArrowheads="1"/>
            </p:cNvSpPr>
            <p:nvPr/>
          </p:nvSpPr>
          <p:spPr bwMode="auto">
            <a:xfrm>
              <a:off x="3590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  <p:sp>
          <p:nvSpPr>
            <p:cNvPr id="112698" name="Rectangle 58"/>
            <p:cNvSpPr>
              <a:spLocks noChangeArrowheads="1"/>
            </p:cNvSpPr>
            <p:nvPr/>
          </p:nvSpPr>
          <p:spPr bwMode="auto">
            <a:xfrm>
              <a:off x="3782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  <p:sp>
          <p:nvSpPr>
            <p:cNvPr id="112699" name="Rectangle 59"/>
            <p:cNvSpPr>
              <a:spLocks noChangeArrowheads="1"/>
            </p:cNvSpPr>
            <p:nvPr/>
          </p:nvSpPr>
          <p:spPr bwMode="auto">
            <a:xfrm>
              <a:off x="3974" y="300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latin typeface="Arial" charset="0"/>
                </a:rPr>
                <a:t>1</a:t>
              </a:r>
            </a:p>
          </p:txBody>
        </p:sp>
      </p:grpSp>
      <p:grpSp>
        <p:nvGrpSpPr>
          <p:cNvPr id="112700" name="Group 60"/>
          <p:cNvGrpSpPr>
            <a:grpSpLocks/>
          </p:cNvGrpSpPr>
          <p:nvPr/>
        </p:nvGrpSpPr>
        <p:grpSpPr bwMode="auto">
          <a:xfrm>
            <a:off x="5562600" y="4495800"/>
            <a:ext cx="914400" cy="304800"/>
            <a:chOff x="3504" y="2832"/>
            <a:chExt cx="576" cy="192"/>
          </a:xfrm>
        </p:grpSpPr>
        <p:sp>
          <p:nvSpPr>
            <p:cNvPr id="112701" name="Line 61"/>
            <p:cNvSpPr>
              <a:spLocks noChangeShapeType="1"/>
            </p:cNvSpPr>
            <p:nvPr/>
          </p:nvSpPr>
          <p:spPr bwMode="auto">
            <a:xfrm flipH="1">
              <a:off x="3504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2" name="Line 62"/>
            <p:cNvSpPr>
              <a:spLocks noChangeShapeType="1"/>
            </p:cNvSpPr>
            <p:nvPr/>
          </p:nvSpPr>
          <p:spPr bwMode="auto">
            <a:xfrm flipH="1">
              <a:off x="3888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3" name="Line 63"/>
            <p:cNvSpPr>
              <a:spLocks noChangeShapeType="1"/>
            </p:cNvSpPr>
            <p:nvPr/>
          </p:nvSpPr>
          <p:spPr bwMode="auto">
            <a:xfrm>
              <a:off x="3648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4" name="Line 64"/>
            <p:cNvSpPr>
              <a:spLocks noChangeShapeType="1"/>
            </p:cNvSpPr>
            <p:nvPr/>
          </p:nvSpPr>
          <p:spPr bwMode="auto">
            <a:xfrm>
              <a:off x="4032" y="283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05" name="Rectangle 65"/>
          <p:cNvSpPr>
            <a:spLocks noChangeArrowheads="1"/>
          </p:cNvSpPr>
          <p:nvPr/>
        </p:nvSpPr>
        <p:spPr bwMode="auto">
          <a:xfrm>
            <a:off x="1889125" y="416877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06" name="Rectangle 66"/>
          <p:cNvSpPr>
            <a:spLocks noChangeArrowheads="1"/>
          </p:cNvSpPr>
          <p:nvPr/>
        </p:nvSpPr>
        <p:spPr bwMode="auto">
          <a:xfrm>
            <a:off x="24987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07" name="Rectangle 67"/>
          <p:cNvSpPr>
            <a:spLocks noChangeArrowheads="1"/>
          </p:cNvSpPr>
          <p:nvPr/>
        </p:nvSpPr>
        <p:spPr bwMode="auto">
          <a:xfrm>
            <a:off x="31083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08" name="Rectangle 68"/>
          <p:cNvSpPr>
            <a:spLocks noChangeArrowheads="1"/>
          </p:cNvSpPr>
          <p:nvPr/>
        </p:nvSpPr>
        <p:spPr bwMode="auto">
          <a:xfrm>
            <a:off x="37179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09" name="Rectangle 69"/>
          <p:cNvSpPr>
            <a:spLocks noChangeArrowheads="1"/>
          </p:cNvSpPr>
          <p:nvPr/>
        </p:nvSpPr>
        <p:spPr bwMode="auto">
          <a:xfrm>
            <a:off x="43275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10" name="Rectangle 70"/>
          <p:cNvSpPr>
            <a:spLocks noChangeArrowheads="1"/>
          </p:cNvSpPr>
          <p:nvPr/>
        </p:nvSpPr>
        <p:spPr bwMode="auto">
          <a:xfrm>
            <a:off x="49371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11" name="Rectangle 71"/>
          <p:cNvSpPr>
            <a:spLocks noChangeArrowheads="1"/>
          </p:cNvSpPr>
          <p:nvPr/>
        </p:nvSpPr>
        <p:spPr bwMode="auto">
          <a:xfrm>
            <a:off x="55467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12" name="Rectangle 72"/>
          <p:cNvSpPr>
            <a:spLocks noChangeArrowheads="1"/>
          </p:cNvSpPr>
          <p:nvPr/>
        </p:nvSpPr>
        <p:spPr bwMode="auto">
          <a:xfrm>
            <a:off x="61563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2713" name="Rectangle 73"/>
          <p:cNvSpPr>
            <a:spLocks noChangeArrowheads="1"/>
          </p:cNvSpPr>
          <p:nvPr/>
        </p:nvSpPr>
        <p:spPr bwMode="auto">
          <a:xfrm>
            <a:off x="2193925" y="3559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112714" name="Rectangle 74"/>
          <p:cNvSpPr>
            <a:spLocks noChangeArrowheads="1"/>
          </p:cNvSpPr>
          <p:nvPr/>
        </p:nvSpPr>
        <p:spPr bwMode="auto">
          <a:xfrm>
            <a:off x="3413125" y="3557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112715" name="Rectangle 75"/>
          <p:cNvSpPr>
            <a:spLocks noChangeArrowheads="1"/>
          </p:cNvSpPr>
          <p:nvPr/>
        </p:nvSpPr>
        <p:spPr bwMode="auto">
          <a:xfrm>
            <a:off x="4632325" y="3557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112716" name="Rectangle 76"/>
          <p:cNvSpPr>
            <a:spLocks noChangeArrowheads="1"/>
          </p:cNvSpPr>
          <p:nvPr/>
        </p:nvSpPr>
        <p:spPr bwMode="auto">
          <a:xfrm>
            <a:off x="5851525" y="3557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112717" name="Oval 77"/>
          <p:cNvSpPr>
            <a:spLocks noChangeArrowheads="1"/>
          </p:cNvSpPr>
          <p:nvPr/>
        </p:nvSpPr>
        <p:spPr bwMode="auto">
          <a:xfrm>
            <a:off x="2825750" y="29781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8" name="Oval 78"/>
          <p:cNvSpPr>
            <a:spLocks noChangeArrowheads="1"/>
          </p:cNvSpPr>
          <p:nvPr/>
        </p:nvSpPr>
        <p:spPr bwMode="auto">
          <a:xfrm>
            <a:off x="5264150" y="29781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9" name="Oval 79"/>
          <p:cNvSpPr>
            <a:spLocks noChangeArrowheads="1"/>
          </p:cNvSpPr>
          <p:nvPr/>
        </p:nvSpPr>
        <p:spPr bwMode="auto">
          <a:xfrm>
            <a:off x="4044950" y="23685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0" name="Line 80"/>
          <p:cNvSpPr>
            <a:spLocks noChangeShapeType="1"/>
          </p:cNvSpPr>
          <p:nvPr/>
        </p:nvSpPr>
        <p:spPr bwMode="auto">
          <a:xfrm flipH="1">
            <a:off x="23622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1" name="Line 81"/>
          <p:cNvSpPr>
            <a:spLocks noChangeShapeType="1"/>
          </p:cNvSpPr>
          <p:nvPr/>
        </p:nvSpPr>
        <p:spPr bwMode="auto">
          <a:xfrm flipH="1">
            <a:off x="48006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2" name="Line 82"/>
          <p:cNvSpPr>
            <a:spLocks noChangeShapeType="1"/>
          </p:cNvSpPr>
          <p:nvPr/>
        </p:nvSpPr>
        <p:spPr bwMode="auto">
          <a:xfrm>
            <a:off x="30480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3" name="Line 83"/>
          <p:cNvSpPr>
            <a:spLocks noChangeShapeType="1"/>
          </p:cNvSpPr>
          <p:nvPr/>
        </p:nvSpPr>
        <p:spPr bwMode="auto">
          <a:xfrm>
            <a:off x="5486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4" name="Line 84"/>
          <p:cNvSpPr>
            <a:spLocks noChangeShapeType="1"/>
          </p:cNvSpPr>
          <p:nvPr/>
        </p:nvSpPr>
        <p:spPr bwMode="auto">
          <a:xfrm flipH="1">
            <a:off x="2971800" y="2667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5" name="Line 85"/>
          <p:cNvSpPr>
            <a:spLocks noChangeShapeType="1"/>
          </p:cNvSpPr>
          <p:nvPr/>
        </p:nvSpPr>
        <p:spPr bwMode="auto">
          <a:xfrm>
            <a:off x="4267200" y="2667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6" name="Rectangle 86"/>
          <p:cNvSpPr>
            <a:spLocks noChangeArrowheads="1"/>
          </p:cNvSpPr>
          <p:nvPr/>
        </p:nvSpPr>
        <p:spPr bwMode="auto">
          <a:xfrm>
            <a:off x="3336925" y="2490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27" name="Rectangle 87"/>
          <p:cNvSpPr>
            <a:spLocks noChangeArrowheads="1"/>
          </p:cNvSpPr>
          <p:nvPr/>
        </p:nvSpPr>
        <p:spPr bwMode="auto">
          <a:xfrm>
            <a:off x="4708525" y="2490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28" name="Rectangle 88"/>
          <p:cNvSpPr>
            <a:spLocks noChangeArrowheads="1"/>
          </p:cNvSpPr>
          <p:nvPr/>
        </p:nvSpPr>
        <p:spPr bwMode="auto">
          <a:xfrm>
            <a:off x="2498725" y="31019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29" name="Rectangle 89"/>
          <p:cNvSpPr>
            <a:spLocks noChangeArrowheads="1"/>
          </p:cNvSpPr>
          <p:nvPr/>
        </p:nvSpPr>
        <p:spPr bwMode="auto">
          <a:xfrm>
            <a:off x="3184525" y="3100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30" name="Rectangle 90"/>
          <p:cNvSpPr>
            <a:spLocks noChangeArrowheads="1"/>
          </p:cNvSpPr>
          <p:nvPr/>
        </p:nvSpPr>
        <p:spPr bwMode="auto">
          <a:xfrm>
            <a:off x="4937125" y="3100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31" name="Rectangle 91"/>
          <p:cNvSpPr>
            <a:spLocks noChangeArrowheads="1"/>
          </p:cNvSpPr>
          <p:nvPr/>
        </p:nvSpPr>
        <p:spPr bwMode="auto">
          <a:xfrm>
            <a:off x="5622925" y="3100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32" name="Rectangle 92"/>
          <p:cNvSpPr>
            <a:spLocks noChangeArrowheads="1"/>
          </p:cNvSpPr>
          <p:nvPr/>
        </p:nvSpPr>
        <p:spPr bwMode="auto">
          <a:xfrm>
            <a:off x="1889125" y="37115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33" name="Rectangle 93"/>
          <p:cNvSpPr>
            <a:spLocks noChangeArrowheads="1"/>
          </p:cNvSpPr>
          <p:nvPr/>
        </p:nvSpPr>
        <p:spPr bwMode="auto">
          <a:xfrm>
            <a:off x="24987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34" name="Rectangle 94"/>
          <p:cNvSpPr>
            <a:spLocks noChangeArrowheads="1"/>
          </p:cNvSpPr>
          <p:nvPr/>
        </p:nvSpPr>
        <p:spPr bwMode="auto">
          <a:xfrm>
            <a:off x="31083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35" name="Rectangle 95"/>
          <p:cNvSpPr>
            <a:spLocks noChangeArrowheads="1"/>
          </p:cNvSpPr>
          <p:nvPr/>
        </p:nvSpPr>
        <p:spPr bwMode="auto">
          <a:xfrm>
            <a:off x="37179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36" name="Rectangle 96"/>
          <p:cNvSpPr>
            <a:spLocks noChangeArrowheads="1"/>
          </p:cNvSpPr>
          <p:nvPr/>
        </p:nvSpPr>
        <p:spPr bwMode="auto">
          <a:xfrm>
            <a:off x="43275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37" name="Rectangle 97"/>
          <p:cNvSpPr>
            <a:spLocks noChangeArrowheads="1"/>
          </p:cNvSpPr>
          <p:nvPr/>
        </p:nvSpPr>
        <p:spPr bwMode="auto">
          <a:xfrm>
            <a:off x="49371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38" name="Rectangle 98"/>
          <p:cNvSpPr>
            <a:spLocks noChangeArrowheads="1"/>
          </p:cNvSpPr>
          <p:nvPr/>
        </p:nvSpPr>
        <p:spPr bwMode="auto">
          <a:xfrm>
            <a:off x="55467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2739" name="Rectangle 99"/>
          <p:cNvSpPr>
            <a:spLocks noChangeArrowheads="1"/>
          </p:cNvSpPr>
          <p:nvPr/>
        </p:nvSpPr>
        <p:spPr bwMode="auto">
          <a:xfrm>
            <a:off x="61563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2740" name="Rectangle 100"/>
          <p:cNvSpPr>
            <a:spLocks noChangeArrowheads="1"/>
          </p:cNvSpPr>
          <p:nvPr/>
        </p:nvSpPr>
        <p:spPr bwMode="auto">
          <a:xfrm>
            <a:off x="2803525" y="294957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b</a:t>
            </a:r>
          </a:p>
        </p:txBody>
      </p:sp>
      <p:sp>
        <p:nvSpPr>
          <p:cNvPr id="112741" name="Rectangle 101"/>
          <p:cNvSpPr>
            <a:spLocks noChangeArrowheads="1"/>
          </p:cNvSpPr>
          <p:nvPr/>
        </p:nvSpPr>
        <p:spPr bwMode="auto">
          <a:xfrm>
            <a:off x="5241925" y="29479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b</a:t>
            </a:r>
          </a:p>
        </p:txBody>
      </p:sp>
      <p:sp>
        <p:nvSpPr>
          <p:cNvPr id="112742" name="Rectangle 102"/>
          <p:cNvSpPr>
            <a:spLocks noChangeArrowheads="1"/>
          </p:cNvSpPr>
          <p:nvPr/>
        </p:nvSpPr>
        <p:spPr bwMode="auto">
          <a:xfrm>
            <a:off x="4022725" y="23399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883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An Extremely Simple Example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Given p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 x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y, compute EX(p)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EX(p)  V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R  p[V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/ V]</a:t>
            </a: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V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R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V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(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 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 )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V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(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=y)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(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=y)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Symbol" charset="0"/>
              <a:buChar char="º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V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x  y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x  y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Symbol" charset="0"/>
              <a:buChar char="º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x  y  x  y</a:t>
            </a:r>
          </a:p>
          <a:p>
            <a:pPr eaLnBrk="1" hangingPunct="1">
              <a:buFont typeface="Symbol" charset="0"/>
              <a:buChar char="º"/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EX(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x  y  x  y</a:t>
            </a: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In other words EX({(T,T)})  {(F,T), (T,F)}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6248400" y="533400"/>
            <a:ext cx="1752600" cy="1752600"/>
            <a:chOff x="3738" y="774"/>
            <a:chExt cx="1104" cy="1104"/>
          </a:xfrm>
        </p:grpSpPr>
        <p:sp>
          <p:nvSpPr>
            <p:cNvPr id="9220" name="Oval 5"/>
            <p:cNvSpPr>
              <a:spLocks noChangeArrowheads="1"/>
            </p:cNvSpPr>
            <p:nvPr/>
          </p:nvSpPr>
          <p:spPr bwMode="auto">
            <a:xfrm>
              <a:off x="3738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F,T</a:t>
              </a:r>
            </a:p>
          </p:txBody>
        </p:sp>
        <p:sp>
          <p:nvSpPr>
            <p:cNvPr id="9221" name="Oval 6"/>
            <p:cNvSpPr>
              <a:spLocks noChangeArrowheads="1"/>
            </p:cNvSpPr>
            <p:nvPr/>
          </p:nvSpPr>
          <p:spPr bwMode="auto">
            <a:xfrm>
              <a:off x="3738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F,F</a:t>
              </a:r>
            </a:p>
          </p:txBody>
        </p:sp>
        <p:sp>
          <p:nvSpPr>
            <p:cNvPr id="9222" name="Oval 7"/>
            <p:cNvSpPr>
              <a:spLocks noChangeArrowheads="1"/>
            </p:cNvSpPr>
            <p:nvPr/>
          </p:nvSpPr>
          <p:spPr bwMode="auto">
            <a:xfrm>
              <a:off x="4554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T,T</a:t>
              </a:r>
            </a:p>
          </p:txBody>
        </p:sp>
        <p:sp>
          <p:nvSpPr>
            <p:cNvPr id="9223" name="Line 8"/>
            <p:cNvSpPr>
              <a:spLocks noChangeShapeType="1"/>
            </p:cNvSpPr>
            <p:nvPr/>
          </p:nvSpPr>
          <p:spPr bwMode="auto">
            <a:xfrm>
              <a:off x="3882" y="77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Oval 9"/>
            <p:cNvSpPr>
              <a:spLocks noChangeArrowheads="1"/>
            </p:cNvSpPr>
            <p:nvPr/>
          </p:nvSpPr>
          <p:spPr bwMode="auto">
            <a:xfrm>
              <a:off x="4554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T,F</a:t>
              </a:r>
            </a:p>
          </p:txBody>
        </p:sp>
        <p:cxnSp>
          <p:nvCxnSpPr>
            <p:cNvPr id="9225" name="AutoShape 10"/>
            <p:cNvCxnSpPr>
              <a:cxnSpLocks noChangeShapeType="1"/>
              <a:stCxn id="9224" idx="2"/>
              <a:endCxn id="9221" idx="6"/>
            </p:cNvCxnSpPr>
            <p:nvPr/>
          </p:nvCxnSpPr>
          <p:spPr bwMode="auto">
            <a:xfrm rot="10800000">
              <a:off x="4026" y="1062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6" name="AutoShape 11"/>
            <p:cNvCxnSpPr>
              <a:cxnSpLocks noChangeShapeType="1"/>
              <a:stCxn id="9221" idx="3"/>
              <a:endCxn id="9220" idx="1"/>
            </p:cNvCxnSpPr>
            <p:nvPr/>
          </p:nvCxnSpPr>
          <p:spPr bwMode="auto">
            <a:xfrm rot="5400000">
              <a:off x="3546" y="1398"/>
              <a:ext cx="4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AutoShape 12"/>
            <p:cNvCxnSpPr>
              <a:cxnSpLocks noChangeShapeType="1"/>
              <a:endCxn id="9221" idx="4"/>
            </p:cNvCxnSpPr>
            <p:nvPr/>
          </p:nvCxnSpPr>
          <p:spPr bwMode="auto">
            <a:xfrm rot="-5400000">
              <a:off x="3696" y="1392"/>
              <a:ext cx="3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AutoShape 13"/>
            <p:cNvCxnSpPr>
              <a:cxnSpLocks noChangeShapeType="1"/>
              <a:stCxn id="9221" idx="7"/>
              <a:endCxn id="9224" idx="1"/>
            </p:cNvCxnSpPr>
            <p:nvPr/>
          </p:nvCxnSpPr>
          <p:spPr bwMode="auto">
            <a:xfrm>
              <a:off x="3984" y="960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9" name="AutoShape 14"/>
            <p:cNvCxnSpPr>
              <a:cxnSpLocks noChangeShapeType="1"/>
              <a:stCxn id="9224" idx="5"/>
              <a:endCxn id="9222" idx="7"/>
            </p:cNvCxnSpPr>
            <p:nvPr/>
          </p:nvCxnSpPr>
          <p:spPr bwMode="auto">
            <a:xfrm>
              <a:off x="4800" y="1164"/>
              <a:ext cx="0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AutoShape 15"/>
            <p:cNvCxnSpPr>
              <a:cxnSpLocks noChangeShapeType="1"/>
              <a:stCxn id="9222" idx="0"/>
              <a:endCxn id="9224" idx="4"/>
            </p:cNvCxnSpPr>
            <p:nvPr/>
          </p:nvCxnSpPr>
          <p:spPr bwMode="auto">
            <a:xfrm flipV="1">
              <a:off x="4698" y="1206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1" name="AutoShape 16"/>
            <p:cNvCxnSpPr>
              <a:cxnSpLocks noChangeShapeType="1"/>
              <a:stCxn id="9222" idx="2"/>
              <a:endCxn id="9220" idx="6"/>
            </p:cNvCxnSpPr>
            <p:nvPr/>
          </p:nvCxnSpPr>
          <p:spPr bwMode="auto">
            <a:xfrm flipH="1">
              <a:off x="4026" y="1734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2" name="AutoShape 17"/>
            <p:cNvCxnSpPr>
              <a:cxnSpLocks noChangeShapeType="1"/>
              <a:stCxn id="9220" idx="5"/>
              <a:endCxn id="9222" idx="3"/>
            </p:cNvCxnSpPr>
            <p:nvPr/>
          </p:nvCxnSpPr>
          <p:spPr bwMode="auto">
            <a:xfrm>
              <a:off x="3984" y="1836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74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Let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s compute compute EF(x 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The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fixpoint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sequence 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False,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EX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) ,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If we do the EX computations, we get: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False,    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   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x  y  x  y,       True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Symbol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Symbol" charset="0"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Symbol" charset="0"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True  {(F,F),(F,T), (T,F),(T,T)}</a:t>
            </a:r>
          </a:p>
          <a:p>
            <a:pPr eaLnBrk="1" hangingPunct="1">
              <a:lnSpc>
                <a:spcPct val="90000"/>
              </a:lnSpc>
              <a:buFont typeface="Symbol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This transition system violates the property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AG(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</a:t>
            </a:r>
            <a:endParaRPr lang="en-US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since it has an initial state that satisfies the property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EF(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x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y) </a:t>
            </a:r>
          </a:p>
        </p:txBody>
      </p:sp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26685" y="66675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An Extremely Simple Example</a:t>
            </a:r>
          </a:p>
        </p:txBody>
      </p:sp>
      <p:grpSp>
        <p:nvGrpSpPr>
          <p:cNvPr id="10243" name="Group 4"/>
          <p:cNvGrpSpPr>
            <a:grpSpLocks/>
          </p:cNvGrpSpPr>
          <p:nvPr/>
        </p:nvGrpSpPr>
        <p:grpSpPr bwMode="auto">
          <a:xfrm>
            <a:off x="6340475" y="523875"/>
            <a:ext cx="1752600" cy="1752600"/>
            <a:chOff x="3738" y="774"/>
            <a:chExt cx="1104" cy="1104"/>
          </a:xfrm>
        </p:grpSpPr>
        <p:sp>
          <p:nvSpPr>
            <p:cNvPr id="10258" name="Oval 5"/>
            <p:cNvSpPr>
              <a:spLocks noChangeArrowheads="1"/>
            </p:cNvSpPr>
            <p:nvPr/>
          </p:nvSpPr>
          <p:spPr bwMode="auto">
            <a:xfrm>
              <a:off x="3738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F,T</a:t>
              </a:r>
            </a:p>
          </p:txBody>
        </p:sp>
        <p:sp>
          <p:nvSpPr>
            <p:cNvPr id="10259" name="Oval 6"/>
            <p:cNvSpPr>
              <a:spLocks noChangeArrowheads="1"/>
            </p:cNvSpPr>
            <p:nvPr/>
          </p:nvSpPr>
          <p:spPr bwMode="auto">
            <a:xfrm>
              <a:off x="3738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F,F</a:t>
              </a:r>
            </a:p>
          </p:txBody>
        </p:sp>
        <p:sp>
          <p:nvSpPr>
            <p:cNvPr id="10260" name="Oval 7"/>
            <p:cNvSpPr>
              <a:spLocks noChangeArrowheads="1"/>
            </p:cNvSpPr>
            <p:nvPr/>
          </p:nvSpPr>
          <p:spPr bwMode="auto">
            <a:xfrm>
              <a:off x="4554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T,T</a:t>
              </a:r>
            </a:p>
          </p:txBody>
        </p:sp>
        <p:sp>
          <p:nvSpPr>
            <p:cNvPr id="10261" name="Line 8"/>
            <p:cNvSpPr>
              <a:spLocks noChangeShapeType="1"/>
            </p:cNvSpPr>
            <p:nvPr/>
          </p:nvSpPr>
          <p:spPr bwMode="auto">
            <a:xfrm>
              <a:off x="3882" y="77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Oval 9"/>
            <p:cNvSpPr>
              <a:spLocks noChangeArrowheads="1"/>
            </p:cNvSpPr>
            <p:nvPr/>
          </p:nvSpPr>
          <p:spPr bwMode="auto">
            <a:xfrm>
              <a:off x="4554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T,F</a:t>
              </a:r>
            </a:p>
          </p:txBody>
        </p:sp>
        <p:cxnSp>
          <p:nvCxnSpPr>
            <p:cNvPr id="10263" name="AutoShape 10"/>
            <p:cNvCxnSpPr>
              <a:cxnSpLocks noChangeShapeType="1"/>
              <a:stCxn id="10262" idx="2"/>
              <a:endCxn id="10259" idx="6"/>
            </p:cNvCxnSpPr>
            <p:nvPr/>
          </p:nvCxnSpPr>
          <p:spPr bwMode="auto">
            <a:xfrm rot="10800000">
              <a:off x="4026" y="1062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4" name="AutoShape 11"/>
            <p:cNvCxnSpPr>
              <a:cxnSpLocks noChangeShapeType="1"/>
              <a:stCxn id="10259" idx="3"/>
              <a:endCxn id="10258" idx="1"/>
            </p:cNvCxnSpPr>
            <p:nvPr/>
          </p:nvCxnSpPr>
          <p:spPr bwMode="auto">
            <a:xfrm rot="5400000">
              <a:off x="3546" y="1398"/>
              <a:ext cx="4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5" name="AutoShape 12"/>
            <p:cNvCxnSpPr>
              <a:cxnSpLocks noChangeShapeType="1"/>
              <a:endCxn id="10259" idx="4"/>
            </p:cNvCxnSpPr>
            <p:nvPr/>
          </p:nvCxnSpPr>
          <p:spPr bwMode="auto">
            <a:xfrm rot="-5400000">
              <a:off x="3696" y="1392"/>
              <a:ext cx="3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6" name="AutoShape 13"/>
            <p:cNvCxnSpPr>
              <a:cxnSpLocks noChangeShapeType="1"/>
              <a:stCxn id="10259" idx="7"/>
              <a:endCxn id="10262" idx="1"/>
            </p:cNvCxnSpPr>
            <p:nvPr/>
          </p:nvCxnSpPr>
          <p:spPr bwMode="auto">
            <a:xfrm>
              <a:off x="3984" y="960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7" name="AutoShape 14"/>
            <p:cNvCxnSpPr>
              <a:cxnSpLocks noChangeShapeType="1"/>
              <a:stCxn id="10262" idx="5"/>
              <a:endCxn id="10260" idx="7"/>
            </p:cNvCxnSpPr>
            <p:nvPr/>
          </p:nvCxnSpPr>
          <p:spPr bwMode="auto">
            <a:xfrm>
              <a:off x="4800" y="1164"/>
              <a:ext cx="0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8" name="AutoShape 15"/>
            <p:cNvCxnSpPr>
              <a:cxnSpLocks noChangeShapeType="1"/>
              <a:stCxn id="10260" idx="0"/>
              <a:endCxn id="10262" idx="4"/>
            </p:cNvCxnSpPr>
            <p:nvPr/>
          </p:nvCxnSpPr>
          <p:spPr bwMode="auto">
            <a:xfrm flipV="1">
              <a:off x="4698" y="1206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9" name="AutoShape 16"/>
            <p:cNvCxnSpPr>
              <a:cxnSpLocks noChangeShapeType="1"/>
              <a:stCxn id="10260" idx="2"/>
              <a:endCxn id="10258" idx="6"/>
            </p:cNvCxnSpPr>
            <p:nvPr/>
          </p:nvCxnSpPr>
          <p:spPr bwMode="auto">
            <a:xfrm flipH="1">
              <a:off x="4026" y="1734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0" name="AutoShape 17"/>
            <p:cNvCxnSpPr>
              <a:cxnSpLocks noChangeShapeType="1"/>
              <a:stCxn id="10258" idx="5"/>
              <a:endCxn id="10260" idx="3"/>
            </p:cNvCxnSpPr>
            <p:nvPr/>
          </p:nvCxnSpPr>
          <p:spPr bwMode="auto">
            <a:xfrm>
              <a:off x="3984" y="1836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244" name="Oval 22"/>
          <p:cNvSpPr>
            <a:spLocks noChangeArrowheads="1"/>
          </p:cNvSpPr>
          <p:nvPr/>
        </p:nvSpPr>
        <p:spPr bwMode="auto">
          <a:xfrm rot="3055487">
            <a:off x="6574632" y="432594"/>
            <a:ext cx="1701800" cy="2674937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23"/>
          <p:cNvSpPr>
            <a:spLocks noChangeArrowheads="1"/>
          </p:cNvSpPr>
          <p:nvPr/>
        </p:nvSpPr>
        <p:spPr bwMode="auto">
          <a:xfrm rot="-2589843">
            <a:off x="7404100" y="1712913"/>
            <a:ext cx="974725" cy="62071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25"/>
          <p:cNvSpPr>
            <a:spLocks noChangeArrowheads="1"/>
          </p:cNvSpPr>
          <p:nvPr/>
        </p:nvSpPr>
        <p:spPr bwMode="auto">
          <a:xfrm rot="2847233">
            <a:off x="6071394" y="103982"/>
            <a:ext cx="2416175" cy="2960687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AutoShape 27"/>
          <p:cNvSpPr>
            <a:spLocks/>
          </p:cNvSpPr>
          <p:nvPr/>
        </p:nvSpPr>
        <p:spPr bwMode="auto">
          <a:xfrm rot="5400000">
            <a:off x="685800" y="39624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28"/>
          <p:cNvSpPr>
            <a:spLocks/>
          </p:cNvSpPr>
          <p:nvPr/>
        </p:nvSpPr>
        <p:spPr bwMode="auto">
          <a:xfrm rot="5400000">
            <a:off x="1866900" y="40005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AutoShape 29"/>
          <p:cNvSpPr>
            <a:spLocks/>
          </p:cNvSpPr>
          <p:nvPr/>
        </p:nvSpPr>
        <p:spPr bwMode="auto">
          <a:xfrm rot="5400000">
            <a:off x="4343400" y="2819400"/>
            <a:ext cx="152400" cy="3048000"/>
          </a:xfrm>
          <a:prstGeom prst="rightBrace">
            <a:avLst>
              <a:gd name="adj1" fmla="val 1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AutoShape 30"/>
          <p:cNvSpPr>
            <a:spLocks/>
          </p:cNvSpPr>
          <p:nvPr/>
        </p:nvSpPr>
        <p:spPr bwMode="auto">
          <a:xfrm rot="5400000">
            <a:off x="6569075" y="4038600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Text Box 31"/>
          <p:cNvSpPr txBox="1">
            <a:spLocks noChangeArrowheads="1"/>
          </p:cNvSpPr>
          <p:nvPr/>
        </p:nvSpPr>
        <p:spPr bwMode="auto">
          <a:xfrm>
            <a:off x="609600" y="4343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Arial" charset="0"/>
              </a:rPr>
              <a:t>0</a:t>
            </a:r>
          </a:p>
        </p:txBody>
      </p:sp>
      <p:sp>
        <p:nvSpPr>
          <p:cNvPr id="10252" name="Text Box 32"/>
          <p:cNvSpPr txBox="1">
            <a:spLocks noChangeArrowheads="1"/>
          </p:cNvSpPr>
          <p:nvPr/>
        </p:nvSpPr>
        <p:spPr bwMode="auto">
          <a:xfrm>
            <a:off x="1752600" y="4343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Arial" charset="0"/>
              </a:rPr>
              <a:t>1</a:t>
            </a:r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4267200" y="4343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Arial" charset="0"/>
              </a:rPr>
              <a:t>2</a:t>
            </a:r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6519331" y="4304816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 dirty="0">
                <a:latin typeface="Arial" charset="0"/>
              </a:rPr>
              <a:t>3</a:t>
            </a:r>
          </a:p>
        </p:txBody>
      </p:sp>
      <p:sp>
        <p:nvSpPr>
          <p:cNvPr id="10255" name="Text Box 35"/>
          <p:cNvSpPr txBox="1">
            <a:spLocks noChangeArrowheads="1"/>
          </p:cNvSpPr>
          <p:nvPr/>
        </p:nvSpPr>
        <p:spPr bwMode="auto">
          <a:xfrm>
            <a:off x="8001000" y="15970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>
                <a:latin typeface="Arial" charset="0"/>
              </a:rPr>
              <a:t>1</a:t>
            </a:r>
          </a:p>
        </p:txBody>
      </p:sp>
      <p:sp>
        <p:nvSpPr>
          <p:cNvPr id="10256" name="Text Box 36"/>
          <p:cNvSpPr txBox="1">
            <a:spLocks noChangeArrowheads="1"/>
          </p:cNvSpPr>
          <p:nvPr/>
        </p:nvSpPr>
        <p:spPr bwMode="auto">
          <a:xfrm>
            <a:off x="8229600" y="914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>
                <a:latin typeface="Arial" charset="0"/>
              </a:rPr>
              <a:t>2</a:t>
            </a:r>
          </a:p>
        </p:txBody>
      </p:sp>
      <p:sp>
        <p:nvSpPr>
          <p:cNvPr id="10257" name="Text Box 37"/>
          <p:cNvSpPr txBox="1">
            <a:spLocks noChangeArrowheads="1"/>
          </p:cNvSpPr>
          <p:nvPr/>
        </p:nvSpPr>
        <p:spPr bwMode="auto">
          <a:xfrm>
            <a:off x="7696200" y="3016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>
                <a:latin typeface="Arial" charset="0"/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90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</a:t>
            </a:r>
            <a:endParaRPr lang="en-US">
              <a:solidFill>
                <a:srgbClr val="FF33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Represent sets of states and the transition relation as Boolean logic formulas</a:t>
            </a:r>
            <a:endParaRPr lang="en-US" sz="2000">
              <a:solidFill>
                <a:srgbClr val="FF33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Instead of computing the fixpoints, unroll the transition relation up to certain fixed bound and search for violations of the property within that bound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Transform this search to a Boolean satisfiability problem and solve it using a SAT solver</a:t>
            </a:r>
          </a:p>
          <a:p>
            <a:pPr lvl="1"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85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Extremely Simple Example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Variables: x, y: boolean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Set of states: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 = {(F,F), (F,T), (T,F), (T,T)}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condition: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I(x,y)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 x  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Transition relation (negates one variable at a time):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R(x,y,x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 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 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  	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(= means 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)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5934075" y="1228725"/>
            <a:ext cx="1752600" cy="1752600"/>
            <a:chOff x="3738" y="774"/>
            <a:chExt cx="1104" cy="1104"/>
          </a:xfrm>
        </p:grpSpPr>
        <p:sp>
          <p:nvSpPr>
            <p:cNvPr id="12292" name="Oval 5"/>
            <p:cNvSpPr>
              <a:spLocks noChangeArrowheads="1"/>
            </p:cNvSpPr>
            <p:nvPr/>
          </p:nvSpPr>
          <p:spPr bwMode="auto">
            <a:xfrm>
              <a:off x="3738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F,T</a:t>
              </a:r>
            </a:p>
          </p:txBody>
        </p:sp>
        <p:sp>
          <p:nvSpPr>
            <p:cNvPr id="12293" name="Oval 6"/>
            <p:cNvSpPr>
              <a:spLocks noChangeArrowheads="1"/>
            </p:cNvSpPr>
            <p:nvPr/>
          </p:nvSpPr>
          <p:spPr bwMode="auto">
            <a:xfrm>
              <a:off x="3738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F,F</a:t>
              </a:r>
            </a:p>
          </p:txBody>
        </p:sp>
        <p:sp>
          <p:nvSpPr>
            <p:cNvPr id="12294" name="Oval 7"/>
            <p:cNvSpPr>
              <a:spLocks noChangeArrowheads="1"/>
            </p:cNvSpPr>
            <p:nvPr/>
          </p:nvSpPr>
          <p:spPr bwMode="auto">
            <a:xfrm>
              <a:off x="4554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T,T</a:t>
              </a:r>
            </a:p>
          </p:txBody>
        </p:sp>
        <p:sp>
          <p:nvSpPr>
            <p:cNvPr id="12295" name="Line 8"/>
            <p:cNvSpPr>
              <a:spLocks noChangeShapeType="1"/>
            </p:cNvSpPr>
            <p:nvPr/>
          </p:nvSpPr>
          <p:spPr bwMode="auto">
            <a:xfrm>
              <a:off x="3882" y="77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Oval 9"/>
            <p:cNvSpPr>
              <a:spLocks noChangeArrowheads="1"/>
            </p:cNvSpPr>
            <p:nvPr/>
          </p:nvSpPr>
          <p:spPr bwMode="auto">
            <a:xfrm>
              <a:off x="4554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T,F</a:t>
              </a:r>
            </a:p>
          </p:txBody>
        </p:sp>
        <p:cxnSp>
          <p:nvCxnSpPr>
            <p:cNvPr id="12297" name="AutoShape 10"/>
            <p:cNvCxnSpPr>
              <a:cxnSpLocks noChangeShapeType="1"/>
              <a:stCxn id="12296" idx="2"/>
              <a:endCxn id="12293" idx="6"/>
            </p:cNvCxnSpPr>
            <p:nvPr/>
          </p:nvCxnSpPr>
          <p:spPr bwMode="auto">
            <a:xfrm rot="10800000">
              <a:off x="4026" y="1062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8" name="AutoShape 11"/>
            <p:cNvCxnSpPr>
              <a:cxnSpLocks noChangeShapeType="1"/>
              <a:stCxn id="12293" idx="3"/>
              <a:endCxn id="12292" idx="1"/>
            </p:cNvCxnSpPr>
            <p:nvPr/>
          </p:nvCxnSpPr>
          <p:spPr bwMode="auto">
            <a:xfrm rot="5400000">
              <a:off x="3546" y="1398"/>
              <a:ext cx="4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9" name="AutoShape 12"/>
            <p:cNvCxnSpPr>
              <a:cxnSpLocks noChangeShapeType="1"/>
              <a:endCxn id="12293" idx="4"/>
            </p:cNvCxnSpPr>
            <p:nvPr/>
          </p:nvCxnSpPr>
          <p:spPr bwMode="auto">
            <a:xfrm rot="-5400000">
              <a:off x="3696" y="1392"/>
              <a:ext cx="3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0" name="AutoShape 13"/>
            <p:cNvCxnSpPr>
              <a:cxnSpLocks noChangeShapeType="1"/>
              <a:stCxn id="12293" idx="7"/>
              <a:endCxn id="12296" idx="1"/>
            </p:cNvCxnSpPr>
            <p:nvPr/>
          </p:nvCxnSpPr>
          <p:spPr bwMode="auto">
            <a:xfrm>
              <a:off x="3984" y="960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1" name="AutoShape 14"/>
            <p:cNvCxnSpPr>
              <a:cxnSpLocks noChangeShapeType="1"/>
              <a:stCxn id="12296" idx="5"/>
              <a:endCxn id="12294" idx="7"/>
            </p:cNvCxnSpPr>
            <p:nvPr/>
          </p:nvCxnSpPr>
          <p:spPr bwMode="auto">
            <a:xfrm>
              <a:off x="4800" y="1164"/>
              <a:ext cx="0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2" name="AutoShape 15"/>
            <p:cNvCxnSpPr>
              <a:cxnSpLocks noChangeShapeType="1"/>
              <a:stCxn id="12294" idx="0"/>
              <a:endCxn id="12296" idx="4"/>
            </p:cNvCxnSpPr>
            <p:nvPr/>
          </p:nvCxnSpPr>
          <p:spPr bwMode="auto">
            <a:xfrm flipV="1">
              <a:off x="4698" y="1206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3" name="AutoShape 16"/>
            <p:cNvCxnSpPr>
              <a:cxnSpLocks noChangeShapeType="1"/>
              <a:stCxn id="12294" idx="2"/>
              <a:endCxn id="12292" idx="6"/>
            </p:cNvCxnSpPr>
            <p:nvPr/>
          </p:nvCxnSpPr>
          <p:spPr bwMode="auto">
            <a:xfrm flipH="1">
              <a:off x="4026" y="1734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4" name="AutoShape 17"/>
            <p:cNvCxnSpPr>
              <a:cxnSpLocks noChangeShapeType="1"/>
              <a:stCxn id="12292" idx="5"/>
              <a:endCxn id="12294" idx="3"/>
            </p:cNvCxnSpPr>
            <p:nvPr/>
          </p:nvCxnSpPr>
          <p:spPr bwMode="auto">
            <a:xfrm>
              <a:off x="3984" y="1836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87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Assume that we like to check that if the initial states satisfy the formula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EF(x  y)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Instead of computing a backward fixpoint, we will unroll the transition relation a fixed number of times starting from the initial states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i="1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For each unrolling we will create a new set of variables: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The initial states of the system will be characterized with the variables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and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endParaRPr lang="en-US">
              <a:latin typeface="Arial" charset="0"/>
              <a:ea typeface="ＭＳ Ｐゴシック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The states of the system after executing one transition will be characterized with the variables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and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endParaRPr lang="en-US">
              <a:latin typeface="Arial" charset="0"/>
              <a:ea typeface="ＭＳ Ｐゴシック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The states of the system after executing two transitions will be characterized with the variables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and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endParaRPr lang="en-US">
              <a:latin typeface="Arial" charset="0"/>
              <a:ea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0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Unrolling the Transition Relation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states: I(x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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Unrolling the transition relation once (bound k=1):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I(x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 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  <a:endParaRPr lang="en-US" baseline="-25000">
              <a:latin typeface="Arial" charset="0"/>
              <a:ea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Unrolling the transition relation twice (bound k=2):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I(x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</a:p>
          <a:p>
            <a:pPr lvl="1" eaLnBrk="1" hangingPunct="1">
              <a:lnSpc>
                <a:spcPct val="90000"/>
              </a:lnSpc>
              <a:buFont typeface="Symbol" charset="0"/>
              <a:buChar char="º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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  <a:endParaRPr lang="en-US" baseline="-25000">
              <a:latin typeface="Arial" charset="0"/>
              <a:ea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Unrolling the transition relation thrice (bound k=3):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I(x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</a:p>
          <a:p>
            <a:pPr lvl="1" eaLnBrk="1" hangingPunct="1">
              <a:lnSpc>
                <a:spcPct val="90000"/>
              </a:lnSpc>
              <a:buFont typeface="Symbol" charset="0"/>
              <a:buChar char="º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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Expressing the Property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do we represent the property we wish to verify?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Remember the property: We were interested in finding out if some initial state satisfies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EF(x  y)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  <a:sym typeface="Symbol" charset="0"/>
              </a:rPr>
              <a:t>This is equivalent to checking if x  y holds in some reachable state</a:t>
            </a:r>
          </a:p>
          <a:p>
            <a:pPr lvl="1" eaLnBrk="1" hangingPunct="1"/>
            <a:endParaRPr lang="en-US">
              <a:latin typeface="Arial" charset="0"/>
              <a:ea typeface="ＭＳ Ｐゴシック" charset="0"/>
              <a:sym typeface="Symbol" charset="0"/>
            </a:endParaRP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  <a:sym typeface="Symbol" charset="0"/>
              </a:rPr>
              <a:t>If we are doing bounded model checking with bound k=3, we can express this property as: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872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Converting to Satisfiability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end up with the following formula for bound k=3:</a:t>
            </a: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(x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>
              <a:buFont typeface="Symbol" charset="0"/>
              <a:buChar char="º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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 </a:t>
            </a:r>
            <a:r>
              <a:rPr lang="en-US">
                <a:latin typeface="Arial" charset="0"/>
                <a:ea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(x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Here is the main observation: if F is a satisfiable formula then there exists an initial state which satisfies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EF(x  y)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A satisfying assignment to the boolean variables in F corresponds to a counter-example for AG(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>
                <a:latin typeface="Arial" charset="0"/>
                <a:ea typeface="ＭＳ Ｐゴシック" charset="0"/>
              </a:rPr>
              <a:t>x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 </a:t>
            </a:r>
            <a:r>
              <a:rPr lang="en-US">
                <a:latin typeface="Arial" charset="0"/>
                <a:ea typeface="ＭＳ Ｐゴシック" charset="0"/>
              </a:rPr>
              <a:t>y) (i.e., a witness for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EF(x  y))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50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Result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 </a:t>
            </a: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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(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</a:p>
          <a:p>
            <a:pPr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</a:p>
          <a:p>
            <a:pPr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3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=y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</a:p>
          <a:p>
            <a:pPr eaLnBrk="1" hangingPunct="1">
              <a:buFont typeface="Symbol" charset="0"/>
              <a:buChar char="Ù"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(x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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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</a:p>
          <a:p>
            <a:pPr eaLnBrk="1" hangingPunct="1">
              <a:buFont typeface="Symbol" charset="0"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Here is a satisfying assignment:</a:t>
            </a: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=F,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=F,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=F,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=T,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=T,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=T, x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=F,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3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=T</a:t>
            </a: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which corresponds to the (bounded) path:</a:t>
            </a:r>
          </a:p>
          <a:p>
            <a:pPr eaLnBrk="1" hangingPunct="1">
              <a:buFont typeface="Symbol" charset="0"/>
              <a:buNone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(F,F), (F,T), (T,T), (F,T)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7239000" y="381000"/>
            <a:ext cx="1752600" cy="1752600"/>
            <a:chOff x="3738" y="774"/>
            <a:chExt cx="1104" cy="1104"/>
          </a:xfrm>
        </p:grpSpPr>
        <p:sp>
          <p:nvSpPr>
            <p:cNvPr id="17412" name="Oval 5"/>
            <p:cNvSpPr>
              <a:spLocks noChangeArrowheads="1"/>
            </p:cNvSpPr>
            <p:nvPr/>
          </p:nvSpPr>
          <p:spPr bwMode="auto">
            <a:xfrm>
              <a:off x="3738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F,T</a:t>
              </a:r>
            </a:p>
          </p:txBody>
        </p:sp>
        <p:sp>
          <p:nvSpPr>
            <p:cNvPr id="17413" name="Oval 6"/>
            <p:cNvSpPr>
              <a:spLocks noChangeArrowheads="1"/>
            </p:cNvSpPr>
            <p:nvPr/>
          </p:nvSpPr>
          <p:spPr bwMode="auto">
            <a:xfrm>
              <a:off x="3738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F,F</a:t>
              </a:r>
            </a:p>
          </p:txBody>
        </p:sp>
        <p:sp>
          <p:nvSpPr>
            <p:cNvPr id="17414" name="Oval 7"/>
            <p:cNvSpPr>
              <a:spLocks noChangeArrowheads="1"/>
            </p:cNvSpPr>
            <p:nvPr/>
          </p:nvSpPr>
          <p:spPr bwMode="auto">
            <a:xfrm>
              <a:off x="4554" y="159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T,T</a:t>
              </a:r>
            </a:p>
          </p:txBody>
        </p:sp>
        <p:sp>
          <p:nvSpPr>
            <p:cNvPr id="17415" name="Line 8"/>
            <p:cNvSpPr>
              <a:spLocks noChangeShapeType="1"/>
            </p:cNvSpPr>
            <p:nvPr/>
          </p:nvSpPr>
          <p:spPr bwMode="auto">
            <a:xfrm>
              <a:off x="3882" y="77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Oval 9"/>
            <p:cNvSpPr>
              <a:spLocks noChangeArrowheads="1"/>
            </p:cNvSpPr>
            <p:nvPr/>
          </p:nvSpPr>
          <p:spPr bwMode="auto">
            <a:xfrm>
              <a:off x="4554" y="91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i="0">
                  <a:latin typeface="Arial" charset="0"/>
                </a:rPr>
                <a:t>T,F</a:t>
              </a:r>
            </a:p>
          </p:txBody>
        </p:sp>
        <p:cxnSp>
          <p:nvCxnSpPr>
            <p:cNvPr id="17417" name="AutoShape 10"/>
            <p:cNvCxnSpPr>
              <a:cxnSpLocks noChangeShapeType="1"/>
              <a:stCxn id="17416" idx="2"/>
              <a:endCxn id="17413" idx="6"/>
            </p:cNvCxnSpPr>
            <p:nvPr/>
          </p:nvCxnSpPr>
          <p:spPr bwMode="auto">
            <a:xfrm rot="10800000">
              <a:off x="4026" y="1062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18" name="AutoShape 11"/>
            <p:cNvCxnSpPr>
              <a:cxnSpLocks noChangeShapeType="1"/>
              <a:stCxn id="17413" idx="3"/>
              <a:endCxn id="17412" idx="1"/>
            </p:cNvCxnSpPr>
            <p:nvPr/>
          </p:nvCxnSpPr>
          <p:spPr bwMode="auto">
            <a:xfrm rot="5400000">
              <a:off x="3546" y="1398"/>
              <a:ext cx="4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19" name="AutoShape 12"/>
            <p:cNvCxnSpPr>
              <a:cxnSpLocks noChangeShapeType="1"/>
              <a:endCxn id="17413" idx="4"/>
            </p:cNvCxnSpPr>
            <p:nvPr/>
          </p:nvCxnSpPr>
          <p:spPr bwMode="auto">
            <a:xfrm rot="-5400000">
              <a:off x="3696" y="1392"/>
              <a:ext cx="3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0" name="AutoShape 13"/>
            <p:cNvCxnSpPr>
              <a:cxnSpLocks noChangeShapeType="1"/>
              <a:stCxn id="17413" idx="7"/>
              <a:endCxn id="17416" idx="1"/>
            </p:cNvCxnSpPr>
            <p:nvPr/>
          </p:nvCxnSpPr>
          <p:spPr bwMode="auto">
            <a:xfrm>
              <a:off x="3984" y="960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1" name="AutoShape 14"/>
            <p:cNvCxnSpPr>
              <a:cxnSpLocks noChangeShapeType="1"/>
              <a:stCxn id="17416" idx="5"/>
              <a:endCxn id="17414" idx="7"/>
            </p:cNvCxnSpPr>
            <p:nvPr/>
          </p:nvCxnSpPr>
          <p:spPr bwMode="auto">
            <a:xfrm>
              <a:off x="4800" y="1164"/>
              <a:ext cx="0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2" name="AutoShape 15"/>
            <p:cNvCxnSpPr>
              <a:cxnSpLocks noChangeShapeType="1"/>
              <a:stCxn id="17414" idx="0"/>
              <a:endCxn id="17416" idx="4"/>
            </p:cNvCxnSpPr>
            <p:nvPr/>
          </p:nvCxnSpPr>
          <p:spPr bwMode="auto">
            <a:xfrm flipV="1">
              <a:off x="4698" y="1206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3" name="AutoShape 16"/>
            <p:cNvCxnSpPr>
              <a:cxnSpLocks noChangeShapeType="1"/>
              <a:stCxn id="17414" idx="2"/>
              <a:endCxn id="17412" idx="6"/>
            </p:cNvCxnSpPr>
            <p:nvPr/>
          </p:nvCxnSpPr>
          <p:spPr bwMode="auto">
            <a:xfrm flipH="1">
              <a:off x="4026" y="1734"/>
              <a:ext cx="52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4" name="AutoShape 17"/>
            <p:cNvCxnSpPr>
              <a:cxnSpLocks noChangeShapeType="1"/>
              <a:stCxn id="17412" idx="5"/>
              <a:endCxn id="17414" idx="3"/>
            </p:cNvCxnSpPr>
            <p:nvPr/>
          </p:nvCxnSpPr>
          <p:spPr bwMode="auto">
            <a:xfrm>
              <a:off x="3984" y="1836"/>
              <a:ext cx="61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7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Can We Guarantee?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converted checking property AG(p) to Boolean SAT solving by looking for bounded paths that satisfy EF(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p)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Note that we are checking only for bounded paths (paths which have at most k+1 distinct states)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So if the property is violated by only paths with more than k+1 distinct states, we would not find a counter-example using bounded model checking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Hence if we do not find a counter-example using bounded model checking we are not sure that the property holds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However, if we find a counter-example, then we are sure that the property is violated since the generated counter-example is never spurious (i.e., it is always a concrete counter-example)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02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22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OBDD reduction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2109788"/>
          </a:xfrm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/>
              <a:t>Reduced (OBDD) form: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2216150" y="3587750"/>
            <a:ext cx="292100" cy="292100"/>
          </a:xfrm>
          <a:prstGeom prst="ellipse">
            <a:avLst/>
          </a:prstGeom>
          <a:gradFill rotWithShape="0">
            <a:gsLst>
              <a:gs pos="0">
                <a:srgbClr val="00B7A5">
                  <a:gamma/>
                  <a:shade val="89804"/>
                  <a:invGamma/>
                </a:srgbClr>
              </a:gs>
              <a:gs pos="100000">
                <a:srgbClr val="00B7A5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2520950" y="4197350"/>
            <a:ext cx="292100" cy="292100"/>
          </a:xfrm>
          <a:prstGeom prst="ellipse">
            <a:avLst/>
          </a:prstGeom>
          <a:gradFill rotWithShape="0">
            <a:gsLst>
              <a:gs pos="0">
                <a:srgbClr val="00B7A5">
                  <a:gamma/>
                  <a:shade val="89804"/>
                  <a:invGamma/>
                </a:srgbClr>
              </a:gs>
              <a:gs pos="100000">
                <a:srgbClr val="00B7A5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H="1">
            <a:off x="20574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2438400" y="3886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2346325" y="4776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2651125" y="4776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 flipH="1">
            <a:off x="2514600" y="4495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2498725" y="41671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d</a:t>
            </a:r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2193925" y="3559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c</a:t>
            </a: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5264150" y="29781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4044950" y="2368550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shade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H="1">
            <a:off x="2362200" y="3276600"/>
            <a:ext cx="2971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5486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H="1">
            <a:off x="2362200" y="2667000"/>
            <a:ext cx="1752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267200" y="2667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3108325" y="2719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4708525" y="2490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4556125" y="30241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4711" name="Rectangle 23"/>
          <p:cNvSpPr>
            <a:spLocks noChangeArrowheads="1"/>
          </p:cNvSpPr>
          <p:nvPr/>
        </p:nvSpPr>
        <p:spPr bwMode="auto">
          <a:xfrm>
            <a:off x="5622925" y="3100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1889125" y="37115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4713" name="Rectangle 25"/>
          <p:cNvSpPr>
            <a:spLocks noChangeArrowheads="1"/>
          </p:cNvSpPr>
          <p:nvPr/>
        </p:nvSpPr>
        <p:spPr bwMode="auto">
          <a:xfrm>
            <a:off x="2498725" y="370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4714" name="Rectangle 26"/>
          <p:cNvSpPr>
            <a:spLocks noChangeArrowheads="1"/>
          </p:cNvSpPr>
          <p:nvPr/>
        </p:nvSpPr>
        <p:spPr bwMode="auto">
          <a:xfrm>
            <a:off x="5241925" y="2947988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b</a:t>
            </a:r>
          </a:p>
        </p:txBody>
      </p: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4022725" y="23399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a</a:t>
            </a:r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1889125" y="41687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0</a:t>
            </a:r>
          </a:p>
        </p:txBody>
      </p:sp>
      <p:sp>
        <p:nvSpPr>
          <p:cNvPr id="114717" name="Rectangle 29"/>
          <p:cNvSpPr>
            <a:spLocks noChangeArrowheads="1"/>
          </p:cNvSpPr>
          <p:nvPr/>
        </p:nvSpPr>
        <p:spPr bwMode="auto">
          <a:xfrm>
            <a:off x="5927725" y="3559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1981200" y="5867400"/>
            <a:ext cx="61849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spcBef>
                <a:spcPct val="10000"/>
              </a:spcBef>
              <a:spcAft>
                <a:spcPct val="30000"/>
              </a:spcAft>
              <a:buClr>
                <a:schemeClr val="hlink"/>
              </a:buClr>
              <a:buSzPct val="50000"/>
              <a:buFont typeface="Monotype Sorts" charset="0"/>
              <a:buNone/>
            </a:pPr>
            <a:r>
              <a:rPr lang="en-US"/>
              <a:t>Key idea: combine equivalent subcases</a:t>
            </a:r>
            <a:endParaRPr lang="en-US">
              <a:latin typeface="Times New Roman" charset="0"/>
            </a:endParaRPr>
          </a:p>
        </p:txBody>
      </p:sp>
      <p:sp>
        <p:nvSpPr>
          <p:cNvPr id="114719" name="Line 31"/>
          <p:cNvSpPr>
            <a:spLocks noChangeShapeType="1"/>
          </p:cNvSpPr>
          <p:nvPr/>
        </p:nvSpPr>
        <p:spPr bwMode="auto">
          <a:xfrm>
            <a:off x="2743200" y="4495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319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 for LTL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It is possible to extend the basic ideas we discussed for verifying properties of the form AG(p) to all LTL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properties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basic observation is that we can define a bounded semantics for LTL properties so that if a path satisfies an LTL property based on the bounded semantics, then it satisfies the property based on the unbounded semantics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This is why a counter-example found on a bounded path is guaranteed to be a real counter-example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However, this does not guarantee correctness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6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Checking: Proving Correctness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 can also show that given an LTL property f, if E f holds for a finite state transition system, then </a:t>
            </a:r>
            <a:r>
              <a:rPr lang="en-US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mtClean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 also holds for that transition system using bounded semantics for some bound k  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 if we keep increasing the bound, then we are guaranteed to find a path that satisfies the formula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And, if we do not find a path that satisfies the formula, then we decide that the formula is not satisfied by the transition system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Is there a problem here? 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3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Proving Correctness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055" y="1600200"/>
            <a:ext cx="8674503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We can modify the bounded model checking algorithm as follows: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Start from an initial bound.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If no counter-examples are found using the current bound, increment the bound and try again.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problem is: 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do not know when to stop</a:t>
            </a:r>
          </a:p>
          <a:p>
            <a:pPr eaLnBrk="1" hangingPunct="1"/>
            <a:endParaRPr lang="en-US" b="1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58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Proving Correctness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we can find a way to figure out when we should stop then we would be able to provide guarantee of correctness.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is a way to define a </a:t>
            </a:r>
            <a:r>
              <a:rPr lang="en-US" b="1" i="1">
                <a:latin typeface="Arial" charset="0"/>
                <a:ea typeface="ＭＳ Ｐゴシック" charset="0"/>
                <a:cs typeface="ＭＳ Ｐゴシック" charset="0"/>
              </a:rPr>
              <a:t>diameter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of a transition system so that a property holds for the transition system if and only if it is not violated on a path bounded by the diameter.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 if we do bounded model checking using the diameter of the system as our bound, then we can guarantee correctness if no counter-example is found.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are the differences between bounded model checking and BDD-based symbolic model checking?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In bounded model checking we are using a SAT solver instead of a BDD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In symbolic model checking we do not unroll the transition relation as in bounded model checking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In bounded model checking we do not compute the </a:t>
            </a:r>
            <a:r>
              <a:rPr lang="en-US" dirty="0" err="1">
                <a:latin typeface="Arial" charset="0"/>
                <a:ea typeface="ＭＳ Ｐゴシック" charset="0"/>
              </a:rPr>
              <a:t>fixpoint</a:t>
            </a:r>
            <a:r>
              <a:rPr lang="en-US" dirty="0">
                <a:latin typeface="Arial" charset="0"/>
                <a:ea typeface="ＭＳ Ｐゴシック" charset="0"/>
              </a:rPr>
              <a:t> as in symbolic model checking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In symbolic model checking for finite state systems both verification and falsification results are guaranteed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In bounded model checking we can only guarantee the falsification results, in order to guarantee the verification results we need to know the diameter of the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0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Boolean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satisfiability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problem (SAT) is an NP-complete problem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bounded model checker needs an efficient SAT solver</a:t>
            </a:r>
          </a:p>
          <a:p>
            <a:pPr lvl="1" eaLnBrk="1" hangingPunct="1"/>
            <a:r>
              <a:rPr lang="en-US" dirty="0" err="1">
                <a:latin typeface="Arial" charset="0"/>
                <a:ea typeface="ＭＳ Ｐゴシック" charset="0"/>
              </a:rPr>
              <a:t>zChaff</a:t>
            </a:r>
            <a:r>
              <a:rPr lang="en-US" dirty="0">
                <a:latin typeface="Arial" charset="0"/>
                <a:ea typeface="ＭＳ Ｐゴシック" charset="0"/>
              </a:rPr>
              <a:t> SAT solver is one of the most commonly used ones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 However, in the worst case any SAT solver we know will take exponential time</a:t>
            </a:r>
          </a:p>
          <a:p>
            <a:pPr lvl="1" eaLnBrk="1" hangingPunct="1"/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Most SAT solvers require their input to be in Conjunctive Normal Form (CNF)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So the final formula has to be converted to CNF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04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Bounded Model Checking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Similar to BDD-based symbolic model checking, bounded model checking was also first used for hardware verification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Later on, it was applied to software verification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0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</a:t>
            </a:r>
            <a:r>
              <a:rPr lang="en-US" dirty="0"/>
              <a:t>H</a:t>
            </a:r>
            <a:r>
              <a:rPr lang="en-US" dirty="0" smtClean="0"/>
              <a:t>istory of Model Checking</a:t>
            </a:r>
          </a:p>
          <a:p>
            <a:r>
              <a:rPr lang="en-US" dirty="0" smtClean="0"/>
              <a:t>My History of Model Checking</a:t>
            </a:r>
          </a:p>
          <a:p>
            <a:r>
              <a:rPr lang="en-US" dirty="0" smtClean="0"/>
              <a:t>The Models of Model Checking</a:t>
            </a:r>
          </a:p>
          <a:p>
            <a:r>
              <a:rPr lang="en-US" dirty="0" smtClean="0"/>
              <a:t>Temporal Logic</a:t>
            </a:r>
          </a:p>
          <a:p>
            <a:r>
              <a:rPr lang="en-US" dirty="0" smtClean="0"/>
              <a:t>Algorithms for Model Checking</a:t>
            </a:r>
          </a:p>
          <a:p>
            <a:r>
              <a:rPr lang="en-US" b="1" dirty="0" smtClean="0"/>
              <a:t>Retrospective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913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LTL versus 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approach to classify model checking algorithms is to look at the type of properties that can be checked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Model Checking</a:t>
            </a:r>
          </a:p>
        </p:txBody>
      </p:sp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Given a transition system T and an LTL property p </a:t>
            </a:r>
          </a:p>
          <a:p>
            <a:pPr lvl="1">
              <a:buFontTx/>
              <a:buNone/>
            </a:pPr>
            <a:r>
              <a:rPr lang="en-US"/>
              <a:t>T |= p	iff	for all execution paths x in T, x |= p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For example:</a:t>
            </a:r>
          </a:p>
          <a:p>
            <a:pPr>
              <a:buFontTx/>
              <a:buNone/>
            </a:pPr>
            <a:r>
              <a:rPr lang="en-US"/>
              <a:t>T  |=?  G ( </a:t>
            </a:r>
            <a:r>
              <a:rPr lang="en-US">
                <a:sym typeface="Symbol" charset="0"/>
              </a:rPr>
              <a:t> (pc1=c  pc2=c))</a:t>
            </a:r>
          </a:p>
          <a:p>
            <a:pPr>
              <a:buFontTx/>
              <a:buNone/>
            </a:pPr>
            <a:r>
              <a:rPr lang="en-US">
                <a:sym typeface="Symbol" charset="0"/>
              </a:rPr>
              <a:t>T  |=?  G(pc1=w  F(pc1=c))  G(pc2=w  F(pc2=c)) 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b="1" i="1"/>
              <a:t>Model checking problem</a:t>
            </a:r>
            <a:r>
              <a:rPr lang="en-US"/>
              <a:t>: Given a transition system T and an LTL property p, determine if T is a model for p (i.e., if      T |=p)</a:t>
            </a:r>
          </a:p>
          <a:p>
            <a:pPr>
              <a:buFontTx/>
              <a:buNone/>
            </a:pPr>
            <a:r>
              <a:rPr lang="en-US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11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24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Symbolic model checking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543800" cy="2133600"/>
          </a:xfrm>
          <a:noFill/>
          <a:ln/>
        </p:spPr>
        <p:txBody>
          <a:bodyPr lIns="92075" tIns="46038" rIns="92075" bIns="46038">
            <a:normAutofit fontScale="92500" lnSpcReduction="20000"/>
          </a:bodyPr>
          <a:lstStyle/>
          <a:p>
            <a:pPr marL="285750" indent="-285750"/>
            <a:r>
              <a:rPr lang="en-US"/>
              <a:t>Basic idea:</a:t>
            </a:r>
          </a:p>
          <a:p>
            <a:pPr marL="685800" lvl="1" indent="-228600">
              <a:lnSpc>
                <a:spcPct val="90000"/>
              </a:lnSpc>
            </a:pPr>
            <a:r>
              <a:rPr lang="en-US"/>
              <a:t>Use BDD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to represent sets and relations</a:t>
            </a:r>
          </a:p>
          <a:p>
            <a:pPr marL="685800" lvl="1" indent="-228600">
              <a:lnSpc>
                <a:spcPct val="90000"/>
              </a:lnSpc>
            </a:pPr>
            <a:r>
              <a:rPr lang="en-US"/>
              <a:t>Avoid explicitly representing states</a:t>
            </a:r>
          </a:p>
          <a:p>
            <a:pPr marL="285750" indent="-285750"/>
            <a:endParaRPr lang="en-US"/>
          </a:p>
          <a:p>
            <a:pPr marL="285750" indent="-285750"/>
            <a:r>
              <a:rPr lang="en-US"/>
              <a:t>Transition relations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1355725" y="13477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 sz="1800" b="1">
              <a:latin typeface="Arial" charset="0"/>
            </a:endParaRP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1682750" y="4425950"/>
            <a:ext cx="1663700" cy="403225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2193925" y="4476750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a,b</a:t>
            </a:r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5568950" y="4425950"/>
            <a:ext cx="1663700" cy="403225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6080125" y="4476750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a</a:t>
            </a:r>
            <a:r>
              <a:rPr lang="ja-JP" altLang="en-US" sz="1800" b="1">
                <a:latin typeface="Arial"/>
              </a:rPr>
              <a:t>’</a:t>
            </a:r>
            <a:r>
              <a:rPr lang="en-US" sz="1800" b="1"/>
              <a:t>,b</a:t>
            </a:r>
            <a:r>
              <a:rPr lang="ja-JP" altLang="en-US" sz="1800" b="1">
                <a:latin typeface="Arial"/>
              </a:rPr>
              <a:t>’</a:t>
            </a:r>
            <a:endParaRPr lang="en-US" sz="1800" b="1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3352800" y="46482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3641725" y="4243388"/>
            <a:ext cx="1422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R(a,b,a</a:t>
            </a:r>
            <a:r>
              <a:rPr lang="ja-JP" altLang="en-US" sz="1800" b="1">
                <a:latin typeface="Arial"/>
              </a:rPr>
              <a:t>’</a:t>
            </a:r>
            <a:r>
              <a:rPr lang="en-US" sz="1800" b="1"/>
              <a:t>,b</a:t>
            </a:r>
            <a:r>
              <a:rPr lang="ja-JP" altLang="en-US" sz="1800" b="1">
                <a:latin typeface="Arial"/>
              </a:rPr>
              <a:t>’</a:t>
            </a:r>
            <a:r>
              <a:rPr lang="en-US" sz="1800" b="1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365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8872" y="-152749"/>
            <a:ext cx="8229600" cy="1143000"/>
          </a:xfrm>
        </p:spPr>
        <p:txBody>
          <a:bodyPr/>
          <a:lstStyle/>
          <a:p>
            <a:r>
              <a:rPr lang="en-US" dirty="0"/>
              <a:t>Linear Time vs. Branching Time</a:t>
            </a:r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77875"/>
            <a:ext cx="8249089" cy="2803525"/>
          </a:xfrm>
        </p:spPr>
        <p:txBody>
          <a:bodyPr>
            <a:normAutofit/>
          </a:bodyPr>
          <a:lstStyle/>
          <a:p>
            <a:r>
              <a:rPr lang="en-US" sz="2400" dirty="0"/>
              <a:t>In linear time logics given we look at execution paths individually</a:t>
            </a:r>
          </a:p>
          <a:p>
            <a:r>
              <a:rPr lang="en-US" sz="2400" dirty="0"/>
              <a:t>In branching time logics we view the computation as a tree</a:t>
            </a:r>
          </a:p>
          <a:p>
            <a:pPr lvl="1"/>
            <a:r>
              <a:rPr lang="en-US" sz="2000" dirty="0"/>
              <a:t>computation tree: unroll the transition relation</a:t>
            </a:r>
          </a:p>
        </p:txBody>
      </p:sp>
      <p:sp>
        <p:nvSpPr>
          <p:cNvPr id="1366020" name="Oval 4"/>
          <p:cNvSpPr>
            <a:spLocks noChangeArrowheads="1"/>
          </p:cNvSpPr>
          <p:nvPr/>
        </p:nvSpPr>
        <p:spPr bwMode="auto">
          <a:xfrm>
            <a:off x="10668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sp>
        <p:nvSpPr>
          <p:cNvPr id="1366021" name="Oval 5"/>
          <p:cNvSpPr>
            <a:spLocks noChangeArrowheads="1"/>
          </p:cNvSpPr>
          <p:nvPr/>
        </p:nvSpPr>
        <p:spPr bwMode="auto">
          <a:xfrm>
            <a:off x="3810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22" name="AutoShape 6"/>
          <p:cNvCxnSpPr>
            <a:cxnSpLocks noChangeShapeType="1"/>
            <a:stCxn id="1366021" idx="6"/>
            <a:endCxn id="1366020" idx="2"/>
          </p:cNvCxnSpPr>
          <p:nvPr/>
        </p:nvCxnSpPr>
        <p:spPr bwMode="auto">
          <a:xfrm>
            <a:off x="6858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23" name="AutoShape 7"/>
          <p:cNvCxnSpPr>
            <a:cxnSpLocks noChangeShapeType="1"/>
            <a:stCxn id="1366020" idx="6"/>
            <a:endCxn id="1366028" idx="2"/>
          </p:cNvCxnSpPr>
          <p:nvPr/>
        </p:nvCxnSpPr>
        <p:spPr bwMode="auto">
          <a:xfrm>
            <a:off x="13716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24" name="Oval 8"/>
          <p:cNvSpPr>
            <a:spLocks noChangeArrowheads="1"/>
          </p:cNvSpPr>
          <p:nvPr/>
        </p:nvSpPr>
        <p:spPr bwMode="auto">
          <a:xfrm>
            <a:off x="23622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25" name="Line 9"/>
          <p:cNvSpPr>
            <a:spLocks noChangeShapeType="1"/>
          </p:cNvSpPr>
          <p:nvPr/>
        </p:nvSpPr>
        <p:spPr bwMode="auto">
          <a:xfrm>
            <a:off x="1905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66026" name="AutoShape 10"/>
          <p:cNvCxnSpPr>
            <a:cxnSpLocks noChangeShapeType="1"/>
            <a:stCxn id="1366028" idx="1"/>
            <a:endCxn id="1366021" idx="0"/>
          </p:cNvCxnSpPr>
          <p:nvPr/>
        </p:nvCxnSpPr>
        <p:spPr bwMode="auto">
          <a:xfrm rot="5400000" flipH="1">
            <a:off x="1143000" y="3200400"/>
            <a:ext cx="44450" cy="1263650"/>
          </a:xfrm>
          <a:prstGeom prst="curvedConnector3">
            <a:avLst>
              <a:gd name="adj1" fmla="val 61428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27" name="AutoShape 11"/>
          <p:cNvCxnSpPr>
            <a:cxnSpLocks noChangeShapeType="1"/>
            <a:stCxn id="1366024" idx="4"/>
            <a:endCxn id="1366028" idx="4"/>
          </p:cNvCxnSpPr>
          <p:nvPr/>
        </p:nvCxnSpPr>
        <p:spPr bwMode="auto">
          <a:xfrm rot="5400000">
            <a:off x="2209006" y="3810794"/>
            <a:ext cx="1588" cy="6096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28" name="Oval 12"/>
          <p:cNvSpPr>
            <a:spLocks noChangeArrowheads="1"/>
          </p:cNvSpPr>
          <p:nvPr/>
        </p:nvSpPr>
        <p:spPr bwMode="auto">
          <a:xfrm>
            <a:off x="17526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29" name="AutoShape 13"/>
          <p:cNvCxnSpPr>
            <a:cxnSpLocks noChangeShapeType="1"/>
            <a:stCxn id="1366028" idx="6"/>
            <a:endCxn id="1366024" idx="2"/>
          </p:cNvCxnSpPr>
          <p:nvPr/>
        </p:nvCxnSpPr>
        <p:spPr bwMode="auto">
          <a:xfrm>
            <a:off x="2057400" y="39624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30" name="Text Box 14"/>
          <p:cNvSpPr txBox="1">
            <a:spLocks noChangeArrowheads="1"/>
          </p:cNvSpPr>
          <p:nvPr/>
        </p:nvSpPr>
        <p:spPr bwMode="auto">
          <a:xfrm>
            <a:off x="228600" y="2819400"/>
            <a:ext cx="221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Transition System</a:t>
            </a:r>
          </a:p>
        </p:txBody>
      </p:sp>
      <p:sp>
        <p:nvSpPr>
          <p:cNvPr id="1366031" name="Text Box 15"/>
          <p:cNvSpPr txBox="1">
            <a:spLocks noChangeArrowheads="1"/>
          </p:cNvSpPr>
          <p:nvPr/>
        </p:nvSpPr>
        <p:spPr bwMode="auto">
          <a:xfrm>
            <a:off x="3276600" y="2819400"/>
            <a:ext cx="201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Execution Paths</a:t>
            </a:r>
          </a:p>
        </p:txBody>
      </p:sp>
      <p:sp>
        <p:nvSpPr>
          <p:cNvPr id="1366032" name="Text Box 16"/>
          <p:cNvSpPr txBox="1">
            <a:spLocks noChangeArrowheads="1"/>
          </p:cNvSpPr>
          <p:nvPr/>
        </p:nvSpPr>
        <p:spPr bwMode="auto">
          <a:xfrm>
            <a:off x="6248400" y="2819400"/>
            <a:ext cx="221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Computation Tree</a:t>
            </a:r>
          </a:p>
        </p:txBody>
      </p:sp>
      <p:sp>
        <p:nvSpPr>
          <p:cNvPr id="1366033" name="Oval 17"/>
          <p:cNvSpPr>
            <a:spLocks noChangeArrowheads="1"/>
          </p:cNvSpPr>
          <p:nvPr/>
        </p:nvSpPr>
        <p:spPr bwMode="auto">
          <a:xfrm>
            <a:off x="37338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34" name="Oval 18"/>
          <p:cNvSpPr>
            <a:spLocks noChangeArrowheads="1"/>
          </p:cNvSpPr>
          <p:nvPr/>
        </p:nvSpPr>
        <p:spPr bwMode="auto">
          <a:xfrm>
            <a:off x="37338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35" name="Oval 19"/>
          <p:cNvSpPr>
            <a:spLocks noChangeArrowheads="1"/>
          </p:cNvSpPr>
          <p:nvPr/>
        </p:nvSpPr>
        <p:spPr bwMode="auto">
          <a:xfrm>
            <a:off x="3733800" y="4800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36" name="AutoShape 20"/>
          <p:cNvCxnSpPr>
            <a:cxnSpLocks noChangeShapeType="1"/>
            <a:stCxn id="1366033" idx="4"/>
            <a:endCxn id="1366034" idx="0"/>
          </p:cNvCxnSpPr>
          <p:nvPr/>
        </p:nvCxnSpPr>
        <p:spPr bwMode="auto">
          <a:xfrm>
            <a:off x="3886200" y="3886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37" name="AutoShape 21"/>
          <p:cNvCxnSpPr>
            <a:cxnSpLocks noChangeShapeType="1"/>
            <a:stCxn id="1366034" idx="4"/>
            <a:endCxn id="1366035" idx="0"/>
          </p:cNvCxnSpPr>
          <p:nvPr/>
        </p:nvCxnSpPr>
        <p:spPr bwMode="auto">
          <a:xfrm>
            <a:off x="3886200" y="4495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38" name="Oval 22"/>
          <p:cNvSpPr>
            <a:spLocks noChangeArrowheads="1"/>
          </p:cNvSpPr>
          <p:nvPr/>
        </p:nvSpPr>
        <p:spPr bwMode="auto">
          <a:xfrm>
            <a:off x="43434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39" name="Oval 23"/>
          <p:cNvSpPr>
            <a:spLocks noChangeArrowheads="1"/>
          </p:cNvSpPr>
          <p:nvPr/>
        </p:nvSpPr>
        <p:spPr bwMode="auto">
          <a:xfrm>
            <a:off x="43434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66040" name="Oval 24"/>
          <p:cNvSpPr>
            <a:spLocks noChangeArrowheads="1"/>
          </p:cNvSpPr>
          <p:nvPr/>
        </p:nvSpPr>
        <p:spPr bwMode="auto">
          <a:xfrm>
            <a:off x="4343400" y="4800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66041" name="AutoShape 25"/>
          <p:cNvCxnSpPr>
            <a:cxnSpLocks noChangeShapeType="1"/>
            <a:stCxn id="1366038" idx="4"/>
            <a:endCxn id="1366039" idx="0"/>
          </p:cNvCxnSpPr>
          <p:nvPr/>
        </p:nvCxnSpPr>
        <p:spPr bwMode="auto">
          <a:xfrm>
            <a:off x="4495800" y="3886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42" name="AutoShape 26"/>
          <p:cNvCxnSpPr>
            <a:cxnSpLocks noChangeShapeType="1"/>
            <a:stCxn id="1366039" idx="4"/>
            <a:endCxn id="1366040" idx="0"/>
          </p:cNvCxnSpPr>
          <p:nvPr/>
        </p:nvCxnSpPr>
        <p:spPr bwMode="auto">
          <a:xfrm>
            <a:off x="4495800" y="4495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43" name="Text Box 27"/>
          <p:cNvSpPr txBox="1">
            <a:spLocks noChangeArrowheads="1"/>
          </p:cNvSpPr>
          <p:nvPr/>
        </p:nvSpPr>
        <p:spPr bwMode="auto">
          <a:xfrm>
            <a:off x="3733800" y="5072063"/>
            <a:ext cx="2476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44" name="Rectangle 28"/>
          <p:cNvSpPr>
            <a:spLocks noChangeArrowheads="1"/>
          </p:cNvSpPr>
          <p:nvPr/>
        </p:nvSpPr>
        <p:spPr bwMode="auto">
          <a:xfrm>
            <a:off x="4343400" y="568483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45" name="Oval 29"/>
          <p:cNvSpPr>
            <a:spLocks noChangeArrowheads="1"/>
          </p:cNvSpPr>
          <p:nvPr/>
        </p:nvSpPr>
        <p:spPr bwMode="auto">
          <a:xfrm>
            <a:off x="4343400" y="5410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s3</a:t>
            </a:r>
          </a:p>
        </p:txBody>
      </p:sp>
      <p:cxnSp>
        <p:nvCxnSpPr>
          <p:cNvPr id="1366046" name="AutoShape 30"/>
          <p:cNvCxnSpPr>
            <a:cxnSpLocks noChangeShapeType="1"/>
            <a:endCxn id="1366045" idx="0"/>
          </p:cNvCxnSpPr>
          <p:nvPr/>
        </p:nvCxnSpPr>
        <p:spPr bwMode="auto">
          <a:xfrm>
            <a:off x="4495800" y="5105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47" name="Oval 31"/>
          <p:cNvSpPr>
            <a:spLocks noChangeArrowheads="1"/>
          </p:cNvSpPr>
          <p:nvPr/>
        </p:nvSpPr>
        <p:spPr bwMode="auto">
          <a:xfrm>
            <a:off x="6673850" y="40068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48" name="Oval 32"/>
          <p:cNvSpPr>
            <a:spLocks noChangeArrowheads="1"/>
          </p:cNvSpPr>
          <p:nvPr/>
        </p:nvSpPr>
        <p:spPr bwMode="auto">
          <a:xfrm>
            <a:off x="6673850" y="46164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49" name="AutoShape 33"/>
          <p:cNvCxnSpPr>
            <a:cxnSpLocks noChangeShapeType="1"/>
            <a:stCxn id="1366051" idx="3"/>
            <a:endCxn id="1366047" idx="0"/>
          </p:cNvCxnSpPr>
          <p:nvPr/>
        </p:nvCxnSpPr>
        <p:spPr bwMode="auto">
          <a:xfrm flipH="1">
            <a:off x="6826250" y="3613150"/>
            <a:ext cx="38100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50" name="AutoShape 34"/>
          <p:cNvCxnSpPr>
            <a:cxnSpLocks noChangeShapeType="1"/>
            <a:stCxn id="1366047" idx="4"/>
            <a:endCxn id="1366048" idx="0"/>
          </p:cNvCxnSpPr>
          <p:nvPr/>
        </p:nvCxnSpPr>
        <p:spPr bwMode="auto">
          <a:xfrm>
            <a:off x="6826250" y="431165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51" name="Oval 35"/>
          <p:cNvSpPr>
            <a:spLocks noChangeArrowheads="1"/>
          </p:cNvSpPr>
          <p:nvPr/>
        </p:nvSpPr>
        <p:spPr bwMode="auto">
          <a:xfrm>
            <a:off x="7162800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52" name="Oval 36"/>
          <p:cNvSpPr>
            <a:spLocks noChangeArrowheads="1"/>
          </p:cNvSpPr>
          <p:nvPr/>
        </p:nvSpPr>
        <p:spPr bwMode="auto">
          <a:xfrm>
            <a:off x="77724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66053" name="Oval 37"/>
          <p:cNvSpPr>
            <a:spLocks noChangeArrowheads="1"/>
          </p:cNvSpPr>
          <p:nvPr/>
        </p:nvSpPr>
        <p:spPr bwMode="auto">
          <a:xfrm>
            <a:off x="7772400" y="4572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66054" name="AutoShape 38"/>
          <p:cNvCxnSpPr>
            <a:cxnSpLocks noChangeShapeType="1"/>
            <a:stCxn id="1366051" idx="5"/>
            <a:endCxn id="1366052" idx="0"/>
          </p:cNvCxnSpPr>
          <p:nvPr/>
        </p:nvCxnSpPr>
        <p:spPr bwMode="auto">
          <a:xfrm>
            <a:off x="7423150" y="3613150"/>
            <a:ext cx="5016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55" name="AutoShape 39"/>
          <p:cNvCxnSpPr>
            <a:cxnSpLocks noChangeShapeType="1"/>
            <a:stCxn id="1366052" idx="4"/>
            <a:endCxn id="1366053" idx="0"/>
          </p:cNvCxnSpPr>
          <p:nvPr/>
        </p:nvCxnSpPr>
        <p:spPr bwMode="auto">
          <a:xfrm>
            <a:off x="7924800" y="4267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56" name="Text Box 40"/>
          <p:cNvSpPr txBox="1">
            <a:spLocks noChangeArrowheads="1"/>
          </p:cNvSpPr>
          <p:nvPr/>
        </p:nvSpPr>
        <p:spPr bwMode="auto">
          <a:xfrm>
            <a:off x="6445250" y="5530850"/>
            <a:ext cx="1841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57" name="Rectangle 41"/>
          <p:cNvSpPr>
            <a:spLocks noChangeArrowheads="1"/>
          </p:cNvSpPr>
          <p:nvPr/>
        </p:nvSpPr>
        <p:spPr bwMode="auto">
          <a:xfrm>
            <a:off x="6978650" y="55308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58" name="Oval 42"/>
          <p:cNvSpPr>
            <a:spLocks noChangeArrowheads="1"/>
          </p:cNvSpPr>
          <p:nvPr/>
        </p:nvSpPr>
        <p:spPr bwMode="auto">
          <a:xfrm>
            <a:off x="7772400" y="5181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59" name="AutoShape 43"/>
          <p:cNvCxnSpPr>
            <a:cxnSpLocks noChangeShapeType="1"/>
            <a:endCxn id="1366058" idx="0"/>
          </p:cNvCxnSpPr>
          <p:nvPr/>
        </p:nvCxnSpPr>
        <p:spPr bwMode="auto">
          <a:xfrm>
            <a:off x="7924800" y="4876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0" name="Oval 44"/>
          <p:cNvSpPr>
            <a:spLocks noChangeArrowheads="1"/>
          </p:cNvSpPr>
          <p:nvPr/>
        </p:nvSpPr>
        <p:spPr bwMode="auto">
          <a:xfrm>
            <a:off x="6369050" y="5226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66061" name="AutoShape 45"/>
          <p:cNvCxnSpPr>
            <a:cxnSpLocks noChangeShapeType="1"/>
            <a:endCxn id="1366060" idx="0"/>
          </p:cNvCxnSpPr>
          <p:nvPr/>
        </p:nvCxnSpPr>
        <p:spPr bwMode="auto">
          <a:xfrm flipH="1">
            <a:off x="6521450" y="48768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2" name="Oval 46"/>
          <p:cNvSpPr>
            <a:spLocks noChangeArrowheads="1"/>
          </p:cNvSpPr>
          <p:nvPr/>
        </p:nvSpPr>
        <p:spPr bwMode="auto">
          <a:xfrm>
            <a:off x="6978650" y="5226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63" name="AutoShape 47"/>
          <p:cNvCxnSpPr>
            <a:cxnSpLocks noChangeShapeType="1"/>
            <a:endCxn id="1366062" idx="0"/>
          </p:cNvCxnSpPr>
          <p:nvPr/>
        </p:nvCxnSpPr>
        <p:spPr bwMode="auto">
          <a:xfrm>
            <a:off x="6934200" y="48768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4" name="Rectangle 48"/>
          <p:cNvSpPr>
            <a:spLocks noChangeArrowheads="1"/>
          </p:cNvSpPr>
          <p:nvPr/>
        </p:nvSpPr>
        <p:spPr bwMode="auto">
          <a:xfrm>
            <a:off x="6369050" y="55308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65" name="Text Box 49"/>
          <p:cNvSpPr txBox="1">
            <a:spLocks noChangeArrowheads="1"/>
          </p:cNvSpPr>
          <p:nvPr/>
        </p:nvSpPr>
        <p:spPr bwMode="auto">
          <a:xfrm>
            <a:off x="7543800" y="6580188"/>
            <a:ext cx="1841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66" name="Rectangle 50"/>
          <p:cNvSpPr>
            <a:spLocks noChangeArrowheads="1"/>
          </p:cNvSpPr>
          <p:nvPr/>
        </p:nvSpPr>
        <p:spPr bwMode="auto">
          <a:xfrm>
            <a:off x="8077200" y="60467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67" name="Oval 51"/>
          <p:cNvSpPr>
            <a:spLocks noChangeArrowheads="1"/>
          </p:cNvSpPr>
          <p:nvPr/>
        </p:nvSpPr>
        <p:spPr bwMode="auto">
          <a:xfrm>
            <a:off x="7467600" y="57419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66068" name="AutoShape 52"/>
          <p:cNvCxnSpPr>
            <a:cxnSpLocks noChangeShapeType="1"/>
            <a:endCxn id="1366067" idx="0"/>
          </p:cNvCxnSpPr>
          <p:nvPr/>
        </p:nvCxnSpPr>
        <p:spPr bwMode="auto">
          <a:xfrm flipH="1">
            <a:off x="7620000" y="53927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9" name="Oval 53"/>
          <p:cNvSpPr>
            <a:spLocks noChangeArrowheads="1"/>
          </p:cNvSpPr>
          <p:nvPr/>
        </p:nvSpPr>
        <p:spPr bwMode="auto">
          <a:xfrm>
            <a:off x="8077200" y="57419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70" name="AutoShape 54"/>
          <p:cNvCxnSpPr>
            <a:cxnSpLocks noChangeShapeType="1"/>
            <a:endCxn id="1366069" idx="0"/>
          </p:cNvCxnSpPr>
          <p:nvPr/>
        </p:nvCxnSpPr>
        <p:spPr bwMode="auto">
          <a:xfrm>
            <a:off x="8032750" y="53927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71" name="Rectangle 55"/>
          <p:cNvSpPr>
            <a:spLocks noChangeArrowheads="1"/>
          </p:cNvSpPr>
          <p:nvPr/>
        </p:nvSpPr>
        <p:spPr bwMode="auto">
          <a:xfrm>
            <a:off x="7467600" y="60467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Properties</a:t>
            </a:r>
          </a:p>
        </p:txBody>
      </p:sp>
      <p:sp>
        <p:nvSpPr>
          <p:cNvPr id="1371139" name="Oval 3"/>
          <p:cNvSpPr>
            <a:spLocks noChangeArrowheads="1"/>
          </p:cNvSpPr>
          <p:nvPr/>
        </p:nvSpPr>
        <p:spPr bwMode="auto">
          <a:xfrm>
            <a:off x="16002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sp>
        <p:nvSpPr>
          <p:cNvPr id="1371140" name="Oval 4"/>
          <p:cNvSpPr>
            <a:spLocks noChangeArrowheads="1"/>
          </p:cNvSpPr>
          <p:nvPr/>
        </p:nvSpPr>
        <p:spPr bwMode="auto">
          <a:xfrm>
            <a:off x="914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41" name="AutoShape 5"/>
          <p:cNvCxnSpPr>
            <a:cxnSpLocks noChangeShapeType="1"/>
            <a:stCxn id="1371140" idx="6"/>
            <a:endCxn id="1371139" idx="2"/>
          </p:cNvCxnSpPr>
          <p:nvPr/>
        </p:nvCxnSpPr>
        <p:spPr bwMode="auto">
          <a:xfrm>
            <a:off x="1219200" y="251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42" name="AutoShape 6"/>
          <p:cNvCxnSpPr>
            <a:cxnSpLocks noChangeShapeType="1"/>
            <a:stCxn id="1371139" idx="6"/>
            <a:endCxn id="1371147" idx="2"/>
          </p:cNvCxnSpPr>
          <p:nvPr/>
        </p:nvCxnSpPr>
        <p:spPr bwMode="auto">
          <a:xfrm>
            <a:off x="1905000" y="251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3" name="Oval 7"/>
          <p:cNvSpPr>
            <a:spLocks noChangeArrowheads="1"/>
          </p:cNvSpPr>
          <p:nvPr/>
        </p:nvSpPr>
        <p:spPr bwMode="auto">
          <a:xfrm>
            <a:off x="2895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71144" name="Line 8"/>
          <p:cNvSpPr>
            <a:spLocks noChangeShapeType="1"/>
          </p:cNvSpPr>
          <p:nvPr/>
        </p:nvSpPr>
        <p:spPr bwMode="auto">
          <a:xfrm>
            <a:off x="2438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71145" name="AutoShape 9"/>
          <p:cNvCxnSpPr>
            <a:cxnSpLocks noChangeShapeType="1"/>
            <a:stCxn id="1371147" idx="1"/>
            <a:endCxn id="1371140" idx="0"/>
          </p:cNvCxnSpPr>
          <p:nvPr/>
        </p:nvCxnSpPr>
        <p:spPr bwMode="auto">
          <a:xfrm rot="5400000" flipH="1">
            <a:off x="1676400" y="1752600"/>
            <a:ext cx="44450" cy="1263650"/>
          </a:xfrm>
          <a:prstGeom prst="curvedConnector3">
            <a:avLst>
              <a:gd name="adj1" fmla="val 61428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46" name="AutoShape 10"/>
          <p:cNvCxnSpPr>
            <a:cxnSpLocks noChangeShapeType="1"/>
            <a:stCxn id="1371143" idx="4"/>
            <a:endCxn id="1371147" idx="4"/>
          </p:cNvCxnSpPr>
          <p:nvPr/>
        </p:nvCxnSpPr>
        <p:spPr bwMode="auto">
          <a:xfrm rot="5400000">
            <a:off x="2742406" y="2362994"/>
            <a:ext cx="1588" cy="6096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7" name="Oval 11"/>
          <p:cNvSpPr>
            <a:spLocks noChangeArrowheads="1"/>
          </p:cNvSpPr>
          <p:nvPr/>
        </p:nvSpPr>
        <p:spPr bwMode="auto">
          <a:xfrm>
            <a:off x="228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48" name="AutoShape 12"/>
          <p:cNvCxnSpPr>
            <a:cxnSpLocks noChangeShapeType="1"/>
            <a:stCxn id="1371147" idx="6"/>
            <a:endCxn id="1371143" idx="2"/>
          </p:cNvCxnSpPr>
          <p:nvPr/>
        </p:nvCxnSpPr>
        <p:spPr bwMode="auto">
          <a:xfrm>
            <a:off x="2590800" y="25146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9" name="Text Box 13"/>
          <p:cNvSpPr txBox="1">
            <a:spLocks noChangeArrowheads="1"/>
          </p:cNvSpPr>
          <p:nvPr/>
        </p:nvSpPr>
        <p:spPr bwMode="auto">
          <a:xfrm>
            <a:off x="762000" y="1371600"/>
            <a:ext cx="221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Transition System</a:t>
            </a:r>
          </a:p>
        </p:txBody>
      </p:sp>
      <p:sp>
        <p:nvSpPr>
          <p:cNvPr id="1371150" name="Text Box 14"/>
          <p:cNvSpPr txBox="1">
            <a:spLocks noChangeArrowheads="1"/>
          </p:cNvSpPr>
          <p:nvPr/>
        </p:nvSpPr>
        <p:spPr bwMode="auto">
          <a:xfrm>
            <a:off x="5486400" y="1371600"/>
            <a:ext cx="221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Computation Tree</a:t>
            </a:r>
          </a:p>
        </p:txBody>
      </p:sp>
      <p:sp>
        <p:nvSpPr>
          <p:cNvPr id="1371151" name="Oval 15"/>
          <p:cNvSpPr>
            <a:spLocks noChangeArrowheads="1"/>
          </p:cNvSpPr>
          <p:nvPr/>
        </p:nvSpPr>
        <p:spPr bwMode="auto">
          <a:xfrm>
            <a:off x="6064250" y="2559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71152" name="Oval 16"/>
          <p:cNvSpPr>
            <a:spLocks noChangeArrowheads="1"/>
          </p:cNvSpPr>
          <p:nvPr/>
        </p:nvSpPr>
        <p:spPr bwMode="auto">
          <a:xfrm>
            <a:off x="6064250" y="31686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53" name="AutoShape 17"/>
          <p:cNvCxnSpPr>
            <a:cxnSpLocks noChangeShapeType="1"/>
            <a:stCxn id="1371155" idx="3"/>
            <a:endCxn id="1371151" idx="0"/>
          </p:cNvCxnSpPr>
          <p:nvPr/>
        </p:nvCxnSpPr>
        <p:spPr bwMode="auto">
          <a:xfrm flipH="1">
            <a:off x="6216650" y="2165350"/>
            <a:ext cx="53340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54" name="AutoShape 18"/>
          <p:cNvCxnSpPr>
            <a:cxnSpLocks noChangeShapeType="1"/>
            <a:stCxn id="1371151" idx="4"/>
            <a:endCxn id="1371152" idx="0"/>
          </p:cNvCxnSpPr>
          <p:nvPr/>
        </p:nvCxnSpPr>
        <p:spPr bwMode="auto">
          <a:xfrm>
            <a:off x="6216650" y="286385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55" name="Oval 19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71156" name="Oval 20"/>
          <p:cNvSpPr>
            <a:spLocks noChangeArrowheads="1"/>
          </p:cNvSpPr>
          <p:nvPr/>
        </p:nvSpPr>
        <p:spPr bwMode="auto">
          <a:xfrm>
            <a:off x="7543800" y="2514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71157" name="Oval 21"/>
          <p:cNvSpPr>
            <a:spLocks noChangeArrowheads="1"/>
          </p:cNvSpPr>
          <p:nvPr/>
        </p:nvSpPr>
        <p:spPr bwMode="auto">
          <a:xfrm>
            <a:off x="7543800" y="3124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71158" name="AutoShape 22"/>
          <p:cNvCxnSpPr>
            <a:cxnSpLocks noChangeShapeType="1"/>
            <a:stCxn id="1371155" idx="5"/>
            <a:endCxn id="1371156" idx="0"/>
          </p:cNvCxnSpPr>
          <p:nvPr/>
        </p:nvCxnSpPr>
        <p:spPr bwMode="auto">
          <a:xfrm>
            <a:off x="6965950" y="2165350"/>
            <a:ext cx="7302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59" name="AutoShape 23"/>
          <p:cNvCxnSpPr>
            <a:cxnSpLocks noChangeShapeType="1"/>
            <a:stCxn id="1371156" idx="4"/>
            <a:endCxn id="1371157" idx="0"/>
          </p:cNvCxnSpPr>
          <p:nvPr/>
        </p:nvCxnSpPr>
        <p:spPr bwMode="auto">
          <a:xfrm>
            <a:off x="7696200" y="2819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0" name="Text Box 24"/>
          <p:cNvSpPr txBox="1">
            <a:spLocks noChangeArrowheads="1"/>
          </p:cNvSpPr>
          <p:nvPr/>
        </p:nvSpPr>
        <p:spPr bwMode="auto">
          <a:xfrm>
            <a:off x="5835650" y="4083050"/>
            <a:ext cx="1841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71161" name="Rectangle 25"/>
          <p:cNvSpPr>
            <a:spLocks noChangeArrowheads="1"/>
          </p:cNvSpPr>
          <p:nvPr/>
        </p:nvSpPr>
        <p:spPr bwMode="auto">
          <a:xfrm>
            <a:off x="6369050" y="40830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62" name="Oval 26"/>
          <p:cNvSpPr>
            <a:spLocks noChangeArrowheads="1"/>
          </p:cNvSpPr>
          <p:nvPr/>
        </p:nvSpPr>
        <p:spPr bwMode="auto">
          <a:xfrm>
            <a:off x="75438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63" name="AutoShape 27"/>
          <p:cNvCxnSpPr>
            <a:cxnSpLocks noChangeShapeType="1"/>
            <a:endCxn id="1371162" idx="0"/>
          </p:cNvCxnSpPr>
          <p:nvPr/>
        </p:nvCxnSpPr>
        <p:spPr bwMode="auto">
          <a:xfrm>
            <a:off x="7696200" y="3429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4" name="Oval 28"/>
          <p:cNvSpPr>
            <a:spLocks noChangeArrowheads="1"/>
          </p:cNvSpPr>
          <p:nvPr/>
        </p:nvSpPr>
        <p:spPr bwMode="auto">
          <a:xfrm>
            <a:off x="5759450" y="37782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71165" name="AutoShape 29"/>
          <p:cNvCxnSpPr>
            <a:cxnSpLocks noChangeShapeType="1"/>
            <a:endCxn id="1371164" idx="0"/>
          </p:cNvCxnSpPr>
          <p:nvPr/>
        </p:nvCxnSpPr>
        <p:spPr bwMode="auto">
          <a:xfrm flipH="1">
            <a:off x="5911850" y="34290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6" name="Oval 30"/>
          <p:cNvSpPr>
            <a:spLocks noChangeArrowheads="1"/>
          </p:cNvSpPr>
          <p:nvPr/>
        </p:nvSpPr>
        <p:spPr bwMode="auto">
          <a:xfrm>
            <a:off x="6369050" y="37782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67" name="AutoShape 31"/>
          <p:cNvCxnSpPr>
            <a:cxnSpLocks noChangeShapeType="1"/>
            <a:endCxn id="1371166" idx="0"/>
          </p:cNvCxnSpPr>
          <p:nvPr/>
        </p:nvCxnSpPr>
        <p:spPr bwMode="auto">
          <a:xfrm>
            <a:off x="6324600" y="34290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8" name="Rectangle 32"/>
          <p:cNvSpPr>
            <a:spLocks noChangeArrowheads="1"/>
          </p:cNvSpPr>
          <p:nvPr/>
        </p:nvSpPr>
        <p:spPr bwMode="auto">
          <a:xfrm>
            <a:off x="5759450" y="40830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69" name="Text Box 33"/>
          <p:cNvSpPr txBox="1">
            <a:spLocks noChangeArrowheads="1"/>
          </p:cNvSpPr>
          <p:nvPr/>
        </p:nvSpPr>
        <p:spPr bwMode="auto">
          <a:xfrm>
            <a:off x="7086600" y="4598988"/>
            <a:ext cx="1841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71170" name="Rectangle 34"/>
          <p:cNvSpPr>
            <a:spLocks noChangeArrowheads="1"/>
          </p:cNvSpPr>
          <p:nvPr/>
        </p:nvSpPr>
        <p:spPr bwMode="auto">
          <a:xfrm>
            <a:off x="7848600" y="45989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71" name="Oval 35"/>
          <p:cNvSpPr>
            <a:spLocks noChangeArrowheads="1"/>
          </p:cNvSpPr>
          <p:nvPr/>
        </p:nvSpPr>
        <p:spPr bwMode="auto">
          <a:xfrm>
            <a:off x="7239000" y="42941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71172" name="AutoShape 36"/>
          <p:cNvCxnSpPr>
            <a:cxnSpLocks noChangeShapeType="1"/>
            <a:endCxn id="1371171" idx="0"/>
          </p:cNvCxnSpPr>
          <p:nvPr/>
        </p:nvCxnSpPr>
        <p:spPr bwMode="auto">
          <a:xfrm flipH="1">
            <a:off x="7391400" y="39449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73" name="Oval 37"/>
          <p:cNvSpPr>
            <a:spLocks noChangeArrowheads="1"/>
          </p:cNvSpPr>
          <p:nvPr/>
        </p:nvSpPr>
        <p:spPr bwMode="auto">
          <a:xfrm>
            <a:off x="7848600" y="42941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74" name="AutoShape 38"/>
          <p:cNvCxnSpPr>
            <a:cxnSpLocks noChangeShapeType="1"/>
            <a:endCxn id="1371173" idx="0"/>
          </p:cNvCxnSpPr>
          <p:nvPr/>
        </p:nvCxnSpPr>
        <p:spPr bwMode="auto">
          <a:xfrm>
            <a:off x="7804150" y="39449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75" name="Rectangle 39"/>
          <p:cNvSpPr>
            <a:spLocks noChangeArrowheads="1"/>
          </p:cNvSpPr>
          <p:nvPr/>
        </p:nvSpPr>
        <p:spPr bwMode="auto">
          <a:xfrm>
            <a:off x="7239000" y="45989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76" name="Text Box 40"/>
          <p:cNvSpPr txBox="1">
            <a:spLocks noChangeArrowheads="1"/>
          </p:cNvSpPr>
          <p:nvPr/>
        </p:nvSpPr>
        <p:spPr bwMode="auto">
          <a:xfrm>
            <a:off x="2438400" y="198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7" name="Text Box 41"/>
          <p:cNvSpPr txBox="1">
            <a:spLocks noChangeArrowheads="1"/>
          </p:cNvSpPr>
          <p:nvPr/>
        </p:nvSpPr>
        <p:spPr bwMode="auto">
          <a:xfrm>
            <a:off x="3048000" y="198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8" name="Text Box 42"/>
          <p:cNvSpPr txBox="1">
            <a:spLocks noChangeArrowheads="1"/>
          </p:cNvSpPr>
          <p:nvPr/>
        </p:nvSpPr>
        <p:spPr bwMode="auto">
          <a:xfrm>
            <a:off x="7010400" y="1828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9" name="Text Box 43"/>
          <p:cNvSpPr txBox="1">
            <a:spLocks noChangeArrowheads="1"/>
          </p:cNvSpPr>
          <p:nvPr/>
        </p:nvSpPr>
        <p:spPr bwMode="auto">
          <a:xfrm>
            <a:off x="6324600" y="3124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0" name="Text Box 44"/>
          <p:cNvSpPr txBox="1">
            <a:spLocks noChangeArrowheads="1"/>
          </p:cNvSpPr>
          <p:nvPr/>
        </p:nvSpPr>
        <p:spPr bwMode="auto">
          <a:xfrm>
            <a:off x="6324600" y="2514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1" name="Text Box 45"/>
          <p:cNvSpPr txBox="1">
            <a:spLocks noChangeArrowheads="1"/>
          </p:cNvSpPr>
          <p:nvPr/>
        </p:nvSpPr>
        <p:spPr bwMode="auto">
          <a:xfrm>
            <a:off x="5410200" y="3733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2" name="Text Box 46"/>
          <p:cNvSpPr txBox="1">
            <a:spLocks noChangeArrowheads="1"/>
          </p:cNvSpPr>
          <p:nvPr/>
        </p:nvSpPr>
        <p:spPr bwMode="auto">
          <a:xfrm>
            <a:off x="457200" y="3171825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s3 |= p</a:t>
            </a:r>
          </a:p>
          <a:p>
            <a:r>
              <a:rPr lang="en-US" sz="2000">
                <a:latin typeface="Arial" charset="0"/>
              </a:rPr>
              <a:t>s4 |= p</a:t>
            </a:r>
          </a:p>
          <a:p>
            <a:r>
              <a:rPr lang="en-US" sz="2000">
                <a:latin typeface="Arial" charset="0"/>
              </a:rPr>
              <a:t>s1 |= </a:t>
            </a:r>
            <a:r>
              <a:rPr lang="en-US" sz="2000">
                <a:latin typeface="Arial" charset="0"/>
                <a:sym typeface="Symbol" charset="0"/>
              </a:rPr>
              <a:t> p</a:t>
            </a:r>
          </a:p>
          <a:p>
            <a:r>
              <a:rPr lang="en-US" sz="2000">
                <a:latin typeface="Arial" charset="0"/>
                <a:sym typeface="Symbol" charset="0"/>
              </a:rPr>
              <a:t>s2 |=  p</a:t>
            </a:r>
            <a:endParaRPr lang="en-US" sz="2000">
              <a:latin typeface="Arial" charset="0"/>
            </a:endParaRPr>
          </a:p>
        </p:txBody>
      </p:sp>
      <p:sp>
        <p:nvSpPr>
          <p:cNvPr id="1371183" name="Text Box 47"/>
          <p:cNvSpPr txBox="1">
            <a:spLocks noChangeArrowheads="1"/>
          </p:cNvSpPr>
          <p:nvPr/>
        </p:nvSpPr>
        <p:spPr bwMode="auto">
          <a:xfrm>
            <a:off x="2743200" y="3200400"/>
            <a:ext cx="18907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s3 |= EX p</a:t>
            </a:r>
          </a:p>
          <a:p>
            <a:r>
              <a:rPr lang="en-US" sz="2000">
                <a:latin typeface="Arial" charset="0"/>
              </a:rPr>
              <a:t>s3 |= EX </a:t>
            </a:r>
            <a:r>
              <a:rPr lang="en-US" sz="2000">
                <a:latin typeface="Arial" charset="0"/>
                <a:sym typeface="Symbol" charset="0"/>
              </a:rPr>
              <a:t></a:t>
            </a:r>
            <a:r>
              <a:rPr lang="en-US" sz="2000">
                <a:latin typeface="Arial" charset="0"/>
              </a:rPr>
              <a:t> 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 AX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 AX 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EG p</a:t>
            </a:r>
          </a:p>
          <a:p>
            <a:r>
              <a:rPr lang="en-US" sz="2000">
                <a:latin typeface="Arial" charset="0"/>
                <a:sym typeface="Symbol" charset="0"/>
              </a:rPr>
              <a:t>s3 |=  EG 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AF 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EF  p</a:t>
            </a:r>
          </a:p>
          <a:p>
            <a:r>
              <a:rPr lang="en-US" sz="2000">
                <a:latin typeface="Arial" charset="0"/>
                <a:sym typeface="Symbol" charset="0"/>
              </a:rPr>
              <a:t>s3 |=  AF  </a:t>
            </a:r>
            <a:r>
              <a:rPr lang="en-US" sz="2000">
                <a:latin typeface="Arial" charset="0"/>
              </a:rPr>
              <a:t>p</a:t>
            </a:r>
            <a:endParaRPr lang="en-US" sz="2000">
              <a:latin typeface="Arial" charset="0"/>
              <a:sym typeface="Symbol" charset="0"/>
            </a:endParaRPr>
          </a:p>
        </p:txBody>
      </p:sp>
      <p:sp>
        <p:nvSpPr>
          <p:cNvPr id="1371184" name="Text Box 48"/>
          <p:cNvSpPr txBox="1">
            <a:spLocks noChangeArrowheads="1"/>
          </p:cNvSpPr>
          <p:nvPr/>
        </p:nvSpPr>
        <p:spPr bwMode="auto">
          <a:xfrm>
            <a:off x="7848600" y="3657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5" name="Text Box 49"/>
          <p:cNvSpPr txBox="1">
            <a:spLocks noChangeArrowheads="1"/>
          </p:cNvSpPr>
          <p:nvPr/>
        </p:nvSpPr>
        <p:spPr bwMode="auto">
          <a:xfrm>
            <a:off x="6934200" y="4267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14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1139" grpId="0" animBg="1"/>
      <p:bldP spid="1371140" grpId="0" animBg="1"/>
      <p:bldP spid="1371143" grpId="0" animBg="1"/>
      <p:bldP spid="1371144" grpId="0" animBg="1"/>
      <p:bldP spid="1371147" grpId="0" animBg="1"/>
      <p:bldP spid="1371151" grpId="0" animBg="1"/>
      <p:bldP spid="1371152" grpId="0" animBg="1"/>
      <p:bldP spid="1371155" grpId="0" animBg="1"/>
      <p:bldP spid="1371156" grpId="0" animBg="1"/>
      <p:bldP spid="1371157" grpId="0" animBg="1"/>
      <p:bldP spid="1371162" grpId="0" animBg="1"/>
      <p:bldP spid="1371164" grpId="0" animBg="1"/>
      <p:bldP spid="1371166" grpId="0" animBg="1"/>
      <p:bldP spid="1371171" grpId="0" animBg="1"/>
      <p:bldP spid="1371173" grpId="0" animBg="1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Model Checking</a:t>
            </a:r>
          </a:p>
        </p:txBody>
      </p:sp>
      <p:sp>
        <p:nvSpPr>
          <p:cNvPr id="137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Given a transition system T= (S, I, R) and a CTL property p </a:t>
            </a:r>
          </a:p>
          <a:p>
            <a:pPr lvl="1">
              <a:buFontTx/>
              <a:buNone/>
            </a:pPr>
            <a:r>
              <a:rPr lang="en-US"/>
              <a:t>T |= p	iff	for all initial state s </a:t>
            </a:r>
            <a:r>
              <a:rPr lang="en-US">
                <a:sym typeface="Symbol" charset="0"/>
              </a:rPr>
              <a:t> I</a:t>
            </a:r>
            <a:r>
              <a:rPr lang="en-US"/>
              <a:t>, s |= p</a:t>
            </a:r>
          </a:p>
          <a:p>
            <a:pPr lvl="1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b="1" i="1"/>
              <a:t>Model checking problem</a:t>
            </a:r>
            <a:r>
              <a:rPr lang="en-US"/>
              <a:t>: Given a transition system T and a CTL property p, determine if T is a model for p (i.e., if T |=p)</a:t>
            </a:r>
          </a:p>
          <a:p>
            <a:pPr lvl="1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For example:</a:t>
            </a:r>
          </a:p>
          <a:p>
            <a:pPr>
              <a:buFontTx/>
              <a:buNone/>
            </a:pPr>
            <a:r>
              <a:rPr lang="en-US"/>
              <a:t>T  |=?  AG ( </a:t>
            </a:r>
            <a:r>
              <a:rPr lang="en-US">
                <a:sym typeface="Symbol" charset="0"/>
              </a:rPr>
              <a:t> (pc1=c  pc2=c))</a:t>
            </a:r>
          </a:p>
          <a:p>
            <a:pPr>
              <a:buFontTx/>
              <a:buNone/>
            </a:pPr>
            <a:r>
              <a:rPr lang="en-US">
                <a:sym typeface="Symbol" charset="0"/>
              </a:rPr>
              <a:t>T  |=?  AG(pc1=w  AF(pc1=c))  AG(pc2=w  AF(pc2=c))</a:t>
            </a:r>
            <a:endParaRPr lang="en-US"/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vs. LTL</a:t>
            </a:r>
          </a:p>
        </p:txBody>
      </p:sp>
      <p:sp>
        <p:nvSpPr>
          <p:cNvPr id="137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CTL and LTL are not equivalent</a:t>
            </a:r>
          </a:p>
          <a:p>
            <a:pPr lvl="1"/>
            <a:r>
              <a:rPr lang="en-US"/>
              <a:t>There are properties that can be expressed in LTL but cannot be expressed in CTL </a:t>
            </a:r>
          </a:p>
          <a:p>
            <a:pPr lvl="2"/>
            <a:r>
              <a:rPr lang="en-US"/>
              <a:t>For example: FG p</a:t>
            </a:r>
          </a:p>
          <a:p>
            <a:pPr lvl="1"/>
            <a:r>
              <a:rPr lang="en-US"/>
              <a:t>There are properties that can be expressed in CTL but cannot be expressed in LTL</a:t>
            </a:r>
          </a:p>
          <a:p>
            <a:pPr lvl="2"/>
            <a:r>
              <a:rPr lang="en-US"/>
              <a:t>For example: AG(EF p)</a:t>
            </a:r>
          </a:p>
          <a:p>
            <a:pPr lvl="2"/>
            <a:endParaRPr lang="en-US"/>
          </a:p>
          <a:p>
            <a:r>
              <a:rPr lang="en-US"/>
              <a:t>Hence, expressive power of CTL and LTL are not comparable</a:t>
            </a:r>
          </a:p>
          <a:p>
            <a:pPr lvl="2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09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Model Checking</a:t>
            </a:r>
            <a:r>
              <a:rPr lang="en-US" sz="2400"/>
              <a:t> </a:t>
            </a:r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1375235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/>
              <a:t>CTL Model checking problem: Given a transition system T = (S, I, R), and a CTL formula f, does the transition system satisfy the property?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CTL model checking problem can be solved in </a:t>
            </a:r>
          </a:p>
          <a:p>
            <a:pPr lvl="1">
              <a:buFontTx/>
              <a:buNone/>
            </a:pPr>
            <a:r>
              <a:rPr lang="en-US"/>
              <a:t> O(|f| </a:t>
            </a:r>
            <a:r>
              <a:rPr lang="en-US">
                <a:sym typeface="Symbol" charset="0"/>
              </a:rPr>
              <a:t> </a:t>
            </a:r>
            <a:r>
              <a:rPr lang="en-US"/>
              <a:t>(|S|+|R|))</a:t>
            </a:r>
          </a:p>
          <a:p>
            <a:pPr lvl="1"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Note that the complexity is linear in the size of the transition system</a:t>
            </a:r>
          </a:p>
          <a:p>
            <a:pPr lvl="1"/>
            <a:r>
              <a:rPr lang="en-US"/>
              <a:t>Recall that the size of the transition system is exponential in the number of variables and concurrent components (this is called the </a:t>
            </a:r>
            <a:r>
              <a:rPr lang="en-US" b="1" i="1"/>
              <a:t>state space explosion</a:t>
            </a:r>
            <a:r>
              <a:rPr lang="en-US"/>
              <a:t> problem)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94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Verification vs. Falsification</a:t>
            </a:r>
          </a:p>
        </p:txBody>
      </p:sp>
      <p:sp>
        <p:nvSpPr>
          <p:cNvPr id="137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Verification: </a:t>
            </a:r>
          </a:p>
          <a:p>
            <a:pPr lvl="1"/>
            <a:r>
              <a:rPr lang="en-US"/>
              <a:t>Show: initial states </a:t>
            </a:r>
            <a:r>
              <a:rPr lang="en-US">
                <a:sym typeface="Symbol" charset="0"/>
              </a:rPr>
              <a:t> truth set of </a:t>
            </a:r>
            <a:r>
              <a:rPr lang="en-US" i="1">
                <a:sym typeface="Symbol" charset="0"/>
              </a:rPr>
              <a:t>p</a:t>
            </a:r>
          </a:p>
          <a:p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Falsification:</a:t>
            </a:r>
            <a:endParaRPr lang="en-US" i="1">
              <a:sym typeface="Symbol" charset="0"/>
            </a:endParaRPr>
          </a:p>
          <a:p>
            <a:pPr lvl="1"/>
            <a:r>
              <a:rPr lang="en-US">
                <a:sym typeface="Symbol" charset="0"/>
              </a:rPr>
              <a:t>Find: a state  initial states  truth set of </a:t>
            </a:r>
            <a:r>
              <a:rPr lang="en-US" i="1">
                <a:sym typeface="Symbol" charset="0"/>
              </a:rPr>
              <a:t>p</a:t>
            </a:r>
          </a:p>
          <a:p>
            <a:pPr lvl="1"/>
            <a:r>
              <a:rPr lang="en-US">
                <a:sym typeface="Symbol" charset="0"/>
              </a:rPr>
              <a:t>Generate a counter-example starting from that state</a:t>
            </a:r>
          </a:p>
          <a:p>
            <a:pPr lvl="1"/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CTL model checking algorithm can also generate a counter-example path if the property is not satisfied</a:t>
            </a:r>
          </a:p>
          <a:p>
            <a:pPr lvl="1"/>
            <a:r>
              <a:rPr lang="en-US">
                <a:sym typeface="Symbol" charset="0"/>
              </a:rPr>
              <a:t>without increasing the complexity</a:t>
            </a:r>
          </a:p>
          <a:p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The ability to find counter-examples is one of the biggest strengths of the model checkers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86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Model Checking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complexity of the model checking problem for LTL is: </a:t>
            </a:r>
          </a:p>
          <a:p>
            <a:pPr lvl="1"/>
            <a:r>
              <a:rPr lang="en-US"/>
              <a:t>(|S|+|R|) </a:t>
            </a:r>
            <a:r>
              <a:rPr lang="en-US">
                <a:sym typeface="Symbol" charset="0"/>
              </a:rPr>
              <a:t></a:t>
            </a:r>
            <a:r>
              <a:rPr lang="en-US"/>
              <a:t> 2</a:t>
            </a:r>
            <a:r>
              <a:rPr lang="en-US" baseline="30000"/>
              <a:t>O(|f|)</a:t>
            </a:r>
            <a:r>
              <a:rPr lang="en-US"/>
              <a:t> </a:t>
            </a:r>
          </a:p>
          <a:p>
            <a:pPr lvl="1"/>
            <a:endParaRPr lang="en-US"/>
          </a:p>
          <a:p>
            <a:r>
              <a:rPr lang="en-US"/>
              <a:t>Typically the size of the formula is much smaller than the size of the transition system </a:t>
            </a:r>
          </a:p>
          <a:p>
            <a:pPr lvl="1"/>
            <a:r>
              <a:rPr lang="en-US"/>
              <a:t>So the exponential complexity in the size of the formula is not very significant in practice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0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088"/>
            <a:ext cx="8229600" cy="1143000"/>
          </a:xfrm>
        </p:spPr>
        <p:txBody>
          <a:bodyPr/>
          <a:lstStyle/>
          <a:p>
            <a:r>
              <a:rPr lang="en-US"/>
              <a:t>CTL Properties </a:t>
            </a:r>
            <a:r>
              <a:rPr lang="en-US">
                <a:sym typeface="Symbol" charset="0"/>
              </a:rPr>
              <a:t> </a:t>
            </a:r>
            <a:r>
              <a:rPr lang="en-US"/>
              <a:t>Fixpoints </a:t>
            </a:r>
            <a:endParaRPr lang="en-US" sz="1800">
              <a:solidFill>
                <a:srgbClr val="FF0066"/>
              </a:solidFill>
            </a:endParaRPr>
          </a:p>
        </p:txBody>
      </p:sp>
      <p:sp>
        <p:nvSpPr>
          <p:cNvPr id="1544195" name="Oval 3"/>
          <p:cNvSpPr>
            <a:spLocks noChangeArrowheads="1"/>
          </p:cNvSpPr>
          <p:nvPr/>
        </p:nvSpPr>
        <p:spPr bwMode="auto">
          <a:xfrm>
            <a:off x="3429000" y="1981200"/>
            <a:ext cx="1143000" cy="457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196" name="Oval 4"/>
          <p:cNvSpPr>
            <a:spLocks noChangeArrowheads="1"/>
          </p:cNvSpPr>
          <p:nvPr/>
        </p:nvSpPr>
        <p:spPr bwMode="auto">
          <a:xfrm>
            <a:off x="3352800" y="1828800"/>
            <a:ext cx="2209800" cy="762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197" name="Oval 5"/>
          <p:cNvSpPr>
            <a:spLocks noChangeArrowheads="1"/>
          </p:cNvSpPr>
          <p:nvPr/>
        </p:nvSpPr>
        <p:spPr bwMode="auto">
          <a:xfrm>
            <a:off x="3200400" y="1524000"/>
            <a:ext cx="4343400" cy="13716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544198" name="Text Box 6"/>
          <p:cNvSpPr txBox="1">
            <a:spLocks noChangeArrowheads="1"/>
          </p:cNvSpPr>
          <p:nvPr/>
        </p:nvSpPr>
        <p:spPr bwMode="auto">
          <a:xfrm>
            <a:off x="6324600" y="1981200"/>
            <a:ext cx="900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•  •  •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544199" name="Text Box 7"/>
          <p:cNvSpPr txBox="1">
            <a:spLocks noChangeArrowheads="1"/>
          </p:cNvSpPr>
          <p:nvPr/>
        </p:nvSpPr>
        <p:spPr bwMode="auto">
          <a:xfrm>
            <a:off x="3886200" y="1981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endParaRPr lang="en-US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544200" name="Oval 8"/>
          <p:cNvSpPr>
            <a:spLocks noChangeArrowheads="1"/>
          </p:cNvSpPr>
          <p:nvPr/>
        </p:nvSpPr>
        <p:spPr bwMode="auto">
          <a:xfrm>
            <a:off x="7162800" y="1828800"/>
            <a:ext cx="16764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01" name="Text Box 9"/>
          <p:cNvSpPr txBox="1">
            <a:spLocks noChangeArrowheads="1"/>
          </p:cNvSpPr>
          <p:nvPr/>
        </p:nvSpPr>
        <p:spPr bwMode="auto">
          <a:xfrm>
            <a:off x="7620000" y="1828800"/>
            <a:ext cx="860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</a:t>
            </a:r>
          </a:p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states</a:t>
            </a:r>
          </a:p>
        </p:txBody>
      </p:sp>
      <p:sp>
        <p:nvSpPr>
          <p:cNvPr id="1544202" name="Line 10"/>
          <p:cNvSpPr>
            <a:spLocks noChangeShapeType="1"/>
          </p:cNvSpPr>
          <p:nvPr/>
        </p:nvSpPr>
        <p:spPr bwMode="auto">
          <a:xfrm>
            <a:off x="7315200" y="2209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03" name="Text Box 11"/>
          <p:cNvSpPr txBox="1">
            <a:spLocks noChangeArrowheads="1"/>
          </p:cNvSpPr>
          <p:nvPr/>
        </p:nvSpPr>
        <p:spPr bwMode="auto">
          <a:xfrm>
            <a:off x="5486400" y="2971800"/>
            <a:ext cx="3886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Symbol" charset="0"/>
              <a:buNone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states that satisfy EF(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  <a:r>
              <a:rPr lang="en-US">
                <a:latin typeface="Arial" charset="0"/>
                <a:sym typeface="Symbol" charset="0"/>
              </a:rPr>
              <a:t> </a:t>
            </a:r>
          </a:p>
          <a:p>
            <a:pPr>
              <a:buFont typeface="Symbol" charset="0"/>
              <a:buNone/>
            </a:pPr>
            <a:r>
              <a:rPr lang="en-US" sz="2400">
                <a:sym typeface="Symbol" charset="0"/>
              </a:rPr>
              <a:t></a:t>
            </a:r>
            <a:r>
              <a:rPr lang="en-US" sz="2400"/>
              <a:t>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states that violate AG(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)</a:t>
            </a:r>
            <a:endParaRPr lang="en-US" sz="1600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sym typeface="Symbol" charset="0"/>
            </a:endParaRPr>
          </a:p>
        </p:txBody>
      </p:sp>
      <p:sp>
        <p:nvSpPr>
          <p:cNvPr id="1544204" name="Text Box 12"/>
          <p:cNvSpPr txBox="1">
            <a:spLocks noChangeArrowheads="1"/>
          </p:cNvSpPr>
          <p:nvPr/>
        </p:nvSpPr>
        <p:spPr bwMode="auto">
          <a:xfrm>
            <a:off x="76200" y="762000"/>
            <a:ext cx="823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EF(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  <a:r>
              <a:rPr lang="en-US" dirty="0">
                <a:latin typeface="Arial" charset="0"/>
                <a:sym typeface="Symbol" charset="0"/>
              </a:rPr>
              <a:t> </a:t>
            </a:r>
            <a:r>
              <a:rPr lang="en-US" sz="2400" dirty="0">
                <a:sym typeface="Symbol" charset="0"/>
              </a:rPr>
              <a:t>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states that can reach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   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 </a:t>
            </a:r>
            <a:r>
              <a:rPr lang="en-US" sz="2400" dirty="0">
                <a:sym typeface="Symbol" charset="0"/>
              </a:rPr>
              <a:t> 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  </a:t>
            </a:r>
            <a:r>
              <a:rPr lang="en-US" dirty="0">
                <a:latin typeface="Arial" charset="0"/>
                <a:sym typeface="Symbol" charset="0"/>
              </a:rPr>
              <a:t>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 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Pre(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  <a:r>
              <a:rPr lang="en-US" dirty="0">
                <a:latin typeface="Arial" charset="0"/>
                <a:sym typeface="Symbol" charset="0"/>
              </a:rPr>
              <a:t>  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Pre(Pre(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)) </a:t>
            </a:r>
            <a:r>
              <a:rPr lang="en-US" dirty="0">
                <a:latin typeface="Arial" charset="0"/>
                <a:sym typeface="Symbol" charset="0"/>
              </a:rPr>
              <a:t> 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...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 </a:t>
            </a:r>
          </a:p>
        </p:txBody>
      </p:sp>
      <p:sp>
        <p:nvSpPr>
          <p:cNvPr id="1544205" name="Line 13"/>
          <p:cNvSpPr>
            <a:spLocks noChangeShapeType="1"/>
          </p:cNvSpPr>
          <p:nvPr/>
        </p:nvSpPr>
        <p:spPr bwMode="auto">
          <a:xfrm flipV="1">
            <a:off x="4724400" y="12192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06" name="Oval 14"/>
          <p:cNvSpPr>
            <a:spLocks noChangeArrowheads="1"/>
          </p:cNvSpPr>
          <p:nvPr/>
        </p:nvSpPr>
        <p:spPr bwMode="auto">
          <a:xfrm>
            <a:off x="3276600" y="1676400"/>
            <a:ext cx="2895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07" name="Line 15"/>
          <p:cNvSpPr>
            <a:spLocks noChangeShapeType="1"/>
          </p:cNvSpPr>
          <p:nvPr/>
        </p:nvSpPr>
        <p:spPr bwMode="auto">
          <a:xfrm flipV="1">
            <a:off x="5867400" y="12192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08" name="Line 16"/>
          <p:cNvSpPr>
            <a:spLocks noChangeShapeType="1"/>
          </p:cNvSpPr>
          <p:nvPr/>
        </p:nvSpPr>
        <p:spPr bwMode="auto">
          <a:xfrm flipV="1">
            <a:off x="3886200" y="12192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09" name="Rectangle 17"/>
          <p:cNvSpPr>
            <a:spLocks noChangeArrowheads="1"/>
          </p:cNvSpPr>
          <p:nvPr/>
        </p:nvSpPr>
        <p:spPr bwMode="auto">
          <a:xfrm>
            <a:off x="5867400" y="917575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  <a:sym typeface="Symbol" charset="0"/>
              </a:rPr>
              <a:t> </a:t>
            </a:r>
          </a:p>
        </p:txBody>
      </p:sp>
      <p:sp>
        <p:nvSpPr>
          <p:cNvPr id="1544210" name="Rectangle 18"/>
          <p:cNvSpPr>
            <a:spLocks noChangeArrowheads="1"/>
          </p:cNvSpPr>
          <p:nvPr/>
        </p:nvSpPr>
        <p:spPr bwMode="auto">
          <a:xfrm>
            <a:off x="7010400" y="993775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  <a:sym typeface="Symbol" charset="0"/>
              </a:rPr>
              <a:t> </a:t>
            </a:r>
          </a:p>
        </p:txBody>
      </p:sp>
      <p:sp>
        <p:nvSpPr>
          <p:cNvPr id="1544211" name="Rectangle 19"/>
          <p:cNvSpPr>
            <a:spLocks noChangeArrowheads="1"/>
          </p:cNvSpPr>
          <p:nvPr/>
        </p:nvSpPr>
        <p:spPr bwMode="auto">
          <a:xfrm>
            <a:off x="3627438" y="2624138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  <a:sym typeface="Symbol" charset="0"/>
              </a:rPr>
              <a:t> </a:t>
            </a:r>
          </a:p>
        </p:txBody>
      </p:sp>
      <p:sp>
        <p:nvSpPr>
          <p:cNvPr id="1544212" name="Oval 20"/>
          <p:cNvSpPr>
            <a:spLocks noChangeArrowheads="1"/>
          </p:cNvSpPr>
          <p:nvPr/>
        </p:nvSpPr>
        <p:spPr bwMode="auto">
          <a:xfrm>
            <a:off x="5638800" y="4721225"/>
            <a:ext cx="2286000" cy="838200"/>
          </a:xfrm>
          <a:prstGeom prst="ellipse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544213" name="Oval 21"/>
          <p:cNvSpPr>
            <a:spLocks noChangeArrowheads="1"/>
          </p:cNvSpPr>
          <p:nvPr/>
        </p:nvSpPr>
        <p:spPr bwMode="auto">
          <a:xfrm>
            <a:off x="3733800" y="4416425"/>
            <a:ext cx="4419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14" name="Text Box 22"/>
          <p:cNvSpPr txBox="1">
            <a:spLocks noChangeArrowheads="1"/>
          </p:cNvSpPr>
          <p:nvPr/>
        </p:nvSpPr>
        <p:spPr bwMode="auto">
          <a:xfrm>
            <a:off x="4724400" y="4949825"/>
            <a:ext cx="900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•  •  •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544215" name="Text Box 23"/>
          <p:cNvSpPr txBox="1">
            <a:spLocks noChangeArrowheads="1"/>
          </p:cNvSpPr>
          <p:nvPr/>
        </p:nvSpPr>
        <p:spPr bwMode="auto">
          <a:xfrm>
            <a:off x="5867400" y="4949825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EG(</a:t>
            </a:r>
            <a:r>
              <a:rPr lang="en-US" i="1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p)</a:t>
            </a:r>
            <a:endParaRPr lang="en-US" i="1">
              <a:solidFill>
                <a:srgbClr val="FF00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544216" name="Oval 24"/>
          <p:cNvSpPr>
            <a:spLocks noChangeArrowheads="1"/>
          </p:cNvSpPr>
          <p:nvPr/>
        </p:nvSpPr>
        <p:spPr bwMode="auto">
          <a:xfrm>
            <a:off x="7391400" y="4876800"/>
            <a:ext cx="16764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17" name="Text Box 25"/>
          <p:cNvSpPr txBox="1">
            <a:spLocks noChangeArrowheads="1"/>
          </p:cNvSpPr>
          <p:nvPr/>
        </p:nvSpPr>
        <p:spPr bwMode="auto">
          <a:xfrm>
            <a:off x="8229600" y="4876800"/>
            <a:ext cx="8604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</a:t>
            </a:r>
          </a:p>
          <a:p>
            <a:r>
              <a:rPr lang="en-US" sz="1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states</a:t>
            </a:r>
          </a:p>
        </p:txBody>
      </p:sp>
      <p:sp>
        <p:nvSpPr>
          <p:cNvPr id="1544218" name="Line 26"/>
          <p:cNvSpPr>
            <a:spLocks noChangeShapeType="1"/>
          </p:cNvSpPr>
          <p:nvPr/>
        </p:nvSpPr>
        <p:spPr bwMode="auto">
          <a:xfrm flipH="1">
            <a:off x="7467600" y="5178425"/>
            <a:ext cx="76200" cy="6889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19" name="Text Box 27"/>
          <p:cNvSpPr txBox="1">
            <a:spLocks noChangeArrowheads="1"/>
          </p:cNvSpPr>
          <p:nvPr/>
        </p:nvSpPr>
        <p:spPr bwMode="auto">
          <a:xfrm>
            <a:off x="5562600" y="5715000"/>
            <a:ext cx="3886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states that satisfy EG(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p)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 </a:t>
            </a:r>
          </a:p>
          <a:p>
            <a:r>
              <a:rPr lang="en-US" sz="2400">
                <a:sym typeface="Symbol" charset="0"/>
              </a:rPr>
              <a:t>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states that violate AF(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1544220" name="Oval 28"/>
          <p:cNvSpPr>
            <a:spLocks noChangeArrowheads="1"/>
          </p:cNvSpPr>
          <p:nvPr/>
        </p:nvSpPr>
        <p:spPr bwMode="auto">
          <a:xfrm>
            <a:off x="4114800" y="4492625"/>
            <a:ext cx="3962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21" name="Oval 29"/>
          <p:cNvSpPr>
            <a:spLocks noChangeArrowheads="1"/>
          </p:cNvSpPr>
          <p:nvPr/>
        </p:nvSpPr>
        <p:spPr bwMode="auto">
          <a:xfrm>
            <a:off x="4648200" y="4568825"/>
            <a:ext cx="3352800" cy="1143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4222" name="Rectangle 30"/>
          <p:cNvSpPr>
            <a:spLocks noChangeArrowheads="1"/>
          </p:cNvSpPr>
          <p:nvPr/>
        </p:nvSpPr>
        <p:spPr bwMode="auto">
          <a:xfrm>
            <a:off x="5334000" y="4114800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  <a:sym typeface="Symbol" charset="0"/>
              </a:rPr>
              <a:t> </a:t>
            </a:r>
          </a:p>
        </p:txBody>
      </p:sp>
      <p:sp>
        <p:nvSpPr>
          <p:cNvPr id="1544223" name="Line 31"/>
          <p:cNvSpPr>
            <a:spLocks noChangeShapeType="1"/>
          </p:cNvSpPr>
          <p:nvPr/>
        </p:nvSpPr>
        <p:spPr bwMode="auto">
          <a:xfrm flipV="1">
            <a:off x="4572000" y="418782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24" name="Rectangle 32"/>
          <p:cNvSpPr>
            <a:spLocks noChangeArrowheads="1"/>
          </p:cNvSpPr>
          <p:nvPr/>
        </p:nvSpPr>
        <p:spPr bwMode="auto">
          <a:xfrm>
            <a:off x="0" y="37338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EG(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 </a:t>
            </a:r>
            <a:r>
              <a:rPr lang="en-US" sz="2400">
                <a:sym typeface="Symbol" charset="0"/>
              </a:rPr>
              <a:t>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states that can avoid reaching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/>
              <a:t>  </a:t>
            </a:r>
            <a:r>
              <a:rPr lang="en-US" sz="2400">
                <a:sym typeface="Symbol" charset="0"/>
              </a:rPr>
              <a:t></a:t>
            </a:r>
            <a:r>
              <a:rPr lang="en-US">
                <a:sym typeface="Symbol" charset="0"/>
              </a:rPr>
              <a:t>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 </a:t>
            </a:r>
            <a:r>
              <a:rPr lang="en-US">
                <a:latin typeface="Arial" charset="0"/>
                <a:sym typeface="Symbol" charset="0"/>
              </a:rPr>
              <a:t>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Pre(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  <a:r>
              <a:rPr lang="en-US">
                <a:latin typeface="Arial" charset="0"/>
                <a:sym typeface="Symbol" charset="0"/>
              </a:rPr>
              <a:t> 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Pre(Pre(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))</a:t>
            </a:r>
            <a:r>
              <a:rPr lang="en-US">
                <a:latin typeface="Arial" charset="0"/>
                <a:sym typeface="Symbol" charset="0"/>
              </a:rPr>
              <a:t> 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...</a:t>
            </a:r>
          </a:p>
        </p:txBody>
      </p:sp>
      <p:sp>
        <p:nvSpPr>
          <p:cNvPr id="1544225" name="Line 33"/>
          <p:cNvSpPr>
            <a:spLocks noChangeShapeType="1"/>
          </p:cNvSpPr>
          <p:nvPr/>
        </p:nvSpPr>
        <p:spPr bwMode="auto">
          <a:xfrm flipV="1">
            <a:off x="5181600" y="418782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26" name="Line 34"/>
          <p:cNvSpPr>
            <a:spLocks noChangeShapeType="1"/>
          </p:cNvSpPr>
          <p:nvPr/>
        </p:nvSpPr>
        <p:spPr bwMode="auto">
          <a:xfrm flipV="1">
            <a:off x="6172200" y="418782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227" name="Rectangle 35"/>
          <p:cNvSpPr>
            <a:spLocks noChangeArrowheads="1"/>
          </p:cNvSpPr>
          <p:nvPr/>
        </p:nvSpPr>
        <p:spPr bwMode="auto">
          <a:xfrm>
            <a:off x="6019800" y="2362200"/>
            <a:ext cx="919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EF(</a:t>
            </a:r>
            <a:r>
              <a:rPr lang="en-US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</a:t>
            </a:r>
            <a:r>
              <a:rPr lang="en-US" i="1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p</a:t>
            </a:r>
            <a:r>
              <a:rPr lang="en-US">
                <a:solidFill>
                  <a:srgbClr val="FF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sym typeface="Symbol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4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195" grpId="0" animBg="1"/>
      <p:bldP spid="1544196" grpId="0" animBg="1"/>
      <p:bldP spid="1544197" grpId="0" animBg="1"/>
      <p:bldP spid="1544198" grpId="0"/>
      <p:bldP spid="1544199" grpId="0"/>
      <p:bldP spid="1544200" grpId="0" animBg="1"/>
      <p:bldP spid="1544202" grpId="0" animBg="1"/>
      <p:bldP spid="1544205" grpId="0" animBg="1"/>
      <p:bldP spid="1544206" grpId="0" animBg="1"/>
      <p:bldP spid="1544207" grpId="0" animBg="1"/>
      <p:bldP spid="1544208" grpId="0" animBg="1"/>
      <p:bldP spid="1544212" grpId="0" animBg="1"/>
      <p:bldP spid="1544213" grpId="0" animBg="1"/>
      <p:bldP spid="1544214" grpId="0"/>
      <p:bldP spid="1544215" grpId="0"/>
      <p:bldP spid="1544216" grpId="0" animBg="1"/>
      <p:bldP spid="1544217" grpId="0"/>
      <p:bldP spid="1544218" grpId="0" animBg="1"/>
      <p:bldP spid="1544219" grpId="0"/>
      <p:bldP spid="1544220" grpId="0" animBg="1"/>
      <p:bldP spid="1544221" grpId="0" animBg="1"/>
      <p:bldP spid="1544223" grpId="0" animBg="1"/>
      <p:bldP spid="1544224" grpId="0"/>
      <p:bldP spid="1544225" grpId="0" animBg="1"/>
      <p:bldP spid="1544226" grpId="0" animBg="1"/>
      <p:bldP spid="1544227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Symbolic Model Checking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154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Represent sets of states and the transition relation as Boolean logic formulas</a:t>
            </a:r>
            <a:endParaRPr lang="en-US" sz="1800" i="1">
              <a:solidFill>
                <a:srgbClr val="FF3300"/>
              </a:solidFill>
            </a:endParaRPr>
          </a:p>
          <a:p>
            <a:pPr lvl="1"/>
            <a:endParaRPr lang="en-US"/>
          </a:p>
          <a:p>
            <a:r>
              <a:rPr lang="en-US"/>
              <a:t>Fixpoint computation becomes formula manipulation</a:t>
            </a:r>
          </a:p>
          <a:p>
            <a:pPr lvl="1"/>
            <a:r>
              <a:rPr lang="en-US"/>
              <a:t>pre and post-condition computations: Existential variable elimination</a:t>
            </a:r>
          </a:p>
          <a:p>
            <a:pPr lvl="1"/>
            <a:r>
              <a:rPr lang="en-US"/>
              <a:t>conjunction (intersection), disjunction (union) and negation (set difference), and equivalence check</a:t>
            </a:r>
          </a:p>
          <a:p>
            <a:pPr lvl="1"/>
            <a:endParaRPr lang="en-US"/>
          </a:p>
          <a:p>
            <a:r>
              <a:rPr lang="en-US"/>
              <a:t>Use an efficient data structure </a:t>
            </a:r>
          </a:p>
          <a:p>
            <a:pPr lvl="1"/>
            <a:r>
              <a:rPr lang="en-US"/>
              <a:t>Binary Decision Diagrams (BDDs)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34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SMV</a:t>
            </a:r>
            <a:endParaRPr lang="en-US" sz="1800">
              <a:solidFill>
                <a:srgbClr val="FF3300"/>
              </a:solidFill>
            </a:endParaRPr>
          </a:p>
        </p:txBody>
      </p:sp>
      <p:sp>
        <p:nvSpPr>
          <p:cNvPr id="153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A BDD-based symbolic model checker  </a:t>
            </a:r>
          </a:p>
          <a:p>
            <a:r>
              <a:rPr lang="en-US"/>
              <a:t>Finite state</a:t>
            </a:r>
          </a:p>
          <a:p>
            <a:r>
              <a:rPr lang="en-US"/>
              <a:t>Temporal logic: CTL</a:t>
            </a:r>
          </a:p>
          <a:p>
            <a:r>
              <a:rPr lang="en-US"/>
              <a:t>Focus: hardware verification</a:t>
            </a:r>
          </a:p>
          <a:p>
            <a:pPr lvl="1"/>
            <a:r>
              <a:rPr lang="en-US"/>
              <a:t>Later applied to software specifications, protocols, etc.</a:t>
            </a:r>
          </a:p>
          <a:p>
            <a:r>
              <a:rPr lang="en-US"/>
              <a:t>SMV has its own input specification language </a:t>
            </a:r>
          </a:p>
          <a:p>
            <a:pPr lvl="1"/>
            <a:r>
              <a:rPr lang="en-US"/>
              <a:t>concurrency: synchronous, asynchronous </a:t>
            </a:r>
          </a:p>
          <a:p>
            <a:pPr lvl="1"/>
            <a:r>
              <a:rPr lang="en-US"/>
              <a:t>shared variables</a:t>
            </a:r>
          </a:p>
          <a:p>
            <a:pPr lvl="1"/>
            <a:r>
              <a:rPr lang="en-US"/>
              <a:t>boolean and enumerated variables</a:t>
            </a:r>
          </a:p>
          <a:p>
            <a:pPr lvl="1"/>
            <a:r>
              <a:rPr lang="en-US"/>
              <a:t>bounded integer variables (binary encoding) </a:t>
            </a:r>
          </a:p>
          <a:p>
            <a:pPr lvl="2"/>
            <a:r>
              <a:rPr lang="en-US"/>
              <a:t>SMV is not efficient for integers, but it can be fixed</a:t>
            </a:r>
          </a:p>
          <a:p>
            <a:pPr lvl="1"/>
            <a:r>
              <a:rPr lang="en-US"/>
              <a:t>fixed size arrays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25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Image computation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2927350"/>
          </a:xfrm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/>
              <a:t>EX p =  states that can reach p in one step</a:t>
            </a:r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4654550" y="2292350"/>
            <a:ext cx="977900" cy="13589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2673350" y="2292350"/>
            <a:ext cx="977900" cy="13589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89804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 flipV="1">
            <a:off x="3352800" y="2514600"/>
            <a:ext cx="1676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3352800" y="30480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3352800" y="3429000"/>
            <a:ext cx="1828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2727325" y="2795588"/>
            <a:ext cx="614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EXp</a:t>
            </a:r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5013325" y="2795588"/>
            <a:ext cx="306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p</a:t>
            </a: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2346324" y="4168775"/>
            <a:ext cx="4843677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sz="2800" b="1" dirty="0"/>
              <a:t>EX p  =</a:t>
            </a:r>
            <a:r>
              <a:rPr lang="en-US" sz="2800" b="1" dirty="0">
                <a:latin typeface="Arial" charset="0"/>
              </a:rPr>
              <a:t>  </a:t>
            </a:r>
            <a:r>
              <a:rPr lang="en-US" sz="2800" b="1" dirty="0">
                <a:latin typeface="Symbol" charset="0"/>
              </a:rPr>
              <a:t>$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/>
              <a:t>v</a:t>
            </a:r>
            <a:r>
              <a:rPr lang="ja-JP" altLang="en-US" sz="2800" b="1" dirty="0">
                <a:latin typeface="Arial"/>
              </a:rPr>
              <a:t>’</a:t>
            </a:r>
            <a:r>
              <a:rPr lang="en-US" sz="2800" b="1" dirty="0"/>
              <a:t>.  (R(</a:t>
            </a:r>
            <a:r>
              <a:rPr lang="en-US" sz="2800" b="1" dirty="0" err="1"/>
              <a:t>v,v</a:t>
            </a:r>
            <a:r>
              <a:rPr lang="ja-JP" altLang="en-US" sz="2800" b="1" dirty="0">
                <a:latin typeface="Arial"/>
              </a:rPr>
              <a:t>’</a:t>
            </a:r>
            <a:r>
              <a:rPr lang="en-US" sz="2800" b="1" dirty="0"/>
              <a:t>) </a:t>
            </a:r>
            <a:r>
              <a:rPr lang="en-US" sz="2800" b="1" dirty="0" err="1">
                <a:latin typeface="Symbol" charset="0"/>
              </a:rPr>
              <a:t>Ù</a:t>
            </a:r>
            <a:r>
              <a:rPr lang="en-US" sz="2800" b="1" dirty="0"/>
              <a:t> p(v</a:t>
            </a:r>
            <a:r>
              <a:rPr lang="ja-JP" altLang="en-US" sz="2800" b="1" dirty="0">
                <a:latin typeface="Arial"/>
              </a:rPr>
              <a:t>’</a:t>
            </a:r>
            <a:r>
              <a:rPr lang="en-US" sz="2800" b="1" dirty="0"/>
              <a:t>))</a:t>
            </a:r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4191000" y="5486400"/>
            <a:ext cx="4648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spcBef>
                <a:spcPct val="10000"/>
              </a:spcBef>
              <a:spcAft>
                <a:spcPct val="30000"/>
              </a:spcAft>
              <a:buClr>
                <a:schemeClr val="hlink"/>
              </a:buClr>
              <a:buSzPct val="50000"/>
              <a:buFont typeface="Monotype Sorts" charset="0"/>
              <a:buNone/>
            </a:pPr>
            <a:r>
              <a:rPr lang="en-US" sz="2800" dirty="0"/>
              <a:t>Note:</a:t>
            </a:r>
            <a:r>
              <a:rPr lang="en-US" sz="2800" dirty="0">
                <a:latin typeface="Times New Roman" charset="0"/>
              </a:rPr>
              <a:t>  </a:t>
            </a:r>
            <a:r>
              <a:rPr lang="en-US" sz="2800" dirty="0">
                <a:latin typeface="Symbol" charset="0"/>
              </a:rPr>
              <a:t>$</a:t>
            </a:r>
            <a:r>
              <a:rPr lang="en-US" sz="2800" dirty="0">
                <a:latin typeface="Times New Roman" charset="0"/>
              </a:rPr>
              <a:t> </a:t>
            </a:r>
            <a:r>
              <a:rPr lang="en-US" sz="2800" i="1" dirty="0"/>
              <a:t>a</a:t>
            </a:r>
            <a:r>
              <a:rPr lang="en-US" sz="2800" dirty="0"/>
              <a:t>. </a:t>
            </a:r>
            <a:r>
              <a:rPr lang="en-US" sz="2800" i="1" dirty="0"/>
              <a:t>f</a:t>
            </a:r>
            <a:r>
              <a:rPr lang="en-US" sz="2800" dirty="0"/>
              <a:t>  = </a:t>
            </a:r>
            <a:r>
              <a:rPr lang="en-US" sz="2800" i="1" dirty="0"/>
              <a:t> f </a:t>
            </a:r>
            <a:r>
              <a:rPr lang="en-US" sz="2800" dirty="0"/>
              <a:t>|</a:t>
            </a:r>
            <a:r>
              <a:rPr lang="en-US" sz="2800" baseline="-25000" dirty="0"/>
              <a:t>a=0</a:t>
            </a:r>
            <a:r>
              <a:rPr lang="en-US" sz="2800" dirty="0"/>
              <a:t>  +  </a:t>
            </a:r>
            <a:r>
              <a:rPr lang="en-US" sz="2800" i="1" dirty="0"/>
              <a:t>f </a:t>
            </a:r>
            <a:r>
              <a:rPr lang="en-US" sz="2800" dirty="0"/>
              <a:t>|</a:t>
            </a:r>
            <a:r>
              <a:rPr lang="en-US" sz="2800" baseline="-25000" dirty="0"/>
              <a:t>a=1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29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LTL Properties </a:t>
            </a:r>
            <a:r>
              <a:rPr lang="en-US">
                <a:sym typeface="Symbol" charset="0"/>
              </a:rPr>
              <a:t> </a:t>
            </a:r>
            <a:r>
              <a:rPr lang="en-US"/>
              <a:t>B</a:t>
            </a:r>
            <a:r>
              <a:rPr lang="en-US">
                <a:cs typeface="Arial" charset="0"/>
              </a:rPr>
              <a:t>ü</a:t>
            </a:r>
            <a:r>
              <a:rPr lang="en-US"/>
              <a:t>chi automata </a:t>
            </a:r>
            <a:endParaRPr lang="en-US" sz="1800">
              <a:solidFill>
                <a:srgbClr val="FF3300"/>
              </a:solidFill>
            </a:endParaRPr>
          </a:p>
        </p:txBody>
      </p:sp>
      <p:sp>
        <p:nvSpPr>
          <p:cNvPr id="154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B</a:t>
            </a:r>
            <a:r>
              <a:rPr lang="en-US">
                <a:cs typeface="Arial" charset="0"/>
              </a:rPr>
              <a:t>ü</a:t>
            </a:r>
            <a:r>
              <a:rPr lang="en-US"/>
              <a:t>chi automata: Finite state automata that accept infinite strings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 B</a:t>
            </a:r>
            <a:r>
              <a:rPr lang="en-US">
                <a:cs typeface="Arial" charset="0"/>
              </a:rPr>
              <a:t>ü</a:t>
            </a:r>
            <a:r>
              <a:rPr lang="en-US"/>
              <a:t>chi automaton </a:t>
            </a:r>
            <a:r>
              <a:rPr lang="en-US">
                <a:solidFill>
                  <a:srgbClr val="FF0066"/>
                </a:solidFill>
              </a:rPr>
              <a:t>accepts</a:t>
            </a:r>
            <a:r>
              <a:rPr lang="en-US"/>
              <a:t> a string when the corresponding run visits an accepting state infinitely often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 size of the property automaton can be exponential in the size of the LTL formula</a:t>
            </a:r>
          </a:p>
        </p:txBody>
      </p:sp>
      <p:sp>
        <p:nvSpPr>
          <p:cNvPr id="1547268" name="Text Box 4"/>
          <p:cNvSpPr txBox="1">
            <a:spLocks noChangeArrowheads="1"/>
          </p:cNvSpPr>
          <p:nvPr/>
        </p:nvSpPr>
        <p:spPr bwMode="auto">
          <a:xfrm>
            <a:off x="5334000" y="1828800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 </a:t>
            </a:r>
            <a:r>
              <a:rPr lang="en-US" sz="2400" i="1">
                <a:latin typeface="Arial" charset="0"/>
              </a:rPr>
              <a:t>p</a:t>
            </a:r>
          </a:p>
        </p:txBody>
      </p:sp>
      <p:sp>
        <p:nvSpPr>
          <p:cNvPr id="1547269" name="Oval 5"/>
          <p:cNvSpPr>
            <a:spLocks noChangeArrowheads="1"/>
          </p:cNvSpPr>
          <p:nvPr/>
        </p:nvSpPr>
        <p:spPr bwMode="auto">
          <a:xfrm>
            <a:off x="7010400" y="1905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7270" name="Oval 6"/>
          <p:cNvSpPr>
            <a:spLocks noChangeArrowheads="1"/>
          </p:cNvSpPr>
          <p:nvPr/>
        </p:nvSpPr>
        <p:spPr bwMode="auto">
          <a:xfrm>
            <a:off x="8077200" y="1905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47271" name="AutoShape 7"/>
          <p:cNvCxnSpPr>
            <a:cxnSpLocks noChangeShapeType="1"/>
            <a:stCxn id="1547269" idx="6"/>
            <a:endCxn id="1547270" idx="2"/>
          </p:cNvCxnSpPr>
          <p:nvPr/>
        </p:nvCxnSpPr>
        <p:spPr bwMode="auto">
          <a:xfrm>
            <a:off x="7391400" y="20955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7272" name="AutoShape 8"/>
          <p:cNvCxnSpPr>
            <a:cxnSpLocks noChangeShapeType="1"/>
            <a:stCxn id="1547269" idx="1"/>
            <a:endCxn id="1547269" idx="2"/>
          </p:cNvCxnSpPr>
          <p:nvPr/>
        </p:nvCxnSpPr>
        <p:spPr bwMode="auto">
          <a:xfrm rot="16200000" flipH="1" flipV="1">
            <a:off x="6970713" y="2000250"/>
            <a:ext cx="134937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273" name="Oval 9"/>
          <p:cNvSpPr>
            <a:spLocks noChangeArrowheads="1"/>
          </p:cNvSpPr>
          <p:nvPr/>
        </p:nvSpPr>
        <p:spPr bwMode="auto">
          <a:xfrm>
            <a:off x="7086600" y="19812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7274" name="Text Box 10"/>
          <p:cNvSpPr txBox="1">
            <a:spLocks noChangeArrowheads="1"/>
          </p:cNvSpPr>
          <p:nvPr/>
        </p:nvSpPr>
        <p:spPr bwMode="auto">
          <a:xfrm>
            <a:off x="6537325" y="1712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p</a:t>
            </a:r>
          </a:p>
        </p:txBody>
      </p:sp>
      <p:sp>
        <p:nvSpPr>
          <p:cNvPr id="1547275" name="Text Box 11"/>
          <p:cNvSpPr txBox="1">
            <a:spLocks noChangeArrowheads="1"/>
          </p:cNvSpPr>
          <p:nvPr/>
        </p:nvSpPr>
        <p:spPr bwMode="auto">
          <a:xfrm>
            <a:off x="7467600" y="1738313"/>
            <a:ext cx="474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  <a:sym typeface="Symbol" charset="0"/>
              </a:rPr>
              <a:t></a:t>
            </a:r>
            <a:r>
              <a:rPr lang="en-US" i="1">
                <a:latin typeface="Arial" charset="0"/>
              </a:rPr>
              <a:t>p</a:t>
            </a:r>
          </a:p>
        </p:txBody>
      </p:sp>
      <p:sp>
        <p:nvSpPr>
          <p:cNvPr id="1547276" name="Line 12"/>
          <p:cNvSpPr>
            <a:spLocks noChangeShapeType="1"/>
          </p:cNvSpPr>
          <p:nvPr/>
        </p:nvSpPr>
        <p:spPr bwMode="auto">
          <a:xfrm>
            <a:off x="7162800" y="16764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47277" name="AutoShape 13"/>
          <p:cNvCxnSpPr>
            <a:cxnSpLocks noChangeShapeType="1"/>
            <a:stCxn id="1547270" idx="7"/>
            <a:endCxn id="1547270" idx="6"/>
          </p:cNvCxnSpPr>
          <p:nvPr/>
        </p:nvCxnSpPr>
        <p:spPr bwMode="auto">
          <a:xfrm rot="5400000" flipV="1">
            <a:off x="8362950" y="2000251"/>
            <a:ext cx="134937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278" name="Text Box 14"/>
          <p:cNvSpPr txBox="1">
            <a:spLocks noChangeArrowheads="1"/>
          </p:cNvSpPr>
          <p:nvPr/>
        </p:nvSpPr>
        <p:spPr bwMode="auto">
          <a:xfrm>
            <a:off x="8382000" y="1371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true</a:t>
            </a:r>
          </a:p>
        </p:txBody>
      </p:sp>
      <p:sp>
        <p:nvSpPr>
          <p:cNvPr id="1547279" name="Text Box 15"/>
          <p:cNvSpPr txBox="1">
            <a:spLocks noChangeArrowheads="1"/>
          </p:cNvSpPr>
          <p:nvPr/>
        </p:nvSpPr>
        <p:spPr bwMode="auto">
          <a:xfrm>
            <a:off x="5334000" y="32004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F </a:t>
            </a:r>
            <a:r>
              <a:rPr lang="en-US" sz="2400" i="1">
                <a:latin typeface="Arial" charset="0"/>
              </a:rPr>
              <a:t>p</a:t>
            </a:r>
          </a:p>
        </p:txBody>
      </p:sp>
      <p:sp>
        <p:nvSpPr>
          <p:cNvPr id="1547280" name="Oval 16"/>
          <p:cNvSpPr>
            <a:spLocks noChangeArrowheads="1"/>
          </p:cNvSpPr>
          <p:nvPr/>
        </p:nvSpPr>
        <p:spPr bwMode="auto">
          <a:xfrm>
            <a:off x="8001000" y="3352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47281" name="AutoShape 17"/>
          <p:cNvCxnSpPr>
            <a:cxnSpLocks noChangeShapeType="1"/>
            <a:endCxn id="1547280" idx="2"/>
          </p:cNvCxnSpPr>
          <p:nvPr/>
        </p:nvCxnSpPr>
        <p:spPr bwMode="auto">
          <a:xfrm>
            <a:off x="7315200" y="35433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7282" name="AutoShape 18"/>
          <p:cNvCxnSpPr>
            <a:cxnSpLocks noChangeShapeType="1"/>
          </p:cNvCxnSpPr>
          <p:nvPr/>
        </p:nvCxnSpPr>
        <p:spPr bwMode="auto">
          <a:xfrm rot="16200000" flipH="1" flipV="1">
            <a:off x="6894513" y="3448050"/>
            <a:ext cx="134937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283" name="Oval 19"/>
          <p:cNvSpPr>
            <a:spLocks noChangeArrowheads="1"/>
          </p:cNvSpPr>
          <p:nvPr/>
        </p:nvSpPr>
        <p:spPr bwMode="auto">
          <a:xfrm>
            <a:off x="8077200" y="3429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7284" name="Text Box 20"/>
          <p:cNvSpPr txBox="1">
            <a:spLocks noChangeArrowheads="1"/>
          </p:cNvSpPr>
          <p:nvPr/>
        </p:nvSpPr>
        <p:spPr bwMode="auto">
          <a:xfrm>
            <a:off x="7543800" y="31797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p</a:t>
            </a:r>
          </a:p>
        </p:txBody>
      </p:sp>
      <p:sp>
        <p:nvSpPr>
          <p:cNvPr id="1547285" name="Text Box 21"/>
          <p:cNvSpPr txBox="1">
            <a:spLocks noChangeArrowheads="1"/>
          </p:cNvSpPr>
          <p:nvPr/>
        </p:nvSpPr>
        <p:spPr bwMode="auto">
          <a:xfrm>
            <a:off x="6248400" y="3186113"/>
            <a:ext cx="474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  <a:sym typeface="Symbol" charset="0"/>
              </a:rPr>
              <a:t></a:t>
            </a:r>
            <a:r>
              <a:rPr lang="en-US" i="1">
                <a:latin typeface="Arial" charset="0"/>
              </a:rPr>
              <a:t>p</a:t>
            </a:r>
          </a:p>
        </p:txBody>
      </p:sp>
      <p:sp>
        <p:nvSpPr>
          <p:cNvPr id="1547286" name="Line 22"/>
          <p:cNvSpPr>
            <a:spLocks noChangeShapeType="1"/>
          </p:cNvSpPr>
          <p:nvPr/>
        </p:nvSpPr>
        <p:spPr bwMode="auto">
          <a:xfrm>
            <a:off x="7086600" y="31242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47287" name="AutoShape 23"/>
          <p:cNvCxnSpPr>
            <a:cxnSpLocks noChangeShapeType="1"/>
            <a:stCxn id="1547280" idx="7"/>
            <a:endCxn id="1547280" idx="6"/>
          </p:cNvCxnSpPr>
          <p:nvPr/>
        </p:nvCxnSpPr>
        <p:spPr bwMode="auto">
          <a:xfrm rot="5400000" flipV="1">
            <a:off x="8286750" y="3448051"/>
            <a:ext cx="134937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288" name="Text Box 24"/>
          <p:cNvSpPr txBox="1">
            <a:spLocks noChangeArrowheads="1"/>
          </p:cNvSpPr>
          <p:nvPr/>
        </p:nvSpPr>
        <p:spPr bwMode="auto">
          <a:xfrm>
            <a:off x="83058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true</a:t>
            </a:r>
          </a:p>
        </p:txBody>
      </p:sp>
      <p:sp>
        <p:nvSpPr>
          <p:cNvPr id="1547289" name="Text Box 25"/>
          <p:cNvSpPr txBox="1">
            <a:spLocks noChangeArrowheads="1"/>
          </p:cNvSpPr>
          <p:nvPr/>
        </p:nvSpPr>
        <p:spPr bwMode="auto">
          <a:xfrm>
            <a:off x="5181600" y="4876800"/>
            <a:ext cx="1233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 (F </a:t>
            </a:r>
            <a:r>
              <a:rPr lang="en-US" sz="2400" i="1">
                <a:latin typeface="Arial" charset="0"/>
              </a:rPr>
              <a:t>p</a:t>
            </a:r>
            <a:r>
              <a:rPr lang="en-US" sz="2400">
                <a:latin typeface="Arial" charset="0"/>
              </a:rPr>
              <a:t>) </a:t>
            </a:r>
          </a:p>
        </p:txBody>
      </p:sp>
      <p:sp>
        <p:nvSpPr>
          <p:cNvPr id="1547290" name="Oval 26"/>
          <p:cNvSpPr>
            <a:spLocks noChangeArrowheads="1"/>
          </p:cNvSpPr>
          <p:nvPr/>
        </p:nvSpPr>
        <p:spPr bwMode="auto">
          <a:xfrm>
            <a:off x="7086600" y="50498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7291" name="Oval 27"/>
          <p:cNvSpPr>
            <a:spLocks noChangeArrowheads="1"/>
          </p:cNvSpPr>
          <p:nvPr/>
        </p:nvSpPr>
        <p:spPr bwMode="auto">
          <a:xfrm>
            <a:off x="8153400" y="50498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47292" name="AutoShape 28"/>
          <p:cNvCxnSpPr>
            <a:cxnSpLocks noChangeShapeType="1"/>
            <a:stCxn id="1547290" idx="7"/>
            <a:endCxn id="1547291" idx="1"/>
          </p:cNvCxnSpPr>
          <p:nvPr/>
        </p:nvCxnSpPr>
        <p:spPr bwMode="auto">
          <a:xfrm>
            <a:off x="7412038" y="5105400"/>
            <a:ext cx="796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7293" name="AutoShape 29"/>
          <p:cNvCxnSpPr>
            <a:cxnSpLocks noChangeShapeType="1"/>
            <a:stCxn id="1547290" idx="1"/>
            <a:endCxn id="1547290" idx="2"/>
          </p:cNvCxnSpPr>
          <p:nvPr/>
        </p:nvCxnSpPr>
        <p:spPr bwMode="auto">
          <a:xfrm rot="16200000" flipH="1" flipV="1">
            <a:off x="7046913" y="5145087"/>
            <a:ext cx="134938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294" name="Oval 30"/>
          <p:cNvSpPr>
            <a:spLocks noChangeArrowheads="1"/>
          </p:cNvSpPr>
          <p:nvPr/>
        </p:nvSpPr>
        <p:spPr bwMode="auto">
          <a:xfrm>
            <a:off x="8229600" y="512603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7295" name="Text Box 31"/>
          <p:cNvSpPr txBox="1">
            <a:spLocks noChangeArrowheads="1"/>
          </p:cNvSpPr>
          <p:nvPr/>
        </p:nvSpPr>
        <p:spPr bwMode="auto">
          <a:xfrm>
            <a:off x="6477000" y="4648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true</a:t>
            </a:r>
          </a:p>
        </p:txBody>
      </p:sp>
      <p:sp>
        <p:nvSpPr>
          <p:cNvPr id="1547296" name="Text Box 32"/>
          <p:cNvSpPr txBox="1">
            <a:spLocks noChangeArrowheads="1"/>
          </p:cNvSpPr>
          <p:nvPr/>
        </p:nvSpPr>
        <p:spPr bwMode="auto">
          <a:xfrm>
            <a:off x="7620000" y="47244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p</a:t>
            </a:r>
          </a:p>
        </p:txBody>
      </p:sp>
      <p:sp>
        <p:nvSpPr>
          <p:cNvPr id="1547297" name="Line 33"/>
          <p:cNvSpPr>
            <a:spLocks noChangeShapeType="1"/>
          </p:cNvSpPr>
          <p:nvPr/>
        </p:nvSpPr>
        <p:spPr bwMode="auto">
          <a:xfrm>
            <a:off x="7239000" y="4821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298" name="Text Box 34"/>
          <p:cNvSpPr txBox="1">
            <a:spLocks noChangeArrowheads="1"/>
          </p:cNvSpPr>
          <p:nvPr/>
        </p:nvSpPr>
        <p:spPr bwMode="auto">
          <a:xfrm>
            <a:off x="7543800" y="53340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true</a:t>
            </a:r>
          </a:p>
        </p:txBody>
      </p:sp>
      <p:cxnSp>
        <p:nvCxnSpPr>
          <p:cNvPr id="1547299" name="AutoShape 35"/>
          <p:cNvCxnSpPr>
            <a:cxnSpLocks noChangeShapeType="1"/>
            <a:stCxn id="1547291" idx="3"/>
            <a:endCxn id="1547290" idx="5"/>
          </p:cNvCxnSpPr>
          <p:nvPr/>
        </p:nvCxnSpPr>
        <p:spPr bwMode="auto">
          <a:xfrm flipH="1">
            <a:off x="7412038" y="5375275"/>
            <a:ext cx="796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7300" name="Oval 36"/>
          <p:cNvSpPr>
            <a:spLocks noChangeArrowheads="1"/>
          </p:cNvSpPr>
          <p:nvPr/>
        </p:nvSpPr>
        <p:spPr bwMode="auto">
          <a:xfrm>
            <a:off x="6934200" y="3352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3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Generate a property automaton from the negated LTL property</a:t>
            </a:r>
          </a:p>
          <a:p>
            <a:endParaRPr lang="en-US"/>
          </a:p>
          <a:p>
            <a:r>
              <a:rPr lang="en-US"/>
              <a:t>Take the product of the property automaton and the transition system</a:t>
            </a:r>
          </a:p>
          <a:p>
            <a:endParaRPr lang="en-US"/>
          </a:p>
          <a:p>
            <a:r>
              <a:rPr lang="en-US"/>
              <a:t>Look for an accepting cycle in the product automaton</a:t>
            </a:r>
          </a:p>
          <a:p>
            <a:endParaRPr lang="en-US"/>
          </a:p>
          <a:p>
            <a:r>
              <a:rPr lang="en-US"/>
              <a:t>Use a nested depth first search to look for accepting cycles</a:t>
            </a:r>
          </a:p>
          <a:p>
            <a:endParaRPr lang="en-US"/>
          </a:p>
          <a:p>
            <a:r>
              <a:rPr lang="en-US"/>
              <a:t>If there is a cycle, it corresponds to a counterexample behavior that demonstrates a bug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548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Automata Based Model Checking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8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SPIN</a:t>
            </a:r>
            <a:endParaRPr lang="en-US" sz="1800">
              <a:solidFill>
                <a:srgbClr val="FF3300"/>
              </a:solidFill>
            </a:endParaRPr>
          </a:p>
        </p:txBody>
      </p:sp>
      <p:sp>
        <p:nvSpPr>
          <p:cNvPr id="153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An explicit state model checker</a:t>
            </a:r>
          </a:p>
          <a:p>
            <a:pPr>
              <a:lnSpc>
                <a:spcPct val="90000"/>
              </a:lnSpc>
            </a:pPr>
            <a:r>
              <a:rPr lang="en-US"/>
              <a:t>Finite state</a:t>
            </a:r>
          </a:p>
          <a:p>
            <a:pPr>
              <a:lnSpc>
                <a:spcPct val="90000"/>
              </a:lnSpc>
            </a:pPr>
            <a:r>
              <a:rPr lang="en-US"/>
              <a:t>Temporal logic: LTL</a:t>
            </a:r>
          </a:p>
          <a:p>
            <a:pPr>
              <a:lnSpc>
                <a:spcPct val="90000"/>
              </a:lnSpc>
            </a:pPr>
            <a:r>
              <a:rPr lang="en-US"/>
              <a:t>Input language: PROMELA</a:t>
            </a:r>
          </a:p>
          <a:p>
            <a:pPr lvl="1">
              <a:lnSpc>
                <a:spcPct val="90000"/>
              </a:lnSpc>
            </a:pPr>
            <a:r>
              <a:rPr lang="en-US"/>
              <a:t>Asynchronous processes </a:t>
            </a:r>
          </a:p>
          <a:p>
            <a:pPr lvl="1">
              <a:lnSpc>
                <a:spcPct val="90000"/>
              </a:lnSpc>
            </a:pPr>
            <a:r>
              <a:rPr lang="en-US"/>
              <a:t>Shared variables </a:t>
            </a:r>
          </a:p>
          <a:p>
            <a:pPr lvl="1">
              <a:lnSpc>
                <a:spcPct val="90000"/>
              </a:lnSpc>
            </a:pPr>
            <a:r>
              <a:rPr lang="en-US"/>
              <a:t>Message passing through (bounded) communication channels</a:t>
            </a:r>
          </a:p>
          <a:p>
            <a:pPr lvl="1">
              <a:lnSpc>
                <a:spcPct val="90000"/>
              </a:lnSpc>
            </a:pPr>
            <a:r>
              <a:rPr lang="en-US"/>
              <a:t>Variables: boolean, char, integer (bounded), arrays (fixed size)</a:t>
            </a:r>
          </a:p>
          <a:p>
            <a:pPr lvl="1">
              <a:lnSpc>
                <a:spcPct val="90000"/>
              </a:lnSpc>
            </a:pPr>
            <a:r>
              <a:rPr lang="en-US"/>
              <a:t>Structured data types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90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SPIN</a:t>
            </a:r>
          </a:p>
        </p:txBody>
      </p:sp>
      <p:sp>
        <p:nvSpPr>
          <p:cNvPr id="154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/>
              <a:t>Verification in SPIN</a:t>
            </a:r>
          </a:p>
          <a:p>
            <a:r>
              <a:rPr lang="en-US"/>
              <a:t>An automata based LTL model checker</a:t>
            </a:r>
          </a:p>
          <a:p>
            <a:r>
              <a:rPr lang="en-US"/>
              <a:t>Constructs the product automaton </a:t>
            </a:r>
            <a:r>
              <a:rPr lang="en-US">
                <a:sym typeface="Symbol" charset="0"/>
              </a:rPr>
              <a:t>on-the-fly</a:t>
            </a:r>
          </a:p>
          <a:p>
            <a:pPr lvl="1"/>
            <a:r>
              <a:rPr lang="en-US">
                <a:sym typeface="Symbol" charset="0"/>
              </a:rPr>
              <a:t>It is possible to find a counter-example without constructing the whole state space</a:t>
            </a:r>
          </a:p>
          <a:p>
            <a:r>
              <a:rPr lang="en-US">
                <a:sym typeface="Symbol" charset="0"/>
              </a:rPr>
              <a:t>Uses various heuristics to improve the efficiency of the search:</a:t>
            </a:r>
          </a:p>
          <a:p>
            <a:pPr lvl="1"/>
            <a:r>
              <a:rPr lang="en-US">
                <a:sym typeface="Symbol" charset="0"/>
              </a:rPr>
              <a:t>partial order reduction</a:t>
            </a:r>
          </a:p>
          <a:p>
            <a:pPr lvl="1"/>
            <a:r>
              <a:rPr lang="en-US">
                <a:sym typeface="Symbol" charset="0"/>
              </a:rPr>
              <a:t>state compression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2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26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Fixed point iteration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2519363"/>
          </a:xfrm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/>
              <a:t>EF p = states that can reach p</a:t>
            </a:r>
          </a:p>
        </p:txBody>
      </p:sp>
      <p:sp>
        <p:nvSpPr>
          <p:cNvPr id="122885" name="Oval 5"/>
          <p:cNvSpPr>
            <a:spLocks noChangeArrowheads="1"/>
          </p:cNvSpPr>
          <p:nvPr/>
        </p:nvSpPr>
        <p:spPr bwMode="auto">
          <a:xfrm>
            <a:off x="1225550" y="2292350"/>
            <a:ext cx="6692900" cy="2578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Oval 6"/>
          <p:cNvSpPr>
            <a:spLocks noChangeArrowheads="1"/>
          </p:cNvSpPr>
          <p:nvPr/>
        </p:nvSpPr>
        <p:spPr bwMode="auto">
          <a:xfrm>
            <a:off x="2368550" y="2673350"/>
            <a:ext cx="4330700" cy="18161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Oval 7"/>
          <p:cNvSpPr>
            <a:spLocks noChangeArrowheads="1"/>
          </p:cNvSpPr>
          <p:nvPr/>
        </p:nvSpPr>
        <p:spPr bwMode="auto">
          <a:xfrm>
            <a:off x="3130550" y="2978150"/>
            <a:ext cx="2882900" cy="1206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4251325" y="3406775"/>
            <a:ext cx="971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S</a:t>
            </a:r>
            <a:r>
              <a:rPr lang="en-US" sz="2000" b="1" baseline="-25000"/>
              <a:t>0</a:t>
            </a:r>
            <a:r>
              <a:rPr lang="en-US" sz="2000" b="1"/>
              <a:t> = p</a:t>
            </a:r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3124200" y="3124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 flipH="1">
            <a:off x="53340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H="1" flipV="1">
            <a:off x="5257800" y="3886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V="1">
            <a:off x="3276600" y="38862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2498725" y="3406775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S</a:t>
            </a:r>
            <a:r>
              <a:rPr lang="en-US" sz="2000" b="1" baseline="-25000"/>
              <a:t>1</a:t>
            </a: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1812925" y="3406775"/>
            <a:ext cx="512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...</a:t>
            </a:r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1279525" y="3482975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S</a:t>
            </a:r>
            <a:r>
              <a:rPr lang="en-US" sz="2000" b="1" baseline="-25000"/>
              <a:t>w</a:t>
            </a: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6080125" y="4854575"/>
            <a:ext cx="2039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S</a:t>
            </a:r>
            <a:r>
              <a:rPr lang="en-US" sz="1800" b="1" baseline="-25000"/>
              <a:t>i+1</a:t>
            </a:r>
            <a:r>
              <a:rPr lang="en-US" sz="1800" b="1"/>
              <a:t> = S</a:t>
            </a:r>
            <a:r>
              <a:rPr lang="en-US" sz="1800" b="1" baseline="-25000"/>
              <a:t>i</a:t>
            </a:r>
            <a:r>
              <a:rPr lang="en-US" sz="1800" b="1">
                <a:latin typeface="Arial" charset="0"/>
              </a:rPr>
              <a:t> \/ </a:t>
            </a:r>
            <a:r>
              <a:rPr lang="en-US" sz="2000" b="1"/>
              <a:t>EX S</a:t>
            </a:r>
            <a:r>
              <a:rPr lang="en-US" sz="2000" b="1" baseline="-25000"/>
              <a:t>i</a:t>
            </a:r>
          </a:p>
        </p:txBody>
      </p:sp>
      <p:sp>
        <p:nvSpPr>
          <p:cNvPr id="122897" name="Rectangle 17"/>
          <p:cNvSpPr>
            <a:spLocks noChangeArrowheads="1"/>
          </p:cNvSpPr>
          <p:nvPr/>
        </p:nvSpPr>
        <p:spPr bwMode="auto">
          <a:xfrm>
            <a:off x="381000" y="6013450"/>
            <a:ext cx="7921074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spcBef>
                <a:spcPct val="10000"/>
              </a:spcBef>
              <a:spcAft>
                <a:spcPct val="30000"/>
              </a:spcAft>
              <a:buClr>
                <a:schemeClr val="hlink"/>
              </a:buClr>
              <a:buSzPct val="50000"/>
              <a:buFont typeface="Monotype Sorts" charset="0"/>
              <a:buNone/>
            </a:pPr>
            <a:r>
              <a:rPr lang="en-US" sz="3200" dirty="0"/>
              <a:t>...Model checking without building state graph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29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374"/>
            <a:ext cx="8229600" cy="1143000"/>
          </a:xfrm>
        </p:spPr>
        <p:txBody>
          <a:bodyPr/>
          <a:lstStyle/>
          <a:p>
            <a:r>
              <a:rPr lang="en-US" dirty="0"/>
              <a:t>Genealogy of model checking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2667000" y="2286000"/>
            <a:ext cx="1447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Logics of</a:t>
            </a:r>
          </a:p>
          <a:p>
            <a:pPr algn="ctr"/>
            <a:r>
              <a:rPr lang="en-US"/>
              <a:t>Programs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4800600" y="2286000"/>
            <a:ext cx="1981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Temporal/</a:t>
            </a:r>
          </a:p>
          <a:p>
            <a:pPr algn="ctr"/>
            <a:r>
              <a:rPr lang="en-US"/>
              <a:t>Modal Logics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733800" y="4267200"/>
            <a:ext cx="1676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CTL Model</a:t>
            </a:r>
          </a:p>
          <a:p>
            <a:pPr algn="ctr"/>
            <a:r>
              <a:rPr lang="en-US"/>
              <a:t>Checking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3429000" y="5638800"/>
            <a:ext cx="2514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Symbolic</a:t>
            </a:r>
          </a:p>
          <a:p>
            <a:pPr algn="ctr"/>
            <a:r>
              <a:rPr lang="en-US"/>
              <a:t>Model Checking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533400" y="32766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Symbol" charset="0"/>
              </a:rPr>
              <a:t>w</a:t>
            </a:r>
            <a:r>
              <a:rPr lang="en-US"/>
              <a:t>-automata</a:t>
            </a:r>
          </a:p>
          <a:p>
            <a:pPr algn="ctr"/>
            <a:r>
              <a:rPr lang="en-US"/>
              <a:t>S1S</a:t>
            </a: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1905000" y="4572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LTL</a:t>
            </a:r>
          </a:p>
          <a:p>
            <a:pPr algn="ctr"/>
            <a:r>
              <a:rPr lang="en-US"/>
              <a:t>MC</a:t>
            </a:r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685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ATV</a:t>
            </a:r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7239000" y="29718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Tarski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7239000" y="38862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Symbol" charset="0"/>
              </a:rPr>
              <a:t>m</a:t>
            </a:r>
            <a:r>
              <a:rPr lang="en-US"/>
              <a:t>-calc</a:t>
            </a:r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6781800" y="49530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QBF</a:t>
            </a:r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7848600" y="49530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BDD</a:t>
            </a:r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>
            <a:off x="3430588" y="3046413"/>
            <a:ext cx="987425" cy="1216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2" name="Oval 16"/>
          <p:cNvSpPr>
            <a:spLocks noChangeArrowheads="1"/>
          </p:cNvSpPr>
          <p:nvPr/>
        </p:nvSpPr>
        <p:spPr bwMode="auto">
          <a:xfrm>
            <a:off x="3886200" y="3657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3" name="Line 17"/>
          <p:cNvSpPr>
            <a:spLocks noChangeShapeType="1"/>
          </p:cNvSpPr>
          <p:nvPr/>
        </p:nvSpPr>
        <p:spPr bwMode="auto">
          <a:xfrm flipH="1">
            <a:off x="4038600" y="3048000"/>
            <a:ext cx="1600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 flipH="1">
            <a:off x="4800600" y="3276600"/>
            <a:ext cx="2438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5" name="Line 19"/>
          <p:cNvSpPr>
            <a:spLocks noChangeShapeType="1"/>
          </p:cNvSpPr>
          <p:nvPr/>
        </p:nvSpPr>
        <p:spPr bwMode="auto">
          <a:xfrm flipH="1">
            <a:off x="5257800" y="4191000"/>
            <a:ext cx="19812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6" name="Line 20"/>
          <p:cNvSpPr>
            <a:spLocks noChangeShapeType="1"/>
          </p:cNvSpPr>
          <p:nvPr/>
        </p:nvSpPr>
        <p:spPr bwMode="auto">
          <a:xfrm>
            <a:off x="4495800" y="5181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7" name="Line 21"/>
          <p:cNvSpPr>
            <a:spLocks noChangeShapeType="1"/>
          </p:cNvSpPr>
          <p:nvPr/>
        </p:nvSpPr>
        <p:spPr bwMode="auto">
          <a:xfrm>
            <a:off x="1066800" y="4038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1828800" y="4038600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1066800" y="5334000"/>
            <a:ext cx="2362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>
            <a:off x="2438400" y="53340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 flipH="1">
            <a:off x="5943600" y="5181600"/>
            <a:ext cx="838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2" name="Line 26"/>
          <p:cNvSpPr>
            <a:spLocks noChangeShapeType="1"/>
          </p:cNvSpPr>
          <p:nvPr/>
        </p:nvSpPr>
        <p:spPr bwMode="auto">
          <a:xfrm flipH="1">
            <a:off x="5943600" y="5486400"/>
            <a:ext cx="2286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 flipH="1">
            <a:off x="2895600" y="4724400"/>
            <a:ext cx="838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7848600" y="3505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10" name="Text Box 34"/>
          <p:cNvSpPr txBox="1">
            <a:spLocks noChangeArrowheads="1"/>
          </p:cNvSpPr>
          <p:nvPr/>
        </p:nvSpPr>
        <p:spPr bwMode="auto">
          <a:xfrm>
            <a:off x="288925" y="1189038"/>
            <a:ext cx="67976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Many ideas from logic influence development of model checking...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Logics of programs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Floyd/Hoare/</a:t>
            </a:r>
            <a:r>
              <a:rPr lang="en-US" dirty="0" err="1"/>
              <a:t>Dijkstra</a:t>
            </a:r>
            <a:endParaRPr lang="en-US" dirty="0"/>
          </a:p>
          <a:p>
            <a:pPr lvl="1"/>
            <a:r>
              <a:rPr lang="en-US" dirty="0"/>
              <a:t>Give precise definitions of programming languages</a:t>
            </a:r>
          </a:p>
          <a:p>
            <a:pPr lvl="1"/>
            <a:r>
              <a:rPr lang="en-US" dirty="0"/>
              <a:t>Allows reasoning about programs (proofs/derivations)</a:t>
            </a:r>
          </a:p>
          <a:p>
            <a:pPr lvl="1"/>
            <a:r>
              <a:rPr lang="en-US" dirty="0"/>
              <a:t>Pre-post conditions/ weakest precondition</a:t>
            </a:r>
          </a:p>
          <a:p>
            <a:pPr lvl="2"/>
            <a:r>
              <a:rPr lang="en-US" dirty="0"/>
              <a:t>example: assignment axioms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895600" y="5340509"/>
            <a:ext cx="29071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{true}  x :=y  {x = y}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2895600" y="6138685"/>
            <a:ext cx="3407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{P}  x := y  {P}     </a:t>
            </a:r>
            <a:r>
              <a:rPr lang="en-US" sz="2400" dirty="0">
                <a:solidFill>
                  <a:schemeClr val="tx2"/>
                </a:solidFill>
              </a:rPr>
              <a:t>(no x in P)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4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</a:t>
            </a:r>
            <a:r>
              <a:rPr lang="en-US" dirty="0"/>
              <a:t>H</a:t>
            </a:r>
            <a:r>
              <a:rPr lang="en-US" dirty="0" smtClean="0"/>
              <a:t>istory of Model Checking</a:t>
            </a:r>
          </a:p>
          <a:p>
            <a:r>
              <a:rPr lang="en-US" dirty="0" smtClean="0"/>
              <a:t>My History of Model Checking</a:t>
            </a:r>
          </a:p>
          <a:p>
            <a:r>
              <a:rPr lang="en-US" dirty="0" smtClean="0"/>
              <a:t>The Models of Model Checking</a:t>
            </a:r>
          </a:p>
          <a:p>
            <a:r>
              <a:rPr lang="en-US" dirty="0" smtClean="0"/>
              <a:t>Temporal Logic</a:t>
            </a:r>
          </a:p>
          <a:p>
            <a:r>
              <a:rPr lang="en-US" dirty="0" smtClean="0"/>
              <a:t>Algorithms for Model Checking</a:t>
            </a:r>
          </a:p>
          <a:p>
            <a:r>
              <a:rPr lang="en-US" dirty="0" smtClean="0"/>
              <a:t>Retrospective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756831"/>
            <a:ext cx="7993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slides reused from a number of excellent researchers in the field:</a:t>
            </a:r>
          </a:p>
          <a:p>
            <a:r>
              <a:rPr lang="en-US" dirty="0" smtClean="0"/>
              <a:t>Ed Clarke, Randy Bryant, Ken McMillan, Matt Dwyer, John </a:t>
            </a:r>
            <a:r>
              <a:rPr lang="en-US" dirty="0" err="1" smtClean="0"/>
              <a:t>Hatcliff</a:t>
            </a:r>
            <a:r>
              <a:rPr lang="en-US" dirty="0" smtClean="0"/>
              <a:t> and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6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Pnueli</a:t>
            </a:r>
          </a:p>
          <a:p>
            <a:pPr lvl="1"/>
            <a:r>
              <a:rPr lang="en-US"/>
              <a:t>Concurrent vs. sequential programming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1"/>
            <a:r>
              <a:rPr lang="en-US"/>
              <a:t>need to characterize execution sequences</a:t>
            </a:r>
          </a:p>
          <a:p>
            <a:pPr lvl="1"/>
            <a:r>
              <a:rPr lang="en-US"/>
              <a:t>proposes use of </a:t>
            </a:r>
            <a:r>
              <a:rPr lang="en-US">
                <a:solidFill>
                  <a:schemeClr val="tx2"/>
                </a:solidFill>
              </a:rPr>
              <a:t>temporal logic</a:t>
            </a:r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programs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1997075" y="33829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997075" y="3840163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2759075" y="384016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H="1">
            <a:off x="1997075" y="4373563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1997075" y="437356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676400" y="2362200"/>
            <a:ext cx="1611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sequential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736725" y="2865438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590800" y="28956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 flipH="1">
            <a:off x="5257800" y="3382963"/>
            <a:ext cx="15875" cy="1722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5257800" y="3657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6019800" y="3429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 flipH="1">
            <a:off x="5257800" y="4038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953000" y="2362200"/>
            <a:ext cx="1739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concurrent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5013325" y="2865438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5867400" y="2895600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2117725" y="3446463"/>
            <a:ext cx="58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call</a:t>
            </a:r>
            <a:endParaRPr lang="en-US"/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2209800" y="4343400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ret</a:t>
            </a:r>
            <a:endParaRPr lang="en-US"/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257800" y="4419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 flipH="1">
            <a:off x="5257800" y="4800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6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and modal logics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Roots in philosophical logic</a:t>
            </a:r>
          </a:p>
          <a:p>
            <a:pPr lvl="1"/>
            <a:r>
              <a:rPr lang="en-US" dirty="0"/>
              <a:t>Tense logic -- formalizing linguistic time</a:t>
            </a:r>
          </a:p>
          <a:p>
            <a:pPr lvl="2">
              <a:buFontTx/>
              <a:buNone/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If a, then b before c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Modal logic -- reasoning about possibility</a:t>
            </a:r>
          </a:p>
          <a:p>
            <a:pPr lvl="2">
              <a:buFontTx/>
              <a:buNone/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If I had run I would have caught my plane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r>
              <a:rPr lang="en-US" dirty="0"/>
              <a:t>New use in computer science:</a:t>
            </a:r>
          </a:p>
          <a:p>
            <a:pPr lvl="1"/>
            <a:r>
              <a:rPr lang="en-US" dirty="0"/>
              <a:t>characterize the interactions of parallel processes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677060" y="5662901"/>
            <a:ext cx="22347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G </a:t>
            </a:r>
            <a:r>
              <a:rPr lang="en-US" sz="2800" dirty="0" err="1"/>
              <a:t>req</a:t>
            </a:r>
            <a:r>
              <a:rPr lang="en-US" sz="2800" dirty="0"/>
              <a:t> </a:t>
            </a:r>
            <a:r>
              <a:rPr lang="en-US" sz="2800" dirty="0" err="1">
                <a:latin typeface="Symbol" charset="0"/>
              </a:rPr>
              <a:t>Þ</a:t>
            </a:r>
            <a:r>
              <a:rPr lang="en-US" sz="2800" dirty="0"/>
              <a:t> F </a:t>
            </a:r>
            <a:r>
              <a:rPr lang="en-US" sz="2800" dirty="0" err="1"/>
              <a:t>ack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6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Genealogy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362200" y="1295400"/>
            <a:ext cx="1447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Logics of</a:t>
            </a:r>
          </a:p>
          <a:p>
            <a:pPr algn="ctr"/>
            <a:r>
              <a:rPr lang="en-US"/>
              <a:t>Programs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495800" y="1295400"/>
            <a:ext cx="1981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Temporal/</a:t>
            </a:r>
          </a:p>
          <a:p>
            <a:pPr algn="ctr"/>
            <a:r>
              <a:rPr lang="en-US"/>
              <a:t>Modal Logics</a:t>
            </a:r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3125788" y="2055813"/>
            <a:ext cx="455612" cy="611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3581400" y="2667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3733800" y="2057400"/>
            <a:ext cx="1600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3794125" y="2836863"/>
            <a:ext cx="2024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Pnueli, late 70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212725" y="1236663"/>
            <a:ext cx="1673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Floyd/Hoare</a:t>
            </a:r>
          </a:p>
          <a:p>
            <a:r>
              <a:rPr lang="en-US" sz="2000">
                <a:solidFill>
                  <a:srgbClr val="FF0000"/>
                </a:solidFill>
              </a:rPr>
              <a:t>late 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‘</a:t>
            </a:r>
            <a:r>
              <a:rPr lang="en-US" sz="2000">
                <a:solidFill>
                  <a:srgbClr val="FF0000"/>
                </a:solidFill>
              </a:rPr>
              <a:t>60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6553200" y="1266825"/>
            <a:ext cx="2452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Aristotle 300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sBCE</a:t>
            </a:r>
          </a:p>
          <a:p>
            <a:r>
              <a:rPr lang="en-US" sz="2000">
                <a:solidFill>
                  <a:srgbClr val="FF0000"/>
                </a:solidFill>
              </a:rPr>
              <a:t>Kripke 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‘</a:t>
            </a:r>
            <a:r>
              <a:rPr lang="en-US" sz="2000">
                <a:solidFill>
                  <a:srgbClr val="FF0000"/>
                </a:solidFill>
              </a:rPr>
              <a:t>59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3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Model checking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Reasoning about properties of non-deterministic programs</a:t>
            </a:r>
          </a:p>
          <a:p>
            <a:pPr lvl="1"/>
            <a:r>
              <a:rPr lang="en-US"/>
              <a:t>branching time properties of programs</a:t>
            </a:r>
          </a:p>
          <a:p>
            <a:pPr lvl="1"/>
            <a:r>
              <a:rPr lang="en-US"/>
              <a:t>fixed point characterizations (Tarski)</a:t>
            </a:r>
          </a:p>
          <a:p>
            <a:pPr lvl="2"/>
            <a:r>
              <a:rPr lang="en-US"/>
              <a:t>every monotonic function has least/greatest fixed point</a:t>
            </a:r>
          </a:p>
          <a:p>
            <a:pPr lvl="1"/>
            <a:r>
              <a:rPr lang="en-US"/>
              <a:t>key idea: apply to finite graphs, not infinite trees</a:t>
            </a:r>
          </a:p>
          <a:p>
            <a:pPr lvl="2"/>
            <a:r>
              <a:rPr lang="en-US"/>
              <a:t>can directly calculate Tarski fixed points</a:t>
            </a:r>
          </a:p>
          <a:p>
            <a:r>
              <a:rPr lang="en-US"/>
              <a:t>Applications</a:t>
            </a:r>
          </a:p>
          <a:p>
            <a:pPr lvl="1"/>
            <a:r>
              <a:rPr lang="en-US"/>
              <a:t>finite state machines in hardware</a:t>
            </a:r>
          </a:p>
          <a:p>
            <a:pPr lvl="1"/>
            <a:r>
              <a:rPr lang="en-US"/>
              <a:t>protocols</a:t>
            </a:r>
          </a:p>
          <a:p>
            <a:pPr lvl="1"/>
            <a:r>
              <a:rPr lang="en-US"/>
              <a:t>proved incorrectness of some published designs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0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Genealogy, cont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362200" y="1295400"/>
            <a:ext cx="14478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Logics of</a:t>
            </a:r>
          </a:p>
          <a:p>
            <a:pPr algn="ctr"/>
            <a:r>
              <a:rPr lang="en-US"/>
              <a:t>Programs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495800" y="1295400"/>
            <a:ext cx="19812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Temporal/</a:t>
            </a:r>
          </a:p>
          <a:p>
            <a:pPr algn="ctr"/>
            <a:r>
              <a:rPr lang="en-US"/>
              <a:t>Modal Logics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3429000" y="3276600"/>
            <a:ext cx="1676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CTL Model</a:t>
            </a:r>
          </a:p>
          <a:p>
            <a:pPr algn="ctr"/>
            <a:r>
              <a:rPr lang="en-US"/>
              <a:t>Checking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6934200" y="19812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Tarski</a:t>
            </a: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3125788" y="2055813"/>
            <a:ext cx="987425" cy="1216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Oval 13"/>
          <p:cNvSpPr>
            <a:spLocks noChangeArrowheads="1"/>
          </p:cNvSpPr>
          <p:nvPr/>
        </p:nvSpPr>
        <p:spPr bwMode="auto">
          <a:xfrm>
            <a:off x="3581400" y="2667000"/>
            <a:ext cx="152400" cy="152400"/>
          </a:xfrm>
          <a:prstGeom prst="ellipse">
            <a:avLst/>
          </a:prstGeom>
          <a:solidFill>
            <a:srgbClr val="D5D5D5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H="1">
            <a:off x="3733800" y="2057400"/>
            <a:ext cx="1600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 flipH="1">
            <a:off x="4495800" y="2286000"/>
            <a:ext cx="2438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5165725" y="3294063"/>
            <a:ext cx="2073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Clarke/Emerson</a:t>
            </a:r>
          </a:p>
          <a:p>
            <a:r>
              <a:rPr lang="en-US" sz="2000">
                <a:solidFill>
                  <a:srgbClr val="FF0000"/>
                </a:solidFill>
              </a:rPr>
              <a:t>Early 80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7223125" y="2532063"/>
            <a:ext cx="665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50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9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Decidable logics and automata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Büchi</a:t>
            </a:r>
          </a:p>
          <a:p>
            <a:pPr lvl="1"/>
            <a:r>
              <a:rPr lang="en-US"/>
              <a:t>S1S -- reason about sets of natural numbers</a:t>
            </a:r>
          </a:p>
          <a:p>
            <a:pPr lvl="1"/>
            <a:r>
              <a:rPr lang="en-US"/>
              <a:t>Automata on infinite words</a:t>
            </a:r>
          </a:p>
          <a:p>
            <a:pPr lvl="2"/>
            <a:r>
              <a:rPr lang="en-US"/>
              <a:t>characterize set of models of formula</a:t>
            </a:r>
          </a:p>
          <a:p>
            <a:pPr lvl="2"/>
            <a:r>
              <a:rPr lang="en-US"/>
              <a:t>example: sets that contain the odd numbers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1"/>
            <a:r>
              <a:rPr lang="en-US"/>
              <a:t>Deep connection between logics and automata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2819400" y="4327525"/>
            <a:ext cx="304800" cy="304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3886200" y="4327525"/>
            <a:ext cx="304800" cy="304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Freeform 6"/>
          <p:cNvSpPr>
            <a:spLocks/>
          </p:cNvSpPr>
          <p:nvPr/>
        </p:nvSpPr>
        <p:spPr bwMode="auto">
          <a:xfrm>
            <a:off x="3048000" y="4060825"/>
            <a:ext cx="914400" cy="266700"/>
          </a:xfrm>
          <a:custGeom>
            <a:avLst/>
            <a:gdLst>
              <a:gd name="T0" fmla="*/ 0 w 576"/>
              <a:gd name="T1" fmla="*/ 168 h 168"/>
              <a:gd name="T2" fmla="*/ 144 w 576"/>
              <a:gd name="T3" fmla="*/ 24 h 168"/>
              <a:gd name="T4" fmla="*/ 432 w 576"/>
              <a:gd name="T5" fmla="*/ 24 h 168"/>
              <a:gd name="T6" fmla="*/ 576 w 576"/>
              <a:gd name="T7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168">
                <a:moveTo>
                  <a:pt x="0" y="168"/>
                </a:moveTo>
                <a:cubicBezTo>
                  <a:pt x="24" y="144"/>
                  <a:pt x="72" y="48"/>
                  <a:pt x="144" y="24"/>
                </a:cubicBezTo>
                <a:cubicBezTo>
                  <a:pt x="216" y="0"/>
                  <a:pt x="360" y="0"/>
                  <a:pt x="432" y="24"/>
                </a:cubicBezTo>
                <a:cubicBezTo>
                  <a:pt x="504" y="48"/>
                  <a:pt x="546" y="138"/>
                  <a:pt x="576" y="1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Freeform 7"/>
          <p:cNvSpPr>
            <a:spLocks/>
          </p:cNvSpPr>
          <p:nvPr/>
        </p:nvSpPr>
        <p:spPr bwMode="auto">
          <a:xfrm flipH="1" flipV="1">
            <a:off x="3048000" y="4594225"/>
            <a:ext cx="914400" cy="266700"/>
          </a:xfrm>
          <a:custGeom>
            <a:avLst/>
            <a:gdLst>
              <a:gd name="T0" fmla="*/ 0 w 576"/>
              <a:gd name="T1" fmla="*/ 168 h 168"/>
              <a:gd name="T2" fmla="*/ 144 w 576"/>
              <a:gd name="T3" fmla="*/ 24 h 168"/>
              <a:gd name="T4" fmla="*/ 432 w 576"/>
              <a:gd name="T5" fmla="*/ 24 h 168"/>
              <a:gd name="T6" fmla="*/ 576 w 576"/>
              <a:gd name="T7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168">
                <a:moveTo>
                  <a:pt x="0" y="168"/>
                </a:moveTo>
                <a:cubicBezTo>
                  <a:pt x="24" y="144"/>
                  <a:pt x="72" y="48"/>
                  <a:pt x="144" y="24"/>
                </a:cubicBezTo>
                <a:cubicBezTo>
                  <a:pt x="216" y="0"/>
                  <a:pt x="360" y="0"/>
                  <a:pt x="432" y="24"/>
                </a:cubicBezTo>
                <a:cubicBezTo>
                  <a:pt x="504" y="48"/>
                  <a:pt x="546" y="138"/>
                  <a:pt x="576" y="1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191000" y="447992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4953000" y="4327525"/>
            <a:ext cx="304800" cy="304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260725" y="3659188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0,1</a:t>
            </a:r>
            <a:endParaRPr lang="en-US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648325" y="4311650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0,1</a:t>
            </a:r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352800" y="4860925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  <a:endParaRPr lang="en-US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349750" y="4098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0</a:t>
            </a:r>
            <a:endParaRPr lang="en-US"/>
          </a:p>
        </p:txBody>
      </p:sp>
      <p:sp>
        <p:nvSpPr>
          <p:cNvPr id="59406" name="Freeform 14"/>
          <p:cNvSpPr>
            <a:spLocks/>
          </p:cNvSpPr>
          <p:nvPr/>
        </p:nvSpPr>
        <p:spPr bwMode="auto">
          <a:xfrm>
            <a:off x="5205413" y="4167188"/>
            <a:ext cx="509587" cy="636587"/>
          </a:xfrm>
          <a:custGeom>
            <a:avLst/>
            <a:gdLst>
              <a:gd name="T0" fmla="*/ 3 w 321"/>
              <a:gd name="T1" fmla="*/ 269 h 401"/>
              <a:gd name="T2" fmla="*/ 165 w 321"/>
              <a:gd name="T3" fmla="*/ 389 h 401"/>
              <a:gd name="T4" fmla="*/ 321 w 321"/>
              <a:gd name="T5" fmla="*/ 197 h 401"/>
              <a:gd name="T6" fmla="*/ 162 w 321"/>
              <a:gd name="T7" fmla="*/ 8 h 401"/>
              <a:gd name="T8" fmla="*/ 0 w 321"/>
              <a:gd name="T9" fmla="*/ 128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1" h="401">
                <a:moveTo>
                  <a:pt x="3" y="269"/>
                </a:moveTo>
                <a:cubicBezTo>
                  <a:pt x="31" y="289"/>
                  <a:pt x="112" y="401"/>
                  <a:pt x="165" y="389"/>
                </a:cubicBezTo>
                <a:cubicBezTo>
                  <a:pt x="221" y="381"/>
                  <a:pt x="321" y="261"/>
                  <a:pt x="321" y="197"/>
                </a:cubicBezTo>
                <a:cubicBezTo>
                  <a:pt x="321" y="133"/>
                  <a:pt x="218" y="16"/>
                  <a:pt x="162" y="8"/>
                </a:cubicBezTo>
                <a:cubicBezTo>
                  <a:pt x="106" y="0"/>
                  <a:pt x="34" y="103"/>
                  <a:pt x="0" y="12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23622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Oval 16"/>
          <p:cNvSpPr>
            <a:spLocks noChangeArrowheads="1"/>
          </p:cNvSpPr>
          <p:nvPr/>
        </p:nvSpPr>
        <p:spPr bwMode="auto">
          <a:xfrm>
            <a:off x="3962400" y="4403725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48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model checking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7" y="1492766"/>
            <a:ext cx="8229600" cy="4525963"/>
          </a:xfrm>
        </p:spPr>
        <p:txBody>
          <a:bodyPr/>
          <a:lstStyle/>
          <a:p>
            <a:r>
              <a:rPr lang="en-US" dirty="0" err="1"/>
              <a:t>Vardi</a:t>
            </a:r>
            <a:r>
              <a:rPr lang="en-US" dirty="0"/>
              <a:t> and </a:t>
            </a:r>
            <a:r>
              <a:rPr lang="en-US" dirty="0" err="1"/>
              <a:t>Wolper</a:t>
            </a:r>
            <a:endParaRPr lang="en-US" dirty="0"/>
          </a:p>
          <a:p>
            <a:pPr lvl="1"/>
            <a:r>
              <a:rPr lang="en-US" dirty="0"/>
              <a:t>Apply </a:t>
            </a:r>
            <a:r>
              <a:rPr lang="en-US" dirty="0" err="1"/>
              <a:t>Büchi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technique to LTL</a:t>
            </a:r>
          </a:p>
          <a:p>
            <a:pPr lvl="1"/>
            <a:r>
              <a:rPr lang="en-US" dirty="0"/>
              <a:t>Automaton construction yields optimal decision algorithm</a:t>
            </a:r>
          </a:p>
          <a:p>
            <a:r>
              <a:rPr lang="en-US" dirty="0" err="1"/>
              <a:t>Kurshan</a:t>
            </a:r>
            <a:endParaRPr lang="en-US" dirty="0"/>
          </a:p>
          <a:p>
            <a:pPr lvl="1"/>
            <a:r>
              <a:rPr lang="en-US" dirty="0"/>
              <a:t>Specify properties directly as automata</a:t>
            </a:r>
          </a:p>
          <a:p>
            <a:pPr lvl="2"/>
            <a:r>
              <a:rPr lang="en-US" dirty="0"/>
              <a:t>example:  infinitely often p   (</a:t>
            </a:r>
            <a:r>
              <a:rPr lang="en-US" dirty="0" err="1"/>
              <a:t>GFp</a:t>
            </a:r>
            <a:r>
              <a:rPr lang="en-US" dirty="0"/>
              <a:t>)</a:t>
            </a:r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4046537" y="5686017"/>
            <a:ext cx="304800" cy="304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Oval 5"/>
          <p:cNvSpPr>
            <a:spLocks noChangeArrowheads="1"/>
          </p:cNvSpPr>
          <p:nvPr/>
        </p:nvSpPr>
        <p:spPr bwMode="auto">
          <a:xfrm>
            <a:off x="5113337" y="5686017"/>
            <a:ext cx="304800" cy="3048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Freeform 6"/>
          <p:cNvSpPr>
            <a:spLocks/>
          </p:cNvSpPr>
          <p:nvPr/>
        </p:nvSpPr>
        <p:spPr bwMode="auto">
          <a:xfrm>
            <a:off x="4275137" y="5419317"/>
            <a:ext cx="914400" cy="266700"/>
          </a:xfrm>
          <a:custGeom>
            <a:avLst/>
            <a:gdLst>
              <a:gd name="T0" fmla="*/ 0 w 576"/>
              <a:gd name="T1" fmla="*/ 168 h 168"/>
              <a:gd name="T2" fmla="*/ 144 w 576"/>
              <a:gd name="T3" fmla="*/ 24 h 168"/>
              <a:gd name="T4" fmla="*/ 432 w 576"/>
              <a:gd name="T5" fmla="*/ 24 h 168"/>
              <a:gd name="T6" fmla="*/ 576 w 576"/>
              <a:gd name="T7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168">
                <a:moveTo>
                  <a:pt x="0" y="168"/>
                </a:moveTo>
                <a:cubicBezTo>
                  <a:pt x="24" y="144"/>
                  <a:pt x="72" y="48"/>
                  <a:pt x="144" y="24"/>
                </a:cubicBezTo>
                <a:cubicBezTo>
                  <a:pt x="216" y="0"/>
                  <a:pt x="360" y="0"/>
                  <a:pt x="432" y="24"/>
                </a:cubicBezTo>
                <a:cubicBezTo>
                  <a:pt x="504" y="48"/>
                  <a:pt x="546" y="138"/>
                  <a:pt x="576" y="1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Freeform 7"/>
          <p:cNvSpPr>
            <a:spLocks/>
          </p:cNvSpPr>
          <p:nvPr/>
        </p:nvSpPr>
        <p:spPr bwMode="auto">
          <a:xfrm flipH="1" flipV="1">
            <a:off x="4275137" y="5952717"/>
            <a:ext cx="914400" cy="266700"/>
          </a:xfrm>
          <a:custGeom>
            <a:avLst/>
            <a:gdLst>
              <a:gd name="T0" fmla="*/ 0 w 576"/>
              <a:gd name="T1" fmla="*/ 168 h 168"/>
              <a:gd name="T2" fmla="*/ 144 w 576"/>
              <a:gd name="T3" fmla="*/ 24 h 168"/>
              <a:gd name="T4" fmla="*/ 432 w 576"/>
              <a:gd name="T5" fmla="*/ 24 h 168"/>
              <a:gd name="T6" fmla="*/ 576 w 576"/>
              <a:gd name="T7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168">
                <a:moveTo>
                  <a:pt x="0" y="168"/>
                </a:moveTo>
                <a:cubicBezTo>
                  <a:pt x="24" y="144"/>
                  <a:pt x="72" y="48"/>
                  <a:pt x="144" y="24"/>
                </a:cubicBezTo>
                <a:cubicBezTo>
                  <a:pt x="216" y="0"/>
                  <a:pt x="360" y="0"/>
                  <a:pt x="432" y="24"/>
                </a:cubicBezTo>
                <a:cubicBezTo>
                  <a:pt x="504" y="48"/>
                  <a:pt x="546" y="138"/>
                  <a:pt x="576" y="16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4487862" y="5017680"/>
            <a:ext cx="320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p</a:t>
            </a:r>
            <a:endParaRPr lang="en-US"/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4579937" y="6219417"/>
            <a:ext cx="696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true</a:t>
            </a:r>
            <a:endParaRPr lang="en-US"/>
          </a:p>
        </p:txBody>
      </p:sp>
      <p:sp>
        <p:nvSpPr>
          <p:cNvPr id="68622" name="Freeform 14"/>
          <p:cNvSpPr>
            <a:spLocks/>
          </p:cNvSpPr>
          <p:nvPr/>
        </p:nvSpPr>
        <p:spPr bwMode="auto">
          <a:xfrm flipH="1">
            <a:off x="3613150" y="5525680"/>
            <a:ext cx="509587" cy="636587"/>
          </a:xfrm>
          <a:custGeom>
            <a:avLst/>
            <a:gdLst>
              <a:gd name="T0" fmla="*/ 3 w 321"/>
              <a:gd name="T1" fmla="*/ 269 h 401"/>
              <a:gd name="T2" fmla="*/ 165 w 321"/>
              <a:gd name="T3" fmla="*/ 389 h 401"/>
              <a:gd name="T4" fmla="*/ 321 w 321"/>
              <a:gd name="T5" fmla="*/ 197 h 401"/>
              <a:gd name="T6" fmla="*/ 162 w 321"/>
              <a:gd name="T7" fmla="*/ 8 h 401"/>
              <a:gd name="T8" fmla="*/ 0 w 321"/>
              <a:gd name="T9" fmla="*/ 128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1" h="401">
                <a:moveTo>
                  <a:pt x="3" y="269"/>
                </a:moveTo>
                <a:cubicBezTo>
                  <a:pt x="31" y="289"/>
                  <a:pt x="112" y="401"/>
                  <a:pt x="165" y="389"/>
                </a:cubicBezTo>
                <a:cubicBezTo>
                  <a:pt x="221" y="381"/>
                  <a:pt x="321" y="261"/>
                  <a:pt x="321" y="197"/>
                </a:cubicBezTo>
                <a:cubicBezTo>
                  <a:pt x="321" y="133"/>
                  <a:pt x="218" y="16"/>
                  <a:pt x="162" y="8"/>
                </a:cubicBezTo>
                <a:cubicBezTo>
                  <a:pt x="106" y="0"/>
                  <a:pt x="34" y="103"/>
                  <a:pt x="0" y="12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Oval 16"/>
          <p:cNvSpPr>
            <a:spLocks noChangeArrowheads="1"/>
          </p:cNvSpPr>
          <p:nvPr/>
        </p:nvSpPr>
        <p:spPr bwMode="auto">
          <a:xfrm>
            <a:off x="5189537" y="576221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3055937" y="5557430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charset="0"/>
              </a:rPr>
              <a:t>Ø</a:t>
            </a:r>
            <a:r>
              <a:rPr lang="en-US" sz="2000"/>
              <a:t>p</a:t>
            </a:r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 flipV="1">
            <a:off x="4198937" y="6105117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Genealogy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362200" y="1295400"/>
            <a:ext cx="14478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Logics of</a:t>
            </a:r>
          </a:p>
          <a:p>
            <a:pPr algn="ctr"/>
            <a:r>
              <a:rPr lang="en-US"/>
              <a:t>Programs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495800" y="1295400"/>
            <a:ext cx="19812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Temporal/</a:t>
            </a:r>
          </a:p>
          <a:p>
            <a:pPr algn="ctr"/>
            <a:r>
              <a:rPr lang="en-US"/>
              <a:t>Modal Logics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429000" y="3276600"/>
            <a:ext cx="1676400" cy="9144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CTL Model</a:t>
            </a:r>
          </a:p>
          <a:p>
            <a:pPr algn="ctr"/>
            <a:r>
              <a:rPr lang="en-US"/>
              <a:t>Checking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228600" y="22860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Symbol" charset="0"/>
              </a:rPr>
              <a:t>w</a:t>
            </a:r>
            <a:r>
              <a:rPr lang="en-US"/>
              <a:t>-automata</a:t>
            </a:r>
          </a:p>
          <a:p>
            <a:pPr algn="ctr"/>
            <a:r>
              <a:rPr lang="en-US"/>
              <a:t>S1S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600200" y="35814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LTL</a:t>
            </a:r>
          </a:p>
          <a:p>
            <a:pPr algn="ctr"/>
            <a:r>
              <a:rPr lang="en-US"/>
              <a:t>MC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81000" y="35814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ATV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6934200" y="1981200"/>
            <a:ext cx="1295400" cy="5334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Tarski</a:t>
            </a:r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3125788" y="2055813"/>
            <a:ext cx="987425" cy="1216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7" name="Oval 15"/>
          <p:cNvSpPr>
            <a:spLocks noChangeArrowheads="1"/>
          </p:cNvSpPr>
          <p:nvPr/>
        </p:nvSpPr>
        <p:spPr bwMode="auto">
          <a:xfrm>
            <a:off x="3581400" y="2667000"/>
            <a:ext cx="152400" cy="152400"/>
          </a:xfrm>
          <a:prstGeom prst="ellipse">
            <a:avLst/>
          </a:prstGeom>
          <a:solidFill>
            <a:srgbClr val="D5D5D5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3733800" y="2057400"/>
            <a:ext cx="1600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H="1">
            <a:off x="4495800" y="2286000"/>
            <a:ext cx="2438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>
            <a:off x="762000" y="3048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1524000" y="3048000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365125" y="1874838"/>
            <a:ext cx="1500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Büchi, 60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212725" y="4389438"/>
            <a:ext cx="1314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Kurshan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1584325" y="4313238"/>
            <a:ext cx="1222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Vardi/</a:t>
            </a:r>
          </a:p>
          <a:p>
            <a:r>
              <a:rPr lang="en-US">
                <a:solidFill>
                  <a:srgbClr val="FF0000"/>
                </a:solidFill>
              </a:rPr>
              <a:t>Wolper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669925" y="5227638"/>
            <a:ext cx="135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mid 80</a:t>
            </a:r>
            <a:r>
              <a:rPr lang="ja-JP" altLang="en-US">
                <a:solidFill>
                  <a:srgbClr val="FF0000"/>
                </a:solidFill>
                <a:latin typeface="Arial"/>
              </a:rPr>
              <a:t>’</a:t>
            </a:r>
            <a:r>
              <a:rPr lang="en-US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9656" name="Line 24"/>
          <p:cNvSpPr>
            <a:spLocks noChangeShapeType="1"/>
          </p:cNvSpPr>
          <p:nvPr/>
        </p:nvSpPr>
        <p:spPr bwMode="auto">
          <a:xfrm flipH="1">
            <a:off x="2590800" y="3733800"/>
            <a:ext cx="838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6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Symbolic Model Checking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State explosion problem</a:t>
            </a:r>
          </a:p>
          <a:p>
            <a:pPr lvl="1"/>
            <a:r>
              <a:rPr lang="en-US"/>
              <a:t>graph model guarantees worst-case complexity</a:t>
            </a:r>
          </a:p>
          <a:p>
            <a:r>
              <a:rPr lang="en-US"/>
              <a:t>Characterize sets and relations by Boolean formulas</a:t>
            </a:r>
          </a:p>
          <a:p>
            <a:pPr lvl="1"/>
            <a:r>
              <a:rPr lang="en-US"/>
              <a:t>compute Tarski fixed points directly on formulas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Use BDD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to represent formulas</a:t>
            </a:r>
          </a:p>
          <a:p>
            <a:pPr lvl="2"/>
            <a:r>
              <a:rPr lang="en-US"/>
              <a:t>efficient canonical form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362200" y="3810000"/>
            <a:ext cx="4313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err="1"/>
              <a:t>EXp</a:t>
            </a:r>
            <a:r>
              <a:rPr lang="en-US" sz="2800" dirty="0"/>
              <a:t> = </a:t>
            </a:r>
            <a:r>
              <a:rPr lang="en-US" sz="2800" dirty="0">
                <a:latin typeface="Symbol" charset="0"/>
              </a:rPr>
              <a:t>$</a:t>
            </a:r>
            <a:r>
              <a:rPr lang="en-US" sz="2800" dirty="0"/>
              <a:t>v</a:t>
            </a:r>
            <a:r>
              <a:rPr lang="en-US" sz="2800" dirty="0">
                <a:latin typeface="Symbol" charset="0"/>
              </a:rPr>
              <a:t>¢</a:t>
            </a:r>
            <a:r>
              <a:rPr lang="en-US" sz="2800" dirty="0"/>
              <a:t>. (R </a:t>
            </a:r>
            <a:r>
              <a:rPr lang="en-US" sz="2800" dirty="0" err="1">
                <a:latin typeface="Symbol" charset="0"/>
              </a:rPr>
              <a:t>Ù</a:t>
            </a:r>
            <a:r>
              <a:rPr lang="en-US" sz="2800" dirty="0"/>
              <a:t> p</a:t>
            </a:r>
            <a:r>
              <a:rPr lang="en-US" sz="2800" dirty="0">
                <a:latin typeface="Symbol" charset="0"/>
              </a:rPr>
              <a:t>¢)        </a:t>
            </a:r>
            <a:r>
              <a:rPr lang="en-US" sz="2800" dirty="0">
                <a:solidFill>
                  <a:srgbClr val="FF0000"/>
                </a:solidFill>
              </a:rPr>
              <a:t>(QBF)</a:t>
            </a:r>
            <a:endParaRPr lang="en-US" sz="2800" dirty="0">
              <a:latin typeface="Symbo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4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Mu-calculus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Park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Mu-Calculus</a:t>
            </a:r>
          </a:p>
          <a:p>
            <a:pPr lvl="1"/>
            <a:r>
              <a:rPr lang="en-US"/>
              <a:t>Logic of relations with fixed point operator</a:t>
            </a:r>
          </a:p>
          <a:p>
            <a:pPr lvl="1"/>
            <a:r>
              <a:rPr lang="en-US"/>
              <a:t>Can express transitive closure</a:t>
            </a:r>
          </a:p>
          <a:p>
            <a:pPr lvl="1"/>
            <a:r>
              <a:rPr lang="en-US"/>
              <a:t>Nicely characterizes what SMC can compute</a:t>
            </a:r>
          </a:p>
          <a:p>
            <a:pPr lvl="2"/>
            <a:r>
              <a:rPr lang="en-US"/>
              <a:t>SMC algorithm for Mu-calculus</a:t>
            </a:r>
          </a:p>
          <a:p>
            <a:pPr lvl="1"/>
            <a:r>
              <a:rPr lang="en-US"/>
              <a:t>Use to express symbolic algorithms for</a:t>
            </a:r>
          </a:p>
          <a:p>
            <a:pPr lvl="2"/>
            <a:r>
              <a:rPr lang="en-US"/>
              <a:t>CTL, LTL model checking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r>
              <a:rPr lang="en-US"/>
              <a:t>Automaton containment, etc...</a:t>
            </a:r>
          </a:p>
          <a:p>
            <a:pPr lvl="1"/>
            <a:r>
              <a:rPr lang="en-US"/>
              <a:t>Note: bad specification logic, but good for describing algorithms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286000" y="4495800"/>
            <a:ext cx="2595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/>
              <a:t>AFp</a:t>
            </a:r>
            <a:r>
              <a:rPr lang="en-US" sz="2400" dirty="0"/>
              <a:t> = </a:t>
            </a:r>
            <a:r>
              <a:rPr lang="en-US" sz="2400" dirty="0" err="1">
                <a:latin typeface="Symbol" charset="0"/>
              </a:rPr>
              <a:t>m</a:t>
            </a:r>
            <a:r>
              <a:rPr lang="en-US" sz="2400" dirty="0" err="1"/>
              <a:t>Q</a:t>
            </a:r>
            <a:r>
              <a:rPr lang="en-US" sz="2400" dirty="0"/>
              <a:t>. p </a:t>
            </a:r>
            <a:r>
              <a:rPr lang="en-US" sz="2400" dirty="0" err="1">
                <a:latin typeface="Symbol" charset="0"/>
              </a:rPr>
              <a:t>Ú</a:t>
            </a:r>
            <a:r>
              <a:rPr lang="en-US" sz="2400" dirty="0"/>
              <a:t> AX Q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7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form of Automated Finite State Verification </a:t>
            </a:r>
          </a:p>
          <a:p>
            <a:pPr lvl="1"/>
            <a:r>
              <a:rPr lang="en-US" dirty="0" smtClean="0"/>
              <a:t>Does a finite</a:t>
            </a:r>
            <a:r>
              <a:rPr lang="en-US" dirty="0"/>
              <a:t> </a:t>
            </a:r>
            <a:r>
              <a:rPr lang="en-US" dirty="0" smtClean="0"/>
              <a:t>state description of a system </a:t>
            </a:r>
            <a:br>
              <a:rPr lang="en-US" dirty="0" smtClean="0"/>
            </a:br>
            <a:r>
              <a:rPr lang="en-US" dirty="0" smtClean="0"/>
              <a:t>satisfy a behavioral property</a:t>
            </a:r>
          </a:p>
          <a:p>
            <a:pPr lvl="2"/>
            <a:r>
              <a:rPr lang="en-US" dirty="0" smtClean="0"/>
              <a:t>If I press start, will the light eventually come on?</a:t>
            </a:r>
          </a:p>
          <a:p>
            <a:pPr lvl="1"/>
            <a:r>
              <a:rPr lang="en-US" dirty="0" smtClean="0"/>
              <a:t>System description is a graph or transition relation</a:t>
            </a:r>
          </a:p>
          <a:p>
            <a:pPr lvl="1"/>
            <a:r>
              <a:rPr lang="en-US" dirty="0" smtClean="0"/>
              <a:t>Property is specified in temporal logic</a:t>
            </a:r>
          </a:p>
          <a:p>
            <a:r>
              <a:rPr lang="en-US" dirty="0"/>
              <a:t>I</a:t>
            </a:r>
            <a:r>
              <a:rPr lang="en-US" dirty="0" smtClean="0"/>
              <a:t>s a system description a model for a temporal logic formula?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56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Genealogy, cont.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362200" y="1295400"/>
            <a:ext cx="14478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Logics of</a:t>
            </a:r>
          </a:p>
          <a:p>
            <a:pPr algn="ctr"/>
            <a:r>
              <a:rPr lang="en-US"/>
              <a:t>Programs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4495800" y="1295400"/>
            <a:ext cx="19812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Temporal/</a:t>
            </a:r>
          </a:p>
          <a:p>
            <a:pPr algn="ctr"/>
            <a:r>
              <a:rPr lang="en-US"/>
              <a:t>Modal Logics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3429000" y="3276600"/>
            <a:ext cx="1676400" cy="9144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CTL Model</a:t>
            </a:r>
          </a:p>
          <a:p>
            <a:pPr algn="ctr"/>
            <a:r>
              <a:rPr lang="en-US"/>
              <a:t>Checking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124200" y="4648200"/>
            <a:ext cx="2514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Symbolic</a:t>
            </a:r>
          </a:p>
          <a:p>
            <a:pPr algn="ctr"/>
            <a:r>
              <a:rPr lang="en-US"/>
              <a:t>Model Checking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228600" y="2286000"/>
            <a:ext cx="18288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Symbol" charset="0"/>
              </a:rPr>
              <a:t>w</a:t>
            </a:r>
            <a:r>
              <a:rPr lang="en-US"/>
              <a:t>-automata</a:t>
            </a:r>
          </a:p>
          <a:p>
            <a:pPr algn="ctr"/>
            <a:r>
              <a:rPr lang="en-US"/>
              <a:t>S1S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1600200" y="3581400"/>
            <a:ext cx="9906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LTL</a:t>
            </a:r>
          </a:p>
          <a:p>
            <a:pPr algn="ctr"/>
            <a:r>
              <a:rPr lang="en-US"/>
              <a:t>MC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381000" y="3581400"/>
            <a:ext cx="762000" cy="7620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ATV</a:t>
            </a: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6934200" y="1981200"/>
            <a:ext cx="1295400" cy="533400"/>
          </a:xfrm>
          <a:prstGeom prst="rect">
            <a:avLst/>
          </a:prstGeom>
          <a:solidFill>
            <a:srgbClr val="D5D5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Tarski</a:t>
            </a:r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6934200" y="28956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Symbol" charset="0"/>
              </a:rPr>
              <a:t>m</a:t>
            </a:r>
            <a:r>
              <a:rPr lang="en-US"/>
              <a:t>-calc</a:t>
            </a: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6477000" y="39624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QBF</a:t>
            </a:r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7543800" y="39624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BDD</a:t>
            </a:r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3125788" y="2055813"/>
            <a:ext cx="987425" cy="1216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3581400" y="2667000"/>
            <a:ext cx="152400" cy="152400"/>
          </a:xfrm>
          <a:prstGeom prst="ellipse">
            <a:avLst/>
          </a:prstGeom>
          <a:solidFill>
            <a:srgbClr val="D5D5D5"/>
          </a:solidFill>
          <a:ln w="2857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 flipH="1">
            <a:off x="3733800" y="2057400"/>
            <a:ext cx="1600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H="1">
            <a:off x="4495800" y="2286000"/>
            <a:ext cx="24384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Line 19"/>
          <p:cNvSpPr>
            <a:spLocks noChangeShapeType="1"/>
          </p:cNvSpPr>
          <p:nvPr/>
        </p:nvSpPr>
        <p:spPr bwMode="auto">
          <a:xfrm flipH="1">
            <a:off x="4953000" y="3200400"/>
            <a:ext cx="19812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Line 20"/>
          <p:cNvSpPr>
            <a:spLocks noChangeShapeType="1"/>
          </p:cNvSpPr>
          <p:nvPr/>
        </p:nvSpPr>
        <p:spPr bwMode="auto">
          <a:xfrm>
            <a:off x="41910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1" name="Line 21"/>
          <p:cNvSpPr>
            <a:spLocks noChangeShapeType="1"/>
          </p:cNvSpPr>
          <p:nvPr/>
        </p:nvSpPr>
        <p:spPr bwMode="auto">
          <a:xfrm>
            <a:off x="762000" y="3048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2" name="Line 22"/>
          <p:cNvSpPr>
            <a:spLocks noChangeShapeType="1"/>
          </p:cNvSpPr>
          <p:nvPr/>
        </p:nvSpPr>
        <p:spPr bwMode="auto">
          <a:xfrm>
            <a:off x="1524000" y="3048000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3" name="Line 23"/>
          <p:cNvSpPr>
            <a:spLocks noChangeShapeType="1"/>
          </p:cNvSpPr>
          <p:nvPr/>
        </p:nvSpPr>
        <p:spPr bwMode="auto">
          <a:xfrm>
            <a:off x="762000" y="4343400"/>
            <a:ext cx="2362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>
            <a:off x="2133600" y="43434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5" name="Line 25"/>
          <p:cNvSpPr>
            <a:spLocks noChangeShapeType="1"/>
          </p:cNvSpPr>
          <p:nvPr/>
        </p:nvSpPr>
        <p:spPr bwMode="auto">
          <a:xfrm flipH="1">
            <a:off x="5638800" y="4191000"/>
            <a:ext cx="838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 flipH="1">
            <a:off x="5638800" y="4495800"/>
            <a:ext cx="2286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7" name="Line 27"/>
          <p:cNvSpPr>
            <a:spLocks noChangeShapeType="1"/>
          </p:cNvSpPr>
          <p:nvPr/>
        </p:nvSpPr>
        <p:spPr bwMode="auto">
          <a:xfrm flipH="1">
            <a:off x="2590800" y="3733800"/>
            <a:ext cx="838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8" name="Line 28"/>
          <p:cNvSpPr>
            <a:spLocks noChangeShapeType="1"/>
          </p:cNvSpPr>
          <p:nvPr/>
        </p:nvSpPr>
        <p:spPr bwMode="auto">
          <a:xfrm>
            <a:off x="7543800" y="2514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8213725" y="2760663"/>
            <a:ext cx="704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Park</a:t>
            </a:r>
          </a:p>
          <a:p>
            <a:r>
              <a:rPr lang="en-US" sz="2000">
                <a:solidFill>
                  <a:srgbClr val="FF0000"/>
                </a:solidFill>
              </a:rPr>
              <a:t>60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7756525" y="4437063"/>
            <a:ext cx="1158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Bryant</a:t>
            </a:r>
          </a:p>
          <a:p>
            <a:r>
              <a:rPr lang="en-US" sz="2000">
                <a:solidFill>
                  <a:srgbClr val="FF0000"/>
                </a:solidFill>
              </a:rPr>
              <a:t>mid 80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5638800" y="5381625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late 80</a:t>
            </a:r>
            <a:r>
              <a:rPr lang="ja-JP" altLang="en-US" sz="200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2000">
                <a:solidFill>
                  <a:srgbClr val="FF0000"/>
                </a:solidFill>
              </a:rPr>
              <a:t>s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57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1219200"/>
          </a:xfrm>
        </p:spPr>
        <p:txBody>
          <a:bodyPr>
            <a:normAutofit fontScale="90000"/>
          </a:bodyPr>
          <a:lstStyle/>
          <a:p>
            <a:r>
              <a:rPr lang="en-US"/>
              <a:t>A convergence of research areas in logic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Many areas of logic have shaped the discourse in model checking</a:t>
            </a:r>
          </a:p>
          <a:p>
            <a:pPr lvl="1"/>
            <a:r>
              <a:rPr lang="en-US"/>
              <a:t>Logics of programs </a:t>
            </a:r>
          </a:p>
          <a:p>
            <a:pPr lvl="1"/>
            <a:r>
              <a:rPr lang="en-US"/>
              <a:t>Temporal/Modal logics</a:t>
            </a:r>
          </a:p>
          <a:p>
            <a:pPr lvl="1"/>
            <a:r>
              <a:rPr lang="en-US"/>
              <a:t>Tarski fixed point theory</a:t>
            </a:r>
          </a:p>
          <a:p>
            <a:pPr lvl="1"/>
            <a:r>
              <a:rPr lang="en-US"/>
              <a:t>Decidable logics -- S1S/automata</a:t>
            </a:r>
          </a:p>
          <a:p>
            <a:pPr lvl="1"/>
            <a:r>
              <a:rPr lang="en-US"/>
              <a:t>Park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mu-calculus </a:t>
            </a:r>
          </a:p>
          <a:p>
            <a:r>
              <a:rPr lang="en-US"/>
              <a:t>Much of this work is quite abstract, but has strongly influenced practical work in model checking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4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</a:t>
            </a:r>
            <a:r>
              <a:rPr lang="en-US" dirty="0"/>
              <a:t>H</a:t>
            </a:r>
            <a:r>
              <a:rPr lang="en-US" dirty="0" smtClean="0"/>
              <a:t>istory of Model Checking</a:t>
            </a:r>
          </a:p>
          <a:p>
            <a:r>
              <a:rPr lang="en-US" b="1" dirty="0" smtClean="0"/>
              <a:t>My History of Model Checking</a:t>
            </a:r>
          </a:p>
          <a:p>
            <a:r>
              <a:rPr lang="en-US" dirty="0" smtClean="0"/>
              <a:t>The Models of Model Checking</a:t>
            </a:r>
          </a:p>
          <a:p>
            <a:r>
              <a:rPr lang="en-US" dirty="0" smtClean="0"/>
              <a:t>Temporal Logic</a:t>
            </a:r>
          </a:p>
          <a:p>
            <a:r>
              <a:rPr lang="en-US" dirty="0" smtClean="0"/>
              <a:t>Algorithms for Model Checking</a:t>
            </a:r>
          </a:p>
          <a:p>
            <a:r>
              <a:rPr lang="en-US" dirty="0" smtClean="0"/>
              <a:t>Retrospective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8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5486400" y="-228600"/>
            <a:ext cx="4267200" cy="1143000"/>
          </a:xfrm>
        </p:spPr>
        <p:txBody>
          <a:bodyPr/>
          <a:lstStyle/>
          <a:p>
            <a:r>
              <a:rPr lang="en-US">
                <a:latin typeface="Calibri" charset="0"/>
              </a:rPr>
              <a:t>My Journey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914400"/>
            <a:ext cx="62833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90"/>
                </a:solidFill>
              </a:rPr>
              <a:t>M.Sc. Stellenbosch 1991…1993</a:t>
            </a:r>
            <a:br>
              <a:rPr lang="en-US" sz="2800" dirty="0">
                <a:solidFill>
                  <a:srgbClr val="00009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wrote</a:t>
            </a:r>
            <a:r>
              <a:rPr lang="en-US" sz="2800" dirty="0"/>
              <a:t> a model checker similar to SPIN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981200"/>
            <a:ext cx="57134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90"/>
                </a:solidFill>
              </a:rPr>
              <a:t>Ph.D. Manchester 1995…1998</a:t>
            </a:r>
            <a:br>
              <a:rPr lang="en-US" sz="2800" dirty="0">
                <a:solidFill>
                  <a:srgbClr val="00009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on</a:t>
            </a:r>
            <a:r>
              <a:rPr lang="en-US" sz="2800" dirty="0"/>
              <a:t>-the-fly model checking for CTL*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3048000"/>
            <a:ext cx="87455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90"/>
                </a:solidFill>
              </a:rPr>
              <a:t>First real job at NASA Ames 1998…2007</a:t>
            </a:r>
            <a:br>
              <a:rPr lang="en-US" sz="2800" dirty="0">
                <a:solidFill>
                  <a:srgbClr val="00009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wr</a:t>
            </a:r>
            <a:r>
              <a:rPr lang="en-US" sz="2800" dirty="0"/>
              <a:t>ote the first version of JPF model checker for Java</a:t>
            </a:r>
            <a:br>
              <a:rPr lang="en-US" sz="2800" dirty="0"/>
            </a:br>
            <a:r>
              <a:rPr lang="en-US" sz="2800" dirty="0"/>
              <a:t>then help develop Symbolic Pathfinder (SPF)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4572000"/>
            <a:ext cx="8128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90"/>
                </a:solidFill>
              </a:rPr>
              <a:t>Second real job at SEVEN Networks 2007-2009</a:t>
            </a:r>
            <a:br>
              <a:rPr lang="en-US" sz="2800" dirty="0">
                <a:solidFill>
                  <a:srgbClr val="000090"/>
                </a:solidFill>
              </a:rPr>
            </a:br>
            <a:r>
              <a:rPr lang="en-US" sz="2800" dirty="0"/>
              <a:t>saw</a:t>
            </a:r>
            <a:r>
              <a:rPr lang="en-US" sz="2800" dirty="0">
                <a:solidFill>
                  <a:srgbClr val="000090"/>
                </a:solidFill>
              </a:rPr>
              <a:t> </a:t>
            </a:r>
            <a:r>
              <a:rPr lang="en-US" sz="2800" dirty="0"/>
              <a:t>how software was actually written and tested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5715000"/>
            <a:ext cx="66706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90"/>
                </a:solidFill>
              </a:rPr>
              <a:t>Currently Stellenbosch University 2009</a:t>
            </a:r>
            <a:r>
              <a:rPr lang="en-US" sz="2800" dirty="0">
                <a:solidFill>
                  <a:srgbClr val="FFFF00"/>
                </a:solidFill>
              </a:rPr>
              <a:t>…</a:t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dirty="0"/>
              <a:t>Symbolic execution and model counting</a:t>
            </a:r>
          </a:p>
        </p:txBody>
      </p:sp>
    </p:spTree>
    <p:extLst>
      <p:ext uri="{BB962C8B-B14F-4D97-AF65-F5344CB8AC3E}">
        <p14:creationId xmlns:p14="http://schemas.microsoft.com/office/powerpoint/2010/main" val="443027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194"/>
            <a:ext cx="8229600" cy="1143000"/>
          </a:xfrm>
        </p:spPr>
        <p:txBody>
          <a:bodyPr/>
          <a:lstStyle/>
          <a:p>
            <a:r>
              <a:rPr lang="en-US" dirty="0" smtClean="0"/>
              <a:t>Models in 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194"/>
            <a:ext cx="8229600" cy="52771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Already know that “Model” Checking</a:t>
            </a:r>
          </a:p>
          <a:p>
            <a:pPr lvl="1"/>
            <a:r>
              <a:rPr lang="en-US" dirty="0" smtClean="0"/>
              <a:t>Refers to the mathematical model for a temporal formula</a:t>
            </a:r>
          </a:p>
          <a:p>
            <a:r>
              <a:rPr lang="en-US" dirty="0" smtClean="0"/>
              <a:t>There are also other models</a:t>
            </a:r>
          </a:p>
          <a:p>
            <a:pPr lvl="1"/>
            <a:r>
              <a:rPr lang="en-US" dirty="0" smtClean="0"/>
              <a:t>Often one refers to as what is being checked as a model</a:t>
            </a:r>
          </a:p>
          <a:p>
            <a:pPr lvl="1"/>
            <a:r>
              <a:rPr lang="en-US" dirty="0" smtClean="0"/>
              <a:t>Finite state model checking requires a model of the environment to close the system</a:t>
            </a:r>
          </a:p>
          <a:p>
            <a:r>
              <a:rPr lang="en-US" dirty="0" smtClean="0"/>
              <a:t>Hidden models</a:t>
            </a:r>
          </a:p>
          <a:p>
            <a:pPr lvl="1"/>
            <a:r>
              <a:rPr lang="en-US" dirty="0" smtClean="0"/>
              <a:t>“Hidden models of model checking”</a:t>
            </a:r>
          </a:p>
          <a:p>
            <a:pPr lvl="2"/>
            <a:r>
              <a:rPr lang="en-US" dirty="0" smtClean="0"/>
              <a:t>Visser, Dwyer, Whalen (2012)</a:t>
            </a:r>
          </a:p>
          <a:p>
            <a:pPr lvl="1"/>
            <a:r>
              <a:rPr lang="en-US" dirty="0" smtClean="0"/>
              <a:t>Model checking is successful when intermediate models in the process is hidden from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76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</a:t>
            </a:r>
            <a:r>
              <a:rPr lang="en-US" dirty="0"/>
              <a:t>H</a:t>
            </a:r>
            <a:r>
              <a:rPr lang="en-US" dirty="0" smtClean="0"/>
              <a:t>istory of Model Checking</a:t>
            </a:r>
          </a:p>
          <a:p>
            <a:r>
              <a:rPr lang="en-US" dirty="0" smtClean="0"/>
              <a:t>My History of Model Checking</a:t>
            </a:r>
          </a:p>
          <a:p>
            <a:r>
              <a:rPr lang="en-US" dirty="0" smtClean="0"/>
              <a:t>The Models of Model Checking</a:t>
            </a:r>
          </a:p>
          <a:p>
            <a:r>
              <a:rPr lang="en-US" b="1" dirty="0" smtClean="0"/>
              <a:t>Temporal Logic</a:t>
            </a:r>
            <a:endParaRPr lang="en-US" dirty="0" smtClean="0"/>
          </a:p>
          <a:p>
            <a:r>
              <a:rPr lang="en-US" dirty="0" smtClean="0"/>
              <a:t>Algorithms for Model Checking</a:t>
            </a:r>
          </a:p>
          <a:p>
            <a:r>
              <a:rPr lang="en-US" dirty="0" smtClean="0"/>
              <a:t>Retrospective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8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Linear Time Temporal Logic (LTL) Semantics</a:t>
            </a:r>
          </a:p>
        </p:txBody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/>
              <a:t>Given an execution path x and LTL properties p and q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p		iff 	L(x</a:t>
            </a:r>
            <a:r>
              <a:rPr lang="en-US" baseline="-25000"/>
              <a:t>0</a:t>
            </a:r>
            <a:r>
              <a:rPr lang="en-US"/>
              <a:t>, p) =True, where p </a:t>
            </a:r>
            <a:r>
              <a:rPr lang="en-US">
                <a:sym typeface="Symbol" charset="0"/>
              </a:rPr>
              <a:t> AP</a:t>
            </a:r>
          </a:p>
          <a:p>
            <a:pPr>
              <a:buFontTx/>
              <a:buNone/>
            </a:pPr>
            <a:r>
              <a:rPr lang="en-US"/>
              <a:t>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</a:t>
            </a:r>
            <a:r>
              <a:rPr lang="en-US">
                <a:sym typeface="Symbol" charset="0"/>
              </a:rPr>
              <a:t></a:t>
            </a:r>
            <a:r>
              <a:rPr lang="en-US"/>
              <a:t>p		iff 	not 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p</a:t>
            </a:r>
          </a:p>
          <a:p>
            <a:pPr>
              <a:buFontTx/>
              <a:buNone/>
            </a:pPr>
            <a:r>
              <a:rPr lang="en-US"/>
              <a:t>x</a:t>
            </a:r>
            <a:r>
              <a:rPr lang="en-US">
                <a:cs typeface="Times New Roman" charset="0"/>
              </a:rPr>
              <a:t> |= p </a:t>
            </a:r>
            <a:r>
              <a:rPr lang="en-US">
                <a:cs typeface="Times New Roman" charset="0"/>
                <a:sym typeface="Symbol" charset="0"/>
              </a:rPr>
              <a:t> q	iff	</a:t>
            </a:r>
            <a:r>
              <a:rPr lang="en-US"/>
              <a:t>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p and 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q</a:t>
            </a:r>
          </a:p>
          <a:p>
            <a:pPr>
              <a:buFontTx/>
              <a:buNone/>
            </a:pPr>
            <a:r>
              <a:rPr lang="en-US">
                <a:cs typeface="Times New Roman" charset="0"/>
                <a:sym typeface="Symbol" charset="0"/>
              </a:rPr>
              <a:t>x |= p  q	iff	</a:t>
            </a:r>
            <a:r>
              <a:rPr lang="en-US"/>
              <a:t>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p or x</a:t>
            </a:r>
            <a:r>
              <a:rPr lang="en-US">
                <a:cs typeface="Times New Roman" charset="0"/>
              </a:rPr>
              <a:t> |=</a:t>
            </a:r>
            <a:r>
              <a:rPr lang="en-US"/>
              <a:t> q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x |= X p		iff	x</a:t>
            </a:r>
            <a:r>
              <a:rPr lang="en-US" baseline="30000"/>
              <a:t>1 </a:t>
            </a:r>
            <a:r>
              <a:rPr lang="en-US"/>
              <a:t>|= p</a:t>
            </a:r>
          </a:p>
          <a:p>
            <a:pPr>
              <a:buFontTx/>
              <a:buNone/>
            </a:pPr>
            <a:r>
              <a:rPr lang="en-US"/>
              <a:t>x |= G p		iff	for all i</a:t>
            </a:r>
            <a:r>
              <a:rPr lang="en-US">
                <a:sym typeface="Symbol" charset="0"/>
              </a:rPr>
              <a:t>, </a:t>
            </a:r>
            <a:r>
              <a:rPr lang="en-US"/>
              <a:t> x</a:t>
            </a:r>
            <a:r>
              <a:rPr lang="en-US" baseline="30000"/>
              <a:t>i</a:t>
            </a:r>
            <a:r>
              <a:rPr lang="en-US"/>
              <a:t> |= p</a:t>
            </a:r>
          </a:p>
          <a:p>
            <a:pPr>
              <a:buFontTx/>
              <a:buNone/>
            </a:pPr>
            <a:r>
              <a:rPr lang="en-US"/>
              <a:t>x |= F p 	iff	there exists an i such that x</a:t>
            </a:r>
            <a:r>
              <a:rPr lang="en-US" baseline="30000"/>
              <a:t>i</a:t>
            </a:r>
            <a:r>
              <a:rPr lang="en-US"/>
              <a:t> |= p</a:t>
            </a:r>
          </a:p>
          <a:p>
            <a:pPr>
              <a:buFontTx/>
              <a:buNone/>
            </a:pPr>
            <a:r>
              <a:rPr lang="en-US"/>
              <a:t>x |= p U q	iff	there exists an i such that x</a:t>
            </a:r>
            <a:r>
              <a:rPr lang="en-US" baseline="30000"/>
              <a:t>i</a:t>
            </a:r>
            <a:r>
              <a:rPr lang="en-US"/>
              <a:t> |= q and</a:t>
            </a:r>
          </a:p>
          <a:p>
            <a:pPr>
              <a:buFontTx/>
              <a:buNone/>
            </a:pPr>
            <a:r>
              <a:rPr lang="en-US"/>
              <a:t>				for all j &lt; i, x</a:t>
            </a:r>
            <a:r>
              <a:rPr lang="en-US" baseline="30000"/>
              <a:t>j </a:t>
            </a:r>
            <a:r>
              <a:rPr lang="en-US"/>
              <a:t>|= 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6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Properties</a:t>
            </a:r>
          </a:p>
        </p:txBody>
      </p:sp>
      <p:sp>
        <p:nvSpPr>
          <p:cNvPr id="1361923" name="Oval 3"/>
          <p:cNvSpPr>
            <a:spLocks noChangeArrowheads="1"/>
          </p:cNvSpPr>
          <p:nvPr/>
        </p:nvSpPr>
        <p:spPr bwMode="auto">
          <a:xfrm>
            <a:off x="25146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24" name="Oval 4"/>
          <p:cNvSpPr>
            <a:spLocks noChangeArrowheads="1"/>
          </p:cNvSpPr>
          <p:nvPr/>
        </p:nvSpPr>
        <p:spPr bwMode="auto">
          <a:xfrm>
            <a:off x="18288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25" name="AutoShape 5"/>
          <p:cNvCxnSpPr>
            <a:cxnSpLocks noChangeShapeType="1"/>
            <a:stCxn id="1361924" idx="6"/>
            <a:endCxn id="1361923" idx="2"/>
          </p:cNvCxnSpPr>
          <p:nvPr/>
        </p:nvCxnSpPr>
        <p:spPr bwMode="auto">
          <a:xfrm>
            <a:off x="21336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26" name="AutoShape 6"/>
          <p:cNvCxnSpPr>
            <a:cxnSpLocks noChangeShapeType="1"/>
            <a:stCxn id="1361923" idx="6"/>
            <a:endCxn id="1361928" idx="2"/>
          </p:cNvCxnSpPr>
          <p:nvPr/>
        </p:nvCxnSpPr>
        <p:spPr bwMode="auto">
          <a:xfrm>
            <a:off x="28194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27" name="Oval 7"/>
          <p:cNvSpPr>
            <a:spLocks noChangeArrowheads="1"/>
          </p:cNvSpPr>
          <p:nvPr/>
        </p:nvSpPr>
        <p:spPr bwMode="auto">
          <a:xfrm>
            <a:off x="38100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28" name="Oval 8"/>
          <p:cNvSpPr>
            <a:spLocks noChangeArrowheads="1"/>
          </p:cNvSpPr>
          <p:nvPr/>
        </p:nvSpPr>
        <p:spPr bwMode="auto">
          <a:xfrm>
            <a:off x="32004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29" name="AutoShape 9"/>
          <p:cNvCxnSpPr>
            <a:cxnSpLocks noChangeShapeType="1"/>
            <a:stCxn id="1361928" idx="6"/>
            <a:endCxn id="1361927" idx="2"/>
          </p:cNvCxnSpPr>
          <p:nvPr/>
        </p:nvCxnSpPr>
        <p:spPr bwMode="auto">
          <a:xfrm>
            <a:off x="3505200" y="1600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30" name="AutoShape 10"/>
          <p:cNvCxnSpPr>
            <a:cxnSpLocks noChangeShapeType="1"/>
            <a:stCxn id="1361927" idx="6"/>
            <a:endCxn id="1361932" idx="2"/>
          </p:cNvCxnSpPr>
          <p:nvPr/>
        </p:nvCxnSpPr>
        <p:spPr bwMode="auto">
          <a:xfrm>
            <a:off x="4114800" y="1600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31" name="Oval 11"/>
          <p:cNvSpPr>
            <a:spLocks noChangeArrowheads="1"/>
          </p:cNvSpPr>
          <p:nvPr/>
        </p:nvSpPr>
        <p:spPr bwMode="auto">
          <a:xfrm>
            <a:off x="51054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32" name="Oval 12"/>
          <p:cNvSpPr>
            <a:spLocks noChangeArrowheads="1"/>
          </p:cNvSpPr>
          <p:nvPr/>
        </p:nvSpPr>
        <p:spPr bwMode="auto">
          <a:xfrm>
            <a:off x="4495800" y="1447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33" name="AutoShape 13"/>
          <p:cNvCxnSpPr>
            <a:cxnSpLocks noChangeShapeType="1"/>
            <a:stCxn id="1361932" idx="6"/>
            <a:endCxn id="1361931" idx="2"/>
          </p:cNvCxnSpPr>
          <p:nvPr/>
        </p:nvCxnSpPr>
        <p:spPr bwMode="auto">
          <a:xfrm>
            <a:off x="4800600" y="1600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34" name="AutoShape 14"/>
          <p:cNvCxnSpPr>
            <a:cxnSpLocks noChangeShapeType="1"/>
            <a:stCxn id="1361931" idx="6"/>
          </p:cNvCxnSpPr>
          <p:nvPr/>
        </p:nvCxnSpPr>
        <p:spPr bwMode="auto">
          <a:xfrm>
            <a:off x="5410200" y="16002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35" name="Text Box 15"/>
          <p:cNvSpPr txBox="1">
            <a:spLocks noChangeArrowheads="1"/>
          </p:cNvSpPr>
          <p:nvPr/>
        </p:nvSpPr>
        <p:spPr bwMode="auto">
          <a:xfrm>
            <a:off x="2514600" y="1676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36" name="Text Box 16"/>
          <p:cNvSpPr txBox="1">
            <a:spLocks noChangeArrowheads="1"/>
          </p:cNvSpPr>
          <p:nvPr/>
        </p:nvSpPr>
        <p:spPr bwMode="auto">
          <a:xfrm>
            <a:off x="5803900" y="1087438"/>
            <a:ext cx="819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. . .</a:t>
            </a:r>
          </a:p>
        </p:txBody>
      </p:sp>
      <p:sp>
        <p:nvSpPr>
          <p:cNvPr id="1361937" name="Oval 17"/>
          <p:cNvSpPr>
            <a:spLocks noChangeArrowheads="1"/>
          </p:cNvSpPr>
          <p:nvPr/>
        </p:nvSpPr>
        <p:spPr bwMode="auto">
          <a:xfrm>
            <a:off x="25146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38" name="Oval 18"/>
          <p:cNvSpPr>
            <a:spLocks noChangeArrowheads="1"/>
          </p:cNvSpPr>
          <p:nvPr/>
        </p:nvSpPr>
        <p:spPr bwMode="auto">
          <a:xfrm>
            <a:off x="18288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39" name="AutoShape 19"/>
          <p:cNvCxnSpPr>
            <a:cxnSpLocks noChangeShapeType="1"/>
            <a:stCxn id="1361938" idx="6"/>
            <a:endCxn id="1361937" idx="2"/>
          </p:cNvCxnSpPr>
          <p:nvPr/>
        </p:nvCxnSpPr>
        <p:spPr bwMode="auto">
          <a:xfrm>
            <a:off x="2133600" y="2971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40" name="AutoShape 20"/>
          <p:cNvCxnSpPr>
            <a:cxnSpLocks noChangeShapeType="1"/>
            <a:stCxn id="1361937" idx="6"/>
            <a:endCxn id="1361942" idx="2"/>
          </p:cNvCxnSpPr>
          <p:nvPr/>
        </p:nvCxnSpPr>
        <p:spPr bwMode="auto">
          <a:xfrm>
            <a:off x="2819400" y="2971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41" name="Oval 21"/>
          <p:cNvSpPr>
            <a:spLocks noChangeArrowheads="1"/>
          </p:cNvSpPr>
          <p:nvPr/>
        </p:nvSpPr>
        <p:spPr bwMode="auto">
          <a:xfrm>
            <a:off x="38100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42" name="Oval 22"/>
          <p:cNvSpPr>
            <a:spLocks noChangeArrowheads="1"/>
          </p:cNvSpPr>
          <p:nvPr/>
        </p:nvSpPr>
        <p:spPr bwMode="auto">
          <a:xfrm>
            <a:off x="32004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43" name="AutoShape 23"/>
          <p:cNvCxnSpPr>
            <a:cxnSpLocks noChangeShapeType="1"/>
            <a:stCxn id="1361942" idx="6"/>
            <a:endCxn id="1361941" idx="2"/>
          </p:cNvCxnSpPr>
          <p:nvPr/>
        </p:nvCxnSpPr>
        <p:spPr bwMode="auto">
          <a:xfrm>
            <a:off x="3505200" y="29718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44" name="AutoShape 24"/>
          <p:cNvCxnSpPr>
            <a:cxnSpLocks noChangeShapeType="1"/>
            <a:stCxn id="1361941" idx="6"/>
            <a:endCxn id="1361946" idx="2"/>
          </p:cNvCxnSpPr>
          <p:nvPr/>
        </p:nvCxnSpPr>
        <p:spPr bwMode="auto">
          <a:xfrm>
            <a:off x="4114800" y="29718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45" name="Oval 25"/>
          <p:cNvSpPr>
            <a:spLocks noChangeArrowheads="1"/>
          </p:cNvSpPr>
          <p:nvPr/>
        </p:nvSpPr>
        <p:spPr bwMode="auto">
          <a:xfrm>
            <a:off x="51054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46" name="Oval 26"/>
          <p:cNvSpPr>
            <a:spLocks noChangeArrowheads="1"/>
          </p:cNvSpPr>
          <p:nvPr/>
        </p:nvSpPr>
        <p:spPr bwMode="auto">
          <a:xfrm>
            <a:off x="44958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47" name="AutoShape 27"/>
          <p:cNvCxnSpPr>
            <a:cxnSpLocks noChangeShapeType="1"/>
            <a:stCxn id="1361946" idx="6"/>
            <a:endCxn id="1361945" idx="2"/>
          </p:cNvCxnSpPr>
          <p:nvPr/>
        </p:nvCxnSpPr>
        <p:spPr bwMode="auto">
          <a:xfrm>
            <a:off x="4800600" y="29718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48" name="AutoShape 28"/>
          <p:cNvCxnSpPr>
            <a:cxnSpLocks noChangeShapeType="1"/>
            <a:stCxn id="1361945" idx="6"/>
          </p:cNvCxnSpPr>
          <p:nvPr/>
        </p:nvCxnSpPr>
        <p:spPr bwMode="auto">
          <a:xfrm>
            <a:off x="5410200" y="29718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49" name="Text Box 29"/>
          <p:cNvSpPr txBox="1">
            <a:spLocks noChangeArrowheads="1"/>
          </p:cNvSpPr>
          <p:nvPr/>
        </p:nvSpPr>
        <p:spPr bwMode="auto">
          <a:xfrm>
            <a:off x="25146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0" name="Text Box 30"/>
          <p:cNvSpPr txBox="1">
            <a:spLocks noChangeArrowheads="1"/>
          </p:cNvSpPr>
          <p:nvPr/>
        </p:nvSpPr>
        <p:spPr bwMode="auto">
          <a:xfrm>
            <a:off x="18288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1" name="Text Box 31"/>
          <p:cNvSpPr txBox="1">
            <a:spLocks noChangeArrowheads="1"/>
          </p:cNvSpPr>
          <p:nvPr/>
        </p:nvSpPr>
        <p:spPr bwMode="auto">
          <a:xfrm>
            <a:off x="32004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2" name="Text Box 32"/>
          <p:cNvSpPr txBox="1">
            <a:spLocks noChangeArrowheads="1"/>
          </p:cNvSpPr>
          <p:nvPr/>
        </p:nvSpPr>
        <p:spPr bwMode="auto">
          <a:xfrm>
            <a:off x="38100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3" name="Text Box 33"/>
          <p:cNvSpPr txBox="1">
            <a:spLocks noChangeArrowheads="1"/>
          </p:cNvSpPr>
          <p:nvPr/>
        </p:nvSpPr>
        <p:spPr bwMode="auto">
          <a:xfrm>
            <a:off x="44958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4" name="Text Box 34"/>
          <p:cNvSpPr txBox="1">
            <a:spLocks noChangeArrowheads="1"/>
          </p:cNvSpPr>
          <p:nvPr/>
        </p:nvSpPr>
        <p:spPr bwMode="auto">
          <a:xfrm>
            <a:off x="5105400" y="3048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55" name="Text Box 35"/>
          <p:cNvSpPr txBox="1">
            <a:spLocks noChangeArrowheads="1"/>
          </p:cNvSpPr>
          <p:nvPr/>
        </p:nvSpPr>
        <p:spPr bwMode="auto">
          <a:xfrm>
            <a:off x="5803900" y="2459038"/>
            <a:ext cx="819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. . .</a:t>
            </a:r>
          </a:p>
        </p:txBody>
      </p:sp>
      <p:sp>
        <p:nvSpPr>
          <p:cNvPr id="1361956" name="Oval 36"/>
          <p:cNvSpPr>
            <a:spLocks noChangeArrowheads="1"/>
          </p:cNvSpPr>
          <p:nvPr/>
        </p:nvSpPr>
        <p:spPr bwMode="auto">
          <a:xfrm>
            <a:off x="25146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57" name="Oval 37"/>
          <p:cNvSpPr>
            <a:spLocks noChangeArrowheads="1"/>
          </p:cNvSpPr>
          <p:nvPr/>
        </p:nvSpPr>
        <p:spPr bwMode="auto">
          <a:xfrm>
            <a:off x="1828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58" name="AutoShape 38"/>
          <p:cNvCxnSpPr>
            <a:cxnSpLocks noChangeShapeType="1"/>
            <a:stCxn id="1361957" idx="6"/>
            <a:endCxn id="1361956" idx="2"/>
          </p:cNvCxnSpPr>
          <p:nvPr/>
        </p:nvCxnSpPr>
        <p:spPr bwMode="auto">
          <a:xfrm>
            <a:off x="2133600" y="4267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59" name="AutoShape 39"/>
          <p:cNvCxnSpPr>
            <a:cxnSpLocks noChangeShapeType="1"/>
            <a:stCxn id="1361956" idx="6"/>
            <a:endCxn id="1361961" idx="2"/>
          </p:cNvCxnSpPr>
          <p:nvPr/>
        </p:nvCxnSpPr>
        <p:spPr bwMode="auto">
          <a:xfrm>
            <a:off x="2819400" y="4267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60" name="Oval 40"/>
          <p:cNvSpPr>
            <a:spLocks noChangeArrowheads="1"/>
          </p:cNvSpPr>
          <p:nvPr/>
        </p:nvSpPr>
        <p:spPr bwMode="auto">
          <a:xfrm>
            <a:off x="3810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61" name="Oval 41"/>
          <p:cNvSpPr>
            <a:spLocks noChangeArrowheads="1"/>
          </p:cNvSpPr>
          <p:nvPr/>
        </p:nvSpPr>
        <p:spPr bwMode="auto">
          <a:xfrm>
            <a:off x="32004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62" name="AutoShape 42"/>
          <p:cNvCxnSpPr>
            <a:cxnSpLocks noChangeShapeType="1"/>
            <a:stCxn id="1361961" idx="6"/>
            <a:endCxn id="1361960" idx="2"/>
          </p:cNvCxnSpPr>
          <p:nvPr/>
        </p:nvCxnSpPr>
        <p:spPr bwMode="auto">
          <a:xfrm>
            <a:off x="3505200" y="4267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63" name="AutoShape 43"/>
          <p:cNvCxnSpPr>
            <a:cxnSpLocks noChangeShapeType="1"/>
            <a:stCxn id="1361960" idx="6"/>
            <a:endCxn id="1361965" idx="2"/>
          </p:cNvCxnSpPr>
          <p:nvPr/>
        </p:nvCxnSpPr>
        <p:spPr bwMode="auto">
          <a:xfrm>
            <a:off x="4114800" y="4267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64" name="Oval 44"/>
          <p:cNvSpPr>
            <a:spLocks noChangeArrowheads="1"/>
          </p:cNvSpPr>
          <p:nvPr/>
        </p:nvSpPr>
        <p:spPr bwMode="auto">
          <a:xfrm>
            <a:off x="51054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65" name="Oval 45"/>
          <p:cNvSpPr>
            <a:spLocks noChangeArrowheads="1"/>
          </p:cNvSpPr>
          <p:nvPr/>
        </p:nvSpPr>
        <p:spPr bwMode="auto">
          <a:xfrm>
            <a:off x="4495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66" name="AutoShape 46"/>
          <p:cNvCxnSpPr>
            <a:cxnSpLocks noChangeShapeType="1"/>
            <a:stCxn id="1361965" idx="6"/>
            <a:endCxn id="1361964" idx="2"/>
          </p:cNvCxnSpPr>
          <p:nvPr/>
        </p:nvCxnSpPr>
        <p:spPr bwMode="auto">
          <a:xfrm>
            <a:off x="4800600" y="4267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67" name="AutoShape 47"/>
          <p:cNvCxnSpPr>
            <a:cxnSpLocks noChangeShapeType="1"/>
            <a:stCxn id="1361964" idx="6"/>
          </p:cNvCxnSpPr>
          <p:nvPr/>
        </p:nvCxnSpPr>
        <p:spPr bwMode="auto">
          <a:xfrm>
            <a:off x="5410200" y="42672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68" name="Text Box 48"/>
          <p:cNvSpPr txBox="1">
            <a:spLocks noChangeArrowheads="1"/>
          </p:cNvSpPr>
          <p:nvPr/>
        </p:nvSpPr>
        <p:spPr bwMode="auto">
          <a:xfrm>
            <a:off x="3810000" y="4343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69" name="Text Box 49"/>
          <p:cNvSpPr txBox="1">
            <a:spLocks noChangeArrowheads="1"/>
          </p:cNvSpPr>
          <p:nvPr/>
        </p:nvSpPr>
        <p:spPr bwMode="auto">
          <a:xfrm>
            <a:off x="5803900" y="3754438"/>
            <a:ext cx="819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. . .</a:t>
            </a:r>
          </a:p>
        </p:txBody>
      </p:sp>
      <p:sp>
        <p:nvSpPr>
          <p:cNvPr id="1361970" name="Oval 50"/>
          <p:cNvSpPr>
            <a:spLocks noChangeArrowheads="1"/>
          </p:cNvSpPr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71" name="Oval 51"/>
          <p:cNvSpPr>
            <a:spLocks noChangeArrowheads="1"/>
          </p:cNvSpPr>
          <p:nvPr/>
        </p:nvSpPr>
        <p:spPr bwMode="auto">
          <a:xfrm>
            <a:off x="18288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72" name="AutoShape 52"/>
          <p:cNvCxnSpPr>
            <a:cxnSpLocks noChangeShapeType="1"/>
            <a:stCxn id="1361971" idx="6"/>
            <a:endCxn id="1361970" idx="2"/>
          </p:cNvCxnSpPr>
          <p:nvPr/>
        </p:nvCxnSpPr>
        <p:spPr bwMode="auto">
          <a:xfrm>
            <a:off x="2133600" y="5715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73" name="AutoShape 53"/>
          <p:cNvCxnSpPr>
            <a:cxnSpLocks noChangeShapeType="1"/>
            <a:stCxn id="1361970" idx="6"/>
            <a:endCxn id="1361975" idx="2"/>
          </p:cNvCxnSpPr>
          <p:nvPr/>
        </p:nvCxnSpPr>
        <p:spPr bwMode="auto">
          <a:xfrm>
            <a:off x="2819400" y="5715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74" name="Oval 54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75" name="Oval 55"/>
          <p:cNvSpPr>
            <a:spLocks noChangeArrowheads="1"/>
          </p:cNvSpPr>
          <p:nvPr/>
        </p:nvSpPr>
        <p:spPr bwMode="auto">
          <a:xfrm>
            <a:off x="32004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76" name="AutoShape 56"/>
          <p:cNvCxnSpPr>
            <a:cxnSpLocks noChangeShapeType="1"/>
            <a:stCxn id="1361975" idx="6"/>
            <a:endCxn id="1361974" idx="2"/>
          </p:cNvCxnSpPr>
          <p:nvPr/>
        </p:nvCxnSpPr>
        <p:spPr bwMode="auto">
          <a:xfrm>
            <a:off x="3505200" y="57150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77" name="AutoShape 57"/>
          <p:cNvCxnSpPr>
            <a:cxnSpLocks noChangeShapeType="1"/>
            <a:stCxn id="1361974" idx="6"/>
            <a:endCxn id="1361979" idx="2"/>
          </p:cNvCxnSpPr>
          <p:nvPr/>
        </p:nvCxnSpPr>
        <p:spPr bwMode="auto">
          <a:xfrm>
            <a:off x="4114800" y="57150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78" name="Oval 58"/>
          <p:cNvSpPr>
            <a:spLocks noChangeArrowheads="1"/>
          </p:cNvSpPr>
          <p:nvPr/>
        </p:nvSpPr>
        <p:spPr bwMode="auto">
          <a:xfrm>
            <a:off x="51054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61979" name="Oval 59"/>
          <p:cNvSpPr>
            <a:spLocks noChangeArrowheads="1"/>
          </p:cNvSpPr>
          <p:nvPr/>
        </p:nvSpPr>
        <p:spPr bwMode="auto">
          <a:xfrm>
            <a:off x="4495800" y="556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1361980" name="AutoShape 60"/>
          <p:cNvCxnSpPr>
            <a:cxnSpLocks noChangeShapeType="1"/>
            <a:stCxn id="1361979" idx="6"/>
            <a:endCxn id="1361978" idx="2"/>
          </p:cNvCxnSpPr>
          <p:nvPr/>
        </p:nvCxnSpPr>
        <p:spPr bwMode="auto">
          <a:xfrm>
            <a:off x="4800600" y="57150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1981" name="AutoShape 61"/>
          <p:cNvCxnSpPr>
            <a:cxnSpLocks noChangeShapeType="1"/>
            <a:stCxn id="1361978" idx="6"/>
          </p:cNvCxnSpPr>
          <p:nvPr/>
        </p:nvCxnSpPr>
        <p:spPr bwMode="auto">
          <a:xfrm>
            <a:off x="5410200" y="57150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1982" name="Text Box 62"/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83" name="Text Box 63"/>
          <p:cNvSpPr txBox="1">
            <a:spLocks noChangeArrowheads="1"/>
          </p:cNvSpPr>
          <p:nvPr/>
        </p:nvSpPr>
        <p:spPr bwMode="auto">
          <a:xfrm>
            <a:off x="18288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84" name="Text Box 64"/>
          <p:cNvSpPr txBox="1">
            <a:spLocks noChangeArrowheads="1"/>
          </p:cNvSpPr>
          <p:nvPr/>
        </p:nvSpPr>
        <p:spPr bwMode="auto">
          <a:xfrm>
            <a:off x="32004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85" name="Text Box 65"/>
          <p:cNvSpPr txBox="1">
            <a:spLocks noChangeArrowheads="1"/>
          </p:cNvSpPr>
          <p:nvPr/>
        </p:nvSpPr>
        <p:spPr bwMode="auto">
          <a:xfrm>
            <a:off x="38100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61986" name="Text Box 66"/>
          <p:cNvSpPr txBox="1">
            <a:spLocks noChangeArrowheads="1"/>
          </p:cNvSpPr>
          <p:nvPr/>
        </p:nvSpPr>
        <p:spPr bwMode="auto">
          <a:xfrm>
            <a:off x="44958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q</a:t>
            </a:r>
          </a:p>
        </p:txBody>
      </p:sp>
      <p:sp>
        <p:nvSpPr>
          <p:cNvPr id="1361987" name="Text Box 67"/>
          <p:cNvSpPr txBox="1">
            <a:spLocks noChangeArrowheads="1"/>
          </p:cNvSpPr>
          <p:nvPr/>
        </p:nvSpPr>
        <p:spPr bwMode="auto">
          <a:xfrm>
            <a:off x="5803900" y="5202238"/>
            <a:ext cx="819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/>
              <a:t>. . .</a:t>
            </a:r>
          </a:p>
        </p:txBody>
      </p:sp>
      <p:sp>
        <p:nvSpPr>
          <p:cNvPr id="1361988" name="Text Box 68"/>
          <p:cNvSpPr txBox="1">
            <a:spLocks noChangeArrowheads="1"/>
          </p:cNvSpPr>
          <p:nvPr/>
        </p:nvSpPr>
        <p:spPr bwMode="auto">
          <a:xfrm>
            <a:off x="762000" y="13716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X p</a:t>
            </a:r>
          </a:p>
        </p:txBody>
      </p:sp>
      <p:sp>
        <p:nvSpPr>
          <p:cNvPr id="1361989" name="Text Box 69"/>
          <p:cNvSpPr txBox="1">
            <a:spLocks noChangeArrowheads="1"/>
          </p:cNvSpPr>
          <p:nvPr/>
        </p:nvSpPr>
        <p:spPr bwMode="auto">
          <a:xfrm>
            <a:off x="777875" y="2703513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 p</a:t>
            </a:r>
          </a:p>
        </p:txBody>
      </p:sp>
      <p:sp>
        <p:nvSpPr>
          <p:cNvPr id="1361990" name="Text Box 70"/>
          <p:cNvSpPr txBox="1">
            <a:spLocks noChangeArrowheads="1"/>
          </p:cNvSpPr>
          <p:nvPr/>
        </p:nvSpPr>
        <p:spPr bwMode="auto">
          <a:xfrm>
            <a:off x="777875" y="4075113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F p</a:t>
            </a:r>
          </a:p>
        </p:txBody>
      </p:sp>
      <p:sp>
        <p:nvSpPr>
          <p:cNvPr id="1361991" name="Text Box 71"/>
          <p:cNvSpPr txBox="1">
            <a:spLocks noChangeArrowheads="1"/>
          </p:cNvSpPr>
          <p:nvPr/>
        </p:nvSpPr>
        <p:spPr bwMode="auto">
          <a:xfrm>
            <a:off x="625475" y="5522913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p U q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3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Properties</a:t>
            </a:r>
          </a:p>
        </p:txBody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mutual exclusion: G ( </a:t>
            </a:r>
            <a:r>
              <a:rPr lang="en-US">
                <a:sym typeface="Symbol" charset="0"/>
              </a:rPr>
              <a:t> (pc1=c  pc2=c))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starvation freedom: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	G(pc1=w  F(pc1=c))  G(pc2=w  F(pc2=c))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>
              <a:sym typeface="Symbo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Given the execution path: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x =</a:t>
            </a:r>
            <a:r>
              <a:rPr lang="en-US">
                <a:latin typeface="Courier New" charset="0"/>
              </a:rPr>
              <a:t>((o,o,F,F,F), (o,w,F,F,T), (o,c,F,F,T))</a:t>
            </a:r>
            <a:r>
              <a:rPr lang="en-US" baseline="30000">
                <a:latin typeface="Courier New" charset="0"/>
                <a:sym typeface="Symbol" charset="0"/>
              </a:rPr>
              <a:t>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>
              <a:sym typeface="Symbo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pc1=o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X (pc2=w)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F (pc2=c)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(turn) U (pc2=c  b)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</a:t>
            </a:r>
            <a:r>
              <a:rPr lang="en-US"/>
              <a:t>G ( </a:t>
            </a:r>
            <a:r>
              <a:rPr lang="en-US">
                <a:sym typeface="Symbol" charset="0"/>
              </a:rPr>
              <a:t> (pc1=c  pc2=c))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ym typeface="Symbol" charset="0"/>
              </a:rPr>
              <a:t>x |= G(pc1=w  F(pc1=c))  G(pc2=w  F(pc2=c))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>
              <a:sym typeface="Symbo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2185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2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LTL Model Checking</a:t>
            </a:r>
          </a:p>
        </p:txBody>
      </p:sp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Given a transition system T and an LTL property p </a:t>
            </a:r>
          </a:p>
          <a:p>
            <a:pPr lvl="1">
              <a:buFontTx/>
              <a:buNone/>
            </a:pPr>
            <a:r>
              <a:rPr lang="en-US"/>
              <a:t>T |= p	iff	for all execution paths x in T, x |= p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For example:</a:t>
            </a:r>
          </a:p>
          <a:p>
            <a:pPr>
              <a:buFontTx/>
              <a:buNone/>
            </a:pPr>
            <a:r>
              <a:rPr lang="en-US"/>
              <a:t>T  |=?  G ( </a:t>
            </a:r>
            <a:r>
              <a:rPr lang="en-US">
                <a:sym typeface="Symbol" charset="0"/>
              </a:rPr>
              <a:t> (pc1=c  pc2=c))</a:t>
            </a:r>
          </a:p>
          <a:p>
            <a:pPr>
              <a:buFontTx/>
              <a:buNone/>
            </a:pPr>
            <a:r>
              <a:rPr lang="en-US">
                <a:sym typeface="Symbol" charset="0"/>
              </a:rPr>
              <a:t>T  |=?  G(pc1=w  F(pc1=c))  G(pc2=w  F(pc2=c)) 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b="1" i="1"/>
              <a:t>Model checking problem</a:t>
            </a:r>
            <a:r>
              <a:rPr lang="en-US"/>
              <a:t>: Given a transition system T and an LTL property p, determine if T is a model for p (i.e., if      T |=p)</a:t>
            </a:r>
          </a:p>
          <a:p>
            <a:pPr>
              <a:buFontTx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066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2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5340350" y="1606550"/>
            <a:ext cx="3263900" cy="3949700"/>
          </a:xfrm>
          <a:prstGeom prst="rect">
            <a:avLst/>
          </a:prstGeom>
          <a:solidFill>
            <a:srgbClr val="D5D5D5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086600" cy="990600"/>
          </a:xfrm>
          <a:noFill/>
          <a:ln/>
        </p:spPr>
        <p:txBody>
          <a:bodyPr lIns="92075" tIns="46038" rIns="92075" bIns="46038" anchor="b"/>
          <a:lstStyle/>
          <a:p>
            <a:r>
              <a:rPr lang="en-US"/>
              <a:t>Model Checking</a:t>
            </a:r>
            <a:endParaRPr lang="en-US" sz="2800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616075"/>
            <a:ext cx="3048000" cy="3489325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pPr marL="285750" indent="-285750"/>
            <a:r>
              <a:rPr lang="en-US" sz="2400"/>
              <a:t>input:</a:t>
            </a:r>
          </a:p>
          <a:p>
            <a:pPr marL="685800" lvl="1" indent="-228600"/>
            <a:r>
              <a:rPr lang="en-US" sz="2000"/>
              <a:t>temporal logic spec</a:t>
            </a:r>
          </a:p>
          <a:p>
            <a:pPr marL="685800" lvl="1" indent="-228600"/>
            <a:r>
              <a:rPr lang="en-US" sz="2000"/>
              <a:t>finite-state model</a:t>
            </a:r>
          </a:p>
          <a:p>
            <a:pPr marL="285750" indent="-285750"/>
            <a:r>
              <a:rPr lang="en-US" sz="2400"/>
              <a:t>output</a:t>
            </a:r>
          </a:p>
          <a:p>
            <a:pPr marL="685800" lvl="1" indent="-228600"/>
            <a:r>
              <a:rPr lang="en-US" sz="2000"/>
              <a:t>yes</a:t>
            </a:r>
          </a:p>
          <a:p>
            <a:pPr marL="685800" lvl="1" indent="-228600"/>
            <a:r>
              <a:rPr lang="en-US" sz="2000"/>
              <a:t>no + counterexample</a:t>
            </a:r>
          </a:p>
          <a:p>
            <a:pPr marL="685800" lvl="1" indent="-228600">
              <a:buFontTx/>
              <a:buNone/>
            </a:pPr>
            <a:endParaRPr lang="en-US" sz="2000"/>
          </a:p>
          <a:p>
            <a:pPr marL="685800" lvl="1" indent="-228600">
              <a:buFontTx/>
              <a:buNone/>
            </a:pPr>
            <a:r>
              <a:rPr lang="en-US" sz="2000"/>
              <a:t>(look ma, no test vectors!)</a:t>
            </a:r>
          </a:p>
          <a:p>
            <a:pPr marL="285750" indent="-285750">
              <a:buFontTx/>
              <a:buNone/>
            </a:pPr>
            <a:endParaRPr lang="en-US" sz="2400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109913" y="2574925"/>
            <a:ext cx="642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/>
              <a:t>MC</a:t>
            </a:r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1301750" y="1447800"/>
            <a:ext cx="1822450" cy="609600"/>
          </a:xfrm>
          <a:prstGeom prst="ellipse">
            <a:avLst/>
          </a:prstGeom>
          <a:solidFill>
            <a:srgbClr val="D5D5D5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1433513" y="1554163"/>
            <a:ext cx="156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G(p </a:t>
            </a:r>
            <a:r>
              <a:rPr lang="en-US">
                <a:latin typeface="Symbol" charset="0"/>
              </a:rPr>
              <a:t>Þ </a:t>
            </a:r>
            <a:r>
              <a:rPr lang="en-US" sz="2000" b="1"/>
              <a:t>F q)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024313" y="1782763"/>
            <a:ext cx="588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yes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4100513" y="3459163"/>
            <a:ext cx="450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no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1301750" y="3587750"/>
            <a:ext cx="1663700" cy="1358900"/>
          </a:xfrm>
          <a:prstGeom prst="rect">
            <a:avLst/>
          </a:prstGeom>
          <a:solidFill>
            <a:srgbClr val="D5D5D5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1530350" y="38925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2368550" y="38925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1828800" y="4038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1987550" y="45021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 flipH="1">
            <a:off x="2209800" y="41910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Arc 17"/>
          <p:cNvSpPr>
            <a:spLocks/>
          </p:cNvSpPr>
          <p:nvPr/>
        </p:nvSpPr>
        <p:spPr bwMode="auto">
          <a:xfrm>
            <a:off x="1601788" y="4191000"/>
            <a:ext cx="393700" cy="4572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2322 w 22322"/>
              <a:gd name="T1" fmla="*/ 21588 h 21600"/>
              <a:gd name="T2" fmla="*/ 0 w 22322"/>
              <a:gd name="T3" fmla="*/ 0 h 21600"/>
              <a:gd name="T4" fmla="*/ 21600 w 2232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322" h="21600" fill="none" extrusionOk="0">
                <a:moveTo>
                  <a:pt x="22321" y="21587"/>
                </a:moveTo>
                <a:cubicBezTo>
                  <a:pt x="22081" y="21595"/>
                  <a:pt x="21840" y="21599"/>
                  <a:pt x="21600" y="21599"/>
                </a:cubicBezTo>
                <a:cubicBezTo>
                  <a:pt x="9670" y="21599"/>
                  <a:pt x="-1" y="11929"/>
                  <a:pt x="-1" y="-1"/>
                </a:cubicBezTo>
              </a:path>
              <a:path w="22322" h="21600" stroke="0" extrusionOk="0">
                <a:moveTo>
                  <a:pt x="22321" y="21587"/>
                </a:moveTo>
                <a:cubicBezTo>
                  <a:pt x="22081" y="21595"/>
                  <a:pt x="21840" y="21599"/>
                  <a:pt x="21600" y="21599"/>
                </a:cubicBez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2" name="Arc 18"/>
          <p:cNvSpPr>
            <a:spLocks/>
          </p:cNvSpPr>
          <p:nvPr/>
        </p:nvSpPr>
        <p:spPr bwMode="auto">
          <a:xfrm>
            <a:off x="1616075" y="4165600"/>
            <a:ext cx="444500" cy="407988"/>
          </a:xfrm>
          <a:custGeom>
            <a:avLst/>
            <a:gdLst>
              <a:gd name="G0" fmla="+- 0 0 0"/>
              <a:gd name="G1" fmla="+- 19267 0 0"/>
              <a:gd name="G2" fmla="+- 21600 0 0"/>
              <a:gd name="T0" fmla="*/ 9765 w 21380"/>
              <a:gd name="T1" fmla="*/ 0 h 19267"/>
              <a:gd name="T2" fmla="*/ 21380 w 21380"/>
              <a:gd name="T3" fmla="*/ 16191 h 19267"/>
              <a:gd name="T4" fmla="*/ 0 w 21380"/>
              <a:gd name="T5" fmla="*/ 19267 h 19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0" h="19267" fill="none" extrusionOk="0">
                <a:moveTo>
                  <a:pt x="9764" y="0"/>
                </a:moveTo>
                <a:cubicBezTo>
                  <a:pt x="16043" y="3182"/>
                  <a:pt x="20377" y="9223"/>
                  <a:pt x="21379" y="16191"/>
                </a:cubicBezTo>
              </a:path>
              <a:path w="21380" h="19267" stroke="0" extrusionOk="0">
                <a:moveTo>
                  <a:pt x="9764" y="0"/>
                </a:moveTo>
                <a:cubicBezTo>
                  <a:pt x="16043" y="3182"/>
                  <a:pt x="20377" y="9223"/>
                  <a:pt x="21379" y="16191"/>
                </a:cubicBezTo>
                <a:lnTo>
                  <a:pt x="0" y="19267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576513" y="3611563"/>
            <a:ext cx="320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p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2347913" y="444976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q</a:t>
            </a:r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>
            <a:off x="2514600" y="2209800"/>
            <a:ext cx="533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 flipV="1">
            <a:off x="2667000" y="30480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 flipV="1">
            <a:off x="3733800" y="2209800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3657600" y="2971800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>
            <a:off x="4038600" y="3886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>
            <a:off x="4343400" y="3886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1" name="Line 27"/>
          <p:cNvSpPr>
            <a:spLocks noChangeShapeType="1"/>
          </p:cNvSpPr>
          <p:nvPr/>
        </p:nvSpPr>
        <p:spPr bwMode="auto">
          <a:xfrm>
            <a:off x="4648200" y="3886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2" name="Freeform 28"/>
          <p:cNvSpPr>
            <a:spLocks/>
          </p:cNvSpPr>
          <p:nvPr/>
        </p:nvSpPr>
        <p:spPr bwMode="auto">
          <a:xfrm>
            <a:off x="3810000" y="3962400"/>
            <a:ext cx="1144588" cy="230188"/>
          </a:xfrm>
          <a:custGeom>
            <a:avLst/>
            <a:gdLst>
              <a:gd name="T0" fmla="*/ 0 w 721"/>
              <a:gd name="T1" fmla="*/ 144 h 145"/>
              <a:gd name="T2" fmla="*/ 384 w 721"/>
              <a:gd name="T3" fmla="*/ 144 h 145"/>
              <a:gd name="T4" fmla="*/ 432 w 721"/>
              <a:gd name="T5" fmla="*/ 0 h 145"/>
              <a:gd name="T6" fmla="*/ 720 w 721"/>
              <a:gd name="T7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145">
                <a:moveTo>
                  <a:pt x="0" y="144"/>
                </a:moveTo>
                <a:lnTo>
                  <a:pt x="384" y="144"/>
                </a:lnTo>
                <a:lnTo>
                  <a:pt x="432" y="0"/>
                </a:lnTo>
                <a:lnTo>
                  <a:pt x="72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3" name="Freeform 29"/>
          <p:cNvSpPr>
            <a:spLocks/>
          </p:cNvSpPr>
          <p:nvPr/>
        </p:nvSpPr>
        <p:spPr bwMode="auto">
          <a:xfrm>
            <a:off x="3810000" y="4419600"/>
            <a:ext cx="1144588" cy="230188"/>
          </a:xfrm>
          <a:custGeom>
            <a:avLst/>
            <a:gdLst>
              <a:gd name="T0" fmla="*/ 0 w 721"/>
              <a:gd name="T1" fmla="*/ 0 h 145"/>
              <a:gd name="T2" fmla="*/ 240 w 721"/>
              <a:gd name="T3" fmla="*/ 0 h 145"/>
              <a:gd name="T4" fmla="*/ 288 w 721"/>
              <a:gd name="T5" fmla="*/ 144 h 145"/>
              <a:gd name="T6" fmla="*/ 720 w 721"/>
              <a:gd name="T7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145">
                <a:moveTo>
                  <a:pt x="0" y="0"/>
                </a:moveTo>
                <a:lnTo>
                  <a:pt x="240" y="0"/>
                </a:lnTo>
                <a:lnTo>
                  <a:pt x="288" y="144"/>
                </a:lnTo>
                <a:lnTo>
                  <a:pt x="720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4" name="Rectangle 30"/>
          <p:cNvSpPr>
            <a:spLocks noChangeArrowheads="1"/>
          </p:cNvSpPr>
          <p:nvPr/>
        </p:nvSpPr>
        <p:spPr bwMode="auto">
          <a:xfrm>
            <a:off x="3414713" y="3916363"/>
            <a:ext cx="320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p</a:t>
            </a:r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3414713" y="429736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/>
              <a:t>q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215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8872" y="-152749"/>
            <a:ext cx="8229600" cy="1143000"/>
          </a:xfrm>
        </p:spPr>
        <p:txBody>
          <a:bodyPr/>
          <a:lstStyle/>
          <a:p>
            <a:r>
              <a:rPr lang="en-US" dirty="0"/>
              <a:t>Linear Time vs. Branching Time</a:t>
            </a:r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77875"/>
            <a:ext cx="8249089" cy="2803525"/>
          </a:xfrm>
        </p:spPr>
        <p:txBody>
          <a:bodyPr>
            <a:normAutofit/>
          </a:bodyPr>
          <a:lstStyle/>
          <a:p>
            <a:r>
              <a:rPr lang="en-US" sz="2400" dirty="0"/>
              <a:t>In linear time logics given we look at execution paths individually</a:t>
            </a:r>
          </a:p>
          <a:p>
            <a:r>
              <a:rPr lang="en-US" sz="2400" dirty="0"/>
              <a:t>In branching time logics we view the computation as a tree</a:t>
            </a:r>
          </a:p>
          <a:p>
            <a:pPr lvl="1"/>
            <a:r>
              <a:rPr lang="en-US" sz="2000" dirty="0"/>
              <a:t>computation tree: unroll the transition relation</a:t>
            </a:r>
          </a:p>
        </p:txBody>
      </p:sp>
      <p:sp>
        <p:nvSpPr>
          <p:cNvPr id="1366020" name="Oval 4"/>
          <p:cNvSpPr>
            <a:spLocks noChangeArrowheads="1"/>
          </p:cNvSpPr>
          <p:nvPr/>
        </p:nvSpPr>
        <p:spPr bwMode="auto">
          <a:xfrm>
            <a:off x="10668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sp>
        <p:nvSpPr>
          <p:cNvPr id="1366021" name="Oval 5"/>
          <p:cNvSpPr>
            <a:spLocks noChangeArrowheads="1"/>
          </p:cNvSpPr>
          <p:nvPr/>
        </p:nvSpPr>
        <p:spPr bwMode="auto">
          <a:xfrm>
            <a:off x="3810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22" name="AutoShape 6"/>
          <p:cNvCxnSpPr>
            <a:cxnSpLocks noChangeShapeType="1"/>
            <a:stCxn id="1366021" idx="6"/>
            <a:endCxn id="1366020" idx="2"/>
          </p:cNvCxnSpPr>
          <p:nvPr/>
        </p:nvCxnSpPr>
        <p:spPr bwMode="auto">
          <a:xfrm>
            <a:off x="6858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23" name="AutoShape 7"/>
          <p:cNvCxnSpPr>
            <a:cxnSpLocks noChangeShapeType="1"/>
            <a:stCxn id="1366020" idx="6"/>
            <a:endCxn id="1366028" idx="2"/>
          </p:cNvCxnSpPr>
          <p:nvPr/>
        </p:nvCxnSpPr>
        <p:spPr bwMode="auto">
          <a:xfrm>
            <a:off x="1371600" y="39624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24" name="Oval 8"/>
          <p:cNvSpPr>
            <a:spLocks noChangeArrowheads="1"/>
          </p:cNvSpPr>
          <p:nvPr/>
        </p:nvSpPr>
        <p:spPr bwMode="auto">
          <a:xfrm>
            <a:off x="23622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25" name="Line 9"/>
          <p:cNvSpPr>
            <a:spLocks noChangeShapeType="1"/>
          </p:cNvSpPr>
          <p:nvPr/>
        </p:nvSpPr>
        <p:spPr bwMode="auto">
          <a:xfrm>
            <a:off x="1905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66026" name="AutoShape 10"/>
          <p:cNvCxnSpPr>
            <a:cxnSpLocks noChangeShapeType="1"/>
            <a:stCxn id="1366028" idx="1"/>
            <a:endCxn id="1366021" idx="0"/>
          </p:cNvCxnSpPr>
          <p:nvPr/>
        </p:nvCxnSpPr>
        <p:spPr bwMode="auto">
          <a:xfrm rot="5400000" flipH="1">
            <a:off x="1143000" y="3200400"/>
            <a:ext cx="44450" cy="1263650"/>
          </a:xfrm>
          <a:prstGeom prst="curvedConnector3">
            <a:avLst>
              <a:gd name="adj1" fmla="val 61428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27" name="AutoShape 11"/>
          <p:cNvCxnSpPr>
            <a:cxnSpLocks noChangeShapeType="1"/>
            <a:stCxn id="1366024" idx="4"/>
            <a:endCxn id="1366028" idx="4"/>
          </p:cNvCxnSpPr>
          <p:nvPr/>
        </p:nvCxnSpPr>
        <p:spPr bwMode="auto">
          <a:xfrm rot="5400000">
            <a:off x="2209006" y="3810794"/>
            <a:ext cx="1588" cy="6096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28" name="Oval 12"/>
          <p:cNvSpPr>
            <a:spLocks noChangeArrowheads="1"/>
          </p:cNvSpPr>
          <p:nvPr/>
        </p:nvSpPr>
        <p:spPr bwMode="auto">
          <a:xfrm>
            <a:off x="1752600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29" name="AutoShape 13"/>
          <p:cNvCxnSpPr>
            <a:cxnSpLocks noChangeShapeType="1"/>
            <a:stCxn id="1366028" idx="6"/>
            <a:endCxn id="1366024" idx="2"/>
          </p:cNvCxnSpPr>
          <p:nvPr/>
        </p:nvCxnSpPr>
        <p:spPr bwMode="auto">
          <a:xfrm>
            <a:off x="2057400" y="39624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30" name="Text Box 14"/>
          <p:cNvSpPr txBox="1">
            <a:spLocks noChangeArrowheads="1"/>
          </p:cNvSpPr>
          <p:nvPr/>
        </p:nvSpPr>
        <p:spPr bwMode="auto">
          <a:xfrm>
            <a:off x="228600" y="2819400"/>
            <a:ext cx="221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Transition System</a:t>
            </a:r>
          </a:p>
        </p:txBody>
      </p:sp>
      <p:sp>
        <p:nvSpPr>
          <p:cNvPr id="1366031" name="Text Box 15"/>
          <p:cNvSpPr txBox="1">
            <a:spLocks noChangeArrowheads="1"/>
          </p:cNvSpPr>
          <p:nvPr/>
        </p:nvSpPr>
        <p:spPr bwMode="auto">
          <a:xfrm>
            <a:off x="3276600" y="2819400"/>
            <a:ext cx="201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Execution Paths</a:t>
            </a:r>
          </a:p>
        </p:txBody>
      </p:sp>
      <p:sp>
        <p:nvSpPr>
          <p:cNvPr id="1366032" name="Text Box 16"/>
          <p:cNvSpPr txBox="1">
            <a:spLocks noChangeArrowheads="1"/>
          </p:cNvSpPr>
          <p:nvPr/>
        </p:nvSpPr>
        <p:spPr bwMode="auto">
          <a:xfrm>
            <a:off x="6248400" y="2819400"/>
            <a:ext cx="221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Computation Tree</a:t>
            </a:r>
          </a:p>
        </p:txBody>
      </p:sp>
      <p:sp>
        <p:nvSpPr>
          <p:cNvPr id="1366033" name="Oval 17"/>
          <p:cNvSpPr>
            <a:spLocks noChangeArrowheads="1"/>
          </p:cNvSpPr>
          <p:nvPr/>
        </p:nvSpPr>
        <p:spPr bwMode="auto">
          <a:xfrm>
            <a:off x="37338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34" name="Oval 18"/>
          <p:cNvSpPr>
            <a:spLocks noChangeArrowheads="1"/>
          </p:cNvSpPr>
          <p:nvPr/>
        </p:nvSpPr>
        <p:spPr bwMode="auto">
          <a:xfrm>
            <a:off x="37338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35" name="Oval 19"/>
          <p:cNvSpPr>
            <a:spLocks noChangeArrowheads="1"/>
          </p:cNvSpPr>
          <p:nvPr/>
        </p:nvSpPr>
        <p:spPr bwMode="auto">
          <a:xfrm>
            <a:off x="3733800" y="4800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36" name="AutoShape 20"/>
          <p:cNvCxnSpPr>
            <a:cxnSpLocks noChangeShapeType="1"/>
            <a:stCxn id="1366033" idx="4"/>
            <a:endCxn id="1366034" idx="0"/>
          </p:cNvCxnSpPr>
          <p:nvPr/>
        </p:nvCxnSpPr>
        <p:spPr bwMode="auto">
          <a:xfrm>
            <a:off x="3886200" y="3886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37" name="AutoShape 21"/>
          <p:cNvCxnSpPr>
            <a:cxnSpLocks noChangeShapeType="1"/>
            <a:stCxn id="1366034" idx="4"/>
            <a:endCxn id="1366035" idx="0"/>
          </p:cNvCxnSpPr>
          <p:nvPr/>
        </p:nvCxnSpPr>
        <p:spPr bwMode="auto">
          <a:xfrm>
            <a:off x="3886200" y="4495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38" name="Oval 22"/>
          <p:cNvSpPr>
            <a:spLocks noChangeArrowheads="1"/>
          </p:cNvSpPr>
          <p:nvPr/>
        </p:nvSpPr>
        <p:spPr bwMode="auto">
          <a:xfrm>
            <a:off x="43434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39" name="Oval 23"/>
          <p:cNvSpPr>
            <a:spLocks noChangeArrowheads="1"/>
          </p:cNvSpPr>
          <p:nvPr/>
        </p:nvSpPr>
        <p:spPr bwMode="auto">
          <a:xfrm>
            <a:off x="43434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66040" name="Oval 24"/>
          <p:cNvSpPr>
            <a:spLocks noChangeArrowheads="1"/>
          </p:cNvSpPr>
          <p:nvPr/>
        </p:nvSpPr>
        <p:spPr bwMode="auto">
          <a:xfrm>
            <a:off x="4343400" y="4800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66041" name="AutoShape 25"/>
          <p:cNvCxnSpPr>
            <a:cxnSpLocks noChangeShapeType="1"/>
            <a:stCxn id="1366038" idx="4"/>
            <a:endCxn id="1366039" idx="0"/>
          </p:cNvCxnSpPr>
          <p:nvPr/>
        </p:nvCxnSpPr>
        <p:spPr bwMode="auto">
          <a:xfrm>
            <a:off x="4495800" y="3886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42" name="AutoShape 26"/>
          <p:cNvCxnSpPr>
            <a:cxnSpLocks noChangeShapeType="1"/>
            <a:stCxn id="1366039" idx="4"/>
            <a:endCxn id="1366040" idx="0"/>
          </p:cNvCxnSpPr>
          <p:nvPr/>
        </p:nvCxnSpPr>
        <p:spPr bwMode="auto">
          <a:xfrm>
            <a:off x="4495800" y="4495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43" name="Text Box 27"/>
          <p:cNvSpPr txBox="1">
            <a:spLocks noChangeArrowheads="1"/>
          </p:cNvSpPr>
          <p:nvPr/>
        </p:nvSpPr>
        <p:spPr bwMode="auto">
          <a:xfrm>
            <a:off x="3733800" y="5072063"/>
            <a:ext cx="2476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44" name="Rectangle 28"/>
          <p:cNvSpPr>
            <a:spLocks noChangeArrowheads="1"/>
          </p:cNvSpPr>
          <p:nvPr/>
        </p:nvSpPr>
        <p:spPr bwMode="auto">
          <a:xfrm>
            <a:off x="4343400" y="568483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45" name="Oval 29"/>
          <p:cNvSpPr>
            <a:spLocks noChangeArrowheads="1"/>
          </p:cNvSpPr>
          <p:nvPr/>
        </p:nvSpPr>
        <p:spPr bwMode="auto">
          <a:xfrm>
            <a:off x="4343400" y="5410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s3</a:t>
            </a:r>
          </a:p>
        </p:txBody>
      </p:sp>
      <p:cxnSp>
        <p:nvCxnSpPr>
          <p:cNvPr id="1366046" name="AutoShape 30"/>
          <p:cNvCxnSpPr>
            <a:cxnSpLocks noChangeShapeType="1"/>
            <a:endCxn id="1366045" idx="0"/>
          </p:cNvCxnSpPr>
          <p:nvPr/>
        </p:nvCxnSpPr>
        <p:spPr bwMode="auto">
          <a:xfrm>
            <a:off x="4495800" y="5105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47" name="Oval 31"/>
          <p:cNvSpPr>
            <a:spLocks noChangeArrowheads="1"/>
          </p:cNvSpPr>
          <p:nvPr/>
        </p:nvSpPr>
        <p:spPr bwMode="auto">
          <a:xfrm>
            <a:off x="6673850" y="40068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66048" name="Oval 32"/>
          <p:cNvSpPr>
            <a:spLocks noChangeArrowheads="1"/>
          </p:cNvSpPr>
          <p:nvPr/>
        </p:nvSpPr>
        <p:spPr bwMode="auto">
          <a:xfrm>
            <a:off x="6673850" y="46164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49" name="AutoShape 33"/>
          <p:cNvCxnSpPr>
            <a:cxnSpLocks noChangeShapeType="1"/>
            <a:stCxn id="1366051" idx="3"/>
            <a:endCxn id="1366047" idx="0"/>
          </p:cNvCxnSpPr>
          <p:nvPr/>
        </p:nvCxnSpPr>
        <p:spPr bwMode="auto">
          <a:xfrm flipH="1">
            <a:off x="6826250" y="3613150"/>
            <a:ext cx="38100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50" name="AutoShape 34"/>
          <p:cNvCxnSpPr>
            <a:cxnSpLocks noChangeShapeType="1"/>
            <a:stCxn id="1366047" idx="4"/>
            <a:endCxn id="1366048" idx="0"/>
          </p:cNvCxnSpPr>
          <p:nvPr/>
        </p:nvCxnSpPr>
        <p:spPr bwMode="auto">
          <a:xfrm>
            <a:off x="6826250" y="431165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51" name="Oval 35"/>
          <p:cNvSpPr>
            <a:spLocks noChangeArrowheads="1"/>
          </p:cNvSpPr>
          <p:nvPr/>
        </p:nvSpPr>
        <p:spPr bwMode="auto">
          <a:xfrm>
            <a:off x="7162800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66052" name="Oval 36"/>
          <p:cNvSpPr>
            <a:spLocks noChangeArrowheads="1"/>
          </p:cNvSpPr>
          <p:nvPr/>
        </p:nvSpPr>
        <p:spPr bwMode="auto">
          <a:xfrm>
            <a:off x="77724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66053" name="Oval 37"/>
          <p:cNvSpPr>
            <a:spLocks noChangeArrowheads="1"/>
          </p:cNvSpPr>
          <p:nvPr/>
        </p:nvSpPr>
        <p:spPr bwMode="auto">
          <a:xfrm>
            <a:off x="7772400" y="4572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66054" name="AutoShape 38"/>
          <p:cNvCxnSpPr>
            <a:cxnSpLocks noChangeShapeType="1"/>
            <a:stCxn id="1366051" idx="5"/>
            <a:endCxn id="1366052" idx="0"/>
          </p:cNvCxnSpPr>
          <p:nvPr/>
        </p:nvCxnSpPr>
        <p:spPr bwMode="auto">
          <a:xfrm>
            <a:off x="7423150" y="3613150"/>
            <a:ext cx="5016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6055" name="AutoShape 39"/>
          <p:cNvCxnSpPr>
            <a:cxnSpLocks noChangeShapeType="1"/>
            <a:stCxn id="1366052" idx="4"/>
            <a:endCxn id="1366053" idx="0"/>
          </p:cNvCxnSpPr>
          <p:nvPr/>
        </p:nvCxnSpPr>
        <p:spPr bwMode="auto">
          <a:xfrm>
            <a:off x="7924800" y="4267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56" name="Text Box 40"/>
          <p:cNvSpPr txBox="1">
            <a:spLocks noChangeArrowheads="1"/>
          </p:cNvSpPr>
          <p:nvPr/>
        </p:nvSpPr>
        <p:spPr bwMode="auto">
          <a:xfrm>
            <a:off x="6445250" y="5530850"/>
            <a:ext cx="1841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57" name="Rectangle 41"/>
          <p:cNvSpPr>
            <a:spLocks noChangeArrowheads="1"/>
          </p:cNvSpPr>
          <p:nvPr/>
        </p:nvSpPr>
        <p:spPr bwMode="auto">
          <a:xfrm>
            <a:off x="6978650" y="55308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58" name="Oval 42"/>
          <p:cNvSpPr>
            <a:spLocks noChangeArrowheads="1"/>
          </p:cNvSpPr>
          <p:nvPr/>
        </p:nvSpPr>
        <p:spPr bwMode="auto">
          <a:xfrm>
            <a:off x="7772400" y="5181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66059" name="AutoShape 43"/>
          <p:cNvCxnSpPr>
            <a:cxnSpLocks noChangeShapeType="1"/>
            <a:endCxn id="1366058" idx="0"/>
          </p:cNvCxnSpPr>
          <p:nvPr/>
        </p:nvCxnSpPr>
        <p:spPr bwMode="auto">
          <a:xfrm>
            <a:off x="7924800" y="4876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0" name="Oval 44"/>
          <p:cNvSpPr>
            <a:spLocks noChangeArrowheads="1"/>
          </p:cNvSpPr>
          <p:nvPr/>
        </p:nvSpPr>
        <p:spPr bwMode="auto">
          <a:xfrm>
            <a:off x="6369050" y="5226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66061" name="AutoShape 45"/>
          <p:cNvCxnSpPr>
            <a:cxnSpLocks noChangeShapeType="1"/>
            <a:endCxn id="1366060" idx="0"/>
          </p:cNvCxnSpPr>
          <p:nvPr/>
        </p:nvCxnSpPr>
        <p:spPr bwMode="auto">
          <a:xfrm flipH="1">
            <a:off x="6521450" y="48768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2" name="Oval 46"/>
          <p:cNvSpPr>
            <a:spLocks noChangeArrowheads="1"/>
          </p:cNvSpPr>
          <p:nvPr/>
        </p:nvSpPr>
        <p:spPr bwMode="auto">
          <a:xfrm>
            <a:off x="6978650" y="5226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63" name="AutoShape 47"/>
          <p:cNvCxnSpPr>
            <a:cxnSpLocks noChangeShapeType="1"/>
            <a:endCxn id="1366062" idx="0"/>
          </p:cNvCxnSpPr>
          <p:nvPr/>
        </p:nvCxnSpPr>
        <p:spPr bwMode="auto">
          <a:xfrm>
            <a:off x="6934200" y="48768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4" name="Rectangle 48"/>
          <p:cNvSpPr>
            <a:spLocks noChangeArrowheads="1"/>
          </p:cNvSpPr>
          <p:nvPr/>
        </p:nvSpPr>
        <p:spPr bwMode="auto">
          <a:xfrm>
            <a:off x="6369050" y="55308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65" name="Text Box 49"/>
          <p:cNvSpPr txBox="1">
            <a:spLocks noChangeArrowheads="1"/>
          </p:cNvSpPr>
          <p:nvPr/>
        </p:nvSpPr>
        <p:spPr bwMode="auto">
          <a:xfrm>
            <a:off x="7543800" y="6580188"/>
            <a:ext cx="1841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66066" name="Rectangle 50"/>
          <p:cNvSpPr>
            <a:spLocks noChangeArrowheads="1"/>
          </p:cNvSpPr>
          <p:nvPr/>
        </p:nvSpPr>
        <p:spPr bwMode="auto">
          <a:xfrm>
            <a:off x="8077200" y="60467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66067" name="Oval 51"/>
          <p:cNvSpPr>
            <a:spLocks noChangeArrowheads="1"/>
          </p:cNvSpPr>
          <p:nvPr/>
        </p:nvSpPr>
        <p:spPr bwMode="auto">
          <a:xfrm>
            <a:off x="7467600" y="57419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66068" name="AutoShape 52"/>
          <p:cNvCxnSpPr>
            <a:cxnSpLocks noChangeShapeType="1"/>
            <a:endCxn id="1366067" idx="0"/>
          </p:cNvCxnSpPr>
          <p:nvPr/>
        </p:nvCxnSpPr>
        <p:spPr bwMode="auto">
          <a:xfrm flipH="1">
            <a:off x="7620000" y="53927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69" name="Oval 53"/>
          <p:cNvSpPr>
            <a:spLocks noChangeArrowheads="1"/>
          </p:cNvSpPr>
          <p:nvPr/>
        </p:nvSpPr>
        <p:spPr bwMode="auto">
          <a:xfrm>
            <a:off x="8077200" y="57419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66070" name="AutoShape 54"/>
          <p:cNvCxnSpPr>
            <a:cxnSpLocks noChangeShapeType="1"/>
            <a:endCxn id="1366069" idx="0"/>
          </p:cNvCxnSpPr>
          <p:nvPr/>
        </p:nvCxnSpPr>
        <p:spPr bwMode="auto">
          <a:xfrm>
            <a:off x="8032750" y="53927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66071" name="Rectangle 55"/>
          <p:cNvSpPr>
            <a:spLocks noChangeArrowheads="1"/>
          </p:cNvSpPr>
          <p:nvPr/>
        </p:nvSpPr>
        <p:spPr bwMode="auto">
          <a:xfrm>
            <a:off x="7467600" y="60467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6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Tree Logic (CTL)</a:t>
            </a:r>
          </a:p>
        </p:txBody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CTL we quantify over the paths in the computation tree</a:t>
            </a:r>
          </a:p>
          <a:p>
            <a:endParaRPr lang="en-US" dirty="0"/>
          </a:p>
          <a:p>
            <a:r>
              <a:rPr lang="en-US" dirty="0"/>
              <a:t>We use the same four temporal operators: X, G, F, U</a:t>
            </a:r>
          </a:p>
          <a:p>
            <a:endParaRPr lang="en-US" dirty="0"/>
          </a:p>
          <a:p>
            <a:r>
              <a:rPr lang="en-US" dirty="0"/>
              <a:t>However we attach path quantifiers to these temporal operators:</a:t>
            </a:r>
          </a:p>
          <a:p>
            <a:pPr lvl="1"/>
            <a:r>
              <a:rPr lang="en-US" dirty="0"/>
              <a:t>A : for all paths</a:t>
            </a:r>
          </a:p>
          <a:p>
            <a:pPr lvl="1"/>
            <a:r>
              <a:rPr lang="en-US" dirty="0"/>
              <a:t>E : there exists a path</a:t>
            </a:r>
          </a:p>
          <a:p>
            <a:endParaRPr lang="en-US" dirty="0"/>
          </a:p>
          <a:p>
            <a:r>
              <a:rPr lang="en-US" dirty="0"/>
              <a:t>We end up with eight temporal operators:</a:t>
            </a:r>
          </a:p>
          <a:p>
            <a:pPr lvl="1"/>
            <a:r>
              <a:rPr lang="en-US" dirty="0"/>
              <a:t>AX, EX, AG, EG, AF, EF, AU, EU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61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Semantics</a:t>
            </a:r>
          </a:p>
        </p:txBody>
      </p:sp>
      <p:sp>
        <p:nvSpPr>
          <p:cNvPr id="136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dirty="0"/>
              <a:t>Given a state s and CTL properties p and q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p		</a:t>
            </a:r>
            <a:r>
              <a:rPr lang="en-US" dirty="0" smtClean="0"/>
              <a:t>	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/>
              <a:t>	L(s, p) =True, where p </a:t>
            </a:r>
            <a:r>
              <a:rPr lang="en-US" dirty="0">
                <a:sym typeface="Symbol" charset="0"/>
              </a:rPr>
              <a:t> AP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</a:t>
            </a:r>
            <a:r>
              <a:rPr lang="en-US" dirty="0"/>
              <a:t>p		</a:t>
            </a:r>
            <a:r>
              <a:rPr lang="en-US" dirty="0" err="1"/>
              <a:t>iff</a:t>
            </a:r>
            <a:r>
              <a:rPr lang="en-US" dirty="0"/>
              <a:t> 	not x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dirty="0">
                <a:cs typeface="Times New Roman" charset="0"/>
              </a:rPr>
              <a:t> |= p </a:t>
            </a:r>
            <a:r>
              <a:rPr lang="en-US" dirty="0">
                <a:cs typeface="Times New Roman" charset="0"/>
                <a:sym typeface="Symbol" charset="0"/>
              </a:rPr>
              <a:t> q	</a:t>
            </a:r>
            <a:r>
              <a:rPr lang="en-US" dirty="0" err="1">
                <a:cs typeface="Times New Roman" charset="0"/>
                <a:sym typeface="Symbol" charset="0"/>
              </a:rPr>
              <a:t>iff</a:t>
            </a:r>
            <a:r>
              <a:rPr lang="en-US" dirty="0">
                <a:cs typeface="Times New Roman" charset="0"/>
                <a:sym typeface="Symbol" charset="0"/>
              </a:rPr>
              <a:t>	</a:t>
            </a:r>
            <a:r>
              <a:rPr lang="en-US" dirty="0"/>
              <a:t>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p and 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q</a:t>
            </a:r>
          </a:p>
          <a:p>
            <a:pPr>
              <a:buFontTx/>
              <a:buNone/>
            </a:pPr>
            <a:r>
              <a:rPr lang="en-US" dirty="0">
                <a:cs typeface="Times New Roman" charset="0"/>
                <a:sym typeface="Symbol" charset="0"/>
              </a:rPr>
              <a:t>s |= p  q	</a:t>
            </a:r>
            <a:r>
              <a:rPr lang="en-US" dirty="0" err="1">
                <a:cs typeface="Times New Roman" charset="0"/>
                <a:sym typeface="Symbol" charset="0"/>
              </a:rPr>
              <a:t>iff</a:t>
            </a:r>
            <a:r>
              <a:rPr lang="en-US" dirty="0">
                <a:cs typeface="Times New Roman" charset="0"/>
                <a:sym typeface="Symbol" charset="0"/>
              </a:rPr>
              <a:t>	</a:t>
            </a:r>
            <a:r>
              <a:rPr lang="en-US" dirty="0"/>
              <a:t>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p or s</a:t>
            </a:r>
            <a:r>
              <a:rPr lang="en-US" dirty="0">
                <a:cs typeface="Times New Roman" charset="0"/>
              </a:rPr>
              <a:t> |=</a:t>
            </a:r>
            <a:r>
              <a:rPr lang="en-US" dirty="0"/>
              <a:t> q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EX p	</a:t>
            </a:r>
            <a:r>
              <a:rPr lang="en-US" dirty="0" err="1"/>
              <a:t>iff</a:t>
            </a:r>
            <a:r>
              <a:rPr lang="en-US" dirty="0"/>
              <a:t>	there exists a path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such </a:t>
            </a:r>
            <a:r>
              <a:rPr lang="en-US" dirty="0"/>
              <a:t>that s</a:t>
            </a:r>
            <a:r>
              <a:rPr lang="en-US" baseline="-25000" dirty="0"/>
              <a:t>1</a:t>
            </a:r>
            <a:r>
              <a:rPr lang="en-US" baseline="30000" dirty="0"/>
              <a:t> </a:t>
            </a:r>
            <a:r>
              <a:rPr lang="en-US" dirty="0"/>
              <a:t>|= 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AX p	</a:t>
            </a:r>
            <a:r>
              <a:rPr lang="en-US" dirty="0" err="1"/>
              <a:t>iff</a:t>
            </a:r>
            <a:r>
              <a:rPr lang="en-US" dirty="0"/>
              <a:t>	for all paths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..., s</a:t>
            </a:r>
            <a:r>
              <a:rPr lang="en-US" baseline="-25000" dirty="0"/>
              <a:t>1</a:t>
            </a:r>
            <a:r>
              <a:rPr lang="en-US" baseline="30000" dirty="0"/>
              <a:t> </a:t>
            </a:r>
            <a:r>
              <a:rPr lang="en-US" dirty="0"/>
              <a:t>|= p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50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CTL Semantics</a:t>
            </a:r>
          </a:p>
        </p:txBody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EG p	</a:t>
            </a:r>
            <a:r>
              <a:rPr lang="en-US" dirty="0" err="1"/>
              <a:t>iff</a:t>
            </a:r>
            <a:r>
              <a:rPr lang="en-US" dirty="0"/>
              <a:t>	there exists a path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such that for </a:t>
            </a:r>
            <a:r>
              <a:rPr lang="en-US" dirty="0"/>
              <a:t>all </a:t>
            </a:r>
            <a:r>
              <a:rPr lang="en-US" dirty="0" err="1"/>
              <a:t>i</a:t>
            </a:r>
            <a:r>
              <a:rPr lang="en-US" dirty="0">
                <a:sym typeface="Symbol" charset="0"/>
              </a:rPr>
              <a:t>, 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AG p	</a:t>
            </a:r>
            <a:r>
              <a:rPr lang="en-US" dirty="0" err="1"/>
              <a:t>iff</a:t>
            </a:r>
            <a:r>
              <a:rPr lang="en-US" dirty="0"/>
              <a:t>	for all paths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..., for all </a:t>
            </a:r>
            <a:r>
              <a:rPr lang="en-US" dirty="0" err="1"/>
              <a:t>i</a:t>
            </a:r>
            <a:r>
              <a:rPr lang="en-US" dirty="0">
                <a:sym typeface="Symbol" charset="0"/>
              </a:rPr>
              <a:t>, 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p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EF p 	</a:t>
            </a:r>
            <a:r>
              <a:rPr lang="en-US" dirty="0" err="1"/>
              <a:t>iff</a:t>
            </a:r>
            <a:r>
              <a:rPr lang="en-US" dirty="0"/>
              <a:t>	there exists a path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Such that </a:t>
            </a:r>
            <a:r>
              <a:rPr lang="en-US" dirty="0"/>
              <a:t>there exists an </a:t>
            </a:r>
            <a:r>
              <a:rPr lang="en-US" dirty="0" err="1"/>
              <a:t>i</a:t>
            </a:r>
            <a:r>
              <a:rPr lang="en-US" dirty="0"/>
              <a:t> such that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AF p 	</a:t>
            </a:r>
            <a:r>
              <a:rPr lang="en-US" dirty="0" err="1"/>
              <a:t>iff</a:t>
            </a:r>
            <a:r>
              <a:rPr lang="en-US" dirty="0"/>
              <a:t>	for all paths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there </a:t>
            </a:r>
            <a:r>
              <a:rPr lang="en-US" dirty="0"/>
              <a:t>exists an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smtClean="0"/>
              <a:t>such </a:t>
            </a:r>
            <a:r>
              <a:rPr lang="en-US" dirty="0"/>
              <a:t>that,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p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p EU q	</a:t>
            </a:r>
            <a:r>
              <a:rPr lang="en-US" dirty="0" err="1"/>
              <a:t>iff</a:t>
            </a:r>
            <a:r>
              <a:rPr lang="en-US" dirty="0"/>
              <a:t>	there exists a path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such that</a:t>
            </a:r>
            <a:r>
              <a:rPr lang="en-US" dirty="0"/>
              <a:t>, there exists an </a:t>
            </a:r>
            <a:r>
              <a:rPr lang="en-US" dirty="0" err="1"/>
              <a:t>i</a:t>
            </a:r>
            <a:r>
              <a:rPr lang="en-US" dirty="0"/>
              <a:t> such that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q 				</a:t>
            </a:r>
            <a:r>
              <a:rPr lang="en-US" dirty="0" smtClean="0"/>
              <a:t>			and </a:t>
            </a:r>
            <a:r>
              <a:rPr lang="en-US" dirty="0"/>
              <a:t>for all j &lt;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</a:t>
            </a:r>
            <a:r>
              <a:rPr lang="en-US" baseline="-25000" dirty="0" err="1"/>
              <a:t>j</a:t>
            </a:r>
            <a:r>
              <a:rPr lang="en-US" baseline="30000" dirty="0"/>
              <a:t> </a:t>
            </a:r>
            <a:r>
              <a:rPr lang="en-US" dirty="0"/>
              <a:t>|= p</a:t>
            </a:r>
          </a:p>
          <a:p>
            <a:pPr>
              <a:buFontTx/>
              <a:buNone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 |= p AU q	</a:t>
            </a:r>
            <a:r>
              <a:rPr lang="en-US" dirty="0" err="1"/>
              <a:t>iff</a:t>
            </a:r>
            <a:r>
              <a:rPr lang="en-US" dirty="0"/>
              <a:t>	for all paths s</a:t>
            </a:r>
            <a:r>
              <a:rPr lang="en-US" baseline="-25000" dirty="0"/>
              <a:t>0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there </a:t>
            </a:r>
            <a:r>
              <a:rPr lang="en-US" dirty="0"/>
              <a:t>exists an </a:t>
            </a:r>
            <a:r>
              <a:rPr lang="en-US" dirty="0" smtClean="0"/>
              <a:t>I such </a:t>
            </a:r>
            <a:r>
              <a:rPr lang="en-US" dirty="0"/>
              <a:t>that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|= q and for all j &lt;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</a:t>
            </a:r>
            <a:r>
              <a:rPr lang="en-US" baseline="-25000" dirty="0" err="1"/>
              <a:t>j</a:t>
            </a:r>
            <a:r>
              <a:rPr lang="en-US" baseline="30000" dirty="0"/>
              <a:t> </a:t>
            </a:r>
            <a:r>
              <a:rPr lang="en-US" dirty="0"/>
              <a:t>|= 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3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CTL Properties</a:t>
            </a:r>
          </a:p>
        </p:txBody>
      </p:sp>
      <p:sp>
        <p:nvSpPr>
          <p:cNvPr id="1371139" name="Oval 3"/>
          <p:cNvSpPr>
            <a:spLocks noChangeArrowheads="1"/>
          </p:cNvSpPr>
          <p:nvPr/>
        </p:nvSpPr>
        <p:spPr bwMode="auto">
          <a:xfrm>
            <a:off x="16002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sp>
        <p:nvSpPr>
          <p:cNvPr id="1371140" name="Oval 4"/>
          <p:cNvSpPr>
            <a:spLocks noChangeArrowheads="1"/>
          </p:cNvSpPr>
          <p:nvPr/>
        </p:nvSpPr>
        <p:spPr bwMode="auto">
          <a:xfrm>
            <a:off x="914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41" name="AutoShape 5"/>
          <p:cNvCxnSpPr>
            <a:cxnSpLocks noChangeShapeType="1"/>
            <a:stCxn id="1371140" idx="6"/>
            <a:endCxn id="1371139" idx="2"/>
          </p:cNvCxnSpPr>
          <p:nvPr/>
        </p:nvCxnSpPr>
        <p:spPr bwMode="auto">
          <a:xfrm>
            <a:off x="1219200" y="251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42" name="AutoShape 6"/>
          <p:cNvCxnSpPr>
            <a:cxnSpLocks noChangeShapeType="1"/>
            <a:stCxn id="1371139" idx="6"/>
            <a:endCxn id="1371147" idx="2"/>
          </p:cNvCxnSpPr>
          <p:nvPr/>
        </p:nvCxnSpPr>
        <p:spPr bwMode="auto">
          <a:xfrm>
            <a:off x="1905000" y="2514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3" name="Oval 7"/>
          <p:cNvSpPr>
            <a:spLocks noChangeArrowheads="1"/>
          </p:cNvSpPr>
          <p:nvPr/>
        </p:nvSpPr>
        <p:spPr bwMode="auto">
          <a:xfrm>
            <a:off x="2895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71144" name="Line 8"/>
          <p:cNvSpPr>
            <a:spLocks noChangeShapeType="1"/>
          </p:cNvSpPr>
          <p:nvPr/>
        </p:nvSpPr>
        <p:spPr bwMode="auto">
          <a:xfrm>
            <a:off x="2438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71145" name="AutoShape 9"/>
          <p:cNvCxnSpPr>
            <a:cxnSpLocks noChangeShapeType="1"/>
            <a:stCxn id="1371147" idx="1"/>
            <a:endCxn id="1371140" idx="0"/>
          </p:cNvCxnSpPr>
          <p:nvPr/>
        </p:nvCxnSpPr>
        <p:spPr bwMode="auto">
          <a:xfrm rot="5400000" flipH="1">
            <a:off x="1676400" y="1752600"/>
            <a:ext cx="44450" cy="1263650"/>
          </a:xfrm>
          <a:prstGeom prst="curvedConnector3">
            <a:avLst>
              <a:gd name="adj1" fmla="val 61428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46" name="AutoShape 10"/>
          <p:cNvCxnSpPr>
            <a:cxnSpLocks noChangeShapeType="1"/>
            <a:stCxn id="1371143" idx="4"/>
            <a:endCxn id="1371147" idx="4"/>
          </p:cNvCxnSpPr>
          <p:nvPr/>
        </p:nvCxnSpPr>
        <p:spPr bwMode="auto">
          <a:xfrm rot="5400000">
            <a:off x="2742406" y="2362994"/>
            <a:ext cx="1588" cy="6096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7" name="Oval 11"/>
          <p:cNvSpPr>
            <a:spLocks noChangeArrowheads="1"/>
          </p:cNvSpPr>
          <p:nvPr/>
        </p:nvSpPr>
        <p:spPr bwMode="auto">
          <a:xfrm>
            <a:off x="228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48" name="AutoShape 12"/>
          <p:cNvCxnSpPr>
            <a:cxnSpLocks noChangeShapeType="1"/>
            <a:stCxn id="1371147" idx="6"/>
            <a:endCxn id="1371143" idx="2"/>
          </p:cNvCxnSpPr>
          <p:nvPr/>
        </p:nvCxnSpPr>
        <p:spPr bwMode="auto">
          <a:xfrm>
            <a:off x="2590800" y="25146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49" name="Text Box 13"/>
          <p:cNvSpPr txBox="1">
            <a:spLocks noChangeArrowheads="1"/>
          </p:cNvSpPr>
          <p:nvPr/>
        </p:nvSpPr>
        <p:spPr bwMode="auto">
          <a:xfrm>
            <a:off x="762000" y="1371600"/>
            <a:ext cx="221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Transition System</a:t>
            </a:r>
          </a:p>
        </p:txBody>
      </p:sp>
      <p:sp>
        <p:nvSpPr>
          <p:cNvPr id="1371150" name="Text Box 14"/>
          <p:cNvSpPr txBox="1">
            <a:spLocks noChangeArrowheads="1"/>
          </p:cNvSpPr>
          <p:nvPr/>
        </p:nvSpPr>
        <p:spPr bwMode="auto">
          <a:xfrm>
            <a:off x="5486400" y="1371600"/>
            <a:ext cx="221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Computation Tree</a:t>
            </a:r>
          </a:p>
        </p:txBody>
      </p:sp>
      <p:sp>
        <p:nvSpPr>
          <p:cNvPr id="1371151" name="Oval 15"/>
          <p:cNvSpPr>
            <a:spLocks noChangeArrowheads="1"/>
          </p:cNvSpPr>
          <p:nvPr/>
        </p:nvSpPr>
        <p:spPr bwMode="auto">
          <a:xfrm>
            <a:off x="6064250" y="25590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371152" name="Oval 16"/>
          <p:cNvSpPr>
            <a:spLocks noChangeArrowheads="1"/>
          </p:cNvSpPr>
          <p:nvPr/>
        </p:nvSpPr>
        <p:spPr bwMode="auto">
          <a:xfrm>
            <a:off x="6064250" y="31686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53" name="AutoShape 17"/>
          <p:cNvCxnSpPr>
            <a:cxnSpLocks noChangeShapeType="1"/>
            <a:stCxn id="1371155" idx="3"/>
            <a:endCxn id="1371151" idx="0"/>
          </p:cNvCxnSpPr>
          <p:nvPr/>
        </p:nvCxnSpPr>
        <p:spPr bwMode="auto">
          <a:xfrm flipH="1">
            <a:off x="6216650" y="2165350"/>
            <a:ext cx="53340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54" name="AutoShape 18"/>
          <p:cNvCxnSpPr>
            <a:cxnSpLocks noChangeShapeType="1"/>
            <a:stCxn id="1371151" idx="4"/>
            <a:endCxn id="1371152" idx="0"/>
          </p:cNvCxnSpPr>
          <p:nvPr/>
        </p:nvCxnSpPr>
        <p:spPr bwMode="auto">
          <a:xfrm>
            <a:off x="6216650" y="286385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55" name="Oval 19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371156" name="Oval 20"/>
          <p:cNvSpPr>
            <a:spLocks noChangeArrowheads="1"/>
          </p:cNvSpPr>
          <p:nvPr/>
        </p:nvSpPr>
        <p:spPr bwMode="auto">
          <a:xfrm>
            <a:off x="7543800" y="2514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371157" name="Oval 21"/>
          <p:cNvSpPr>
            <a:spLocks noChangeArrowheads="1"/>
          </p:cNvSpPr>
          <p:nvPr/>
        </p:nvSpPr>
        <p:spPr bwMode="auto">
          <a:xfrm>
            <a:off x="7543800" y="3124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s2</a:t>
            </a:r>
          </a:p>
        </p:txBody>
      </p:sp>
      <p:cxnSp>
        <p:nvCxnSpPr>
          <p:cNvPr id="1371158" name="AutoShape 22"/>
          <p:cNvCxnSpPr>
            <a:cxnSpLocks noChangeShapeType="1"/>
            <a:stCxn id="1371155" idx="5"/>
            <a:endCxn id="1371156" idx="0"/>
          </p:cNvCxnSpPr>
          <p:nvPr/>
        </p:nvCxnSpPr>
        <p:spPr bwMode="auto">
          <a:xfrm>
            <a:off x="6965950" y="2165350"/>
            <a:ext cx="7302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1159" name="AutoShape 23"/>
          <p:cNvCxnSpPr>
            <a:cxnSpLocks noChangeShapeType="1"/>
            <a:stCxn id="1371156" idx="4"/>
            <a:endCxn id="1371157" idx="0"/>
          </p:cNvCxnSpPr>
          <p:nvPr/>
        </p:nvCxnSpPr>
        <p:spPr bwMode="auto">
          <a:xfrm>
            <a:off x="7696200" y="2819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0" name="Text Box 24"/>
          <p:cNvSpPr txBox="1">
            <a:spLocks noChangeArrowheads="1"/>
          </p:cNvSpPr>
          <p:nvPr/>
        </p:nvSpPr>
        <p:spPr bwMode="auto">
          <a:xfrm>
            <a:off x="5835650" y="4083050"/>
            <a:ext cx="1841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71161" name="Rectangle 25"/>
          <p:cNvSpPr>
            <a:spLocks noChangeArrowheads="1"/>
          </p:cNvSpPr>
          <p:nvPr/>
        </p:nvSpPr>
        <p:spPr bwMode="auto">
          <a:xfrm>
            <a:off x="6369050" y="40830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62" name="Oval 26"/>
          <p:cNvSpPr>
            <a:spLocks noChangeArrowheads="1"/>
          </p:cNvSpPr>
          <p:nvPr/>
        </p:nvSpPr>
        <p:spPr bwMode="auto">
          <a:xfrm>
            <a:off x="75438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s3</a:t>
            </a:r>
          </a:p>
        </p:txBody>
      </p:sp>
      <p:cxnSp>
        <p:nvCxnSpPr>
          <p:cNvPr id="1371163" name="AutoShape 27"/>
          <p:cNvCxnSpPr>
            <a:cxnSpLocks noChangeShapeType="1"/>
            <a:endCxn id="1371162" idx="0"/>
          </p:cNvCxnSpPr>
          <p:nvPr/>
        </p:nvCxnSpPr>
        <p:spPr bwMode="auto">
          <a:xfrm>
            <a:off x="7696200" y="3429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4" name="Oval 28"/>
          <p:cNvSpPr>
            <a:spLocks noChangeArrowheads="1"/>
          </p:cNvSpPr>
          <p:nvPr/>
        </p:nvSpPr>
        <p:spPr bwMode="auto">
          <a:xfrm>
            <a:off x="5759450" y="37782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71165" name="AutoShape 29"/>
          <p:cNvCxnSpPr>
            <a:cxnSpLocks noChangeShapeType="1"/>
            <a:endCxn id="1371164" idx="0"/>
          </p:cNvCxnSpPr>
          <p:nvPr/>
        </p:nvCxnSpPr>
        <p:spPr bwMode="auto">
          <a:xfrm flipH="1">
            <a:off x="5911850" y="34290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6" name="Oval 30"/>
          <p:cNvSpPr>
            <a:spLocks noChangeArrowheads="1"/>
          </p:cNvSpPr>
          <p:nvPr/>
        </p:nvSpPr>
        <p:spPr bwMode="auto">
          <a:xfrm>
            <a:off x="6369050" y="37782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67" name="AutoShape 31"/>
          <p:cNvCxnSpPr>
            <a:cxnSpLocks noChangeShapeType="1"/>
            <a:endCxn id="1371166" idx="0"/>
          </p:cNvCxnSpPr>
          <p:nvPr/>
        </p:nvCxnSpPr>
        <p:spPr bwMode="auto">
          <a:xfrm>
            <a:off x="6324600" y="3429000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68" name="Rectangle 32"/>
          <p:cNvSpPr>
            <a:spLocks noChangeArrowheads="1"/>
          </p:cNvSpPr>
          <p:nvPr/>
        </p:nvSpPr>
        <p:spPr bwMode="auto">
          <a:xfrm>
            <a:off x="5759450" y="4083050"/>
            <a:ext cx="304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69" name="Text Box 33"/>
          <p:cNvSpPr txBox="1">
            <a:spLocks noChangeArrowheads="1"/>
          </p:cNvSpPr>
          <p:nvPr/>
        </p:nvSpPr>
        <p:spPr bwMode="auto">
          <a:xfrm>
            <a:off x="7086600" y="4598988"/>
            <a:ext cx="1841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71170" name="Rectangle 34"/>
          <p:cNvSpPr>
            <a:spLocks noChangeArrowheads="1"/>
          </p:cNvSpPr>
          <p:nvPr/>
        </p:nvSpPr>
        <p:spPr bwMode="auto">
          <a:xfrm>
            <a:off x="7848600" y="45989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71" name="Oval 35"/>
          <p:cNvSpPr>
            <a:spLocks noChangeArrowheads="1"/>
          </p:cNvSpPr>
          <p:nvPr/>
        </p:nvSpPr>
        <p:spPr bwMode="auto">
          <a:xfrm>
            <a:off x="7239000" y="42941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s4</a:t>
            </a:r>
          </a:p>
        </p:txBody>
      </p:sp>
      <p:cxnSp>
        <p:nvCxnSpPr>
          <p:cNvPr id="1371172" name="AutoShape 36"/>
          <p:cNvCxnSpPr>
            <a:cxnSpLocks noChangeShapeType="1"/>
            <a:endCxn id="1371171" idx="0"/>
          </p:cNvCxnSpPr>
          <p:nvPr/>
        </p:nvCxnSpPr>
        <p:spPr bwMode="auto">
          <a:xfrm flipH="1">
            <a:off x="7391400" y="39449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73" name="Oval 37"/>
          <p:cNvSpPr>
            <a:spLocks noChangeArrowheads="1"/>
          </p:cNvSpPr>
          <p:nvPr/>
        </p:nvSpPr>
        <p:spPr bwMode="auto">
          <a:xfrm>
            <a:off x="7848600" y="42941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s1</a:t>
            </a:r>
          </a:p>
        </p:txBody>
      </p:sp>
      <p:cxnSp>
        <p:nvCxnSpPr>
          <p:cNvPr id="1371174" name="AutoShape 38"/>
          <p:cNvCxnSpPr>
            <a:cxnSpLocks noChangeShapeType="1"/>
            <a:endCxn id="1371173" idx="0"/>
          </p:cNvCxnSpPr>
          <p:nvPr/>
        </p:nvCxnSpPr>
        <p:spPr bwMode="auto">
          <a:xfrm>
            <a:off x="7804150" y="3944938"/>
            <a:ext cx="1968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1175" name="Rectangle 39"/>
          <p:cNvSpPr>
            <a:spLocks noChangeArrowheads="1"/>
          </p:cNvSpPr>
          <p:nvPr/>
        </p:nvSpPr>
        <p:spPr bwMode="auto">
          <a:xfrm>
            <a:off x="7239000" y="4598988"/>
            <a:ext cx="304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  <a:p>
            <a:pPr>
              <a:lnSpc>
                <a:spcPct val="50000"/>
              </a:lnSpc>
            </a:pPr>
            <a:r>
              <a:rPr lang="en-US" sz="1400">
                <a:latin typeface="Courier New" charset="0"/>
              </a:rPr>
              <a:t>.</a:t>
            </a:r>
          </a:p>
        </p:txBody>
      </p:sp>
      <p:sp>
        <p:nvSpPr>
          <p:cNvPr id="1371176" name="Text Box 40"/>
          <p:cNvSpPr txBox="1">
            <a:spLocks noChangeArrowheads="1"/>
          </p:cNvSpPr>
          <p:nvPr/>
        </p:nvSpPr>
        <p:spPr bwMode="auto">
          <a:xfrm>
            <a:off x="2438400" y="198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7" name="Text Box 41"/>
          <p:cNvSpPr txBox="1">
            <a:spLocks noChangeArrowheads="1"/>
          </p:cNvSpPr>
          <p:nvPr/>
        </p:nvSpPr>
        <p:spPr bwMode="auto">
          <a:xfrm>
            <a:off x="3048000" y="198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8" name="Text Box 42"/>
          <p:cNvSpPr txBox="1">
            <a:spLocks noChangeArrowheads="1"/>
          </p:cNvSpPr>
          <p:nvPr/>
        </p:nvSpPr>
        <p:spPr bwMode="auto">
          <a:xfrm>
            <a:off x="7010400" y="1828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79" name="Text Box 43"/>
          <p:cNvSpPr txBox="1">
            <a:spLocks noChangeArrowheads="1"/>
          </p:cNvSpPr>
          <p:nvPr/>
        </p:nvSpPr>
        <p:spPr bwMode="auto">
          <a:xfrm>
            <a:off x="6324600" y="3124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0" name="Text Box 44"/>
          <p:cNvSpPr txBox="1">
            <a:spLocks noChangeArrowheads="1"/>
          </p:cNvSpPr>
          <p:nvPr/>
        </p:nvSpPr>
        <p:spPr bwMode="auto">
          <a:xfrm>
            <a:off x="6324600" y="2514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1" name="Text Box 45"/>
          <p:cNvSpPr txBox="1">
            <a:spLocks noChangeArrowheads="1"/>
          </p:cNvSpPr>
          <p:nvPr/>
        </p:nvSpPr>
        <p:spPr bwMode="auto">
          <a:xfrm>
            <a:off x="5410200" y="3733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2" name="Text Box 46"/>
          <p:cNvSpPr txBox="1">
            <a:spLocks noChangeArrowheads="1"/>
          </p:cNvSpPr>
          <p:nvPr/>
        </p:nvSpPr>
        <p:spPr bwMode="auto">
          <a:xfrm>
            <a:off x="457200" y="3171825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s3 |= p</a:t>
            </a:r>
          </a:p>
          <a:p>
            <a:r>
              <a:rPr lang="en-US" sz="2000">
                <a:latin typeface="Arial" charset="0"/>
              </a:rPr>
              <a:t>s4 |= p</a:t>
            </a:r>
          </a:p>
          <a:p>
            <a:r>
              <a:rPr lang="en-US" sz="2000">
                <a:latin typeface="Arial" charset="0"/>
              </a:rPr>
              <a:t>s1 |= </a:t>
            </a:r>
            <a:r>
              <a:rPr lang="en-US" sz="2000">
                <a:latin typeface="Arial" charset="0"/>
                <a:sym typeface="Symbol" charset="0"/>
              </a:rPr>
              <a:t> p</a:t>
            </a:r>
          </a:p>
          <a:p>
            <a:r>
              <a:rPr lang="en-US" sz="2000">
                <a:latin typeface="Arial" charset="0"/>
                <a:sym typeface="Symbol" charset="0"/>
              </a:rPr>
              <a:t>s2 |=  p</a:t>
            </a:r>
            <a:endParaRPr lang="en-US" sz="2000">
              <a:latin typeface="Arial" charset="0"/>
            </a:endParaRPr>
          </a:p>
        </p:txBody>
      </p:sp>
      <p:sp>
        <p:nvSpPr>
          <p:cNvPr id="1371183" name="Text Box 47"/>
          <p:cNvSpPr txBox="1">
            <a:spLocks noChangeArrowheads="1"/>
          </p:cNvSpPr>
          <p:nvPr/>
        </p:nvSpPr>
        <p:spPr bwMode="auto">
          <a:xfrm>
            <a:off x="2743200" y="3200400"/>
            <a:ext cx="18907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s3 |= EX p</a:t>
            </a:r>
          </a:p>
          <a:p>
            <a:r>
              <a:rPr lang="en-US" sz="2000">
                <a:latin typeface="Arial" charset="0"/>
              </a:rPr>
              <a:t>s3 |= EX </a:t>
            </a:r>
            <a:r>
              <a:rPr lang="en-US" sz="2000">
                <a:latin typeface="Arial" charset="0"/>
                <a:sym typeface="Symbol" charset="0"/>
              </a:rPr>
              <a:t></a:t>
            </a:r>
            <a:r>
              <a:rPr lang="en-US" sz="2000">
                <a:latin typeface="Arial" charset="0"/>
              </a:rPr>
              <a:t> 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 AX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 AX 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EG p</a:t>
            </a:r>
          </a:p>
          <a:p>
            <a:r>
              <a:rPr lang="en-US" sz="2000">
                <a:latin typeface="Arial" charset="0"/>
                <a:sym typeface="Symbol" charset="0"/>
              </a:rPr>
              <a:t>s3 |=  EG  </a:t>
            </a:r>
            <a:r>
              <a:rPr lang="en-US" sz="2000">
                <a:latin typeface="Arial" charset="0"/>
              </a:rPr>
              <a:t>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AF p</a:t>
            </a:r>
          </a:p>
          <a:p>
            <a:r>
              <a:rPr lang="en-US" sz="2000">
                <a:latin typeface="Arial" charset="0"/>
              </a:rPr>
              <a:t>s3 |= </a:t>
            </a:r>
            <a:r>
              <a:rPr lang="en-US" sz="2000">
                <a:latin typeface="Arial" charset="0"/>
                <a:sym typeface="Symbol" charset="0"/>
              </a:rPr>
              <a:t>EF  p</a:t>
            </a:r>
          </a:p>
          <a:p>
            <a:r>
              <a:rPr lang="en-US" sz="2000">
                <a:latin typeface="Arial" charset="0"/>
                <a:sym typeface="Symbol" charset="0"/>
              </a:rPr>
              <a:t>s3 |=  AF  </a:t>
            </a:r>
            <a:r>
              <a:rPr lang="en-US" sz="2000">
                <a:latin typeface="Arial" charset="0"/>
              </a:rPr>
              <a:t>p</a:t>
            </a:r>
            <a:endParaRPr lang="en-US" sz="2000">
              <a:latin typeface="Arial" charset="0"/>
              <a:sym typeface="Symbol" charset="0"/>
            </a:endParaRPr>
          </a:p>
        </p:txBody>
      </p:sp>
      <p:sp>
        <p:nvSpPr>
          <p:cNvPr id="1371184" name="Text Box 48"/>
          <p:cNvSpPr txBox="1">
            <a:spLocks noChangeArrowheads="1"/>
          </p:cNvSpPr>
          <p:nvPr/>
        </p:nvSpPr>
        <p:spPr bwMode="auto">
          <a:xfrm>
            <a:off x="7848600" y="3657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1371185" name="Text Box 49"/>
          <p:cNvSpPr txBox="1">
            <a:spLocks noChangeArrowheads="1"/>
          </p:cNvSpPr>
          <p:nvPr/>
        </p:nvSpPr>
        <p:spPr bwMode="auto">
          <a:xfrm>
            <a:off x="6934200" y="4267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0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1139" grpId="0" animBg="1"/>
      <p:bldP spid="1371140" grpId="0" animBg="1"/>
      <p:bldP spid="1371143" grpId="0" animBg="1"/>
      <p:bldP spid="1371144" grpId="0" animBg="1"/>
      <p:bldP spid="1371147" grpId="0" animBg="1"/>
      <p:bldP spid="1371151" grpId="0" animBg="1"/>
      <p:bldP spid="1371152" grpId="0" animBg="1"/>
      <p:bldP spid="1371155" grpId="0" animBg="1"/>
      <p:bldP spid="1371156" grpId="0" animBg="1"/>
      <p:bldP spid="1371157" grpId="0" animBg="1"/>
      <p:bldP spid="1371162" grpId="0" animBg="1"/>
      <p:bldP spid="1371164" grpId="0" animBg="1"/>
      <p:bldP spid="1371166" grpId="0" animBg="1"/>
      <p:bldP spid="1371171" grpId="0" animBg="1"/>
      <p:bldP spid="137117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Temporal Logics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CTL*</a:t>
            </a:r>
          </a:p>
          <a:p>
            <a:pPr lvl="1"/>
            <a:r>
              <a:rPr lang="en-US" dirty="0" smtClean="0"/>
              <a:t>Superset of CTL and LTL</a:t>
            </a:r>
          </a:p>
          <a:p>
            <a:r>
              <a:rPr lang="en-US" dirty="0"/>
              <a:t>m</a:t>
            </a:r>
            <a:r>
              <a:rPr lang="en-US" dirty="0" smtClean="0"/>
              <a:t>u-Calculus</a:t>
            </a:r>
          </a:p>
          <a:p>
            <a:pPr lvl="1"/>
            <a:r>
              <a:rPr lang="en-US" dirty="0" smtClean="0"/>
              <a:t>Even more expressive</a:t>
            </a:r>
          </a:p>
        </p:txBody>
      </p:sp>
    </p:spTree>
    <p:extLst>
      <p:ext uri="{BB962C8B-B14F-4D97-AF65-F5344CB8AC3E}">
        <p14:creationId xmlns:p14="http://schemas.microsoft.com/office/powerpoint/2010/main" val="139652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91" name="Rectangle 59"/>
          <p:cNvSpPr>
            <a:spLocks noChangeArrowheads="1"/>
          </p:cNvSpPr>
          <p:nvPr/>
        </p:nvSpPr>
        <p:spPr bwMode="auto">
          <a:xfrm>
            <a:off x="685800" y="2349500"/>
            <a:ext cx="7810500" cy="711200"/>
          </a:xfrm>
          <a:prstGeom prst="rect">
            <a:avLst/>
          </a:prstGeom>
          <a:solidFill>
            <a:srgbClr val="EDDC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402435" name="Text Box 3"/>
          <p:cNvSpPr txBox="1">
            <a:spLocks noChangeArrowheads="1"/>
          </p:cNvSpPr>
          <p:nvPr/>
        </p:nvSpPr>
        <p:spPr bwMode="auto">
          <a:xfrm>
            <a:off x="784225" y="2508250"/>
            <a:ext cx="7499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Lucida Console" charset="0"/>
              </a:rPr>
              <a:t>[]((Q &amp; !R &amp; &lt;&gt;R) -&gt; (P -&gt; (!R U (S &amp; !R))) U R)</a:t>
            </a:r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619125" y="1506538"/>
            <a:ext cx="7848600" cy="4572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Temporal properties are not always easy to write or read</a:t>
            </a:r>
          </a:p>
        </p:txBody>
      </p:sp>
      <p:grpSp>
        <p:nvGrpSpPr>
          <p:cNvPr id="402437" name="Group 5"/>
          <p:cNvGrpSpPr>
            <a:grpSpLocks/>
          </p:cNvGrpSpPr>
          <p:nvPr/>
        </p:nvGrpSpPr>
        <p:grpSpPr bwMode="auto">
          <a:xfrm>
            <a:off x="6351588" y="3325813"/>
            <a:ext cx="1990725" cy="1924050"/>
            <a:chOff x="25" y="759"/>
            <a:chExt cx="2582" cy="2940"/>
          </a:xfrm>
        </p:grpSpPr>
        <p:sp>
          <p:nvSpPr>
            <p:cNvPr id="402438" name="Freeform 6"/>
            <p:cNvSpPr>
              <a:spLocks/>
            </p:cNvSpPr>
            <p:nvPr/>
          </p:nvSpPr>
          <p:spPr bwMode="auto">
            <a:xfrm>
              <a:off x="1049" y="2041"/>
              <a:ext cx="674" cy="571"/>
            </a:xfrm>
            <a:custGeom>
              <a:avLst/>
              <a:gdLst>
                <a:gd name="T0" fmla="*/ 593 w 674"/>
                <a:gd name="T1" fmla="*/ 523 h 571"/>
                <a:gd name="T2" fmla="*/ 304 w 674"/>
                <a:gd name="T3" fmla="*/ 214 h 571"/>
                <a:gd name="T4" fmla="*/ 311 w 674"/>
                <a:gd name="T5" fmla="*/ 178 h 571"/>
                <a:gd name="T6" fmla="*/ 296 w 674"/>
                <a:gd name="T7" fmla="*/ 136 h 571"/>
                <a:gd name="T8" fmla="*/ 287 w 674"/>
                <a:gd name="T9" fmla="*/ 110 h 571"/>
                <a:gd name="T10" fmla="*/ 289 w 674"/>
                <a:gd name="T11" fmla="*/ 71 h 571"/>
                <a:gd name="T12" fmla="*/ 294 w 674"/>
                <a:gd name="T13" fmla="*/ 37 h 571"/>
                <a:gd name="T14" fmla="*/ 278 w 674"/>
                <a:gd name="T15" fmla="*/ 18 h 571"/>
                <a:gd name="T16" fmla="*/ 251 w 674"/>
                <a:gd name="T17" fmla="*/ 14 h 571"/>
                <a:gd name="T18" fmla="*/ 230 w 674"/>
                <a:gd name="T19" fmla="*/ 36 h 571"/>
                <a:gd name="T20" fmla="*/ 228 w 674"/>
                <a:gd name="T21" fmla="*/ 72 h 571"/>
                <a:gd name="T22" fmla="*/ 245 w 674"/>
                <a:gd name="T23" fmla="*/ 108 h 571"/>
                <a:gd name="T24" fmla="*/ 125 w 674"/>
                <a:gd name="T25" fmla="*/ 13 h 571"/>
                <a:gd name="T26" fmla="*/ 103 w 674"/>
                <a:gd name="T27" fmla="*/ 0 h 571"/>
                <a:gd name="T28" fmla="*/ 88 w 674"/>
                <a:gd name="T29" fmla="*/ 16 h 571"/>
                <a:gd name="T30" fmla="*/ 115 w 674"/>
                <a:gd name="T31" fmla="*/ 56 h 571"/>
                <a:gd name="T32" fmla="*/ 180 w 674"/>
                <a:gd name="T33" fmla="*/ 127 h 571"/>
                <a:gd name="T34" fmla="*/ 66 w 674"/>
                <a:gd name="T35" fmla="*/ 37 h 571"/>
                <a:gd name="T36" fmla="*/ 47 w 674"/>
                <a:gd name="T37" fmla="*/ 40 h 571"/>
                <a:gd name="T38" fmla="*/ 48 w 674"/>
                <a:gd name="T39" fmla="*/ 64 h 571"/>
                <a:gd name="T40" fmla="*/ 144 w 674"/>
                <a:gd name="T41" fmla="*/ 149 h 571"/>
                <a:gd name="T42" fmla="*/ 26 w 674"/>
                <a:gd name="T43" fmla="*/ 82 h 571"/>
                <a:gd name="T44" fmla="*/ 11 w 674"/>
                <a:gd name="T45" fmla="*/ 89 h 571"/>
                <a:gd name="T46" fmla="*/ 13 w 674"/>
                <a:gd name="T47" fmla="*/ 107 h 571"/>
                <a:gd name="T48" fmla="*/ 84 w 674"/>
                <a:gd name="T49" fmla="*/ 146 h 571"/>
                <a:gd name="T50" fmla="*/ 119 w 674"/>
                <a:gd name="T51" fmla="*/ 176 h 571"/>
                <a:gd name="T52" fmla="*/ 20 w 674"/>
                <a:gd name="T53" fmla="*/ 127 h 571"/>
                <a:gd name="T54" fmla="*/ 0 w 674"/>
                <a:gd name="T55" fmla="*/ 133 h 571"/>
                <a:gd name="T56" fmla="*/ 6 w 674"/>
                <a:gd name="T57" fmla="*/ 152 h 571"/>
                <a:gd name="T58" fmla="*/ 109 w 674"/>
                <a:gd name="T59" fmla="*/ 200 h 571"/>
                <a:gd name="T60" fmla="*/ 156 w 674"/>
                <a:gd name="T61" fmla="*/ 233 h 571"/>
                <a:gd name="T62" fmla="*/ 190 w 674"/>
                <a:gd name="T63" fmla="*/ 259 h 571"/>
                <a:gd name="T64" fmla="*/ 256 w 674"/>
                <a:gd name="T65" fmla="*/ 263 h 571"/>
                <a:gd name="T66" fmla="*/ 575 w 674"/>
                <a:gd name="T67" fmla="*/ 554 h 571"/>
                <a:gd name="T68" fmla="*/ 599 w 674"/>
                <a:gd name="T69" fmla="*/ 570 h 571"/>
                <a:gd name="T70" fmla="*/ 621 w 674"/>
                <a:gd name="T71" fmla="*/ 560 h 571"/>
                <a:gd name="T72" fmla="*/ 673 w 674"/>
                <a:gd name="T73" fmla="*/ 468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74" h="571">
                  <a:moveTo>
                    <a:pt x="654" y="419"/>
                  </a:moveTo>
                  <a:lnTo>
                    <a:pt x="593" y="523"/>
                  </a:lnTo>
                  <a:lnTo>
                    <a:pt x="298" y="233"/>
                  </a:lnTo>
                  <a:lnTo>
                    <a:pt x="304" y="214"/>
                  </a:lnTo>
                  <a:lnTo>
                    <a:pt x="308" y="197"/>
                  </a:lnTo>
                  <a:lnTo>
                    <a:pt x="311" y="178"/>
                  </a:lnTo>
                  <a:lnTo>
                    <a:pt x="306" y="157"/>
                  </a:lnTo>
                  <a:lnTo>
                    <a:pt x="296" y="136"/>
                  </a:lnTo>
                  <a:lnTo>
                    <a:pt x="287" y="121"/>
                  </a:lnTo>
                  <a:lnTo>
                    <a:pt x="287" y="110"/>
                  </a:lnTo>
                  <a:lnTo>
                    <a:pt x="286" y="88"/>
                  </a:lnTo>
                  <a:lnTo>
                    <a:pt x="289" y="71"/>
                  </a:lnTo>
                  <a:lnTo>
                    <a:pt x="294" y="53"/>
                  </a:lnTo>
                  <a:lnTo>
                    <a:pt x="294" y="37"/>
                  </a:lnTo>
                  <a:lnTo>
                    <a:pt x="288" y="26"/>
                  </a:lnTo>
                  <a:lnTo>
                    <a:pt x="278" y="18"/>
                  </a:lnTo>
                  <a:lnTo>
                    <a:pt x="262" y="14"/>
                  </a:lnTo>
                  <a:lnTo>
                    <a:pt x="251" y="14"/>
                  </a:lnTo>
                  <a:lnTo>
                    <a:pt x="241" y="20"/>
                  </a:lnTo>
                  <a:lnTo>
                    <a:pt x="230" y="36"/>
                  </a:lnTo>
                  <a:lnTo>
                    <a:pt x="227" y="56"/>
                  </a:lnTo>
                  <a:lnTo>
                    <a:pt x="228" y="72"/>
                  </a:lnTo>
                  <a:lnTo>
                    <a:pt x="233" y="89"/>
                  </a:lnTo>
                  <a:lnTo>
                    <a:pt x="245" y="108"/>
                  </a:lnTo>
                  <a:lnTo>
                    <a:pt x="233" y="116"/>
                  </a:lnTo>
                  <a:lnTo>
                    <a:pt x="125" y="13"/>
                  </a:lnTo>
                  <a:lnTo>
                    <a:pt x="116" y="4"/>
                  </a:lnTo>
                  <a:lnTo>
                    <a:pt x="103" y="0"/>
                  </a:lnTo>
                  <a:lnTo>
                    <a:pt x="91" y="6"/>
                  </a:lnTo>
                  <a:lnTo>
                    <a:pt x="88" y="16"/>
                  </a:lnTo>
                  <a:lnTo>
                    <a:pt x="88" y="26"/>
                  </a:lnTo>
                  <a:lnTo>
                    <a:pt x="115" y="56"/>
                  </a:lnTo>
                  <a:lnTo>
                    <a:pt x="185" y="120"/>
                  </a:lnTo>
                  <a:lnTo>
                    <a:pt x="180" y="127"/>
                  </a:lnTo>
                  <a:lnTo>
                    <a:pt x="78" y="44"/>
                  </a:lnTo>
                  <a:lnTo>
                    <a:pt x="66" y="37"/>
                  </a:lnTo>
                  <a:lnTo>
                    <a:pt x="55" y="36"/>
                  </a:lnTo>
                  <a:lnTo>
                    <a:pt x="47" y="40"/>
                  </a:lnTo>
                  <a:lnTo>
                    <a:pt x="44" y="50"/>
                  </a:lnTo>
                  <a:lnTo>
                    <a:pt x="48" y="64"/>
                  </a:lnTo>
                  <a:lnTo>
                    <a:pt x="150" y="144"/>
                  </a:lnTo>
                  <a:lnTo>
                    <a:pt x="144" y="149"/>
                  </a:lnTo>
                  <a:lnTo>
                    <a:pt x="40" y="85"/>
                  </a:lnTo>
                  <a:lnTo>
                    <a:pt x="26" y="82"/>
                  </a:lnTo>
                  <a:lnTo>
                    <a:pt x="19" y="82"/>
                  </a:lnTo>
                  <a:lnTo>
                    <a:pt x="11" y="89"/>
                  </a:lnTo>
                  <a:lnTo>
                    <a:pt x="10" y="98"/>
                  </a:lnTo>
                  <a:lnTo>
                    <a:pt x="13" y="107"/>
                  </a:lnTo>
                  <a:lnTo>
                    <a:pt x="20" y="114"/>
                  </a:lnTo>
                  <a:lnTo>
                    <a:pt x="84" y="146"/>
                  </a:lnTo>
                  <a:lnTo>
                    <a:pt x="124" y="169"/>
                  </a:lnTo>
                  <a:lnTo>
                    <a:pt x="119" y="176"/>
                  </a:lnTo>
                  <a:lnTo>
                    <a:pt x="49" y="140"/>
                  </a:lnTo>
                  <a:lnTo>
                    <a:pt x="20" y="127"/>
                  </a:lnTo>
                  <a:lnTo>
                    <a:pt x="4" y="127"/>
                  </a:lnTo>
                  <a:lnTo>
                    <a:pt x="0" y="133"/>
                  </a:lnTo>
                  <a:lnTo>
                    <a:pt x="0" y="143"/>
                  </a:lnTo>
                  <a:lnTo>
                    <a:pt x="6" y="152"/>
                  </a:lnTo>
                  <a:lnTo>
                    <a:pt x="52" y="175"/>
                  </a:lnTo>
                  <a:lnTo>
                    <a:pt x="109" y="200"/>
                  </a:lnTo>
                  <a:lnTo>
                    <a:pt x="133" y="215"/>
                  </a:lnTo>
                  <a:lnTo>
                    <a:pt x="156" y="233"/>
                  </a:lnTo>
                  <a:lnTo>
                    <a:pt x="172" y="252"/>
                  </a:lnTo>
                  <a:lnTo>
                    <a:pt x="190" y="259"/>
                  </a:lnTo>
                  <a:lnTo>
                    <a:pt x="214" y="265"/>
                  </a:lnTo>
                  <a:lnTo>
                    <a:pt x="256" y="263"/>
                  </a:lnTo>
                  <a:lnTo>
                    <a:pt x="269" y="256"/>
                  </a:lnTo>
                  <a:lnTo>
                    <a:pt x="575" y="554"/>
                  </a:lnTo>
                  <a:lnTo>
                    <a:pt x="589" y="565"/>
                  </a:lnTo>
                  <a:lnTo>
                    <a:pt x="599" y="570"/>
                  </a:lnTo>
                  <a:lnTo>
                    <a:pt x="612" y="568"/>
                  </a:lnTo>
                  <a:lnTo>
                    <a:pt x="621" y="560"/>
                  </a:lnTo>
                  <a:lnTo>
                    <a:pt x="629" y="546"/>
                  </a:lnTo>
                  <a:lnTo>
                    <a:pt x="673" y="468"/>
                  </a:lnTo>
                  <a:lnTo>
                    <a:pt x="654" y="419"/>
                  </a:lnTo>
                </a:path>
              </a:pathLst>
            </a:custGeom>
            <a:solidFill>
              <a:srgbClr val="FF9F9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2439" name="Group 7"/>
            <p:cNvGrpSpPr>
              <a:grpSpLocks/>
            </p:cNvGrpSpPr>
            <p:nvPr/>
          </p:nvGrpSpPr>
          <p:grpSpPr bwMode="auto">
            <a:xfrm>
              <a:off x="1837" y="2428"/>
              <a:ext cx="681" cy="1228"/>
              <a:chOff x="1837" y="2428"/>
              <a:chExt cx="681" cy="1228"/>
            </a:xfrm>
          </p:grpSpPr>
          <p:sp>
            <p:nvSpPr>
              <p:cNvPr id="402440" name="Freeform 8"/>
              <p:cNvSpPr>
                <a:spLocks/>
              </p:cNvSpPr>
              <p:nvPr/>
            </p:nvSpPr>
            <p:spPr bwMode="auto">
              <a:xfrm>
                <a:off x="1875" y="3081"/>
                <a:ext cx="643" cy="575"/>
              </a:xfrm>
              <a:custGeom>
                <a:avLst/>
                <a:gdLst>
                  <a:gd name="T0" fmla="*/ 452 w 643"/>
                  <a:gd name="T1" fmla="*/ 10 h 575"/>
                  <a:gd name="T2" fmla="*/ 642 w 643"/>
                  <a:gd name="T3" fmla="*/ 521 h 575"/>
                  <a:gd name="T4" fmla="*/ 634 w 643"/>
                  <a:gd name="T5" fmla="*/ 532 h 575"/>
                  <a:gd name="T6" fmla="*/ 620 w 643"/>
                  <a:gd name="T7" fmla="*/ 522 h 575"/>
                  <a:gd name="T8" fmla="*/ 438 w 643"/>
                  <a:gd name="T9" fmla="*/ 30 h 575"/>
                  <a:gd name="T10" fmla="*/ 427 w 643"/>
                  <a:gd name="T11" fmla="*/ 25 h 575"/>
                  <a:gd name="T12" fmla="*/ 359 w 643"/>
                  <a:gd name="T13" fmla="*/ 23 h 575"/>
                  <a:gd name="T14" fmla="*/ 269 w 643"/>
                  <a:gd name="T15" fmla="*/ 26 h 575"/>
                  <a:gd name="T16" fmla="*/ 188 w 643"/>
                  <a:gd name="T17" fmla="*/ 31 h 575"/>
                  <a:gd name="T18" fmla="*/ 166 w 643"/>
                  <a:gd name="T19" fmla="*/ 38 h 575"/>
                  <a:gd name="T20" fmla="*/ 152 w 643"/>
                  <a:gd name="T21" fmla="*/ 52 h 575"/>
                  <a:gd name="T22" fmla="*/ 143 w 643"/>
                  <a:gd name="T23" fmla="*/ 67 h 575"/>
                  <a:gd name="T24" fmla="*/ 16 w 643"/>
                  <a:gd name="T25" fmla="*/ 569 h 575"/>
                  <a:gd name="T26" fmla="*/ 7 w 643"/>
                  <a:gd name="T27" fmla="*/ 574 h 575"/>
                  <a:gd name="T28" fmla="*/ 0 w 643"/>
                  <a:gd name="T29" fmla="*/ 564 h 575"/>
                  <a:gd name="T30" fmla="*/ 124 w 643"/>
                  <a:gd name="T31" fmla="*/ 65 h 575"/>
                  <a:gd name="T32" fmla="*/ 136 w 643"/>
                  <a:gd name="T33" fmla="*/ 37 h 575"/>
                  <a:gd name="T34" fmla="*/ 146 w 643"/>
                  <a:gd name="T35" fmla="*/ 26 h 575"/>
                  <a:gd name="T36" fmla="*/ 157 w 643"/>
                  <a:gd name="T37" fmla="*/ 19 h 575"/>
                  <a:gd name="T38" fmla="*/ 172 w 643"/>
                  <a:gd name="T39" fmla="*/ 12 h 575"/>
                  <a:gd name="T40" fmla="*/ 198 w 643"/>
                  <a:gd name="T41" fmla="*/ 10 h 575"/>
                  <a:gd name="T42" fmla="*/ 283 w 643"/>
                  <a:gd name="T43" fmla="*/ 2 h 575"/>
                  <a:gd name="T44" fmla="*/ 374 w 643"/>
                  <a:gd name="T45" fmla="*/ 0 h 575"/>
                  <a:gd name="T46" fmla="*/ 418 w 643"/>
                  <a:gd name="T47" fmla="*/ 1 h 575"/>
                  <a:gd name="T48" fmla="*/ 439 w 643"/>
                  <a:gd name="T49" fmla="*/ 2 h 575"/>
                  <a:gd name="T50" fmla="*/ 452 w 643"/>
                  <a:gd name="T51" fmla="*/ 1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3" h="575">
                    <a:moveTo>
                      <a:pt x="452" y="10"/>
                    </a:moveTo>
                    <a:lnTo>
                      <a:pt x="642" y="521"/>
                    </a:lnTo>
                    <a:lnTo>
                      <a:pt x="634" y="532"/>
                    </a:lnTo>
                    <a:lnTo>
                      <a:pt x="620" y="522"/>
                    </a:lnTo>
                    <a:lnTo>
                      <a:pt x="438" y="30"/>
                    </a:lnTo>
                    <a:lnTo>
                      <a:pt x="427" y="25"/>
                    </a:lnTo>
                    <a:lnTo>
                      <a:pt x="359" y="23"/>
                    </a:lnTo>
                    <a:lnTo>
                      <a:pt x="269" y="26"/>
                    </a:lnTo>
                    <a:lnTo>
                      <a:pt x="188" y="31"/>
                    </a:lnTo>
                    <a:lnTo>
                      <a:pt x="166" y="38"/>
                    </a:lnTo>
                    <a:lnTo>
                      <a:pt x="152" y="52"/>
                    </a:lnTo>
                    <a:lnTo>
                      <a:pt x="143" y="67"/>
                    </a:lnTo>
                    <a:lnTo>
                      <a:pt x="16" y="569"/>
                    </a:lnTo>
                    <a:lnTo>
                      <a:pt x="7" y="574"/>
                    </a:lnTo>
                    <a:lnTo>
                      <a:pt x="0" y="564"/>
                    </a:lnTo>
                    <a:lnTo>
                      <a:pt x="124" y="65"/>
                    </a:lnTo>
                    <a:lnTo>
                      <a:pt x="136" y="37"/>
                    </a:lnTo>
                    <a:lnTo>
                      <a:pt x="146" y="26"/>
                    </a:lnTo>
                    <a:lnTo>
                      <a:pt x="157" y="19"/>
                    </a:lnTo>
                    <a:lnTo>
                      <a:pt x="172" y="12"/>
                    </a:lnTo>
                    <a:lnTo>
                      <a:pt x="198" y="10"/>
                    </a:lnTo>
                    <a:lnTo>
                      <a:pt x="283" y="2"/>
                    </a:lnTo>
                    <a:lnTo>
                      <a:pt x="374" y="0"/>
                    </a:lnTo>
                    <a:lnTo>
                      <a:pt x="418" y="1"/>
                    </a:lnTo>
                    <a:lnTo>
                      <a:pt x="439" y="2"/>
                    </a:lnTo>
                    <a:lnTo>
                      <a:pt x="452" y="10"/>
                    </a:lnTo>
                  </a:path>
                </a:pathLst>
              </a:custGeom>
              <a:solidFill>
                <a:srgbClr val="3F1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41" name="Freeform 9"/>
              <p:cNvSpPr>
                <a:spLocks/>
              </p:cNvSpPr>
              <p:nvPr/>
            </p:nvSpPr>
            <p:spPr bwMode="auto">
              <a:xfrm>
                <a:off x="1837" y="2428"/>
                <a:ext cx="673" cy="672"/>
              </a:xfrm>
              <a:custGeom>
                <a:avLst/>
                <a:gdLst>
                  <a:gd name="T0" fmla="*/ 536 w 673"/>
                  <a:gd name="T1" fmla="*/ 0 h 672"/>
                  <a:gd name="T2" fmla="*/ 629 w 673"/>
                  <a:gd name="T3" fmla="*/ 0 h 672"/>
                  <a:gd name="T4" fmla="*/ 668 w 673"/>
                  <a:gd name="T5" fmla="*/ 25 h 672"/>
                  <a:gd name="T6" fmla="*/ 672 w 673"/>
                  <a:gd name="T7" fmla="*/ 88 h 672"/>
                  <a:gd name="T8" fmla="*/ 571 w 673"/>
                  <a:gd name="T9" fmla="*/ 447 h 672"/>
                  <a:gd name="T10" fmla="*/ 562 w 673"/>
                  <a:gd name="T11" fmla="*/ 483 h 672"/>
                  <a:gd name="T12" fmla="*/ 558 w 673"/>
                  <a:gd name="T13" fmla="*/ 521 h 672"/>
                  <a:gd name="T14" fmla="*/ 552 w 673"/>
                  <a:gd name="T15" fmla="*/ 606 h 672"/>
                  <a:gd name="T16" fmla="*/ 534 w 673"/>
                  <a:gd name="T17" fmla="*/ 645 h 672"/>
                  <a:gd name="T18" fmla="*/ 508 w 673"/>
                  <a:gd name="T19" fmla="*/ 651 h 672"/>
                  <a:gd name="T20" fmla="*/ 479 w 673"/>
                  <a:gd name="T21" fmla="*/ 654 h 672"/>
                  <a:gd name="T22" fmla="*/ 398 w 673"/>
                  <a:gd name="T23" fmla="*/ 658 h 672"/>
                  <a:gd name="T24" fmla="*/ 250 w 673"/>
                  <a:gd name="T25" fmla="*/ 664 h 672"/>
                  <a:gd name="T26" fmla="*/ 133 w 673"/>
                  <a:gd name="T27" fmla="*/ 671 h 672"/>
                  <a:gd name="T28" fmla="*/ 104 w 673"/>
                  <a:gd name="T29" fmla="*/ 661 h 672"/>
                  <a:gd name="T30" fmla="*/ 82 w 673"/>
                  <a:gd name="T31" fmla="*/ 635 h 672"/>
                  <a:gd name="T32" fmla="*/ 56 w 673"/>
                  <a:gd name="T33" fmla="*/ 599 h 672"/>
                  <a:gd name="T34" fmla="*/ 36 w 673"/>
                  <a:gd name="T35" fmla="*/ 561 h 672"/>
                  <a:gd name="T36" fmla="*/ 20 w 673"/>
                  <a:gd name="T37" fmla="*/ 538 h 672"/>
                  <a:gd name="T38" fmla="*/ 13 w 673"/>
                  <a:gd name="T39" fmla="*/ 517 h 672"/>
                  <a:gd name="T40" fmla="*/ 1 w 673"/>
                  <a:gd name="T41" fmla="*/ 486 h 672"/>
                  <a:gd name="T42" fmla="*/ 0 w 673"/>
                  <a:gd name="T43" fmla="*/ 473 h 672"/>
                  <a:gd name="T44" fmla="*/ 1 w 673"/>
                  <a:gd name="T45" fmla="*/ 454 h 672"/>
                  <a:gd name="T46" fmla="*/ 11 w 673"/>
                  <a:gd name="T47" fmla="*/ 444 h 672"/>
                  <a:gd name="T48" fmla="*/ 31 w 673"/>
                  <a:gd name="T49" fmla="*/ 432 h 672"/>
                  <a:gd name="T50" fmla="*/ 54 w 673"/>
                  <a:gd name="T51" fmla="*/ 431 h 672"/>
                  <a:gd name="T52" fmla="*/ 82 w 673"/>
                  <a:gd name="T53" fmla="*/ 431 h 672"/>
                  <a:gd name="T54" fmla="*/ 452 w 673"/>
                  <a:gd name="T55" fmla="*/ 444 h 672"/>
                  <a:gd name="T56" fmla="*/ 460 w 673"/>
                  <a:gd name="T57" fmla="*/ 357 h 672"/>
                  <a:gd name="T58" fmla="*/ 473 w 673"/>
                  <a:gd name="T59" fmla="*/ 192 h 672"/>
                  <a:gd name="T60" fmla="*/ 481 w 673"/>
                  <a:gd name="T61" fmla="*/ 78 h 672"/>
                  <a:gd name="T62" fmla="*/ 494 w 673"/>
                  <a:gd name="T63" fmla="*/ 29 h 672"/>
                  <a:gd name="T64" fmla="*/ 536 w 673"/>
                  <a:gd name="T65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73" h="672">
                    <a:moveTo>
                      <a:pt x="536" y="0"/>
                    </a:moveTo>
                    <a:lnTo>
                      <a:pt x="629" y="0"/>
                    </a:lnTo>
                    <a:lnTo>
                      <a:pt x="668" y="25"/>
                    </a:lnTo>
                    <a:lnTo>
                      <a:pt x="672" y="88"/>
                    </a:lnTo>
                    <a:lnTo>
                      <a:pt x="571" y="447"/>
                    </a:lnTo>
                    <a:lnTo>
                      <a:pt x="562" y="483"/>
                    </a:lnTo>
                    <a:lnTo>
                      <a:pt x="558" y="521"/>
                    </a:lnTo>
                    <a:lnTo>
                      <a:pt x="552" y="606"/>
                    </a:lnTo>
                    <a:lnTo>
                      <a:pt x="534" y="645"/>
                    </a:lnTo>
                    <a:lnTo>
                      <a:pt x="508" y="651"/>
                    </a:lnTo>
                    <a:lnTo>
                      <a:pt x="479" y="654"/>
                    </a:lnTo>
                    <a:lnTo>
                      <a:pt x="398" y="658"/>
                    </a:lnTo>
                    <a:lnTo>
                      <a:pt x="250" y="664"/>
                    </a:lnTo>
                    <a:lnTo>
                      <a:pt x="133" y="671"/>
                    </a:lnTo>
                    <a:lnTo>
                      <a:pt x="104" y="661"/>
                    </a:lnTo>
                    <a:lnTo>
                      <a:pt x="82" y="635"/>
                    </a:lnTo>
                    <a:lnTo>
                      <a:pt x="56" y="599"/>
                    </a:lnTo>
                    <a:lnTo>
                      <a:pt x="36" y="561"/>
                    </a:lnTo>
                    <a:lnTo>
                      <a:pt x="20" y="538"/>
                    </a:lnTo>
                    <a:lnTo>
                      <a:pt x="13" y="517"/>
                    </a:lnTo>
                    <a:lnTo>
                      <a:pt x="1" y="486"/>
                    </a:lnTo>
                    <a:lnTo>
                      <a:pt x="0" y="473"/>
                    </a:lnTo>
                    <a:lnTo>
                      <a:pt x="1" y="454"/>
                    </a:lnTo>
                    <a:lnTo>
                      <a:pt x="11" y="444"/>
                    </a:lnTo>
                    <a:lnTo>
                      <a:pt x="31" y="432"/>
                    </a:lnTo>
                    <a:lnTo>
                      <a:pt x="54" y="431"/>
                    </a:lnTo>
                    <a:lnTo>
                      <a:pt x="82" y="431"/>
                    </a:lnTo>
                    <a:lnTo>
                      <a:pt x="452" y="444"/>
                    </a:lnTo>
                    <a:lnTo>
                      <a:pt x="460" y="357"/>
                    </a:lnTo>
                    <a:lnTo>
                      <a:pt x="473" y="192"/>
                    </a:lnTo>
                    <a:lnTo>
                      <a:pt x="481" y="78"/>
                    </a:lnTo>
                    <a:lnTo>
                      <a:pt x="494" y="29"/>
                    </a:lnTo>
                    <a:lnTo>
                      <a:pt x="536" y="0"/>
                    </a:lnTo>
                  </a:path>
                </a:pathLst>
              </a:custGeom>
              <a:solidFill>
                <a:srgbClr val="9F7F5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2442" name="Freeform 10"/>
            <p:cNvSpPr>
              <a:spLocks/>
            </p:cNvSpPr>
            <p:nvPr/>
          </p:nvSpPr>
          <p:spPr bwMode="auto">
            <a:xfrm>
              <a:off x="1490" y="2217"/>
              <a:ext cx="806" cy="1411"/>
            </a:xfrm>
            <a:custGeom>
              <a:avLst/>
              <a:gdLst>
                <a:gd name="T0" fmla="*/ 318 w 806"/>
                <a:gd name="T1" fmla="*/ 26 h 1411"/>
                <a:gd name="T2" fmla="*/ 250 w 806"/>
                <a:gd name="T3" fmla="*/ 103 h 1411"/>
                <a:gd name="T4" fmla="*/ 215 w 806"/>
                <a:gd name="T5" fmla="*/ 157 h 1411"/>
                <a:gd name="T6" fmla="*/ 180 w 806"/>
                <a:gd name="T7" fmla="*/ 203 h 1411"/>
                <a:gd name="T8" fmla="*/ 188 w 806"/>
                <a:gd name="T9" fmla="*/ 268 h 1411"/>
                <a:gd name="T10" fmla="*/ 218 w 806"/>
                <a:gd name="T11" fmla="*/ 276 h 1411"/>
                <a:gd name="T12" fmla="*/ 215 w 806"/>
                <a:gd name="T13" fmla="*/ 325 h 1411"/>
                <a:gd name="T14" fmla="*/ 226 w 806"/>
                <a:gd name="T15" fmla="*/ 390 h 1411"/>
                <a:gd name="T16" fmla="*/ 283 w 806"/>
                <a:gd name="T17" fmla="*/ 418 h 1411"/>
                <a:gd name="T18" fmla="*/ 306 w 806"/>
                <a:gd name="T19" fmla="*/ 486 h 1411"/>
                <a:gd name="T20" fmla="*/ 257 w 806"/>
                <a:gd name="T21" fmla="*/ 521 h 1411"/>
                <a:gd name="T22" fmla="*/ 108 w 806"/>
                <a:gd name="T23" fmla="*/ 521 h 1411"/>
                <a:gd name="T24" fmla="*/ 28 w 806"/>
                <a:gd name="T25" fmla="*/ 551 h 1411"/>
                <a:gd name="T26" fmla="*/ 0 w 806"/>
                <a:gd name="T27" fmla="*/ 628 h 1411"/>
                <a:gd name="T28" fmla="*/ 35 w 806"/>
                <a:gd name="T29" fmla="*/ 767 h 1411"/>
                <a:gd name="T30" fmla="*/ 127 w 806"/>
                <a:gd name="T31" fmla="*/ 950 h 1411"/>
                <a:gd name="T32" fmla="*/ 222 w 806"/>
                <a:gd name="T33" fmla="*/ 1211 h 1411"/>
                <a:gd name="T34" fmla="*/ 264 w 806"/>
                <a:gd name="T35" fmla="*/ 1410 h 1411"/>
                <a:gd name="T36" fmla="*/ 348 w 806"/>
                <a:gd name="T37" fmla="*/ 1356 h 1411"/>
                <a:gd name="T38" fmla="*/ 438 w 806"/>
                <a:gd name="T39" fmla="*/ 1318 h 1411"/>
                <a:gd name="T40" fmla="*/ 476 w 806"/>
                <a:gd name="T41" fmla="*/ 1291 h 1411"/>
                <a:gd name="T42" fmla="*/ 545 w 806"/>
                <a:gd name="T43" fmla="*/ 1326 h 1411"/>
                <a:gd name="T44" fmla="*/ 583 w 806"/>
                <a:gd name="T45" fmla="*/ 1330 h 1411"/>
                <a:gd name="T46" fmla="*/ 548 w 806"/>
                <a:gd name="T47" fmla="*/ 1242 h 1411"/>
                <a:gd name="T48" fmla="*/ 434 w 806"/>
                <a:gd name="T49" fmla="*/ 1100 h 1411"/>
                <a:gd name="T50" fmla="*/ 419 w 806"/>
                <a:gd name="T51" fmla="*/ 992 h 1411"/>
                <a:gd name="T52" fmla="*/ 422 w 806"/>
                <a:gd name="T53" fmla="*/ 840 h 1411"/>
                <a:gd name="T54" fmla="*/ 483 w 806"/>
                <a:gd name="T55" fmla="*/ 786 h 1411"/>
                <a:gd name="T56" fmla="*/ 606 w 806"/>
                <a:gd name="T57" fmla="*/ 812 h 1411"/>
                <a:gd name="T58" fmla="*/ 702 w 806"/>
                <a:gd name="T59" fmla="*/ 832 h 1411"/>
                <a:gd name="T60" fmla="*/ 774 w 806"/>
                <a:gd name="T61" fmla="*/ 809 h 1411"/>
                <a:gd name="T62" fmla="*/ 805 w 806"/>
                <a:gd name="T63" fmla="*/ 724 h 1411"/>
                <a:gd name="T64" fmla="*/ 774 w 806"/>
                <a:gd name="T65" fmla="*/ 636 h 1411"/>
                <a:gd name="T66" fmla="*/ 686 w 806"/>
                <a:gd name="T67" fmla="*/ 470 h 1411"/>
                <a:gd name="T68" fmla="*/ 606 w 806"/>
                <a:gd name="T69" fmla="*/ 353 h 1411"/>
                <a:gd name="T70" fmla="*/ 552 w 806"/>
                <a:gd name="T71" fmla="*/ 234 h 1411"/>
                <a:gd name="T72" fmla="*/ 529 w 806"/>
                <a:gd name="T73" fmla="*/ 115 h 1411"/>
                <a:gd name="T74" fmla="*/ 499 w 806"/>
                <a:gd name="T75" fmla="*/ 31 h 1411"/>
                <a:gd name="T76" fmla="*/ 449 w 806"/>
                <a:gd name="T77" fmla="*/ 7 h 1411"/>
                <a:gd name="T78" fmla="*/ 353 w 806"/>
                <a:gd name="T79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06" h="1411">
                  <a:moveTo>
                    <a:pt x="353" y="0"/>
                  </a:moveTo>
                  <a:lnTo>
                    <a:pt x="318" y="26"/>
                  </a:lnTo>
                  <a:lnTo>
                    <a:pt x="272" y="68"/>
                  </a:lnTo>
                  <a:lnTo>
                    <a:pt x="250" y="103"/>
                  </a:lnTo>
                  <a:lnTo>
                    <a:pt x="230" y="134"/>
                  </a:lnTo>
                  <a:lnTo>
                    <a:pt x="215" y="157"/>
                  </a:lnTo>
                  <a:lnTo>
                    <a:pt x="192" y="180"/>
                  </a:lnTo>
                  <a:lnTo>
                    <a:pt x="180" y="203"/>
                  </a:lnTo>
                  <a:lnTo>
                    <a:pt x="180" y="245"/>
                  </a:lnTo>
                  <a:lnTo>
                    <a:pt x="188" y="268"/>
                  </a:lnTo>
                  <a:lnTo>
                    <a:pt x="203" y="272"/>
                  </a:lnTo>
                  <a:lnTo>
                    <a:pt x="218" y="276"/>
                  </a:lnTo>
                  <a:lnTo>
                    <a:pt x="222" y="295"/>
                  </a:lnTo>
                  <a:lnTo>
                    <a:pt x="215" y="325"/>
                  </a:lnTo>
                  <a:lnTo>
                    <a:pt x="215" y="367"/>
                  </a:lnTo>
                  <a:lnTo>
                    <a:pt x="226" y="390"/>
                  </a:lnTo>
                  <a:lnTo>
                    <a:pt x="264" y="418"/>
                  </a:lnTo>
                  <a:lnTo>
                    <a:pt x="283" y="418"/>
                  </a:lnTo>
                  <a:lnTo>
                    <a:pt x="299" y="432"/>
                  </a:lnTo>
                  <a:lnTo>
                    <a:pt x="306" y="486"/>
                  </a:lnTo>
                  <a:lnTo>
                    <a:pt x="306" y="532"/>
                  </a:lnTo>
                  <a:lnTo>
                    <a:pt x="257" y="521"/>
                  </a:lnTo>
                  <a:lnTo>
                    <a:pt x="184" y="521"/>
                  </a:lnTo>
                  <a:lnTo>
                    <a:pt x="108" y="521"/>
                  </a:lnTo>
                  <a:lnTo>
                    <a:pt x="58" y="532"/>
                  </a:lnTo>
                  <a:lnTo>
                    <a:pt x="28" y="551"/>
                  </a:lnTo>
                  <a:lnTo>
                    <a:pt x="5" y="589"/>
                  </a:lnTo>
                  <a:lnTo>
                    <a:pt x="0" y="628"/>
                  </a:lnTo>
                  <a:lnTo>
                    <a:pt x="8" y="673"/>
                  </a:lnTo>
                  <a:lnTo>
                    <a:pt x="35" y="767"/>
                  </a:lnTo>
                  <a:lnTo>
                    <a:pt x="77" y="863"/>
                  </a:lnTo>
                  <a:lnTo>
                    <a:pt x="127" y="950"/>
                  </a:lnTo>
                  <a:lnTo>
                    <a:pt x="184" y="1100"/>
                  </a:lnTo>
                  <a:lnTo>
                    <a:pt x="222" y="1211"/>
                  </a:lnTo>
                  <a:lnTo>
                    <a:pt x="250" y="1337"/>
                  </a:lnTo>
                  <a:lnTo>
                    <a:pt x="264" y="1410"/>
                  </a:lnTo>
                  <a:lnTo>
                    <a:pt x="306" y="1387"/>
                  </a:lnTo>
                  <a:lnTo>
                    <a:pt x="348" y="1356"/>
                  </a:lnTo>
                  <a:lnTo>
                    <a:pt x="403" y="1322"/>
                  </a:lnTo>
                  <a:lnTo>
                    <a:pt x="438" y="1318"/>
                  </a:lnTo>
                  <a:lnTo>
                    <a:pt x="453" y="1307"/>
                  </a:lnTo>
                  <a:lnTo>
                    <a:pt x="476" y="1291"/>
                  </a:lnTo>
                  <a:lnTo>
                    <a:pt x="518" y="1303"/>
                  </a:lnTo>
                  <a:lnTo>
                    <a:pt x="545" y="1326"/>
                  </a:lnTo>
                  <a:lnTo>
                    <a:pt x="564" y="1333"/>
                  </a:lnTo>
                  <a:lnTo>
                    <a:pt x="583" y="1330"/>
                  </a:lnTo>
                  <a:lnTo>
                    <a:pt x="571" y="1310"/>
                  </a:lnTo>
                  <a:lnTo>
                    <a:pt x="548" y="1242"/>
                  </a:lnTo>
                  <a:lnTo>
                    <a:pt x="491" y="1157"/>
                  </a:lnTo>
                  <a:lnTo>
                    <a:pt x="434" y="1100"/>
                  </a:lnTo>
                  <a:lnTo>
                    <a:pt x="426" y="1062"/>
                  </a:lnTo>
                  <a:lnTo>
                    <a:pt x="419" y="992"/>
                  </a:lnTo>
                  <a:lnTo>
                    <a:pt x="415" y="905"/>
                  </a:lnTo>
                  <a:lnTo>
                    <a:pt x="422" y="840"/>
                  </a:lnTo>
                  <a:lnTo>
                    <a:pt x="434" y="805"/>
                  </a:lnTo>
                  <a:lnTo>
                    <a:pt x="483" y="786"/>
                  </a:lnTo>
                  <a:lnTo>
                    <a:pt x="533" y="793"/>
                  </a:lnTo>
                  <a:lnTo>
                    <a:pt x="606" y="812"/>
                  </a:lnTo>
                  <a:lnTo>
                    <a:pt x="674" y="824"/>
                  </a:lnTo>
                  <a:lnTo>
                    <a:pt x="702" y="832"/>
                  </a:lnTo>
                  <a:lnTo>
                    <a:pt x="747" y="824"/>
                  </a:lnTo>
                  <a:lnTo>
                    <a:pt x="774" y="809"/>
                  </a:lnTo>
                  <a:lnTo>
                    <a:pt x="797" y="770"/>
                  </a:lnTo>
                  <a:lnTo>
                    <a:pt x="805" y="724"/>
                  </a:lnTo>
                  <a:lnTo>
                    <a:pt x="789" y="666"/>
                  </a:lnTo>
                  <a:lnTo>
                    <a:pt x="774" y="636"/>
                  </a:lnTo>
                  <a:lnTo>
                    <a:pt x="732" y="551"/>
                  </a:lnTo>
                  <a:lnTo>
                    <a:pt x="686" y="470"/>
                  </a:lnTo>
                  <a:lnTo>
                    <a:pt x="644" y="406"/>
                  </a:lnTo>
                  <a:lnTo>
                    <a:pt x="606" y="353"/>
                  </a:lnTo>
                  <a:lnTo>
                    <a:pt x="576" y="287"/>
                  </a:lnTo>
                  <a:lnTo>
                    <a:pt x="552" y="234"/>
                  </a:lnTo>
                  <a:lnTo>
                    <a:pt x="545" y="176"/>
                  </a:lnTo>
                  <a:lnTo>
                    <a:pt x="529" y="115"/>
                  </a:lnTo>
                  <a:lnTo>
                    <a:pt x="518" y="65"/>
                  </a:lnTo>
                  <a:lnTo>
                    <a:pt x="499" y="31"/>
                  </a:lnTo>
                  <a:lnTo>
                    <a:pt x="476" y="7"/>
                  </a:lnTo>
                  <a:lnTo>
                    <a:pt x="449" y="7"/>
                  </a:lnTo>
                  <a:lnTo>
                    <a:pt x="396" y="26"/>
                  </a:lnTo>
                  <a:lnTo>
                    <a:pt x="353" y="0"/>
                  </a:lnTo>
                </a:path>
              </a:pathLst>
            </a:custGeom>
            <a:solidFill>
              <a:srgbClr val="9F3FD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43" name="Freeform 11"/>
            <p:cNvSpPr>
              <a:spLocks/>
            </p:cNvSpPr>
            <p:nvPr/>
          </p:nvSpPr>
          <p:spPr bwMode="auto">
            <a:xfrm>
              <a:off x="25" y="759"/>
              <a:ext cx="2389" cy="1165"/>
            </a:xfrm>
            <a:custGeom>
              <a:avLst/>
              <a:gdLst>
                <a:gd name="T0" fmla="*/ 1342 w 2389"/>
                <a:gd name="T1" fmla="*/ 142 h 1165"/>
                <a:gd name="T2" fmla="*/ 1481 w 2389"/>
                <a:gd name="T3" fmla="*/ 126 h 1165"/>
                <a:gd name="T4" fmla="*/ 1596 w 2389"/>
                <a:gd name="T5" fmla="*/ 137 h 1165"/>
                <a:gd name="T6" fmla="*/ 1697 w 2389"/>
                <a:gd name="T7" fmla="*/ 164 h 1165"/>
                <a:gd name="T8" fmla="*/ 1798 w 2389"/>
                <a:gd name="T9" fmla="*/ 214 h 1165"/>
                <a:gd name="T10" fmla="*/ 1884 w 2389"/>
                <a:gd name="T11" fmla="*/ 284 h 1165"/>
                <a:gd name="T12" fmla="*/ 1927 w 2389"/>
                <a:gd name="T13" fmla="*/ 349 h 1165"/>
                <a:gd name="T14" fmla="*/ 1982 w 2389"/>
                <a:gd name="T15" fmla="*/ 382 h 1165"/>
                <a:gd name="T16" fmla="*/ 2078 w 2389"/>
                <a:gd name="T17" fmla="*/ 378 h 1165"/>
                <a:gd name="T18" fmla="*/ 2167 w 2389"/>
                <a:gd name="T19" fmla="*/ 398 h 1165"/>
                <a:gd name="T20" fmla="*/ 2252 w 2389"/>
                <a:gd name="T21" fmla="*/ 442 h 1165"/>
                <a:gd name="T22" fmla="*/ 2308 w 2389"/>
                <a:gd name="T23" fmla="*/ 492 h 1165"/>
                <a:gd name="T24" fmla="*/ 2357 w 2389"/>
                <a:gd name="T25" fmla="*/ 565 h 1165"/>
                <a:gd name="T26" fmla="*/ 2382 w 2389"/>
                <a:gd name="T27" fmla="*/ 643 h 1165"/>
                <a:gd name="T28" fmla="*/ 2388 w 2389"/>
                <a:gd name="T29" fmla="*/ 706 h 1165"/>
                <a:gd name="T30" fmla="*/ 2380 w 2389"/>
                <a:gd name="T31" fmla="*/ 780 h 1165"/>
                <a:gd name="T32" fmla="*/ 2356 w 2389"/>
                <a:gd name="T33" fmla="*/ 846 h 1165"/>
                <a:gd name="T34" fmla="*/ 2305 w 2389"/>
                <a:gd name="T35" fmla="*/ 919 h 1165"/>
                <a:gd name="T36" fmla="*/ 2238 w 2389"/>
                <a:gd name="T37" fmla="*/ 977 h 1165"/>
                <a:gd name="T38" fmla="*/ 2164 w 2389"/>
                <a:gd name="T39" fmla="*/ 1013 h 1165"/>
                <a:gd name="T40" fmla="*/ 2093 w 2389"/>
                <a:gd name="T41" fmla="*/ 1031 h 1165"/>
                <a:gd name="T42" fmla="*/ 2009 w 2389"/>
                <a:gd name="T43" fmla="*/ 1032 h 1165"/>
                <a:gd name="T44" fmla="*/ 1934 w 2389"/>
                <a:gd name="T45" fmla="*/ 1016 h 1165"/>
                <a:gd name="T46" fmla="*/ 1888 w 2389"/>
                <a:gd name="T47" fmla="*/ 1034 h 1165"/>
                <a:gd name="T48" fmla="*/ 1817 w 2389"/>
                <a:gd name="T49" fmla="*/ 1078 h 1165"/>
                <a:gd name="T50" fmla="*/ 1729 w 2389"/>
                <a:gd name="T51" fmla="*/ 1118 h 1165"/>
                <a:gd name="T52" fmla="*/ 1616 w 2389"/>
                <a:gd name="T53" fmla="*/ 1148 h 1165"/>
                <a:gd name="T54" fmla="*/ 1500 w 2389"/>
                <a:gd name="T55" fmla="*/ 1164 h 1165"/>
                <a:gd name="T56" fmla="*/ 1403 w 2389"/>
                <a:gd name="T57" fmla="*/ 1164 h 1165"/>
                <a:gd name="T58" fmla="*/ 1271 w 2389"/>
                <a:gd name="T59" fmla="*/ 1147 h 1165"/>
                <a:gd name="T60" fmla="*/ 1171 w 2389"/>
                <a:gd name="T61" fmla="*/ 1121 h 1165"/>
                <a:gd name="T62" fmla="*/ 1079 w 2389"/>
                <a:gd name="T63" fmla="*/ 1082 h 1165"/>
                <a:gd name="T64" fmla="*/ 1021 w 2389"/>
                <a:gd name="T65" fmla="*/ 1076 h 1165"/>
                <a:gd name="T66" fmla="*/ 941 w 2389"/>
                <a:gd name="T67" fmla="*/ 1103 h 1165"/>
                <a:gd name="T68" fmla="*/ 863 w 2389"/>
                <a:gd name="T69" fmla="*/ 1112 h 1165"/>
                <a:gd name="T70" fmla="*/ 775 w 2389"/>
                <a:gd name="T71" fmla="*/ 1108 h 1165"/>
                <a:gd name="T72" fmla="*/ 686 w 2389"/>
                <a:gd name="T73" fmla="*/ 1082 h 1165"/>
                <a:gd name="T74" fmla="*/ 606 w 2389"/>
                <a:gd name="T75" fmla="*/ 1038 h 1165"/>
                <a:gd name="T76" fmla="*/ 503 w 2389"/>
                <a:gd name="T77" fmla="*/ 1067 h 1165"/>
                <a:gd name="T78" fmla="*/ 400 w 2389"/>
                <a:gd name="T79" fmla="*/ 1073 h 1165"/>
                <a:gd name="T80" fmla="*/ 259 w 2389"/>
                <a:gd name="T81" fmla="*/ 1044 h 1165"/>
                <a:gd name="T82" fmla="*/ 142 w 2389"/>
                <a:gd name="T83" fmla="*/ 974 h 1165"/>
                <a:gd name="T84" fmla="*/ 61 w 2389"/>
                <a:gd name="T85" fmla="*/ 889 h 1165"/>
                <a:gd name="T86" fmla="*/ 18 w 2389"/>
                <a:gd name="T87" fmla="*/ 798 h 1165"/>
                <a:gd name="T88" fmla="*/ 0 w 2389"/>
                <a:gd name="T89" fmla="*/ 695 h 1165"/>
                <a:gd name="T90" fmla="*/ 16 w 2389"/>
                <a:gd name="T91" fmla="*/ 602 h 1165"/>
                <a:gd name="T92" fmla="*/ 60 w 2389"/>
                <a:gd name="T93" fmla="*/ 509 h 1165"/>
                <a:gd name="T94" fmla="*/ 130 w 2389"/>
                <a:gd name="T95" fmla="*/ 430 h 1165"/>
                <a:gd name="T96" fmla="*/ 203 w 2389"/>
                <a:gd name="T97" fmla="*/ 379 h 1165"/>
                <a:gd name="T98" fmla="*/ 301 w 2389"/>
                <a:gd name="T99" fmla="*/ 336 h 1165"/>
                <a:gd name="T100" fmla="*/ 391 w 2389"/>
                <a:gd name="T101" fmla="*/ 323 h 1165"/>
                <a:gd name="T102" fmla="*/ 415 w 2389"/>
                <a:gd name="T103" fmla="*/ 256 h 1165"/>
                <a:gd name="T104" fmla="*/ 457 w 2389"/>
                <a:gd name="T105" fmla="*/ 188 h 1165"/>
                <a:gd name="T106" fmla="*/ 524 w 2389"/>
                <a:gd name="T107" fmla="*/ 120 h 1165"/>
                <a:gd name="T108" fmla="*/ 605 w 2389"/>
                <a:gd name="T109" fmla="*/ 68 h 1165"/>
                <a:gd name="T110" fmla="*/ 710 w 2389"/>
                <a:gd name="T111" fmla="*/ 24 h 1165"/>
                <a:gd name="T112" fmla="*/ 820 w 2389"/>
                <a:gd name="T113" fmla="*/ 4 h 1165"/>
                <a:gd name="T114" fmla="*/ 937 w 2389"/>
                <a:gd name="T115" fmla="*/ 1 h 1165"/>
                <a:gd name="T116" fmla="*/ 1056 w 2389"/>
                <a:gd name="T117" fmla="*/ 23 h 1165"/>
                <a:gd name="T118" fmla="*/ 1169 w 2389"/>
                <a:gd name="T119" fmla="*/ 68 h 1165"/>
                <a:gd name="T120" fmla="*/ 1252 w 2389"/>
                <a:gd name="T121" fmla="*/ 124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89" h="1165">
                  <a:moveTo>
                    <a:pt x="1285" y="154"/>
                  </a:moveTo>
                  <a:lnTo>
                    <a:pt x="1342" y="142"/>
                  </a:lnTo>
                  <a:lnTo>
                    <a:pt x="1417" y="130"/>
                  </a:lnTo>
                  <a:lnTo>
                    <a:pt x="1481" y="126"/>
                  </a:lnTo>
                  <a:lnTo>
                    <a:pt x="1548" y="132"/>
                  </a:lnTo>
                  <a:lnTo>
                    <a:pt x="1596" y="137"/>
                  </a:lnTo>
                  <a:lnTo>
                    <a:pt x="1645" y="148"/>
                  </a:lnTo>
                  <a:lnTo>
                    <a:pt x="1697" y="164"/>
                  </a:lnTo>
                  <a:lnTo>
                    <a:pt x="1746" y="185"/>
                  </a:lnTo>
                  <a:lnTo>
                    <a:pt x="1798" y="214"/>
                  </a:lnTo>
                  <a:lnTo>
                    <a:pt x="1850" y="251"/>
                  </a:lnTo>
                  <a:lnTo>
                    <a:pt x="1884" y="284"/>
                  </a:lnTo>
                  <a:lnTo>
                    <a:pt x="1907" y="316"/>
                  </a:lnTo>
                  <a:lnTo>
                    <a:pt x="1927" y="349"/>
                  </a:lnTo>
                  <a:lnTo>
                    <a:pt x="1942" y="394"/>
                  </a:lnTo>
                  <a:lnTo>
                    <a:pt x="1982" y="382"/>
                  </a:lnTo>
                  <a:lnTo>
                    <a:pt x="2034" y="377"/>
                  </a:lnTo>
                  <a:lnTo>
                    <a:pt x="2078" y="378"/>
                  </a:lnTo>
                  <a:lnTo>
                    <a:pt x="2126" y="386"/>
                  </a:lnTo>
                  <a:lnTo>
                    <a:pt x="2167" y="398"/>
                  </a:lnTo>
                  <a:lnTo>
                    <a:pt x="2208" y="415"/>
                  </a:lnTo>
                  <a:lnTo>
                    <a:pt x="2252" y="442"/>
                  </a:lnTo>
                  <a:lnTo>
                    <a:pt x="2279" y="466"/>
                  </a:lnTo>
                  <a:lnTo>
                    <a:pt x="2308" y="492"/>
                  </a:lnTo>
                  <a:lnTo>
                    <a:pt x="2333" y="522"/>
                  </a:lnTo>
                  <a:lnTo>
                    <a:pt x="2357" y="565"/>
                  </a:lnTo>
                  <a:lnTo>
                    <a:pt x="2372" y="602"/>
                  </a:lnTo>
                  <a:lnTo>
                    <a:pt x="2382" y="643"/>
                  </a:lnTo>
                  <a:lnTo>
                    <a:pt x="2386" y="674"/>
                  </a:lnTo>
                  <a:lnTo>
                    <a:pt x="2388" y="706"/>
                  </a:lnTo>
                  <a:lnTo>
                    <a:pt x="2386" y="745"/>
                  </a:lnTo>
                  <a:lnTo>
                    <a:pt x="2380" y="780"/>
                  </a:lnTo>
                  <a:lnTo>
                    <a:pt x="2369" y="812"/>
                  </a:lnTo>
                  <a:lnTo>
                    <a:pt x="2356" y="846"/>
                  </a:lnTo>
                  <a:lnTo>
                    <a:pt x="2333" y="884"/>
                  </a:lnTo>
                  <a:lnTo>
                    <a:pt x="2305" y="919"/>
                  </a:lnTo>
                  <a:lnTo>
                    <a:pt x="2276" y="948"/>
                  </a:lnTo>
                  <a:lnTo>
                    <a:pt x="2238" y="977"/>
                  </a:lnTo>
                  <a:lnTo>
                    <a:pt x="2198" y="998"/>
                  </a:lnTo>
                  <a:lnTo>
                    <a:pt x="2164" y="1013"/>
                  </a:lnTo>
                  <a:lnTo>
                    <a:pt x="2131" y="1022"/>
                  </a:lnTo>
                  <a:lnTo>
                    <a:pt x="2093" y="1031"/>
                  </a:lnTo>
                  <a:lnTo>
                    <a:pt x="2051" y="1032"/>
                  </a:lnTo>
                  <a:lnTo>
                    <a:pt x="2009" y="1032"/>
                  </a:lnTo>
                  <a:lnTo>
                    <a:pt x="1967" y="1025"/>
                  </a:lnTo>
                  <a:lnTo>
                    <a:pt x="1934" y="1016"/>
                  </a:lnTo>
                  <a:lnTo>
                    <a:pt x="1912" y="1009"/>
                  </a:lnTo>
                  <a:lnTo>
                    <a:pt x="1888" y="1034"/>
                  </a:lnTo>
                  <a:lnTo>
                    <a:pt x="1855" y="1057"/>
                  </a:lnTo>
                  <a:lnTo>
                    <a:pt x="1817" y="1078"/>
                  </a:lnTo>
                  <a:lnTo>
                    <a:pt x="1777" y="1099"/>
                  </a:lnTo>
                  <a:lnTo>
                    <a:pt x="1729" y="1118"/>
                  </a:lnTo>
                  <a:lnTo>
                    <a:pt x="1678" y="1135"/>
                  </a:lnTo>
                  <a:lnTo>
                    <a:pt x="1616" y="1148"/>
                  </a:lnTo>
                  <a:lnTo>
                    <a:pt x="1561" y="1158"/>
                  </a:lnTo>
                  <a:lnTo>
                    <a:pt x="1500" y="1164"/>
                  </a:lnTo>
                  <a:lnTo>
                    <a:pt x="1452" y="1164"/>
                  </a:lnTo>
                  <a:lnTo>
                    <a:pt x="1403" y="1164"/>
                  </a:lnTo>
                  <a:lnTo>
                    <a:pt x="1333" y="1157"/>
                  </a:lnTo>
                  <a:lnTo>
                    <a:pt x="1271" y="1147"/>
                  </a:lnTo>
                  <a:lnTo>
                    <a:pt x="1226" y="1138"/>
                  </a:lnTo>
                  <a:lnTo>
                    <a:pt x="1171" y="1121"/>
                  </a:lnTo>
                  <a:lnTo>
                    <a:pt x="1114" y="1099"/>
                  </a:lnTo>
                  <a:lnTo>
                    <a:pt x="1079" y="1082"/>
                  </a:lnTo>
                  <a:lnTo>
                    <a:pt x="1051" y="1063"/>
                  </a:lnTo>
                  <a:lnTo>
                    <a:pt x="1021" y="1076"/>
                  </a:lnTo>
                  <a:lnTo>
                    <a:pt x="979" y="1092"/>
                  </a:lnTo>
                  <a:lnTo>
                    <a:pt x="941" y="1103"/>
                  </a:lnTo>
                  <a:lnTo>
                    <a:pt x="905" y="1109"/>
                  </a:lnTo>
                  <a:lnTo>
                    <a:pt x="863" y="1112"/>
                  </a:lnTo>
                  <a:lnTo>
                    <a:pt x="824" y="1112"/>
                  </a:lnTo>
                  <a:lnTo>
                    <a:pt x="775" y="1108"/>
                  </a:lnTo>
                  <a:lnTo>
                    <a:pt x="728" y="1096"/>
                  </a:lnTo>
                  <a:lnTo>
                    <a:pt x="686" y="1082"/>
                  </a:lnTo>
                  <a:lnTo>
                    <a:pt x="644" y="1061"/>
                  </a:lnTo>
                  <a:lnTo>
                    <a:pt x="606" y="1038"/>
                  </a:lnTo>
                  <a:lnTo>
                    <a:pt x="552" y="1057"/>
                  </a:lnTo>
                  <a:lnTo>
                    <a:pt x="503" y="1067"/>
                  </a:lnTo>
                  <a:lnTo>
                    <a:pt x="461" y="1073"/>
                  </a:lnTo>
                  <a:lnTo>
                    <a:pt x="400" y="1073"/>
                  </a:lnTo>
                  <a:lnTo>
                    <a:pt x="335" y="1066"/>
                  </a:lnTo>
                  <a:lnTo>
                    <a:pt x="259" y="1044"/>
                  </a:lnTo>
                  <a:lnTo>
                    <a:pt x="196" y="1013"/>
                  </a:lnTo>
                  <a:lnTo>
                    <a:pt x="142" y="974"/>
                  </a:lnTo>
                  <a:lnTo>
                    <a:pt x="90" y="928"/>
                  </a:lnTo>
                  <a:lnTo>
                    <a:pt x="61" y="889"/>
                  </a:lnTo>
                  <a:lnTo>
                    <a:pt x="38" y="850"/>
                  </a:lnTo>
                  <a:lnTo>
                    <a:pt x="18" y="798"/>
                  </a:lnTo>
                  <a:lnTo>
                    <a:pt x="6" y="751"/>
                  </a:lnTo>
                  <a:lnTo>
                    <a:pt x="0" y="695"/>
                  </a:lnTo>
                  <a:lnTo>
                    <a:pt x="5" y="653"/>
                  </a:lnTo>
                  <a:lnTo>
                    <a:pt x="16" y="602"/>
                  </a:lnTo>
                  <a:lnTo>
                    <a:pt x="34" y="553"/>
                  </a:lnTo>
                  <a:lnTo>
                    <a:pt x="60" y="509"/>
                  </a:lnTo>
                  <a:lnTo>
                    <a:pt x="92" y="466"/>
                  </a:lnTo>
                  <a:lnTo>
                    <a:pt x="130" y="430"/>
                  </a:lnTo>
                  <a:lnTo>
                    <a:pt x="166" y="402"/>
                  </a:lnTo>
                  <a:lnTo>
                    <a:pt x="203" y="379"/>
                  </a:lnTo>
                  <a:lnTo>
                    <a:pt x="254" y="353"/>
                  </a:lnTo>
                  <a:lnTo>
                    <a:pt x="301" y="336"/>
                  </a:lnTo>
                  <a:lnTo>
                    <a:pt x="344" y="329"/>
                  </a:lnTo>
                  <a:lnTo>
                    <a:pt x="391" y="323"/>
                  </a:lnTo>
                  <a:lnTo>
                    <a:pt x="400" y="290"/>
                  </a:lnTo>
                  <a:lnTo>
                    <a:pt x="415" y="256"/>
                  </a:lnTo>
                  <a:lnTo>
                    <a:pt x="433" y="226"/>
                  </a:lnTo>
                  <a:lnTo>
                    <a:pt x="457" y="188"/>
                  </a:lnTo>
                  <a:lnTo>
                    <a:pt x="486" y="155"/>
                  </a:lnTo>
                  <a:lnTo>
                    <a:pt x="524" y="120"/>
                  </a:lnTo>
                  <a:lnTo>
                    <a:pt x="562" y="91"/>
                  </a:lnTo>
                  <a:lnTo>
                    <a:pt x="605" y="68"/>
                  </a:lnTo>
                  <a:lnTo>
                    <a:pt x="659" y="42"/>
                  </a:lnTo>
                  <a:lnTo>
                    <a:pt x="710" y="24"/>
                  </a:lnTo>
                  <a:lnTo>
                    <a:pt x="763" y="11"/>
                  </a:lnTo>
                  <a:lnTo>
                    <a:pt x="820" y="4"/>
                  </a:lnTo>
                  <a:lnTo>
                    <a:pt x="876" y="0"/>
                  </a:lnTo>
                  <a:lnTo>
                    <a:pt x="937" y="1"/>
                  </a:lnTo>
                  <a:lnTo>
                    <a:pt x="991" y="7"/>
                  </a:lnTo>
                  <a:lnTo>
                    <a:pt x="1056" y="23"/>
                  </a:lnTo>
                  <a:lnTo>
                    <a:pt x="1124" y="47"/>
                  </a:lnTo>
                  <a:lnTo>
                    <a:pt x="1169" y="68"/>
                  </a:lnTo>
                  <a:lnTo>
                    <a:pt x="1213" y="94"/>
                  </a:lnTo>
                  <a:lnTo>
                    <a:pt x="1252" y="124"/>
                  </a:lnTo>
                  <a:lnTo>
                    <a:pt x="1285" y="154"/>
                  </a:lnTo>
                </a:path>
              </a:pathLst>
            </a:custGeom>
            <a:solidFill>
              <a:srgbClr val="3F7FFF"/>
            </a:solidFill>
            <a:ln w="50800" cap="rnd" cmpd="sng">
              <a:solidFill>
                <a:srgbClr val="BFD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2444" name="Group 12"/>
            <p:cNvGrpSpPr>
              <a:grpSpLocks/>
            </p:cNvGrpSpPr>
            <p:nvPr/>
          </p:nvGrpSpPr>
          <p:grpSpPr bwMode="auto">
            <a:xfrm>
              <a:off x="565" y="2590"/>
              <a:ext cx="1303" cy="1019"/>
              <a:chOff x="565" y="2590"/>
              <a:chExt cx="1303" cy="1019"/>
            </a:xfrm>
          </p:grpSpPr>
          <p:sp>
            <p:nvSpPr>
              <p:cNvPr id="402445" name="Freeform 13"/>
              <p:cNvSpPr>
                <a:spLocks/>
              </p:cNvSpPr>
              <p:nvPr/>
            </p:nvSpPr>
            <p:spPr bwMode="auto">
              <a:xfrm>
                <a:off x="662" y="2590"/>
                <a:ext cx="1083" cy="179"/>
              </a:xfrm>
              <a:custGeom>
                <a:avLst/>
                <a:gdLst>
                  <a:gd name="T0" fmla="*/ 720 w 1083"/>
                  <a:gd name="T1" fmla="*/ 6 h 179"/>
                  <a:gd name="T2" fmla="*/ 817 w 1083"/>
                  <a:gd name="T3" fmla="*/ 13 h 179"/>
                  <a:gd name="T4" fmla="*/ 908 w 1083"/>
                  <a:gd name="T5" fmla="*/ 25 h 179"/>
                  <a:gd name="T6" fmla="*/ 964 w 1083"/>
                  <a:gd name="T7" fmla="*/ 35 h 179"/>
                  <a:gd name="T8" fmla="*/ 1006 w 1083"/>
                  <a:gd name="T9" fmla="*/ 45 h 179"/>
                  <a:gd name="T10" fmla="*/ 1034 w 1083"/>
                  <a:gd name="T11" fmla="*/ 54 h 179"/>
                  <a:gd name="T12" fmla="*/ 1056 w 1083"/>
                  <a:gd name="T13" fmla="*/ 63 h 179"/>
                  <a:gd name="T14" fmla="*/ 1071 w 1083"/>
                  <a:gd name="T15" fmla="*/ 73 h 179"/>
                  <a:gd name="T16" fmla="*/ 1080 w 1083"/>
                  <a:gd name="T17" fmla="*/ 83 h 179"/>
                  <a:gd name="T18" fmla="*/ 1081 w 1083"/>
                  <a:gd name="T19" fmla="*/ 96 h 179"/>
                  <a:gd name="T20" fmla="*/ 1072 w 1083"/>
                  <a:gd name="T21" fmla="*/ 107 h 179"/>
                  <a:gd name="T22" fmla="*/ 1057 w 1083"/>
                  <a:gd name="T23" fmla="*/ 118 h 179"/>
                  <a:gd name="T24" fmla="*/ 1036 w 1083"/>
                  <a:gd name="T25" fmla="*/ 127 h 179"/>
                  <a:gd name="T26" fmla="*/ 999 w 1083"/>
                  <a:gd name="T27" fmla="*/ 138 h 179"/>
                  <a:gd name="T28" fmla="*/ 956 w 1083"/>
                  <a:gd name="T29" fmla="*/ 149 h 179"/>
                  <a:gd name="T30" fmla="*/ 883 w 1083"/>
                  <a:gd name="T31" fmla="*/ 161 h 179"/>
                  <a:gd name="T32" fmla="*/ 813 w 1083"/>
                  <a:gd name="T33" fmla="*/ 168 h 179"/>
                  <a:gd name="T34" fmla="*/ 721 w 1083"/>
                  <a:gd name="T35" fmla="*/ 174 h 179"/>
                  <a:gd name="T36" fmla="*/ 599 w 1083"/>
                  <a:gd name="T37" fmla="*/ 178 h 179"/>
                  <a:gd name="T38" fmla="*/ 355 w 1083"/>
                  <a:gd name="T39" fmla="*/ 174 h 179"/>
                  <a:gd name="T40" fmla="*/ 205 w 1083"/>
                  <a:gd name="T41" fmla="*/ 161 h 179"/>
                  <a:gd name="T42" fmla="*/ 119 w 1083"/>
                  <a:gd name="T43" fmla="*/ 147 h 179"/>
                  <a:gd name="T44" fmla="*/ 71 w 1083"/>
                  <a:gd name="T45" fmla="*/ 135 h 179"/>
                  <a:gd name="T46" fmla="*/ 40 w 1083"/>
                  <a:gd name="T47" fmla="*/ 125 h 179"/>
                  <a:gd name="T48" fmla="*/ 19 w 1083"/>
                  <a:gd name="T49" fmla="*/ 114 h 179"/>
                  <a:gd name="T50" fmla="*/ 6 w 1083"/>
                  <a:gd name="T51" fmla="*/ 105 h 179"/>
                  <a:gd name="T52" fmla="*/ 0 w 1083"/>
                  <a:gd name="T53" fmla="*/ 87 h 179"/>
                  <a:gd name="T54" fmla="*/ 17 w 1083"/>
                  <a:gd name="T55" fmla="*/ 67 h 179"/>
                  <a:gd name="T56" fmla="*/ 46 w 1083"/>
                  <a:gd name="T57" fmla="*/ 53 h 179"/>
                  <a:gd name="T58" fmla="*/ 103 w 1083"/>
                  <a:gd name="T59" fmla="*/ 36 h 179"/>
                  <a:gd name="T60" fmla="*/ 209 w 1083"/>
                  <a:gd name="T61" fmla="*/ 19 h 179"/>
                  <a:gd name="T62" fmla="*/ 355 w 1083"/>
                  <a:gd name="T63" fmla="*/ 4 h 179"/>
                  <a:gd name="T64" fmla="*/ 529 w 1083"/>
                  <a:gd name="T65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83" h="179">
                    <a:moveTo>
                      <a:pt x="529" y="0"/>
                    </a:moveTo>
                    <a:lnTo>
                      <a:pt x="720" y="6"/>
                    </a:lnTo>
                    <a:lnTo>
                      <a:pt x="770" y="10"/>
                    </a:lnTo>
                    <a:lnTo>
                      <a:pt x="817" y="13"/>
                    </a:lnTo>
                    <a:lnTo>
                      <a:pt x="862" y="19"/>
                    </a:lnTo>
                    <a:lnTo>
                      <a:pt x="908" y="25"/>
                    </a:lnTo>
                    <a:lnTo>
                      <a:pt x="937" y="30"/>
                    </a:lnTo>
                    <a:lnTo>
                      <a:pt x="964" y="35"/>
                    </a:lnTo>
                    <a:lnTo>
                      <a:pt x="987" y="38"/>
                    </a:lnTo>
                    <a:lnTo>
                      <a:pt x="1006" y="45"/>
                    </a:lnTo>
                    <a:lnTo>
                      <a:pt x="1020" y="48"/>
                    </a:lnTo>
                    <a:lnTo>
                      <a:pt x="1034" y="54"/>
                    </a:lnTo>
                    <a:lnTo>
                      <a:pt x="1047" y="58"/>
                    </a:lnTo>
                    <a:lnTo>
                      <a:pt x="1056" y="63"/>
                    </a:lnTo>
                    <a:lnTo>
                      <a:pt x="1063" y="67"/>
                    </a:lnTo>
                    <a:lnTo>
                      <a:pt x="1071" y="73"/>
                    </a:lnTo>
                    <a:lnTo>
                      <a:pt x="1076" y="77"/>
                    </a:lnTo>
                    <a:lnTo>
                      <a:pt x="1080" y="83"/>
                    </a:lnTo>
                    <a:lnTo>
                      <a:pt x="1082" y="88"/>
                    </a:lnTo>
                    <a:lnTo>
                      <a:pt x="1081" y="96"/>
                    </a:lnTo>
                    <a:lnTo>
                      <a:pt x="1078" y="100"/>
                    </a:lnTo>
                    <a:lnTo>
                      <a:pt x="1072" y="107"/>
                    </a:lnTo>
                    <a:lnTo>
                      <a:pt x="1064" y="114"/>
                    </a:lnTo>
                    <a:lnTo>
                      <a:pt x="1057" y="118"/>
                    </a:lnTo>
                    <a:lnTo>
                      <a:pt x="1047" y="123"/>
                    </a:lnTo>
                    <a:lnTo>
                      <a:pt x="1036" y="127"/>
                    </a:lnTo>
                    <a:lnTo>
                      <a:pt x="1020" y="132"/>
                    </a:lnTo>
                    <a:lnTo>
                      <a:pt x="999" y="138"/>
                    </a:lnTo>
                    <a:lnTo>
                      <a:pt x="980" y="143"/>
                    </a:lnTo>
                    <a:lnTo>
                      <a:pt x="956" y="149"/>
                    </a:lnTo>
                    <a:lnTo>
                      <a:pt x="921" y="155"/>
                    </a:lnTo>
                    <a:lnTo>
                      <a:pt x="883" y="161"/>
                    </a:lnTo>
                    <a:lnTo>
                      <a:pt x="848" y="165"/>
                    </a:lnTo>
                    <a:lnTo>
                      <a:pt x="813" y="168"/>
                    </a:lnTo>
                    <a:lnTo>
                      <a:pt x="770" y="172"/>
                    </a:lnTo>
                    <a:lnTo>
                      <a:pt x="721" y="174"/>
                    </a:lnTo>
                    <a:lnTo>
                      <a:pt x="659" y="177"/>
                    </a:lnTo>
                    <a:lnTo>
                      <a:pt x="599" y="178"/>
                    </a:lnTo>
                    <a:lnTo>
                      <a:pt x="449" y="178"/>
                    </a:lnTo>
                    <a:lnTo>
                      <a:pt x="355" y="174"/>
                    </a:lnTo>
                    <a:lnTo>
                      <a:pt x="277" y="168"/>
                    </a:lnTo>
                    <a:lnTo>
                      <a:pt x="205" y="161"/>
                    </a:lnTo>
                    <a:lnTo>
                      <a:pt x="140" y="152"/>
                    </a:lnTo>
                    <a:lnTo>
                      <a:pt x="119" y="147"/>
                    </a:lnTo>
                    <a:lnTo>
                      <a:pt x="97" y="142"/>
                    </a:lnTo>
                    <a:lnTo>
                      <a:pt x="71" y="135"/>
                    </a:lnTo>
                    <a:lnTo>
                      <a:pt x="55" y="131"/>
                    </a:lnTo>
                    <a:lnTo>
                      <a:pt x="40" y="125"/>
                    </a:lnTo>
                    <a:lnTo>
                      <a:pt x="26" y="119"/>
                    </a:lnTo>
                    <a:lnTo>
                      <a:pt x="19" y="114"/>
                    </a:lnTo>
                    <a:lnTo>
                      <a:pt x="13" y="108"/>
                    </a:lnTo>
                    <a:lnTo>
                      <a:pt x="6" y="105"/>
                    </a:lnTo>
                    <a:lnTo>
                      <a:pt x="1" y="95"/>
                    </a:lnTo>
                    <a:lnTo>
                      <a:pt x="0" y="87"/>
                    </a:lnTo>
                    <a:lnTo>
                      <a:pt x="6" y="77"/>
                    </a:lnTo>
                    <a:lnTo>
                      <a:pt x="17" y="67"/>
                    </a:lnTo>
                    <a:lnTo>
                      <a:pt x="31" y="59"/>
                    </a:lnTo>
                    <a:lnTo>
                      <a:pt x="46" y="53"/>
                    </a:lnTo>
                    <a:lnTo>
                      <a:pt x="67" y="46"/>
                    </a:lnTo>
                    <a:lnTo>
                      <a:pt x="103" y="36"/>
                    </a:lnTo>
                    <a:lnTo>
                      <a:pt x="145" y="29"/>
                    </a:lnTo>
                    <a:lnTo>
                      <a:pt x="209" y="19"/>
                    </a:lnTo>
                    <a:lnTo>
                      <a:pt x="275" y="12"/>
                    </a:lnTo>
                    <a:lnTo>
                      <a:pt x="355" y="4"/>
                    </a:lnTo>
                    <a:lnTo>
                      <a:pt x="428" y="2"/>
                    </a:lnTo>
                    <a:lnTo>
                      <a:pt x="529" y="0"/>
                    </a:lnTo>
                  </a:path>
                </a:pathLst>
              </a:custGeom>
              <a:solidFill>
                <a:srgbClr val="3F7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46" name="Freeform 14"/>
              <p:cNvSpPr>
                <a:spLocks/>
              </p:cNvSpPr>
              <p:nvPr/>
            </p:nvSpPr>
            <p:spPr bwMode="auto">
              <a:xfrm>
                <a:off x="565" y="2677"/>
                <a:ext cx="1303" cy="932"/>
              </a:xfrm>
              <a:custGeom>
                <a:avLst/>
                <a:gdLst>
                  <a:gd name="T0" fmla="*/ 1178 w 1303"/>
                  <a:gd name="T1" fmla="*/ 10 h 932"/>
                  <a:gd name="T2" fmla="*/ 1170 w 1303"/>
                  <a:gd name="T3" fmla="*/ 20 h 932"/>
                  <a:gd name="T4" fmla="*/ 1154 w 1303"/>
                  <a:gd name="T5" fmla="*/ 31 h 932"/>
                  <a:gd name="T6" fmla="*/ 1134 w 1303"/>
                  <a:gd name="T7" fmla="*/ 41 h 932"/>
                  <a:gd name="T8" fmla="*/ 1097 w 1303"/>
                  <a:gd name="T9" fmla="*/ 52 h 932"/>
                  <a:gd name="T10" fmla="*/ 1054 w 1303"/>
                  <a:gd name="T11" fmla="*/ 62 h 932"/>
                  <a:gd name="T12" fmla="*/ 980 w 1303"/>
                  <a:gd name="T13" fmla="*/ 74 h 932"/>
                  <a:gd name="T14" fmla="*/ 911 w 1303"/>
                  <a:gd name="T15" fmla="*/ 82 h 932"/>
                  <a:gd name="T16" fmla="*/ 818 w 1303"/>
                  <a:gd name="T17" fmla="*/ 88 h 932"/>
                  <a:gd name="T18" fmla="*/ 696 w 1303"/>
                  <a:gd name="T19" fmla="*/ 91 h 932"/>
                  <a:gd name="T20" fmla="*/ 452 w 1303"/>
                  <a:gd name="T21" fmla="*/ 88 h 932"/>
                  <a:gd name="T22" fmla="*/ 302 w 1303"/>
                  <a:gd name="T23" fmla="*/ 74 h 932"/>
                  <a:gd name="T24" fmla="*/ 216 w 1303"/>
                  <a:gd name="T25" fmla="*/ 60 h 932"/>
                  <a:gd name="T26" fmla="*/ 168 w 1303"/>
                  <a:gd name="T27" fmla="*/ 48 h 932"/>
                  <a:gd name="T28" fmla="*/ 137 w 1303"/>
                  <a:gd name="T29" fmla="*/ 38 h 932"/>
                  <a:gd name="T30" fmla="*/ 116 w 1303"/>
                  <a:gd name="T31" fmla="*/ 28 h 932"/>
                  <a:gd name="T32" fmla="*/ 103 w 1303"/>
                  <a:gd name="T33" fmla="*/ 18 h 932"/>
                  <a:gd name="T34" fmla="*/ 97 w 1303"/>
                  <a:gd name="T35" fmla="*/ 0 h 932"/>
                  <a:gd name="T36" fmla="*/ 50 w 1303"/>
                  <a:gd name="T37" fmla="*/ 839 h 932"/>
                  <a:gd name="T38" fmla="*/ 157 w 1303"/>
                  <a:gd name="T39" fmla="*/ 885 h 932"/>
                  <a:gd name="T40" fmla="*/ 245 w 1303"/>
                  <a:gd name="T41" fmla="*/ 889 h 932"/>
                  <a:gd name="T42" fmla="*/ 348 w 1303"/>
                  <a:gd name="T43" fmla="*/ 908 h 932"/>
                  <a:gd name="T44" fmla="*/ 418 w 1303"/>
                  <a:gd name="T45" fmla="*/ 931 h 932"/>
                  <a:gd name="T46" fmla="*/ 505 w 1303"/>
                  <a:gd name="T47" fmla="*/ 919 h 932"/>
                  <a:gd name="T48" fmla="*/ 593 w 1303"/>
                  <a:gd name="T49" fmla="*/ 896 h 932"/>
                  <a:gd name="T50" fmla="*/ 696 w 1303"/>
                  <a:gd name="T51" fmla="*/ 900 h 932"/>
                  <a:gd name="T52" fmla="*/ 788 w 1303"/>
                  <a:gd name="T53" fmla="*/ 915 h 932"/>
                  <a:gd name="T54" fmla="*/ 864 w 1303"/>
                  <a:gd name="T55" fmla="*/ 924 h 932"/>
                  <a:gd name="T56" fmla="*/ 979 w 1303"/>
                  <a:gd name="T57" fmla="*/ 905 h 932"/>
                  <a:gd name="T58" fmla="*/ 1075 w 1303"/>
                  <a:gd name="T59" fmla="*/ 896 h 932"/>
                  <a:gd name="T60" fmla="*/ 1163 w 1303"/>
                  <a:gd name="T61" fmla="*/ 908 h 932"/>
                  <a:gd name="T62" fmla="*/ 1259 w 1303"/>
                  <a:gd name="T63" fmla="*/ 877 h 932"/>
                  <a:gd name="T64" fmla="*/ 1289 w 1303"/>
                  <a:gd name="T65" fmla="*/ 762 h 9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3" h="932">
                    <a:moveTo>
                      <a:pt x="1180" y="1"/>
                    </a:moveTo>
                    <a:lnTo>
                      <a:pt x="1178" y="10"/>
                    </a:lnTo>
                    <a:lnTo>
                      <a:pt x="1176" y="13"/>
                    </a:lnTo>
                    <a:lnTo>
                      <a:pt x="1170" y="20"/>
                    </a:lnTo>
                    <a:lnTo>
                      <a:pt x="1162" y="28"/>
                    </a:lnTo>
                    <a:lnTo>
                      <a:pt x="1154" y="31"/>
                    </a:lnTo>
                    <a:lnTo>
                      <a:pt x="1145" y="36"/>
                    </a:lnTo>
                    <a:lnTo>
                      <a:pt x="1134" y="41"/>
                    </a:lnTo>
                    <a:lnTo>
                      <a:pt x="1117" y="46"/>
                    </a:lnTo>
                    <a:lnTo>
                      <a:pt x="1097" y="52"/>
                    </a:lnTo>
                    <a:lnTo>
                      <a:pt x="1078" y="56"/>
                    </a:lnTo>
                    <a:lnTo>
                      <a:pt x="1054" y="62"/>
                    </a:lnTo>
                    <a:lnTo>
                      <a:pt x="1019" y="68"/>
                    </a:lnTo>
                    <a:lnTo>
                      <a:pt x="980" y="74"/>
                    </a:lnTo>
                    <a:lnTo>
                      <a:pt x="946" y="78"/>
                    </a:lnTo>
                    <a:lnTo>
                      <a:pt x="911" y="82"/>
                    </a:lnTo>
                    <a:lnTo>
                      <a:pt x="868" y="85"/>
                    </a:lnTo>
                    <a:lnTo>
                      <a:pt x="818" y="88"/>
                    </a:lnTo>
                    <a:lnTo>
                      <a:pt x="756" y="90"/>
                    </a:lnTo>
                    <a:lnTo>
                      <a:pt x="696" y="91"/>
                    </a:lnTo>
                    <a:lnTo>
                      <a:pt x="546" y="91"/>
                    </a:lnTo>
                    <a:lnTo>
                      <a:pt x="452" y="88"/>
                    </a:lnTo>
                    <a:lnTo>
                      <a:pt x="374" y="82"/>
                    </a:lnTo>
                    <a:lnTo>
                      <a:pt x="302" y="74"/>
                    </a:lnTo>
                    <a:lnTo>
                      <a:pt x="238" y="65"/>
                    </a:lnTo>
                    <a:lnTo>
                      <a:pt x="216" y="60"/>
                    </a:lnTo>
                    <a:lnTo>
                      <a:pt x="194" y="55"/>
                    </a:lnTo>
                    <a:lnTo>
                      <a:pt x="168" y="48"/>
                    </a:lnTo>
                    <a:lnTo>
                      <a:pt x="152" y="44"/>
                    </a:lnTo>
                    <a:lnTo>
                      <a:pt x="137" y="38"/>
                    </a:lnTo>
                    <a:lnTo>
                      <a:pt x="124" y="32"/>
                    </a:lnTo>
                    <a:lnTo>
                      <a:pt x="116" y="28"/>
                    </a:lnTo>
                    <a:lnTo>
                      <a:pt x="110" y="22"/>
                    </a:lnTo>
                    <a:lnTo>
                      <a:pt x="103" y="18"/>
                    </a:lnTo>
                    <a:lnTo>
                      <a:pt x="98" y="8"/>
                    </a:lnTo>
                    <a:lnTo>
                      <a:pt x="97" y="0"/>
                    </a:lnTo>
                    <a:lnTo>
                      <a:pt x="0" y="815"/>
                    </a:lnTo>
                    <a:lnTo>
                      <a:pt x="50" y="839"/>
                    </a:lnTo>
                    <a:lnTo>
                      <a:pt x="107" y="866"/>
                    </a:lnTo>
                    <a:lnTo>
                      <a:pt x="157" y="885"/>
                    </a:lnTo>
                    <a:lnTo>
                      <a:pt x="199" y="893"/>
                    </a:lnTo>
                    <a:lnTo>
                      <a:pt x="245" y="889"/>
                    </a:lnTo>
                    <a:lnTo>
                      <a:pt x="299" y="889"/>
                    </a:lnTo>
                    <a:lnTo>
                      <a:pt x="348" y="908"/>
                    </a:lnTo>
                    <a:lnTo>
                      <a:pt x="390" y="924"/>
                    </a:lnTo>
                    <a:lnTo>
                      <a:pt x="418" y="931"/>
                    </a:lnTo>
                    <a:lnTo>
                      <a:pt x="460" y="927"/>
                    </a:lnTo>
                    <a:lnTo>
                      <a:pt x="505" y="919"/>
                    </a:lnTo>
                    <a:lnTo>
                      <a:pt x="547" y="908"/>
                    </a:lnTo>
                    <a:lnTo>
                      <a:pt x="593" y="896"/>
                    </a:lnTo>
                    <a:lnTo>
                      <a:pt x="638" y="889"/>
                    </a:lnTo>
                    <a:lnTo>
                      <a:pt x="696" y="900"/>
                    </a:lnTo>
                    <a:lnTo>
                      <a:pt x="738" y="908"/>
                    </a:lnTo>
                    <a:lnTo>
                      <a:pt x="788" y="915"/>
                    </a:lnTo>
                    <a:lnTo>
                      <a:pt x="822" y="919"/>
                    </a:lnTo>
                    <a:lnTo>
                      <a:pt x="864" y="924"/>
                    </a:lnTo>
                    <a:lnTo>
                      <a:pt x="930" y="912"/>
                    </a:lnTo>
                    <a:lnTo>
                      <a:pt x="979" y="905"/>
                    </a:lnTo>
                    <a:lnTo>
                      <a:pt x="1037" y="893"/>
                    </a:lnTo>
                    <a:lnTo>
                      <a:pt x="1075" y="896"/>
                    </a:lnTo>
                    <a:lnTo>
                      <a:pt x="1124" y="908"/>
                    </a:lnTo>
                    <a:lnTo>
                      <a:pt x="1163" y="908"/>
                    </a:lnTo>
                    <a:lnTo>
                      <a:pt x="1208" y="896"/>
                    </a:lnTo>
                    <a:lnTo>
                      <a:pt x="1259" y="877"/>
                    </a:lnTo>
                    <a:lnTo>
                      <a:pt x="1302" y="839"/>
                    </a:lnTo>
                    <a:lnTo>
                      <a:pt x="1289" y="762"/>
                    </a:lnTo>
                    <a:lnTo>
                      <a:pt x="1180" y="1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2447" name="Freeform 15"/>
            <p:cNvSpPr>
              <a:spLocks/>
            </p:cNvSpPr>
            <p:nvPr/>
          </p:nvSpPr>
          <p:spPr bwMode="auto">
            <a:xfrm>
              <a:off x="1095" y="2362"/>
              <a:ext cx="646" cy="346"/>
            </a:xfrm>
            <a:custGeom>
              <a:avLst/>
              <a:gdLst>
                <a:gd name="T0" fmla="*/ 645 w 646"/>
                <a:gd name="T1" fmla="*/ 256 h 346"/>
                <a:gd name="T2" fmla="*/ 623 w 646"/>
                <a:gd name="T3" fmla="*/ 314 h 346"/>
                <a:gd name="T4" fmla="*/ 613 w 646"/>
                <a:gd name="T5" fmla="*/ 337 h 346"/>
                <a:gd name="T6" fmla="*/ 603 w 646"/>
                <a:gd name="T7" fmla="*/ 345 h 346"/>
                <a:gd name="T8" fmla="*/ 593 w 646"/>
                <a:gd name="T9" fmla="*/ 343 h 346"/>
                <a:gd name="T10" fmla="*/ 581 w 646"/>
                <a:gd name="T11" fmla="*/ 337 h 346"/>
                <a:gd name="T12" fmla="*/ 262 w 646"/>
                <a:gd name="T13" fmla="*/ 153 h 346"/>
                <a:gd name="T14" fmla="*/ 246 w 646"/>
                <a:gd name="T15" fmla="*/ 151 h 346"/>
                <a:gd name="T16" fmla="*/ 227 w 646"/>
                <a:gd name="T17" fmla="*/ 162 h 346"/>
                <a:gd name="T18" fmla="*/ 207 w 646"/>
                <a:gd name="T19" fmla="*/ 162 h 346"/>
                <a:gd name="T20" fmla="*/ 181 w 646"/>
                <a:gd name="T21" fmla="*/ 157 h 346"/>
                <a:gd name="T22" fmla="*/ 147 w 646"/>
                <a:gd name="T23" fmla="*/ 149 h 346"/>
                <a:gd name="T24" fmla="*/ 127 w 646"/>
                <a:gd name="T25" fmla="*/ 139 h 346"/>
                <a:gd name="T26" fmla="*/ 24 w 646"/>
                <a:gd name="T27" fmla="*/ 129 h 346"/>
                <a:gd name="T28" fmla="*/ 5 w 646"/>
                <a:gd name="T29" fmla="*/ 123 h 346"/>
                <a:gd name="T30" fmla="*/ 10 w 646"/>
                <a:gd name="T31" fmla="*/ 113 h 346"/>
                <a:gd name="T32" fmla="*/ 18 w 646"/>
                <a:gd name="T33" fmla="*/ 107 h 346"/>
                <a:gd name="T34" fmla="*/ 59 w 646"/>
                <a:gd name="T35" fmla="*/ 100 h 346"/>
                <a:gd name="T36" fmla="*/ 108 w 646"/>
                <a:gd name="T37" fmla="*/ 103 h 346"/>
                <a:gd name="T38" fmla="*/ 107 w 646"/>
                <a:gd name="T39" fmla="*/ 97 h 346"/>
                <a:gd name="T40" fmla="*/ 59 w 646"/>
                <a:gd name="T41" fmla="*/ 91 h 346"/>
                <a:gd name="T42" fmla="*/ 17 w 646"/>
                <a:gd name="T43" fmla="*/ 82 h 346"/>
                <a:gd name="T44" fmla="*/ 1 w 646"/>
                <a:gd name="T45" fmla="*/ 75 h 346"/>
                <a:gd name="T46" fmla="*/ 0 w 646"/>
                <a:gd name="T47" fmla="*/ 58 h 346"/>
                <a:gd name="T48" fmla="*/ 24 w 646"/>
                <a:gd name="T49" fmla="*/ 52 h 346"/>
                <a:gd name="T50" fmla="*/ 117 w 646"/>
                <a:gd name="T51" fmla="*/ 67 h 346"/>
                <a:gd name="T52" fmla="*/ 117 w 646"/>
                <a:gd name="T53" fmla="*/ 59 h 346"/>
                <a:gd name="T54" fmla="*/ 30 w 646"/>
                <a:gd name="T55" fmla="*/ 34 h 346"/>
                <a:gd name="T56" fmla="*/ 10 w 646"/>
                <a:gd name="T57" fmla="*/ 24 h 346"/>
                <a:gd name="T58" fmla="*/ 11 w 646"/>
                <a:gd name="T59" fmla="*/ 10 h 346"/>
                <a:gd name="T60" fmla="*/ 23 w 646"/>
                <a:gd name="T61" fmla="*/ 1 h 346"/>
                <a:gd name="T62" fmla="*/ 34 w 646"/>
                <a:gd name="T63" fmla="*/ 0 h 346"/>
                <a:gd name="T64" fmla="*/ 137 w 646"/>
                <a:gd name="T65" fmla="*/ 32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6" h="346">
                  <a:moveTo>
                    <a:pt x="645" y="256"/>
                  </a:moveTo>
                  <a:lnTo>
                    <a:pt x="623" y="314"/>
                  </a:lnTo>
                  <a:lnTo>
                    <a:pt x="613" y="337"/>
                  </a:lnTo>
                  <a:lnTo>
                    <a:pt x="603" y="345"/>
                  </a:lnTo>
                  <a:lnTo>
                    <a:pt x="593" y="343"/>
                  </a:lnTo>
                  <a:lnTo>
                    <a:pt x="581" y="337"/>
                  </a:lnTo>
                  <a:lnTo>
                    <a:pt x="262" y="153"/>
                  </a:lnTo>
                  <a:lnTo>
                    <a:pt x="246" y="151"/>
                  </a:lnTo>
                  <a:lnTo>
                    <a:pt x="227" y="162"/>
                  </a:lnTo>
                  <a:lnTo>
                    <a:pt x="207" y="162"/>
                  </a:lnTo>
                  <a:lnTo>
                    <a:pt x="181" y="157"/>
                  </a:lnTo>
                  <a:lnTo>
                    <a:pt x="147" y="149"/>
                  </a:lnTo>
                  <a:lnTo>
                    <a:pt x="127" y="139"/>
                  </a:lnTo>
                  <a:lnTo>
                    <a:pt x="24" y="129"/>
                  </a:lnTo>
                  <a:lnTo>
                    <a:pt x="5" y="123"/>
                  </a:lnTo>
                  <a:lnTo>
                    <a:pt x="10" y="113"/>
                  </a:lnTo>
                  <a:lnTo>
                    <a:pt x="18" y="107"/>
                  </a:lnTo>
                  <a:lnTo>
                    <a:pt x="59" y="100"/>
                  </a:lnTo>
                  <a:lnTo>
                    <a:pt x="108" y="103"/>
                  </a:lnTo>
                  <a:lnTo>
                    <a:pt x="107" y="97"/>
                  </a:lnTo>
                  <a:lnTo>
                    <a:pt x="59" y="91"/>
                  </a:lnTo>
                  <a:lnTo>
                    <a:pt x="17" y="82"/>
                  </a:lnTo>
                  <a:lnTo>
                    <a:pt x="1" y="75"/>
                  </a:lnTo>
                  <a:lnTo>
                    <a:pt x="0" y="58"/>
                  </a:lnTo>
                  <a:lnTo>
                    <a:pt x="24" y="52"/>
                  </a:lnTo>
                  <a:lnTo>
                    <a:pt x="117" y="67"/>
                  </a:lnTo>
                  <a:lnTo>
                    <a:pt x="117" y="59"/>
                  </a:lnTo>
                  <a:lnTo>
                    <a:pt x="30" y="34"/>
                  </a:lnTo>
                  <a:lnTo>
                    <a:pt x="10" y="24"/>
                  </a:lnTo>
                  <a:lnTo>
                    <a:pt x="11" y="10"/>
                  </a:lnTo>
                  <a:lnTo>
                    <a:pt x="23" y="1"/>
                  </a:lnTo>
                  <a:lnTo>
                    <a:pt x="34" y="0"/>
                  </a:lnTo>
                  <a:lnTo>
                    <a:pt x="137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48" name="Freeform 16"/>
            <p:cNvSpPr>
              <a:spLocks/>
            </p:cNvSpPr>
            <p:nvPr/>
          </p:nvSpPr>
          <p:spPr bwMode="auto">
            <a:xfrm>
              <a:off x="1815" y="3086"/>
              <a:ext cx="792" cy="613"/>
            </a:xfrm>
            <a:custGeom>
              <a:avLst/>
              <a:gdLst>
                <a:gd name="T0" fmla="*/ 558 w 792"/>
                <a:gd name="T1" fmla="*/ 12 h 613"/>
                <a:gd name="T2" fmla="*/ 791 w 792"/>
                <a:gd name="T3" fmla="*/ 556 h 613"/>
                <a:gd name="T4" fmla="*/ 783 w 792"/>
                <a:gd name="T5" fmla="*/ 566 h 613"/>
                <a:gd name="T6" fmla="*/ 765 w 792"/>
                <a:gd name="T7" fmla="*/ 557 h 613"/>
                <a:gd name="T8" fmla="*/ 541 w 792"/>
                <a:gd name="T9" fmla="*/ 32 h 613"/>
                <a:gd name="T10" fmla="*/ 528 w 792"/>
                <a:gd name="T11" fmla="*/ 26 h 613"/>
                <a:gd name="T12" fmla="*/ 443 w 792"/>
                <a:gd name="T13" fmla="*/ 25 h 613"/>
                <a:gd name="T14" fmla="*/ 332 w 792"/>
                <a:gd name="T15" fmla="*/ 29 h 613"/>
                <a:gd name="T16" fmla="*/ 235 w 792"/>
                <a:gd name="T17" fmla="*/ 35 h 613"/>
                <a:gd name="T18" fmla="*/ 206 w 792"/>
                <a:gd name="T19" fmla="*/ 42 h 613"/>
                <a:gd name="T20" fmla="*/ 190 w 792"/>
                <a:gd name="T21" fmla="*/ 55 h 613"/>
                <a:gd name="T22" fmla="*/ 178 w 792"/>
                <a:gd name="T23" fmla="*/ 73 h 613"/>
                <a:gd name="T24" fmla="*/ 22 w 792"/>
                <a:gd name="T25" fmla="*/ 607 h 613"/>
                <a:gd name="T26" fmla="*/ 10 w 792"/>
                <a:gd name="T27" fmla="*/ 612 h 613"/>
                <a:gd name="T28" fmla="*/ 0 w 792"/>
                <a:gd name="T29" fmla="*/ 601 h 613"/>
                <a:gd name="T30" fmla="*/ 155 w 792"/>
                <a:gd name="T31" fmla="*/ 68 h 613"/>
                <a:gd name="T32" fmla="*/ 170 w 792"/>
                <a:gd name="T33" fmla="*/ 41 h 613"/>
                <a:gd name="T34" fmla="*/ 184 w 792"/>
                <a:gd name="T35" fmla="*/ 29 h 613"/>
                <a:gd name="T36" fmla="*/ 197 w 792"/>
                <a:gd name="T37" fmla="*/ 22 h 613"/>
                <a:gd name="T38" fmla="*/ 214 w 792"/>
                <a:gd name="T39" fmla="*/ 13 h 613"/>
                <a:gd name="T40" fmla="*/ 246 w 792"/>
                <a:gd name="T41" fmla="*/ 12 h 613"/>
                <a:gd name="T42" fmla="*/ 349 w 792"/>
                <a:gd name="T43" fmla="*/ 4 h 613"/>
                <a:gd name="T44" fmla="*/ 462 w 792"/>
                <a:gd name="T45" fmla="*/ 0 h 613"/>
                <a:gd name="T46" fmla="*/ 516 w 792"/>
                <a:gd name="T47" fmla="*/ 2 h 613"/>
                <a:gd name="T48" fmla="*/ 543 w 792"/>
                <a:gd name="T49" fmla="*/ 4 h 613"/>
                <a:gd name="T50" fmla="*/ 558 w 792"/>
                <a:gd name="T51" fmla="*/ 12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92" h="613">
                  <a:moveTo>
                    <a:pt x="558" y="12"/>
                  </a:moveTo>
                  <a:lnTo>
                    <a:pt x="791" y="556"/>
                  </a:lnTo>
                  <a:lnTo>
                    <a:pt x="783" y="566"/>
                  </a:lnTo>
                  <a:lnTo>
                    <a:pt x="765" y="557"/>
                  </a:lnTo>
                  <a:lnTo>
                    <a:pt x="541" y="32"/>
                  </a:lnTo>
                  <a:lnTo>
                    <a:pt x="528" y="26"/>
                  </a:lnTo>
                  <a:lnTo>
                    <a:pt x="443" y="25"/>
                  </a:lnTo>
                  <a:lnTo>
                    <a:pt x="332" y="29"/>
                  </a:lnTo>
                  <a:lnTo>
                    <a:pt x="235" y="35"/>
                  </a:lnTo>
                  <a:lnTo>
                    <a:pt x="206" y="42"/>
                  </a:lnTo>
                  <a:lnTo>
                    <a:pt x="190" y="55"/>
                  </a:lnTo>
                  <a:lnTo>
                    <a:pt x="178" y="73"/>
                  </a:lnTo>
                  <a:lnTo>
                    <a:pt x="22" y="607"/>
                  </a:lnTo>
                  <a:lnTo>
                    <a:pt x="10" y="612"/>
                  </a:lnTo>
                  <a:lnTo>
                    <a:pt x="0" y="601"/>
                  </a:lnTo>
                  <a:lnTo>
                    <a:pt x="155" y="68"/>
                  </a:lnTo>
                  <a:lnTo>
                    <a:pt x="170" y="41"/>
                  </a:lnTo>
                  <a:lnTo>
                    <a:pt x="184" y="29"/>
                  </a:lnTo>
                  <a:lnTo>
                    <a:pt x="197" y="22"/>
                  </a:lnTo>
                  <a:lnTo>
                    <a:pt x="214" y="13"/>
                  </a:lnTo>
                  <a:lnTo>
                    <a:pt x="246" y="12"/>
                  </a:lnTo>
                  <a:lnTo>
                    <a:pt x="349" y="4"/>
                  </a:lnTo>
                  <a:lnTo>
                    <a:pt x="462" y="0"/>
                  </a:lnTo>
                  <a:lnTo>
                    <a:pt x="516" y="2"/>
                  </a:lnTo>
                  <a:lnTo>
                    <a:pt x="543" y="4"/>
                  </a:lnTo>
                  <a:lnTo>
                    <a:pt x="558" y="12"/>
                  </a:lnTo>
                </a:path>
              </a:pathLst>
            </a:custGeom>
            <a:solidFill>
              <a:srgbClr val="5F3F1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2449" name="Group 17"/>
            <p:cNvGrpSpPr>
              <a:grpSpLocks/>
            </p:cNvGrpSpPr>
            <p:nvPr/>
          </p:nvGrpSpPr>
          <p:grpSpPr bwMode="auto">
            <a:xfrm>
              <a:off x="995" y="2883"/>
              <a:ext cx="633" cy="371"/>
              <a:chOff x="995" y="2883"/>
              <a:chExt cx="633" cy="371"/>
            </a:xfrm>
          </p:grpSpPr>
          <p:sp>
            <p:nvSpPr>
              <p:cNvPr id="402450" name="Freeform 18"/>
              <p:cNvSpPr>
                <a:spLocks/>
              </p:cNvSpPr>
              <p:nvPr/>
            </p:nvSpPr>
            <p:spPr bwMode="auto">
              <a:xfrm>
                <a:off x="995" y="2988"/>
                <a:ext cx="245" cy="266"/>
              </a:xfrm>
              <a:custGeom>
                <a:avLst/>
                <a:gdLst>
                  <a:gd name="T0" fmla="*/ 112 w 245"/>
                  <a:gd name="T1" fmla="*/ 0 h 266"/>
                  <a:gd name="T2" fmla="*/ 161 w 245"/>
                  <a:gd name="T3" fmla="*/ 66 h 266"/>
                  <a:gd name="T4" fmla="*/ 244 w 245"/>
                  <a:gd name="T5" fmla="*/ 59 h 266"/>
                  <a:gd name="T6" fmla="*/ 178 w 245"/>
                  <a:gd name="T7" fmla="*/ 135 h 266"/>
                  <a:gd name="T8" fmla="*/ 239 w 245"/>
                  <a:gd name="T9" fmla="*/ 233 h 266"/>
                  <a:gd name="T10" fmla="*/ 129 w 245"/>
                  <a:gd name="T11" fmla="*/ 171 h 266"/>
                  <a:gd name="T12" fmla="*/ 53 w 245"/>
                  <a:gd name="T13" fmla="*/ 265 h 266"/>
                  <a:gd name="T14" fmla="*/ 72 w 245"/>
                  <a:gd name="T15" fmla="*/ 146 h 266"/>
                  <a:gd name="T16" fmla="*/ 0 w 245"/>
                  <a:gd name="T17" fmla="*/ 76 h 266"/>
                  <a:gd name="T18" fmla="*/ 87 w 245"/>
                  <a:gd name="T19" fmla="*/ 78 h 266"/>
                  <a:gd name="T20" fmla="*/ 112 w 245"/>
                  <a:gd name="T21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5" h="266">
                    <a:moveTo>
                      <a:pt x="112" y="0"/>
                    </a:moveTo>
                    <a:lnTo>
                      <a:pt x="161" y="66"/>
                    </a:lnTo>
                    <a:lnTo>
                      <a:pt x="244" y="59"/>
                    </a:lnTo>
                    <a:lnTo>
                      <a:pt x="178" y="135"/>
                    </a:lnTo>
                    <a:lnTo>
                      <a:pt x="239" y="233"/>
                    </a:lnTo>
                    <a:lnTo>
                      <a:pt x="129" y="171"/>
                    </a:lnTo>
                    <a:lnTo>
                      <a:pt x="53" y="265"/>
                    </a:lnTo>
                    <a:lnTo>
                      <a:pt x="72" y="146"/>
                    </a:lnTo>
                    <a:lnTo>
                      <a:pt x="0" y="76"/>
                    </a:lnTo>
                    <a:lnTo>
                      <a:pt x="87" y="78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51" name="Freeform 19"/>
              <p:cNvSpPr>
                <a:spLocks/>
              </p:cNvSpPr>
              <p:nvPr/>
            </p:nvSpPr>
            <p:spPr bwMode="auto">
              <a:xfrm>
                <a:off x="1389" y="2883"/>
                <a:ext cx="239" cy="268"/>
              </a:xfrm>
              <a:custGeom>
                <a:avLst/>
                <a:gdLst>
                  <a:gd name="T0" fmla="*/ 172 w 239"/>
                  <a:gd name="T1" fmla="*/ 2 h 268"/>
                  <a:gd name="T2" fmla="*/ 191 w 239"/>
                  <a:gd name="T3" fmla="*/ 13 h 268"/>
                  <a:gd name="T4" fmla="*/ 198 w 239"/>
                  <a:gd name="T5" fmla="*/ 22 h 268"/>
                  <a:gd name="T6" fmla="*/ 207 w 239"/>
                  <a:gd name="T7" fmla="*/ 29 h 268"/>
                  <a:gd name="T8" fmla="*/ 218 w 239"/>
                  <a:gd name="T9" fmla="*/ 46 h 268"/>
                  <a:gd name="T10" fmla="*/ 224 w 239"/>
                  <a:gd name="T11" fmla="*/ 59 h 268"/>
                  <a:gd name="T12" fmla="*/ 230 w 239"/>
                  <a:gd name="T13" fmla="*/ 71 h 268"/>
                  <a:gd name="T14" fmla="*/ 234 w 239"/>
                  <a:gd name="T15" fmla="*/ 95 h 268"/>
                  <a:gd name="T16" fmla="*/ 237 w 239"/>
                  <a:gd name="T17" fmla="*/ 106 h 268"/>
                  <a:gd name="T18" fmla="*/ 238 w 239"/>
                  <a:gd name="T19" fmla="*/ 115 h 268"/>
                  <a:gd name="T20" fmla="*/ 238 w 239"/>
                  <a:gd name="T21" fmla="*/ 132 h 268"/>
                  <a:gd name="T22" fmla="*/ 237 w 239"/>
                  <a:gd name="T23" fmla="*/ 149 h 268"/>
                  <a:gd name="T24" fmla="*/ 233 w 239"/>
                  <a:gd name="T25" fmla="*/ 166 h 268"/>
                  <a:gd name="T26" fmla="*/ 230 w 239"/>
                  <a:gd name="T27" fmla="*/ 178 h 268"/>
                  <a:gd name="T28" fmla="*/ 225 w 239"/>
                  <a:gd name="T29" fmla="*/ 190 h 268"/>
                  <a:gd name="T30" fmla="*/ 219 w 239"/>
                  <a:gd name="T31" fmla="*/ 202 h 268"/>
                  <a:gd name="T32" fmla="*/ 210 w 239"/>
                  <a:gd name="T33" fmla="*/ 214 h 268"/>
                  <a:gd name="T34" fmla="*/ 203 w 239"/>
                  <a:gd name="T35" fmla="*/ 223 h 268"/>
                  <a:gd name="T36" fmla="*/ 191 w 239"/>
                  <a:gd name="T37" fmla="*/ 233 h 268"/>
                  <a:gd name="T38" fmla="*/ 182 w 239"/>
                  <a:gd name="T39" fmla="*/ 241 h 268"/>
                  <a:gd name="T40" fmla="*/ 172 w 239"/>
                  <a:gd name="T41" fmla="*/ 248 h 268"/>
                  <a:gd name="T42" fmla="*/ 161 w 239"/>
                  <a:gd name="T43" fmla="*/ 254 h 268"/>
                  <a:gd name="T44" fmla="*/ 151 w 239"/>
                  <a:gd name="T45" fmla="*/ 260 h 268"/>
                  <a:gd name="T46" fmla="*/ 139 w 239"/>
                  <a:gd name="T47" fmla="*/ 263 h 268"/>
                  <a:gd name="T48" fmla="*/ 126 w 239"/>
                  <a:gd name="T49" fmla="*/ 266 h 268"/>
                  <a:gd name="T50" fmla="*/ 117 w 239"/>
                  <a:gd name="T51" fmla="*/ 267 h 268"/>
                  <a:gd name="T52" fmla="*/ 99 w 239"/>
                  <a:gd name="T53" fmla="*/ 267 h 268"/>
                  <a:gd name="T54" fmla="*/ 84 w 239"/>
                  <a:gd name="T55" fmla="*/ 266 h 268"/>
                  <a:gd name="T56" fmla="*/ 73 w 239"/>
                  <a:gd name="T57" fmla="*/ 265 h 268"/>
                  <a:gd name="T58" fmla="*/ 64 w 239"/>
                  <a:gd name="T59" fmla="*/ 262 h 268"/>
                  <a:gd name="T60" fmla="*/ 53 w 239"/>
                  <a:gd name="T61" fmla="*/ 259 h 268"/>
                  <a:gd name="T62" fmla="*/ 40 w 239"/>
                  <a:gd name="T63" fmla="*/ 254 h 268"/>
                  <a:gd name="T64" fmla="*/ 30 w 239"/>
                  <a:gd name="T65" fmla="*/ 247 h 268"/>
                  <a:gd name="T66" fmla="*/ 20 w 239"/>
                  <a:gd name="T67" fmla="*/ 238 h 268"/>
                  <a:gd name="T68" fmla="*/ 16 w 239"/>
                  <a:gd name="T69" fmla="*/ 230 h 268"/>
                  <a:gd name="T70" fmla="*/ 11 w 239"/>
                  <a:gd name="T71" fmla="*/ 219 h 268"/>
                  <a:gd name="T72" fmla="*/ 5 w 239"/>
                  <a:gd name="T73" fmla="*/ 206 h 268"/>
                  <a:gd name="T74" fmla="*/ 1 w 239"/>
                  <a:gd name="T75" fmla="*/ 186 h 268"/>
                  <a:gd name="T76" fmla="*/ 0 w 239"/>
                  <a:gd name="T77" fmla="*/ 171 h 268"/>
                  <a:gd name="T78" fmla="*/ 17 w 239"/>
                  <a:gd name="T79" fmla="*/ 176 h 268"/>
                  <a:gd name="T80" fmla="*/ 30 w 239"/>
                  <a:gd name="T81" fmla="*/ 184 h 268"/>
                  <a:gd name="T82" fmla="*/ 49 w 239"/>
                  <a:gd name="T83" fmla="*/ 189 h 268"/>
                  <a:gd name="T84" fmla="*/ 73 w 239"/>
                  <a:gd name="T85" fmla="*/ 192 h 268"/>
                  <a:gd name="T86" fmla="*/ 97 w 239"/>
                  <a:gd name="T87" fmla="*/ 194 h 268"/>
                  <a:gd name="T88" fmla="*/ 117 w 239"/>
                  <a:gd name="T89" fmla="*/ 190 h 268"/>
                  <a:gd name="T90" fmla="*/ 141 w 239"/>
                  <a:gd name="T91" fmla="*/ 179 h 268"/>
                  <a:gd name="T92" fmla="*/ 160 w 239"/>
                  <a:gd name="T93" fmla="*/ 165 h 268"/>
                  <a:gd name="T94" fmla="*/ 172 w 239"/>
                  <a:gd name="T95" fmla="*/ 143 h 268"/>
                  <a:gd name="T96" fmla="*/ 178 w 239"/>
                  <a:gd name="T97" fmla="*/ 124 h 268"/>
                  <a:gd name="T98" fmla="*/ 179 w 239"/>
                  <a:gd name="T99" fmla="*/ 100 h 268"/>
                  <a:gd name="T100" fmla="*/ 179 w 239"/>
                  <a:gd name="T101" fmla="*/ 78 h 268"/>
                  <a:gd name="T102" fmla="*/ 175 w 239"/>
                  <a:gd name="T103" fmla="*/ 51 h 268"/>
                  <a:gd name="T104" fmla="*/ 171 w 239"/>
                  <a:gd name="T105" fmla="*/ 23 h 268"/>
                  <a:gd name="T106" fmla="*/ 156 w 239"/>
                  <a:gd name="T107" fmla="*/ 0 h 268"/>
                  <a:gd name="T108" fmla="*/ 172 w 239"/>
                  <a:gd name="T109" fmla="*/ 2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9" h="268">
                    <a:moveTo>
                      <a:pt x="172" y="2"/>
                    </a:moveTo>
                    <a:lnTo>
                      <a:pt x="191" y="13"/>
                    </a:lnTo>
                    <a:lnTo>
                      <a:pt x="198" y="22"/>
                    </a:lnTo>
                    <a:lnTo>
                      <a:pt x="207" y="29"/>
                    </a:lnTo>
                    <a:lnTo>
                      <a:pt x="218" y="46"/>
                    </a:lnTo>
                    <a:lnTo>
                      <a:pt x="224" y="59"/>
                    </a:lnTo>
                    <a:lnTo>
                      <a:pt x="230" y="71"/>
                    </a:lnTo>
                    <a:lnTo>
                      <a:pt x="234" y="95"/>
                    </a:lnTo>
                    <a:lnTo>
                      <a:pt x="237" y="106"/>
                    </a:lnTo>
                    <a:lnTo>
                      <a:pt x="238" y="115"/>
                    </a:lnTo>
                    <a:lnTo>
                      <a:pt x="238" y="132"/>
                    </a:lnTo>
                    <a:lnTo>
                      <a:pt x="237" y="149"/>
                    </a:lnTo>
                    <a:lnTo>
                      <a:pt x="233" y="166"/>
                    </a:lnTo>
                    <a:lnTo>
                      <a:pt x="230" y="178"/>
                    </a:lnTo>
                    <a:lnTo>
                      <a:pt x="225" y="190"/>
                    </a:lnTo>
                    <a:lnTo>
                      <a:pt x="219" y="202"/>
                    </a:lnTo>
                    <a:lnTo>
                      <a:pt x="210" y="214"/>
                    </a:lnTo>
                    <a:lnTo>
                      <a:pt x="203" y="223"/>
                    </a:lnTo>
                    <a:lnTo>
                      <a:pt x="191" y="233"/>
                    </a:lnTo>
                    <a:lnTo>
                      <a:pt x="182" y="241"/>
                    </a:lnTo>
                    <a:lnTo>
                      <a:pt x="172" y="248"/>
                    </a:lnTo>
                    <a:lnTo>
                      <a:pt x="161" y="254"/>
                    </a:lnTo>
                    <a:lnTo>
                      <a:pt x="151" y="260"/>
                    </a:lnTo>
                    <a:lnTo>
                      <a:pt x="139" y="263"/>
                    </a:lnTo>
                    <a:lnTo>
                      <a:pt x="126" y="266"/>
                    </a:lnTo>
                    <a:lnTo>
                      <a:pt x="117" y="267"/>
                    </a:lnTo>
                    <a:lnTo>
                      <a:pt x="99" y="267"/>
                    </a:lnTo>
                    <a:lnTo>
                      <a:pt x="84" y="266"/>
                    </a:lnTo>
                    <a:lnTo>
                      <a:pt x="73" y="265"/>
                    </a:lnTo>
                    <a:lnTo>
                      <a:pt x="64" y="262"/>
                    </a:lnTo>
                    <a:lnTo>
                      <a:pt x="53" y="259"/>
                    </a:lnTo>
                    <a:lnTo>
                      <a:pt x="40" y="254"/>
                    </a:lnTo>
                    <a:lnTo>
                      <a:pt x="30" y="247"/>
                    </a:lnTo>
                    <a:lnTo>
                      <a:pt x="20" y="238"/>
                    </a:lnTo>
                    <a:lnTo>
                      <a:pt x="16" y="230"/>
                    </a:lnTo>
                    <a:lnTo>
                      <a:pt x="11" y="219"/>
                    </a:lnTo>
                    <a:lnTo>
                      <a:pt x="5" y="206"/>
                    </a:lnTo>
                    <a:lnTo>
                      <a:pt x="1" y="186"/>
                    </a:lnTo>
                    <a:lnTo>
                      <a:pt x="0" y="171"/>
                    </a:lnTo>
                    <a:lnTo>
                      <a:pt x="17" y="176"/>
                    </a:lnTo>
                    <a:lnTo>
                      <a:pt x="30" y="184"/>
                    </a:lnTo>
                    <a:lnTo>
                      <a:pt x="49" y="189"/>
                    </a:lnTo>
                    <a:lnTo>
                      <a:pt x="73" y="192"/>
                    </a:lnTo>
                    <a:lnTo>
                      <a:pt x="97" y="194"/>
                    </a:lnTo>
                    <a:lnTo>
                      <a:pt x="117" y="190"/>
                    </a:lnTo>
                    <a:lnTo>
                      <a:pt x="141" y="179"/>
                    </a:lnTo>
                    <a:lnTo>
                      <a:pt x="160" y="165"/>
                    </a:lnTo>
                    <a:lnTo>
                      <a:pt x="172" y="143"/>
                    </a:lnTo>
                    <a:lnTo>
                      <a:pt x="178" y="124"/>
                    </a:lnTo>
                    <a:lnTo>
                      <a:pt x="179" y="100"/>
                    </a:lnTo>
                    <a:lnTo>
                      <a:pt x="179" y="78"/>
                    </a:lnTo>
                    <a:lnTo>
                      <a:pt x="175" y="51"/>
                    </a:lnTo>
                    <a:lnTo>
                      <a:pt x="171" y="23"/>
                    </a:lnTo>
                    <a:lnTo>
                      <a:pt x="156" y="0"/>
                    </a:lnTo>
                    <a:lnTo>
                      <a:pt x="172" y="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2452" name="Group 20"/>
            <p:cNvGrpSpPr>
              <a:grpSpLocks/>
            </p:cNvGrpSpPr>
            <p:nvPr/>
          </p:nvGrpSpPr>
          <p:grpSpPr bwMode="auto">
            <a:xfrm>
              <a:off x="1025" y="2852"/>
              <a:ext cx="633" cy="372"/>
              <a:chOff x="1025" y="2852"/>
              <a:chExt cx="633" cy="372"/>
            </a:xfrm>
          </p:grpSpPr>
          <p:sp>
            <p:nvSpPr>
              <p:cNvPr id="402453" name="Freeform 21"/>
              <p:cNvSpPr>
                <a:spLocks/>
              </p:cNvSpPr>
              <p:nvPr/>
            </p:nvSpPr>
            <p:spPr bwMode="auto">
              <a:xfrm>
                <a:off x="1025" y="2955"/>
                <a:ext cx="245" cy="269"/>
              </a:xfrm>
              <a:custGeom>
                <a:avLst/>
                <a:gdLst>
                  <a:gd name="T0" fmla="*/ 112 w 245"/>
                  <a:gd name="T1" fmla="*/ 0 h 269"/>
                  <a:gd name="T2" fmla="*/ 161 w 245"/>
                  <a:gd name="T3" fmla="*/ 69 h 269"/>
                  <a:gd name="T4" fmla="*/ 244 w 245"/>
                  <a:gd name="T5" fmla="*/ 61 h 269"/>
                  <a:gd name="T6" fmla="*/ 178 w 245"/>
                  <a:gd name="T7" fmla="*/ 137 h 269"/>
                  <a:gd name="T8" fmla="*/ 239 w 245"/>
                  <a:gd name="T9" fmla="*/ 236 h 269"/>
                  <a:gd name="T10" fmla="*/ 129 w 245"/>
                  <a:gd name="T11" fmla="*/ 174 h 269"/>
                  <a:gd name="T12" fmla="*/ 53 w 245"/>
                  <a:gd name="T13" fmla="*/ 268 h 269"/>
                  <a:gd name="T14" fmla="*/ 72 w 245"/>
                  <a:gd name="T15" fmla="*/ 149 h 269"/>
                  <a:gd name="T16" fmla="*/ 0 w 245"/>
                  <a:gd name="T17" fmla="*/ 78 h 269"/>
                  <a:gd name="T18" fmla="*/ 87 w 245"/>
                  <a:gd name="T19" fmla="*/ 81 h 269"/>
                  <a:gd name="T20" fmla="*/ 112 w 245"/>
                  <a:gd name="T21" fmla="*/ 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5" h="269">
                    <a:moveTo>
                      <a:pt x="112" y="0"/>
                    </a:moveTo>
                    <a:lnTo>
                      <a:pt x="161" y="69"/>
                    </a:lnTo>
                    <a:lnTo>
                      <a:pt x="244" y="61"/>
                    </a:lnTo>
                    <a:lnTo>
                      <a:pt x="178" y="137"/>
                    </a:lnTo>
                    <a:lnTo>
                      <a:pt x="239" y="236"/>
                    </a:lnTo>
                    <a:lnTo>
                      <a:pt x="129" y="174"/>
                    </a:lnTo>
                    <a:lnTo>
                      <a:pt x="53" y="268"/>
                    </a:lnTo>
                    <a:lnTo>
                      <a:pt x="72" y="149"/>
                    </a:lnTo>
                    <a:lnTo>
                      <a:pt x="0" y="78"/>
                    </a:lnTo>
                    <a:lnTo>
                      <a:pt x="87" y="81"/>
                    </a:lnTo>
                    <a:lnTo>
                      <a:pt x="112" y="0"/>
                    </a:lnTo>
                  </a:path>
                </a:pathLst>
              </a:custGeom>
              <a:solidFill>
                <a:srgbClr val="FF9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54" name="Freeform 22"/>
              <p:cNvSpPr>
                <a:spLocks/>
              </p:cNvSpPr>
              <p:nvPr/>
            </p:nvSpPr>
            <p:spPr bwMode="auto">
              <a:xfrm>
                <a:off x="1419" y="2852"/>
                <a:ext cx="239" cy="269"/>
              </a:xfrm>
              <a:custGeom>
                <a:avLst/>
                <a:gdLst>
                  <a:gd name="T0" fmla="*/ 172 w 239"/>
                  <a:gd name="T1" fmla="*/ 2 h 269"/>
                  <a:gd name="T2" fmla="*/ 191 w 239"/>
                  <a:gd name="T3" fmla="*/ 14 h 269"/>
                  <a:gd name="T4" fmla="*/ 198 w 239"/>
                  <a:gd name="T5" fmla="*/ 22 h 269"/>
                  <a:gd name="T6" fmla="*/ 207 w 239"/>
                  <a:gd name="T7" fmla="*/ 29 h 269"/>
                  <a:gd name="T8" fmla="*/ 218 w 239"/>
                  <a:gd name="T9" fmla="*/ 47 h 269"/>
                  <a:gd name="T10" fmla="*/ 224 w 239"/>
                  <a:gd name="T11" fmla="*/ 59 h 269"/>
                  <a:gd name="T12" fmla="*/ 230 w 239"/>
                  <a:gd name="T13" fmla="*/ 72 h 269"/>
                  <a:gd name="T14" fmla="*/ 234 w 239"/>
                  <a:gd name="T15" fmla="*/ 95 h 269"/>
                  <a:gd name="T16" fmla="*/ 237 w 239"/>
                  <a:gd name="T17" fmla="*/ 106 h 269"/>
                  <a:gd name="T18" fmla="*/ 238 w 239"/>
                  <a:gd name="T19" fmla="*/ 117 h 269"/>
                  <a:gd name="T20" fmla="*/ 238 w 239"/>
                  <a:gd name="T21" fmla="*/ 132 h 269"/>
                  <a:gd name="T22" fmla="*/ 237 w 239"/>
                  <a:gd name="T23" fmla="*/ 149 h 269"/>
                  <a:gd name="T24" fmla="*/ 233 w 239"/>
                  <a:gd name="T25" fmla="*/ 166 h 269"/>
                  <a:gd name="T26" fmla="*/ 230 w 239"/>
                  <a:gd name="T27" fmla="*/ 179 h 269"/>
                  <a:gd name="T28" fmla="*/ 225 w 239"/>
                  <a:gd name="T29" fmla="*/ 191 h 269"/>
                  <a:gd name="T30" fmla="*/ 219 w 239"/>
                  <a:gd name="T31" fmla="*/ 202 h 269"/>
                  <a:gd name="T32" fmla="*/ 210 w 239"/>
                  <a:gd name="T33" fmla="*/ 214 h 269"/>
                  <a:gd name="T34" fmla="*/ 203 w 239"/>
                  <a:gd name="T35" fmla="*/ 224 h 269"/>
                  <a:gd name="T36" fmla="*/ 191 w 239"/>
                  <a:gd name="T37" fmla="*/ 234 h 269"/>
                  <a:gd name="T38" fmla="*/ 182 w 239"/>
                  <a:gd name="T39" fmla="*/ 242 h 269"/>
                  <a:gd name="T40" fmla="*/ 172 w 239"/>
                  <a:gd name="T41" fmla="*/ 249 h 269"/>
                  <a:gd name="T42" fmla="*/ 161 w 239"/>
                  <a:gd name="T43" fmla="*/ 255 h 269"/>
                  <a:gd name="T44" fmla="*/ 151 w 239"/>
                  <a:gd name="T45" fmla="*/ 260 h 269"/>
                  <a:gd name="T46" fmla="*/ 139 w 239"/>
                  <a:gd name="T47" fmla="*/ 263 h 269"/>
                  <a:gd name="T48" fmla="*/ 126 w 239"/>
                  <a:gd name="T49" fmla="*/ 267 h 269"/>
                  <a:gd name="T50" fmla="*/ 117 w 239"/>
                  <a:gd name="T51" fmla="*/ 268 h 269"/>
                  <a:gd name="T52" fmla="*/ 99 w 239"/>
                  <a:gd name="T53" fmla="*/ 268 h 269"/>
                  <a:gd name="T54" fmla="*/ 84 w 239"/>
                  <a:gd name="T55" fmla="*/ 267 h 269"/>
                  <a:gd name="T56" fmla="*/ 73 w 239"/>
                  <a:gd name="T57" fmla="*/ 264 h 269"/>
                  <a:gd name="T58" fmla="*/ 64 w 239"/>
                  <a:gd name="T59" fmla="*/ 262 h 269"/>
                  <a:gd name="T60" fmla="*/ 53 w 239"/>
                  <a:gd name="T61" fmla="*/ 260 h 269"/>
                  <a:gd name="T62" fmla="*/ 40 w 239"/>
                  <a:gd name="T63" fmla="*/ 254 h 269"/>
                  <a:gd name="T64" fmla="*/ 30 w 239"/>
                  <a:gd name="T65" fmla="*/ 248 h 269"/>
                  <a:gd name="T66" fmla="*/ 20 w 239"/>
                  <a:gd name="T67" fmla="*/ 238 h 269"/>
                  <a:gd name="T68" fmla="*/ 16 w 239"/>
                  <a:gd name="T69" fmla="*/ 230 h 269"/>
                  <a:gd name="T70" fmla="*/ 11 w 239"/>
                  <a:gd name="T71" fmla="*/ 220 h 269"/>
                  <a:gd name="T72" fmla="*/ 5 w 239"/>
                  <a:gd name="T73" fmla="*/ 207 h 269"/>
                  <a:gd name="T74" fmla="*/ 1 w 239"/>
                  <a:gd name="T75" fmla="*/ 187 h 269"/>
                  <a:gd name="T76" fmla="*/ 0 w 239"/>
                  <a:gd name="T77" fmla="*/ 172 h 269"/>
                  <a:gd name="T78" fmla="*/ 17 w 239"/>
                  <a:gd name="T79" fmla="*/ 177 h 269"/>
                  <a:gd name="T80" fmla="*/ 30 w 239"/>
                  <a:gd name="T81" fmla="*/ 184 h 269"/>
                  <a:gd name="T82" fmla="*/ 49 w 239"/>
                  <a:gd name="T83" fmla="*/ 190 h 269"/>
                  <a:gd name="T84" fmla="*/ 72 w 239"/>
                  <a:gd name="T85" fmla="*/ 193 h 269"/>
                  <a:gd name="T86" fmla="*/ 97 w 239"/>
                  <a:gd name="T87" fmla="*/ 193 h 269"/>
                  <a:gd name="T88" fmla="*/ 117 w 239"/>
                  <a:gd name="T89" fmla="*/ 191 h 269"/>
                  <a:gd name="T90" fmla="*/ 141 w 239"/>
                  <a:gd name="T91" fmla="*/ 179 h 269"/>
                  <a:gd name="T92" fmla="*/ 160 w 239"/>
                  <a:gd name="T93" fmla="*/ 165 h 269"/>
                  <a:gd name="T94" fmla="*/ 172 w 239"/>
                  <a:gd name="T95" fmla="*/ 144 h 269"/>
                  <a:gd name="T96" fmla="*/ 178 w 239"/>
                  <a:gd name="T97" fmla="*/ 125 h 269"/>
                  <a:gd name="T98" fmla="*/ 179 w 239"/>
                  <a:gd name="T99" fmla="*/ 100 h 269"/>
                  <a:gd name="T100" fmla="*/ 179 w 239"/>
                  <a:gd name="T101" fmla="*/ 78 h 269"/>
                  <a:gd name="T102" fmla="*/ 175 w 239"/>
                  <a:gd name="T103" fmla="*/ 50 h 269"/>
                  <a:gd name="T104" fmla="*/ 171 w 239"/>
                  <a:gd name="T105" fmla="*/ 24 h 269"/>
                  <a:gd name="T106" fmla="*/ 156 w 239"/>
                  <a:gd name="T107" fmla="*/ 0 h 269"/>
                  <a:gd name="T108" fmla="*/ 172 w 239"/>
                  <a:gd name="T109" fmla="*/ 2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9" h="269">
                    <a:moveTo>
                      <a:pt x="172" y="2"/>
                    </a:moveTo>
                    <a:lnTo>
                      <a:pt x="191" y="14"/>
                    </a:lnTo>
                    <a:lnTo>
                      <a:pt x="198" y="22"/>
                    </a:lnTo>
                    <a:lnTo>
                      <a:pt x="207" y="29"/>
                    </a:lnTo>
                    <a:lnTo>
                      <a:pt x="218" y="47"/>
                    </a:lnTo>
                    <a:lnTo>
                      <a:pt x="224" y="59"/>
                    </a:lnTo>
                    <a:lnTo>
                      <a:pt x="230" y="72"/>
                    </a:lnTo>
                    <a:lnTo>
                      <a:pt x="234" y="95"/>
                    </a:lnTo>
                    <a:lnTo>
                      <a:pt x="237" y="106"/>
                    </a:lnTo>
                    <a:lnTo>
                      <a:pt x="238" y="117"/>
                    </a:lnTo>
                    <a:lnTo>
                      <a:pt x="238" y="132"/>
                    </a:lnTo>
                    <a:lnTo>
                      <a:pt x="237" y="149"/>
                    </a:lnTo>
                    <a:lnTo>
                      <a:pt x="233" y="166"/>
                    </a:lnTo>
                    <a:lnTo>
                      <a:pt x="230" y="179"/>
                    </a:lnTo>
                    <a:lnTo>
                      <a:pt x="225" y="191"/>
                    </a:lnTo>
                    <a:lnTo>
                      <a:pt x="219" y="202"/>
                    </a:lnTo>
                    <a:lnTo>
                      <a:pt x="210" y="214"/>
                    </a:lnTo>
                    <a:lnTo>
                      <a:pt x="203" y="224"/>
                    </a:lnTo>
                    <a:lnTo>
                      <a:pt x="191" y="234"/>
                    </a:lnTo>
                    <a:lnTo>
                      <a:pt x="182" y="242"/>
                    </a:lnTo>
                    <a:lnTo>
                      <a:pt x="172" y="249"/>
                    </a:lnTo>
                    <a:lnTo>
                      <a:pt x="161" y="255"/>
                    </a:lnTo>
                    <a:lnTo>
                      <a:pt x="151" y="260"/>
                    </a:lnTo>
                    <a:lnTo>
                      <a:pt x="139" y="263"/>
                    </a:lnTo>
                    <a:lnTo>
                      <a:pt x="126" y="267"/>
                    </a:lnTo>
                    <a:lnTo>
                      <a:pt x="117" y="268"/>
                    </a:lnTo>
                    <a:lnTo>
                      <a:pt x="99" y="268"/>
                    </a:lnTo>
                    <a:lnTo>
                      <a:pt x="84" y="267"/>
                    </a:lnTo>
                    <a:lnTo>
                      <a:pt x="73" y="264"/>
                    </a:lnTo>
                    <a:lnTo>
                      <a:pt x="64" y="262"/>
                    </a:lnTo>
                    <a:lnTo>
                      <a:pt x="53" y="260"/>
                    </a:lnTo>
                    <a:lnTo>
                      <a:pt x="40" y="254"/>
                    </a:lnTo>
                    <a:lnTo>
                      <a:pt x="30" y="248"/>
                    </a:lnTo>
                    <a:lnTo>
                      <a:pt x="20" y="238"/>
                    </a:lnTo>
                    <a:lnTo>
                      <a:pt x="16" y="230"/>
                    </a:lnTo>
                    <a:lnTo>
                      <a:pt x="11" y="220"/>
                    </a:lnTo>
                    <a:lnTo>
                      <a:pt x="5" y="207"/>
                    </a:lnTo>
                    <a:lnTo>
                      <a:pt x="1" y="187"/>
                    </a:lnTo>
                    <a:lnTo>
                      <a:pt x="0" y="172"/>
                    </a:lnTo>
                    <a:lnTo>
                      <a:pt x="17" y="177"/>
                    </a:lnTo>
                    <a:lnTo>
                      <a:pt x="30" y="184"/>
                    </a:lnTo>
                    <a:lnTo>
                      <a:pt x="49" y="190"/>
                    </a:lnTo>
                    <a:lnTo>
                      <a:pt x="72" y="193"/>
                    </a:lnTo>
                    <a:lnTo>
                      <a:pt x="97" y="193"/>
                    </a:lnTo>
                    <a:lnTo>
                      <a:pt x="117" y="191"/>
                    </a:lnTo>
                    <a:lnTo>
                      <a:pt x="141" y="179"/>
                    </a:lnTo>
                    <a:lnTo>
                      <a:pt x="160" y="165"/>
                    </a:lnTo>
                    <a:lnTo>
                      <a:pt x="172" y="144"/>
                    </a:lnTo>
                    <a:lnTo>
                      <a:pt x="178" y="125"/>
                    </a:lnTo>
                    <a:lnTo>
                      <a:pt x="179" y="100"/>
                    </a:lnTo>
                    <a:lnTo>
                      <a:pt x="179" y="78"/>
                    </a:lnTo>
                    <a:lnTo>
                      <a:pt x="175" y="50"/>
                    </a:lnTo>
                    <a:lnTo>
                      <a:pt x="171" y="24"/>
                    </a:lnTo>
                    <a:lnTo>
                      <a:pt x="156" y="0"/>
                    </a:lnTo>
                    <a:lnTo>
                      <a:pt x="172" y="2"/>
                    </a:lnTo>
                  </a:path>
                </a:pathLst>
              </a:custGeom>
              <a:solidFill>
                <a:srgbClr val="FF9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2455" name="Group 23"/>
            <p:cNvGrpSpPr>
              <a:grpSpLocks/>
            </p:cNvGrpSpPr>
            <p:nvPr/>
          </p:nvGrpSpPr>
          <p:grpSpPr bwMode="auto">
            <a:xfrm>
              <a:off x="882" y="2085"/>
              <a:ext cx="632" cy="620"/>
              <a:chOff x="882" y="2085"/>
              <a:chExt cx="632" cy="620"/>
            </a:xfrm>
          </p:grpSpPr>
          <p:grpSp>
            <p:nvGrpSpPr>
              <p:cNvPr id="402456" name="Group 24"/>
              <p:cNvGrpSpPr>
                <a:grpSpLocks/>
              </p:cNvGrpSpPr>
              <p:nvPr/>
            </p:nvGrpSpPr>
            <p:grpSpPr bwMode="auto">
              <a:xfrm>
                <a:off x="882" y="2085"/>
                <a:ext cx="632" cy="620"/>
                <a:chOff x="882" y="2085"/>
                <a:chExt cx="632" cy="620"/>
              </a:xfrm>
            </p:grpSpPr>
            <p:sp>
              <p:nvSpPr>
                <p:cNvPr id="402457" name="Oval 25"/>
                <p:cNvSpPr>
                  <a:spLocks noChangeArrowheads="1"/>
                </p:cNvSpPr>
                <p:nvPr/>
              </p:nvSpPr>
              <p:spPr bwMode="auto">
                <a:xfrm>
                  <a:off x="882" y="2085"/>
                  <a:ext cx="632" cy="620"/>
                </a:xfrm>
                <a:prstGeom prst="ellipse">
                  <a:avLst/>
                </a:prstGeom>
                <a:solidFill>
                  <a:srgbClr val="9F9FB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458" name="Oval 26"/>
                <p:cNvSpPr>
                  <a:spLocks noChangeArrowheads="1"/>
                </p:cNvSpPr>
                <p:nvPr/>
              </p:nvSpPr>
              <p:spPr bwMode="auto">
                <a:xfrm>
                  <a:off x="911" y="2091"/>
                  <a:ext cx="562" cy="549"/>
                </a:xfrm>
                <a:prstGeom prst="ellipse">
                  <a:avLst/>
                </a:prstGeom>
                <a:solidFill>
                  <a:srgbClr val="BFBFD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459" name="Oval 27"/>
                <p:cNvSpPr>
                  <a:spLocks noChangeArrowheads="1"/>
                </p:cNvSpPr>
                <p:nvPr/>
              </p:nvSpPr>
              <p:spPr bwMode="auto">
                <a:xfrm>
                  <a:off x="937" y="2122"/>
                  <a:ext cx="434" cy="417"/>
                </a:xfrm>
                <a:prstGeom prst="ellipse">
                  <a:avLst/>
                </a:prstGeom>
                <a:solidFill>
                  <a:srgbClr val="DF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2460" name="Oval 28"/>
              <p:cNvSpPr>
                <a:spLocks noChangeArrowheads="1"/>
              </p:cNvSpPr>
              <p:nvPr/>
            </p:nvSpPr>
            <p:spPr bwMode="auto">
              <a:xfrm>
                <a:off x="1044" y="2185"/>
                <a:ext cx="105" cy="10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2461" name="Group 29"/>
            <p:cNvGrpSpPr>
              <a:grpSpLocks/>
            </p:cNvGrpSpPr>
            <p:nvPr/>
          </p:nvGrpSpPr>
          <p:grpSpPr bwMode="auto">
            <a:xfrm>
              <a:off x="1063" y="2288"/>
              <a:ext cx="897" cy="449"/>
              <a:chOff x="1063" y="2288"/>
              <a:chExt cx="897" cy="449"/>
            </a:xfrm>
          </p:grpSpPr>
          <p:sp>
            <p:nvSpPr>
              <p:cNvPr id="402462" name="Freeform 30"/>
              <p:cNvSpPr>
                <a:spLocks/>
              </p:cNvSpPr>
              <p:nvPr/>
            </p:nvSpPr>
            <p:spPr bwMode="auto">
              <a:xfrm>
                <a:off x="1063" y="2288"/>
                <a:ext cx="685" cy="422"/>
              </a:xfrm>
              <a:custGeom>
                <a:avLst/>
                <a:gdLst>
                  <a:gd name="T0" fmla="*/ 660 w 685"/>
                  <a:gd name="T1" fmla="*/ 404 h 422"/>
                  <a:gd name="T2" fmla="*/ 650 w 685"/>
                  <a:gd name="T3" fmla="*/ 417 h 422"/>
                  <a:gd name="T4" fmla="*/ 631 w 685"/>
                  <a:gd name="T5" fmla="*/ 421 h 422"/>
                  <a:gd name="T6" fmla="*/ 294 w 685"/>
                  <a:gd name="T7" fmla="*/ 231 h 422"/>
                  <a:gd name="T8" fmla="*/ 263 w 685"/>
                  <a:gd name="T9" fmla="*/ 235 h 422"/>
                  <a:gd name="T10" fmla="*/ 206 w 685"/>
                  <a:gd name="T11" fmla="*/ 237 h 422"/>
                  <a:gd name="T12" fmla="*/ 139 w 685"/>
                  <a:gd name="T13" fmla="*/ 216 h 422"/>
                  <a:gd name="T14" fmla="*/ 28 w 685"/>
                  <a:gd name="T15" fmla="*/ 204 h 422"/>
                  <a:gd name="T16" fmla="*/ 25 w 685"/>
                  <a:gd name="T17" fmla="*/ 184 h 422"/>
                  <a:gd name="T18" fmla="*/ 133 w 685"/>
                  <a:gd name="T19" fmla="*/ 186 h 422"/>
                  <a:gd name="T20" fmla="*/ 22 w 685"/>
                  <a:gd name="T21" fmla="*/ 167 h 422"/>
                  <a:gd name="T22" fmla="*/ 4 w 685"/>
                  <a:gd name="T23" fmla="*/ 151 h 422"/>
                  <a:gd name="T24" fmla="*/ 60 w 685"/>
                  <a:gd name="T25" fmla="*/ 143 h 422"/>
                  <a:gd name="T26" fmla="*/ 136 w 685"/>
                  <a:gd name="T27" fmla="*/ 143 h 422"/>
                  <a:gd name="T28" fmla="*/ 4 w 685"/>
                  <a:gd name="T29" fmla="*/ 118 h 422"/>
                  <a:gd name="T30" fmla="*/ 6 w 685"/>
                  <a:gd name="T31" fmla="*/ 100 h 422"/>
                  <a:gd name="T32" fmla="*/ 47 w 685"/>
                  <a:gd name="T33" fmla="*/ 94 h 422"/>
                  <a:gd name="T34" fmla="*/ 148 w 685"/>
                  <a:gd name="T35" fmla="*/ 119 h 422"/>
                  <a:gd name="T36" fmla="*/ 41 w 685"/>
                  <a:gd name="T37" fmla="*/ 71 h 422"/>
                  <a:gd name="T38" fmla="*/ 35 w 685"/>
                  <a:gd name="T39" fmla="*/ 44 h 422"/>
                  <a:gd name="T40" fmla="*/ 60 w 685"/>
                  <a:gd name="T41" fmla="*/ 34 h 422"/>
                  <a:gd name="T42" fmla="*/ 179 w 685"/>
                  <a:gd name="T43" fmla="*/ 84 h 422"/>
                  <a:gd name="T44" fmla="*/ 209 w 685"/>
                  <a:gd name="T45" fmla="*/ 97 h 422"/>
                  <a:gd name="T46" fmla="*/ 192 w 685"/>
                  <a:gd name="T47" fmla="*/ 66 h 422"/>
                  <a:gd name="T48" fmla="*/ 194 w 685"/>
                  <a:gd name="T49" fmla="*/ 13 h 422"/>
                  <a:gd name="T50" fmla="*/ 245 w 685"/>
                  <a:gd name="T51" fmla="*/ 4 h 422"/>
                  <a:gd name="T52" fmla="*/ 262 w 685"/>
                  <a:gd name="T53" fmla="*/ 72 h 422"/>
                  <a:gd name="T54" fmla="*/ 294 w 685"/>
                  <a:gd name="T55" fmla="*/ 118 h 422"/>
                  <a:gd name="T56" fmla="*/ 316 w 685"/>
                  <a:gd name="T57" fmla="*/ 162 h 422"/>
                  <a:gd name="T58" fmla="*/ 316 w 685"/>
                  <a:gd name="T59" fmla="*/ 198 h 422"/>
                  <a:gd name="T60" fmla="*/ 629 w 685"/>
                  <a:gd name="T61" fmla="*/ 367 h 422"/>
                  <a:gd name="T62" fmla="*/ 640 w 685"/>
                  <a:gd name="T63" fmla="*/ 321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5" h="422">
                    <a:moveTo>
                      <a:pt x="684" y="347"/>
                    </a:moveTo>
                    <a:lnTo>
                      <a:pt x="660" y="404"/>
                    </a:lnTo>
                    <a:lnTo>
                      <a:pt x="655" y="414"/>
                    </a:lnTo>
                    <a:lnTo>
                      <a:pt x="650" y="417"/>
                    </a:lnTo>
                    <a:lnTo>
                      <a:pt x="643" y="421"/>
                    </a:lnTo>
                    <a:lnTo>
                      <a:pt x="631" y="421"/>
                    </a:lnTo>
                    <a:lnTo>
                      <a:pt x="618" y="416"/>
                    </a:lnTo>
                    <a:lnTo>
                      <a:pt x="294" y="231"/>
                    </a:lnTo>
                    <a:lnTo>
                      <a:pt x="275" y="225"/>
                    </a:lnTo>
                    <a:lnTo>
                      <a:pt x="263" y="235"/>
                    </a:lnTo>
                    <a:lnTo>
                      <a:pt x="241" y="243"/>
                    </a:lnTo>
                    <a:lnTo>
                      <a:pt x="206" y="237"/>
                    </a:lnTo>
                    <a:lnTo>
                      <a:pt x="167" y="225"/>
                    </a:lnTo>
                    <a:lnTo>
                      <a:pt x="139" y="216"/>
                    </a:lnTo>
                    <a:lnTo>
                      <a:pt x="53" y="208"/>
                    </a:lnTo>
                    <a:lnTo>
                      <a:pt x="28" y="204"/>
                    </a:lnTo>
                    <a:lnTo>
                      <a:pt x="19" y="196"/>
                    </a:lnTo>
                    <a:lnTo>
                      <a:pt x="25" y="184"/>
                    </a:lnTo>
                    <a:lnTo>
                      <a:pt x="53" y="180"/>
                    </a:lnTo>
                    <a:lnTo>
                      <a:pt x="133" y="186"/>
                    </a:lnTo>
                    <a:lnTo>
                      <a:pt x="136" y="178"/>
                    </a:lnTo>
                    <a:lnTo>
                      <a:pt x="22" y="167"/>
                    </a:lnTo>
                    <a:lnTo>
                      <a:pt x="4" y="160"/>
                    </a:lnTo>
                    <a:lnTo>
                      <a:pt x="4" y="151"/>
                    </a:lnTo>
                    <a:lnTo>
                      <a:pt x="16" y="142"/>
                    </a:lnTo>
                    <a:lnTo>
                      <a:pt x="60" y="143"/>
                    </a:lnTo>
                    <a:lnTo>
                      <a:pt x="136" y="151"/>
                    </a:lnTo>
                    <a:lnTo>
                      <a:pt x="136" y="143"/>
                    </a:lnTo>
                    <a:lnTo>
                      <a:pt x="12" y="121"/>
                    </a:lnTo>
                    <a:lnTo>
                      <a:pt x="4" y="118"/>
                    </a:lnTo>
                    <a:lnTo>
                      <a:pt x="0" y="109"/>
                    </a:lnTo>
                    <a:lnTo>
                      <a:pt x="6" y="100"/>
                    </a:lnTo>
                    <a:lnTo>
                      <a:pt x="17" y="96"/>
                    </a:lnTo>
                    <a:lnTo>
                      <a:pt x="47" y="94"/>
                    </a:lnTo>
                    <a:lnTo>
                      <a:pt x="109" y="107"/>
                    </a:lnTo>
                    <a:lnTo>
                      <a:pt x="148" y="119"/>
                    </a:lnTo>
                    <a:lnTo>
                      <a:pt x="149" y="113"/>
                    </a:lnTo>
                    <a:lnTo>
                      <a:pt x="41" y="71"/>
                    </a:lnTo>
                    <a:lnTo>
                      <a:pt x="35" y="58"/>
                    </a:lnTo>
                    <a:lnTo>
                      <a:pt x="35" y="44"/>
                    </a:lnTo>
                    <a:lnTo>
                      <a:pt x="41" y="34"/>
                    </a:lnTo>
                    <a:lnTo>
                      <a:pt x="60" y="34"/>
                    </a:lnTo>
                    <a:lnTo>
                      <a:pt x="83" y="40"/>
                    </a:lnTo>
                    <a:lnTo>
                      <a:pt x="179" y="84"/>
                    </a:lnTo>
                    <a:lnTo>
                      <a:pt x="198" y="94"/>
                    </a:lnTo>
                    <a:lnTo>
                      <a:pt x="209" y="97"/>
                    </a:lnTo>
                    <a:lnTo>
                      <a:pt x="209" y="88"/>
                    </a:lnTo>
                    <a:lnTo>
                      <a:pt x="192" y="66"/>
                    </a:lnTo>
                    <a:lnTo>
                      <a:pt x="187" y="37"/>
                    </a:lnTo>
                    <a:lnTo>
                      <a:pt x="194" y="13"/>
                    </a:lnTo>
                    <a:lnTo>
                      <a:pt x="216" y="0"/>
                    </a:lnTo>
                    <a:lnTo>
                      <a:pt x="245" y="4"/>
                    </a:lnTo>
                    <a:lnTo>
                      <a:pt x="258" y="37"/>
                    </a:lnTo>
                    <a:lnTo>
                      <a:pt x="262" y="72"/>
                    </a:lnTo>
                    <a:lnTo>
                      <a:pt x="277" y="102"/>
                    </a:lnTo>
                    <a:lnTo>
                      <a:pt x="294" y="118"/>
                    </a:lnTo>
                    <a:lnTo>
                      <a:pt x="306" y="137"/>
                    </a:lnTo>
                    <a:lnTo>
                      <a:pt x="316" y="162"/>
                    </a:lnTo>
                    <a:lnTo>
                      <a:pt x="318" y="190"/>
                    </a:lnTo>
                    <a:lnTo>
                      <a:pt x="316" y="198"/>
                    </a:lnTo>
                    <a:lnTo>
                      <a:pt x="622" y="373"/>
                    </a:lnTo>
                    <a:lnTo>
                      <a:pt x="629" y="367"/>
                    </a:lnTo>
                    <a:lnTo>
                      <a:pt x="635" y="349"/>
                    </a:lnTo>
                    <a:lnTo>
                      <a:pt x="640" y="321"/>
                    </a:lnTo>
                    <a:lnTo>
                      <a:pt x="684" y="347"/>
                    </a:lnTo>
                  </a:path>
                </a:pathLst>
              </a:custGeom>
              <a:solidFill>
                <a:srgbClr val="FF9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63" name="Freeform 31"/>
              <p:cNvSpPr>
                <a:spLocks/>
              </p:cNvSpPr>
              <p:nvPr/>
            </p:nvSpPr>
            <p:spPr bwMode="auto">
              <a:xfrm>
                <a:off x="1672" y="2295"/>
                <a:ext cx="288" cy="442"/>
              </a:xfrm>
              <a:custGeom>
                <a:avLst/>
                <a:gdLst>
                  <a:gd name="T0" fmla="*/ 18 w 288"/>
                  <a:gd name="T1" fmla="*/ 354 h 442"/>
                  <a:gd name="T2" fmla="*/ 10 w 288"/>
                  <a:gd name="T3" fmla="*/ 322 h 442"/>
                  <a:gd name="T4" fmla="*/ 5 w 288"/>
                  <a:gd name="T5" fmla="*/ 306 h 442"/>
                  <a:gd name="T6" fmla="*/ 2 w 288"/>
                  <a:gd name="T7" fmla="*/ 299 h 442"/>
                  <a:gd name="T8" fmla="*/ 0 w 288"/>
                  <a:gd name="T9" fmla="*/ 287 h 442"/>
                  <a:gd name="T10" fmla="*/ 6 w 288"/>
                  <a:gd name="T11" fmla="*/ 274 h 442"/>
                  <a:gd name="T12" fmla="*/ 16 w 288"/>
                  <a:gd name="T13" fmla="*/ 262 h 442"/>
                  <a:gd name="T14" fmla="*/ 31 w 288"/>
                  <a:gd name="T15" fmla="*/ 252 h 442"/>
                  <a:gd name="T16" fmla="*/ 47 w 288"/>
                  <a:gd name="T17" fmla="*/ 242 h 442"/>
                  <a:gd name="T18" fmla="*/ 64 w 288"/>
                  <a:gd name="T19" fmla="*/ 220 h 442"/>
                  <a:gd name="T20" fmla="*/ 89 w 288"/>
                  <a:gd name="T21" fmla="*/ 177 h 442"/>
                  <a:gd name="T22" fmla="*/ 103 w 288"/>
                  <a:gd name="T23" fmla="*/ 145 h 442"/>
                  <a:gd name="T24" fmla="*/ 121 w 288"/>
                  <a:gd name="T25" fmla="*/ 109 h 442"/>
                  <a:gd name="T26" fmla="*/ 134 w 288"/>
                  <a:gd name="T27" fmla="*/ 75 h 442"/>
                  <a:gd name="T28" fmla="*/ 145 w 288"/>
                  <a:gd name="T29" fmla="*/ 52 h 442"/>
                  <a:gd name="T30" fmla="*/ 160 w 288"/>
                  <a:gd name="T31" fmla="*/ 36 h 442"/>
                  <a:gd name="T32" fmla="*/ 173 w 288"/>
                  <a:gd name="T33" fmla="*/ 20 h 442"/>
                  <a:gd name="T34" fmla="*/ 190 w 288"/>
                  <a:gd name="T35" fmla="*/ 7 h 442"/>
                  <a:gd name="T36" fmla="*/ 207 w 288"/>
                  <a:gd name="T37" fmla="*/ 1 h 442"/>
                  <a:gd name="T38" fmla="*/ 227 w 288"/>
                  <a:gd name="T39" fmla="*/ 0 h 442"/>
                  <a:gd name="T40" fmla="*/ 245 w 288"/>
                  <a:gd name="T41" fmla="*/ 0 h 442"/>
                  <a:gd name="T42" fmla="*/ 258 w 288"/>
                  <a:gd name="T43" fmla="*/ 7 h 442"/>
                  <a:gd name="T44" fmla="*/ 264 w 288"/>
                  <a:gd name="T45" fmla="*/ 17 h 442"/>
                  <a:gd name="T46" fmla="*/ 277 w 288"/>
                  <a:gd name="T47" fmla="*/ 32 h 442"/>
                  <a:gd name="T48" fmla="*/ 287 w 288"/>
                  <a:gd name="T49" fmla="*/ 59 h 442"/>
                  <a:gd name="T50" fmla="*/ 287 w 288"/>
                  <a:gd name="T51" fmla="*/ 82 h 442"/>
                  <a:gd name="T52" fmla="*/ 287 w 288"/>
                  <a:gd name="T53" fmla="*/ 111 h 442"/>
                  <a:gd name="T54" fmla="*/ 281 w 288"/>
                  <a:gd name="T55" fmla="*/ 139 h 442"/>
                  <a:gd name="T56" fmla="*/ 265 w 288"/>
                  <a:gd name="T57" fmla="*/ 180 h 442"/>
                  <a:gd name="T58" fmla="*/ 243 w 288"/>
                  <a:gd name="T59" fmla="*/ 236 h 442"/>
                  <a:gd name="T60" fmla="*/ 223 w 288"/>
                  <a:gd name="T61" fmla="*/ 286 h 442"/>
                  <a:gd name="T62" fmla="*/ 207 w 288"/>
                  <a:gd name="T63" fmla="*/ 309 h 442"/>
                  <a:gd name="T64" fmla="*/ 174 w 288"/>
                  <a:gd name="T65" fmla="*/ 357 h 442"/>
                  <a:gd name="T66" fmla="*/ 150 w 288"/>
                  <a:gd name="T67" fmla="*/ 397 h 442"/>
                  <a:gd name="T68" fmla="*/ 122 w 288"/>
                  <a:gd name="T69" fmla="*/ 428 h 442"/>
                  <a:gd name="T70" fmla="*/ 109 w 288"/>
                  <a:gd name="T71" fmla="*/ 441 h 442"/>
                  <a:gd name="T72" fmla="*/ 102 w 288"/>
                  <a:gd name="T73" fmla="*/ 419 h 442"/>
                  <a:gd name="T74" fmla="*/ 92 w 288"/>
                  <a:gd name="T75" fmla="*/ 381 h 442"/>
                  <a:gd name="T76" fmla="*/ 83 w 288"/>
                  <a:gd name="T77" fmla="*/ 358 h 442"/>
                  <a:gd name="T78" fmla="*/ 67 w 288"/>
                  <a:gd name="T79" fmla="*/ 339 h 442"/>
                  <a:gd name="T80" fmla="*/ 31 w 288"/>
                  <a:gd name="T81" fmla="*/ 318 h 442"/>
                  <a:gd name="T82" fmla="*/ 28 w 288"/>
                  <a:gd name="T83" fmla="*/ 316 h 442"/>
                  <a:gd name="T84" fmla="*/ 18 w 288"/>
                  <a:gd name="T85" fmla="*/ 354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8" h="442">
                    <a:moveTo>
                      <a:pt x="18" y="354"/>
                    </a:moveTo>
                    <a:lnTo>
                      <a:pt x="10" y="322"/>
                    </a:lnTo>
                    <a:lnTo>
                      <a:pt x="5" y="306"/>
                    </a:lnTo>
                    <a:lnTo>
                      <a:pt x="2" y="299"/>
                    </a:lnTo>
                    <a:lnTo>
                      <a:pt x="0" y="287"/>
                    </a:lnTo>
                    <a:lnTo>
                      <a:pt x="6" y="274"/>
                    </a:lnTo>
                    <a:lnTo>
                      <a:pt x="16" y="262"/>
                    </a:lnTo>
                    <a:lnTo>
                      <a:pt x="31" y="252"/>
                    </a:lnTo>
                    <a:lnTo>
                      <a:pt x="47" y="242"/>
                    </a:lnTo>
                    <a:lnTo>
                      <a:pt x="64" y="220"/>
                    </a:lnTo>
                    <a:lnTo>
                      <a:pt x="89" y="177"/>
                    </a:lnTo>
                    <a:lnTo>
                      <a:pt x="103" y="145"/>
                    </a:lnTo>
                    <a:lnTo>
                      <a:pt x="121" y="109"/>
                    </a:lnTo>
                    <a:lnTo>
                      <a:pt x="134" y="75"/>
                    </a:lnTo>
                    <a:lnTo>
                      <a:pt x="145" y="52"/>
                    </a:lnTo>
                    <a:lnTo>
                      <a:pt x="160" y="36"/>
                    </a:lnTo>
                    <a:lnTo>
                      <a:pt x="173" y="20"/>
                    </a:lnTo>
                    <a:lnTo>
                      <a:pt x="190" y="7"/>
                    </a:lnTo>
                    <a:lnTo>
                      <a:pt x="207" y="1"/>
                    </a:lnTo>
                    <a:lnTo>
                      <a:pt x="227" y="0"/>
                    </a:lnTo>
                    <a:lnTo>
                      <a:pt x="245" y="0"/>
                    </a:lnTo>
                    <a:lnTo>
                      <a:pt x="258" y="7"/>
                    </a:lnTo>
                    <a:lnTo>
                      <a:pt x="264" y="17"/>
                    </a:lnTo>
                    <a:lnTo>
                      <a:pt x="277" y="32"/>
                    </a:lnTo>
                    <a:lnTo>
                      <a:pt x="287" y="59"/>
                    </a:lnTo>
                    <a:lnTo>
                      <a:pt x="287" y="82"/>
                    </a:lnTo>
                    <a:lnTo>
                      <a:pt x="287" y="111"/>
                    </a:lnTo>
                    <a:lnTo>
                      <a:pt x="281" y="139"/>
                    </a:lnTo>
                    <a:lnTo>
                      <a:pt x="265" y="180"/>
                    </a:lnTo>
                    <a:lnTo>
                      <a:pt x="243" y="236"/>
                    </a:lnTo>
                    <a:lnTo>
                      <a:pt x="223" y="286"/>
                    </a:lnTo>
                    <a:lnTo>
                      <a:pt x="207" y="309"/>
                    </a:lnTo>
                    <a:lnTo>
                      <a:pt x="174" y="357"/>
                    </a:lnTo>
                    <a:lnTo>
                      <a:pt x="150" y="397"/>
                    </a:lnTo>
                    <a:lnTo>
                      <a:pt x="122" y="428"/>
                    </a:lnTo>
                    <a:lnTo>
                      <a:pt x="109" y="441"/>
                    </a:lnTo>
                    <a:lnTo>
                      <a:pt x="102" y="419"/>
                    </a:lnTo>
                    <a:lnTo>
                      <a:pt x="92" y="381"/>
                    </a:lnTo>
                    <a:lnTo>
                      <a:pt x="83" y="358"/>
                    </a:lnTo>
                    <a:lnTo>
                      <a:pt x="67" y="339"/>
                    </a:lnTo>
                    <a:lnTo>
                      <a:pt x="31" y="318"/>
                    </a:lnTo>
                    <a:lnTo>
                      <a:pt x="28" y="316"/>
                    </a:lnTo>
                    <a:lnTo>
                      <a:pt x="18" y="354"/>
                    </a:lnTo>
                  </a:path>
                </a:pathLst>
              </a:custGeom>
              <a:solidFill>
                <a:srgbClr val="9F3FD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64" name="Freeform 32"/>
              <p:cNvSpPr>
                <a:spLocks/>
              </p:cNvSpPr>
              <p:nvPr/>
            </p:nvSpPr>
            <p:spPr bwMode="auto">
              <a:xfrm>
                <a:off x="1719" y="2641"/>
                <a:ext cx="64" cy="94"/>
              </a:xfrm>
              <a:custGeom>
                <a:avLst/>
                <a:gdLst>
                  <a:gd name="T0" fmla="*/ 24 w 64"/>
                  <a:gd name="T1" fmla="*/ 0 h 94"/>
                  <a:gd name="T2" fmla="*/ 38 w 64"/>
                  <a:gd name="T3" fmla="*/ 17 h 94"/>
                  <a:gd name="T4" fmla="*/ 46 w 64"/>
                  <a:gd name="T5" fmla="*/ 38 h 94"/>
                  <a:gd name="T6" fmla="*/ 56 w 64"/>
                  <a:gd name="T7" fmla="*/ 74 h 94"/>
                  <a:gd name="T8" fmla="*/ 63 w 64"/>
                  <a:gd name="T9" fmla="*/ 92 h 94"/>
                  <a:gd name="T10" fmla="*/ 63 w 64"/>
                  <a:gd name="T11" fmla="*/ 93 h 94"/>
                  <a:gd name="T12" fmla="*/ 44 w 64"/>
                  <a:gd name="T13" fmla="*/ 89 h 94"/>
                  <a:gd name="T14" fmla="*/ 17 w 64"/>
                  <a:gd name="T15" fmla="*/ 73 h 94"/>
                  <a:gd name="T16" fmla="*/ 5 w 64"/>
                  <a:gd name="T17" fmla="*/ 61 h 94"/>
                  <a:gd name="T18" fmla="*/ 0 w 64"/>
                  <a:gd name="T19" fmla="*/ 54 h 94"/>
                  <a:gd name="T20" fmla="*/ 10 w 64"/>
                  <a:gd name="T21" fmla="*/ 31 h 94"/>
                  <a:gd name="T22" fmla="*/ 24 w 64"/>
                  <a:gd name="T23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4" h="94">
                    <a:moveTo>
                      <a:pt x="24" y="0"/>
                    </a:moveTo>
                    <a:lnTo>
                      <a:pt x="38" y="17"/>
                    </a:lnTo>
                    <a:lnTo>
                      <a:pt x="46" y="38"/>
                    </a:lnTo>
                    <a:lnTo>
                      <a:pt x="56" y="74"/>
                    </a:lnTo>
                    <a:lnTo>
                      <a:pt x="63" y="92"/>
                    </a:lnTo>
                    <a:lnTo>
                      <a:pt x="63" y="93"/>
                    </a:lnTo>
                    <a:lnTo>
                      <a:pt x="44" y="89"/>
                    </a:lnTo>
                    <a:lnTo>
                      <a:pt x="17" y="73"/>
                    </a:lnTo>
                    <a:lnTo>
                      <a:pt x="5" y="61"/>
                    </a:lnTo>
                    <a:lnTo>
                      <a:pt x="0" y="54"/>
                    </a:lnTo>
                    <a:lnTo>
                      <a:pt x="10" y="31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7F00D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2465" name="Group 33"/>
            <p:cNvGrpSpPr>
              <a:grpSpLocks/>
            </p:cNvGrpSpPr>
            <p:nvPr/>
          </p:nvGrpSpPr>
          <p:grpSpPr bwMode="auto">
            <a:xfrm>
              <a:off x="1434" y="1485"/>
              <a:ext cx="1004" cy="1387"/>
              <a:chOff x="1434" y="1485"/>
              <a:chExt cx="1004" cy="1387"/>
            </a:xfrm>
          </p:grpSpPr>
          <p:grpSp>
            <p:nvGrpSpPr>
              <p:cNvPr id="402466" name="Group 34"/>
              <p:cNvGrpSpPr>
                <a:grpSpLocks/>
              </p:cNvGrpSpPr>
              <p:nvPr/>
            </p:nvGrpSpPr>
            <p:grpSpPr bwMode="auto">
              <a:xfrm>
                <a:off x="1434" y="1573"/>
                <a:ext cx="562" cy="691"/>
                <a:chOff x="1434" y="1573"/>
                <a:chExt cx="562" cy="691"/>
              </a:xfrm>
            </p:grpSpPr>
            <p:sp>
              <p:nvSpPr>
                <p:cNvPr id="402467" name="Freeform 35"/>
                <p:cNvSpPr>
                  <a:spLocks/>
                </p:cNvSpPr>
                <p:nvPr/>
              </p:nvSpPr>
              <p:spPr bwMode="auto">
                <a:xfrm>
                  <a:off x="1820" y="2074"/>
                  <a:ext cx="125" cy="190"/>
                </a:xfrm>
                <a:custGeom>
                  <a:avLst/>
                  <a:gdLst>
                    <a:gd name="T0" fmla="*/ 77 w 125"/>
                    <a:gd name="T1" fmla="*/ 0 h 190"/>
                    <a:gd name="T2" fmla="*/ 83 w 125"/>
                    <a:gd name="T3" fmla="*/ 66 h 190"/>
                    <a:gd name="T4" fmla="*/ 104 w 125"/>
                    <a:gd name="T5" fmla="*/ 128 h 190"/>
                    <a:gd name="T6" fmla="*/ 124 w 125"/>
                    <a:gd name="T7" fmla="*/ 159 h 190"/>
                    <a:gd name="T8" fmla="*/ 63 w 125"/>
                    <a:gd name="T9" fmla="*/ 189 h 190"/>
                    <a:gd name="T10" fmla="*/ 25 w 125"/>
                    <a:gd name="T11" fmla="*/ 118 h 190"/>
                    <a:gd name="T12" fmla="*/ 14 w 125"/>
                    <a:gd name="T13" fmla="*/ 71 h 190"/>
                    <a:gd name="T14" fmla="*/ 0 w 125"/>
                    <a:gd name="T15" fmla="*/ 10 h 190"/>
                    <a:gd name="T16" fmla="*/ 77 w 125"/>
                    <a:gd name="T17" fmla="*/ 0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5" h="190">
                      <a:moveTo>
                        <a:pt x="77" y="0"/>
                      </a:moveTo>
                      <a:lnTo>
                        <a:pt x="83" y="66"/>
                      </a:lnTo>
                      <a:lnTo>
                        <a:pt x="104" y="128"/>
                      </a:lnTo>
                      <a:lnTo>
                        <a:pt x="124" y="159"/>
                      </a:lnTo>
                      <a:lnTo>
                        <a:pt x="63" y="189"/>
                      </a:lnTo>
                      <a:lnTo>
                        <a:pt x="25" y="118"/>
                      </a:lnTo>
                      <a:lnTo>
                        <a:pt x="14" y="71"/>
                      </a:lnTo>
                      <a:lnTo>
                        <a:pt x="0" y="10"/>
                      </a:lnTo>
                      <a:lnTo>
                        <a:pt x="77" y="0"/>
                      </a:lnTo>
                    </a:path>
                  </a:pathLst>
                </a:custGeom>
                <a:solidFill>
                  <a:srgbClr val="FF9F9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2468" name="Group 36"/>
                <p:cNvGrpSpPr>
                  <a:grpSpLocks/>
                </p:cNvGrpSpPr>
                <p:nvPr/>
              </p:nvGrpSpPr>
              <p:grpSpPr bwMode="auto">
                <a:xfrm>
                  <a:off x="1434" y="1573"/>
                  <a:ext cx="562" cy="651"/>
                  <a:chOff x="1434" y="1573"/>
                  <a:chExt cx="562" cy="651"/>
                </a:xfrm>
              </p:grpSpPr>
              <p:grpSp>
                <p:nvGrpSpPr>
                  <p:cNvPr id="402469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1669" y="2001"/>
                    <a:ext cx="74" cy="92"/>
                    <a:chOff x="1669" y="2001"/>
                    <a:chExt cx="74" cy="92"/>
                  </a:xfrm>
                </p:grpSpPr>
                <p:sp>
                  <p:nvSpPr>
                    <p:cNvPr id="402470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669" y="2001"/>
                      <a:ext cx="74" cy="42"/>
                    </a:xfrm>
                    <a:custGeom>
                      <a:avLst/>
                      <a:gdLst>
                        <a:gd name="T0" fmla="*/ 0 w 74"/>
                        <a:gd name="T1" fmla="*/ 5 h 42"/>
                        <a:gd name="T2" fmla="*/ 4 w 74"/>
                        <a:gd name="T3" fmla="*/ 41 h 42"/>
                        <a:gd name="T4" fmla="*/ 73 w 74"/>
                        <a:gd name="T5" fmla="*/ 31 h 42"/>
                        <a:gd name="T6" fmla="*/ 61 w 74"/>
                        <a:gd name="T7" fmla="*/ 0 h 42"/>
                        <a:gd name="T8" fmla="*/ 0 w 74"/>
                        <a:gd name="T9" fmla="*/ 5 h 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74" h="42">
                          <a:moveTo>
                            <a:pt x="0" y="5"/>
                          </a:moveTo>
                          <a:lnTo>
                            <a:pt x="4" y="41"/>
                          </a:lnTo>
                          <a:lnTo>
                            <a:pt x="73" y="31"/>
                          </a:lnTo>
                          <a:lnTo>
                            <a:pt x="61" y="0"/>
                          </a:lnTo>
                          <a:lnTo>
                            <a:pt x="0" y="5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471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1690" y="2038"/>
                      <a:ext cx="53" cy="55"/>
                    </a:xfrm>
                    <a:custGeom>
                      <a:avLst/>
                      <a:gdLst>
                        <a:gd name="T0" fmla="*/ 0 w 53"/>
                        <a:gd name="T1" fmla="*/ 2 h 55"/>
                        <a:gd name="T2" fmla="*/ 4 w 53"/>
                        <a:gd name="T3" fmla="*/ 18 h 55"/>
                        <a:gd name="T4" fmla="*/ 4 w 53"/>
                        <a:gd name="T5" fmla="*/ 26 h 55"/>
                        <a:gd name="T6" fmla="*/ 4 w 53"/>
                        <a:gd name="T7" fmla="*/ 35 h 55"/>
                        <a:gd name="T8" fmla="*/ 0 w 53"/>
                        <a:gd name="T9" fmla="*/ 54 h 55"/>
                        <a:gd name="T10" fmla="*/ 50 w 53"/>
                        <a:gd name="T11" fmla="*/ 30 h 55"/>
                        <a:gd name="T12" fmla="*/ 52 w 53"/>
                        <a:gd name="T13" fmla="*/ 0 h 55"/>
                        <a:gd name="T14" fmla="*/ 0 w 53"/>
                        <a:gd name="T15" fmla="*/ 2 h 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53" h="55">
                          <a:moveTo>
                            <a:pt x="0" y="2"/>
                          </a:moveTo>
                          <a:lnTo>
                            <a:pt x="4" y="18"/>
                          </a:lnTo>
                          <a:lnTo>
                            <a:pt x="4" y="26"/>
                          </a:lnTo>
                          <a:lnTo>
                            <a:pt x="4" y="35"/>
                          </a:lnTo>
                          <a:lnTo>
                            <a:pt x="0" y="54"/>
                          </a:lnTo>
                          <a:lnTo>
                            <a:pt x="50" y="30"/>
                          </a:lnTo>
                          <a:lnTo>
                            <a:pt x="52" y="0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3F1F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2472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434" y="1573"/>
                    <a:ext cx="562" cy="651"/>
                    <a:chOff x="1434" y="1573"/>
                    <a:chExt cx="562" cy="651"/>
                  </a:xfrm>
                </p:grpSpPr>
                <p:sp>
                  <p:nvSpPr>
                    <p:cNvPr id="402473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1434" y="1573"/>
                      <a:ext cx="562" cy="651"/>
                    </a:xfrm>
                    <a:custGeom>
                      <a:avLst/>
                      <a:gdLst>
                        <a:gd name="T0" fmla="*/ 177 w 562"/>
                        <a:gd name="T1" fmla="*/ 53 h 651"/>
                        <a:gd name="T2" fmla="*/ 135 w 562"/>
                        <a:gd name="T3" fmla="*/ 88 h 651"/>
                        <a:gd name="T4" fmla="*/ 97 w 562"/>
                        <a:gd name="T5" fmla="*/ 142 h 651"/>
                        <a:gd name="T6" fmla="*/ 94 w 562"/>
                        <a:gd name="T7" fmla="*/ 200 h 651"/>
                        <a:gd name="T8" fmla="*/ 96 w 562"/>
                        <a:gd name="T9" fmla="*/ 235 h 651"/>
                        <a:gd name="T10" fmla="*/ 61 w 562"/>
                        <a:gd name="T11" fmla="*/ 283 h 651"/>
                        <a:gd name="T12" fmla="*/ 25 w 562"/>
                        <a:gd name="T13" fmla="*/ 338 h 651"/>
                        <a:gd name="T14" fmla="*/ 4 w 562"/>
                        <a:gd name="T15" fmla="*/ 384 h 651"/>
                        <a:gd name="T16" fmla="*/ 6 w 562"/>
                        <a:gd name="T17" fmla="*/ 432 h 651"/>
                        <a:gd name="T18" fmla="*/ 19 w 562"/>
                        <a:gd name="T19" fmla="*/ 455 h 651"/>
                        <a:gd name="T20" fmla="*/ 52 w 562"/>
                        <a:gd name="T21" fmla="*/ 463 h 651"/>
                        <a:gd name="T22" fmla="*/ 107 w 562"/>
                        <a:gd name="T23" fmla="*/ 434 h 651"/>
                        <a:gd name="T24" fmla="*/ 135 w 562"/>
                        <a:gd name="T25" fmla="*/ 387 h 651"/>
                        <a:gd name="T26" fmla="*/ 157 w 562"/>
                        <a:gd name="T27" fmla="*/ 464 h 651"/>
                        <a:gd name="T28" fmla="*/ 203 w 562"/>
                        <a:gd name="T29" fmla="*/ 434 h 651"/>
                        <a:gd name="T30" fmla="*/ 270 w 562"/>
                        <a:gd name="T31" fmla="*/ 435 h 651"/>
                        <a:gd name="T32" fmla="*/ 302 w 562"/>
                        <a:gd name="T33" fmla="*/ 463 h 651"/>
                        <a:gd name="T34" fmla="*/ 296 w 562"/>
                        <a:gd name="T35" fmla="*/ 487 h 651"/>
                        <a:gd name="T36" fmla="*/ 235 w 562"/>
                        <a:gd name="T37" fmla="*/ 510 h 651"/>
                        <a:gd name="T38" fmla="*/ 180 w 562"/>
                        <a:gd name="T39" fmla="*/ 518 h 651"/>
                        <a:gd name="T40" fmla="*/ 183 w 562"/>
                        <a:gd name="T41" fmla="*/ 577 h 651"/>
                        <a:gd name="T42" fmla="*/ 195 w 562"/>
                        <a:gd name="T43" fmla="*/ 631 h 651"/>
                        <a:gd name="T44" fmla="*/ 216 w 562"/>
                        <a:gd name="T45" fmla="*/ 650 h 651"/>
                        <a:gd name="T46" fmla="*/ 260 w 562"/>
                        <a:gd name="T47" fmla="*/ 634 h 651"/>
                        <a:gd name="T48" fmla="*/ 384 w 562"/>
                        <a:gd name="T49" fmla="*/ 556 h 651"/>
                        <a:gd name="T50" fmla="*/ 445 w 562"/>
                        <a:gd name="T51" fmla="*/ 510 h 651"/>
                        <a:gd name="T52" fmla="*/ 452 w 562"/>
                        <a:gd name="T53" fmla="*/ 487 h 651"/>
                        <a:gd name="T54" fmla="*/ 490 w 562"/>
                        <a:gd name="T55" fmla="*/ 489 h 651"/>
                        <a:gd name="T56" fmla="*/ 517 w 562"/>
                        <a:gd name="T57" fmla="*/ 468 h 651"/>
                        <a:gd name="T58" fmla="*/ 523 w 562"/>
                        <a:gd name="T59" fmla="*/ 410 h 651"/>
                        <a:gd name="T60" fmla="*/ 542 w 562"/>
                        <a:gd name="T61" fmla="*/ 349 h 651"/>
                        <a:gd name="T62" fmla="*/ 561 w 562"/>
                        <a:gd name="T63" fmla="*/ 241 h 651"/>
                        <a:gd name="T64" fmla="*/ 535 w 562"/>
                        <a:gd name="T65" fmla="*/ 114 h 651"/>
                        <a:gd name="T66" fmla="*/ 493 w 562"/>
                        <a:gd name="T67" fmla="*/ 55 h 651"/>
                        <a:gd name="T68" fmla="*/ 422 w 562"/>
                        <a:gd name="T69" fmla="*/ 13 h 651"/>
                        <a:gd name="T70" fmla="*/ 346 w 562"/>
                        <a:gd name="T71" fmla="*/ 0 h 651"/>
                        <a:gd name="T72" fmla="*/ 283 w 562"/>
                        <a:gd name="T73" fmla="*/ 7 h 651"/>
                        <a:gd name="T74" fmla="*/ 219 w 562"/>
                        <a:gd name="T75" fmla="*/ 30 h 65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562" h="651">
                          <a:moveTo>
                            <a:pt x="219" y="30"/>
                          </a:moveTo>
                          <a:lnTo>
                            <a:pt x="177" y="53"/>
                          </a:lnTo>
                          <a:lnTo>
                            <a:pt x="153" y="72"/>
                          </a:lnTo>
                          <a:lnTo>
                            <a:pt x="135" y="88"/>
                          </a:lnTo>
                          <a:lnTo>
                            <a:pt x="111" y="116"/>
                          </a:lnTo>
                          <a:lnTo>
                            <a:pt x="97" y="142"/>
                          </a:lnTo>
                          <a:lnTo>
                            <a:pt x="92" y="165"/>
                          </a:lnTo>
                          <a:lnTo>
                            <a:pt x="94" y="200"/>
                          </a:lnTo>
                          <a:lnTo>
                            <a:pt x="99" y="219"/>
                          </a:lnTo>
                          <a:lnTo>
                            <a:pt x="96" y="235"/>
                          </a:lnTo>
                          <a:lnTo>
                            <a:pt x="84" y="255"/>
                          </a:lnTo>
                          <a:lnTo>
                            <a:pt x="61" y="283"/>
                          </a:lnTo>
                          <a:lnTo>
                            <a:pt x="42" y="309"/>
                          </a:lnTo>
                          <a:lnTo>
                            <a:pt x="25" y="338"/>
                          </a:lnTo>
                          <a:lnTo>
                            <a:pt x="10" y="365"/>
                          </a:lnTo>
                          <a:lnTo>
                            <a:pt x="4" y="384"/>
                          </a:lnTo>
                          <a:lnTo>
                            <a:pt x="0" y="405"/>
                          </a:lnTo>
                          <a:lnTo>
                            <a:pt x="6" y="432"/>
                          </a:lnTo>
                          <a:lnTo>
                            <a:pt x="12" y="445"/>
                          </a:lnTo>
                          <a:lnTo>
                            <a:pt x="19" y="455"/>
                          </a:lnTo>
                          <a:lnTo>
                            <a:pt x="32" y="464"/>
                          </a:lnTo>
                          <a:lnTo>
                            <a:pt x="52" y="463"/>
                          </a:lnTo>
                          <a:lnTo>
                            <a:pt x="77" y="451"/>
                          </a:lnTo>
                          <a:lnTo>
                            <a:pt x="107" y="434"/>
                          </a:lnTo>
                          <a:lnTo>
                            <a:pt x="138" y="416"/>
                          </a:lnTo>
                          <a:lnTo>
                            <a:pt x="135" y="387"/>
                          </a:lnTo>
                          <a:lnTo>
                            <a:pt x="141" y="458"/>
                          </a:lnTo>
                          <a:lnTo>
                            <a:pt x="157" y="464"/>
                          </a:lnTo>
                          <a:lnTo>
                            <a:pt x="173" y="449"/>
                          </a:lnTo>
                          <a:lnTo>
                            <a:pt x="203" y="434"/>
                          </a:lnTo>
                          <a:lnTo>
                            <a:pt x="231" y="429"/>
                          </a:lnTo>
                          <a:lnTo>
                            <a:pt x="270" y="435"/>
                          </a:lnTo>
                          <a:lnTo>
                            <a:pt x="292" y="445"/>
                          </a:lnTo>
                          <a:lnTo>
                            <a:pt x="302" y="463"/>
                          </a:lnTo>
                          <a:lnTo>
                            <a:pt x="302" y="477"/>
                          </a:lnTo>
                          <a:lnTo>
                            <a:pt x="296" y="487"/>
                          </a:lnTo>
                          <a:lnTo>
                            <a:pt x="266" y="502"/>
                          </a:lnTo>
                          <a:lnTo>
                            <a:pt x="235" y="510"/>
                          </a:lnTo>
                          <a:lnTo>
                            <a:pt x="205" y="518"/>
                          </a:lnTo>
                          <a:lnTo>
                            <a:pt x="180" y="518"/>
                          </a:lnTo>
                          <a:lnTo>
                            <a:pt x="176" y="512"/>
                          </a:lnTo>
                          <a:lnTo>
                            <a:pt x="183" y="577"/>
                          </a:lnTo>
                          <a:lnTo>
                            <a:pt x="192" y="612"/>
                          </a:lnTo>
                          <a:lnTo>
                            <a:pt x="195" y="631"/>
                          </a:lnTo>
                          <a:lnTo>
                            <a:pt x="200" y="640"/>
                          </a:lnTo>
                          <a:lnTo>
                            <a:pt x="216" y="650"/>
                          </a:lnTo>
                          <a:lnTo>
                            <a:pt x="234" y="648"/>
                          </a:lnTo>
                          <a:lnTo>
                            <a:pt x="260" y="634"/>
                          </a:lnTo>
                          <a:lnTo>
                            <a:pt x="322" y="596"/>
                          </a:lnTo>
                          <a:lnTo>
                            <a:pt x="384" y="556"/>
                          </a:lnTo>
                          <a:lnTo>
                            <a:pt x="433" y="524"/>
                          </a:lnTo>
                          <a:lnTo>
                            <a:pt x="445" y="510"/>
                          </a:lnTo>
                          <a:lnTo>
                            <a:pt x="451" y="495"/>
                          </a:lnTo>
                          <a:lnTo>
                            <a:pt x="452" y="487"/>
                          </a:lnTo>
                          <a:lnTo>
                            <a:pt x="471" y="489"/>
                          </a:lnTo>
                          <a:lnTo>
                            <a:pt x="490" y="489"/>
                          </a:lnTo>
                          <a:lnTo>
                            <a:pt x="503" y="486"/>
                          </a:lnTo>
                          <a:lnTo>
                            <a:pt x="517" y="468"/>
                          </a:lnTo>
                          <a:lnTo>
                            <a:pt x="525" y="445"/>
                          </a:lnTo>
                          <a:lnTo>
                            <a:pt x="523" y="410"/>
                          </a:lnTo>
                          <a:lnTo>
                            <a:pt x="526" y="384"/>
                          </a:lnTo>
                          <a:lnTo>
                            <a:pt x="542" y="349"/>
                          </a:lnTo>
                          <a:lnTo>
                            <a:pt x="557" y="312"/>
                          </a:lnTo>
                          <a:lnTo>
                            <a:pt x="561" y="241"/>
                          </a:lnTo>
                          <a:lnTo>
                            <a:pt x="555" y="175"/>
                          </a:lnTo>
                          <a:lnTo>
                            <a:pt x="535" y="114"/>
                          </a:lnTo>
                          <a:lnTo>
                            <a:pt x="515" y="82"/>
                          </a:lnTo>
                          <a:lnTo>
                            <a:pt x="493" y="55"/>
                          </a:lnTo>
                          <a:lnTo>
                            <a:pt x="465" y="30"/>
                          </a:lnTo>
                          <a:lnTo>
                            <a:pt x="422" y="13"/>
                          </a:lnTo>
                          <a:lnTo>
                            <a:pt x="388" y="4"/>
                          </a:lnTo>
                          <a:lnTo>
                            <a:pt x="346" y="0"/>
                          </a:lnTo>
                          <a:lnTo>
                            <a:pt x="309" y="4"/>
                          </a:lnTo>
                          <a:lnTo>
                            <a:pt x="283" y="7"/>
                          </a:lnTo>
                          <a:lnTo>
                            <a:pt x="254" y="17"/>
                          </a:lnTo>
                          <a:lnTo>
                            <a:pt x="219" y="30"/>
                          </a:lnTo>
                        </a:path>
                      </a:pathLst>
                    </a:custGeom>
                    <a:solidFill>
                      <a:srgbClr val="FF9F9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474" name="Freeform 42"/>
                    <p:cNvSpPr>
                      <a:spLocks/>
                    </p:cNvSpPr>
                    <p:nvPr/>
                  </p:nvSpPr>
                  <p:spPr bwMode="auto">
                    <a:xfrm>
                      <a:off x="1608" y="1690"/>
                      <a:ext cx="133" cy="86"/>
                    </a:xfrm>
                    <a:custGeom>
                      <a:avLst/>
                      <a:gdLst>
                        <a:gd name="T0" fmla="*/ 128 w 133"/>
                        <a:gd name="T1" fmla="*/ 54 h 86"/>
                        <a:gd name="T2" fmla="*/ 100 w 133"/>
                        <a:gd name="T3" fmla="*/ 31 h 86"/>
                        <a:gd name="T4" fmla="*/ 67 w 133"/>
                        <a:gd name="T5" fmla="*/ 12 h 86"/>
                        <a:gd name="T6" fmla="*/ 36 w 133"/>
                        <a:gd name="T7" fmla="*/ 2 h 86"/>
                        <a:gd name="T8" fmla="*/ 22 w 133"/>
                        <a:gd name="T9" fmla="*/ 0 h 86"/>
                        <a:gd name="T10" fmla="*/ 10 w 133"/>
                        <a:gd name="T11" fmla="*/ 0 h 86"/>
                        <a:gd name="T12" fmla="*/ 2 w 133"/>
                        <a:gd name="T13" fmla="*/ 6 h 86"/>
                        <a:gd name="T14" fmla="*/ 0 w 133"/>
                        <a:gd name="T15" fmla="*/ 16 h 86"/>
                        <a:gd name="T16" fmla="*/ 2 w 133"/>
                        <a:gd name="T17" fmla="*/ 24 h 86"/>
                        <a:gd name="T18" fmla="*/ 13 w 133"/>
                        <a:gd name="T19" fmla="*/ 29 h 86"/>
                        <a:gd name="T20" fmla="*/ 32 w 133"/>
                        <a:gd name="T21" fmla="*/ 35 h 86"/>
                        <a:gd name="T22" fmla="*/ 60 w 133"/>
                        <a:gd name="T23" fmla="*/ 47 h 86"/>
                        <a:gd name="T24" fmla="*/ 83 w 133"/>
                        <a:gd name="T25" fmla="*/ 60 h 86"/>
                        <a:gd name="T26" fmla="*/ 100 w 133"/>
                        <a:gd name="T27" fmla="*/ 71 h 86"/>
                        <a:gd name="T28" fmla="*/ 113 w 133"/>
                        <a:gd name="T29" fmla="*/ 83 h 86"/>
                        <a:gd name="T30" fmla="*/ 126 w 133"/>
                        <a:gd name="T31" fmla="*/ 85 h 86"/>
                        <a:gd name="T32" fmla="*/ 132 w 133"/>
                        <a:gd name="T33" fmla="*/ 71 h 86"/>
                        <a:gd name="T34" fmla="*/ 128 w 133"/>
                        <a:gd name="T35" fmla="*/ 54 h 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</a:cxnLst>
                      <a:rect l="0" t="0" r="r" b="b"/>
                      <a:pathLst>
                        <a:path w="133" h="86">
                          <a:moveTo>
                            <a:pt x="128" y="54"/>
                          </a:moveTo>
                          <a:lnTo>
                            <a:pt x="100" y="31"/>
                          </a:lnTo>
                          <a:lnTo>
                            <a:pt x="67" y="12"/>
                          </a:lnTo>
                          <a:lnTo>
                            <a:pt x="36" y="2"/>
                          </a:lnTo>
                          <a:lnTo>
                            <a:pt x="22" y="0"/>
                          </a:lnTo>
                          <a:lnTo>
                            <a:pt x="10" y="0"/>
                          </a:lnTo>
                          <a:lnTo>
                            <a:pt x="2" y="6"/>
                          </a:lnTo>
                          <a:lnTo>
                            <a:pt x="0" y="16"/>
                          </a:lnTo>
                          <a:lnTo>
                            <a:pt x="2" y="24"/>
                          </a:lnTo>
                          <a:lnTo>
                            <a:pt x="13" y="29"/>
                          </a:lnTo>
                          <a:lnTo>
                            <a:pt x="32" y="35"/>
                          </a:lnTo>
                          <a:lnTo>
                            <a:pt x="60" y="47"/>
                          </a:lnTo>
                          <a:lnTo>
                            <a:pt x="83" y="60"/>
                          </a:lnTo>
                          <a:lnTo>
                            <a:pt x="100" y="71"/>
                          </a:lnTo>
                          <a:lnTo>
                            <a:pt x="113" y="83"/>
                          </a:lnTo>
                          <a:lnTo>
                            <a:pt x="126" y="85"/>
                          </a:lnTo>
                          <a:lnTo>
                            <a:pt x="132" y="71"/>
                          </a:lnTo>
                          <a:lnTo>
                            <a:pt x="128" y="54"/>
                          </a:lnTo>
                        </a:path>
                      </a:pathLst>
                    </a:custGeom>
                    <a:solidFill>
                      <a:srgbClr val="3F1F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475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1756" y="1875"/>
                      <a:ext cx="159" cy="176"/>
                    </a:xfrm>
                    <a:custGeom>
                      <a:avLst/>
                      <a:gdLst>
                        <a:gd name="T0" fmla="*/ 16 w 159"/>
                        <a:gd name="T1" fmla="*/ 0 h 176"/>
                        <a:gd name="T2" fmla="*/ 8 w 159"/>
                        <a:gd name="T3" fmla="*/ 34 h 176"/>
                        <a:gd name="T4" fmla="*/ 2 w 159"/>
                        <a:gd name="T5" fmla="*/ 61 h 176"/>
                        <a:gd name="T6" fmla="*/ 0 w 159"/>
                        <a:gd name="T7" fmla="*/ 97 h 176"/>
                        <a:gd name="T8" fmla="*/ 8 w 159"/>
                        <a:gd name="T9" fmla="*/ 127 h 176"/>
                        <a:gd name="T10" fmla="*/ 37 w 159"/>
                        <a:gd name="T11" fmla="*/ 107 h 176"/>
                        <a:gd name="T12" fmla="*/ 39 w 159"/>
                        <a:gd name="T13" fmla="*/ 155 h 176"/>
                        <a:gd name="T14" fmla="*/ 70 w 159"/>
                        <a:gd name="T15" fmla="*/ 137 h 176"/>
                        <a:gd name="T16" fmla="*/ 80 w 159"/>
                        <a:gd name="T17" fmla="*/ 175 h 176"/>
                        <a:gd name="T18" fmla="*/ 105 w 159"/>
                        <a:gd name="T19" fmla="*/ 168 h 176"/>
                        <a:gd name="T20" fmla="*/ 124 w 159"/>
                        <a:gd name="T21" fmla="*/ 152 h 176"/>
                        <a:gd name="T22" fmla="*/ 140 w 159"/>
                        <a:gd name="T23" fmla="*/ 129 h 176"/>
                        <a:gd name="T24" fmla="*/ 158 w 159"/>
                        <a:gd name="T25" fmla="*/ 95 h 176"/>
                        <a:gd name="T26" fmla="*/ 16 w 159"/>
                        <a:gd name="T27" fmla="*/ 0 h 1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159" h="176">
                          <a:moveTo>
                            <a:pt x="16" y="0"/>
                          </a:moveTo>
                          <a:lnTo>
                            <a:pt x="8" y="34"/>
                          </a:lnTo>
                          <a:lnTo>
                            <a:pt x="2" y="61"/>
                          </a:lnTo>
                          <a:lnTo>
                            <a:pt x="0" y="97"/>
                          </a:lnTo>
                          <a:lnTo>
                            <a:pt x="8" y="127"/>
                          </a:lnTo>
                          <a:lnTo>
                            <a:pt x="37" y="107"/>
                          </a:lnTo>
                          <a:lnTo>
                            <a:pt x="39" y="155"/>
                          </a:lnTo>
                          <a:lnTo>
                            <a:pt x="70" y="137"/>
                          </a:lnTo>
                          <a:lnTo>
                            <a:pt x="80" y="175"/>
                          </a:lnTo>
                          <a:lnTo>
                            <a:pt x="105" y="168"/>
                          </a:lnTo>
                          <a:lnTo>
                            <a:pt x="124" y="152"/>
                          </a:lnTo>
                          <a:lnTo>
                            <a:pt x="140" y="129"/>
                          </a:lnTo>
                          <a:lnTo>
                            <a:pt x="158" y="95"/>
                          </a:lnTo>
                          <a:lnTo>
                            <a:pt x="16" y="0"/>
                          </a:lnTo>
                        </a:path>
                      </a:pathLst>
                    </a:custGeom>
                    <a:solidFill>
                      <a:srgbClr val="3F1F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2476" name="Arc 44"/>
                  <p:cNvSpPr>
                    <a:spLocks/>
                  </p:cNvSpPr>
                  <p:nvPr/>
                </p:nvSpPr>
                <p:spPr bwMode="auto">
                  <a:xfrm>
                    <a:off x="1897" y="2011"/>
                    <a:ext cx="68" cy="115"/>
                  </a:xfrm>
                  <a:custGeom>
                    <a:avLst/>
                    <a:gdLst>
                      <a:gd name="G0" fmla="+- 21600 0 0"/>
                      <a:gd name="G1" fmla="+- 21600 0 0"/>
                      <a:gd name="G2" fmla="+- 21600 0 0"/>
                      <a:gd name="T0" fmla="*/ 20343 w 43200"/>
                      <a:gd name="T1" fmla="*/ 37 h 43200"/>
                      <a:gd name="T2" fmla="*/ 30 w 43200"/>
                      <a:gd name="T3" fmla="*/ 20475 h 43200"/>
                      <a:gd name="T4" fmla="*/ 21600 w 432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200" h="43200" fill="none" extrusionOk="0">
                        <a:moveTo>
                          <a:pt x="20342" y="36"/>
                        </a:moveTo>
                        <a:cubicBezTo>
                          <a:pt x="20761" y="12"/>
                          <a:pt x="21180" y="-1"/>
                          <a:pt x="21600" y="-1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21224"/>
                          <a:pt x="9" y="20849"/>
                          <a:pt x="29" y="20474"/>
                        </a:cubicBezTo>
                      </a:path>
                      <a:path w="43200" h="43200" stroke="0" extrusionOk="0">
                        <a:moveTo>
                          <a:pt x="20342" y="36"/>
                        </a:moveTo>
                        <a:cubicBezTo>
                          <a:pt x="20761" y="12"/>
                          <a:pt x="21180" y="-1"/>
                          <a:pt x="21600" y="-1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cubicBezTo>
                          <a:pt x="43200" y="33529"/>
                          <a:pt x="33529" y="43200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21224"/>
                          <a:pt x="9" y="20849"/>
                          <a:pt x="29" y="20474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noFill/>
                  <a:ln w="50800" cap="rnd">
                    <a:solidFill>
                      <a:srgbClr val="FF9F1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0247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1566" y="1745"/>
                    <a:ext cx="135" cy="156"/>
                    <a:chOff x="1566" y="1745"/>
                    <a:chExt cx="135" cy="156"/>
                  </a:xfrm>
                </p:grpSpPr>
                <p:sp>
                  <p:nvSpPr>
                    <p:cNvPr id="40247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1566" y="1759"/>
                      <a:ext cx="119" cy="142"/>
                    </a:xfrm>
                    <a:custGeom>
                      <a:avLst/>
                      <a:gdLst>
                        <a:gd name="T0" fmla="*/ 13 w 119"/>
                        <a:gd name="T1" fmla="*/ 20 h 142"/>
                        <a:gd name="T2" fmla="*/ 2 w 119"/>
                        <a:gd name="T3" fmla="*/ 39 h 142"/>
                        <a:gd name="T4" fmla="*/ 0 w 119"/>
                        <a:gd name="T5" fmla="*/ 55 h 142"/>
                        <a:gd name="T6" fmla="*/ 0 w 119"/>
                        <a:gd name="T7" fmla="*/ 71 h 142"/>
                        <a:gd name="T8" fmla="*/ 2 w 119"/>
                        <a:gd name="T9" fmla="*/ 85 h 142"/>
                        <a:gd name="T10" fmla="*/ 6 w 119"/>
                        <a:gd name="T11" fmla="*/ 97 h 142"/>
                        <a:gd name="T12" fmla="*/ 13 w 119"/>
                        <a:gd name="T13" fmla="*/ 112 h 142"/>
                        <a:gd name="T14" fmla="*/ 23 w 119"/>
                        <a:gd name="T15" fmla="*/ 125 h 142"/>
                        <a:gd name="T16" fmla="*/ 35 w 119"/>
                        <a:gd name="T17" fmla="*/ 135 h 142"/>
                        <a:gd name="T18" fmla="*/ 48 w 119"/>
                        <a:gd name="T19" fmla="*/ 141 h 142"/>
                        <a:gd name="T20" fmla="*/ 64 w 119"/>
                        <a:gd name="T21" fmla="*/ 141 h 142"/>
                        <a:gd name="T22" fmla="*/ 77 w 119"/>
                        <a:gd name="T23" fmla="*/ 137 h 142"/>
                        <a:gd name="T24" fmla="*/ 88 w 119"/>
                        <a:gd name="T25" fmla="*/ 131 h 142"/>
                        <a:gd name="T26" fmla="*/ 97 w 119"/>
                        <a:gd name="T27" fmla="*/ 123 h 142"/>
                        <a:gd name="T28" fmla="*/ 106 w 119"/>
                        <a:gd name="T29" fmla="*/ 111 h 142"/>
                        <a:gd name="T30" fmla="*/ 114 w 119"/>
                        <a:gd name="T31" fmla="*/ 97 h 142"/>
                        <a:gd name="T32" fmla="*/ 118 w 119"/>
                        <a:gd name="T33" fmla="*/ 79 h 142"/>
                        <a:gd name="T34" fmla="*/ 118 w 119"/>
                        <a:gd name="T35" fmla="*/ 61 h 142"/>
                        <a:gd name="T36" fmla="*/ 113 w 119"/>
                        <a:gd name="T37" fmla="*/ 45 h 142"/>
                        <a:gd name="T38" fmla="*/ 111 w 119"/>
                        <a:gd name="T39" fmla="*/ 33 h 142"/>
                        <a:gd name="T40" fmla="*/ 103 w 119"/>
                        <a:gd name="T41" fmla="*/ 23 h 142"/>
                        <a:gd name="T42" fmla="*/ 92 w 119"/>
                        <a:gd name="T43" fmla="*/ 11 h 142"/>
                        <a:gd name="T44" fmla="*/ 74 w 119"/>
                        <a:gd name="T45" fmla="*/ 1 h 142"/>
                        <a:gd name="T46" fmla="*/ 55 w 119"/>
                        <a:gd name="T47" fmla="*/ 0 h 142"/>
                        <a:gd name="T48" fmla="*/ 37 w 119"/>
                        <a:gd name="T49" fmla="*/ 2 h 142"/>
                        <a:gd name="T50" fmla="*/ 25 w 119"/>
                        <a:gd name="T51" fmla="*/ 10 h 142"/>
                        <a:gd name="T52" fmla="*/ 13 w 119"/>
                        <a:gd name="T53" fmla="*/ 20 h 1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</a:cxnLst>
                      <a:rect l="0" t="0" r="r" b="b"/>
                      <a:pathLst>
                        <a:path w="119" h="142">
                          <a:moveTo>
                            <a:pt x="13" y="20"/>
                          </a:moveTo>
                          <a:lnTo>
                            <a:pt x="2" y="39"/>
                          </a:lnTo>
                          <a:lnTo>
                            <a:pt x="0" y="55"/>
                          </a:lnTo>
                          <a:lnTo>
                            <a:pt x="0" y="71"/>
                          </a:lnTo>
                          <a:lnTo>
                            <a:pt x="2" y="85"/>
                          </a:lnTo>
                          <a:lnTo>
                            <a:pt x="6" y="97"/>
                          </a:lnTo>
                          <a:lnTo>
                            <a:pt x="13" y="112"/>
                          </a:lnTo>
                          <a:lnTo>
                            <a:pt x="23" y="125"/>
                          </a:lnTo>
                          <a:lnTo>
                            <a:pt x="35" y="135"/>
                          </a:lnTo>
                          <a:lnTo>
                            <a:pt x="48" y="141"/>
                          </a:lnTo>
                          <a:lnTo>
                            <a:pt x="64" y="141"/>
                          </a:lnTo>
                          <a:lnTo>
                            <a:pt x="77" y="137"/>
                          </a:lnTo>
                          <a:lnTo>
                            <a:pt x="88" y="131"/>
                          </a:lnTo>
                          <a:lnTo>
                            <a:pt x="97" y="123"/>
                          </a:lnTo>
                          <a:lnTo>
                            <a:pt x="106" y="111"/>
                          </a:lnTo>
                          <a:lnTo>
                            <a:pt x="114" y="97"/>
                          </a:lnTo>
                          <a:lnTo>
                            <a:pt x="118" y="79"/>
                          </a:lnTo>
                          <a:lnTo>
                            <a:pt x="118" y="61"/>
                          </a:lnTo>
                          <a:lnTo>
                            <a:pt x="113" y="45"/>
                          </a:lnTo>
                          <a:lnTo>
                            <a:pt x="111" y="33"/>
                          </a:lnTo>
                          <a:lnTo>
                            <a:pt x="103" y="23"/>
                          </a:lnTo>
                          <a:lnTo>
                            <a:pt x="92" y="11"/>
                          </a:lnTo>
                          <a:lnTo>
                            <a:pt x="74" y="1"/>
                          </a:lnTo>
                          <a:lnTo>
                            <a:pt x="55" y="0"/>
                          </a:lnTo>
                          <a:lnTo>
                            <a:pt x="37" y="2"/>
                          </a:lnTo>
                          <a:lnTo>
                            <a:pt x="25" y="10"/>
                          </a:lnTo>
                          <a:lnTo>
                            <a:pt x="13" y="2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479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1592" y="1841"/>
                      <a:ext cx="42" cy="52"/>
                    </a:xfrm>
                    <a:custGeom>
                      <a:avLst/>
                      <a:gdLst>
                        <a:gd name="T0" fmla="*/ 4 w 42"/>
                        <a:gd name="T1" fmla="*/ 7 h 52"/>
                        <a:gd name="T2" fmla="*/ 0 w 42"/>
                        <a:gd name="T3" fmla="*/ 14 h 52"/>
                        <a:gd name="T4" fmla="*/ 0 w 42"/>
                        <a:gd name="T5" fmla="*/ 19 h 52"/>
                        <a:gd name="T6" fmla="*/ 0 w 42"/>
                        <a:gd name="T7" fmla="*/ 26 h 52"/>
                        <a:gd name="T8" fmla="*/ 0 w 42"/>
                        <a:gd name="T9" fmla="*/ 31 h 52"/>
                        <a:gd name="T10" fmla="*/ 2 w 42"/>
                        <a:gd name="T11" fmla="*/ 36 h 52"/>
                        <a:gd name="T12" fmla="*/ 4 w 42"/>
                        <a:gd name="T13" fmla="*/ 41 h 52"/>
                        <a:gd name="T14" fmla="*/ 8 w 42"/>
                        <a:gd name="T15" fmla="*/ 46 h 52"/>
                        <a:gd name="T16" fmla="*/ 12 w 42"/>
                        <a:gd name="T17" fmla="*/ 50 h 52"/>
                        <a:gd name="T18" fmla="*/ 17 w 42"/>
                        <a:gd name="T19" fmla="*/ 51 h 52"/>
                        <a:gd name="T20" fmla="*/ 22 w 42"/>
                        <a:gd name="T21" fmla="*/ 51 h 52"/>
                        <a:gd name="T22" fmla="*/ 27 w 42"/>
                        <a:gd name="T23" fmla="*/ 50 h 52"/>
                        <a:gd name="T24" fmla="*/ 31 w 42"/>
                        <a:gd name="T25" fmla="*/ 48 h 52"/>
                        <a:gd name="T26" fmla="*/ 34 w 42"/>
                        <a:gd name="T27" fmla="*/ 45 h 52"/>
                        <a:gd name="T28" fmla="*/ 37 w 42"/>
                        <a:gd name="T29" fmla="*/ 41 h 52"/>
                        <a:gd name="T30" fmla="*/ 40 w 42"/>
                        <a:gd name="T31" fmla="*/ 36 h 52"/>
                        <a:gd name="T32" fmla="*/ 41 w 42"/>
                        <a:gd name="T33" fmla="*/ 29 h 52"/>
                        <a:gd name="T34" fmla="*/ 41 w 42"/>
                        <a:gd name="T35" fmla="*/ 21 h 52"/>
                        <a:gd name="T36" fmla="*/ 40 w 42"/>
                        <a:gd name="T37" fmla="*/ 16 h 52"/>
                        <a:gd name="T38" fmla="*/ 38 w 42"/>
                        <a:gd name="T39" fmla="*/ 12 h 52"/>
                        <a:gd name="T40" fmla="*/ 36 w 42"/>
                        <a:gd name="T41" fmla="*/ 8 h 52"/>
                        <a:gd name="T42" fmla="*/ 32 w 42"/>
                        <a:gd name="T43" fmla="*/ 3 h 52"/>
                        <a:gd name="T44" fmla="*/ 25 w 42"/>
                        <a:gd name="T45" fmla="*/ 0 h 52"/>
                        <a:gd name="T46" fmla="*/ 19 w 42"/>
                        <a:gd name="T47" fmla="*/ 0 h 52"/>
                        <a:gd name="T48" fmla="*/ 13 w 42"/>
                        <a:gd name="T49" fmla="*/ 1 h 52"/>
                        <a:gd name="T50" fmla="*/ 9 w 42"/>
                        <a:gd name="T51" fmla="*/ 3 h 52"/>
                        <a:gd name="T52" fmla="*/ 4 w 42"/>
                        <a:gd name="T53" fmla="*/ 7 h 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</a:cxnLst>
                      <a:rect l="0" t="0" r="r" b="b"/>
                      <a:pathLst>
                        <a:path w="42" h="52">
                          <a:moveTo>
                            <a:pt x="4" y="7"/>
                          </a:moveTo>
                          <a:lnTo>
                            <a:pt x="0" y="14"/>
                          </a:lnTo>
                          <a:lnTo>
                            <a:pt x="0" y="19"/>
                          </a:lnTo>
                          <a:lnTo>
                            <a:pt x="0" y="26"/>
                          </a:lnTo>
                          <a:lnTo>
                            <a:pt x="0" y="31"/>
                          </a:lnTo>
                          <a:lnTo>
                            <a:pt x="2" y="36"/>
                          </a:lnTo>
                          <a:lnTo>
                            <a:pt x="4" y="41"/>
                          </a:lnTo>
                          <a:lnTo>
                            <a:pt x="8" y="46"/>
                          </a:lnTo>
                          <a:lnTo>
                            <a:pt x="12" y="50"/>
                          </a:lnTo>
                          <a:lnTo>
                            <a:pt x="17" y="51"/>
                          </a:lnTo>
                          <a:lnTo>
                            <a:pt x="22" y="51"/>
                          </a:lnTo>
                          <a:lnTo>
                            <a:pt x="27" y="50"/>
                          </a:lnTo>
                          <a:lnTo>
                            <a:pt x="31" y="48"/>
                          </a:lnTo>
                          <a:lnTo>
                            <a:pt x="34" y="45"/>
                          </a:lnTo>
                          <a:lnTo>
                            <a:pt x="37" y="41"/>
                          </a:lnTo>
                          <a:lnTo>
                            <a:pt x="40" y="36"/>
                          </a:lnTo>
                          <a:lnTo>
                            <a:pt x="41" y="29"/>
                          </a:lnTo>
                          <a:lnTo>
                            <a:pt x="41" y="21"/>
                          </a:lnTo>
                          <a:lnTo>
                            <a:pt x="40" y="16"/>
                          </a:lnTo>
                          <a:lnTo>
                            <a:pt x="38" y="12"/>
                          </a:lnTo>
                          <a:lnTo>
                            <a:pt x="36" y="8"/>
                          </a:lnTo>
                          <a:lnTo>
                            <a:pt x="32" y="3"/>
                          </a:lnTo>
                          <a:lnTo>
                            <a:pt x="25" y="0"/>
                          </a:lnTo>
                          <a:lnTo>
                            <a:pt x="19" y="0"/>
                          </a:lnTo>
                          <a:lnTo>
                            <a:pt x="13" y="1"/>
                          </a:lnTo>
                          <a:lnTo>
                            <a:pt x="9" y="3"/>
                          </a:lnTo>
                          <a:lnTo>
                            <a:pt x="4" y="7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480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1572" y="1745"/>
                      <a:ext cx="129" cy="118"/>
                    </a:xfrm>
                    <a:custGeom>
                      <a:avLst/>
                      <a:gdLst>
                        <a:gd name="T0" fmla="*/ 0 w 129"/>
                        <a:gd name="T1" fmla="*/ 29 h 118"/>
                        <a:gd name="T2" fmla="*/ 17 w 129"/>
                        <a:gd name="T3" fmla="*/ 14 h 118"/>
                        <a:gd name="T4" fmla="*/ 35 w 129"/>
                        <a:gd name="T5" fmla="*/ 5 h 118"/>
                        <a:gd name="T6" fmla="*/ 50 w 129"/>
                        <a:gd name="T7" fmla="*/ 0 h 118"/>
                        <a:gd name="T8" fmla="*/ 66 w 129"/>
                        <a:gd name="T9" fmla="*/ 0 h 118"/>
                        <a:gd name="T10" fmla="*/ 81 w 129"/>
                        <a:gd name="T11" fmla="*/ 4 h 118"/>
                        <a:gd name="T12" fmla="*/ 91 w 129"/>
                        <a:gd name="T13" fmla="*/ 8 h 118"/>
                        <a:gd name="T14" fmla="*/ 102 w 129"/>
                        <a:gd name="T15" fmla="*/ 16 h 118"/>
                        <a:gd name="T16" fmla="*/ 110 w 129"/>
                        <a:gd name="T17" fmla="*/ 27 h 118"/>
                        <a:gd name="T18" fmla="*/ 118 w 129"/>
                        <a:gd name="T19" fmla="*/ 46 h 118"/>
                        <a:gd name="T20" fmla="*/ 121 w 129"/>
                        <a:gd name="T21" fmla="*/ 62 h 118"/>
                        <a:gd name="T22" fmla="*/ 126 w 129"/>
                        <a:gd name="T23" fmla="*/ 76 h 118"/>
                        <a:gd name="T24" fmla="*/ 128 w 129"/>
                        <a:gd name="T25" fmla="*/ 89 h 118"/>
                        <a:gd name="T26" fmla="*/ 128 w 129"/>
                        <a:gd name="T27" fmla="*/ 107 h 118"/>
                        <a:gd name="T28" fmla="*/ 128 w 129"/>
                        <a:gd name="T29" fmla="*/ 117 h 118"/>
                        <a:gd name="T30" fmla="*/ 0 w 129"/>
                        <a:gd name="T31" fmla="*/ 29 h 1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129" h="118">
                          <a:moveTo>
                            <a:pt x="0" y="29"/>
                          </a:moveTo>
                          <a:lnTo>
                            <a:pt x="17" y="14"/>
                          </a:lnTo>
                          <a:lnTo>
                            <a:pt x="35" y="5"/>
                          </a:lnTo>
                          <a:lnTo>
                            <a:pt x="50" y="0"/>
                          </a:lnTo>
                          <a:lnTo>
                            <a:pt x="66" y="0"/>
                          </a:lnTo>
                          <a:lnTo>
                            <a:pt x="81" y="4"/>
                          </a:lnTo>
                          <a:lnTo>
                            <a:pt x="91" y="8"/>
                          </a:lnTo>
                          <a:lnTo>
                            <a:pt x="102" y="16"/>
                          </a:lnTo>
                          <a:lnTo>
                            <a:pt x="110" y="27"/>
                          </a:lnTo>
                          <a:lnTo>
                            <a:pt x="118" y="46"/>
                          </a:lnTo>
                          <a:lnTo>
                            <a:pt x="121" y="62"/>
                          </a:lnTo>
                          <a:lnTo>
                            <a:pt x="126" y="76"/>
                          </a:lnTo>
                          <a:lnTo>
                            <a:pt x="128" y="89"/>
                          </a:lnTo>
                          <a:lnTo>
                            <a:pt x="128" y="107"/>
                          </a:lnTo>
                          <a:lnTo>
                            <a:pt x="128" y="117"/>
                          </a:lnTo>
                          <a:lnTo>
                            <a:pt x="0" y="29"/>
                          </a:lnTo>
                        </a:path>
                      </a:pathLst>
                    </a:custGeom>
                    <a:solidFill>
                      <a:srgbClr val="FF9F9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02481" name="Group 49"/>
              <p:cNvGrpSpPr>
                <a:grpSpLocks/>
              </p:cNvGrpSpPr>
              <p:nvPr/>
            </p:nvGrpSpPr>
            <p:grpSpPr bwMode="auto">
              <a:xfrm>
                <a:off x="1598" y="1485"/>
                <a:ext cx="840" cy="1387"/>
                <a:chOff x="1598" y="1485"/>
                <a:chExt cx="840" cy="1387"/>
              </a:xfrm>
            </p:grpSpPr>
            <p:sp>
              <p:nvSpPr>
                <p:cNvPr id="402482" name="Freeform 50"/>
                <p:cNvSpPr>
                  <a:spLocks/>
                </p:cNvSpPr>
                <p:nvPr/>
              </p:nvSpPr>
              <p:spPr bwMode="auto">
                <a:xfrm>
                  <a:off x="1598" y="1485"/>
                  <a:ext cx="840" cy="1387"/>
                </a:xfrm>
                <a:custGeom>
                  <a:avLst/>
                  <a:gdLst>
                    <a:gd name="T0" fmla="*/ 16 w 840"/>
                    <a:gd name="T1" fmla="*/ 164 h 1387"/>
                    <a:gd name="T2" fmla="*/ 0 w 840"/>
                    <a:gd name="T3" fmla="*/ 138 h 1387"/>
                    <a:gd name="T4" fmla="*/ 4 w 840"/>
                    <a:gd name="T5" fmla="*/ 112 h 1387"/>
                    <a:gd name="T6" fmla="*/ 23 w 840"/>
                    <a:gd name="T7" fmla="*/ 77 h 1387"/>
                    <a:gd name="T8" fmla="*/ 65 w 840"/>
                    <a:gd name="T9" fmla="*/ 38 h 1387"/>
                    <a:gd name="T10" fmla="*/ 126 w 840"/>
                    <a:gd name="T11" fmla="*/ 16 h 1387"/>
                    <a:gd name="T12" fmla="*/ 199 w 840"/>
                    <a:gd name="T13" fmla="*/ 12 h 1387"/>
                    <a:gd name="T14" fmla="*/ 253 w 840"/>
                    <a:gd name="T15" fmla="*/ 0 h 1387"/>
                    <a:gd name="T16" fmla="*/ 323 w 840"/>
                    <a:gd name="T17" fmla="*/ 16 h 1387"/>
                    <a:gd name="T18" fmla="*/ 361 w 840"/>
                    <a:gd name="T19" fmla="*/ 23 h 1387"/>
                    <a:gd name="T20" fmla="*/ 410 w 840"/>
                    <a:gd name="T21" fmla="*/ 47 h 1387"/>
                    <a:gd name="T22" fmla="*/ 449 w 840"/>
                    <a:gd name="T23" fmla="*/ 70 h 1387"/>
                    <a:gd name="T24" fmla="*/ 475 w 840"/>
                    <a:gd name="T25" fmla="*/ 119 h 1387"/>
                    <a:gd name="T26" fmla="*/ 522 w 840"/>
                    <a:gd name="T27" fmla="*/ 199 h 1387"/>
                    <a:gd name="T28" fmla="*/ 579 w 840"/>
                    <a:gd name="T29" fmla="*/ 325 h 1387"/>
                    <a:gd name="T30" fmla="*/ 598 w 840"/>
                    <a:gd name="T31" fmla="*/ 395 h 1387"/>
                    <a:gd name="T32" fmla="*/ 603 w 840"/>
                    <a:gd name="T33" fmla="*/ 452 h 1387"/>
                    <a:gd name="T34" fmla="*/ 575 w 840"/>
                    <a:gd name="T35" fmla="*/ 533 h 1387"/>
                    <a:gd name="T36" fmla="*/ 537 w 840"/>
                    <a:gd name="T37" fmla="*/ 594 h 1387"/>
                    <a:gd name="T38" fmla="*/ 533 w 840"/>
                    <a:gd name="T39" fmla="*/ 682 h 1387"/>
                    <a:gd name="T40" fmla="*/ 549 w 840"/>
                    <a:gd name="T41" fmla="*/ 755 h 1387"/>
                    <a:gd name="T42" fmla="*/ 591 w 840"/>
                    <a:gd name="T43" fmla="*/ 888 h 1387"/>
                    <a:gd name="T44" fmla="*/ 613 w 840"/>
                    <a:gd name="T45" fmla="*/ 923 h 1387"/>
                    <a:gd name="T46" fmla="*/ 709 w 840"/>
                    <a:gd name="T47" fmla="*/ 1034 h 1387"/>
                    <a:gd name="T48" fmla="*/ 793 w 840"/>
                    <a:gd name="T49" fmla="*/ 1099 h 1387"/>
                    <a:gd name="T50" fmla="*/ 823 w 840"/>
                    <a:gd name="T51" fmla="*/ 1129 h 1387"/>
                    <a:gd name="T52" fmla="*/ 839 w 840"/>
                    <a:gd name="T53" fmla="*/ 1160 h 1387"/>
                    <a:gd name="T54" fmla="*/ 729 w 840"/>
                    <a:gd name="T55" fmla="*/ 1138 h 1387"/>
                    <a:gd name="T56" fmla="*/ 809 w 840"/>
                    <a:gd name="T57" fmla="*/ 1202 h 1387"/>
                    <a:gd name="T58" fmla="*/ 839 w 840"/>
                    <a:gd name="T59" fmla="*/ 1279 h 1387"/>
                    <a:gd name="T60" fmla="*/ 790 w 840"/>
                    <a:gd name="T61" fmla="*/ 1252 h 1387"/>
                    <a:gd name="T62" fmla="*/ 717 w 840"/>
                    <a:gd name="T63" fmla="*/ 1183 h 1387"/>
                    <a:gd name="T64" fmla="*/ 667 w 840"/>
                    <a:gd name="T65" fmla="*/ 1145 h 1387"/>
                    <a:gd name="T66" fmla="*/ 755 w 840"/>
                    <a:gd name="T67" fmla="*/ 1283 h 1387"/>
                    <a:gd name="T68" fmla="*/ 793 w 840"/>
                    <a:gd name="T69" fmla="*/ 1386 h 1387"/>
                    <a:gd name="T70" fmla="*/ 706 w 840"/>
                    <a:gd name="T71" fmla="*/ 1302 h 1387"/>
                    <a:gd name="T72" fmla="*/ 629 w 840"/>
                    <a:gd name="T73" fmla="*/ 1187 h 1387"/>
                    <a:gd name="T74" fmla="*/ 629 w 840"/>
                    <a:gd name="T75" fmla="*/ 1267 h 1387"/>
                    <a:gd name="T76" fmla="*/ 556 w 840"/>
                    <a:gd name="T77" fmla="*/ 1122 h 1387"/>
                    <a:gd name="T78" fmla="*/ 487 w 840"/>
                    <a:gd name="T79" fmla="*/ 972 h 1387"/>
                    <a:gd name="T80" fmla="*/ 468 w 840"/>
                    <a:gd name="T81" fmla="*/ 919 h 1387"/>
                    <a:gd name="T82" fmla="*/ 442 w 840"/>
                    <a:gd name="T83" fmla="*/ 785 h 1387"/>
                    <a:gd name="T84" fmla="*/ 407 w 840"/>
                    <a:gd name="T85" fmla="*/ 713 h 1387"/>
                    <a:gd name="T86" fmla="*/ 388 w 840"/>
                    <a:gd name="T87" fmla="*/ 608 h 1387"/>
                    <a:gd name="T88" fmla="*/ 384 w 840"/>
                    <a:gd name="T89" fmla="*/ 586 h 1387"/>
                    <a:gd name="T90" fmla="*/ 365 w 840"/>
                    <a:gd name="T91" fmla="*/ 552 h 1387"/>
                    <a:gd name="T92" fmla="*/ 342 w 840"/>
                    <a:gd name="T93" fmla="*/ 544 h 1387"/>
                    <a:gd name="T94" fmla="*/ 319 w 840"/>
                    <a:gd name="T95" fmla="*/ 533 h 1387"/>
                    <a:gd name="T96" fmla="*/ 272 w 840"/>
                    <a:gd name="T97" fmla="*/ 509 h 1387"/>
                    <a:gd name="T98" fmla="*/ 234 w 840"/>
                    <a:gd name="T99" fmla="*/ 482 h 1387"/>
                    <a:gd name="T100" fmla="*/ 184 w 840"/>
                    <a:gd name="T101" fmla="*/ 444 h 1387"/>
                    <a:gd name="T102" fmla="*/ 131 w 840"/>
                    <a:gd name="T103" fmla="*/ 372 h 1387"/>
                    <a:gd name="T104" fmla="*/ 89 w 840"/>
                    <a:gd name="T105" fmla="*/ 295 h 1387"/>
                    <a:gd name="T106" fmla="*/ 31 w 840"/>
                    <a:gd name="T107" fmla="*/ 211 h 1387"/>
                    <a:gd name="T108" fmla="*/ 16 w 840"/>
                    <a:gd name="T109" fmla="*/ 164 h 13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40" h="1387">
                      <a:moveTo>
                        <a:pt x="16" y="164"/>
                      </a:moveTo>
                      <a:lnTo>
                        <a:pt x="0" y="138"/>
                      </a:lnTo>
                      <a:lnTo>
                        <a:pt x="4" y="112"/>
                      </a:lnTo>
                      <a:lnTo>
                        <a:pt x="23" y="77"/>
                      </a:lnTo>
                      <a:lnTo>
                        <a:pt x="65" y="38"/>
                      </a:lnTo>
                      <a:lnTo>
                        <a:pt x="126" y="16"/>
                      </a:lnTo>
                      <a:lnTo>
                        <a:pt x="199" y="12"/>
                      </a:lnTo>
                      <a:lnTo>
                        <a:pt x="253" y="0"/>
                      </a:lnTo>
                      <a:lnTo>
                        <a:pt x="323" y="16"/>
                      </a:lnTo>
                      <a:lnTo>
                        <a:pt x="361" y="23"/>
                      </a:lnTo>
                      <a:lnTo>
                        <a:pt x="410" y="47"/>
                      </a:lnTo>
                      <a:lnTo>
                        <a:pt x="449" y="70"/>
                      </a:lnTo>
                      <a:lnTo>
                        <a:pt x="475" y="119"/>
                      </a:lnTo>
                      <a:lnTo>
                        <a:pt x="522" y="199"/>
                      </a:lnTo>
                      <a:lnTo>
                        <a:pt x="579" y="325"/>
                      </a:lnTo>
                      <a:lnTo>
                        <a:pt x="598" y="395"/>
                      </a:lnTo>
                      <a:lnTo>
                        <a:pt x="603" y="452"/>
                      </a:lnTo>
                      <a:lnTo>
                        <a:pt x="575" y="533"/>
                      </a:lnTo>
                      <a:lnTo>
                        <a:pt x="537" y="594"/>
                      </a:lnTo>
                      <a:lnTo>
                        <a:pt x="533" y="682"/>
                      </a:lnTo>
                      <a:lnTo>
                        <a:pt x="549" y="755"/>
                      </a:lnTo>
                      <a:lnTo>
                        <a:pt x="591" y="888"/>
                      </a:lnTo>
                      <a:lnTo>
                        <a:pt x="613" y="923"/>
                      </a:lnTo>
                      <a:lnTo>
                        <a:pt x="709" y="1034"/>
                      </a:lnTo>
                      <a:lnTo>
                        <a:pt x="793" y="1099"/>
                      </a:lnTo>
                      <a:lnTo>
                        <a:pt x="823" y="1129"/>
                      </a:lnTo>
                      <a:lnTo>
                        <a:pt x="839" y="1160"/>
                      </a:lnTo>
                      <a:lnTo>
                        <a:pt x="729" y="1138"/>
                      </a:lnTo>
                      <a:lnTo>
                        <a:pt x="809" y="1202"/>
                      </a:lnTo>
                      <a:lnTo>
                        <a:pt x="839" y="1279"/>
                      </a:lnTo>
                      <a:lnTo>
                        <a:pt x="790" y="1252"/>
                      </a:lnTo>
                      <a:lnTo>
                        <a:pt x="717" y="1183"/>
                      </a:lnTo>
                      <a:lnTo>
                        <a:pt x="667" y="1145"/>
                      </a:lnTo>
                      <a:lnTo>
                        <a:pt x="755" y="1283"/>
                      </a:lnTo>
                      <a:lnTo>
                        <a:pt x="793" y="1386"/>
                      </a:lnTo>
                      <a:lnTo>
                        <a:pt x="706" y="1302"/>
                      </a:lnTo>
                      <a:lnTo>
                        <a:pt x="629" y="1187"/>
                      </a:lnTo>
                      <a:lnTo>
                        <a:pt x="629" y="1267"/>
                      </a:lnTo>
                      <a:lnTo>
                        <a:pt x="556" y="1122"/>
                      </a:lnTo>
                      <a:lnTo>
                        <a:pt x="487" y="972"/>
                      </a:lnTo>
                      <a:lnTo>
                        <a:pt x="468" y="919"/>
                      </a:lnTo>
                      <a:lnTo>
                        <a:pt x="442" y="785"/>
                      </a:lnTo>
                      <a:lnTo>
                        <a:pt x="407" y="713"/>
                      </a:lnTo>
                      <a:lnTo>
                        <a:pt x="388" y="608"/>
                      </a:lnTo>
                      <a:lnTo>
                        <a:pt x="384" y="586"/>
                      </a:lnTo>
                      <a:lnTo>
                        <a:pt x="365" y="552"/>
                      </a:lnTo>
                      <a:lnTo>
                        <a:pt x="342" y="544"/>
                      </a:lnTo>
                      <a:lnTo>
                        <a:pt x="319" y="533"/>
                      </a:lnTo>
                      <a:lnTo>
                        <a:pt x="272" y="509"/>
                      </a:lnTo>
                      <a:lnTo>
                        <a:pt x="234" y="482"/>
                      </a:lnTo>
                      <a:lnTo>
                        <a:pt x="184" y="444"/>
                      </a:lnTo>
                      <a:lnTo>
                        <a:pt x="131" y="372"/>
                      </a:lnTo>
                      <a:lnTo>
                        <a:pt x="89" y="295"/>
                      </a:lnTo>
                      <a:lnTo>
                        <a:pt x="31" y="211"/>
                      </a:lnTo>
                      <a:lnTo>
                        <a:pt x="16" y="164"/>
                      </a:lnTo>
                    </a:path>
                  </a:pathLst>
                </a:custGeom>
                <a:solidFill>
                  <a:srgbClr val="FF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483" name="Oval 51"/>
                <p:cNvSpPr>
                  <a:spLocks noChangeArrowheads="1"/>
                </p:cNvSpPr>
                <p:nvPr/>
              </p:nvSpPr>
              <p:spPr bwMode="auto">
                <a:xfrm>
                  <a:off x="1973" y="2039"/>
                  <a:ext cx="185" cy="185"/>
                </a:xfrm>
                <a:prstGeom prst="ellipse">
                  <a:avLst/>
                </a:prstGeom>
                <a:solidFill>
                  <a:srgbClr val="FF00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484" name="Freeform 52"/>
                <p:cNvSpPr>
                  <a:spLocks/>
                </p:cNvSpPr>
                <p:nvPr/>
              </p:nvSpPr>
              <p:spPr bwMode="auto">
                <a:xfrm>
                  <a:off x="1694" y="1513"/>
                  <a:ext cx="357" cy="513"/>
                </a:xfrm>
                <a:custGeom>
                  <a:avLst/>
                  <a:gdLst>
                    <a:gd name="T0" fmla="*/ 0 w 357"/>
                    <a:gd name="T1" fmla="*/ 0 h 513"/>
                    <a:gd name="T2" fmla="*/ 26 w 357"/>
                    <a:gd name="T3" fmla="*/ 26 h 513"/>
                    <a:gd name="T4" fmla="*/ 58 w 357"/>
                    <a:gd name="T5" fmla="*/ 56 h 513"/>
                    <a:gd name="T6" fmla="*/ 78 w 357"/>
                    <a:gd name="T7" fmla="*/ 79 h 513"/>
                    <a:gd name="T8" fmla="*/ 96 w 357"/>
                    <a:gd name="T9" fmla="*/ 107 h 513"/>
                    <a:gd name="T10" fmla="*/ 109 w 357"/>
                    <a:gd name="T11" fmla="*/ 128 h 513"/>
                    <a:gd name="T12" fmla="*/ 119 w 357"/>
                    <a:gd name="T13" fmla="*/ 156 h 513"/>
                    <a:gd name="T14" fmla="*/ 128 w 357"/>
                    <a:gd name="T15" fmla="*/ 191 h 513"/>
                    <a:gd name="T16" fmla="*/ 141 w 357"/>
                    <a:gd name="T17" fmla="*/ 241 h 513"/>
                    <a:gd name="T18" fmla="*/ 147 w 357"/>
                    <a:gd name="T19" fmla="*/ 272 h 513"/>
                    <a:gd name="T20" fmla="*/ 157 w 357"/>
                    <a:gd name="T21" fmla="*/ 307 h 513"/>
                    <a:gd name="T22" fmla="*/ 173 w 357"/>
                    <a:gd name="T23" fmla="*/ 336 h 513"/>
                    <a:gd name="T24" fmla="*/ 191 w 357"/>
                    <a:gd name="T25" fmla="*/ 365 h 513"/>
                    <a:gd name="T26" fmla="*/ 210 w 357"/>
                    <a:gd name="T27" fmla="*/ 387 h 513"/>
                    <a:gd name="T28" fmla="*/ 234 w 357"/>
                    <a:gd name="T29" fmla="*/ 409 h 513"/>
                    <a:gd name="T30" fmla="*/ 257 w 357"/>
                    <a:gd name="T31" fmla="*/ 429 h 513"/>
                    <a:gd name="T32" fmla="*/ 285 w 357"/>
                    <a:gd name="T33" fmla="*/ 452 h 513"/>
                    <a:gd name="T34" fmla="*/ 307 w 357"/>
                    <a:gd name="T35" fmla="*/ 468 h 513"/>
                    <a:gd name="T36" fmla="*/ 327 w 357"/>
                    <a:gd name="T37" fmla="*/ 481 h 513"/>
                    <a:gd name="T38" fmla="*/ 345 w 357"/>
                    <a:gd name="T39" fmla="*/ 496 h 513"/>
                    <a:gd name="T40" fmla="*/ 356 w 357"/>
                    <a:gd name="T41" fmla="*/ 512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57" h="513">
                      <a:moveTo>
                        <a:pt x="0" y="0"/>
                      </a:moveTo>
                      <a:lnTo>
                        <a:pt x="26" y="26"/>
                      </a:lnTo>
                      <a:lnTo>
                        <a:pt x="58" y="56"/>
                      </a:lnTo>
                      <a:lnTo>
                        <a:pt x="78" y="79"/>
                      </a:lnTo>
                      <a:lnTo>
                        <a:pt x="96" y="107"/>
                      </a:lnTo>
                      <a:lnTo>
                        <a:pt x="109" y="128"/>
                      </a:lnTo>
                      <a:lnTo>
                        <a:pt x="119" y="156"/>
                      </a:lnTo>
                      <a:lnTo>
                        <a:pt x="128" y="191"/>
                      </a:lnTo>
                      <a:lnTo>
                        <a:pt x="141" y="241"/>
                      </a:lnTo>
                      <a:lnTo>
                        <a:pt x="147" y="272"/>
                      </a:lnTo>
                      <a:lnTo>
                        <a:pt x="157" y="307"/>
                      </a:lnTo>
                      <a:lnTo>
                        <a:pt x="173" y="336"/>
                      </a:lnTo>
                      <a:lnTo>
                        <a:pt x="191" y="365"/>
                      </a:lnTo>
                      <a:lnTo>
                        <a:pt x="210" y="387"/>
                      </a:lnTo>
                      <a:lnTo>
                        <a:pt x="234" y="409"/>
                      </a:lnTo>
                      <a:lnTo>
                        <a:pt x="257" y="429"/>
                      </a:lnTo>
                      <a:lnTo>
                        <a:pt x="285" y="452"/>
                      </a:lnTo>
                      <a:lnTo>
                        <a:pt x="307" y="468"/>
                      </a:lnTo>
                      <a:lnTo>
                        <a:pt x="327" y="481"/>
                      </a:lnTo>
                      <a:lnTo>
                        <a:pt x="345" y="496"/>
                      </a:lnTo>
                      <a:lnTo>
                        <a:pt x="356" y="512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485" name="Freeform 53"/>
                <p:cNvSpPr>
                  <a:spLocks/>
                </p:cNvSpPr>
                <p:nvPr/>
              </p:nvSpPr>
              <p:spPr bwMode="auto">
                <a:xfrm>
                  <a:off x="1846" y="1493"/>
                  <a:ext cx="267" cy="529"/>
                </a:xfrm>
                <a:custGeom>
                  <a:avLst/>
                  <a:gdLst>
                    <a:gd name="T0" fmla="*/ 0 w 267"/>
                    <a:gd name="T1" fmla="*/ 0 h 529"/>
                    <a:gd name="T2" fmla="*/ 58 w 267"/>
                    <a:gd name="T3" fmla="*/ 40 h 529"/>
                    <a:gd name="T4" fmla="*/ 84 w 267"/>
                    <a:gd name="T5" fmla="*/ 66 h 529"/>
                    <a:gd name="T6" fmla="*/ 105 w 267"/>
                    <a:gd name="T7" fmla="*/ 95 h 529"/>
                    <a:gd name="T8" fmla="*/ 119 w 267"/>
                    <a:gd name="T9" fmla="*/ 124 h 529"/>
                    <a:gd name="T10" fmla="*/ 132 w 267"/>
                    <a:gd name="T11" fmla="*/ 157 h 529"/>
                    <a:gd name="T12" fmla="*/ 146 w 267"/>
                    <a:gd name="T13" fmla="*/ 210 h 529"/>
                    <a:gd name="T14" fmla="*/ 153 w 267"/>
                    <a:gd name="T15" fmla="*/ 247 h 529"/>
                    <a:gd name="T16" fmla="*/ 166 w 267"/>
                    <a:gd name="T17" fmla="*/ 281 h 529"/>
                    <a:gd name="T18" fmla="*/ 185 w 267"/>
                    <a:gd name="T19" fmla="*/ 316 h 529"/>
                    <a:gd name="T20" fmla="*/ 201 w 267"/>
                    <a:gd name="T21" fmla="*/ 348 h 529"/>
                    <a:gd name="T22" fmla="*/ 214 w 267"/>
                    <a:gd name="T23" fmla="*/ 372 h 529"/>
                    <a:gd name="T24" fmla="*/ 227 w 267"/>
                    <a:gd name="T25" fmla="*/ 409 h 529"/>
                    <a:gd name="T26" fmla="*/ 243 w 267"/>
                    <a:gd name="T27" fmla="*/ 444 h 529"/>
                    <a:gd name="T28" fmla="*/ 259 w 267"/>
                    <a:gd name="T29" fmla="*/ 490 h 529"/>
                    <a:gd name="T30" fmla="*/ 266 w 267"/>
                    <a:gd name="T31" fmla="*/ 528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67" h="529">
                      <a:moveTo>
                        <a:pt x="0" y="0"/>
                      </a:moveTo>
                      <a:lnTo>
                        <a:pt x="58" y="40"/>
                      </a:lnTo>
                      <a:lnTo>
                        <a:pt x="84" y="66"/>
                      </a:lnTo>
                      <a:lnTo>
                        <a:pt x="105" y="95"/>
                      </a:lnTo>
                      <a:lnTo>
                        <a:pt x="119" y="124"/>
                      </a:lnTo>
                      <a:lnTo>
                        <a:pt x="132" y="157"/>
                      </a:lnTo>
                      <a:lnTo>
                        <a:pt x="146" y="210"/>
                      </a:lnTo>
                      <a:lnTo>
                        <a:pt x="153" y="247"/>
                      </a:lnTo>
                      <a:lnTo>
                        <a:pt x="166" y="281"/>
                      </a:lnTo>
                      <a:lnTo>
                        <a:pt x="185" y="316"/>
                      </a:lnTo>
                      <a:lnTo>
                        <a:pt x="201" y="348"/>
                      </a:lnTo>
                      <a:lnTo>
                        <a:pt x="214" y="372"/>
                      </a:lnTo>
                      <a:lnTo>
                        <a:pt x="227" y="409"/>
                      </a:lnTo>
                      <a:lnTo>
                        <a:pt x="243" y="444"/>
                      </a:lnTo>
                      <a:lnTo>
                        <a:pt x="259" y="490"/>
                      </a:lnTo>
                      <a:lnTo>
                        <a:pt x="266" y="528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02486" name="Group 54"/>
            <p:cNvGrpSpPr>
              <a:grpSpLocks/>
            </p:cNvGrpSpPr>
            <p:nvPr/>
          </p:nvGrpSpPr>
          <p:grpSpPr bwMode="auto">
            <a:xfrm>
              <a:off x="1766" y="2205"/>
              <a:ext cx="200" cy="103"/>
              <a:chOff x="1766" y="2205"/>
              <a:chExt cx="200" cy="103"/>
            </a:xfrm>
          </p:grpSpPr>
          <p:sp>
            <p:nvSpPr>
              <p:cNvPr id="402487" name="Oval 55"/>
              <p:cNvSpPr>
                <a:spLocks noChangeArrowheads="1"/>
              </p:cNvSpPr>
              <p:nvPr/>
            </p:nvSpPr>
            <p:spPr bwMode="auto">
              <a:xfrm>
                <a:off x="1918" y="2205"/>
                <a:ext cx="48" cy="50"/>
              </a:xfrm>
              <a:prstGeom prst="ellipse">
                <a:avLst/>
              </a:prstGeom>
              <a:solidFill>
                <a:srgbClr val="FF9F1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88" name="Oval 56"/>
              <p:cNvSpPr>
                <a:spLocks noChangeArrowheads="1"/>
              </p:cNvSpPr>
              <p:nvPr/>
            </p:nvSpPr>
            <p:spPr bwMode="auto">
              <a:xfrm>
                <a:off x="1859" y="2236"/>
                <a:ext cx="51" cy="49"/>
              </a:xfrm>
              <a:prstGeom prst="ellipse">
                <a:avLst/>
              </a:prstGeom>
              <a:solidFill>
                <a:srgbClr val="FF9F1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89" name="Oval 57"/>
              <p:cNvSpPr>
                <a:spLocks noChangeArrowheads="1"/>
              </p:cNvSpPr>
              <p:nvPr/>
            </p:nvSpPr>
            <p:spPr bwMode="auto">
              <a:xfrm>
                <a:off x="1766" y="2221"/>
                <a:ext cx="50" cy="49"/>
              </a:xfrm>
              <a:prstGeom prst="ellipse">
                <a:avLst/>
              </a:prstGeom>
              <a:solidFill>
                <a:srgbClr val="FF9F1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90" name="Oval 58"/>
              <p:cNvSpPr>
                <a:spLocks noChangeArrowheads="1"/>
              </p:cNvSpPr>
              <p:nvPr/>
            </p:nvSpPr>
            <p:spPr bwMode="auto">
              <a:xfrm>
                <a:off x="1801" y="2258"/>
                <a:ext cx="50" cy="50"/>
              </a:xfrm>
              <a:prstGeom prst="ellipse">
                <a:avLst/>
              </a:prstGeom>
              <a:solidFill>
                <a:srgbClr val="FF9F1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02492" name="Text Box 60"/>
          <p:cNvSpPr txBox="1">
            <a:spLocks noChangeArrowheads="1"/>
          </p:cNvSpPr>
          <p:nvPr/>
        </p:nvSpPr>
        <p:spPr bwMode="auto">
          <a:xfrm>
            <a:off x="987425" y="3576638"/>
            <a:ext cx="4775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/>
              <a:t>Hint: This a common structure that one would want to use in real systems</a:t>
            </a:r>
          </a:p>
        </p:txBody>
      </p:sp>
      <p:sp>
        <p:nvSpPr>
          <p:cNvPr id="402493" name="Text Box 61"/>
          <p:cNvSpPr txBox="1">
            <a:spLocks noChangeArrowheads="1"/>
          </p:cNvSpPr>
          <p:nvPr/>
        </p:nvSpPr>
        <p:spPr bwMode="auto">
          <a:xfrm>
            <a:off x="1038225" y="5468938"/>
            <a:ext cx="7208838" cy="1187450"/>
          </a:xfrm>
          <a:prstGeom prst="rect">
            <a:avLst/>
          </a:prstGeom>
          <a:solidFill>
            <a:srgbClr val="FAF7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Answer:</a:t>
            </a:r>
            <a:r>
              <a:rPr lang="en-US"/>
              <a:t> </a:t>
            </a:r>
          </a:p>
          <a:p>
            <a:r>
              <a:rPr lang="en-US" i="1"/>
              <a:t>P triggers S between Q (e.g., end of system initialization) and R (start of system shutdown)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9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523" name="Rectangle 67"/>
          <p:cNvSpPr>
            <a:spLocks noChangeArrowheads="1"/>
          </p:cNvSpPr>
          <p:nvPr/>
        </p:nvSpPr>
        <p:spPr bwMode="auto">
          <a:xfrm>
            <a:off x="1016000" y="2819400"/>
            <a:ext cx="1333500" cy="4064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619125" y="1506538"/>
            <a:ext cx="7915275" cy="822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Many specifications that people want to write can be specified, e.g., in both CTL and LTL</a:t>
            </a:r>
          </a:p>
        </p:txBody>
      </p:sp>
      <p:sp>
        <p:nvSpPr>
          <p:cNvPr id="403518" name="Text Box 62"/>
          <p:cNvSpPr txBox="1">
            <a:spLocks noChangeArrowheads="1"/>
          </p:cNvSpPr>
          <p:nvPr/>
        </p:nvSpPr>
        <p:spPr bwMode="auto">
          <a:xfrm>
            <a:off x="4965700" y="3556000"/>
            <a:ext cx="22034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solidFill>
                  <a:schemeClr val="accent1"/>
                </a:solidFill>
              </a:rPr>
              <a:t>LTL:</a:t>
            </a:r>
            <a:r>
              <a:rPr lang="en-US" sz="1800"/>
              <a:t>  [](P -&gt; &lt;&gt;Q) 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03519" name="Text Box 63"/>
          <p:cNvSpPr txBox="1">
            <a:spLocks noChangeArrowheads="1"/>
          </p:cNvSpPr>
          <p:nvPr/>
        </p:nvSpPr>
        <p:spPr bwMode="auto">
          <a:xfrm>
            <a:off x="1485900" y="3530600"/>
            <a:ext cx="2262188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solidFill>
                  <a:schemeClr val="accent1"/>
                </a:solidFill>
              </a:rPr>
              <a:t>CTL:</a:t>
            </a:r>
            <a:r>
              <a:rPr lang="en-US" sz="1800"/>
              <a:t> AG(P -&gt; AF Q) 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03521" name="Text Box 65"/>
          <p:cNvSpPr txBox="1">
            <a:spLocks noChangeArrowheads="1"/>
          </p:cNvSpPr>
          <p:nvPr/>
        </p:nvSpPr>
        <p:spPr bwMode="auto">
          <a:xfrm>
            <a:off x="977900" y="2787650"/>
            <a:ext cx="610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Example: action Q must respond to action P</a:t>
            </a:r>
          </a:p>
        </p:txBody>
      </p:sp>
      <p:sp>
        <p:nvSpPr>
          <p:cNvPr id="403524" name="Text Box 68"/>
          <p:cNvSpPr txBox="1">
            <a:spLocks noChangeArrowheads="1"/>
          </p:cNvSpPr>
          <p:nvPr/>
        </p:nvSpPr>
        <p:spPr bwMode="auto">
          <a:xfrm>
            <a:off x="5000625" y="5327650"/>
            <a:ext cx="3160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LTL</a:t>
            </a:r>
            <a:r>
              <a:rPr lang="en-US" sz="1800" dirty="0"/>
              <a:t>: []!Q | &lt;&gt;(Q &amp; (!P W S))</a:t>
            </a:r>
          </a:p>
        </p:txBody>
      </p:sp>
      <p:sp>
        <p:nvSpPr>
          <p:cNvPr id="403525" name="Rectangle 69"/>
          <p:cNvSpPr>
            <a:spLocks noChangeArrowheads="1"/>
          </p:cNvSpPr>
          <p:nvPr/>
        </p:nvSpPr>
        <p:spPr bwMode="auto">
          <a:xfrm>
            <a:off x="1016000" y="4445000"/>
            <a:ext cx="1333500" cy="4064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526" name="Text Box 70"/>
          <p:cNvSpPr txBox="1">
            <a:spLocks noChangeArrowheads="1"/>
          </p:cNvSpPr>
          <p:nvPr/>
        </p:nvSpPr>
        <p:spPr bwMode="auto">
          <a:xfrm>
            <a:off x="974725" y="4400550"/>
            <a:ext cx="5195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Example: action S preceeds P after Q</a:t>
            </a:r>
          </a:p>
        </p:txBody>
      </p:sp>
      <p:sp>
        <p:nvSpPr>
          <p:cNvPr id="403527" name="Text Box 71"/>
          <p:cNvSpPr txBox="1">
            <a:spLocks noChangeArrowheads="1"/>
          </p:cNvSpPr>
          <p:nvPr/>
        </p:nvSpPr>
        <p:spPr bwMode="auto">
          <a:xfrm>
            <a:off x="1673225" y="5138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3528" name="Text Box 72"/>
          <p:cNvSpPr txBox="1">
            <a:spLocks noChangeArrowheads="1"/>
          </p:cNvSpPr>
          <p:nvPr/>
        </p:nvSpPr>
        <p:spPr bwMode="auto">
          <a:xfrm>
            <a:off x="1485900" y="5245100"/>
            <a:ext cx="3255963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solidFill>
                  <a:schemeClr val="accent1"/>
                </a:solidFill>
              </a:rPr>
              <a:t>CTL:</a:t>
            </a:r>
            <a:r>
              <a:rPr lang="en-US" sz="1800"/>
              <a:t> </a:t>
            </a:r>
            <a:r>
              <a:rPr lang="en-US" sz="1800">
                <a:latin typeface="Arial Unicode MS" charset="0"/>
              </a:rPr>
              <a:t>A[!Q W (Q &amp; A[!P W S])]</a:t>
            </a:r>
            <a:r>
              <a:rPr lang="en-US" sz="180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39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518" grpId="0" build="p" autoUpdateAnimBg="0"/>
      <p:bldP spid="403519" grpId="0" build="p" autoUpdateAnimBg="0"/>
      <p:bldP spid="403524" grpId="0"/>
      <p:bldP spid="403528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71700"/>
            <a:ext cx="8153400" cy="4229100"/>
          </a:xfrm>
        </p:spPr>
        <p:txBody>
          <a:bodyPr/>
          <a:lstStyle/>
          <a:p>
            <a:r>
              <a:rPr lang="en-US" sz="2800"/>
              <a:t>Capture the experience base of expert designers</a:t>
            </a:r>
          </a:p>
          <a:p>
            <a:r>
              <a:rPr lang="en-US" sz="2800"/>
              <a:t>Transfer that experience between practioners</a:t>
            </a:r>
          </a:p>
          <a:p>
            <a:r>
              <a:rPr lang="en-US" sz="2800"/>
              <a:t>Classify properties</a:t>
            </a:r>
          </a:p>
          <a:p>
            <a:pPr lvl="1"/>
            <a:r>
              <a:rPr lang="en-US" sz="2400"/>
              <a:t>leverage in implementations</a:t>
            </a:r>
          </a:p>
          <a:p>
            <a:pPr lvl="2"/>
            <a:r>
              <a:rPr lang="en-US" sz="2000"/>
              <a:t>e.g., specialize to a particular pattern of properties</a:t>
            </a:r>
          </a:p>
          <a:p>
            <a:pPr lvl="1"/>
            <a:r>
              <a:rPr lang="en-US" sz="2400"/>
              <a:t>allow informative communication about properties</a:t>
            </a:r>
          </a:p>
          <a:p>
            <a:pPr lvl="2"/>
            <a:r>
              <a:rPr lang="en-US" sz="2000"/>
              <a:t>e.g,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This is a </a:t>
            </a:r>
            <a:r>
              <a:rPr lang="en-US" sz="2000" i="1"/>
              <a:t>response property </a:t>
            </a:r>
            <a:r>
              <a:rPr lang="en-US" sz="2000"/>
              <a:t>with an</a:t>
            </a:r>
            <a:r>
              <a:rPr lang="en-US" sz="2000" i="1"/>
              <a:t> after</a:t>
            </a:r>
            <a:r>
              <a:rPr lang="en-US" sz="2000"/>
              <a:t> scope.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390525" y="1443038"/>
            <a:ext cx="7915275" cy="579437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/>
              <a:t>We use Specification Patterns to…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98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Classifications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5367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Safety vs Liveness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Independent of a particular formalism</a:t>
            </a:r>
          </a:p>
          <a:p>
            <a:pPr>
              <a:lnSpc>
                <a:spcPct val="90000"/>
              </a:lnSpc>
            </a:pPr>
            <a:r>
              <a:rPr lang="en-US" sz="2800"/>
              <a:t>Practically, it is important to know the difference because…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 impacts how we design verification algorithms and tools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Some tools only check safety properties (e.g., based on </a:t>
            </a:r>
            <a:r>
              <a:rPr lang="en-US" sz="2000" i="1"/>
              <a:t>reachability</a:t>
            </a:r>
            <a:r>
              <a:rPr lang="en-US" sz="2000"/>
              <a:t> algorithms)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 impacts how we run tools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Different command line options are used for Spin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It impacts how we form abstractions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Liveness properties often require forms of abstraction that differ from those used in safety properties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8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5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Temporal logic (LTL)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8768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285750" indent="-285750"/>
            <a:r>
              <a:rPr lang="en-US" dirty="0"/>
              <a:t>A logical notation that allows to:</a:t>
            </a:r>
          </a:p>
          <a:p>
            <a:pPr marL="685800" lvl="1" indent="-228600"/>
            <a:r>
              <a:rPr lang="en-US" dirty="0"/>
              <a:t>specify relations in time</a:t>
            </a:r>
          </a:p>
          <a:p>
            <a:pPr marL="685800" lvl="1" indent="-228600"/>
            <a:r>
              <a:rPr lang="en-US" dirty="0"/>
              <a:t>conveniently express finite control properties</a:t>
            </a:r>
          </a:p>
          <a:p>
            <a:pPr marL="285750" indent="-285750"/>
            <a:r>
              <a:rPr lang="en-US" dirty="0"/>
              <a:t>Temporal operators</a:t>
            </a:r>
          </a:p>
          <a:p>
            <a:pPr marL="685800" lvl="1" indent="-228600">
              <a:lnSpc>
                <a:spcPct val="120000"/>
              </a:lnSpc>
            </a:pPr>
            <a:r>
              <a:rPr lang="en-US" dirty="0"/>
              <a:t>G p		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henceforth p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685800" lvl="1" indent="-228600">
              <a:lnSpc>
                <a:spcPct val="70000"/>
              </a:lnSpc>
            </a:pPr>
            <a:r>
              <a:rPr lang="en-US" dirty="0"/>
              <a:t>F p		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eventually p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685800" lvl="1" indent="-228600">
              <a:lnSpc>
                <a:spcPct val="70000"/>
              </a:lnSpc>
            </a:pPr>
            <a:r>
              <a:rPr lang="en-US" dirty="0"/>
              <a:t>X p		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 at the next time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685800" lvl="1" indent="-228600">
              <a:lnSpc>
                <a:spcPct val="70000"/>
              </a:lnSpc>
            </a:pPr>
            <a:r>
              <a:rPr lang="en-US" dirty="0"/>
              <a:t>p W q	</a:t>
            </a:r>
            <a:r>
              <a:rPr lang="ja-JP" altLang="en-US" dirty="0" smtClean="0">
                <a:latin typeface="Arial"/>
              </a:rPr>
              <a:t>“</a:t>
            </a:r>
            <a:r>
              <a:rPr lang="en-US" dirty="0"/>
              <a:t>p unless q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470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Properties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7500"/>
            <a:ext cx="8153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Informally, a safety property states that </a:t>
            </a:r>
            <a:br>
              <a:rPr lang="en-US" sz="2400"/>
            </a:br>
            <a:r>
              <a:rPr lang="en-US" sz="2400"/>
              <a:t>	</a:t>
            </a:r>
            <a:r>
              <a:rPr lang="en-US" sz="2400" i="1">
                <a:solidFill>
                  <a:schemeClr val="accent1"/>
                </a:solidFill>
              </a:rPr>
              <a:t>nothing bad ever happens</a:t>
            </a:r>
          </a:p>
          <a:p>
            <a:pPr>
              <a:lnSpc>
                <a:spcPct val="90000"/>
              </a:lnSpc>
            </a:pPr>
            <a:r>
              <a:rPr lang="en-US" sz="240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Invariants: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x is always less than 10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Deadlock freedom: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the system never reaches a state where no moves are possible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Mutual exclusion: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the system never reaches a state where two processes are in the critical section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As soon as you see the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bad thing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, you know the property is false</a:t>
            </a:r>
          </a:p>
          <a:p>
            <a:pPr>
              <a:lnSpc>
                <a:spcPct val="90000"/>
              </a:lnSpc>
            </a:pPr>
            <a:r>
              <a:rPr lang="en-US" sz="2400"/>
              <a:t>Safety properties can be falsified by a finite-prefix of an execution trace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Practically speaking, a Spin error trace for a safety property is a finite list of states beginning with the initial state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121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Liveness Properties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Informally, a liveness property states that </a:t>
            </a:r>
            <a:br>
              <a:rPr lang="en-US" sz="2400"/>
            </a:br>
            <a:r>
              <a:rPr lang="en-US" sz="2400"/>
              <a:t>	</a:t>
            </a:r>
            <a:r>
              <a:rPr lang="en-US" sz="2400" i="1">
                <a:solidFill>
                  <a:schemeClr val="accent1"/>
                </a:solidFill>
              </a:rPr>
              <a:t>something good will eventually happen</a:t>
            </a:r>
          </a:p>
          <a:p>
            <a:pPr>
              <a:lnSpc>
                <a:spcPct val="90000"/>
              </a:lnSpc>
            </a:pPr>
            <a:r>
              <a:rPr lang="en-US" sz="240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Termination: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the system eventually terminates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Response properties: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if action X occurs then eventually action Y will occur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Need to keep looking for the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good thing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 forever</a:t>
            </a:r>
          </a:p>
          <a:p>
            <a:pPr>
              <a:lnSpc>
                <a:spcPct val="90000"/>
              </a:lnSpc>
            </a:pPr>
            <a:r>
              <a:rPr lang="en-US" sz="2400"/>
              <a:t>Liveness properties can be falsified by an infinite-suffix of an execution trace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Practically speaking, a Spin error trace for a liveness property is a finite list of states beginning with the initial state followed by a </a:t>
            </a:r>
            <a:r>
              <a:rPr lang="en-US" sz="2000" i="1">
                <a:solidFill>
                  <a:schemeClr val="accent1"/>
                </a:solidFill>
              </a:rPr>
              <a:t>cycle </a:t>
            </a:r>
            <a:r>
              <a:rPr lang="en-US" sz="2000"/>
              <a:t>showing you a loop that can cause you to get stuck and never reach the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good thing</a:t>
            </a:r>
            <a:r>
              <a:rPr lang="ja-JP" altLang="en-US" sz="2000">
                <a:latin typeface="Arial"/>
              </a:rPr>
              <a:t>”</a:t>
            </a:r>
            <a:endParaRPr lang="en-US" sz="2000" i="1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621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/>
              <a:t>Safety vs Liveness is an important distinction</a:t>
            </a:r>
          </a:p>
          <a:p>
            <a:endParaRPr lang="en-US"/>
          </a:p>
          <a:p>
            <a:r>
              <a:rPr lang="en-US"/>
              <a:t>However, it is very coarse</a:t>
            </a:r>
          </a:p>
          <a:p>
            <a:pPr lvl="1"/>
            <a:r>
              <a:rPr lang="en-US"/>
              <a:t>Lots of variations within safety and liveness</a:t>
            </a:r>
          </a:p>
          <a:p>
            <a:pPr lvl="1"/>
            <a:r>
              <a:rPr lang="en-US"/>
              <a:t>A finer classification might be more useful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5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37" name="Rectangle 25"/>
          <p:cNvSpPr>
            <a:spLocks noChangeArrowheads="1"/>
          </p:cNvSpPr>
          <p:nvPr/>
        </p:nvSpPr>
        <p:spPr bwMode="auto">
          <a:xfrm>
            <a:off x="6248400" y="5054600"/>
            <a:ext cx="23241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6" name="Rectangle 24"/>
          <p:cNvSpPr>
            <a:spLocks noChangeArrowheads="1"/>
          </p:cNvSpPr>
          <p:nvPr/>
        </p:nvSpPr>
        <p:spPr bwMode="auto">
          <a:xfrm>
            <a:off x="3441700" y="5054600"/>
            <a:ext cx="21463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5" name="Rectangle 23"/>
          <p:cNvSpPr>
            <a:spLocks noChangeArrowheads="1"/>
          </p:cNvSpPr>
          <p:nvPr/>
        </p:nvSpPr>
        <p:spPr bwMode="auto">
          <a:xfrm>
            <a:off x="1193800" y="5067300"/>
            <a:ext cx="15367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4" name="Rectangle 22"/>
          <p:cNvSpPr>
            <a:spLocks noChangeArrowheads="1"/>
          </p:cNvSpPr>
          <p:nvPr/>
        </p:nvSpPr>
        <p:spPr bwMode="auto">
          <a:xfrm>
            <a:off x="4838700" y="3759200"/>
            <a:ext cx="20320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3" name="Rectangle 21"/>
          <p:cNvSpPr>
            <a:spLocks noChangeArrowheads="1"/>
          </p:cNvSpPr>
          <p:nvPr/>
        </p:nvSpPr>
        <p:spPr bwMode="auto">
          <a:xfrm>
            <a:off x="2044700" y="3759200"/>
            <a:ext cx="22606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2" name="Rectangle 20"/>
          <p:cNvSpPr>
            <a:spLocks noChangeArrowheads="1"/>
          </p:cNvSpPr>
          <p:nvPr/>
        </p:nvSpPr>
        <p:spPr bwMode="auto">
          <a:xfrm>
            <a:off x="3454400" y="2857500"/>
            <a:ext cx="2095500" cy="393700"/>
          </a:xfrm>
          <a:prstGeom prst="rect">
            <a:avLst/>
          </a:prstGeom>
          <a:gradFill rotWithShape="0">
            <a:gsLst>
              <a:gs pos="0">
                <a:srgbClr val="FBF88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1" name="Rectangle 19"/>
          <p:cNvSpPr>
            <a:spLocks noChangeArrowheads="1"/>
          </p:cNvSpPr>
          <p:nvPr/>
        </p:nvSpPr>
        <p:spPr bwMode="auto">
          <a:xfrm>
            <a:off x="241300" y="1346200"/>
            <a:ext cx="7823200" cy="762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Manna &amp; Pnueli Classification</a:t>
            </a:r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276225" y="1466850"/>
            <a:ext cx="8464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Classification based on syntactic structure of formula</a:t>
            </a:r>
          </a:p>
        </p:txBody>
      </p:sp>
      <p:sp>
        <p:nvSpPr>
          <p:cNvPr id="346117" name="Text Box 5"/>
          <p:cNvSpPr txBox="1">
            <a:spLocks noChangeArrowheads="1"/>
          </p:cNvSpPr>
          <p:nvPr/>
        </p:nvSpPr>
        <p:spPr bwMode="auto">
          <a:xfrm>
            <a:off x="3505200" y="2819400"/>
            <a:ext cx="1954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Reactivity</a:t>
            </a:r>
          </a:p>
        </p:txBody>
      </p:sp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2057400" y="3733800"/>
            <a:ext cx="2289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Persistence</a:t>
            </a:r>
          </a:p>
        </p:txBody>
      </p:sp>
      <p:sp>
        <p:nvSpPr>
          <p:cNvPr id="346119" name="Text Box 7"/>
          <p:cNvSpPr txBox="1">
            <a:spLocks noChangeArrowheads="1"/>
          </p:cNvSpPr>
          <p:nvPr/>
        </p:nvSpPr>
        <p:spPr bwMode="auto">
          <a:xfrm>
            <a:off x="4867275" y="3733800"/>
            <a:ext cx="1838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Response</a:t>
            </a:r>
          </a:p>
        </p:txBody>
      </p:sp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1219200" y="5029200"/>
            <a:ext cx="135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Safety</a:t>
            </a:r>
          </a:p>
        </p:txBody>
      </p:sp>
      <p:sp>
        <p:nvSpPr>
          <p:cNvPr id="346121" name="Text Box 9"/>
          <p:cNvSpPr txBox="1">
            <a:spLocks noChangeArrowheads="1"/>
          </p:cNvSpPr>
          <p:nvPr/>
        </p:nvSpPr>
        <p:spPr bwMode="auto">
          <a:xfrm>
            <a:off x="3406775" y="5029200"/>
            <a:ext cx="207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Guarantee</a:t>
            </a:r>
          </a:p>
        </p:txBody>
      </p:sp>
      <p:sp>
        <p:nvSpPr>
          <p:cNvPr id="346122" name="Text Box 10"/>
          <p:cNvSpPr txBox="1">
            <a:spLocks noChangeArrowheads="1"/>
          </p:cNvSpPr>
          <p:nvPr/>
        </p:nvSpPr>
        <p:spPr bwMode="auto">
          <a:xfrm>
            <a:off x="6324600" y="5029200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pperplate Gothic Bold" charset="0"/>
              </a:rPr>
              <a:t>Obligation</a:t>
            </a:r>
          </a:p>
        </p:txBody>
      </p:sp>
      <p:sp>
        <p:nvSpPr>
          <p:cNvPr id="346123" name="Line 11"/>
          <p:cNvSpPr>
            <a:spLocks noChangeShapeType="1"/>
          </p:cNvSpPr>
          <p:nvPr/>
        </p:nvSpPr>
        <p:spPr bwMode="auto">
          <a:xfrm flipH="1">
            <a:off x="3352800" y="3276600"/>
            <a:ext cx="685800" cy="4572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4" name="Line 12"/>
          <p:cNvSpPr>
            <a:spLocks noChangeShapeType="1"/>
          </p:cNvSpPr>
          <p:nvPr/>
        </p:nvSpPr>
        <p:spPr bwMode="auto">
          <a:xfrm>
            <a:off x="4800600" y="3276600"/>
            <a:ext cx="533400" cy="4572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 flipH="1">
            <a:off x="1905000" y="4267200"/>
            <a:ext cx="685800" cy="7620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>
            <a:off x="3429000" y="4267200"/>
            <a:ext cx="533400" cy="7620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>
            <a:off x="4038600" y="4267200"/>
            <a:ext cx="2590800" cy="7620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>
            <a:off x="6248400" y="4191000"/>
            <a:ext cx="1524000" cy="8382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 flipH="1">
            <a:off x="5105400" y="4191000"/>
            <a:ext cx="609600" cy="9144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 flipH="1">
            <a:off x="2362200" y="4191000"/>
            <a:ext cx="2743200" cy="83820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48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4" name="Rectangle 8"/>
          <p:cNvSpPr>
            <a:spLocks noChangeArrowheads="1"/>
          </p:cNvSpPr>
          <p:nvPr/>
        </p:nvSpPr>
        <p:spPr bwMode="auto">
          <a:xfrm>
            <a:off x="241300" y="1485900"/>
            <a:ext cx="7823200" cy="762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Manna &amp; Pnueli Classification</a:t>
            </a:r>
          </a:p>
        </p:txBody>
      </p:sp>
      <p:sp>
        <p:nvSpPr>
          <p:cNvPr id="347139" name="Text Box 3"/>
          <p:cNvSpPr txBox="1">
            <a:spLocks noChangeArrowheads="1"/>
          </p:cNvSpPr>
          <p:nvPr/>
        </p:nvSpPr>
        <p:spPr bwMode="auto">
          <a:xfrm>
            <a:off x="441325" y="1608138"/>
            <a:ext cx="3132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Canonical Forms</a:t>
            </a:r>
          </a:p>
        </p:txBody>
      </p:sp>
      <p:sp>
        <p:nvSpPr>
          <p:cNvPr id="3471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2501900"/>
            <a:ext cx="7683500" cy="3987800"/>
          </a:xfrm>
        </p:spPr>
        <p:txBody>
          <a:bodyPr/>
          <a:lstStyle/>
          <a:p>
            <a:r>
              <a:rPr lang="en-US"/>
              <a:t>Safety: [] p</a:t>
            </a:r>
          </a:p>
          <a:p>
            <a:r>
              <a:rPr lang="en-US"/>
              <a:t>Guarantee: &lt;&gt; p</a:t>
            </a:r>
          </a:p>
          <a:p>
            <a:r>
              <a:rPr lang="en-US"/>
              <a:t>Obligation: [] q || &lt;&gt; p</a:t>
            </a:r>
          </a:p>
          <a:p>
            <a:r>
              <a:rPr lang="en-US"/>
              <a:t>Response: [] &lt;&gt; p</a:t>
            </a:r>
          </a:p>
          <a:p>
            <a:r>
              <a:rPr lang="en-US"/>
              <a:t>Persistence: &lt;&gt; [] p</a:t>
            </a:r>
          </a:p>
          <a:p>
            <a:r>
              <a:rPr lang="en-US"/>
              <a:t>Reactivite: []&lt;&gt;p || &lt;&gt;[]q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6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Manna-Pnueli classification is reasonable</a:t>
            </a:r>
          </a:p>
          <a:p>
            <a:pPr>
              <a:lnSpc>
                <a:spcPct val="90000"/>
              </a:lnSpc>
            </a:pPr>
            <a:r>
              <a:rPr lang="en-US"/>
              <a:t>However, their classification is based on the structure of formula, and we would like to avoid having engineers begin their reasoning by reasoning about the structure of formula</a:t>
            </a:r>
          </a:p>
          <a:p>
            <a:pPr>
              <a:lnSpc>
                <a:spcPct val="90000"/>
              </a:lnSpc>
            </a:pPr>
            <a:r>
              <a:rPr lang="en-US"/>
              <a:t>A classification based on the </a:t>
            </a:r>
            <a:r>
              <a:rPr lang="en-US" i="1"/>
              <a:t>semantics</a:t>
            </a:r>
            <a:r>
              <a:rPr lang="en-US"/>
              <a:t> of properties instead of syntax might be more useful for non-experts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73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65" name="Rectangle 29"/>
          <p:cNvSpPr>
            <a:spLocks noChangeArrowheads="1"/>
          </p:cNvSpPr>
          <p:nvPr/>
        </p:nvSpPr>
        <p:spPr bwMode="auto">
          <a:xfrm>
            <a:off x="381000" y="4368800"/>
            <a:ext cx="5918200" cy="4826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Hierarchy</a:t>
            </a:r>
          </a:p>
        </p:txBody>
      </p:sp>
      <p:sp>
        <p:nvSpPr>
          <p:cNvPr id="372763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685800" y="4927600"/>
            <a:ext cx="8153400" cy="1739900"/>
          </a:xfrm>
        </p:spPr>
        <p:txBody>
          <a:bodyPr/>
          <a:lstStyle/>
          <a:p>
            <a:r>
              <a:rPr lang="en-US" sz="2400"/>
              <a:t>Occurrence Patterns</a:t>
            </a:r>
          </a:p>
          <a:p>
            <a:pPr lvl="1"/>
            <a:r>
              <a:rPr lang="en-US" sz="2000"/>
              <a:t>require states/events to occur or not to occur</a:t>
            </a:r>
          </a:p>
          <a:p>
            <a:r>
              <a:rPr lang="en-US" sz="2400"/>
              <a:t>Order Patterns</a:t>
            </a:r>
          </a:p>
          <a:p>
            <a:pPr lvl="1"/>
            <a:r>
              <a:rPr lang="en-US" sz="2000"/>
              <a:t>constrain the order of states/events</a:t>
            </a:r>
          </a:p>
        </p:txBody>
      </p:sp>
      <p:sp>
        <p:nvSpPr>
          <p:cNvPr id="372739" name="Text Box 3"/>
          <p:cNvSpPr txBox="1">
            <a:spLocks noChangeArrowheads="1"/>
          </p:cNvSpPr>
          <p:nvPr/>
        </p:nvSpPr>
        <p:spPr bwMode="auto">
          <a:xfrm>
            <a:off x="3795713" y="1539875"/>
            <a:ext cx="1776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1"/>
              <a:t>Property Patterns</a:t>
            </a:r>
            <a:endParaRPr lang="en-US" sz="1600" b="1">
              <a:solidFill>
                <a:schemeClr val="bg2"/>
              </a:solidFill>
            </a:endParaRP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1601788" y="2301875"/>
            <a:ext cx="1198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1"/>
              <a:t>Occurrence</a:t>
            </a:r>
            <a:endParaRPr lang="en-US" sz="1600" b="1">
              <a:solidFill>
                <a:schemeClr val="bg2"/>
              </a:solidFill>
            </a:endParaRP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6797675" y="2301875"/>
            <a:ext cx="693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1"/>
              <a:t>Order</a:t>
            </a:r>
            <a:endParaRPr lang="en-US" sz="1600" b="1">
              <a:solidFill>
                <a:schemeClr val="bg2"/>
              </a:solidFill>
            </a:endParaRPr>
          </a:p>
        </p:txBody>
      </p:sp>
      <p:sp>
        <p:nvSpPr>
          <p:cNvPr id="372750" name="Line 14"/>
          <p:cNvSpPr>
            <a:spLocks noChangeShapeType="1"/>
          </p:cNvSpPr>
          <p:nvPr/>
        </p:nvSpPr>
        <p:spPr bwMode="auto">
          <a:xfrm flipH="1">
            <a:off x="2286000" y="1828800"/>
            <a:ext cx="1905000" cy="5334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2751" name="Line 15"/>
          <p:cNvSpPr>
            <a:spLocks noChangeShapeType="1"/>
          </p:cNvSpPr>
          <p:nvPr/>
        </p:nvSpPr>
        <p:spPr bwMode="auto">
          <a:xfrm>
            <a:off x="5029200" y="1828800"/>
            <a:ext cx="2057400" cy="5334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72766" name="Group 30"/>
          <p:cNvGrpSpPr>
            <a:grpSpLocks/>
          </p:cNvGrpSpPr>
          <p:nvPr/>
        </p:nvGrpSpPr>
        <p:grpSpPr bwMode="auto">
          <a:xfrm>
            <a:off x="292100" y="2667000"/>
            <a:ext cx="4465638" cy="1235075"/>
            <a:chOff x="184" y="1680"/>
            <a:chExt cx="2813" cy="778"/>
          </a:xfrm>
        </p:grpSpPr>
        <p:sp>
          <p:nvSpPr>
            <p:cNvPr id="372742" name="Text Box 6"/>
            <p:cNvSpPr txBox="1">
              <a:spLocks noChangeArrowheads="1"/>
            </p:cNvSpPr>
            <p:nvPr/>
          </p:nvSpPr>
          <p:spPr bwMode="auto">
            <a:xfrm>
              <a:off x="184" y="2074"/>
              <a:ext cx="5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Absence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3" name="Text Box 7"/>
            <p:cNvSpPr txBox="1">
              <a:spLocks noChangeArrowheads="1"/>
            </p:cNvSpPr>
            <p:nvPr/>
          </p:nvSpPr>
          <p:spPr bwMode="auto">
            <a:xfrm>
              <a:off x="478" y="2266"/>
              <a:ext cx="7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Universality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4" name="Text Box 8"/>
            <p:cNvSpPr txBox="1">
              <a:spLocks noChangeArrowheads="1"/>
            </p:cNvSpPr>
            <p:nvPr/>
          </p:nvSpPr>
          <p:spPr bwMode="auto">
            <a:xfrm>
              <a:off x="1333" y="2266"/>
              <a:ext cx="6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Existence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5" name="Text Box 9"/>
            <p:cNvSpPr txBox="1">
              <a:spLocks noChangeArrowheads="1"/>
            </p:cNvSpPr>
            <p:nvPr/>
          </p:nvSpPr>
          <p:spPr bwMode="auto">
            <a:xfrm>
              <a:off x="1810" y="2074"/>
              <a:ext cx="11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Bounded Existence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52" name="Line 16"/>
            <p:cNvSpPr>
              <a:spLocks noChangeShapeType="1"/>
            </p:cNvSpPr>
            <p:nvPr/>
          </p:nvSpPr>
          <p:spPr bwMode="auto">
            <a:xfrm flipH="1">
              <a:off x="528" y="1680"/>
              <a:ext cx="720" cy="432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3" name="Line 17"/>
            <p:cNvSpPr>
              <a:spLocks noChangeShapeType="1"/>
            </p:cNvSpPr>
            <p:nvPr/>
          </p:nvSpPr>
          <p:spPr bwMode="auto">
            <a:xfrm flipH="1">
              <a:off x="912" y="1680"/>
              <a:ext cx="432" cy="576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4" name="Line 18"/>
            <p:cNvSpPr>
              <a:spLocks noChangeShapeType="1"/>
            </p:cNvSpPr>
            <p:nvPr/>
          </p:nvSpPr>
          <p:spPr bwMode="auto">
            <a:xfrm>
              <a:off x="1440" y="1680"/>
              <a:ext cx="192" cy="576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5" name="Line 19"/>
            <p:cNvSpPr>
              <a:spLocks noChangeShapeType="1"/>
            </p:cNvSpPr>
            <p:nvPr/>
          </p:nvSpPr>
          <p:spPr bwMode="auto">
            <a:xfrm>
              <a:off x="1536" y="1680"/>
              <a:ext cx="768" cy="432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72767" name="Group 31"/>
          <p:cNvGrpSpPr>
            <a:grpSpLocks/>
          </p:cNvGrpSpPr>
          <p:nvPr/>
        </p:nvGrpSpPr>
        <p:grpSpPr bwMode="auto">
          <a:xfrm>
            <a:off x="5003800" y="2667000"/>
            <a:ext cx="3941763" cy="1539875"/>
            <a:chOff x="3152" y="1680"/>
            <a:chExt cx="2483" cy="970"/>
          </a:xfrm>
        </p:grpSpPr>
        <p:sp>
          <p:nvSpPr>
            <p:cNvPr id="372746" name="Text Box 10"/>
            <p:cNvSpPr txBox="1">
              <a:spLocks noChangeArrowheads="1"/>
            </p:cNvSpPr>
            <p:nvPr/>
          </p:nvSpPr>
          <p:spPr bwMode="auto">
            <a:xfrm>
              <a:off x="3152" y="2122"/>
              <a:ext cx="7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Precedence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7" name="Text Box 11"/>
            <p:cNvSpPr txBox="1">
              <a:spLocks noChangeArrowheads="1"/>
            </p:cNvSpPr>
            <p:nvPr/>
          </p:nvSpPr>
          <p:spPr bwMode="auto">
            <a:xfrm>
              <a:off x="3537" y="2362"/>
              <a:ext cx="65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Response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8" name="Text Box 12"/>
            <p:cNvSpPr txBox="1">
              <a:spLocks noChangeArrowheads="1"/>
            </p:cNvSpPr>
            <p:nvPr/>
          </p:nvSpPr>
          <p:spPr bwMode="auto">
            <a:xfrm>
              <a:off x="4208" y="2324"/>
              <a:ext cx="76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Chain </a:t>
              </a:r>
            </a:p>
            <a:p>
              <a:pPr algn="ctr"/>
              <a:r>
                <a:rPr lang="en-US" sz="1400" b="1"/>
                <a:t>Precedence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49" name="Text Box 13"/>
            <p:cNvSpPr txBox="1">
              <a:spLocks noChangeArrowheads="1"/>
            </p:cNvSpPr>
            <p:nvPr/>
          </p:nvSpPr>
          <p:spPr bwMode="auto">
            <a:xfrm>
              <a:off x="4977" y="2076"/>
              <a:ext cx="65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sq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/>
                <a:t>Chain </a:t>
              </a:r>
            </a:p>
            <a:p>
              <a:pPr algn="ctr"/>
              <a:r>
                <a:rPr lang="en-US" sz="1400" b="1"/>
                <a:t>Response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372756" name="Line 20"/>
            <p:cNvSpPr>
              <a:spLocks noChangeShapeType="1"/>
            </p:cNvSpPr>
            <p:nvPr/>
          </p:nvSpPr>
          <p:spPr bwMode="auto">
            <a:xfrm flipH="1">
              <a:off x="3504" y="1680"/>
              <a:ext cx="960" cy="480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7" name="Line 21"/>
            <p:cNvSpPr>
              <a:spLocks noChangeShapeType="1"/>
            </p:cNvSpPr>
            <p:nvPr/>
          </p:nvSpPr>
          <p:spPr bwMode="auto">
            <a:xfrm flipH="1">
              <a:off x="3888" y="1680"/>
              <a:ext cx="624" cy="720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8" name="Line 22"/>
            <p:cNvSpPr>
              <a:spLocks noChangeShapeType="1"/>
            </p:cNvSpPr>
            <p:nvPr/>
          </p:nvSpPr>
          <p:spPr bwMode="auto">
            <a:xfrm>
              <a:off x="4560" y="1680"/>
              <a:ext cx="0" cy="624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2759" name="Line 23"/>
            <p:cNvSpPr>
              <a:spLocks noChangeShapeType="1"/>
            </p:cNvSpPr>
            <p:nvPr/>
          </p:nvSpPr>
          <p:spPr bwMode="auto">
            <a:xfrm>
              <a:off x="4656" y="1680"/>
              <a:ext cx="528" cy="384"/>
            </a:xfrm>
            <a:prstGeom prst="line">
              <a:avLst/>
            </a:prstGeom>
            <a:noFill/>
            <a:ln w="28575" cap="sq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72764" name="Text Box 28"/>
          <p:cNvSpPr txBox="1">
            <a:spLocks noChangeArrowheads="1"/>
          </p:cNvSpPr>
          <p:nvPr/>
        </p:nvSpPr>
        <p:spPr bwMode="auto">
          <a:xfrm>
            <a:off x="428625" y="4300538"/>
            <a:ext cx="2492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Classification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7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444500" y="52832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444500" y="38735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457200" y="25400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457200" y="12573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Occurrence Patterns</a:t>
            </a:r>
          </a:p>
        </p:txBody>
      </p:sp>
      <p:sp>
        <p:nvSpPr>
          <p:cNvPr id="375815" name="Text Box 7"/>
          <p:cNvSpPr txBox="1">
            <a:spLocks noChangeArrowheads="1"/>
          </p:cNvSpPr>
          <p:nvPr/>
        </p:nvSpPr>
        <p:spPr bwMode="auto">
          <a:xfrm>
            <a:off x="809625" y="1646238"/>
            <a:ext cx="7504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A state/event </a:t>
            </a:r>
            <a:r>
              <a:rPr lang="en-US" sz="2000">
                <a:solidFill>
                  <a:schemeClr val="accent1"/>
                </a:solidFill>
              </a:rPr>
              <a:t>does not occur</a:t>
            </a:r>
            <a:r>
              <a:rPr lang="en-US" sz="2000"/>
              <a:t> within a given scope</a:t>
            </a:r>
          </a:p>
        </p:txBody>
      </p:sp>
      <p:sp>
        <p:nvSpPr>
          <p:cNvPr id="375816" name="Text Box 8"/>
          <p:cNvSpPr txBox="1">
            <a:spLocks noChangeArrowheads="1"/>
          </p:cNvSpPr>
          <p:nvPr/>
        </p:nvSpPr>
        <p:spPr bwMode="auto">
          <a:xfrm>
            <a:off x="809625" y="2957513"/>
            <a:ext cx="7596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A given state/event </a:t>
            </a:r>
            <a:r>
              <a:rPr lang="en-US" sz="2000">
                <a:solidFill>
                  <a:schemeClr val="accent1"/>
                </a:solidFill>
              </a:rPr>
              <a:t>must occur </a:t>
            </a:r>
            <a:r>
              <a:rPr lang="en-US" sz="2000">
                <a:solidFill>
                  <a:schemeClr val="bg2"/>
                </a:solidFill>
              </a:rPr>
              <a:t>within</a:t>
            </a:r>
            <a:r>
              <a:rPr lang="en-US" sz="2000"/>
              <a:t> a given scope</a:t>
            </a:r>
          </a:p>
        </p:txBody>
      </p:sp>
      <p:sp>
        <p:nvSpPr>
          <p:cNvPr id="375817" name="Text Box 9"/>
          <p:cNvSpPr txBox="1">
            <a:spLocks noChangeArrowheads="1"/>
          </p:cNvSpPr>
          <p:nvPr/>
        </p:nvSpPr>
        <p:spPr bwMode="auto">
          <a:xfrm>
            <a:off x="428625" y="1214438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Absence:</a:t>
            </a:r>
          </a:p>
        </p:txBody>
      </p:sp>
      <p:sp>
        <p:nvSpPr>
          <p:cNvPr id="375818" name="Text Box 10"/>
          <p:cNvSpPr txBox="1">
            <a:spLocks noChangeArrowheads="1"/>
          </p:cNvSpPr>
          <p:nvPr/>
        </p:nvSpPr>
        <p:spPr bwMode="auto">
          <a:xfrm>
            <a:off x="428625" y="2497138"/>
            <a:ext cx="155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Existence:</a:t>
            </a:r>
          </a:p>
        </p:txBody>
      </p:sp>
      <p:sp>
        <p:nvSpPr>
          <p:cNvPr id="375819" name="Text Box 11"/>
          <p:cNvSpPr txBox="1">
            <a:spLocks noChangeArrowheads="1"/>
          </p:cNvSpPr>
          <p:nvPr/>
        </p:nvSpPr>
        <p:spPr bwMode="auto">
          <a:xfrm>
            <a:off x="428625" y="3817938"/>
            <a:ext cx="283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Bounded Existence:</a:t>
            </a:r>
          </a:p>
        </p:txBody>
      </p:sp>
      <p:sp>
        <p:nvSpPr>
          <p:cNvPr id="375820" name="Text Box 12"/>
          <p:cNvSpPr txBox="1">
            <a:spLocks noChangeArrowheads="1"/>
          </p:cNvSpPr>
          <p:nvPr/>
        </p:nvSpPr>
        <p:spPr bwMode="auto">
          <a:xfrm>
            <a:off x="809625" y="4278313"/>
            <a:ext cx="7926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/>
              <a:t>A given state/event </a:t>
            </a:r>
            <a:r>
              <a:rPr lang="en-US" sz="2000">
                <a:solidFill>
                  <a:schemeClr val="accent1"/>
                </a:solidFill>
              </a:rPr>
              <a:t>must occur </a:t>
            </a:r>
            <a:r>
              <a:rPr lang="en-US" sz="2000" i="1">
                <a:solidFill>
                  <a:schemeClr val="accent1"/>
                </a:solidFill>
              </a:rPr>
              <a:t>k</a:t>
            </a:r>
            <a:r>
              <a:rPr lang="en-US" sz="2000">
                <a:solidFill>
                  <a:schemeClr val="accent1"/>
                </a:solidFill>
              </a:rPr>
              <a:t> times</a:t>
            </a:r>
            <a:r>
              <a:rPr lang="en-US" sz="2000"/>
              <a:t> within a given scope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SzPct val="150000"/>
              <a:buFont typeface="Wingdings" charset="0"/>
              <a:buChar char="§"/>
            </a:pPr>
            <a:r>
              <a:rPr lang="en-US" sz="2000"/>
              <a:t> variants: a least </a:t>
            </a:r>
            <a:r>
              <a:rPr lang="en-US" sz="2000" i="1"/>
              <a:t>k</a:t>
            </a:r>
            <a:r>
              <a:rPr lang="en-US" sz="2000"/>
              <a:t> times, at most </a:t>
            </a:r>
            <a:r>
              <a:rPr lang="en-US" sz="2000" i="1"/>
              <a:t>k</a:t>
            </a:r>
            <a:r>
              <a:rPr lang="en-US" sz="2000"/>
              <a:t> times</a:t>
            </a:r>
          </a:p>
        </p:txBody>
      </p:sp>
      <p:sp>
        <p:nvSpPr>
          <p:cNvPr id="375821" name="Text Box 13"/>
          <p:cNvSpPr txBox="1">
            <a:spLocks noChangeArrowheads="1"/>
          </p:cNvSpPr>
          <p:nvPr/>
        </p:nvSpPr>
        <p:spPr bwMode="auto">
          <a:xfrm>
            <a:off x="428625" y="5240338"/>
            <a:ext cx="173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Universality</a:t>
            </a:r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809625" y="5751513"/>
            <a:ext cx="7812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A given state/event </a:t>
            </a:r>
            <a:r>
              <a:rPr lang="en-US" sz="2000">
                <a:solidFill>
                  <a:schemeClr val="accent1"/>
                </a:solidFill>
              </a:rPr>
              <a:t>must occur throughout</a:t>
            </a:r>
            <a:r>
              <a:rPr lang="en-US" sz="2000"/>
              <a:t> a given scope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3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444500" y="52832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3" name="Rectangle 15"/>
          <p:cNvSpPr>
            <a:spLocks noChangeArrowheads="1"/>
          </p:cNvSpPr>
          <p:nvPr/>
        </p:nvSpPr>
        <p:spPr bwMode="auto">
          <a:xfrm>
            <a:off x="444500" y="38735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2" name="Rectangle 14"/>
          <p:cNvSpPr>
            <a:spLocks noChangeArrowheads="1"/>
          </p:cNvSpPr>
          <p:nvPr/>
        </p:nvSpPr>
        <p:spPr bwMode="auto">
          <a:xfrm>
            <a:off x="457200" y="25400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21" name="Rectangle 13"/>
          <p:cNvSpPr>
            <a:spLocks noChangeArrowheads="1"/>
          </p:cNvSpPr>
          <p:nvPr/>
        </p:nvSpPr>
        <p:spPr bwMode="auto">
          <a:xfrm>
            <a:off x="457200" y="1257300"/>
            <a:ext cx="2667000" cy="3683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Patterns</a:t>
            </a:r>
          </a:p>
        </p:txBody>
      </p:sp>
      <p:sp>
        <p:nvSpPr>
          <p:cNvPr id="350212" name="Text Box 4"/>
          <p:cNvSpPr txBox="1">
            <a:spLocks noChangeArrowheads="1"/>
          </p:cNvSpPr>
          <p:nvPr/>
        </p:nvSpPr>
        <p:spPr bwMode="auto">
          <a:xfrm>
            <a:off x="809625" y="1646238"/>
            <a:ext cx="7504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A state/event P </a:t>
            </a:r>
            <a:r>
              <a:rPr lang="en-US" sz="2000">
                <a:solidFill>
                  <a:schemeClr val="accent1"/>
                </a:solidFill>
              </a:rPr>
              <a:t>must always be preceded</a:t>
            </a:r>
            <a:r>
              <a:rPr lang="en-US" sz="2000"/>
              <a:t> by a state/event Q within a scope</a:t>
            </a:r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809625" y="2957513"/>
            <a:ext cx="7596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A state/event P </a:t>
            </a:r>
            <a:r>
              <a:rPr lang="en-US" sz="2000">
                <a:solidFill>
                  <a:schemeClr val="accent1"/>
                </a:solidFill>
              </a:rPr>
              <a:t>must always be followed</a:t>
            </a:r>
            <a:r>
              <a:rPr lang="en-US" sz="2000"/>
              <a:t> a state/event Q within a scope</a:t>
            </a:r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428625" y="1214438"/>
            <a:ext cx="183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Precedence:</a:t>
            </a:r>
          </a:p>
        </p:txBody>
      </p:sp>
      <p:sp>
        <p:nvSpPr>
          <p:cNvPr id="350215" name="Text Box 7"/>
          <p:cNvSpPr txBox="1">
            <a:spLocks noChangeArrowheads="1"/>
          </p:cNvSpPr>
          <p:nvPr/>
        </p:nvSpPr>
        <p:spPr bwMode="auto">
          <a:xfrm>
            <a:off x="428625" y="2497138"/>
            <a:ext cx="147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Response</a:t>
            </a:r>
          </a:p>
        </p:txBody>
      </p:sp>
      <p:sp>
        <p:nvSpPr>
          <p:cNvPr id="350217" name="Text Box 9"/>
          <p:cNvSpPr txBox="1">
            <a:spLocks noChangeArrowheads="1"/>
          </p:cNvSpPr>
          <p:nvPr/>
        </p:nvSpPr>
        <p:spPr bwMode="auto">
          <a:xfrm>
            <a:off x="428625" y="3817938"/>
            <a:ext cx="257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Chain Precedence</a:t>
            </a:r>
          </a:p>
        </p:txBody>
      </p:sp>
      <p:sp>
        <p:nvSpPr>
          <p:cNvPr id="350218" name="Text Box 10"/>
          <p:cNvSpPr txBox="1">
            <a:spLocks noChangeArrowheads="1"/>
          </p:cNvSpPr>
          <p:nvPr/>
        </p:nvSpPr>
        <p:spPr bwMode="auto">
          <a:xfrm>
            <a:off x="809625" y="4278313"/>
            <a:ext cx="7926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A sequence of state/events P1, …, Pn </a:t>
            </a:r>
            <a:r>
              <a:rPr lang="en-US" sz="2000">
                <a:solidFill>
                  <a:schemeClr val="accent1"/>
                </a:solidFill>
              </a:rPr>
              <a:t>must always be preceded</a:t>
            </a:r>
            <a:r>
              <a:rPr lang="en-US" sz="2000"/>
              <a:t> by a sequence of states/events Q1, …, Qm within a scope</a:t>
            </a:r>
          </a:p>
        </p:txBody>
      </p:sp>
      <p:sp>
        <p:nvSpPr>
          <p:cNvPr id="350219" name="Text Box 11"/>
          <p:cNvSpPr txBox="1">
            <a:spLocks noChangeArrowheads="1"/>
          </p:cNvSpPr>
          <p:nvPr/>
        </p:nvSpPr>
        <p:spPr bwMode="auto">
          <a:xfrm>
            <a:off x="428625" y="5240338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Chain Response</a:t>
            </a:r>
          </a:p>
        </p:txBody>
      </p:sp>
      <p:sp>
        <p:nvSpPr>
          <p:cNvPr id="350220" name="Text Box 12"/>
          <p:cNvSpPr txBox="1">
            <a:spLocks noChangeArrowheads="1"/>
          </p:cNvSpPr>
          <p:nvPr/>
        </p:nvSpPr>
        <p:spPr bwMode="auto">
          <a:xfrm>
            <a:off x="809625" y="5751513"/>
            <a:ext cx="7812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A sequence of state/events P1, …, Pn </a:t>
            </a:r>
            <a:r>
              <a:rPr lang="en-US" sz="2000">
                <a:solidFill>
                  <a:schemeClr val="accent1"/>
                </a:solidFill>
              </a:rPr>
              <a:t>must always be followed</a:t>
            </a:r>
            <a:r>
              <a:rPr lang="en-US" sz="2000"/>
              <a:t> by a sequence of states/events Q1, …, Qm within a scope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5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77" name="Rectangle 45"/>
          <p:cNvSpPr>
            <a:spLocks noChangeArrowheads="1"/>
          </p:cNvSpPr>
          <p:nvPr/>
        </p:nvSpPr>
        <p:spPr bwMode="auto">
          <a:xfrm>
            <a:off x="482600" y="1905000"/>
            <a:ext cx="18288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84" name="Rectangle 52"/>
          <p:cNvSpPr>
            <a:spLocks noChangeArrowheads="1"/>
          </p:cNvSpPr>
          <p:nvPr/>
        </p:nvSpPr>
        <p:spPr bwMode="auto">
          <a:xfrm>
            <a:off x="482600" y="2628900"/>
            <a:ext cx="18288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85" name="Rectangle 53"/>
          <p:cNvSpPr>
            <a:spLocks noChangeArrowheads="1"/>
          </p:cNvSpPr>
          <p:nvPr/>
        </p:nvSpPr>
        <p:spPr bwMode="auto">
          <a:xfrm>
            <a:off x="482600" y="3314700"/>
            <a:ext cx="18288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86" name="Rectangle 54"/>
          <p:cNvSpPr>
            <a:spLocks noChangeArrowheads="1"/>
          </p:cNvSpPr>
          <p:nvPr/>
        </p:nvSpPr>
        <p:spPr bwMode="auto">
          <a:xfrm>
            <a:off x="482600" y="4000500"/>
            <a:ext cx="18288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87" name="Rectangle 55"/>
          <p:cNvSpPr>
            <a:spLocks noChangeArrowheads="1"/>
          </p:cNvSpPr>
          <p:nvPr/>
        </p:nvSpPr>
        <p:spPr bwMode="auto">
          <a:xfrm>
            <a:off x="482600" y="4686300"/>
            <a:ext cx="18288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76" name="Rectangle 44"/>
          <p:cNvSpPr>
            <a:spLocks noChangeArrowheads="1"/>
          </p:cNvSpPr>
          <p:nvPr/>
        </p:nvSpPr>
        <p:spPr bwMode="auto">
          <a:xfrm>
            <a:off x="2438400" y="5461000"/>
            <a:ext cx="6159500" cy="406400"/>
          </a:xfrm>
          <a:prstGeom prst="rect">
            <a:avLst/>
          </a:prstGeom>
          <a:solidFill>
            <a:srgbClr val="FBF88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75" name="Rectangle 43"/>
          <p:cNvSpPr>
            <a:spLocks noChangeArrowheads="1"/>
          </p:cNvSpPr>
          <p:nvPr/>
        </p:nvSpPr>
        <p:spPr bwMode="auto">
          <a:xfrm>
            <a:off x="2451100" y="1841500"/>
            <a:ext cx="6159500" cy="3429000"/>
          </a:xfrm>
          <a:prstGeom prst="rect">
            <a:avLst/>
          </a:prstGeom>
          <a:solidFill>
            <a:srgbClr val="E2C8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Scopes</a:t>
            </a:r>
          </a:p>
        </p:txBody>
      </p:sp>
      <p:grpSp>
        <p:nvGrpSpPr>
          <p:cNvPr id="351235" name="Group 3"/>
          <p:cNvGrpSpPr>
            <a:grpSpLocks/>
          </p:cNvGrpSpPr>
          <p:nvPr/>
        </p:nvGrpSpPr>
        <p:grpSpPr bwMode="auto">
          <a:xfrm>
            <a:off x="2628900" y="2057400"/>
            <a:ext cx="5651500" cy="317500"/>
            <a:chOff x="864" y="1488"/>
            <a:chExt cx="3560" cy="200"/>
          </a:xfrm>
        </p:grpSpPr>
        <p:sp>
          <p:nvSpPr>
            <p:cNvPr id="351236" name="Line 4"/>
            <p:cNvSpPr>
              <a:spLocks noChangeShapeType="1"/>
            </p:cNvSpPr>
            <p:nvPr/>
          </p:nvSpPr>
          <p:spPr bwMode="auto">
            <a:xfrm>
              <a:off x="864" y="1584"/>
              <a:ext cx="3552" cy="0"/>
            </a:xfrm>
            <a:prstGeom prst="line">
              <a:avLst/>
            </a:prstGeom>
            <a:noFill/>
            <a:ln w="5715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37" name="Line 5"/>
            <p:cNvSpPr>
              <a:spLocks noChangeShapeType="1"/>
            </p:cNvSpPr>
            <p:nvPr/>
          </p:nvSpPr>
          <p:spPr bwMode="auto">
            <a:xfrm>
              <a:off x="864" y="1488"/>
              <a:ext cx="0" cy="192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238" name="Line 6"/>
            <p:cNvSpPr>
              <a:spLocks noChangeShapeType="1"/>
            </p:cNvSpPr>
            <p:nvPr/>
          </p:nvSpPr>
          <p:spPr bwMode="auto">
            <a:xfrm>
              <a:off x="4416" y="1488"/>
              <a:ext cx="8" cy="200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1457325" y="1981200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Global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1222375" y="26670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Before </a:t>
            </a:r>
            <a:r>
              <a:rPr lang="en-US" sz="1800" i="1"/>
              <a:t>Q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51241" name="Text Box 9"/>
          <p:cNvSpPr txBox="1">
            <a:spLocks noChangeArrowheads="1"/>
          </p:cNvSpPr>
          <p:nvPr/>
        </p:nvSpPr>
        <p:spPr bwMode="auto">
          <a:xfrm>
            <a:off x="1370013" y="3352800"/>
            <a:ext cx="906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After </a:t>
            </a:r>
            <a:r>
              <a:rPr lang="en-US" sz="1800" i="1"/>
              <a:t>Q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51242" name="Text Box 10"/>
          <p:cNvSpPr txBox="1">
            <a:spLocks noChangeArrowheads="1"/>
          </p:cNvSpPr>
          <p:nvPr/>
        </p:nvSpPr>
        <p:spPr bwMode="auto">
          <a:xfrm>
            <a:off x="379413" y="4038600"/>
            <a:ext cx="1946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Between </a:t>
            </a:r>
            <a:r>
              <a:rPr lang="en-US" sz="1800" i="1"/>
              <a:t>Q </a:t>
            </a:r>
            <a:r>
              <a:rPr lang="en-US" sz="1800"/>
              <a:t>and</a:t>
            </a:r>
            <a:r>
              <a:rPr lang="en-US" sz="1800" i="1"/>
              <a:t> R</a:t>
            </a:r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51243" name="Text Box 11"/>
          <p:cNvSpPr txBox="1">
            <a:spLocks noChangeArrowheads="1"/>
          </p:cNvSpPr>
          <p:nvPr/>
        </p:nvSpPr>
        <p:spPr bwMode="auto">
          <a:xfrm>
            <a:off x="722313" y="4724400"/>
            <a:ext cx="156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After </a:t>
            </a:r>
            <a:r>
              <a:rPr lang="en-US" sz="1800" i="1"/>
              <a:t>Q </a:t>
            </a:r>
            <a:r>
              <a:rPr lang="en-US" sz="1800"/>
              <a:t>and</a:t>
            </a:r>
            <a:r>
              <a:rPr lang="en-US" sz="1800" i="1"/>
              <a:t> R</a:t>
            </a:r>
            <a:endParaRPr lang="en-US" sz="1800">
              <a:solidFill>
                <a:schemeClr val="bg2"/>
              </a:solidFill>
            </a:endParaRPr>
          </a:p>
        </p:txBody>
      </p:sp>
      <p:grpSp>
        <p:nvGrpSpPr>
          <p:cNvPr id="351244" name="Group 12"/>
          <p:cNvGrpSpPr>
            <a:grpSpLocks/>
          </p:cNvGrpSpPr>
          <p:nvPr/>
        </p:nvGrpSpPr>
        <p:grpSpPr bwMode="auto">
          <a:xfrm>
            <a:off x="2628900" y="2667000"/>
            <a:ext cx="5651500" cy="317500"/>
            <a:chOff x="864" y="1488"/>
            <a:chExt cx="3560" cy="200"/>
          </a:xfrm>
        </p:grpSpPr>
        <p:sp>
          <p:nvSpPr>
            <p:cNvPr id="351245" name="Line 13"/>
            <p:cNvSpPr>
              <a:spLocks noChangeShapeType="1"/>
            </p:cNvSpPr>
            <p:nvPr/>
          </p:nvSpPr>
          <p:spPr bwMode="auto">
            <a:xfrm>
              <a:off x="864" y="1584"/>
              <a:ext cx="3552" cy="0"/>
            </a:xfrm>
            <a:prstGeom prst="line">
              <a:avLst/>
            </a:prstGeom>
            <a:noFill/>
            <a:ln w="5715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46" name="Line 14"/>
            <p:cNvSpPr>
              <a:spLocks noChangeShapeType="1"/>
            </p:cNvSpPr>
            <p:nvPr/>
          </p:nvSpPr>
          <p:spPr bwMode="auto">
            <a:xfrm>
              <a:off x="864" y="1488"/>
              <a:ext cx="0" cy="192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247" name="Line 15"/>
            <p:cNvSpPr>
              <a:spLocks noChangeShapeType="1"/>
            </p:cNvSpPr>
            <p:nvPr/>
          </p:nvSpPr>
          <p:spPr bwMode="auto">
            <a:xfrm>
              <a:off x="4416" y="1488"/>
              <a:ext cx="8" cy="200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51248" name="Group 16"/>
          <p:cNvGrpSpPr>
            <a:grpSpLocks/>
          </p:cNvGrpSpPr>
          <p:nvPr/>
        </p:nvGrpSpPr>
        <p:grpSpPr bwMode="auto">
          <a:xfrm>
            <a:off x="2628900" y="3429000"/>
            <a:ext cx="5651500" cy="317500"/>
            <a:chOff x="864" y="1488"/>
            <a:chExt cx="3560" cy="200"/>
          </a:xfrm>
        </p:grpSpPr>
        <p:sp>
          <p:nvSpPr>
            <p:cNvPr id="351249" name="Line 17"/>
            <p:cNvSpPr>
              <a:spLocks noChangeShapeType="1"/>
            </p:cNvSpPr>
            <p:nvPr/>
          </p:nvSpPr>
          <p:spPr bwMode="auto">
            <a:xfrm>
              <a:off x="864" y="1584"/>
              <a:ext cx="3552" cy="0"/>
            </a:xfrm>
            <a:prstGeom prst="line">
              <a:avLst/>
            </a:prstGeom>
            <a:noFill/>
            <a:ln w="5715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50" name="Line 18"/>
            <p:cNvSpPr>
              <a:spLocks noChangeShapeType="1"/>
            </p:cNvSpPr>
            <p:nvPr/>
          </p:nvSpPr>
          <p:spPr bwMode="auto">
            <a:xfrm>
              <a:off x="864" y="1488"/>
              <a:ext cx="0" cy="192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Line 19"/>
            <p:cNvSpPr>
              <a:spLocks noChangeShapeType="1"/>
            </p:cNvSpPr>
            <p:nvPr/>
          </p:nvSpPr>
          <p:spPr bwMode="auto">
            <a:xfrm>
              <a:off x="4416" y="1488"/>
              <a:ext cx="8" cy="200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51252" name="Group 20"/>
          <p:cNvGrpSpPr>
            <a:grpSpLocks/>
          </p:cNvGrpSpPr>
          <p:nvPr/>
        </p:nvGrpSpPr>
        <p:grpSpPr bwMode="auto">
          <a:xfrm>
            <a:off x="2628900" y="4114800"/>
            <a:ext cx="5651500" cy="317500"/>
            <a:chOff x="864" y="1488"/>
            <a:chExt cx="3560" cy="200"/>
          </a:xfrm>
        </p:grpSpPr>
        <p:sp>
          <p:nvSpPr>
            <p:cNvPr id="351253" name="Line 21"/>
            <p:cNvSpPr>
              <a:spLocks noChangeShapeType="1"/>
            </p:cNvSpPr>
            <p:nvPr/>
          </p:nvSpPr>
          <p:spPr bwMode="auto">
            <a:xfrm>
              <a:off x="864" y="1584"/>
              <a:ext cx="3552" cy="0"/>
            </a:xfrm>
            <a:prstGeom prst="line">
              <a:avLst/>
            </a:prstGeom>
            <a:noFill/>
            <a:ln w="5715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54" name="Line 22"/>
            <p:cNvSpPr>
              <a:spLocks noChangeShapeType="1"/>
            </p:cNvSpPr>
            <p:nvPr/>
          </p:nvSpPr>
          <p:spPr bwMode="auto">
            <a:xfrm>
              <a:off x="864" y="1488"/>
              <a:ext cx="0" cy="192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255" name="Line 23"/>
            <p:cNvSpPr>
              <a:spLocks noChangeShapeType="1"/>
            </p:cNvSpPr>
            <p:nvPr/>
          </p:nvSpPr>
          <p:spPr bwMode="auto">
            <a:xfrm>
              <a:off x="4416" y="1488"/>
              <a:ext cx="8" cy="200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51256" name="Group 24"/>
          <p:cNvGrpSpPr>
            <a:grpSpLocks/>
          </p:cNvGrpSpPr>
          <p:nvPr/>
        </p:nvGrpSpPr>
        <p:grpSpPr bwMode="auto">
          <a:xfrm>
            <a:off x="2628900" y="4800600"/>
            <a:ext cx="5651500" cy="317500"/>
            <a:chOff x="864" y="1488"/>
            <a:chExt cx="3560" cy="200"/>
          </a:xfrm>
        </p:grpSpPr>
        <p:sp>
          <p:nvSpPr>
            <p:cNvPr id="351257" name="Line 25"/>
            <p:cNvSpPr>
              <a:spLocks noChangeShapeType="1"/>
            </p:cNvSpPr>
            <p:nvPr/>
          </p:nvSpPr>
          <p:spPr bwMode="auto">
            <a:xfrm>
              <a:off x="864" y="1584"/>
              <a:ext cx="3552" cy="0"/>
            </a:xfrm>
            <a:prstGeom prst="line">
              <a:avLst/>
            </a:prstGeom>
            <a:noFill/>
            <a:ln w="5715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1258" name="Line 26"/>
            <p:cNvSpPr>
              <a:spLocks noChangeShapeType="1"/>
            </p:cNvSpPr>
            <p:nvPr/>
          </p:nvSpPr>
          <p:spPr bwMode="auto">
            <a:xfrm>
              <a:off x="864" y="1488"/>
              <a:ext cx="0" cy="192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259" name="Line 27"/>
            <p:cNvSpPr>
              <a:spLocks noChangeShapeType="1"/>
            </p:cNvSpPr>
            <p:nvPr/>
          </p:nvSpPr>
          <p:spPr bwMode="auto">
            <a:xfrm>
              <a:off x="4416" y="1488"/>
              <a:ext cx="8" cy="200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4559300" y="5880100"/>
            <a:ext cx="1725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accent1"/>
                </a:solidFill>
              </a:rPr>
              <a:t>State sequence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3119438" y="5486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Q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3944938" y="5486400"/>
            <a:ext cx="350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R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3" name="Text Box 31"/>
          <p:cNvSpPr txBox="1">
            <a:spLocks noChangeArrowheads="1"/>
          </p:cNvSpPr>
          <p:nvPr/>
        </p:nvSpPr>
        <p:spPr bwMode="auto">
          <a:xfrm>
            <a:off x="4762500" y="54864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Q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5589588" y="5486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Q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5" name="Text Box 33"/>
          <p:cNvSpPr txBox="1">
            <a:spLocks noChangeArrowheads="1"/>
          </p:cNvSpPr>
          <p:nvPr/>
        </p:nvSpPr>
        <p:spPr bwMode="auto">
          <a:xfrm>
            <a:off x="6416675" y="548640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R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7234238" y="5486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 i="1"/>
              <a:t>Q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1267" name="Rectangle 35"/>
          <p:cNvSpPr>
            <a:spLocks noChangeArrowheads="1"/>
          </p:cNvSpPr>
          <p:nvPr/>
        </p:nvSpPr>
        <p:spPr bwMode="auto">
          <a:xfrm>
            <a:off x="2628900" y="2133600"/>
            <a:ext cx="56388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1268" name="Rectangle 36"/>
          <p:cNvSpPr>
            <a:spLocks noChangeArrowheads="1"/>
          </p:cNvSpPr>
          <p:nvPr/>
        </p:nvSpPr>
        <p:spPr bwMode="auto">
          <a:xfrm>
            <a:off x="2628900" y="2743200"/>
            <a:ext cx="6858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69" name="Rectangle 37"/>
          <p:cNvSpPr>
            <a:spLocks noChangeArrowheads="1"/>
          </p:cNvSpPr>
          <p:nvPr/>
        </p:nvSpPr>
        <p:spPr bwMode="auto">
          <a:xfrm>
            <a:off x="3314700" y="3505200"/>
            <a:ext cx="49530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0" name="Rectangle 38"/>
          <p:cNvSpPr>
            <a:spLocks noChangeArrowheads="1"/>
          </p:cNvSpPr>
          <p:nvPr/>
        </p:nvSpPr>
        <p:spPr bwMode="auto">
          <a:xfrm>
            <a:off x="3314700" y="4191000"/>
            <a:ext cx="8382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1" name="Rectangle 39"/>
          <p:cNvSpPr>
            <a:spLocks noChangeArrowheads="1"/>
          </p:cNvSpPr>
          <p:nvPr/>
        </p:nvSpPr>
        <p:spPr bwMode="auto">
          <a:xfrm>
            <a:off x="5829300" y="4191000"/>
            <a:ext cx="8382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2" name="Rectangle 40"/>
          <p:cNvSpPr>
            <a:spLocks noChangeArrowheads="1"/>
          </p:cNvSpPr>
          <p:nvPr/>
        </p:nvSpPr>
        <p:spPr bwMode="auto">
          <a:xfrm>
            <a:off x="3314700" y="4876800"/>
            <a:ext cx="8382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3" name="Rectangle 41"/>
          <p:cNvSpPr>
            <a:spLocks noChangeArrowheads="1"/>
          </p:cNvSpPr>
          <p:nvPr/>
        </p:nvSpPr>
        <p:spPr bwMode="auto">
          <a:xfrm>
            <a:off x="5829300" y="4876800"/>
            <a:ext cx="8382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4" name="Rectangle 42"/>
          <p:cNvSpPr>
            <a:spLocks noChangeArrowheads="1"/>
          </p:cNvSpPr>
          <p:nvPr/>
        </p:nvSpPr>
        <p:spPr bwMode="auto">
          <a:xfrm>
            <a:off x="7429500" y="4876800"/>
            <a:ext cx="8382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1278" name="Line 46"/>
          <p:cNvSpPr>
            <a:spLocks noChangeShapeType="1"/>
          </p:cNvSpPr>
          <p:nvPr/>
        </p:nvSpPr>
        <p:spPr bwMode="auto">
          <a:xfrm flipV="1">
            <a:off x="33147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1279" name="Line 47"/>
          <p:cNvSpPr>
            <a:spLocks noChangeShapeType="1"/>
          </p:cNvSpPr>
          <p:nvPr/>
        </p:nvSpPr>
        <p:spPr bwMode="auto">
          <a:xfrm flipV="1">
            <a:off x="41529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1280" name="Line 48"/>
          <p:cNvSpPr>
            <a:spLocks noChangeShapeType="1"/>
          </p:cNvSpPr>
          <p:nvPr/>
        </p:nvSpPr>
        <p:spPr bwMode="auto">
          <a:xfrm flipV="1">
            <a:off x="49784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1281" name="Line 49"/>
          <p:cNvSpPr>
            <a:spLocks noChangeShapeType="1"/>
          </p:cNvSpPr>
          <p:nvPr/>
        </p:nvSpPr>
        <p:spPr bwMode="auto">
          <a:xfrm flipV="1">
            <a:off x="58166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1282" name="Line 50"/>
          <p:cNvSpPr>
            <a:spLocks noChangeShapeType="1"/>
          </p:cNvSpPr>
          <p:nvPr/>
        </p:nvSpPr>
        <p:spPr bwMode="auto">
          <a:xfrm flipV="1">
            <a:off x="66548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1283" name="Line 51"/>
          <p:cNvSpPr>
            <a:spLocks noChangeShapeType="1"/>
          </p:cNvSpPr>
          <p:nvPr/>
        </p:nvSpPr>
        <p:spPr bwMode="auto">
          <a:xfrm flipV="1">
            <a:off x="7429500" y="1828800"/>
            <a:ext cx="0" cy="3429000"/>
          </a:xfrm>
          <a:prstGeom prst="line">
            <a:avLst/>
          </a:prstGeom>
          <a:noFill/>
          <a:ln w="9525">
            <a:solidFill>
              <a:srgbClr val="9D5AE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0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5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5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5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5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5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5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5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5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5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5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5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67" grpId="0" animBg="1"/>
      <p:bldP spid="351268" grpId="0" animBg="1"/>
      <p:bldP spid="351269" grpId="0" animBg="1"/>
      <p:bldP spid="351270" grpId="0" animBg="1"/>
      <p:bldP spid="351271" grpId="0" animBg="1"/>
      <p:bldP spid="351272" grpId="0" animBg="1"/>
      <p:bldP spid="351273" grpId="0" animBg="1"/>
      <p:bldP spid="3512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6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Types of temporal properties</a:t>
            </a:r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799"/>
            <a:ext cx="8229600" cy="5009945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pPr marL="285750" indent="-285750"/>
            <a:r>
              <a:rPr lang="en-US" dirty="0"/>
              <a:t>Safety		(nothing bad happens)</a:t>
            </a:r>
          </a:p>
          <a:p>
            <a:pPr marL="685800" lvl="1" indent="-228600">
              <a:lnSpc>
                <a:spcPct val="190000"/>
              </a:lnSpc>
              <a:buFontTx/>
              <a:buNone/>
            </a:pPr>
            <a:r>
              <a:rPr lang="en-US" dirty="0">
                <a:latin typeface="Arial Narrow" charset="0"/>
              </a:rPr>
              <a:t>G ~(ack1 &amp; ack2)</a:t>
            </a:r>
            <a:r>
              <a:rPr lang="en-US" dirty="0"/>
              <a:t>	 	</a:t>
            </a:r>
            <a:r>
              <a:rPr lang="en-US" dirty="0" smtClean="0"/>
              <a:t>	</a:t>
            </a:r>
            <a:r>
              <a:rPr lang="ja-JP" altLang="en-US" dirty="0" smtClean="0">
                <a:solidFill>
                  <a:srgbClr val="FF00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mutual exclusion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”</a:t>
            </a:r>
            <a:endParaRPr lang="en-US" dirty="0"/>
          </a:p>
          <a:p>
            <a:pPr marL="685800" lvl="1" indent="-228600">
              <a:lnSpc>
                <a:spcPct val="70000"/>
              </a:lnSpc>
              <a:buFontTx/>
              <a:buNone/>
            </a:pPr>
            <a:r>
              <a:rPr lang="en-US" dirty="0">
                <a:latin typeface="Arial Narrow" charset="0"/>
              </a:rPr>
              <a:t>G </a:t>
            </a:r>
            <a:r>
              <a:rPr lang="en-US" dirty="0" err="1" smtClean="0">
                <a:latin typeface="Arial Narrow" charset="0"/>
              </a:rPr>
              <a:t>req</a:t>
            </a:r>
            <a:r>
              <a:rPr lang="en-US" dirty="0" smtClean="0">
                <a:latin typeface="Arial Narrow" charset="0"/>
              </a:rPr>
              <a:t> </a:t>
            </a:r>
            <a:r>
              <a:rPr lang="en-US" dirty="0" err="1">
                <a:latin typeface="Symbol" charset="0"/>
              </a:rPr>
              <a:t>Þ</a:t>
            </a:r>
            <a:r>
              <a:rPr lang="en-US" dirty="0">
                <a:latin typeface="Arial Narrow" charset="0"/>
              </a:rPr>
              <a:t> (</a:t>
            </a:r>
            <a:r>
              <a:rPr lang="en-US" dirty="0" err="1">
                <a:latin typeface="Arial Narrow" charset="0"/>
              </a:rPr>
              <a:t>req</a:t>
            </a:r>
            <a:r>
              <a:rPr lang="en-US" dirty="0">
                <a:latin typeface="Arial Narrow" charset="0"/>
              </a:rPr>
              <a:t> W </a:t>
            </a:r>
            <a:r>
              <a:rPr lang="en-US" dirty="0" err="1">
                <a:latin typeface="Arial Narrow" charset="0"/>
              </a:rPr>
              <a:t>ack</a:t>
            </a:r>
            <a:r>
              <a:rPr lang="en-US" dirty="0">
                <a:latin typeface="Arial Narrow" charset="0"/>
              </a:rPr>
              <a:t>))</a:t>
            </a:r>
            <a:r>
              <a:rPr lang="en-US" dirty="0"/>
              <a:t>	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req</a:t>
            </a:r>
            <a:r>
              <a:rPr lang="en-US" dirty="0">
                <a:solidFill>
                  <a:srgbClr val="FF0000"/>
                </a:solidFill>
              </a:rPr>
              <a:t> must </a:t>
            </a:r>
            <a:r>
              <a:rPr lang="en-US" dirty="0" smtClean="0">
                <a:solidFill>
                  <a:srgbClr val="FF0000"/>
                </a:solidFill>
              </a:rPr>
              <a:t>hold until </a:t>
            </a:r>
            <a:r>
              <a:rPr lang="en-US" dirty="0" err="1">
                <a:solidFill>
                  <a:srgbClr val="FF0000"/>
                </a:solidFill>
              </a:rPr>
              <a:t>ack</a:t>
            </a:r>
            <a:r>
              <a:rPr lang="ja-JP" altLang="en-US" dirty="0" smtClean="0">
                <a:solidFill>
                  <a:srgbClr val="FF0000"/>
                </a:solidFill>
                <a:latin typeface="Arial"/>
              </a:rPr>
              <a:t>”</a:t>
            </a:r>
            <a:r>
              <a:rPr lang="en-US" altLang="ja-JP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altLang="ja-JP" dirty="0" smtClean="0">
                <a:solidFill>
                  <a:srgbClr val="FF0000"/>
                </a:solidFill>
                <a:latin typeface="Arial"/>
              </a:rPr>
            </a:br>
            <a:endParaRPr lang="en-US" dirty="0"/>
          </a:p>
          <a:p>
            <a:pPr marL="285750" indent="-285750"/>
            <a:r>
              <a:rPr lang="en-US" dirty="0" err="1"/>
              <a:t>Liveness</a:t>
            </a:r>
            <a:r>
              <a:rPr lang="en-US" dirty="0"/>
              <a:t>		(something good happens)</a:t>
            </a:r>
          </a:p>
          <a:p>
            <a:pPr marL="685800" lvl="1" indent="-228600">
              <a:lnSpc>
                <a:spcPct val="140000"/>
              </a:lnSpc>
              <a:buFontTx/>
              <a:buNone/>
            </a:pPr>
            <a:r>
              <a:rPr lang="en-US" dirty="0">
                <a:latin typeface="Arial Narrow" charset="0"/>
              </a:rPr>
              <a:t>G (</a:t>
            </a:r>
            <a:r>
              <a:rPr lang="en-US" dirty="0" err="1">
                <a:latin typeface="Arial Narrow" charset="0"/>
              </a:rPr>
              <a:t>req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>
                <a:latin typeface="Symbol" charset="0"/>
              </a:rPr>
              <a:t>Þ</a:t>
            </a:r>
            <a:r>
              <a:rPr lang="en-US" dirty="0">
                <a:latin typeface="Arial Narrow" charset="0"/>
              </a:rPr>
              <a:t>F </a:t>
            </a:r>
            <a:r>
              <a:rPr lang="en-US" dirty="0" err="1">
                <a:latin typeface="Arial Narrow" charset="0"/>
              </a:rPr>
              <a:t>ack</a:t>
            </a:r>
            <a:r>
              <a:rPr lang="en-US" dirty="0">
                <a:latin typeface="Arial Narrow" charset="0"/>
              </a:rPr>
              <a:t>)		</a:t>
            </a:r>
            <a:r>
              <a:rPr lang="en-US" dirty="0" smtClean="0">
                <a:latin typeface="Arial Narrow" charset="0"/>
              </a:rPr>
              <a:t>	</a:t>
            </a:r>
            <a:r>
              <a:rPr lang="ja-JP" altLang="en-US" dirty="0" smtClean="0">
                <a:solidFill>
                  <a:srgbClr val="FF00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err="1">
                <a:solidFill>
                  <a:srgbClr val="FF0000"/>
                </a:solidFill>
              </a:rPr>
              <a:t>req</a:t>
            </a:r>
            <a:r>
              <a:rPr lang="en-US" dirty="0">
                <a:solidFill>
                  <a:srgbClr val="FF0000"/>
                </a:solidFill>
              </a:rPr>
              <a:t>, eventually </a:t>
            </a:r>
            <a:r>
              <a:rPr lang="en-US" dirty="0" err="1">
                <a:solidFill>
                  <a:srgbClr val="FF0000"/>
                </a:solidFill>
              </a:rPr>
              <a:t>ack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”</a:t>
            </a:r>
            <a:endParaRPr lang="en-US" dirty="0"/>
          </a:p>
          <a:p>
            <a:pPr marL="285750" indent="-285750">
              <a:lnSpc>
                <a:spcPct val="130000"/>
              </a:lnSpc>
            </a:pPr>
            <a:r>
              <a:rPr lang="en-US" dirty="0"/>
              <a:t>Fairness</a:t>
            </a:r>
          </a:p>
          <a:p>
            <a:pPr marL="685800" lvl="1" indent="-228600">
              <a:lnSpc>
                <a:spcPct val="120000"/>
              </a:lnSpc>
              <a:buFontTx/>
              <a:buNone/>
            </a:pPr>
            <a:r>
              <a:rPr lang="en-US" dirty="0">
                <a:latin typeface="Arial Narrow" charset="0"/>
              </a:rPr>
              <a:t>GF </a:t>
            </a:r>
            <a:r>
              <a:rPr lang="en-US" dirty="0" err="1">
                <a:latin typeface="Arial Narrow" charset="0"/>
              </a:rPr>
              <a:t>req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 err="1">
                <a:latin typeface="Symbol" charset="0"/>
              </a:rPr>
              <a:t>Þ</a:t>
            </a:r>
            <a:r>
              <a:rPr lang="en-US" dirty="0">
                <a:latin typeface="Arial Narrow" charset="0"/>
              </a:rPr>
              <a:t> GF </a:t>
            </a:r>
            <a:r>
              <a:rPr lang="en-US" dirty="0" err="1">
                <a:latin typeface="Arial Narrow" charset="0"/>
              </a:rPr>
              <a:t>ack</a:t>
            </a:r>
            <a:r>
              <a:rPr lang="en-US" dirty="0">
                <a:latin typeface="Arial Narrow" charset="0"/>
              </a:rPr>
              <a:t>		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if infinitely often </a:t>
            </a:r>
            <a:r>
              <a:rPr lang="en-US" dirty="0" err="1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						  infinitely </a:t>
            </a:r>
            <a:r>
              <a:rPr lang="en-US" dirty="0">
                <a:solidFill>
                  <a:srgbClr val="FF0000"/>
                </a:solidFill>
              </a:rPr>
              <a:t>often </a:t>
            </a:r>
            <a:r>
              <a:rPr lang="en-US" dirty="0" err="1">
                <a:solidFill>
                  <a:srgbClr val="FF0000"/>
                </a:solidFill>
              </a:rPr>
              <a:t>ack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097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76" name="Rectangle 20"/>
          <p:cNvSpPr>
            <a:spLocks noChangeArrowheads="1"/>
          </p:cNvSpPr>
          <p:nvPr/>
        </p:nvSpPr>
        <p:spPr bwMode="auto">
          <a:xfrm>
            <a:off x="355600" y="1968500"/>
            <a:ext cx="8343900" cy="927100"/>
          </a:xfrm>
          <a:prstGeom prst="rect">
            <a:avLst/>
          </a:prstGeom>
          <a:solidFill>
            <a:srgbClr val="E2C8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27000" y="3048000"/>
            <a:ext cx="1536700" cy="3429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27000" y="1587500"/>
            <a:ext cx="1536700" cy="3429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3" name="Rectangle 17"/>
          <p:cNvSpPr>
            <a:spLocks noChangeArrowheads="1"/>
          </p:cNvSpPr>
          <p:nvPr/>
        </p:nvSpPr>
        <p:spPr bwMode="auto">
          <a:xfrm>
            <a:off x="228600" y="3657600"/>
            <a:ext cx="7620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Response Pattern</a:t>
            </a:r>
          </a:p>
        </p:txBody>
      </p:sp>
      <p:sp>
        <p:nvSpPr>
          <p:cNvPr id="352259" name="Rectangle 3"/>
          <p:cNvSpPr>
            <a:spLocks noChangeArrowheads="1"/>
          </p:cNvSpPr>
          <p:nvPr/>
        </p:nvSpPr>
        <p:spPr bwMode="auto">
          <a:xfrm>
            <a:off x="381000" y="1905000"/>
            <a:ext cx="7924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000">
                <a:latin typeface="Times New Roman" charset="0"/>
              </a:rPr>
              <a:t>To describe cause-effect relationships between a pair of events/states. An occurrence of the first, the cause, must be followed by an occurrence of the second, the effect. Also known as </a:t>
            </a:r>
            <a:r>
              <a:rPr lang="en-US" sz="2000" b="1">
                <a:latin typeface="Times New Roman" charset="0"/>
              </a:rPr>
              <a:t>Follows</a:t>
            </a:r>
            <a:r>
              <a:rPr lang="en-US" sz="2000">
                <a:latin typeface="Times New Roman" charset="0"/>
              </a:rPr>
              <a:t> and </a:t>
            </a:r>
            <a:r>
              <a:rPr lang="en-US" sz="2000" b="1">
                <a:latin typeface="Times New Roman" charset="0"/>
              </a:rPr>
              <a:t>Leads-to</a:t>
            </a:r>
            <a:r>
              <a:rPr lang="en-US" sz="2000">
                <a:latin typeface="Times New Roman" charset="0"/>
              </a:rPr>
              <a:t>.</a:t>
            </a:r>
            <a:r>
              <a:rPr lang="en-US">
                <a:latin typeface="Times New Roman" charset="0"/>
              </a:rPr>
              <a:t> </a:t>
            </a:r>
          </a:p>
        </p:txBody>
      </p:sp>
      <p:sp>
        <p:nvSpPr>
          <p:cNvPr id="352260" name="Text Box 4"/>
          <p:cNvSpPr txBox="1">
            <a:spLocks noChangeArrowheads="1"/>
          </p:cNvSpPr>
          <p:nvPr/>
        </p:nvSpPr>
        <p:spPr bwMode="auto">
          <a:xfrm>
            <a:off x="131763" y="1562100"/>
            <a:ext cx="796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u="sng">
                <a:solidFill>
                  <a:schemeClr val="bg2"/>
                </a:solidFill>
              </a:rPr>
              <a:t>Intent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2261" name="Text Box 5"/>
          <p:cNvSpPr txBox="1">
            <a:spLocks noChangeArrowheads="1"/>
          </p:cNvSpPr>
          <p:nvPr/>
        </p:nvSpPr>
        <p:spPr bwMode="auto">
          <a:xfrm>
            <a:off x="152400" y="3048000"/>
            <a:ext cx="6005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u="sng">
                <a:solidFill>
                  <a:schemeClr val="bg2"/>
                </a:solidFill>
              </a:rPr>
              <a:t>Mappings:</a:t>
            </a:r>
            <a:r>
              <a:rPr lang="en-US" sz="1800">
                <a:latin typeface="Times New Roman" charset="0"/>
              </a:rPr>
              <a:t> </a:t>
            </a:r>
            <a:r>
              <a:rPr lang="en-US" sz="1800" i="1">
                <a:latin typeface="Times New Roman" charset="0"/>
              </a:rPr>
              <a:t>In these mappings, </a:t>
            </a:r>
            <a:r>
              <a:rPr lang="en-US" sz="1800" b="1" i="1">
                <a:latin typeface="Times New Roman" charset="0"/>
              </a:rPr>
              <a:t>P </a:t>
            </a:r>
            <a:r>
              <a:rPr lang="en-US" sz="1800" i="1">
                <a:latin typeface="Times New Roman" charset="0"/>
              </a:rPr>
              <a:t>is the cause and </a:t>
            </a:r>
            <a:r>
              <a:rPr lang="en-US" sz="1800" b="1" i="1">
                <a:latin typeface="Times New Roman" charset="0"/>
              </a:rPr>
              <a:t>S </a:t>
            </a:r>
            <a:r>
              <a:rPr lang="en-US" sz="1800" i="1">
                <a:latin typeface="Times New Roman" charset="0"/>
              </a:rPr>
              <a:t>is the effect</a:t>
            </a:r>
            <a:endParaRPr lang="en-US" sz="1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2438400" y="3429000"/>
            <a:ext cx="1651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[](P -&gt; &lt;&gt;S)</a:t>
            </a:r>
          </a:p>
        </p:txBody>
      </p:sp>
      <p:sp>
        <p:nvSpPr>
          <p:cNvPr id="352263" name="Rectangle 7"/>
          <p:cNvSpPr>
            <a:spLocks noChangeArrowheads="1"/>
          </p:cNvSpPr>
          <p:nvPr/>
        </p:nvSpPr>
        <p:spPr bwMode="auto">
          <a:xfrm>
            <a:off x="2438400" y="3905250"/>
            <a:ext cx="42179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&lt;&gt;R -&gt; (P -&gt; (!R U (S &amp; !R))) U R</a:t>
            </a:r>
            <a:endParaRPr lang="en-US">
              <a:latin typeface="Courier New" charset="0"/>
            </a:endParaRPr>
          </a:p>
        </p:txBody>
      </p:sp>
      <p:sp>
        <p:nvSpPr>
          <p:cNvPr id="352264" name="Rectangle 8"/>
          <p:cNvSpPr>
            <a:spLocks noChangeArrowheads="1"/>
          </p:cNvSpPr>
          <p:nvPr/>
        </p:nvSpPr>
        <p:spPr bwMode="auto">
          <a:xfrm>
            <a:off x="2438400" y="4381500"/>
            <a:ext cx="27511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[](Q -&gt; [](P -&gt; &lt;&gt;S))</a:t>
            </a:r>
          </a:p>
        </p:txBody>
      </p:sp>
      <p:sp>
        <p:nvSpPr>
          <p:cNvPr id="352265" name="Rectangle 9"/>
          <p:cNvSpPr>
            <a:spLocks noChangeArrowheads="1"/>
          </p:cNvSpPr>
          <p:nvPr/>
        </p:nvSpPr>
        <p:spPr bwMode="auto">
          <a:xfrm>
            <a:off x="2438400" y="4857750"/>
            <a:ext cx="60515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[]((Q &amp; !R &amp; &lt;&gt;R) -&gt; (P -&gt; (!R U (S &amp; !R))) U R)</a:t>
            </a:r>
          </a:p>
        </p:txBody>
      </p:sp>
      <p:sp>
        <p:nvSpPr>
          <p:cNvPr id="352266" name="Rectangle 10"/>
          <p:cNvSpPr>
            <a:spLocks noChangeArrowheads="1"/>
          </p:cNvSpPr>
          <p:nvPr/>
        </p:nvSpPr>
        <p:spPr bwMode="auto">
          <a:xfrm>
            <a:off x="2438400" y="5334000"/>
            <a:ext cx="51958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[](Q &amp; !R -&gt; ((P -&gt; (!R U (S &amp; !R))) W R)</a:t>
            </a:r>
          </a:p>
        </p:txBody>
      </p:sp>
      <p:sp>
        <p:nvSpPr>
          <p:cNvPr id="352267" name="Text Box 11"/>
          <p:cNvSpPr txBox="1">
            <a:spLocks noChangeArrowheads="1"/>
          </p:cNvSpPr>
          <p:nvPr/>
        </p:nvSpPr>
        <p:spPr bwMode="auto">
          <a:xfrm>
            <a:off x="1231900" y="3429000"/>
            <a:ext cx="106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Globally:</a:t>
            </a:r>
          </a:p>
        </p:txBody>
      </p:sp>
      <p:sp>
        <p:nvSpPr>
          <p:cNvPr id="352268" name="Text Box 12"/>
          <p:cNvSpPr txBox="1">
            <a:spLocks noChangeArrowheads="1"/>
          </p:cNvSpPr>
          <p:nvPr/>
        </p:nvSpPr>
        <p:spPr bwMode="auto">
          <a:xfrm>
            <a:off x="1169988" y="3905250"/>
            <a:ext cx="1133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Before R:</a:t>
            </a:r>
          </a:p>
        </p:txBody>
      </p:sp>
      <p:sp>
        <p:nvSpPr>
          <p:cNvPr id="352269" name="Text Box 13"/>
          <p:cNvSpPr txBox="1">
            <a:spLocks noChangeArrowheads="1"/>
          </p:cNvSpPr>
          <p:nvPr/>
        </p:nvSpPr>
        <p:spPr bwMode="auto">
          <a:xfrm>
            <a:off x="1331913" y="4381500"/>
            <a:ext cx="98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After Q:</a:t>
            </a:r>
          </a:p>
        </p:txBody>
      </p:sp>
      <p:sp>
        <p:nvSpPr>
          <p:cNvPr id="352270" name="Text Box 14"/>
          <p:cNvSpPr txBox="1">
            <a:spLocks noChangeArrowheads="1"/>
          </p:cNvSpPr>
          <p:nvPr/>
        </p:nvSpPr>
        <p:spPr bwMode="auto">
          <a:xfrm>
            <a:off x="258763" y="4857750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Between Q and R:</a:t>
            </a:r>
          </a:p>
        </p:txBody>
      </p:sp>
      <p:sp>
        <p:nvSpPr>
          <p:cNvPr id="352271" name="Text Box 15"/>
          <p:cNvSpPr txBox="1">
            <a:spLocks noChangeArrowheads="1"/>
          </p:cNvSpPr>
          <p:nvPr/>
        </p:nvSpPr>
        <p:spPr bwMode="auto">
          <a:xfrm>
            <a:off x="585788" y="5334000"/>
            <a:ext cx="1706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After Q until R:</a:t>
            </a:r>
          </a:p>
        </p:txBody>
      </p:sp>
      <p:sp>
        <p:nvSpPr>
          <p:cNvPr id="352272" name="Text Box 16"/>
          <p:cNvSpPr txBox="1">
            <a:spLocks noChangeArrowheads="1"/>
          </p:cNvSpPr>
          <p:nvPr/>
        </p:nvSpPr>
        <p:spPr bwMode="auto">
          <a:xfrm>
            <a:off x="304800" y="3733800"/>
            <a:ext cx="650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>
                <a:latin typeface="Lucida Sans" charset="0"/>
              </a:rPr>
              <a:t>LTL:</a:t>
            </a:r>
            <a:endParaRPr lang="en-US" sz="18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568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305" name="Rectangle 25"/>
          <p:cNvSpPr>
            <a:spLocks noChangeArrowheads="1"/>
          </p:cNvSpPr>
          <p:nvPr/>
        </p:nvSpPr>
        <p:spPr bwMode="auto">
          <a:xfrm>
            <a:off x="304800" y="5918200"/>
            <a:ext cx="8343900" cy="685800"/>
          </a:xfrm>
          <a:prstGeom prst="rect">
            <a:avLst/>
          </a:prstGeom>
          <a:solidFill>
            <a:srgbClr val="E2C8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04" name="Rectangle 24"/>
          <p:cNvSpPr>
            <a:spLocks noChangeArrowheads="1"/>
          </p:cNvSpPr>
          <p:nvPr/>
        </p:nvSpPr>
        <p:spPr bwMode="auto">
          <a:xfrm>
            <a:off x="304800" y="4660900"/>
            <a:ext cx="8343900" cy="876300"/>
          </a:xfrm>
          <a:prstGeom prst="rect">
            <a:avLst/>
          </a:prstGeom>
          <a:solidFill>
            <a:srgbClr val="E2C8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03" name="Rectangle 23"/>
          <p:cNvSpPr>
            <a:spLocks noChangeArrowheads="1"/>
          </p:cNvSpPr>
          <p:nvPr/>
        </p:nvSpPr>
        <p:spPr bwMode="auto">
          <a:xfrm>
            <a:off x="63500" y="5549900"/>
            <a:ext cx="1727200" cy="3429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02" name="Rectangle 22"/>
          <p:cNvSpPr>
            <a:spLocks noChangeArrowheads="1"/>
          </p:cNvSpPr>
          <p:nvPr/>
        </p:nvSpPr>
        <p:spPr bwMode="auto">
          <a:xfrm>
            <a:off x="63500" y="4254500"/>
            <a:ext cx="3009900" cy="3429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01" name="Rectangle 21"/>
          <p:cNvSpPr>
            <a:spLocks noChangeArrowheads="1"/>
          </p:cNvSpPr>
          <p:nvPr/>
        </p:nvSpPr>
        <p:spPr bwMode="auto">
          <a:xfrm>
            <a:off x="38100" y="1536700"/>
            <a:ext cx="1536700" cy="342900"/>
          </a:xfrm>
          <a:prstGeom prst="rect">
            <a:avLst/>
          </a:prstGeom>
          <a:gradFill rotWithShape="0">
            <a:gsLst>
              <a:gs pos="0">
                <a:srgbClr val="FAF76C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295" name="Rectangle 15"/>
          <p:cNvSpPr>
            <a:spLocks noChangeArrowheads="1"/>
          </p:cNvSpPr>
          <p:nvPr/>
        </p:nvSpPr>
        <p:spPr bwMode="auto">
          <a:xfrm>
            <a:off x="82550" y="2120900"/>
            <a:ext cx="7620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w="19050" cap="sq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Response Pattern (continued)</a:t>
            </a:r>
          </a:p>
        </p:txBody>
      </p:sp>
      <p:sp>
        <p:nvSpPr>
          <p:cNvPr id="353283" name="Text Box 3"/>
          <p:cNvSpPr txBox="1">
            <a:spLocks noChangeArrowheads="1"/>
          </p:cNvSpPr>
          <p:nvPr/>
        </p:nvSpPr>
        <p:spPr bwMode="auto">
          <a:xfrm>
            <a:off x="6350" y="1511300"/>
            <a:ext cx="6005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u="sng">
                <a:solidFill>
                  <a:schemeClr val="bg2"/>
                </a:solidFill>
              </a:rPr>
              <a:t>Mappings:</a:t>
            </a:r>
            <a:r>
              <a:rPr lang="en-US" sz="1800">
                <a:latin typeface="Times New Roman" charset="0"/>
              </a:rPr>
              <a:t> </a:t>
            </a:r>
            <a:r>
              <a:rPr lang="en-US" sz="1800" i="1">
                <a:latin typeface="Times New Roman" charset="0"/>
              </a:rPr>
              <a:t>In these mappings, </a:t>
            </a:r>
            <a:r>
              <a:rPr lang="en-US" sz="1800" b="1" i="1">
                <a:latin typeface="Times New Roman" charset="0"/>
              </a:rPr>
              <a:t>P </a:t>
            </a:r>
            <a:r>
              <a:rPr lang="en-US" sz="1800" i="1">
                <a:latin typeface="Times New Roman" charset="0"/>
              </a:rPr>
              <a:t>is the cause and </a:t>
            </a:r>
            <a:r>
              <a:rPr lang="en-US" sz="1800" b="1" i="1">
                <a:latin typeface="Times New Roman" charset="0"/>
              </a:rPr>
              <a:t>S </a:t>
            </a:r>
            <a:r>
              <a:rPr lang="en-US" sz="1800" i="1">
                <a:latin typeface="Times New Roman" charset="0"/>
              </a:rPr>
              <a:t>is the effect</a:t>
            </a:r>
            <a:endParaRPr lang="en-US" sz="1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2084388" y="1901825"/>
            <a:ext cx="1895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sz="1600">
                <a:latin typeface="Lucida Console" charset="0"/>
              </a:rPr>
              <a:t>AG(P -&gt; AF(S))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2084388" y="2386013"/>
            <a:ext cx="5195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Lucida Console" charset="0"/>
              </a:rPr>
              <a:t>A[((P -&gt; A[!R U (S &amp; !R)]) | AG(!R)) W R]</a:t>
            </a:r>
          </a:p>
        </p:txBody>
      </p:sp>
      <p:sp>
        <p:nvSpPr>
          <p:cNvPr id="353286" name="Rectangle 6"/>
          <p:cNvSpPr>
            <a:spLocks noChangeArrowheads="1"/>
          </p:cNvSpPr>
          <p:nvPr/>
        </p:nvSpPr>
        <p:spPr bwMode="auto">
          <a:xfrm>
            <a:off x="2084388" y="2852738"/>
            <a:ext cx="3484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Lucida Console" charset="0"/>
              </a:rPr>
              <a:t>A[!Q W (Q &amp; AG(P -&gt; AF(S))]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2084388" y="3317875"/>
            <a:ext cx="690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Lucida Console" charset="0"/>
              </a:rPr>
              <a:t>AG(Q &amp; !R -&gt; A[((P -&gt; A[!R U (S &amp; !R)]) | AG(!R)) W R])</a:t>
            </a:r>
          </a:p>
        </p:txBody>
      </p:sp>
      <p:sp>
        <p:nvSpPr>
          <p:cNvPr id="353288" name="Rectangle 8"/>
          <p:cNvSpPr>
            <a:spLocks noChangeArrowheads="1"/>
          </p:cNvSpPr>
          <p:nvPr/>
        </p:nvSpPr>
        <p:spPr bwMode="auto">
          <a:xfrm>
            <a:off x="2057400" y="3797300"/>
            <a:ext cx="556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Lucida Console" charset="0"/>
              </a:rPr>
              <a:t>AG(Q &amp; !R -&gt; A[(P -&gt; A[!R U (S &amp; !R)]) W R])</a:t>
            </a:r>
          </a:p>
        </p:txBody>
      </p:sp>
      <p:sp>
        <p:nvSpPr>
          <p:cNvPr id="353289" name="Text Box 9"/>
          <p:cNvSpPr txBox="1">
            <a:spLocks noChangeArrowheads="1"/>
          </p:cNvSpPr>
          <p:nvPr/>
        </p:nvSpPr>
        <p:spPr bwMode="auto">
          <a:xfrm>
            <a:off x="1085850" y="1892300"/>
            <a:ext cx="106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Globally:</a:t>
            </a:r>
          </a:p>
        </p:txBody>
      </p:sp>
      <p:sp>
        <p:nvSpPr>
          <p:cNvPr id="353290" name="Text Box 10"/>
          <p:cNvSpPr txBox="1">
            <a:spLocks noChangeArrowheads="1"/>
          </p:cNvSpPr>
          <p:nvPr/>
        </p:nvSpPr>
        <p:spPr bwMode="auto">
          <a:xfrm>
            <a:off x="1023938" y="2368550"/>
            <a:ext cx="1133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Before R:</a:t>
            </a:r>
          </a:p>
        </p:txBody>
      </p:sp>
      <p:sp>
        <p:nvSpPr>
          <p:cNvPr id="353291" name="Text Box 11"/>
          <p:cNvSpPr txBox="1">
            <a:spLocks noChangeArrowheads="1"/>
          </p:cNvSpPr>
          <p:nvPr/>
        </p:nvSpPr>
        <p:spPr bwMode="auto">
          <a:xfrm>
            <a:off x="1185863" y="2844800"/>
            <a:ext cx="98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After Q:</a:t>
            </a:r>
          </a:p>
        </p:txBody>
      </p:sp>
      <p:sp>
        <p:nvSpPr>
          <p:cNvPr id="353292" name="Text Box 12"/>
          <p:cNvSpPr txBox="1">
            <a:spLocks noChangeArrowheads="1"/>
          </p:cNvSpPr>
          <p:nvPr/>
        </p:nvSpPr>
        <p:spPr bwMode="auto">
          <a:xfrm>
            <a:off x="112713" y="3321050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Between Q and R:</a:t>
            </a:r>
          </a:p>
        </p:txBody>
      </p:sp>
      <p:sp>
        <p:nvSpPr>
          <p:cNvPr id="353293" name="Text Box 13"/>
          <p:cNvSpPr txBox="1">
            <a:spLocks noChangeArrowheads="1"/>
          </p:cNvSpPr>
          <p:nvPr/>
        </p:nvSpPr>
        <p:spPr bwMode="auto">
          <a:xfrm>
            <a:off x="439738" y="3797300"/>
            <a:ext cx="1706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After Q until R:</a:t>
            </a:r>
          </a:p>
        </p:txBody>
      </p:sp>
      <p:sp>
        <p:nvSpPr>
          <p:cNvPr id="353294" name="Text Box 14"/>
          <p:cNvSpPr txBox="1">
            <a:spLocks noChangeArrowheads="1"/>
          </p:cNvSpPr>
          <p:nvPr/>
        </p:nvSpPr>
        <p:spPr bwMode="auto">
          <a:xfrm>
            <a:off x="136525" y="2197100"/>
            <a:ext cx="69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b="1">
                <a:latin typeface="Lucida Sans" charset="0"/>
              </a:rPr>
              <a:t>CTL:</a:t>
            </a:r>
            <a:endParaRPr lang="en-US" sz="18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38100" y="4254500"/>
            <a:ext cx="296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u="sng">
                <a:solidFill>
                  <a:schemeClr val="bg2"/>
                </a:solidFill>
              </a:rPr>
              <a:t>Examples and Known Uses: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304800" y="4673600"/>
            <a:ext cx="80756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800">
                <a:latin typeface="Times New Roman" charset="0"/>
              </a:rPr>
              <a:t>Response properties occur quite commonly in specifications of concurrent systems. Perhaps the most common example is in describing a requirement that a resource must be granted after it is requested. </a:t>
            </a:r>
            <a:endParaRPr lang="en-US" sz="1600" b="1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353298" name="Text Box 18"/>
          <p:cNvSpPr txBox="1">
            <a:spLocks noChangeArrowheads="1"/>
          </p:cNvSpPr>
          <p:nvPr/>
        </p:nvSpPr>
        <p:spPr bwMode="auto">
          <a:xfrm>
            <a:off x="23813" y="5549900"/>
            <a:ext cx="1508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u="sng">
                <a:solidFill>
                  <a:schemeClr val="bg2"/>
                </a:solidFill>
              </a:rPr>
              <a:t>Relationships</a:t>
            </a:r>
            <a:endParaRPr lang="en-US" sz="1800" b="1">
              <a:solidFill>
                <a:schemeClr val="bg2"/>
              </a:solidFill>
            </a:endParaRPr>
          </a:p>
        </p:txBody>
      </p:sp>
      <p:sp>
        <p:nvSpPr>
          <p:cNvPr id="353299" name="Text Box 19"/>
          <p:cNvSpPr txBox="1">
            <a:spLocks noChangeArrowheads="1"/>
          </p:cNvSpPr>
          <p:nvPr/>
        </p:nvSpPr>
        <p:spPr bwMode="auto">
          <a:xfrm>
            <a:off x="304800" y="5853113"/>
            <a:ext cx="8075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sq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800">
                <a:latin typeface="Times New Roman" charset="0"/>
              </a:rPr>
              <a:t>Note that a </a:t>
            </a:r>
            <a:r>
              <a:rPr lang="en-US" sz="1800" u="sng">
                <a:latin typeface="Times New Roman" charset="0"/>
              </a:rPr>
              <a:t>Response</a:t>
            </a:r>
            <a:r>
              <a:rPr lang="en-US" sz="1800">
                <a:latin typeface="Times New Roman" charset="0"/>
              </a:rPr>
              <a:t> property is like a converse of a </a:t>
            </a:r>
            <a:r>
              <a:rPr lang="en-US" sz="1800" u="sng">
                <a:latin typeface="Times New Roman" charset="0"/>
              </a:rPr>
              <a:t>Precedence</a:t>
            </a:r>
            <a:r>
              <a:rPr lang="en-US" sz="1800">
                <a:latin typeface="Times New Roman" charset="0"/>
              </a:rPr>
              <a:t> property. </a:t>
            </a:r>
            <a:r>
              <a:rPr lang="en-US" sz="1800" u="sng">
                <a:latin typeface="Times New Roman" charset="0"/>
              </a:rPr>
              <a:t>Precedence</a:t>
            </a:r>
            <a:r>
              <a:rPr lang="en-US" sz="1800">
                <a:latin typeface="Times New Roman" charset="0"/>
              </a:rPr>
              <a:t> says that some cause precedes each effect, and...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95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800"/>
              <a:t>555 TL specs collected from at least 35 different sources</a:t>
            </a:r>
            <a:r>
              <a:rPr lang="en-US" sz="3600"/>
              <a:t> </a:t>
            </a:r>
          </a:p>
          <a:p>
            <a:pPr>
              <a:lnSpc>
                <a:spcPct val="120000"/>
              </a:lnSpc>
            </a:pPr>
            <a:r>
              <a:rPr lang="en-US" sz="2800"/>
              <a:t>511 (92%) matched one of the patterns</a:t>
            </a:r>
          </a:p>
          <a:p>
            <a:pPr>
              <a:lnSpc>
                <a:spcPct val="120000"/>
              </a:lnSpc>
            </a:pPr>
            <a:r>
              <a:rPr lang="en-US" sz="2800"/>
              <a:t>Of the matches...</a:t>
            </a:r>
          </a:p>
          <a:p>
            <a:pPr lvl="1">
              <a:lnSpc>
                <a:spcPct val="120000"/>
              </a:lnSpc>
            </a:pPr>
            <a:r>
              <a:rPr lang="en-US"/>
              <a:t>Response: 245 (48%)</a:t>
            </a:r>
          </a:p>
          <a:p>
            <a:pPr lvl="1">
              <a:lnSpc>
                <a:spcPct val="120000"/>
              </a:lnSpc>
            </a:pPr>
            <a:r>
              <a:rPr lang="en-US"/>
              <a:t>Universality: 119 (23%)</a:t>
            </a:r>
          </a:p>
          <a:p>
            <a:pPr lvl="1">
              <a:lnSpc>
                <a:spcPct val="120000"/>
              </a:lnSpc>
            </a:pPr>
            <a:r>
              <a:rPr lang="en-US"/>
              <a:t>Absence: 85 (17%)</a:t>
            </a:r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7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621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Do patterns facilitate the learning of specification formalisms like CTL and LTL?</a:t>
            </a:r>
            <a:r>
              <a:rPr lang="en-US" sz="36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Do patterns allow specifications to be written more quickly?</a:t>
            </a:r>
          </a:p>
          <a:p>
            <a:pPr>
              <a:lnSpc>
                <a:spcPct val="90000"/>
              </a:lnSpc>
            </a:pPr>
            <a:r>
              <a:rPr lang="en-US" sz="2800"/>
              <a:t>Are the specifications generated from patterns more likely to be correct?</a:t>
            </a:r>
          </a:p>
          <a:p>
            <a:pPr>
              <a:lnSpc>
                <a:spcPct val="90000"/>
              </a:lnSpc>
            </a:pPr>
            <a:r>
              <a:rPr lang="en-US" sz="2800"/>
              <a:t>Does the use of the pattern system lead people to write more expressive specifications?</a:t>
            </a:r>
            <a:endParaRPr lang="en-US" sz="3600"/>
          </a:p>
          <a:p>
            <a:pPr>
              <a:lnSpc>
                <a:spcPct val="90000"/>
              </a:lnSpc>
            </a:pPr>
            <a:endParaRPr lang="en-US" sz="3600"/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533400" y="5700713"/>
            <a:ext cx="8001000" cy="8223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Based on anecdotal evidence, we believe the answer to each of these questions is </a:t>
            </a:r>
            <a:r>
              <a:rPr lang="ja-JP" altLang="en-US">
                <a:solidFill>
                  <a:schemeClr val="bg2"/>
                </a:solidFill>
                <a:latin typeface="Arial"/>
              </a:rPr>
              <a:t>“</a:t>
            </a:r>
            <a:r>
              <a:rPr lang="en-US">
                <a:solidFill>
                  <a:schemeClr val="bg2"/>
                </a:solidFill>
              </a:rPr>
              <a:t>yes</a:t>
            </a:r>
            <a:r>
              <a:rPr lang="ja-JP" altLang="en-US">
                <a:solidFill>
                  <a:schemeClr val="bg2"/>
                </a:solidFill>
                <a:latin typeface="Arial"/>
              </a:rPr>
              <a:t>”</a:t>
            </a:r>
            <a:r>
              <a:rPr lang="en-US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2631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Slides by Dwyer and </a:t>
            </a:r>
            <a:r>
              <a:rPr lang="en-US" dirty="0" err="1" smtClean="0"/>
              <a:t>Hatcliff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45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 autoUpdateAnimBg="0"/>
      <p:bldP spid="356356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wrong with Temporal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experts can write the formulas</a:t>
            </a:r>
          </a:p>
          <a:p>
            <a:r>
              <a:rPr lang="en-US" dirty="0" smtClean="0"/>
              <a:t>Major issue with technology transfer</a:t>
            </a:r>
          </a:p>
          <a:p>
            <a:r>
              <a:rPr lang="en-US" dirty="0"/>
              <a:t>P</a:t>
            </a:r>
            <a:r>
              <a:rPr lang="en-US" dirty="0" smtClean="0"/>
              <a:t>roperty patterns alleviates the issue somewhat</a:t>
            </a:r>
          </a:p>
          <a:p>
            <a:r>
              <a:rPr lang="en-US" dirty="0" smtClean="0"/>
              <a:t>Do we really need </a:t>
            </a:r>
            <a:r>
              <a:rPr lang="en-US" dirty="0" err="1" smtClean="0"/>
              <a:t>liveness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Liveness</a:t>
            </a:r>
            <a:r>
              <a:rPr lang="en-US" dirty="0" smtClean="0"/>
              <a:t> for concurrent programs require fairness</a:t>
            </a:r>
          </a:p>
          <a:p>
            <a:pPr lvl="1"/>
            <a:r>
              <a:rPr lang="en-US" dirty="0" smtClean="0"/>
              <a:t>This blows up the formulas and the checking time</a:t>
            </a:r>
          </a:p>
        </p:txBody>
      </p:sp>
    </p:spTree>
    <p:extLst>
      <p:ext uri="{BB962C8B-B14F-4D97-AF65-F5344CB8AC3E}">
        <p14:creationId xmlns:p14="http://schemas.microsoft.com/office/powerpoint/2010/main" val="84451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</a:t>
            </a:r>
            <a:r>
              <a:rPr lang="en-US" dirty="0"/>
              <a:t>H</a:t>
            </a:r>
            <a:r>
              <a:rPr lang="en-US" dirty="0" smtClean="0"/>
              <a:t>istory of Model Checking</a:t>
            </a:r>
          </a:p>
          <a:p>
            <a:r>
              <a:rPr lang="en-US" dirty="0" smtClean="0"/>
              <a:t>My History of Model Checking</a:t>
            </a:r>
          </a:p>
          <a:p>
            <a:r>
              <a:rPr lang="en-US" dirty="0" smtClean="0"/>
              <a:t>The Models of Model Checking</a:t>
            </a:r>
          </a:p>
          <a:p>
            <a:r>
              <a:rPr lang="en-US" dirty="0" smtClean="0"/>
              <a:t>Temporal Logic</a:t>
            </a:r>
          </a:p>
          <a:p>
            <a:r>
              <a:rPr lang="en-US" b="1" dirty="0" smtClean="0"/>
              <a:t>Algorithms for Model Checking</a:t>
            </a:r>
            <a:endParaRPr lang="en-US" dirty="0" smtClean="0"/>
          </a:p>
          <a:p>
            <a:r>
              <a:rPr lang="en-US" dirty="0" smtClean="0"/>
              <a:t>Retrospective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8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state</a:t>
            </a:r>
          </a:p>
          <a:p>
            <a:pPr lvl="1"/>
            <a:r>
              <a:rPr lang="en-US" dirty="0" smtClean="0"/>
              <a:t>Builds state graph on the fly and checks property using an automata theoretic approach</a:t>
            </a:r>
          </a:p>
          <a:p>
            <a:r>
              <a:rPr lang="en-US" dirty="0" smtClean="0"/>
              <a:t>Symbolic</a:t>
            </a:r>
          </a:p>
          <a:p>
            <a:pPr lvl="1"/>
            <a:r>
              <a:rPr lang="en-US" dirty="0" smtClean="0"/>
              <a:t>Backwards fix point computation using BDDs</a:t>
            </a:r>
          </a:p>
          <a:p>
            <a:r>
              <a:rPr lang="en-US" dirty="0" smtClean="0"/>
              <a:t>Bounded</a:t>
            </a:r>
          </a:p>
          <a:p>
            <a:pPr lvl="1"/>
            <a:r>
              <a:rPr lang="en-US" dirty="0" smtClean="0"/>
              <a:t>Forward bounded reachability using SAT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9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99CF-186A-DA4B-923E-629812C05CE1}" type="slidenum">
              <a:rPr lang="en-US"/>
              <a:pPr/>
              <a:t>67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Model Checking </a:t>
            </a:r>
            <a:br>
              <a:rPr lang="en-US"/>
            </a:br>
            <a:r>
              <a:rPr lang="en-US" i="1"/>
              <a:t>The Intuition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Calculate whether a system satisfies a certain behavioral property: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 the system deadlock free?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Whenever a packet is sent will it eventually be received?</a:t>
            </a:r>
          </a:p>
          <a:p>
            <a:pPr>
              <a:lnSpc>
                <a:spcPct val="90000"/>
              </a:lnSpc>
            </a:pPr>
            <a:r>
              <a:rPr lang="en-US" sz="2800"/>
              <a:t>So it is like testing? No, major difference: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Look at </a:t>
            </a:r>
            <a:r>
              <a:rPr lang="en-US" sz="2400" i="1"/>
              <a:t>all</a:t>
            </a:r>
            <a:r>
              <a:rPr lang="en-US" sz="2400"/>
              <a:t> possible behaviors of a system</a:t>
            </a:r>
          </a:p>
          <a:p>
            <a:pPr>
              <a:lnSpc>
                <a:spcPct val="90000"/>
              </a:lnSpc>
            </a:pPr>
            <a:r>
              <a:rPr lang="en-US" sz="2800"/>
              <a:t>Automatic, if the system is finite-state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Potential for being a push-button technology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Almost no expert knowledge required</a:t>
            </a:r>
          </a:p>
          <a:p>
            <a:pPr>
              <a:lnSpc>
                <a:spcPct val="90000"/>
              </a:lnSpc>
            </a:pPr>
            <a:r>
              <a:rPr lang="en-US" sz="2800"/>
              <a:t>How do we describe the system?</a:t>
            </a:r>
          </a:p>
          <a:p>
            <a:pPr>
              <a:lnSpc>
                <a:spcPct val="90000"/>
              </a:lnSpc>
            </a:pPr>
            <a:r>
              <a:rPr lang="en-US" sz="2800"/>
              <a:t>How do we express the properties?</a:t>
            </a:r>
          </a:p>
        </p:txBody>
      </p:sp>
    </p:spTree>
    <p:extLst>
      <p:ext uri="{BB962C8B-B14F-4D97-AF65-F5344CB8AC3E}">
        <p14:creationId xmlns:p14="http://schemas.microsoft.com/office/powerpoint/2010/main" val="45351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055A-5BAA-EF4F-B8C8-71395F45B912}" type="slidenum">
              <a:rPr lang="en-US"/>
              <a:pPr/>
              <a:t>68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Labeled State Graph</a:t>
            </a:r>
            <a:br>
              <a:rPr lang="en-US" sz="3200"/>
            </a:br>
            <a:r>
              <a:rPr lang="en-US" sz="3200" i="1"/>
              <a:t>Kripke Structure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209800" y="5486400"/>
            <a:ext cx="4249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= ({</a:t>
            </a:r>
            <a:r>
              <a:rPr lang="en-US">
                <a:solidFill>
                  <a:srgbClr val="FF0000"/>
                </a:solidFill>
              </a:rPr>
              <a:t>p,~p</a:t>
            </a:r>
            <a:r>
              <a:rPr lang="en-US"/>
              <a:t>},{</a:t>
            </a:r>
            <a:r>
              <a:rPr lang="en-US">
                <a:solidFill>
                  <a:srgbClr val="33CC33"/>
                </a:solidFill>
              </a:rPr>
              <a:t>x,y,z,k,h</a:t>
            </a:r>
            <a:r>
              <a:rPr lang="en-US"/>
              <a:t>},</a:t>
            </a:r>
            <a:r>
              <a:rPr lang="en-US">
                <a:solidFill>
                  <a:srgbClr val="9900CC"/>
                </a:solidFill>
              </a:rPr>
              <a:t>R</a:t>
            </a:r>
            <a:r>
              <a:rPr lang="en-US"/>
              <a:t>,{</a:t>
            </a:r>
            <a:r>
              <a:rPr lang="en-US">
                <a:solidFill>
                  <a:schemeClr val="accent1"/>
                </a:solidFill>
              </a:rPr>
              <a:t>x</a:t>
            </a:r>
            <a:r>
              <a:rPr lang="en-US"/>
              <a:t>},</a:t>
            </a:r>
            <a:r>
              <a:rPr lang="en-US">
                <a:solidFill>
                  <a:srgbClr val="000099"/>
                </a:solidFill>
              </a:rPr>
              <a:t>L</a:t>
            </a:r>
            <a:r>
              <a:rPr lang="en-US"/>
              <a:t>)</a:t>
            </a:r>
          </a:p>
        </p:txBody>
      </p:sp>
      <p:grpSp>
        <p:nvGrpSpPr>
          <p:cNvPr id="28711" name="Group 39"/>
          <p:cNvGrpSpPr>
            <a:grpSpLocks/>
          </p:cNvGrpSpPr>
          <p:nvPr/>
        </p:nvGrpSpPr>
        <p:grpSpPr bwMode="auto">
          <a:xfrm>
            <a:off x="3657600" y="2198688"/>
            <a:ext cx="1854200" cy="2982912"/>
            <a:chOff x="2304" y="1385"/>
            <a:chExt cx="1168" cy="1879"/>
          </a:xfrm>
        </p:grpSpPr>
        <p:sp>
          <p:nvSpPr>
            <p:cNvPr id="28675" name="Oval 3"/>
            <p:cNvSpPr>
              <a:spLocks noChangeArrowheads="1"/>
            </p:cNvSpPr>
            <p:nvPr/>
          </p:nvSpPr>
          <p:spPr bwMode="auto">
            <a:xfrm>
              <a:off x="2304" y="1536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auto">
            <a:xfrm>
              <a:off x="2304" y="2304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2304" y="3024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auto">
            <a:xfrm>
              <a:off x="2976" y="1968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80" name="AutoShape 8"/>
            <p:cNvCxnSpPr>
              <a:cxnSpLocks noChangeShapeType="1"/>
              <a:stCxn id="28675" idx="4"/>
              <a:endCxn id="28676" idx="0"/>
            </p:cNvCxnSpPr>
            <p:nvPr/>
          </p:nvCxnSpPr>
          <p:spPr bwMode="auto">
            <a:xfrm>
              <a:off x="2424" y="1776"/>
              <a:ext cx="0" cy="528"/>
            </a:xfrm>
            <a:prstGeom prst="straightConnector1">
              <a:avLst/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681" name="AutoShape 9"/>
            <p:cNvCxnSpPr>
              <a:cxnSpLocks noChangeShapeType="1"/>
              <a:stCxn id="28676" idx="4"/>
              <a:endCxn id="28677" idx="0"/>
            </p:cNvCxnSpPr>
            <p:nvPr/>
          </p:nvCxnSpPr>
          <p:spPr bwMode="auto">
            <a:xfrm>
              <a:off x="2424" y="2544"/>
              <a:ext cx="0" cy="480"/>
            </a:xfrm>
            <a:prstGeom prst="straightConnector1">
              <a:avLst/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686" name="AutoShape 14"/>
            <p:cNvCxnSpPr>
              <a:cxnSpLocks noChangeShapeType="1"/>
              <a:stCxn id="28675" idx="5"/>
              <a:endCxn id="28678" idx="1"/>
            </p:cNvCxnSpPr>
            <p:nvPr/>
          </p:nvCxnSpPr>
          <p:spPr bwMode="auto">
            <a:xfrm>
              <a:off x="2509" y="1741"/>
              <a:ext cx="502" cy="262"/>
            </a:xfrm>
            <a:prstGeom prst="straightConnector1">
              <a:avLst/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688" name="AutoShape 16"/>
            <p:cNvCxnSpPr>
              <a:cxnSpLocks noChangeShapeType="1"/>
              <a:stCxn id="28677" idx="2"/>
              <a:endCxn id="28675" idx="2"/>
            </p:cNvCxnSpPr>
            <p:nvPr/>
          </p:nvCxnSpPr>
          <p:spPr bwMode="auto">
            <a:xfrm rot="10800000" flipH="1">
              <a:off x="2304" y="1656"/>
              <a:ext cx="1" cy="1488"/>
            </a:xfrm>
            <a:prstGeom prst="curvedConnector3">
              <a:avLst>
                <a:gd name="adj1" fmla="val -56100005"/>
              </a:avLst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8690" name="Text Box 18"/>
            <p:cNvSpPr txBox="1">
              <a:spLocks noChangeArrowheads="1"/>
            </p:cNvSpPr>
            <p:nvPr/>
          </p:nvSpPr>
          <p:spPr bwMode="auto">
            <a:xfrm>
              <a:off x="2352" y="148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x</a:t>
              </a:r>
            </a:p>
          </p:txBody>
        </p:sp>
        <p:sp>
          <p:nvSpPr>
            <p:cNvPr id="28692" name="Text Box 20"/>
            <p:cNvSpPr txBox="1">
              <a:spLocks noChangeArrowheads="1"/>
            </p:cNvSpPr>
            <p:nvPr/>
          </p:nvSpPr>
          <p:spPr bwMode="auto">
            <a:xfrm>
              <a:off x="2342" y="223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y</a:t>
              </a:r>
            </a:p>
          </p:txBody>
        </p:sp>
        <p:sp>
          <p:nvSpPr>
            <p:cNvPr id="28693" name="Text Box 21"/>
            <p:cNvSpPr txBox="1">
              <a:spLocks noChangeArrowheads="1"/>
            </p:cNvSpPr>
            <p:nvPr/>
          </p:nvSpPr>
          <p:spPr bwMode="auto">
            <a:xfrm>
              <a:off x="2352" y="2963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CC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z</a:t>
              </a:r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3024" y="19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k</a:t>
              </a:r>
            </a:p>
          </p:txBody>
        </p:sp>
        <p:cxnSp>
          <p:nvCxnSpPr>
            <p:cNvPr id="28698" name="AutoShape 26"/>
            <p:cNvCxnSpPr>
              <a:cxnSpLocks noChangeShapeType="1"/>
              <a:endCxn id="28690" idx="0"/>
            </p:cNvCxnSpPr>
            <p:nvPr/>
          </p:nvCxnSpPr>
          <p:spPr bwMode="auto">
            <a:xfrm>
              <a:off x="2430" y="1385"/>
              <a:ext cx="28" cy="103"/>
            </a:xfrm>
            <a:prstGeom prst="straightConnector1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8699" name="Text Box 27"/>
            <p:cNvSpPr txBox="1">
              <a:spLocks noChangeArrowheads="1"/>
            </p:cNvSpPr>
            <p:nvPr/>
          </p:nvSpPr>
          <p:spPr bwMode="auto">
            <a:xfrm>
              <a:off x="2544" y="2304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</a:rPr>
                <a:t>~p</a:t>
              </a:r>
            </a:p>
          </p:txBody>
        </p:sp>
        <p:sp>
          <p:nvSpPr>
            <p:cNvPr id="28700" name="Text Box 28"/>
            <p:cNvSpPr txBox="1">
              <a:spLocks noChangeArrowheads="1"/>
            </p:cNvSpPr>
            <p:nvPr/>
          </p:nvSpPr>
          <p:spPr bwMode="auto">
            <a:xfrm>
              <a:off x="2544" y="1536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</a:rPr>
                <a:t>~p</a:t>
              </a:r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2544" y="3024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</a:rPr>
                <a:t>~p</a:t>
              </a:r>
            </a:p>
          </p:txBody>
        </p:sp>
        <p:sp>
          <p:nvSpPr>
            <p:cNvPr id="28702" name="Text Box 30"/>
            <p:cNvSpPr txBox="1">
              <a:spLocks noChangeArrowheads="1"/>
            </p:cNvSpPr>
            <p:nvPr/>
          </p:nvSpPr>
          <p:spPr bwMode="auto">
            <a:xfrm>
              <a:off x="3216" y="196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28704" name="Text Box 32"/>
            <p:cNvSpPr txBox="1">
              <a:spLocks noChangeArrowheads="1"/>
            </p:cNvSpPr>
            <p:nvPr/>
          </p:nvSpPr>
          <p:spPr bwMode="auto">
            <a:xfrm>
              <a:off x="3024" y="2640"/>
              <a:ext cx="1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h</a:t>
              </a:r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2976" y="2592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h</a:t>
              </a:r>
            </a:p>
          </p:txBody>
        </p:sp>
        <p:sp>
          <p:nvSpPr>
            <p:cNvPr id="28706" name="Text Box 34"/>
            <p:cNvSpPr txBox="1">
              <a:spLocks noChangeArrowheads="1"/>
            </p:cNvSpPr>
            <p:nvPr/>
          </p:nvSpPr>
          <p:spPr bwMode="auto">
            <a:xfrm>
              <a:off x="3206" y="2568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</a:rPr>
                <a:t>~p</a:t>
              </a:r>
            </a:p>
          </p:txBody>
        </p:sp>
        <p:cxnSp>
          <p:nvCxnSpPr>
            <p:cNvPr id="28708" name="AutoShape 36"/>
            <p:cNvCxnSpPr>
              <a:cxnSpLocks noChangeShapeType="1"/>
              <a:stCxn id="28678" idx="4"/>
              <a:endCxn id="28705" idx="0"/>
            </p:cNvCxnSpPr>
            <p:nvPr/>
          </p:nvCxnSpPr>
          <p:spPr bwMode="auto">
            <a:xfrm>
              <a:off x="3096" y="2208"/>
              <a:ext cx="0" cy="384"/>
            </a:xfrm>
            <a:prstGeom prst="straightConnector1">
              <a:avLst/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709" name="AutoShape 37"/>
            <p:cNvCxnSpPr>
              <a:cxnSpLocks noChangeShapeType="1"/>
              <a:stCxn id="28705" idx="3"/>
              <a:endCxn id="28693" idx="3"/>
            </p:cNvCxnSpPr>
            <p:nvPr/>
          </p:nvCxnSpPr>
          <p:spPr bwMode="auto">
            <a:xfrm flipH="1">
              <a:off x="2553" y="2797"/>
              <a:ext cx="458" cy="310"/>
            </a:xfrm>
            <a:prstGeom prst="straightConnector1">
              <a:avLst/>
            </a:prstGeom>
            <a:noFill/>
            <a:ln w="952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5638800" y="1981200"/>
            <a:ext cx="2387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Each state represents all</a:t>
            </a:r>
          </a:p>
          <a:p>
            <a:pPr algn="l"/>
            <a:r>
              <a:rPr lang="en-US" sz="1800"/>
              <a:t>variable values and </a:t>
            </a:r>
            <a:br>
              <a:rPr lang="en-US" sz="1800"/>
            </a:br>
            <a:r>
              <a:rPr lang="en-US" sz="1800"/>
              <a:t>location counters</a:t>
            </a:r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H="1">
            <a:off x="5105400" y="2362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867400" y="4038600"/>
            <a:ext cx="22987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The labels represent</a:t>
            </a:r>
            <a:br>
              <a:rPr lang="en-US" sz="1800"/>
            </a:br>
            <a:r>
              <a:rPr lang="en-US" sz="1800"/>
              <a:t>predicates in each state</a:t>
            </a:r>
            <a:br>
              <a:rPr lang="en-US" sz="1800"/>
            </a:br>
            <a:r>
              <a:rPr lang="en-US" sz="1800"/>
              <a:t>e.g. (x = 5)</a:t>
            </a:r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 flipH="1">
            <a:off x="54864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228600" y="3505200"/>
            <a:ext cx="2387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Each transition </a:t>
            </a:r>
            <a:br>
              <a:rPr lang="en-US" sz="1800"/>
            </a:br>
            <a:r>
              <a:rPr lang="en-US" sz="1800"/>
              <a:t>represents an execution </a:t>
            </a:r>
            <a:br>
              <a:rPr lang="en-US" sz="1800"/>
            </a:br>
            <a:r>
              <a:rPr lang="en-US" sz="1800"/>
              <a:t>step in the system</a:t>
            </a:r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17526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EF01-7153-FC4A-AEE4-4B7F7123326E}" type="slidenum">
              <a:rPr lang="en-US"/>
              <a:pPr/>
              <a:t>69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Property Specifications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895600"/>
            <a:ext cx="4038600" cy="2743200"/>
          </a:xfrm>
        </p:spPr>
        <p:txBody>
          <a:bodyPr/>
          <a:lstStyle/>
          <a:p>
            <a:r>
              <a:rPr lang="en-US"/>
              <a:t>Linear Time</a:t>
            </a:r>
          </a:p>
          <a:p>
            <a:pPr lvl="1"/>
            <a:r>
              <a:rPr lang="en-US" sz="1600"/>
              <a:t>Every moment has a unique successor</a:t>
            </a:r>
          </a:p>
          <a:p>
            <a:pPr lvl="1"/>
            <a:r>
              <a:rPr lang="en-US" sz="1600"/>
              <a:t>Infinite sequences (words)</a:t>
            </a:r>
          </a:p>
          <a:p>
            <a:pPr lvl="1"/>
            <a:r>
              <a:rPr lang="en-US" sz="1600"/>
              <a:t>Linear Time Temporal Logic (LTL)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895600"/>
            <a:ext cx="4038600" cy="2743200"/>
          </a:xfrm>
        </p:spPr>
        <p:txBody>
          <a:bodyPr/>
          <a:lstStyle/>
          <a:p>
            <a:r>
              <a:rPr lang="en-US"/>
              <a:t>Branching Time</a:t>
            </a:r>
          </a:p>
          <a:p>
            <a:pPr lvl="1"/>
            <a:r>
              <a:rPr lang="en-US" sz="1600"/>
              <a:t>Every moment has several successors</a:t>
            </a:r>
          </a:p>
          <a:p>
            <a:pPr lvl="1"/>
            <a:r>
              <a:rPr lang="en-US" sz="1600"/>
              <a:t>Infinite tree</a:t>
            </a:r>
          </a:p>
          <a:p>
            <a:pPr lvl="1"/>
            <a:r>
              <a:rPr lang="en-US" sz="1600"/>
              <a:t>Computation Tree Logic (CTL)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09600" y="1524000"/>
            <a:ext cx="81534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9900CC"/>
              </a:buClr>
              <a:buFontTx/>
              <a:buChar char="•"/>
            </a:pPr>
            <a:r>
              <a:rPr lang="en-US" sz="3200"/>
              <a:t> </a:t>
            </a:r>
            <a:r>
              <a:rPr lang="en-US"/>
              <a:t>Temporal Logic</a:t>
            </a:r>
          </a:p>
          <a:p>
            <a:pPr lvl="1" algn="l">
              <a:spcBef>
                <a:spcPct val="20000"/>
              </a:spcBef>
              <a:buClr>
                <a:srgbClr val="9900CC"/>
              </a:buClr>
              <a:buFontTx/>
              <a:buChar char="–"/>
            </a:pPr>
            <a:r>
              <a:rPr lang="en-US" sz="2000"/>
              <a:t> Express properties of event orderings in time</a:t>
            </a:r>
          </a:p>
          <a:p>
            <a:pPr lvl="1" algn="l">
              <a:spcBef>
                <a:spcPct val="20000"/>
              </a:spcBef>
              <a:buClr>
                <a:srgbClr val="9900CC"/>
              </a:buClr>
              <a:buFontTx/>
              <a:buChar char="–"/>
            </a:pPr>
            <a:r>
              <a:rPr lang="en-US" sz="2000"/>
              <a:t> </a:t>
            </a:r>
            <a:r>
              <a:rPr lang="en-US" sz="1800"/>
              <a:t>e.g.</a:t>
            </a:r>
            <a:r>
              <a:rPr lang="en-US" sz="2000"/>
              <a:t>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Always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when a packet is sent it will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Eventually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 be received</a:t>
            </a:r>
          </a:p>
          <a:p>
            <a:pPr algn="l"/>
            <a:endParaRPr lang="en-US" sz="2000"/>
          </a:p>
        </p:txBody>
      </p:sp>
      <p:grpSp>
        <p:nvGrpSpPr>
          <p:cNvPr id="29755" name="Group 59"/>
          <p:cNvGrpSpPr>
            <a:grpSpLocks/>
          </p:cNvGrpSpPr>
          <p:nvPr/>
        </p:nvGrpSpPr>
        <p:grpSpPr bwMode="auto">
          <a:xfrm>
            <a:off x="1524000" y="4495800"/>
            <a:ext cx="1676400" cy="1541463"/>
            <a:chOff x="768" y="2688"/>
            <a:chExt cx="1056" cy="971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768" y="26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Oval 8"/>
            <p:cNvSpPr>
              <a:spLocks noChangeArrowheads="1"/>
            </p:cNvSpPr>
            <p:nvPr/>
          </p:nvSpPr>
          <p:spPr bwMode="auto">
            <a:xfrm>
              <a:off x="768" y="29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768" y="316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768" y="3408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08" name="AutoShape 12"/>
            <p:cNvCxnSpPr>
              <a:cxnSpLocks noChangeShapeType="1"/>
              <a:stCxn id="29703" idx="4"/>
              <a:endCxn id="29704" idx="0"/>
            </p:cNvCxnSpPr>
            <p:nvPr/>
          </p:nvCxnSpPr>
          <p:spPr bwMode="auto">
            <a:xfrm>
              <a:off x="816" y="278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10" name="AutoShape 14"/>
            <p:cNvCxnSpPr>
              <a:cxnSpLocks noChangeShapeType="1"/>
              <a:stCxn id="29704" idx="4"/>
              <a:endCxn id="29705" idx="0"/>
            </p:cNvCxnSpPr>
            <p:nvPr/>
          </p:nvCxnSpPr>
          <p:spPr bwMode="auto">
            <a:xfrm>
              <a:off x="816" y="302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11" name="AutoShape 15"/>
            <p:cNvCxnSpPr>
              <a:cxnSpLocks noChangeShapeType="1"/>
              <a:stCxn id="29705" idx="4"/>
              <a:endCxn id="29706" idx="0"/>
            </p:cNvCxnSpPr>
            <p:nvPr/>
          </p:nvCxnSpPr>
          <p:spPr bwMode="auto">
            <a:xfrm>
              <a:off x="816" y="326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816" y="3504"/>
              <a:ext cx="0" cy="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1248" y="26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1248" y="29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1248" y="3168"/>
              <a:ext cx="96" cy="96"/>
            </a:xfrm>
            <a:prstGeom prst="ellipse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1248" y="3408"/>
              <a:ext cx="96" cy="9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23" name="AutoShape 27"/>
            <p:cNvCxnSpPr>
              <a:cxnSpLocks noChangeShapeType="1"/>
              <a:stCxn id="29719" idx="4"/>
              <a:endCxn id="29720" idx="0"/>
            </p:cNvCxnSpPr>
            <p:nvPr/>
          </p:nvCxnSpPr>
          <p:spPr bwMode="auto">
            <a:xfrm>
              <a:off x="1296" y="278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24" name="AutoShape 28"/>
            <p:cNvCxnSpPr>
              <a:cxnSpLocks noChangeShapeType="1"/>
              <a:stCxn id="29720" idx="4"/>
              <a:endCxn id="29721" idx="0"/>
            </p:cNvCxnSpPr>
            <p:nvPr/>
          </p:nvCxnSpPr>
          <p:spPr bwMode="auto">
            <a:xfrm>
              <a:off x="1296" y="302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25" name="AutoShape 29"/>
            <p:cNvCxnSpPr>
              <a:cxnSpLocks noChangeShapeType="1"/>
              <a:stCxn id="29721" idx="4"/>
              <a:endCxn id="29722" idx="0"/>
            </p:cNvCxnSpPr>
            <p:nvPr/>
          </p:nvCxnSpPr>
          <p:spPr bwMode="auto">
            <a:xfrm>
              <a:off x="1296" y="326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1296" y="3504"/>
              <a:ext cx="0" cy="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1728" y="26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1728" y="2928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1728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1728" y="3408"/>
              <a:ext cx="96" cy="96"/>
            </a:xfrm>
            <a:prstGeom prst="ellips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32" name="AutoShape 36"/>
            <p:cNvCxnSpPr>
              <a:cxnSpLocks noChangeShapeType="1"/>
              <a:stCxn id="29728" idx="4"/>
              <a:endCxn id="29729" idx="0"/>
            </p:cNvCxnSpPr>
            <p:nvPr/>
          </p:nvCxnSpPr>
          <p:spPr bwMode="auto">
            <a:xfrm>
              <a:off x="1776" y="278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33" name="AutoShape 37"/>
            <p:cNvCxnSpPr>
              <a:cxnSpLocks noChangeShapeType="1"/>
              <a:stCxn id="29729" idx="4"/>
              <a:endCxn id="29730" idx="0"/>
            </p:cNvCxnSpPr>
            <p:nvPr/>
          </p:nvCxnSpPr>
          <p:spPr bwMode="auto">
            <a:xfrm>
              <a:off x="1776" y="302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34" name="AutoShape 38"/>
            <p:cNvCxnSpPr>
              <a:cxnSpLocks noChangeShapeType="1"/>
              <a:stCxn id="29730" idx="4"/>
              <a:endCxn id="29731" idx="0"/>
            </p:cNvCxnSpPr>
            <p:nvPr/>
          </p:nvCxnSpPr>
          <p:spPr bwMode="auto">
            <a:xfrm>
              <a:off x="1776" y="326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735" name="Line 39"/>
            <p:cNvSpPr>
              <a:spLocks noChangeShapeType="1"/>
            </p:cNvSpPr>
            <p:nvPr/>
          </p:nvSpPr>
          <p:spPr bwMode="auto">
            <a:xfrm>
              <a:off x="1776" y="3504"/>
              <a:ext cx="0" cy="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59" name="Group 63"/>
          <p:cNvGrpSpPr>
            <a:grpSpLocks/>
          </p:cNvGrpSpPr>
          <p:nvPr/>
        </p:nvGrpSpPr>
        <p:grpSpPr bwMode="auto">
          <a:xfrm>
            <a:off x="5638800" y="4419600"/>
            <a:ext cx="2057400" cy="1676400"/>
            <a:chOff x="3360" y="2688"/>
            <a:chExt cx="1296" cy="1056"/>
          </a:xfrm>
        </p:grpSpPr>
        <p:sp>
          <p:nvSpPr>
            <p:cNvPr id="29736" name="Oval 40"/>
            <p:cNvSpPr>
              <a:spLocks noChangeArrowheads="1"/>
            </p:cNvSpPr>
            <p:nvPr/>
          </p:nvSpPr>
          <p:spPr bwMode="auto">
            <a:xfrm>
              <a:off x="3360" y="3504"/>
              <a:ext cx="96" cy="96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Oval 41"/>
            <p:cNvSpPr>
              <a:spLocks noChangeArrowheads="1"/>
            </p:cNvSpPr>
            <p:nvPr/>
          </p:nvSpPr>
          <p:spPr bwMode="auto">
            <a:xfrm>
              <a:off x="3936" y="3504"/>
              <a:ext cx="96" cy="9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Oval 42"/>
            <p:cNvSpPr>
              <a:spLocks noChangeArrowheads="1"/>
            </p:cNvSpPr>
            <p:nvPr/>
          </p:nvSpPr>
          <p:spPr bwMode="auto">
            <a:xfrm>
              <a:off x="4560" y="3504"/>
              <a:ext cx="96" cy="96"/>
            </a:xfrm>
            <a:prstGeom prst="ellips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Oval 43"/>
            <p:cNvSpPr>
              <a:spLocks noChangeArrowheads="1"/>
            </p:cNvSpPr>
            <p:nvPr/>
          </p:nvSpPr>
          <p:spPr bwMode="auto">
            <a:xfrm>
              <a:off x="456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Oval 44"/>
            <p:cNvSpPr>
              <a:spLocks noChangeArrowheads="1"/>
            </p:cNvSpPr>
            <p:nvPr/>
          </p:nvSpPr>
          <p:spPr bwMode="auto">
            <a:xfrm>
              <a:off x="3936" y="3168"/>
              <a:ext cx="96" cy="96"/>
            </a:xfrm>
            <a:prstGeom prst="ellipse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Oval 45"/>
            <p:cNvSpPr>
              <a:spLocks noChangeArrowheads="1"/>
            </p:cNvSpPr>
            <p:nvPr/>
          </p:nvSpPr>
          <p:spPr bwMode="auto">
            <a:xfrm>
              <a:off x="3360" y="316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Oval 46"/>
            <p:cNvSpPr>
              <a:spLocks noChangeArrowheads="1"/>
            </p:cNvSpPr>
            <p:nvPr/>
          </p:nvSpPr>
          <p:spPr bwMode="auto">
            <a:xfrm>
              <a:off x="4224" y="2928"/>
              <a:ext cx="96" cy="9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Oval 47"/>
            <p:cNvSpPr>
              <a:spLocks noChangeArrowheads="1"/>
            </p:cNvSpPr>
            <p:nvPr/>
          </p:nvSpPr>
          <p:spPr bwMode="auto">
            <a:xfrm>
              <a:off x="36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Oval 48"/>
            <p:cNvSpPr>
              <a:spLocks noChangeArrowheads="1"/>
            </p:cNvSpPr>
            <p:nvPr/>
          </p:nvSpPr>
          <p:spPr bwMode="auto">
            <a:xfrm>
              <a:off x="3888" y="26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47" name="AutoShape 51"/>
            <p:cNvCxnSpPr>
              <a:cxnSpLocks noChangeShapeType="1"/>
              <a:stCxn id="29744" idx="3"/>
              <a:endCxn id="29743" idx="7"/>
            </p:cNvCxnSpPr>
            <p:nvPr/>
          </p:nvCxnSpPr>
          <p:spPr bwMode="auto">
            <a:xfrm flipH="1">
              <a:off x="3682" y="2770"/>
              <a:ext cx="220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48" name="AutoShape 52"/>
            <p:cNvCxnSpPr>
              <a:cxnSpLocks noChangeShapeType="1"/>
              <a:stCxn id="29743" idx="3"/>
              <a:endCxn id="29741" idx="7"/>
            </p:cNvCxnSpPr>
            <p:nvPr/>
          </p:nvCxnSpPr>
          <p:spPr bwMode="auto">
            <a:xfrm flipH="1">
              <a:off x="3442" y="3010"/>
              <a:ext cx="172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49" name="AutoShape 53"/>
            <p:cNvCxnSpPr>
              <a:cxnSpLocks noChangeShapeType="1"/>
              <a:stCxn id="29741" idx="4"/>
              <a:endCxn id="29736" idx="0"/>
            </p:cNvCxnSpPr>
            <p:nvPr/>
          </p:nvCxnSpPr>
          <p:spPr bwMode="auto">
            <a:xfrm>
              <a:off x="3408" y="3264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50" name="AutoShape 54"/>
            <p:cNvCxnSpPr>
              <a:cxnSpLocks noChangeShapeType="1"/>
              <a:stCxn id="29740" idx="4"/>
              <a:endCxn id="29737" idx="0"/>
            </p:cNvCxnSpPr>
            <p:nvPr/>
          </p:nvCxnSpPr>
          <p:spPr bwMode="auto">
            <a:xfrm>
              <a:off x="3984" y="3264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51" name="AutoShape 55"/>
            <p:cNvCxnSpPr>
              <a:cxnSpLocks noChangeShapeType="1"/>
              <a:stCxn id="29739" idx="4"/>
              <a:endCxn id="29738" idx="0"/>
            </p:cNvCxnSpPr>
            <p:nvPr/>
          </p:nvCxnSpPr>
          <p:spPr bwMode="auto">
            <a:xfrm>
              <a:off x="4608" y="3264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52" name="AutoShape 56"/>
            <p:cNvCxnSpPr>
              <a:cxnSpLocks noChangeShapeType="1"/>
              <a:stCxn id="29743" idx="5"/>
              <a:endCxn id="29740" idx="1"/>
            </p:cNvCxnSpPr>
            <p:nvPr/>
          </p:nvCxnSpPr>
          <p:spPr bwMode="auto">
            <a:xfrm>
              <a:off x="3682" y="3010"/>
              <a:ext cx="268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53" name="AutoShape 57"/>
            <p:cNvCxnSpPr>
              <a:cxnSpLocks noChangeShapeType="1"/>
              <a:stCxn id="29744" idx="5"/>
              <a:endCxn id="29742" idx="1"/>
            </p:cNvCxnSpPr>
            <p:nvPr/>
          </p:nvCxnSpPr>
          <p:spPr bwMode="auto">
            <a:xfrm>
              <a:off x="3970" y="2770"/>
              <a:ext cx="268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754" name="AutoShape 58"/>
            <p:cNvCxnSpPr>
              <a:cxnSpLocks noChangeShapeType="1"/>
              <a:stCxn id="29742" idx="5"/>
              <a:endCxn id="29739" idx="1"/>
            </p:cNvCxnSpPr>
            <p:nvPr/>
          </p:nvCxnSpPr>
          <p:spPr bwMode="auto">
            <a:xfrm>
              <a:off x="4306" y="3010"/>
              <a:ext cx="268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756" name="Line 60"/>
            <p:cNvSpPr>
              <a:spLocks noChangeShapeType="1"/>
            </p:cNvSpPr>
            <p:nvPr/>
          </p:nvSpPr>
          <p:spPr bwMode="auto">
            <a:xfrm>
              <a:off x="3408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7" name="Line 61"/>
            <p:cNvSpPr>
              <a:spLocks noChangeShapeType="1"/>
            </p:cNvSpPr>
            <p:nvPr/>
          </p:nvSpPr>
          <p:spPr bwMode="auto">
            <a:xfrm>
              <a:off x="3984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8" name="Line 62"/>
            <p:cNvSpPr>
              <a:spLocks noChangeShapeType="1"/>
            </p:cNvSpPr>
            <p:nvPr/>
          </p:nvSpPr>
          <p:spPr bwMode="auto">
            <a:xfrm>
              <a:off x="4608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1559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Computation tree logic (CTL)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25963"/>
          </a:xfrm>
          <a:noFill/>
          <a:ln/>
        </p:spPr>
        <p:txBody>
          <a:bodyPr lIns="92075" tIns="46038" rIns="92075" bIns="46038"/>
          <a:lstStyle/>
          <a:p>
            <a:pPr marL="285750" indent="-285750"/>
            <a:r>
              <a:rPr lang="en-US" dirty="0"/>
              <a:t>Branching time model</a:t>
            </a:r>
          </a:p>
          <a:p>
            <a:pPr marL="285750" indent="-285750"/>
            <a:r>
              <a:rPr lang="en-US" dirty="0"/>
              <a:t>Path quantifiers</a:t>
            </a:r>
          </a:p>
          <a:p>
            <a:pPr marL="685800" lvl="1" indent="-228600"/>
            <a:r>
              <a:rPr lang="en-US" dirty="0"/>
              <a:t>A =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for all future paths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685800" lvl="1" indent="-228600"/>
            <a:r>
              <a:rPr lang="en-US" dirty="0"/>
              <a:t>E = 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for some future path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285750" indent="-285750"/>
            <a:r>
              <a:rPr lang="en-US" dirty="0"/>
              <a:t>Example: </a:t>
            </a:r>
            <a:r>
              <a:rPr lang="en-US" dirty="0">
                <a:solidFill>
                  <a:srgbClr val="FF0000"/>
                </a:solidFill>
              </a:rPr>
              <a:t>AF p</a:t>
            </a:r>
            <a:r>
              <a:rPr lang="en-US" dirty="0"/>
              <a:t> =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inevitably p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3032125" y="5477512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30196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3870325" y="5020312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30196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4708525" y="4639312"/>
            <a:ext cx="292100" cy="29210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66FF33">
                  <a:gamma/>
                  <a:shade val="8196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4708525" y="5325112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30196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5699125" y="5325112"/>
            <a:ext cx="292100" cy="29210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66FF33">
                  <a:gamma/>
                  <a:shade val="8196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3870325" y="5858512"/>
            <a:ext cx="292100" cy="292100"/>
          </a:xfrm>
          <a:prstGeom prst="ellipse">
            <a:avLst/>
          </a:prstGeom>
          <a:gradFill rotWithShape="0">
            <a:gsLst>
              <a:gs pos="0">
                <a:srgbClr val="114FFB">
                  <a:gamma/>
                  <a:tint val="30196"/>
                  <a:invGamma/>
                </a:srgbClr>
              </a:gs>
              <a:gs pos="100000">
                <a:srgbClr val="114FFB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Oval 11"/>
          <p:cNvSpPr>
            <a:spLocks noChangeArrowheads="1"/>
          </p:cNvSpPr>
          <p:nvPr/>
        </p:nvSpPr>
        <p:spPr bwMode="auto">
          <a:xfrm>
            <a:off x="4708525" y="6239512"/>
            <a:ext cx="292100" cy="292100"/>
          </a:xfrm>
          <a:prstGeom prst="ellipse">
            <a:avLst/>
          </a:prstGeom>
          <a:gradFill rotWithShape="0">
            <a:gsLst>
              <a:gs pos="0">
                <a:srgbClr val="66FF33"/>
              </a:gs>
              <a:gs pos="100000">
                <a:srgbClr val="66FF33">
                  <a:gamma/>
                  <a:shade val="8196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 flipV="1">
            <a:off x="3330575" y="5242562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 flipV="1">
            <a:off x="4168775" y="4861562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4168775" y="5242562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5006975" y="5471162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3330575" y="5699762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4168775" y="6080762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2720975" y="5928362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/>
              <a:t>AFp</a:t>
            </a:r>
            <a:endParaRPr lang="en-US" sz="1800" b="1">
              <a:latin typeface="Arial" charset="0"/>
            </a:endParaRPr>
          </a:p>
        </p:txBody>
      </p:sp>
      <p:sp>
        <p:nvSpPr>
          <p:cNvPr id="83987" name="Rectangle 19"/>
          <p:cNvSpPr>
            <a:spLocks noChangeArrowheads="1"/>
          </p:cNvSpPr>
          <p:nvPr/>
        </p:nvSpPr>
        <p:spPr bwMode="auto">
          <a:xfrm>
            <a:off x="4991100" y="4456750"/>
            <a:ext cx="306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/>
              <a:t>p</a:t>
            </a:r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5981700" y="5294950"/>
            <a:ext cx="306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/>
              <a:t>p</a:t>
            </a:r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5067300" y="6209350"/>
            <a:ext cx="306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/>
              <a:t>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367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C3112-E622-2F46-99C9-2C403665626C}" type="slidenum">
              <a:rPr lang="en-US"/>
              <a:pPr/>
              <a:t>70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and Liveness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Safety properties</a:t>
            </a:r>
          </a:p>
          <a:p>
            <a:pPr lvl="1"/>
            <a:r>
              <a:rPr lang="en-US"/>
              <a:t>Invariants, deadlocks, reachability, etc.</a:t>
            </a:r>
          </a:p>
          <a:p>
            <a:pPr lvl="1"/>
            <a:r>
              <a:rPr lang="en-US"/>
              <a:t>Can be checked on finite traces</a:t>
            </a:r>
          </a:p>
          <a:p>
            <a:pPr lvl="1"/>
            <a:r>
              <a:rPr lang="ja-JP" altLang="en-US">
                <a:latin typeface="Arial"/>
              </a:rPr>
              <a:t>“</a:t>
            </a:r>
            <a:r>
              <a:rPr lang="en-US"/>
              <a:t>something bad never happens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</a:t>
            </a:r>
          </a:p>
          <a:p>
            <a:r>
              <a:rPr lang="en-US"/>
              <a:t>Liveness Properties</a:t>
            </a:r>
          </a:p>
          <a:p>
            <a:pPr lvl="1"/>
            <a:r>
              <a:rPr lang="en-US"/>
              <a:t>Fairness, response, etc.</a:t>
            </a:r>
          </a:p>
          <a:p>
            <a:pPr lvl="1"/>
            <a:r>
              <a:rPr lang="en-US"/>
              <a:t>Infinite traces</a:t>
            </a:r>
          </a:p>
          <a:p>
            <a:pPr lvl="1"/>
            <a:r>
              <a:rPr lang="ja-JP" altLang="en-US">
                <a:latin typeface="Arial"/>
              </a:rPr>
              <a:t>“</a:t>
            </a:r>
            <a:r>
              <a:rPr lang="en-US"/>
              <a:t>something good will eventually happen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8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B575-C692-D84C-B3A8-6C980A2C5182}" type="slidenum">
              <a:rPr lang="en-US"/>
              <a:pPr/>
              <a:t>71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grpSp>
        <p:nvGrpSpPr>
          <p:cNvPr id="33832" name="Group 40"/>
          <p:cNvGrpSpPr>
            <a:grpSpLocks/>
          </p:cNvGrpSpPr>
          <p:nvPr/>
        </p:nvGrpSpPr>
        <p:grpSpPr bwMode="auto">
          <a:xfrm>
            <a:off x="1524000" y="4745038"/>
            <a:ext cx="5543550" cy="1471612"/>
            <a:chOff x="960" y="2941"/>
            <a:chExt cx="3492" cy="927"/>
          </a:xfrm>
        </p:grpSpPr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960" y="3120"/>
              <a:ext cx="15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N</a:t>
              </a:r>
              <a:r>
                <a:rPr lang="en-US" baseline="-25000"/>
                <a:t>1  	</a:t>
              </a:r>
              <a:r>
                <a:rPr lang="en-US">
                  <a:sym typeface="Symbol" charset="0"/>
                </a:rPr>
                <a:t>  T</a:t>
              </a:r>
              <a:r>
                <a:rPr lang="en-US" baseline="-25000">
                  <a:sym typeface="Symbol" charset="0"/>
                </a:rPr>
                <a:t>1</a:t>
              </a:r>
              <a:r>
                <a:rPr lang="en-US">
                  <a:sym typeface="Symbol" charset="0"/>
                </a:rPr>
                <a:t/>
              </a:r>
              <a:br>
                <a:rPr lang="en-US">
                  <a:sym typeface="Symbol" charset="0"/>
                </a:rPr>
              </a:br>
              <a:r>
                <a:rPr lang="en-US">
                  <a:sym typeface="Symbol" charset="0"/>
                </a:rPr>
                <a:t>T</a:t>
              </a:r>
              <a:r>
                <a:rPr lang="en-US" baseline="-25000">
                  <a:sym typeface="Symbol" charset="0"/>
                </a:rPr>
                <a:t>1</a:t>
              </a:r>
              <a:r>
                <a:rPr lang="en-US">
                  <a:sym typeface="Symbol" charset="0"/>
                </a:rPr>
                <a:t>  S</a:t>
              </a:r>
              <a:r>
                <a:rPr lang="en-US" baseline="-25000">
                  <a:sym typeface="Symbol" charset="0"/>
                </a:rPr>
                <a:t>0 </a:t>
              </a:r>
              <a:r>
                <a:rPr lang="en-US">
                  <a:sym typeface="Symbol" charset="0"/>
                </a:rPr>
                <a:t>  C</a:t>
              </a:r>
              <a:r>
                <a:rPr lang="en-US" baseline="-25000">
                  <a:sym typeface="Symbol" charset="0"/>
                </a:rPr>
                <a:t>1</a:t>
              </a:r>
              <a:r>
                <a:rPr lang="en-US">
                  <a:sym typeface="Symbol" charset="0"/>
                </a:rPr>
                <a:t>  S</a:t>
              </a:r>
              <a:r>
                <a:rPr lang="en-US" baseline="-25000">
                  <a:sym typeface="Symbol" charset="0"/>
                </a:rPr>
                <a:t>1     </a:t>
              </a:r>
              <a:r>
                <a:rPr lang="en-US">
                  <a:sym typeface="Symbol" charset="0"/>
                </a:rPr>
                <a:t/>
              </a:r>
              <a:br>
                <a:rPr lang="en-US">
                  <a:sym typeface="Symbol" charset="0"/>
                </a:rPr>
              </a:br>
              <a:r>
                <a:rPr lang="en-US">
                  <a:sym typeface="Symbol" charset="0"/>
                </a:rPr>
                <a:t>C</a:t>
              </a:r>
              <a:r>
                <a:rPr lang="en-US" baseline="-25000">
                  <a:sym typeface="Symbol" charset="0"/>
                </a:rPr>
                <a:t>1	</a:t>
              </a:r>
              <a:r>
                <a:rPr lang="en-US">
                  <a:sym typeface="Symbol" charset="0"/>
                </a:rPr>
                <a:t>  </a:t>
              </a:r>
              <a:r>
                <a:rPr lang="en-US"/>
                <a:t>N</a:t>
              </a:r>
              <a:r>
                <a:rPr lang="en-US" baseline="-25000"/>
                <a:t>1 </a:t>
              </a:r>
              <a:r>
                <a:rPr lang="en-US">
                  <a:sym typeface="Symbol" charset="0"/>
                </a:rPr>
                <a:t> S</a:t>
              </a:r>
              <a:r>
                <a:rPr lang="en-US" baseline="-25000">
                  <a:sym typeface="Symbol" charset="0"/>
                </a:rPr>
                <a:t>0</a:t>
              </a:r>
            </a:p>
          </p:txBody>
        </p:sp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2880" y="3120"/>
              <a:ext cx="157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N</a:t>
              </a:r>
              <a:r>
                <a:rPr lang="en-US" baseline="-25000"/>
                <a:t>2  	</a:t>
              </a:r>
              <a:r>
                <a:rPr lang="en-US">
                  <a:sym typeface="Symbol" charset="0"/>
                </a:rPr>
                <a:t>  T</a:t>
              </a:r>
              <a:r>
                <a:rPr lang="en-US" baseline="-25000">
                  <a:sym typeface="Symbol" charset="0"/>
                </a:rPr>
                <a:t>2</a:t>
              </a:r>
              <a:r>
                <a:rPr lang="en-US">
                  <a:sym typeface="Symbol" charset="0"/>
                </a:rPr>
                <a:t/>
              </a:r>
              <a:br>
                <a:rPr lang="en-US">
                  <a:sym typeface="Symbol" charset="0"/>
                </a:rPr>
              </a:br>
              <a:r>
                <a:rPr lang="en-US">
                  <a:sym typeface="Symbol" charset="0"/>
                </a:rPr>
                <a:t>T</a:t>
              </a:r>
              <a:r>
                <a:rPr lang="en-US" baseline="-25000">
                  <a:sym typeface="Symbol" charset="0"/>
                </a:rPr>
                <a:t>2</a:t>
              </a:r>
              <a:r>
                <a:rPr lang="en-US">
                  <a:sym typeface="Symbol" charset="0"/>
                </a:rPr>
                <a:t>  S</a:t>
              </a:r>
              <a:r>
                <a:rPr lang="en-US" baseline="-25000">
                  <a:sym typeface="Symbol" charset="0"/>
                </a:rPr>
                <a:t>0 </a:t>
              </a:r>
              <a:r>
                <a:rPr lang="en-US">
                  <a:sym typeface="Symbol" charset="0"/>
                </a:rPr>
                <a:t>  C</a:t>
              </a:r>
              <a:r>
                <a:rPr lang="en-US" baseline="-25000">
                  <a:sym typeface="Symbol" charset="0"/>
                </a:rPr>
                <a:t>2</a:t>
              </a:r>
              <a:r>
                <a:rPr lang="en-US">
                  <a:sym typeface="Symbol" charset="0"/>
                </a:rPr>
                <a:t>  S</a:t>
              </a:r>
              <a:r>
                <a:rPr lang="en-US" baseline="-25000">
                  <a:sym typeface="Symbol" charset="0"/>
                </a:rPr>
                <a:t>1</a:t>
              </a:r>
              <a:r>
                <a:rPr lang="en-US">
                  <a:sym typeface="Symbol" charset="0"/>
                </a:rPr>
                <a:t/>
              </a:r>
              <a:br>
                <a:rPr lang="en-US">
                  <a:sym typeface="Symbol" charset="0"/>
                </a:rPr>
              </a:br>
              <a:r>
                <a:rPr lang="en-US">
                  <a:sym typeface="Symbol" charset="0"/>
                </a:rPr>
                <a:t>C</a:t>
              </a:r>
              <a:r>
                <a:rPr lang="en-US" baseline="-25000">
                  <a:sym typeface="Symbol" charset="0"/>
                </a:rPr>
                <a:t>2	</a:t>
              </a:r>
              <a:r>
                <a:rPr lang="en-US">
                  <a:sym typeface="Symbol" charset="0"/>
                </a:rPr>
                <a:t>  </a:t>
              </a:r>
              <a:r>
                <a:rPr lang="en-US"/>
                <a:t>N</a:t>
              </a:r>
              <a:r>
                <a:rPr lang="en-US" baseline="-25000"/>
                <a:t>2 </a:t>
              </a:r>
              <a:r>
                <a:rPr lang="en-US">
                  <a:sym typeface="Symbol" charset="0"/>
                </a:rPr>
                <a:t> S</a:t>
              </a:r>
              <a:r>
                <a:rPr lang="en-US" baseline="-25000">
                  <a:sym typeface="Symbol" charset="0"/>
                </a:rPr>
                <a:t>0</a:t>
              </a:r>
            </a:p>
          </p:txBody>
        </p:sp>
        <p:sp>
          <p:nvSpPr>
            <p:cNvPr id="33829" name="Text Box 37"/>
            <p:cNvSpPr txBox="1">
              <a:spLocks noChangeArrowheads="1"/>
            </p:cNvSpPr>
            <p:nvPr/>
          </p:nvSpPr>
          <p:spPr bwMode="auto">
            <a:xfrm>
              <a:off x="2592" y="3206"/>
              <a:ext cx="25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4400"/>
                <a:t>||</a:t>
              </a:r>
            </a:p>
          </p:txBody>
        </p:sp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2304" y="2941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baseline="-25000">
                <a:sym typeface="Symbol" charset="0"/>
              </a:endParaRPr>
            </a:p>
          </p:txBody>
        </p:sp>
      </p:grp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762000" y="1600200"/>
            <a:ext cx="709453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/>
              <a:t> Two process mutual exclusion with shared semaphore</a:t>
            </a:r>
          </a:p>
          <a:p>
            <a:pPr algn="l">
              <a:buFontTx/>
              <a:buChar char="•"/>
            </a:pPr>
            <a:r>
              <a:rPr lang="en-US"/>
              <a:t> Each process has three states</a:t>
            </a:r>
          </a:p>
          <a:p>
            <a:pPr lvl="1" algn="l">
              <a:buFontTx/>
              <a:buChar char="•"/>
            </a:pPr>
            <a:r>
              <a:rPr lang="en-US"/>
              <a:t> Non-critical (N)</a:t>
            </a:r>
          </a:p>
          <a:p>
            <a:pPr lvl="1" algn="l">
              <a:buFontTx/>
              <a:buChar char="•"/>
            </a:pPr>
            <a:r>
              <a:rPr lang="en-US"/>
              <a:t> Trying (T)</a:t>
            </a:r>
          </a:p>
          <a:p>
            <a:pPr lvl="1" algn="l">
              <a:buFontTx/>
              <a:buChar char="•"/>
            </a:pPr>
            <a:r>
              <a:rPr lang="en-US"/>
              <a:t> Critical (C)</a:t>
            </a:r>
          </a:p>
          <a:p>
            <a:pPr algn="l">
              <a:buFontTx/>
              <a:buChar char="•"/>
            </a:pPr>
            <a:r>
              <a:rPr lang="en-US"/>
              <a:t> Semaphore can be available (S</a:t>
            </a:r>
            <a:r>
              <a:rPr lang="en-US" baseline="-25000"/>
              <a:t>0</a:t>
            </a:r>
            <a:r>
              <a:rPr lang="en-US"/>
              <a:t>) or taken (S</a:t>
            </a:r>
            <a:r>
              <a:rPr lang="en-US" baseline="-25000"/>
              <a:t>1</a:t>
            </a:r>
            <a:r>
              <a:rPr lang="en-US"/>
              <a:t>) </a:t>
            </a:r>
          </a:p>
          <a:p>
            <a:pPr algn="l">
              <a:buFontTx/>
              <a:buChar char="•"/>
            </a:pPr>
            <a:r>
              <a:rPr lang="en-US"/>
              <a:t> Initially both processes are in the Non-critical state and</a:t>
            </a:r>
            <a:br>
              <a:rPr lang="en-US"/>
            </a:br>
            <a:r>
              <a:rPr lang="en-US"/>
              <a:t>   the semaphore is available --- N</a:t>
            </a:r>
            <a:r>
              <a:rPr lang="en-US" baseline="-25000"/>
              <a:t>1 </a:t>
            </a:r>
            <a:r>
              <a:rPr lang="en-US"/>
              <a:t>N</a:t>
            </a:r>
            <a:r>
              <a:rPr lang="en-US" baseline="-25000"/>
              <a:t>2 </a:t>
            </a:r>
            <a:r>
              <a:rPr lang="en-US">
                <a:sym typeface="Symbol" charset="0"/>
              </a:rPr>
              <a:t>S</a:t>
            </a:r>
            <a:r>
              <a:rPr lang="en-US" baseline="-25000">
                <a:sym typeface="Symbo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3872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B33B-7BB6-7248-B73B-50059E61797A}" type="slidenum">
              <a:rPr lang="en-US"/>
              <a:pPr/>
              <a:t>72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35851" name="AutoShape 11"/>
          <p:cNvCxnSpPr>
            <a:cxnSpLocks noChangeShapeType="1"/>
            <a:stCxn id="35843" idx="3"/>
            <a:endCxn id="35847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2" name="AutoShape 12"/>
          <p:cNvCxnSpPr>
            <a:cxnSpLocks noChangeShapeType="1"/>
            <a:stCxn id="35843" idx="5"/>
            <a:endCxn id="35846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3" name="AutoShape 13"/>
          <p:cNvCxnSpPr>
            <a:cxnSpLocks noChangeShapeType="1"/>
            <a:stCxn id="35847" idx="3"/>
            <a:endCxn id="35844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4" name="AutoShape 14"/>
          <p:cNvCxnSpPr>
            <a:cxnSpLocks noChangeShapeType="1"/>
            <a:stCxn id="35847" idx="5"/>
            <a:endCxn id="35845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5" name="AutoShape 15"/>
          <p:cNvCxnSpPr>
            <a:cxnSpLocks noChangeShapeType="1"/>
            <a:stCxn id="35844" idx="5"/>
            <a:endCxn id="35850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6" name="AutoShape 16"/>
          <p:cNvCxnSpPr>
            <a:cxnSpLocks noChangeShapeType="1"/>
            <a:stCxn id="35844" idx="0"/>
            <a:endCxn id="35843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7" name="AutoShape 17"/>
          <p:cNvCxnSpPr>
            <a:cxnSpLocks noChangeShapeType="1"/>
            <a:stCxn id="35848" idx="0"/>
            <a:endCxn id="35843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8" name="AutoShape 18"/>
          <p:cNvCxnSpPr>
            <a:cxnSpLocks noChangeShapeType="1"/>
            <a:stCxn id="35846" idx="5"/>
            <a:endCxn id="35848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9" name="AutoShape 19"/>
          <p:cNvCxnSpPr>
            <a:cxnSpLocks noChangeShapeType="1"/>
            <a:stCxn id="35846" idx="3"/>
            <a:endCxn id="35845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60" name="AutoShape 20"/>
          <p:cNvCxnSpPr>
            <a:cxnSpLocks noChangeShapeType="1"/>
            <a:stCxn id="35845" idx="3"/>
            <a:endCxn id="35850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61" name="AutoShape 21"/>
          <p:cNvCxnSpPr>
            <a:cxnSpLocks noChangeShapeType="1"/>
            <a:stCxn id="35845" idx="5"/>
            <a:endCxn id="35849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62" name="AutoShape 22"/>
          <p:cNvCxnSpPr>
            <a:cxnSpLocks noChangeShapeType="1"/>
            <a:stCxn id="35848" idx="3"/>
            <a:endCxn id="35849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63" name="AutoShape 23"/>
          <p:cNvCxnSpPr>
            <a:cxnSpLocks noChangeShapeType="1"/>
            <a:stCxn id="35849" idx="2"/>
            <a:endCxn id="35847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64" name="AutoShape 24"/>
          <p:cNvCxnSpPr>
            <a:cxnSpLocks noChangeShapeType="1"/>
            <a:stCxn id="35850" idx="6"/>
            <a:endCxn id="35846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</a:t>
            </a:r>
            <a:r>
              <a:rPr lang="en-US">
                <a:solidFill>
                  <a:srgbClr val="FF9900"/>
                </a:solidFill>
              </a:rPr>
              <a:t>AG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EF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3260725" y="5381625"/>
            <a:ext cx="4799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FF9900"/>
                </a:solidFill>
              </a:rPr>
              <a:t>No matter where you are</a:t>
            </a:r>
            <a:r>
              <a:rPr lang="en-US" i="1"/>
              <a:t> </a:t>
            </a:r>
            <a:r>
              <a:rPr lang="en-US" i="1">
                <a:solidFill>
                  <a:schemeClr val="accent2"/>
                </a:solidFill>
              </a:rPr>
              <a:t>there is </a:t>
            </a:r>
            <a:br>
              <a:rPr lang="en-US" i="1">
                <a:solidFill>
                  <a:schemeClr val="accent2"/>
                </a:solidFill>
              </a:rPr>
            </a:br>
            <a:r>
              <a:rPr lang="en-US" i="1">
                <a:solidFill>
                  <a:schemeClr val="accent2"/>
                </a:solidFill>
              </a:rPr>
              <a:t>always a way</a:t>
            </a:r>
            <a:r>
              <a:rPr lang="en-US" i="1"/>
              <a:t> </a:t>
            </a:r>
            <a:r>
              <a:rPr lang="en-US" i="1">
                <a:solidFill>
                  <a:srgbClr val="FF0000"/>
                </a:solidFill>
              </a:rPr>
              <a:t>to get to the initial state</a:t>
            </a:r>
          </a:p>
        </p:txBody>
      </p:sp>
    </p:spTree>
    <p:extLst>
      <p:ext uri="{BB962C8B-B14F-4D97-AF65-F5344CB8AC3E}">
        <p14:creationId xmlns:p14="http://schemas.microsoft.com/office/powerpoint/2010/main" val="225240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A8BE-0A58-2640-9EDB-2F427E366DF9}" type="slidenum">
              <a:rPr lang="en-US"/>
              <a:pPr/>
              <a:t>73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40963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40971" name="AutoShape 11"/>
          <p:cNvCxnSpPr>
            <a:cxnSpLocks noChangeShapeType="1"/>
            <a:stCxn id="40963" idx="3"/>
            <a:endCxn id="40967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" name="AutoShape 12"/>
          <p:cNvCxnSpPr>
            <a:cxnSpLocks noChangeShapeType="1"/>
            <a:stCxn id="40963" idx="5"/>
            <a:endCxn id="40966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3" name="AutoShape 13"/>
          <p:cNvCxnSpPr>
            <a:cxnSpLocks noChangeShapeType="1"/>
            <a:stCxn id="40967" idx="3"/>
            <a:endCxn id="40964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4" name="AutoShape 14"/>
          <p:cNvCxnSpPr>
            <a:cxnSpLocks noChangeShapeType="1"/>
            <a:stCxn id="40967" idx="5"/>
            <a:endCxn id="40965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" name="AutoShape 15"/>
          <p:cNvCxnSpPr>
            <a:cxnSpLocks noChangeShapeType="1"/>
            <a:stCxn id="40964" idx="5"/>
            <a:endCxn id="40970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" name="AutoShape 16"/>
          <p:cNvCxnSpPr>
            <a:cxnSpLocks noChangeShapeType="1"/>
            <a:stCxn id="40964" idx="0"/>
            <a:endCxn id="40963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7" name="AutoShape 17"/>
          <p:cNvCxnSpPr>
            <a:cxnSpLocks noChangeShapeType="1"/>
            <a:stCxn id="40968" idx="0"/>
            <a:endCxn id="40963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8" name="AutoShape 18"/>
          <p:cNvCxnSpPr>
            <a:cxnSpLocks noChangeShapeType="1"/>
            <a:stCxn id="40966" idx="5"/>
            <a:endCxn id="40968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9" name="AutoShape 19"/>
          <p:cNvCxnSpPr>
            <a:cxnSpLocks noChangeShapeType="1"/>
            <a:stCxn id="40966" idx="3"/>
            <a:endCxn id="40965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80" name="AutoShape 20"/>
          <p:cNvCxnSpPr>
            <a:cxnSpLocks noChangeShapeType="1"/>
            <a:stCxn id="40965" idx="3"/>
            <a:endCxn id="40970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81" name="AutoShape 21"/>
          <p:cNvCxnSpPr>
            <a:cxnSpLocks noChangeShapeType="1"/>
            <a:stCxn id="40965" idx="5"/>
            <a:endCxn id="40969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82" name="AutoShape 22"/>
          <p:cNvCxnSpPr>
            <a:cxnSpLocks noChangeShapeType="1"/>
            <a:stCxn id="40968" idx="3"/>
            <a:endCxn id="40969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83" name="AutoShape 23"/>
          <p:cNvCxnSpPr>
            <a:cxnSpLocks noChangeShapeType="1"/>
            <a:stCxn id="40969" idx="2"/>
            <a:endCxn id="40967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84" name="AutoShape 24"/>
          <p:cNvCxnSpPr>
            <a:cxnSpLocks noChangeShapeType="1"/>
            <a:stCxn id="40970" idx="6"/>
            <a:endCxn id="40966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AG EF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611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6B8DB-8C8C-E642-91E7-47AA80FEE9E7}" type="slidenum">
              <a:rPr lang="en-US"/>
              <a:pPr/>
              <a:t>74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36875" name="AutoShape 11"/>
          <p:cNvCxnSpPr>
            <a:cxnSpLocks noChangeShapeType="1"/>
            <a:stCxn id="36867" idx="3"/>
            <a:endCxn id="36871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76" name="AutoShape 12"/>
          <p:cNvCxnSpPr>
            <a:cxnSpLocks noChangeShapeType="1"/>
            <a:stCxn id="36867" idx="5"/>
            <a:endCxn id="36870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77" name="AutoShape 13"/>
          <p:cNvCxnSpPr>
            <a:cxnSpLocks noChangeShapeType="1"/>
            <a:stCxn id="36871" idx="3"/>
            <a:endCxn id="36868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78" name="AutoShape 14"/>
          <p:cNvCxnSpPr>
            <a:cxnSpLocks noChangeShapeType="1"/>
            <a:stCxn id="36871" idx="5"/>
            <a:endCxn id="36869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79" name="AutoShape 15"/>
          <p:cNvCxnSpPr>
            <a:cxnSpLocks noChangeShapeType="1"/>
            <a:stCxn id="36868" idx="5"/>
            <a:endCxn id="36874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0" name="AutoShape 16"/>
          <p:cNvCxnSpPr>
            <a:cxnSpLocks noChangeShapeType="1"/>
            <a:stCxn id="36868" idx="0"/>
            <a:endCxn id="36867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1" name="AutoShape 17"/>
          <p:cNvCxnSpPr>
            <a:cxnSpLocks noChangeShapeType="1"/>
            <a:stCxn id="36872" idx="0"/>
            <a:endCxn id="36867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2" name="AutoShape 18"/>
          <p:cNvCxnSpPr>
            <a:cxnSpLocks noChangeShapeType="1"/>
            <a:stCxn id="36870" idx="5"/>
            <a:endCxn id="36872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3" name="AutoShape 19"/>
          <p:cNvCxnSpPr>
            <a:cxnSpLocks noChangeShapeType="1"/>
            <a:stCxn id="36870" idx="3"/>
            <a:endCxn id="36869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4" name="AutoShape 20"/>
          <p:cNvCxnSpPr>
            <a:cxnSpLocks noChangeShapeType="1"/>
            <a:stCxn id="36869" idx="3"/>
            <a:endCxn id="36874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5" name="AutoShape 21"/>
          <p:cNvCxnSpPr>
            <a:cxnSpLocks noChangeShapeType="1"/>
            <a:stCxn id="36869" idx="5"/>
            <a:endCxn id="36873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6" name="AutoShape 22"/>
          <p:cNvCxnSpPr>
            <a:cxnSpLocks noChangeShapeType="1"/>
            <a:stCxn id="36872" idx="3"/>
            <a:endCxn id="36873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7" name="AutoShape 23"/>
          <p:cNvCxnSpPr>
            <a:cxnSpLocks noChangeShapeType="1"/>
            <a:stCxn id="36873" idx="2"/>
            <a:endCxn id="36871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88" name="AutoShape 24"/>
          <p:cNvCxnSpPr>
            <a:cxnSpLocks noChangeShapeType="1"/>
            <a:stCxn id="36874" idx="6"/>
            <a:endCxn id="36870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AG </a:t>
            </a:r>
            <a:r>
              <a:rPr lang="en-US">
                <a:solidFill>
                  <a:srgbClr val="000099"/>
                </a:solidFill>
              </a:rPr>
              <a:t>EF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322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56840-60DF-4642-AEB6-AF55F3930CD9}" type="slidenum">
              <a:rPr lang="en-US"/>
              <a:pPr/>
              <a:t>75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37899" name="AutoShape 11"/>
          <p:cNvCxnSpPr>
            <a:cxnSpLocks noChangeShapeType="1"/>
            <a:stCxn id="37891" idx="3"/>
            <a:endCxn id="37895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0" name="AutoShape 12"/>
          <p:cNvCxnSpPr>
            <a:cxnSpLocks noChangeShapeType="1"/>
            <a:stCxn id="37891" idx="5"/>
            <a:endCxn id="37894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1" name="AutoShape 13"/>
          <p:cNvCxnSpPr>
            <a:cxnSpLocks noChangeShapeType="1"/>
            <a:stCxn id="37895" idx="3"/>
            <a:endCxn id="37892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2" name="AutoShape 14"/>
          <p:cNvCxnSpPr>
            <a:cxnSpLocks noChangeShapeType="1"/>
            <a:stCxn id="37895" idx="5"/>
            <a:endCxn id="37893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3" name="AutoShape 15"/>
          <p:cNvCxnSpPr>
            <a:cxnSpLocks noChangeShapeType="1"/>
            <a:stCxn id="37892" idx="5"/>
            <a:endCxn id="37898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4" name="AutoShape 16"/>
          <p:cNvCxnSpPr>
            <a:cxnSpLocks noChangeShapeType="1"/>
            <a:stCxn id="37892" idx="0"/>
            <a:endCxn id="37891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5" name="AutoShape 17"/>
          <p:cNvCxnSpPr>
            <a:cxnSpLocks noChangeShapeType="1"/>
            <a:stCxn id="37896" idx="0"/>
            <a:endCxn id="37891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6" name="AutoShape 18"/>
          <p:cNvCxnSpPr>
            <a:cxnSpLocks noChangeShapeType="1"/>
            <a:stCxn id="37894" idx="5"/>
            <a:endCxn id="37896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7" name="AutoShape 19"/>
          <p:cNvCxnSpPr>
            <a:cxnSpLocks noChangeShapeType="1"/>
            <a:stCxn id="37894" idx="3"/>
            <a:endCxn id="37893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8" name="AutoShape 20"/>
          <p:cNvCxnSpPr>
            <a:cxnSpLocks noChangeShapeType="1"/>
            <a:stCxn id="37893" idx="3"/>
            <a:endCxn id="37898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09" name="AutoShape 21"/>
          <p:cNvCxnSpPr>
            <a:cxnSpLocks noChangeShapeType="1"/>
            <a:stCxn id="37893" idx="5"/>
            <a:endCxn id="37897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10" name="AutoShape 22"/>
          <p:cNvCxnSpPr>
            <a:cxnSpLocks noChangeShapeType="1"/>
            <a:stCxn id="37896" idx="3"/>
            <a:endCxn id="37897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11" name="AutoShape 23"/>
          <p:cNvCxnSpPr>
            <a:cxnSpLocks noChangeShapeType="1"/>
            <a:stCxn id="37897" idx="2"/>
            <a:endCxn id="37895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12" name="AutoShape 24"/>
          <p:cNvCxnSpPr>
            <a:cxnSpLocks noChangeShapeType="1"/>
            <a:stCxn id="37898" idx="6"/>
            <a:endCxn id="37894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AG </a:t>
            </a:r>
            <a:r>
              <a:rPr lang="en-US">
                <a:solidFill>
                  <a:srgbClr val="000099"/>
                </a:solidFill>
              </a:rPr>
              <a:t>EF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8104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9F401-BFA0-C54B-B8FC-15058B83710E}" type="slidenum">
              <a:rPr lang="en-US"/>
              <a:pPr/>
              <a:t>76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38923" name="AutoShape 11"/>
          <p:cNvCxnSpPr>
            <a:cxnSpLocks noChangeShapeType="1"/>
            <a:stCxn id="38915" idx="3"/>
            <a:endCxn id="38919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4" name="AutoShape 12"/>
          <p:cNvCxnSpPr>
            <a:cxnSpLocks noChangeShapeType="1"/>
            <a:stCxn id="38915" idx="5"/>
            <a:endCxn id="38918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5" name="AutoShape 13"/>
          <p:cNvCxnSpPr>
            <a:cxnSpLocks noChangeShapeType="1"/>
            <a:stCxn id="38919" idx="3"/>
            <a:endCxn id="38916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6" name="AutoShape 14"/>
          <p:cNvCxnSpPr>
            <a:cxnSpLocks noChangeShapeType="1"/>
            <a:stCxn id="38919" idx="5"/>
            <a:endCxn id="38917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7" name="AutoShape 15"/>
          <p:cNvCxnSpPr>
            <a:cxnSpLocks noChangeShapeType="1"/>
            <a:stCxn id="38916" idx="5"/>
            <a:endCxn id="38922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8" name="AutoShape 16"/>
          <p:cNvCxnSpPr>
            <a:cxnSpLocks noChangeShapeType="1"/>
            <a:stCxn id="38916" idx="0"/>
            <a:endCxn id="38915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29" name="AutoShape 17"/>
          <p:cNvCxnSpPr>
            <a:cxnSpLocks noChangeShapeType="1"/>
            <a:stCxn id="38920" idx="0"/>
            <a:endCxn id="38915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0" name="AutoShape 18"/>
          <p:cNvCxnSpPr>
            <a:cxnSpLocks noChangeShapeType="1"/>
            <a:stCxn id="38918" idx="5"/>
            <a:endCxn id="38920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1" name="AutoShape 19"/>
          <p:cNvCxnSpPr>
            <a:cxnSpLocks noChangeShapeType="1"/>
            <a:stCxn id="38918" idx="3"/>
            <a:endCxn id="38917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2" name="AutoShape 20"/>
          <p:cNvCxnSpPr>
            <a:cxnSpLocks noChangeShapeType="1"/>
            <a:stCxn id="38917" idx="3"/>
            <a:endCxn id="38922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3" name="AutoShape 21"/>
          <p:cNvCxnSpPr>
            <a:cxnSpLocks noChangeShapeType="1"/>
            <a:stCxn id="38917" idx="5"/>
            <a:endCxn id="38921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4" name="AutoShape 22"/>
          <p:cNvCxnSpPr>
            <a:cxnSpLocks noChangeShapeType="1"/>
            <a:stCxn id="38920" idx="3"/>
            <a:endCxn id="38921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5" name="AutoShape 23"/>
          <p:cNvCxnSpPr>
            <a:cxnSpLocks noChangeShapeType="1"/>
            <a:stCxn id="38921" idx="2"/>
            <a:endCxn id="38919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36" name="AutoShape 24"/>
          <p:cNvCxnSpPr>
            <a:cxnSpLocks noChangeShapeType="1"/>
            <a:stCxn id="38922" idx="6"/>
            <a:endCxn id="38918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AG </a:t>
            </a:r>
            <a:r>
              <a:rPr lang="en-US">
                <a:solidFill>
                  <a:srgbClr val="000099"/>
                </a:solidFill>
              </a:rPr>
              <a:t>EF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084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EB89-0150-C243-9E37-70B9BEC6E5E5}" type="slidenum">
              <a:rPr lang="en-US"/>
              <a:pPr/>
              <a:t>77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Mutual Exclusion Example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3810000" y="1676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1295400" y="32004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810000" y="3124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51054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514600" y="2362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N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6400800" y="31242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105400" y="41148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T</a:t>
            </a:r>
            <a:r>
              <a:rPr lang="en-US" sz="1800" baseline="-25000"/>
              <a:t>1</a:t>
            </a:r>
            <a:r>
              <a:rPr lang="en-US" sz="1800"/>
              <a:t>C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  <a:r>
              <a:rPr lang="en-US" sz="1800"/>
              <a:t>T</a:t>
            </a:r>
            <a:r>
              <a:rPr lang="en-US" sz="1800" baseline="-25000"/>
              <a:t>2</a:t>
            </a:r>
            <a:r>
              <a:rPr lang="en-US" sz="1800"/>
              <a:t>S</a:t>
            </a:r>
            <a:r>
              <a:rPr lang="en-US" sz="1800" baseline="-25000"/>
              <a:t>1</a:t>
            </a:r>
            <a:endParaRPr lang="en-US" sz="1800"/>
          </a:p>
        </p:txBody>
      </p:sp>
      <p:cxnSp>
        <p:nvCxnSpPr>
          <p:cNvPr id="39947" name="AutoShape 11"/>
          <p:cNvCxnSpPr>
            <a:cxnSpLocks noChangeShapeType="1"/>
            <a:stCxn id="39939" idx="3"/>
            <a:endCxn id="39943" idx="7"/>
          </p:cNvCxnSpPr>
          <p:nvPr/>
        </p:nvCxnSpPr>
        <p:spPr bwMode="auto">
          <a:xfrm flipH="1">
            <a:off x="33607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48" name="AutoShape 12"/>
          <p:cNvCxnSpPr>
            <a:cxnSpLocks noChangeShapeType="1"/>
            <a:stCxn id="39939" idx="5"/>
            <a:endCxn id="39942" idx="1"/>
          </p:cNvCxnSpPr>
          <p:nvPr/>
        </p:nvCxnSpPr>
        <p:spPr bwMode="auto">
          <a:xfrm>
            <a:off x="4656138" y="2066925"/>
            <a:ext cx="593725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49" name="AutoShape 13"/>
          <p:cNvCxnSpPr>
            <a:cxnSpLocks noChangeShapeType="1"/>
            <a:stCxn id="39943" idx="3"/>
            <a:endCxn id="39940" idx="7"/>
          </p:cNvCxnSpPr>
          <p:nvPr/>
        </p:nvCxnSpPr>
        <p:spPr bwMode="auto">
          <a:xfrm flipH="1">
            <a:off x="2141538" y="2752725"/>
            <a:ext cx="517525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0" name="AutoShape 14"/>
          <p:cNvCxnSpPr>
            <a:cxnSpLocks noChangeShapeType="1"/>
            <a:stCxn id="39943" idx="5"/>
            <a:endCxn id="39941" idx="1"/>
          </p:cNvCxnSpPr>
          <p:nvPr/>
        </p:nvCxnSpPr>
        <p:spPr bwMode="auto">
          <a:xfrm>
            <a:off x="33607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1" name="AutoShape 15"/>
          <p:cNvCxnSpPr>
            <a:cxnSpLocks noChangeShapeType="1"/>
            <a:stCxn id="39940" idx="5"/>
            <a:endCxn id="39946" idx="1"/>
          </p:cNvCxnSpPr>
          <p:nvPr/>
        </p:nvCxnSpPr>
        <p:spPr bwMode="auto">
          <a:xfrm>
            <a:off x="2141538" y="3590925"/>
            <a:ext cx="517525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2" name="AutoShape 16"/>
          <p:cNvCxnSpPr>
            <a:cxnSpLocks noChangeShapeType="1"/>
            <a:stCxn id="39940" idx="0"/>
            <a:endCxn id="39939" idx="2"/>
          </p:cNvCxnSpPr>
          <p:nvPr/>
        </p:nvCxnSpPr>
        <p:spPr bwMode="auto">
          <a:xfrm rot="16200000">
            <a:off x="2152650" y="1543050"/>
            <a:ext cx="1295400" cy="2019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3" name="AutoShape 17"/>
          <p:cNvCxnSpPr>
            <a:cxnSpLocks noChangeShapeType="1"/>
            <a:stCxn id="39944" idx="0"/>
            <a:endCxn id="39939" idx="6"/>
          </p:cNvCxnSpPr>
          <p:nvPr/>
        </p:nvCxnSpPr>
        <p:spPr bwMode="auto">
          <a:xfrm rot="5400000" flipH="1">
            <a:off x="5238750" y="1466850"/>
            <a:ext cx="1219200" cy="2095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4" name="AutoShape 18"/>
          <p:cNvCxnSpPr>
            <a:cxnSpLocks noChangeShapeType="1"/>
            <a:stCxn id="39942" idx="5"/>
            <a:endCxn id="39944" idx="1"/>
          </p:cNvCxnSpPr>
          <p:nvPr/>
        </p:nvCxnSpPr>
        <p:spPr bwMode="auto">
          <a:xfrm>
            <a:off x="59515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5" name="AutoShape 19"/>
          <p:cNvCxnSpPr>
            <a:cxnSpLocks noChangeShapeType="1"/>
            <a:stCxn id="39942" idx="3"/>
            <a:endCxn id="39941" idx="7"/>
          </p:cNvCxnSpPr>
          <p:nvPr/>
        </p:nvCxnSpPr>
        <p:spPr bwMode="auto">
          <a:xfrm flipH="1">
            <a:off x="4656138" y="2752725"/>
            <a:ext cx="593725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6" name="AutoShape 20"/>
          <p:cNvCxnSpPr>
            <a:cxnSpLocks noChangeShapeType="1"/>
            <a:stCxn id="39941" idx="3"/>
            <a:endCxn id="39946" idx="7"/>
          </p:cNvCxnSpPr>
          <p:nvPr/>
        </p:nvCxnSpPr>
        <p:spPr bwMode="auto">
          <a:xfrm flipH="1">
            <a:off x="33607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7" name="AutoShape 21"/>
          <p:cNvCxnSpPr>
            <a:cxnSpLocks noChangeShapeType="1"/>
            <a:stCxn id="39941" idx="5"/>
            <a:endCxn id="39945" idx="1"/>
          </p:cNvCxnSpPr>
          <p:nvPr/>
        </p:nvCxnSpPr>
        <p:spPr bwMode="auto">
          <a:xfrm>
            <a:off x="46561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8" name="AutoShape 22"/>
          <p:cNvCxnSpPr>
            <a:cxnSpLocks noChangeShapeType="1"/>
            <a:stCxn id="39944" idx="3"/>
            <a:endCxn id="39945" idx="7"/>
          </p:cNvCxnSpPr>
          <p:nvPr/>
        </p:nvCxnSpPr>
        <p:spPr bwMode="auto">
          <a:xfrm flipH="1">
            <a:off x="5951538" y="3514725"/>
            <a:ext cx="5937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59" name="AutoShape 23"/>
          <p:cNvCxnSpPr>
            <a:cxnSpLocks noChangeShapeType="1"/>
            <a:stCxn id="39945" idx="2"/>
            <a:endCxn id="39943" idx="4"/>
          </p:cNvCxnSpPr>
          <p:nvPr/>
        </p:nvCxnSpPr>
        <p:spPr bwMode="auto">
          <a:xfrm rot="10800000">
            <a:off x="30099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60" name="AutoShape 24"/>
          <p:cNvCxnSpPr>
            <a:cxnSpLocks noChangeShapeType="1"/>
            <a:stCxn id="39946" idx="6"/>
            <a:endCxn id="39942" idx="4"/>
          </p:cNvCxnSpPr>
          <p:nvPr/>
        </p:nvCxnSpPr>
        <p:spPr bwMode="auto">
          <a:xfrm flipV="1">
            <a:off x="3505200" y="2819400"/>
            <a:ext cx="20955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2667000" y="4800600"/>
            <a:ext cx="3449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K </a:t>
            </a:r>
            <a:r>
              <a:rPr lang="en-US" sz="2800"/>
              <a:t>╞</a:t>
            </a:r>
            <a:r>
              <a:rPr lang="en-US"/>
              <a:t> AG </a:t>
            </a:r>
            <a:r>
              <a:rPr lang="en-US">
                <a:solidFill>
                  <a:srgbClr val="000099"/>
                </a:solidFill>
              </a:rPr>
              <a:t>EF</a:t>
            </a:r>
            <a:r>
              <a:rPr lang="en-US"/>
              <a:t> (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1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N</a:t>
            </a:r>
            <a:r>
              <a:rPr lang="en-US" baseline="-25000">
                <a:solidFill>
                  <a:srgbClr val="FF0000"/>
                </a:solidFill>
              </a:rPr>
              <a:t>2 </a:t>
            </a:r>
            <a:r>
              <a:rPr lang="en-US">
                <a:solidFill>
                  <a:srgbClr val="FF0000"/>
                </a:solidFill>
                <a:sym typeface="Symbol" charset="0"/>
              </a:rPr>
              <a:t></a:t>
            </a:r>
            <a:r>
              <a:rPr lang="en-US" baseline="-2500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S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2528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 September 2002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Willem Visser 2002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8493-83B5-4A49-9D92-FAF16B16CF9C}" type="slidenum">
              <a:rPr lang="en-US"/>
              <a:pPr/>
              <a:t>78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Checking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Given a Kripke structure </a:t>
            </a:r>
            <a:r>
              <a:rPr lang="en-US" sz="2800" i="1"/>
              <a:t>M = (S,R,L)</a:t>
            </a:r>
            <a:r>
              <a:rPr lang="en-US" sz="2800"/>
              <a:t> that represents a finite-state concurrent system and a temporal logic formula </a:t>
            </a:r>
            <a:r>
              <a:rPr lang="en-US" sz="2800" i="1"/>
              <a:t>f </a:t>
            </a:r>
            <a:r>
              <a:rPr lang="en-US" sz="2800"/>
              <a:t>expressing some desired specification, find the set of states in </a:t>
            </a:r>
            <a:r>
              <a:rPr lang="en-US" sz="2800" i="1"/>
              <a:t>S</a:t>
            </a:r>
            <a:r>
              <a:rPr lang="en-US" sz="2800"/>
              <a:t> that satisfy </a:t>
            </a:r>
            <a:r>
              <a:rPr lang="en-US" sz="2800" i="1"/>
              <a:t>f</a:t>
            </a:r>
            <a:r>
              <a:rPr lang="en-US" sz="2800"/>
              <a:t>: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			{ s </a:t>
            </a:r>
            <a:r>
              <a:rPr lang="en-US" sz="2800">
                <a:sym typeface="Symbol" charset="0"/>
              </a:rPr>
              <a:t></a:t>
            </a:r>
            <a:r>
              <a:rPr lang="en-US" sz="2800"/>
              <a:t> S | M,s ╞ f }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Normally, some states of the concurrent system are designated as initial states. The system satisfies the specification provided all the initial states are in the set. We often write: M ╞ f</a:t>
            </a:r>
            <a:br>
              <a:rPr lang="en-US" sz="2800"/>
            </a:b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53110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State 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Automata theoretic model checking</a:t>
            </a:r>
          </a:p>
          <a:p>
            <a:r>
              <a:rPr lang="en-US" dirty="0" smtClean="0"/>
              <a:t>Enumerates all system states</a:t>
            </a:r>
          </a:p>
          <a:p>
            <a:r>
              <a:rPr lang="en-US" dirty="0" smtClean="0"/>
              <a:t>Typically on-the-fly</a:t>
            </a:r>
          </a:p>
          <a:p>
            <a:r>
              <a:rPr lang="en-US" dirty="0" smtClean="0"/>
              <a:t>Exponential in the size of the formula</a:t>
            </a:r>
          </a:p>
          <a:p>
            <a:r>
              <a:rPr lang="en-US" dirty="0" smtClean="0"/>
              <a:t>Linear in the size of the system</a:t>
            </a:r>
          </a:p>
          <a:p>
            <a:r>
              <a:rPr lang="en-US" dirty="0" smtClean="0"/>
              <a:t>Many popular model checkers work this way</a:t>
            </a:r>
          </a:p>
          <a:p>
            <a:pPr lvl="1"/>
            <a:r>
              <a:rPr lang="en-US" dirty="0" smtClean="0"/>
              <a:t>SPIN, Java </a:t>
            </a:r>
            <a:r>
              <a:rPr lang="en-US" dirty="0" err="1" smtClean="0"/>
              <a:t>PathFinder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0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9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CTL model checking algorithm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876800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pPr marL="285750" indent="-285750"/>
            <a:r>
              <a:rPr lang="en-US" dirty="0"/>
              <a:t>Example:  AF p = 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inevitably p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marL="285750" indent="-285750"/>
            <a:endParaRPr lang="en-US" dirty="0"/>
          </a:p>
          <a:p>
            <a:pPr marL="285750" indent="-285750"/>
            <a:endParaRPr lang="en-US" dirty="0"/>
          </a:p>
          <a:p>
            <a:pPr marL="285750" indent="-285750"/>
            <a:endParaRPr lang="en-US" dirty="0"/>
          </a:p>
          <a:p>
            <a:pPr marL="285750" indent="-285750"/>
            <a:endParaRPr lang="en-US" dirty="0"/>
          </a:p>
          <a:p>
            <a:pPr marL="285750" indent="-285750"/>
            <a:endParaRPr lang="en-US" dirty="0"/>
          </a:p>
          <a:p>
            <a:pPr marL="285750" indent="-285750">
              <a:spcBef>
                <a:spcPct val="1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en-US" dirty="0"/>
              <a:t>Complexity</a:t>
            </a:r>
          </a:p>
          <a:p>
            <a:pPr marL="685800" lvl="1" indent="-228600">
              <a:lnSpc>
                <a:spcPct val="70000"/>
              </a:lnSpc>
              <a:spcBef>
                <a:spcPct val="10000"/>
              </a:spcBef>
              <a:spcAft>
                <a:spcPct val="30000"/>
              </a:spcAft>
              <a:buClr>
                <a:schemeClr val="hlink"/>
              </a:buClr>
              <a:buFont typeface="B Times Bold" charset="0"/>
              <a:buChar char="–"/>
            </a:pPr>
            <a:r>
              <a:rPr lang="en-US" dirty="0"/>
              <a:t>linear in size of model (FSM)</a:t>
            </a:r>
          </a:p>
          <a:p>
            <a:pPr marL="685800" lvl="1" indent="-228600">
              <a:lnSpc>
                <a:spcPct val="70000"/>
              </a:lnSpc>
              <a:spcBef>
                <a:spcPct val="10000"/>
              </a:spcBef>
              <a:spcAft>
                <a:spcPct val="30000"/>
              </a:spcAft>
              <a:buClr>
                <a:schemeClr val="hlink"/>
              </a:buClr>
              <a:buFont typeface="B Times Bold" charset="0"/>
              <a:buChar char="–"/>
            </a:pPr>
            <a:r>
              <a:rPr lang="en-US" dirty="0"/>
              <a:t>linear in size of specification formula</a:t>
            </a:r>
          </a:p>
        </p:txBody>
      </p:sp>
      <p:grpSp>
        <p:nvGrpSpPr>
          <p:cNvPr id="88088" name="Group 24"/>
          <p:cNvGrpSpPr>
            <a:grpSpLocks/>
          </p:cNvGrpSpPr>
          <p:nvPr/>
        </p:nvGrpSpPr>
        <p:grpSpPr bwMode="auto">
          <a:xfrm>
            <a:off x="1982788" y="2216150"/>
            <a:ext cx="4030662" cy="1816100"/>
            <a:chOff x="1249" y="1396"/>
            <a:chExt cx="2539" cy="1144"/>
          </a:xfrm>
        </p:grpSpPr>
        <p:sp>
          <p:nvSpPr>
            <p:cNvPr id="88069" name="Oval 5"/>
            <p:cNvSpPr>
              <a:spLocks noChangeArrowheads="1"/>
            </p:cNvSpPr>
            <p:nvPr/>
          </p:nvSpPr>
          <p:spPr bwMode="auto">
            <a:xfrm>
              <a:off x="1300" y="1396"/>
              <a:ext cx="280" cy="2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0" name="Oval 6"/>
            <p:cNvSpPr>
              <a:spLocks noChangeArrowheads="1"/>
            </p:cNvSpPr>
            <p:nvPr/>
          </p:nvSpPr>
          <p:spPr bwMode="auto">
            <a:xfrm>
              <a:off x="2404" y="1396"/>
              <a:ext cx="280" cy="2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1" name="Oval 7"/>
            <p:cNvSpPr>
              <a:spLocks noChangeArrowheads="1"/>
            </p:cNvSpPr>
            <p:nvPr/>
          </p:nvSpPr>
          <p:spPr bwMode="auto">
            <a:xfrm>
              <a:off x="3508" y="2260"/>
              <a:ext cx="280" cy="2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2" name="Oval 8"/>
            <p:cNvSpPr>
              <a:spLocks noChangeArrowheads="1"/>
            </p:cNvSpPr>
            <p:nvPr/>
          </p:nvSpPr>
          <p:spPr bwMode="auto">
            <a:xfrm>
              <a:off x="2404" y="2260"/>
              <a:ext cx="280" cy="2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3" name="Oval 9"/>
            <p:cNvSpPr>
              <a:spLocks noChangeArrowheads="1"/>
            </p:cNvSpPr>
            <p:nvPr/>
          </p:nvSpPr>
          <p:spPr bwMode="auto">
            <a:xfrm>
              <a:off x="1300" y="2260"/>
              <a:ext cx="280" cy="2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4" name="Line 10"/>
            <p:cNvSpPr>
              <a:spLocks noChangeShapeType="1"/>
            </p:cNvSpPr>
            <p:nvPr/>
          </p:nvSpPr>
          <p:spPr bwMode="auto">
            <a:xfrm>
              <a:off x="1584" y="1536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5" name="Line 11"/>
            <p:cNvSpPr>
              <a:spLocks noChangeShapeType="1"/>
            </p:cNvSpPr>
            <p:nvPr/>
          </p:nvSpPr>
          <p:spPr bwMode="auto">
            <a:xfrm>
              <a:off x="2688" y="1632"/>
              <a:ext cx="864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6" name="Line 12"/>
            <p:cNvSpPr>
              <a:spLocks noChangeShapeType="1"/>
            </p:cNvSpPr>
            <p:nvPr/>
          </p:nvSpPr>
          <p:spPr bwMode="auto">
            <a:xfrm>
              <a:off x="1536" y="1632"/>
              <a:ext cx="864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7" name="Line 13"/>
            <p:cNvSpPr>
              <a:spLocks noChangeShapeType="1"/>
            </p:cNvSpPr>
            <p:nvPr/>
          </p:nvSpPr>
          <p:spPr bwMode="auto">
            <a:xfrm>
              <a:off x="1584" y="2400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8" name="Line 14"/>
            <p:cNvSpPr>
              <a:spLocks noChangeShapeType="1"/>
            </p:cNvSpPr>
            <p:nvPr/>
          </p:nvSpPr>
          <p:spPr bwMode="auto">
            <a:xfrm>
              <a:off x="2688" y="2400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9" name="Arc 15"/>
            <p:cNvSpPr>
              <a:spLocks/>
            </p:cNvSpPr>
            <p:nvPr/>
          </p:nvSpPr>
          <p:spPr bwMode="auto">
            <a:xfrm>
              <a:off x="1249" y="2017"/>
              <a:ext cx="384" cy="3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6842 w 43200"/>
                <a:gd name="T1" fmla="*/ 37372 h 37372"/>
                <a:gd name="T2" fmla="*/ 37912 w 43200"/>
                <a:gd name="T3" fmla="*/ 35759 h 37372"/>
                <a:gd name="T4" fmla="*/ 21600 w 43200"/>
                <a:gd name="T5" fmla="*/ 21600 h 37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7372" fill="none" extrusionOk="0">
                  <a:moveTo>
                    <a:pt x="6841" y="37372"/>
                  </a:moveTo>
                  <a:cubicBezTo>
                    <a:pt x="2477" y="33287"/>
                    <a:pt x="0" y="2757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6802"/>
                    <a:pt x="41322" y="31830"/>
                    <a:pt x="37912" y="35759"/>
                  </a:cubicBezTo>
                </a:path>
                <a:path w="43200" h="37372" stroke="0" extrusionOk="0">
                  <a:moveTo>
                    <a:pt x="6841" y="37372"/>
                  </a:moveTo>
                  <a:cubicBezTo>
                    <a:pt x="2477" y="33287"/>
                    <a:pt x="0" y="2757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6802"/>
                    <a:pt x="41322" y="31830"/>
                    <a:pt x="37912" y="3575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0" name="Rectangle 16"/>
            <p:cNvSpPr>
              <a:spLocks noChangeArrowheads="1"/>
            </p:cNvSpPr>
            <p:nvPr/>
          </p:nvSpPr>
          <p:spPr bwMode="auto">
            <a:xfrm>
              <a:off x="3542" y="2290"/>
              <a:ext cx="2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/>
                <a:t>p</a:t>
              </a:r>
            </a:p>
          </p:txBody>
        </p:sp>
      </p:grp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3429000" y="6096000"/>
            <a:ext cx="477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/>
              <a:t>Note:  LTL is exponential in formula size</a:t>
            </a:r>
          </a:p>
        </p:txBody>
      </p:sp>
      <p:sp>
        <p:nvSpPr>
          <p:cNvPr id="88083" name="Rectangle 19"/>
          <p:cNvSpPr>
            <a:spLocks noChangeArrowheads="1"/>
          </p:cNvSpPr>
          <p:nvPr/>
        </p:nvSpPr>
        <p:spPr bwMode="auto">
          <a:xfrm>
            <a:off x="5699125" y="3176588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AFp</a:t>
            </a:r>
          </a:p>
        </p:txBody>
      </p:sp>
      <p:grpSp>
        <p:nvGrpSpPr>
          <p:cNvPr id="88089" name="Group 25"/>
          <p:cNvGrpSpPr>
            <a:grpSpLocks/>
          </p:cNvGrpSpPr>
          <p:nvPr/>
        </p:nvGrpSpPr>
        <p:grpSpPr bwMode="auto">
          <a:xfrm>
            <a:off x="3946525" y="2109788"/>
            <a:ext cx="965200" cy="1463675"/>
            <a:chOff x="2486" y="1329"/>
            <a:chExt cx="608" cy="922"/>
          </a:xfrm>
        </p:grpSpPr>
        <p:sp>
          <p:nvSpPr>
            <p:cNvPr id="88085" name="Rectangle 21"/>
            <p:cNvSpPr>
              <a:spLocks noChangeArrowheads="1"/>
            </p:cNvSpPr>
            <p:nvPr/>
          </p:nvSpPr>
          <p:spPr bwMode="auto">
            <a:xfrm>
              <a:off x="2486" y="2001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AFp</a:t>
              </a:r>
            </a:p>
          </p:txBody>
        </p:sp>
        <p:sp>
          <p:nvSpPr>
            <p:cNvPr id="88086" name="Rectangle 22"/>
            <p:cNvSpPr>
              <a:spLocks noChangeArrowheads="1"/>
            </p:cNvSpPr>
            <p:nvPr/>
          </p:nvSpPr>
          <p:spPr bwMode="auto">
            <a:xfrm>
              <a:off x="2678" y="1329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AFp</a:t>
              </a:r>
            </a:p>
          </p:txBody>
        </p:sp>
      </p:grpSp>
      <p:sp>
        <p:nvSpPr>
          <p:cNvPr id="88087" name="Rectangle 23"/>
          <p:cNvSpPr>
            <a:spLocks noChangeArrowheads="1"/>
          </p:cNvSpPr>
          <p:nvPr/>
        </p:nvSpPr>
        <p:spPr bwMode="auto">
          <a:xfrm>
            <a:off x="2498725" y="2033588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AFp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750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 autoUpdateAnimBg="0"/>
      <p:bldP spid="88087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  <a:ea typeface="ＭＳ Ｐゴシック" charset="0"/>
              </a:rPr>
              <a:t>Automata-based LTL Model Checking </a:t>
            </a:r>
            <a:endParaRPr lang="en-US" sz="1800" dirty="0">
              <a:solidFill>
                <a:srgbClr val="FF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Arial" charset="0"/>
                <a:ea typeface="ＭＳ Ｐゴシック" charset="0"/>
              </a:rPr>
              <a:t>B</a:t>
            </a:r>
            <a:r>
              <a:rPr lang="en-US" dirty="0" err="1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 dirty="0" err="1">
                <a:latin typeface="Arial" charset="0"/>
                <a:ea typeface="ＭＳ Ｐゴシック" charset="0"/>
              </a:rPr>
              <a:t>chi</a:t>
            </a:r>
            <a:r>
              <a:rPr lang="en-US" dirty="0">
                <a:latin typeface="Arial" charset="0"/>
                <a:ea typeface="ＭＳ Ｐゴシック" charset="0"/>
              </a:rPr>
              <a:t> automata: Finite state automata that accept </a:t>
            </a:r>
            <a:r>
              <a:rPr lang="en-US" b="1" i="1" dirty="0">
                <a:latin typeface="Arial" charset="0"/>
                <a:ea typeface="ＭＳ Ｐゴシック" charset="0"/>
              </a:rPr>
              <a:t>infinite </a:t>
            </a:r>
            <a:r>
              <a:rPr lang="en-US" dirty="0">
                <a:latin typeface="Arial" charset="0"/>
                <a:ea typeface="ＭＳ Ｐゴシック" charset="0"/>
              </a:rPr>
              <a:t>strings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better known variant of finite state automata accept finite strings (used in lexical analysis for example)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A </a:t>
            </a:r>
            <a:r>
              <a:rPr lang="en-US" dirty="0" err="1">
                <a:latin typeface="Arial" charset="0"/>
                <a:ea typeface="ＭＳ Ｐゴシック" charset="0"/>
              </a:rPr>
              <a:t>B</a:t>
            </a:r>
            <a:r>
              <a:rPr lang="en-US" dirty="0" err="1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 dirty="0" err="1">
                <a:latin typeface="Arial" charset="0"/>
                <a:ea typeface="ＭＳ Ｐゴシック" charset="0"/>
              </a:rPr>
              <a:t>chi</a:t>
            </a:r>
            <a:r>
              <a:rPr lang="en-US" dirty="0">
                <a:latin typeface="Arial" charset="0"/>
                <a:ea typeface="ＭＳ Ｐゴシック" charset="0"/>
              </a:rPr>
              <a:t> automaton </a:t>
            </a:r>
            <a:r>
              <a:rPr lang="en-US" b="1" i="1" dirty="0">
                <a:latin typeface="Arial" charset="0"/>
                <a:ea typeface="ＭＳ Ｐゴシック" charset="0"/>
              </a:rPr>
              <a:t>accepts</a:t>
            </a:r>
            <a:r>
              <a:rPr lang="en-US" dirty="0">
                <a:latin typeface="Arial" charset="0"/>
                <a:ea typeface="ＭＳ Ｐゴシック" charset="0"/>
              </a:rPr>
              <a:t> a string when the corresponding run visits an accepting state </a:t>
            </a:r>
            <a:r>
              <a:rPr lang="en-US" b="1" i="1" dirty="0">
                <a:latin typeface="Arial" charset="0"/>
                <a:ea typeface="ＭＳ Ｐゴシック" charset="0"/>
              </a:rPr>
              <a:t>infinitely often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Note that an infinite run never ends, so we cannot say that an accepting run ends at an accepting state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LTL properties can be translated to </a:t>
            </a:r>
            <a:r>
              <a:rPr lang="en-US" dirty="0" err="1">
                <a:latin typeface="Arial" charset="0"/>
                <a:ea typeface="ＭＳ Ｐゴシック" charset="0"/>
              </a:rPr>
              <a:t>B</a:t>
            </a:r>
            <a:r>
              <a:rPr lang="en-US" dirty="0" err="1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 dirty="0" err="1">
                <a:latin typeface="Arial" charset="0"/>
                <a:ea typeface="ＭＳ Ｐゴシック" charset="0"/>
              </a:rPr>
              <a:t>chi</a:t>
            </a:r>
            <a:r>
              <a:rPr lang="en-US" dirty="0">
                <a:latin typeface="Arial" charset="0"/>
                <a:ea typeface="ＭＳ Ｐゴシック" charset="0"/>
              </a:rPr>
              <a:t> automata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automaton accepts a path if and only if the path satisfies the corresponding LTL property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3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LTL Properties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 </a:t>
            </a:r>
            <a:r>
              <a:rPr lang="en-US">
                <a:latin typeface="Arial" charset="0"/>
                <a:ea typeface="ＭＳ Ｐゴシック" charset="0"/>
              </a:rPr>
              <a:t>B</a:t>
            </a:r>
            <a:r>
              <a:rPr lang="en-US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>
                <a:latin typeface="Arial" charset="0"/>
                <a:ea typeface="ＭＳ Ｐゴシック" charset="0"/>
              </a:rPr>
              <a:t>chi automata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524000" y="1281113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G p</a:t>
            </a: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3962400" y="1447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5029200" y="1447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29" name="AutoShape 6"/>
          <p:cNvCxnSpPr>
            <a:cxnSpLocks noChangeShapeType="1"/>
            <a:stCxn id="26627" idx="6"/>
            <a:endCxn id="26628" idx="2"/>
          </p:cNvCxnSpPr>
          <p:nvPr/>
        </p:nvCxnSpPr>
        <p:spPr bwMode="auto">
          <a:xfrm>
            <a:off x="4343400" y="16383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0" name="AutoShape 7"/>
          <p:cNvCxnSpPr>
            <a:cxnSpLocks noChangeShapeType="1"/>
            <a:stCxn id="26627" idx="1"/>
            <a:endCxn id="26627" idx="2"/>
          </p:cNvCxnSpPr>
          <p:nvPr/>
        </p:nvCxnSpPr>
        <p:spPr bwMode="auto">
          <a:xfrm rot="-5400000" flipH="1" flipV="1">
            <a:off x="3922713" y="1543050"/>
            <a:ext cx="134937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4038600" y="1524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3489325" y="1255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4419600" y="1281113"/>
            <a:ext cx="474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4114800" y="12192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35" name="AutoShape 12"/>
          <p:cNvCxnSpPr>
            <a:cxnSpLocks noChangeShapeType="1"/>
            <a:stCxn id="26628" idx="7"/>
            <a:endCxn id="26628" idx="6"/>
          </p:cNvCxnSpPr>
          <p:nvPr/>
        </p:nvCxnSpPr>
        <p:spPr bwMode="auto">
          <a:xfrm rot="5400000" flipV="1">
            <a:off x="5314950" y="1543051"/>
            <a:ext cx="134937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5257800" y="9906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true</a:t>
            </a:r>
          </a:p>
        </p:txBody>
      </p:sp>
      <p:sp>
        <p:nvSpPr>
          <p:cNvPr id="26637" name="Text Box 14"/>
          <p:cNvSpPr txBox="1">
            <a:spLocks noChangeArrowheads="1"/>
          </p:cNvSpPr>
          <p:nvPr/>
        </p:nvSpPr>
        <p:spPr bwMode="auto">
          <a:xfrm>
            <a:off x="1524000" y="2728913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F p</a:t>
            </a:r>
          </a:p>
        </p:txBody>
      </p:sp>
      <p:sp>
        <p:nvSpPr>
          <p:cNvPr id="26638" name="Oval 15"/>
          <p:cNvSpPr>
            <a:spLocks noChangeArrowheads="1"/>
          </p:cNvSpPr>
          <p:nvPr/>
        </p:nvSpPr>
        <p:spPr bwMode="auto">
          <a:xfrm>
            <a:off x="4953000" y="2895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39" name="AutoShape 16"/>
          <p:cNvCxnSpPr>
            <a:cxnSpLocks noChangeShapeType="1"/>
            <a:endCxn id="26638" idx="2"/>
          </p:cNvCxnSpPr>
          <p:nvPr/>
        </p:nvCxnSpPr>
        <p:spPr bwMode="auto">
          <a:xfrm>
            <a:off x="4267200" y="30861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AutoShape 17"/>
          <p:cNvCxnSpPr>
            <a:cxnSpLocks noChangeShapeType="1"/>
          </p:cNvCxnSpPr>
          <p:nvPr/>
        </p:nvCxnSpPr>
        <p:spPr bwMode="auto">
          <a:xfrm rot="-5400000" flipH="1" flipV="1">
            <a:off x="3846513" y="2990850"/>
            <a:ext cx="134937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1" name="Oval 18"/>
          <p:cNvSpPr>
            <a:spLocks noChangeArrowheads="1"/>
          </p:cNvSpPr>
          <p:nvPr/>
        </p:nvSpPr>
        <p:spPr bwMode="auto">
          <a:xfrm>
            <a:off x="5029200" y="2971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Text Box 19"/>
          <p:cNvSpPr txBox="1">
            <a:spLocks noChangeArrowheads="1"/>
          </p:cNvSpPr>
          <p:nvPr/>
        </p:nvSpPr>
        <p:spPr bwMode="auto">
          <a:xfrm>
            <a:off x="4495800" y="27225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3200400" y="2728913"/>
            <a:ext cx="474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44" name="Line 21"/>
          <p:cNvSpPr>
            <a:spLocks noChangeShapeType="1"/>
          </p:cNvSpPr>
          <p:nvPr/>
        </p:nvSpPr>
        <p:spPr bwMode="auto">
          <a:xfrm>
            <a:off x="4038600" y="26670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45" name="AutoShape 22"/>
          <p:cNvCxnSpPr>
            <a:cxnSpLocks noChangeShapeType="1"/>
            <a:stCxn id="26638" idx="7"/>
            <a:endCxn id="26638" idx="6"/>
          </p:cNvCxnSpPr>
          <p:nvPr/>
        </p:nvCxnSpPr>
        <p:spPr bwMode="auto">
          <a:xfrm rot="5400000" flipV="1">
            <a:off x="5238750" y="2990851"/>
            <a:ext cx="134937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6" name="Text Box 23"/>
          <p:cNvSpPr txBox="1">
            <a:spLocks noChangeArrowheads="1"/>
          </p:cNvSpPr>
          <p:nvPr/>
        </p:nvSpPr>
        <p:spPr bwMode="auto">
          <a:xfrm>
            <a:off x="5257800" y="24384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true</a:t>
            </a:r>
          </a:p>
        </p:txBody>
      </p:sp>
      <p:sp>
        <p:nvSpPr>
          <p:cNvPr id="26647" name="Text Box 24"/>
          <p:cNvSpPr txBox="1">
            <a:spLocks noChangeArrowheads="1"/>
          </p:cNvSpPr>
          <p:nvPr/>
        </p:nvSpPr>
        <p:spPr bwMode="auto">
          <a:xfrm>
            <a:off x="1447800" y="4329113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G (F p) </a:t>
            </a:r>
          </a:p>
        </p:txBody>
      </p:sp>
      <p:sp>
        <p:nvSpPr>
          <p:cNvPr id="26648" name="Oval 25"/>
          <p:cNvSpPr>
            <a:spLocks noChangeArrowheads="1"/>
          </p:cNvSpPr>
          <p:nvPr/>
        </p:nvSpPr>
        <p:spPr bwMode="auto">
          <a:xfrm>
            <a:off x="4038600" y="45926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Oval 26"/>
          <p:cNvSpPr>
            <a:spLocks noChangeArrowheads="1"/>
          </p:cNvSpPr>
          <p:nvPr/>
        </p:nvSpPr>
        <p:spPr bwMode="auto">
          <a:xfrm>
            <a:off x="5105400" y="45926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50" name="AutoShape 27"/>
          <p:cNvCxnSpPr>
            <a:cxnSpLocks noChangeShapeType="1"/>
            <a:stCxn id="26648" idx="7"/>
            <a:endCxn id="26649" idx="1"/>
          </p:cNvCxnSpPr>
          <p:nvPr/>
        </p:nvCxnSpPr>
        <p:spPr bwMode="auto">
          <a:xfrm>
            <a:off x="4364038" y="4648200"/>
            <a:ext cx="796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1" name="AutoShape 28"/>
          <p:cNvCxnSpPr>
            <a:cxnSpLocks noChangeShapeType="1"/>
            <a:stCxn id="26648" idx="1"/>
            <a:endCxn id="26648" idx="2"/>
          </p:cNvCxnSpPr>
          <p:nvPr/>
        </p:nvCxnSpPr>
        <p:spPr bwMode="auto">
          <a:xfrm rot="-5400000" flipH="1" flipV="1">
            <a:off x="3998913" y="4687887"/>
            <a:ext cx="134938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2" name="Oval 29"/>
          <p:cNvSpPr>
            <a:spLocks noChangeArrowheads="1"/>
          </p:cNvSpPr>
          <p:nvPr/>
        </p:nvSpPr>
        <p:spPr bwMode="auto">
          <a:xfrm>
            <a:off x="5181600" y="466883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Text Box 30"/>
          <p:cNvSpPr txBox="1">
            <a:spLocks noChangeArrowheads="1"/>
          </p:cNvSpPr>
          <p:nvPr/>
        </p:nvSpPr>
        <p:spPr bwMode="auto">
          <a:xfrm>
            <a:off x="4572000" y="4267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54" name="Line 31"/>
          <p:cNvSpPr>
            <a:spLocks noChangeShapeType="1"/>
          </p:cNvSpPr>
          <p:nvPr/>
        </p:nvSpPr>
        <p:spPr bwMode="auto">
          <a:xfrm>
            <a:off x="4191000" y="4364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55" name="AutoShape 32"/>
          <p:cNvCxnSpPr>
            <a:cxnSpLocks noChangeShapeType="1"/>
            <a:stCxn id="26649" idx="3"/>
            <a:endCxn id="26648" idx="5"/>
          </p:cNvCxnSpPr>
          <p:nvPr/>
        </p:nvCxnSpPr>
        <p:spPr bwMode="auto">
          <a:xfrm flipH="1">
            <a:off x="4364038" y="4918075"/>
            <a:ext cx="796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6" name="Oval 33"/>
          <p:cNvSpPr>
            <a:spLocks noChangeArrowheads="1"/>
          </p:cNvSpPr>
          <p:nvPr/>
        </p:nvSpPr>
        <p:spPr bwMode="auto">
          <a:xfrm>
            <a:off x="3886200" y="2895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Text Box 34"/>
          <p:cNvSpPr txBox="1">
            <a:spLocks noChangeArrowheads="1"/>
          </p:cNvSpPr>
          <p:nvPr/>
        </p:nvSpPr>
        <p:spPr bwMode="auto">
          <a:xfrm>
            <a:off x="2057400" y="5181600"/>
            <a:ext cx="68802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 eaLnBrk="1" hangingPunct="1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" charset="0"/>
            </a:endParaRPr>
          </a:p>
          <a:p>
            <a:pPr lvl="4" eaLnBrk="1" hangingPunct="1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9491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304800" y="5410200"/>
            <a:ext cx="8610600" cy="121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en-US">
                <a:latin typeface="Arial" charset="0"/>
                <a:ea typeface="ＭＳ Ｐゴシック" charset="0"/>
              </a:rPr>
              <a:t>The size of the property automaton can be exponential  in the size of the LTL formula (recall the complexity of LTL model checking)</a:t>
            </a:r>
          </a:p>
        </p:txBody>
      </p:sp>
      <p:sp>
        <p:nvSpPr>
          <p:cNvPr id="26659" name="Text Box 36"/>
          <p:cNvSpPr txBox="1">
            <a:spLocks noChangeArrowheads="1"/>
          </p:cNvSpPr>
          <p:nvPr/>
        </p:nvSpPr>
        <p:spPr bwMode="auto">
          <a:xfrm>
            <a:off x="3429000" y="4267200"/>
            <a:ext cx="474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p</a:t>
            </a:r>
          </a:p>
        </p:txBody>
      </p:sp>
      <p:cxnSp>
        <p:nvCxnSpPr>
          <p:cNvPr id="26660" name="AutoShape 37"/>
          <p:cNvCxnSpPr>
            <a:cxnSpLocks noChangeShapeType="1"/>
          </p:cNvCxnSpPr>
          <p:nvPr/>
        </p:nvCxnSpPr>
        <p:spPr bwMode="auto">
          <a:xfrm rot="5400000" flipV="1">
            <a:off x="5370513" y="4687887"/>
            <a:ext cx="134938" cy="55563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61" name="Text Box 38"/>
          <p:cNvSpPr txBox="1">
            <a:spLocks noChangeArrowheads="1"/>
          </p:cNvSpPr>
          <p:nvPr/>
        </p:nvSpPr>
        <p:spPr bwMode="auto">
          <a:xfrm>
            <a:off x="4495800" y="4876800"/>
            <a:ext cx="474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26662" name="Text Box 39"/>
          <p:cNvSpPr txBox="1">
            <a:spLocks noChangeArrowheads="1"/>
          </p:cNvSpPr>
          <p:nvPr/>
        </p:nvSpPr>
        <p:spPr bwMode="auto">
          <a:xfrm>
            <a:off x="5486400" y="4114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1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latin typeface="Arial" charset="0"/>
                <a:ea typeface="ＭＳ Ｐゴシック" charset="0"/>
              </a:rPr>
              <a:t>B</a:t>
            </a:r>
            <a:r>
              <a:rPr lang="en-US" dirty="0" err="1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 dirty="0" err="1">
                <a:latin typeface="Arial" charset="0"/>
                <a:ea typeface="ＭＳ Ｐゴシック" charset="0"/>
              </a:rPr>
              <a:t>chi</a:t>
            </a:r>
            <a:r>
              <a:rPr lang="en-US" dirty="0">
                <a:latin typeface="Arial" charset="0"/>
                <a:ea typeface="ＭＳ Ｐゴシック" charset="0"/>
              </a:rPr>
              <a:t> Automata: Language Emptiness Check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Given a Buchi automaton, one interesting question is: </a:t>
            </a:r>
          </a:p>
          <a:p>
            <a:pPr lvl="1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Is the language accepted by the automaton empty?</a:t>
            </a:r>
          </a:p>
          <a:p>
            <a:pPr lvl="2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i.e., does it accept any string?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A B</a:t>
            </a:r>
            <a:r>
              <a:rPr lang="en-US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>
                <a:latin typeface="Arial" charset="0"/>
                <a:ea typeface="ＭＳ Ｐゴシック" charset="0"/>
              </a:rPr>
              <a:t>chi automaton </a:t>
            </a:r>
            <a:r>
              <a:rPr lang="en-US" b="1" i="1">
                <a:latin typeface="Arial" charset="0"/>
                <a:ea typeface="ＭＳ Ｐゴシック" charset="0"/>
              </a:rPr>
              <a:t>accepts</a:t>
            </a:r>
            <a:r>
              <a:rPr lang="en-US">
                <a:latin typeface="Arial" charset="0"/>
                <a:ea typeface="ＭＳ Ｐゴシック" charset="0"/>
              </a:rPr>
              <a:t> a string when the corresponding run visits an accepting state infinitely often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To check </a:t>
            </a:r>
            <a:r>
              <a:rPr lang="en-US" b="1" i="1">
                <a:latin typeface="Arial" charset="0"/>
                <a:ea typeface="ＭＳ Ｐゴシック" charset="0"/>
              </a:rPr>
              <a:t>emptiness</a:t>
            </a:r>
            <a:r>
              <a:rPr lang="en-US">
                <a:latin typeface="Arial" charset="0"/>
                <a:ea typeface="ＭＳ Ｐゴシック" charset="0"/>
              </a:rPr>
              <a:t>: </a:t>
            </a:r>
          </a:p>
          <a:p>
            <a:pPr lvl="1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Look for a cycle which contains an accepting state and is reachable from the initial state</a:t>
            </a:r>
          </a:p>
          <a:p>
            <a:pPr lvl="2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Find a strongly connected component that contains an accepting state, and is reachable from the initial state </a:t>
            </a:r>
          </a:p>
          <a:p>
            <a:pPr lvl="1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If no such cycle can be found the language accepted by the automaton is empty</a:t>
            </a:r>
          </a:p>
          <a:p>
            <a:pPr lvl="1" eaLnBrk="1" hangingPunct="1">
              <a:buFontTx/>
              <a:buNone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0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LTL Model Checking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Generate the property automaton from the negated LTL property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Generate the product of the property automaton and the transition system 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Show that there is no accepting cycle in the product automaton (check language emptiness)</a:t>
            </a:r>
          </a:p>
          <a:p>
            <a:pPr lvl="1"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i.e., show that the intersection of the paths generated by the transition system and the paths accepted by the (negated) property automaton is empty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</a:rPr>
              <a:t>If there is a cycle, it corresponds to a counterexample behavior that demonstrates the bug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92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8087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LTL Model Checking Example</a:t>
            </a:r>
          </a:p>
        </p:txBody>
      </p:sp>
      <p:sp>
        <p:nvSpPr>
          <p:cNvPr id="32770" name="Text Box 10"/>
          <p:cNvSpPr txBox="1">
            <a:spLocks noChangeArrowheads="1"/>
          </p:cNvSpPr>
          <p:nvPr/>
        </p:nvSpPr>
        <p:spPr bwMode="auto">
          <a:xfrm>
            <a:off x="6172200" y="12192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G q</a:t>
            </a:r>
          </a:p>
        </p:txBody>
      </p:sp>
      <p:sp>
        <p:nvSpPr>
          <p:cNvPr id="32771" name="Text Box 11"/>
          <p:cNvSpPr txBox="1">
            <a:spLocks noChangeArrowheads="1"/>
          </p:cNvSpPr>
          <p:nvPr/>
        </p:nvSpPr>
        <p:spPr bwMode="auto">
          <a:xfrm>
            <a:off x="228600" y="4343400"/>
            <a:ext cx="30781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Each state is labeled with </a:t>
            </a:r>
          </a:p>
          <a:p>
            <a:pPr eaLnBrk="1" hangingPunct="1"/>
            <a:r>
              <a:rPr lang="en-US" sz="2000">
                <a:latin typeface="Arial" charset="0"/>
              </a:rPr>
              <a:t>the propositions that hold </a:t>
            </a:r>
          </a:p>
          <a:p>
            <a:pPr eaLnBrk="1" hangingPunct="1"/>
            <a:r>
              <a:rPr lang="en-US" sz="2000">
                <a:latin typeface="Arial" charset="0"/>
              </a:rPr>
              <a:t>in that state</a:t>
            </a:r>
          </a:p>
        </p:txBody>
      </p:sp>
      <p:sp>
        <p:nvSpPr>
          <p:cNvPr id="32772" name="Text Box 12"/>
          <p:cNvSpPr txBox="1">
            <a:spLocks noChangeArrowheads="1"/>
          </p:cNvSpPr>
          <p:nvPr/>
        </p:nvSpPr>
        <p:spPr bwMode="auto">
          <a:xfrm>
            <a:off x="228600" y="1066800"/>
            <a:ext cx="317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Example transition system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5181600" y="838200"/>
            <a:ext cx="2693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Property to be verified</a:t>
            </a:r>
          </a:p>
        </p:txBody>
      </p:sp>
      <p:sp>
        <p:nvSpPr>
          <p:cNvPr id="32774" name="Text Box 14"/>
          <p:cNvSpPr txBox="1">
            <a:spLocks noChangeArrowheads="1"/>
          </p:cNvSpPr>
          <p:nvPr/>
        </p:nvSpPr>
        <p:spPr bwMode="auto">
          <a:xfrm>
            <a:off x="5181600" y="1905000"/>
            <a:ext cx="3003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Negation of the property</a:t>
            </a:r>
            <a:endParaRPr lang="en-US" sz="2000" i="1"/>
          </a:p>
        </p:txBody>
      </p:sp>
      <p:sp>
        <p:nvSpPr>
          <p:cNvPr id="32775" name="Text Box 15"/>
          <p:cNvSpPr txBox="1">
            <a:spLocks noChangeArrowheads="1"/>
          </p:cNvSpPr>
          <p:nvPr/>
        </p:nvSpPr>
        <p:spPr bwMode="auto">
          <a:xfrm>
            <a:off x="5791200" y="2362200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sym typeface="Symbol" charset="0"/>
              </a:rPr>
              <a:t> </a:t>
            </a:r>
            <a:r>
              <a:rPr lang="en-US">
                <a:latin typeface="Arial" charset="0"/>
              </a:rPr>
              <a:t>G q </a:t>
            </a:r>
            <a:r>
              <a:rPr lang="en-US">
                <a:latin typeface="Arial" charset="0"/>
                <a:sym typeface="Symbol" charset="0"/>
              </a:rPr>
              <a:t> F q</a:t>
            </a:r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5257800" y="3124200"/>
            <a:ext cx="2813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Property automaton for </a:t>
            </a:r>
          </a:p>
          <a:p>
            <a:pPr eaLnBrk="1" hangingPunct="1"/>
            <a:r>
              <a:rPr lang="en-US" sz="2000">
                <a:latin typeface="Arial" charset="0"/>
              </a:rPr>
              <a:t>the negated property</a:t>
            </a:r>
          </a:p>
        </p:txBody>
      </p:sp>
      <p:sp>
        <p:nvSpPr>
          <p:cNvPr id="32777" name="Oval 17"/>
          <p:cNvSpPr>
            <a:spLocks noChangeArrowheads="1"/>
          </p:cNvSpPr>
          <p:nvPr/>
        </p:nvSpPr>
        <p:spPr bwMode="auto">
          <a:xfrm>
            <a:off x="6934200" y="43640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78" name="AutoShape 18"/>
          <p:cNvCxnSpPr>
            <a:cxnSpLocks noChangeShapeType="1"/>
            <a:endCxn id="32777" idx="2"/>
          </p:cNvCxnSpPr>
          <p:nvPr/>
        </p:nvCxnSpPr>
        <p:spPr bwMode="auto">
          <a:xfrm>
            <a:off x="6248400" y="4554538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9" name="AutoShape 19"/>
          <p:cNvCxnSpPr>
            <a:cxnSpLocks noChangeShapeType="1"/>
          </p:cNvCxnSpPr>
          <p:nvPr/>
        </p:nvCxnSpPr>
        <p:spPr bwMode="auto">
          <a:xfrm rot="-5400000" flipH="1" flipV="1">
            <a:off x="5827713" y="4459287"/>
            <a:ext cx="134938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0" name="Oval 20"/>
          <p:cNvSpPr>
            <a:spLocks noChangeArrowheads="1"/>
          </p:cNvSpPr>
          <p:nvPr/>
        </p:nvSpPr>
        <p:spPr bwMode="auto">
          <a:xfrm>
            <a:off x="7010400" y="444023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Text Box 21"/>
          <p:cNvSpPr txBox="1">
            <a:spLocks noChangeArrowheads="1"/>
          </p:cNvSpPr>
          <p:nvPr/>
        </p:nvSpPr>
        <p:spPr bwMode="auto">
          <a:xfrm>
            <a:off x="5334000" y="4267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q</a:t>
            </a:r>
          </a:p>
        </p:txBody>
      </p:sp>
      <p:sp>
        <p:nvSpPr>
          <p:cNvPr id="32782" name="Text Box 22"/>
          <p:cNvSpPr txBox="1">
            <a:spLocks noChangeArrowheads="1"/>
          </p:cNvSpPr>
          <p:nvPr/>
        </p:nvSpPr>
        <p:spPr bwMode="auto">
          <a:xfrm>
            <a:off x="6324600" y="4191000"/>
            <a:ext cx="474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q</a:t>
            </a:r>
          </a:p>
        </p:txBody>
      </p:sp>
      <p:sp>
        <p:nvSpPr>
          <p:cNvPr id="32783" name="Line 23"/>
          <p:cNvSpPr>
            <a:spLocks noChangeShapeType="1"/>
          </p:cNvSpPr>
          <p:nvPr/>
        </p:nvSpPr>
        <p:spPr bwMode="auto">
          <a:xfrm>
            <a:off x="6019800" y="4135438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784" name="AutoShape 24"/>
          <p:cNvCxnSpPr>
            <a:cxnSpLocks noChangeShapeType="1"/>
            <a:stCxn id="32777" idx="7"/>
            <a:endCxn id="32777" idx="6"/>
          </p:cNvCxnSpPr>
          <p:nvPr/>
        </p:nvCxnSpPr>
        <p:spPr bwMode="auto">
          <a:xfrm rot="5400000" flipV="1">
            <a:off x="7219950" y="4459288"/>
            <a:ext cx="134938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5" name="Text Box 25"/>
          <p:cNvSpPr txBox="1">
            <a:spLocks noChangeArrowheads="1"/>
          </p:cNvSpPr>
          <p:nvPr/>
        </p:nvSpPr>
        <p:spPr bwMode="auto">
          <a:xfrm>
            <a:off x="7239000" y="39068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true</a:t>
            </a:r>
          </a:p>
        </p:txBody>
      </p:sp>
      <p:sp>
        <p:nvSpPr>
          <p:cNvPr id="32786" name="Oval 26"/>
          <p:cNvSpPr>
            <a:spLocks noChangeArrowheads="1"/>
          </p:cNvSpPr>
          <p:nvPr/>
        </p:nvSpPr>
        <p:spPr bwMode="auto">
          <a:xfrm>
            <a:off x="5867400" y="43640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Oval 4"/>
          <p:cNvSpPr>
            <a:spLocks noChangeArrowheads="1"/>
          </p:cNvSpPr>
          <p:nvPr/>
        </p:nvSpPr>
        <p:spPr bwMode="auto">
          <a:xfrm>
            <a:off x="673100" y="3524250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  <a:sym typeface="Symbol" charset="0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32788" name="Oval 5"/>
          <p:cNvSpPr>
            <a:spLocks noChangeArrowheads="1"/>
          </p:cNvSpPr>
          <p:nvPr/>
        </p:nvSpPr>
        <p:spPr bwMode="auto">
          <a:xfrm>
            <a:off x="673100" y="2133600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32789" name="Oval 6"/>
          <p:cNvSpPr>
            <a:spLocks noChangeArrowheads="1"/>
          </p:cNvSpPr>
          <p:nvPr/>
        </p:nvSpPr>
        <p:spPr bwMode="auto">
          <a:xfrm>
            <a:off x="2362200" y="3524250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3</a:t>
            </a:r>
          </a:p>
        </p:txBody>
      </p:sp>
      <p:sp>
        <p:nvSpPr>
          <p:cNvPr id="32790" name="Line 7"/>
          <p:cNvSpPr>
            <a:spLocks noChangeShapeType="1"/>
          </p:cNvSpPr>
          <p:nvPr/>
        </p:nvSpPr>
        <p:spPr bwMode="auto">
          <a:xfrm>
            <a:off x="971550" y="183515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791" name="AutoShape 8"/>
          <p:cNvCxnSpPr>
            <a:cxnSpLocks noChangeShapeType="1"/>
            <a:stCxn id="32789" idx="1"/>
            <a:endCxn id="32787" idx="7"/>
          </p:cNvCxnSpPr>
          <p:nvPr/>
        </p:nvCxnSpPr>
        <p:spPr bwMode="auto">
          <a:xfrm flipH="1">
            <a:off x="1182688" y="3611563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2" name="AutoShape 9"/>
          <p:cNvCxnSpPr>
            <a:cxnSpLocks noChangeShapeType="1"/>
            <a:stCxn id="32787" idx="5"/>
            <a:endCxn id="32789" idx="3"/>
          </p:cNvCxnSpPr>
          <p:nvPr/>
        </p:nvCxnSpPr>
        <p:spPr bwMode="auto">
          <a:xfrm>
            <a:off x="1182688" y="4033838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3" name="AutoShape 10"/>
          <p:cNvCxnSpPr>
            <a:cxnSpLocks noChangeShapeType="1"/>
            <a:stCxn id="32788" idx="4"/>
            <a:endCxn id="32787" idx="0"/>
          </p:cNvCxnSpPr>
          <p:nvPr/>
        </p:nvCxnSpPr>
        <p:spPr bwMode="auto">
          <a:xfrm>
            <a:off x="971550" y="2728913"/>
            <a:ext cx="0" cy="795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4" name="AutoShape 13"/>
          <p:cNvCxnSpPr>
            <a:cxnSpLocks noChangeShapeType="1"/>
            <a:stCxn id="32788" idx="7"/>
            <a:endCxn id="32788" idx="6"/>
          </p:cNvCxnSpPr>
          <p:nvPr/>
        </p:nvCxnSpPr>
        <p:spPr bwMode="auto">
          <a:xfrm rot="5400000" flipV="1">
            <a:off x="1120775" y="2282826"/>
            <a:ext cx="211137" cy="87312"/>
          </a:xfrm>
          <a:prstGeom prst="curvedConnector4">
            <a:avLst>
              <a:gd name="adj1" fmla="val -149625"/>
              <a:gd name="adj2" fmla="val 5563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5" name="Text Box 38"/>
          <p:cNvSpPr txBox="1">
            <a:spLocks noChangeArrowheads="1"/>
          </p:cNvSpPr>
          <p:nvPr/>
        </p:nvSpPr>
        <p:spPr bwMode="auto">
          <a:xfrm>
            <a:off x="152400" y="22098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p,q</a:t>
            </a:r>
            <a:endParaRPr lang="en-US" sz="1800" i="1">
              <a:latin typeface="Arial" charset="0"/>
            </a:endParaRPr>
          </a:p>
        </p:txBody>
      </p:sp>
      <p:sp>
        <p:nvSpPr>
          <p:cNvPr id="32796" name="Rectangle 39"/>
          <p:cNvSpPr>
            <a:spLocks noChangeArrowheads="1"/>
          </p:cNvSpPr>
          <p:nvPr/>
        </p:nvSpPr>
        <p:spPr bwMode="auto">
          <a:xfrm>
            <a:off x="228600" y="3657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2797" name="Text Box 40"/>
          <p:cNvSpPr txBox="1">
            <a:spLocks noChangeArrowheads="1"/>
          </p:cNvSpPr>
          <p:nvPr/>
        </p:nvSpPr>
        <p:spPr bwMode="auto">
          <a:xfrm>
            <a:off x="297180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endParaRPr lang="en-US" sz="1800" i="1"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153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latin typeface="Arial" charset="0"/>
                <a:ea typeface="ＭＳ Ｐゴシック" charset="0"/>
              </a:rPr>
              <a:t>Transition System to </a:t>
            </a:r>
            <a:r>
              <a:rPr lang="en-US" sz="3600" dirty="0" err="1" smtClean="0">
                <a:latin typeface="Arial" charset="0"/>
                <a:ea typeface="ＭＳ Ｐゴシック" charset="0"/>
              </a:rPr>
              <a:t>B</a:t>
            </a:r>
            <a:r>
              <a:rPr lang="en-US" sz="3600" dirty="0" err="1">
                <a:latin typeface="Arial" charset="0"/>
                <a:ea typeface="ＭＳ Ｐゴシック" charset="0"/>
                <a:cs typeface="Arial" charset="0"/>
              </a:rPr>
              <a:t>ü</a:t>
            </a:r>
            <a:r>
              <a:rPr lang="en-US" sz="3600" dirty="0" err="1" smtClean="0">
                <a:latin typeface="Arial" charset="0"/>
                <a:ea typeface="ＭＳ Ｐゴシック" charset="0"/>
              </a:rPr>
              <a:t>chi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 Automaton</a:t>
            </a:r>
            <a:endParaRPr lang="en-US" sz="3600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Oval 4"/>
          <p:cNvSpPr>
            <a:spLocks noChangeArrowheads="1"/>
          </p:cNvSpPr>
          <p:nvPr/>
        </p:nvSpPr>
        <p:spPr bwMode="auto">
          <a:xfrm>
            <a:off x="673100" y="3524250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  <a:sym typeface="Symbol" charset="0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34819" name="Oval 5"/>
          <p:cNvSpPr>
            <a:spLocks noChangeArrowheads="1"/>
          </p:cNvSpPr>
          <p:nvPr/>
        </p:nvSpPr>
        <p:spPr bwMode="auto">
          <a:xfrm>
            <a:off x="673100" y="2133600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1</a:t>
            </a:r>
          </a:p>
        </p:txBody>
      </p:sp>
      <p:sp>
        <p:nvSpPr>
          <p:cNvPr id="34820" name="Oval 6"/>
          <p:cNvSpPr>
            <a:spLocks noChangeArrowheads="1"/>
          </p:cNvSpPr>
          <p:nvPr/>
        </p:nvSpPr>
        <p:spPr bwMode="auto">
          <a:xfrm>
            <a:off x="2362200" y="3524250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3</a:t>
            </a:r>
          </a:p>
        </p:txBody>
      </p:sp>
      <p:sp>
        <p:nvSpPr>
          <p:cNvPr id="34821" name="Line 7"/>
          <p:cNvSpPr>
            <a:spLocks noChangeShapeType="1"/>
          </p:cNvSpPr>
          <p:nvPr/>
        </p:nvSpPr>
        <p:spPr bwMode="auto">
          <a:xfrm>
            <a:off x="971550" y="183515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8"/>
          <p:cNvCxnSpPr>
            <a:cxnSpLocks noChangeShapeType="1"/>
            <a:stCxn id="34820" idx="1"/>
            <a:endCxn id="34818" idx="7"/>
          </p:cNvCxnSpPr>
          <p:nvPr/>
        </p:nvCxnSpPr>
        <p:spPr bwMode="auto">
          <a:xfrm flipH="1">
            <a:off x="1182688" y="3611563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3" name="AutoShape 9"/>
          <p:cNvCxnSpPr>
            <a:cxnSpLocks noChangeShapeType="1"/>
            <a:stCxn id="34818" idx="5"/>
            <a:endCxn id="34820" idx="3"/>
          </p:cNvCxnSpPr>
          <p:nvPr/>
        </p:nvCxnSpPr>
        <p:spPr bwMode="auto">
          <a:xfrm>
            <a:off x="1182688" y="4033838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4" name="AutoShape 10"/>
          <p:cNvCxnSpPr>
            <a:cxnSpLocks noChangeShapeType="1"/>
            <a:stCxn id="34819" idx="4"/>
            <a:endCxn id="34818" idx="0"/>
          </p:cNvCxnSpPr>
          <p:nvPr/>
        </p:nvCxnSpPr>
        <p:spPr bwMode="auto">
          <a:xfrm>
            <a:off x="971550" y="2728913"/>
            <a:ext cx="0" cy="795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228600" y="4419600"/>
            <a:ext cx="30781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Each state is labeled with </a:t>
            </a:r>
          </a:p>
          <a:p>
            <a:pPr eaLnBrk="1" hangingPunct="1"/>
            <a:r>
              <a:rPr lang="en-US" sz="2000">
                <a:latin typeface="Arial" charset="0"/>
              </a:rPr>
              <a:t>the propositions that hold </a:t>
            </a:r>
          </a:p>
          <a:p>
            <a:pPr eaLnBrk="1" hangingPunct="1"/>
            <a:r>
              <a:rPr lang="en-US" sz="2000">
                <a:latin typeface="Arial" charset="0"/>
              </a:rPr>
              <a:t>in that state</a:t>
            </a: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228600" y="1066800"/>
            <a:ext cx="317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Example transition system</a:t>
            </a:r>
          </a:p>
        </p:txBody>
      </p:sp>
      <p:cxnSp>
        <p:nvCxnSpPr>
          <p:cNvPr id="34827" name="AutoShape 13"/>
          <p:cNvCxnSpPr>
            <a:cxnSpLocks noChangeShapeType="1"/>
            <a:stCxn id="34819" idx="7"/>
            <a:endCxn id="34819" idx="6"/>
          </p:cNvCxnSpPr>
          <p:nvPr/>
        </p:nvCxnSpPr>
        <p:spPr bwMode="auto">
          <a:xfrm rot="5400000" flipV="1">
            <a:off x="1120775" y="2282826"/>
            <a:ext cx="211137" cy="87312"/>
          </a:xfrm>
          <a:prstGeom prst="curvedConnector4">
            <a:avLst>
              <a:gd name="adj1" fmla="val -149625"/>
              <a:gd name="adj2" fmla="val 5563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8" name="Line 14"/>
          <p:cNvSpPr>
            <a:spLocks noChangeShapeType="1"/>
          </p:cNvSpPr>
          <p:nvPr/>
        </p:nvSpPr>
        <p:spPr bwMode="auto">
          <a:xfrm>
            <a:off x="5562600" y="160020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Text Box 15"/>
          <p:cNvSpPr txBox="1">
            <a:spLocks noChangeArrowheads="1"/>
          </p:cNvSpPr>
          <p:nvPr/>
        </p:nvSpPr>
        <p:spPr bwMode="auto">
          <a:xfrm>
            <a:off x="4343400" y="1066800"/>
            <a:ext cx="3863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Corresponding Buchi automaton </a:t>
            </a:r>
          </a:p>
        </p:txBody>
      </p:sp>
      <p:sp>
        <p:nvSpPr>
          <p:cNvPr id="34830" name="Text Box 16"/>
          <p:cNvSpPr txBox="1">
            <a:spLocks noChangeArrowheads="1"/>
          </p:cNvSpPr>
          <p:nvPr/>
        </p:nvSpPr>
        <p:spPr bwMode="auto">
          <a:xfrm>
            <a:off x="4876800" y="2438400"/>
            <a:ext cx="715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r>
              <a:rPr lang="en-US" sz="180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1800">
                <a:latin typeface="Arial" charset="0"/>
              </a:rPr>
              <a:t>q</a:t>
            </a:r>
            <a:endParaRPr lang="en-US" sz="1800" i="1">
              <a:latin typeface="Arial" charset="0"/>
            </a:endParaRPr>
          </a:p>
        </p:txBody>
      </p:sp>
      <p:sp>
        <p:nvSpPr>
          <p:cNvPr id="34831" name="Text Box 17"/>
          <p:cNvSpPr txBox="1">
            <a:spLocks noChangeArrowheads="1"/>
          </p:cNvSpPr>
          <p:nvPr/>
        </p:nvSpPr>
        <p:spPr bwMode="auto">
          <a:xfrm>
            <a:off x="6019800" y="4575175"/>
            <a:ext cx="357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endParaRPr lang="en-US" sz="1800" i="1">
              <a:latin typeface="Arial" charset="0"/>
            </a:endParaRPr>
          </a:p>
        </p:txBody>
      </p:sp>
      <p:sp>
        <p:nvSpPr>
          <p:cNvPr id="34832" name="Rectangle 18"/>
          <p:cNvSpPr>
            <a:spLocks noChangeArrowheads="1"/>
          </p:cNvSpPr>
          <p:nvPr/>
        </p:nvSpPr>
        <p:spPr bwMode="auto">
          <a:xfrm>
            <a:off x="5029200" y="3505200"/>
            <a:ext cx="665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  <a:sym typeface="Symbol" charset="0"/>
              </a:rPr>
              <a:t>  </a:t>
            </a:r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4833" name="Rectangle 19"/>
          <p:cNvSpPr>
            <a:spLocks noChangeArrowheads="1"/>
          </p:cNvSpPr>
          <p:nvPr/>
        </p:nvSpPr>
        <p:spPr bwMode="auto">
          <a:xfrm>
            <a:off x="6172200" y="2814638"/>
            <a:ext cx="73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p</a:t>
            </a:r>
            <a:r>
              <a:rPr lang="en-US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4834" name="Oval 20"/>
          <p:cNvSpPr>
            <a:spLocks noChangeArrowheads="1"/>
          </p:cNvSpPr>
          <p:nvPr/>
        </p:nvSpPr>
        <p:spPr bwMode="auto">
          <a:xfrm>
            <a:off x="5257800" y="1905000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4835" name="AutoShape 21"/>
          <p:cNvCxnSpPr>
            <a:cxnSpLocks noChangeShapeType="1"/>
            <a:stCxn id="34834" idx="4"/>
            <a:endCxn id="34837" idx="0"/>
          </p:cNvCxnSpPr>
          <p:nvPr/>
        </p:nvCxnSpPr>
        <p:spPr bwMode="auto">
          <a:xfrm>
            <a:off x="5556250" y="2500313"/>
            <a:ext cx="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6" name="Oval 22"/>
          <p:cNvSpPr>
            <a:spLocks noChangeArrowheads="1"/>
          </p:cNvSpPr>
          <p:nvPr/>
        </p:nvSpPr>
        <p:spPr bwMode="auto">
          <a:xfrm>
            <a:off x="5257800" y="4059238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4837" name="Oval 23"/>
          <p:cNvSpPr>
            <a:spLocks noChangeArrowheads="1"/>
          </p:cNvSpPr>
          <p:nvPr/>
        </p:nvSpPr>
        <p:spPr bwMode="auto">
          <a:xfrm>
            <a:off x="5257800" y="2895600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4838" name="Oval 24"/>
          <p:cNvSpPr>
            <a:spLocks noChangeArrowheads="1"/>
          </p:cNvSpPr>
          <p:nvPr/>
        </p:nvSpPr>
        <p:spPr bwMode="auto">
          <a:xfrm>
            <a:off x="6946900" y="4059238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4839" name="AutoShape 25"/>
          <p:cNvCxnSpPr>
            <a:cxnSpLocks noChangeShapeType="1"/>
            <a:stCxn id="34838" idx="1"/>
            <a:endCxn id="34836" idx="7"/>
          </p:cNvCxnSpPr>
          <p:nvPr/>
        </p:nvCxnSpPr>
        <p:spPr bwMode="auto">
          <a:xfrm flipH="1">
            <a:off x="5767388" y="4146550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0" name="AutoShape 26"/>
          <p:cNvCxnSpPr>
            <a:cxnSpLocks noChangeShapeType="1"/>
            <a:stCxn id="34836" idx="5"/>
            <a:endCxn id="34838" idx="3"/>
          </p:cNvCxnSpPr>
          <p:nvPr/>
        </p:nvCxnSpPr>
        <p:spPr bwMode="auto">
          <a:xfrm>
            <a:off x="5767388" y="4568825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1" name="AutoShape 27"/>
          <p:cNvCxnSpPr>
            <a:cxnSpLocks noChangeShapeType="1"/>
            <a:stCxn id="34837" idx="4"/>
            <a:endCxn id="34836" idx="0"/>
          </p:cNvCxnSpPr>
          <p:nvPr/>
        </p:nvCxnSpPr>
        <p:spPr bwMode="auto">
          <a:xfrm>
            <a:off x="5556250" y="3490913"/>
            <a:ext cx="0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2" name="AutoShape 28"/>
          <p:cNvCxnSpPr>
            <a:cxnSpLocks noChangeShapeType="1"/>
            <a:stCxn id="34837" idx="7"/>
            <a:endCxn id="34837" idx="6"/>
          </p:cNvCxnSpPr>
          <p:nvPr/>
        </p:nvCxnSpPr>
        <p:spPr bwMode="auto">
          <a:xfrm rot="5400000" flipV="1">
            <a:off x="5705475" y="3044826"/>
            <a:ext cx="211137" cy="87312"/>
          </a:xfrm>
          <a:prstGeom prst="curvedConnector4">
            <a:avLst>
              <a:gd name="adj1" fmla="val -149625"/>
              <a:gd name="adj2" fmla="val 5563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3" name="Rectangle 29"/>
          <p:cNvSpPr>
            <a:spLocks noChangeArrowheads="1"/>
          </p:cNvSpPr>
          <p:nvPr/>
        </p:nvSpPr>
        <p:spPr bwMode="auto">
          <a:xfrm>
            <a:off x="6019800" y="37369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4844" name="Oval 30"/>
          <p:cNvSpPr>
            <a:spLocks noChangeArrowheads="1"/>
          </p:cNvSpPr>
          <p:nvPr/>
        </p:nvSpPr>
        <p:spPr bwMode="auto">
          <a:xfrm>
            <a:off x="5334000" y="198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5" name="Oval 31"/>
          <p:cNvSpPr>
            <a:spLocks noChangeArrowheads="1"/>
          </p:cNvSpPr>
          <p:nvPr/>
        </p:nvSpPr>
        <p:spPr bwMode="auto">
          <a:xfrm>
            <a:off x="5334000" y="2971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6" name="Oval 32"/>
          <p:cNvSpPr>
            <a:spLocks noChangeArrowheads="1"/>
          </p:cNvSpPr>
          <p:nvPr/>
        </p:nvSpPr>
        <p:spPr bwMode="auto">
          <a:xfrm>
            <a:off x="5334000" y="4116388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7" name="Oval 33"/>
          <p:cNvSpPr>
            <a:spLocks noChangeArrowheads="1"/>
          </p:cNvSpPr>
          <p:nvPr/>
        </p:nvSpPr>
        <p:spPr bwMode="auto">
          <a:xfrm>
            <a:off x="7010400" y="4116388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Text Box 34"/>
          <p:cNvSpPr txBox="1">
            <a:spLocks noChangeArrowheads="1"/>
          </p:cNvSpPr>
          <p:nvPr/>
        </p:nvSpPr>
        <p:spPr bwMode="auto">
          <a:xfrm>
            <a:off x="5394325" y="2016125"/>
            <a:ext cx="23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34849" name="Text Box 35"/>
          <p:cNvSpPr txBox="1">
            <a:spLocks noChangeArrowheads="1"/>
          </p:cNvSpPr>
          <p:nvPr/>
        </p:nvSpPr>
        <p:spPr bwMode="auto">
          <a:xfrm>
            <a:off x="5394325" y="30067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850" name="Text Box 36"/>
          <p:cNvSpPr txBox="1">
            <a:spLocks noChangeArrowheads="1"/>
          </p:cNvSpPr>
          <p:nvPr/>
        </p:nvSpPr>
        <p:spPr bwMode="auto">
          <a:xfrm>
            <a:off x="5394325" y="41497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851" name="Text Box 37"/>
          <p:cNvSpPr txBox="1">
            <a:spLocks noChangeArrowheads="1"/>
          </p:cNvSpPr>
          <p:nvPr/>
        </p:nvSpPr>
        <p:spPr bwMode="auto">
          <a:xfrm>
            <a:off x="7070725" y="41497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852" name="Text Box 38"/>
          <p:cNvSpPr txBox="1">
            <a:spLocks noChangeArrowheads="1"/>
          </p:cNvSpPr>
          <p:nvPr/>
        </p:nvSpPr>
        <p:spPr bwMode="auto">
          <a:xfrm>
            <a:off x="152400" y="22098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p,q</a:t>
            </a:r>
            <a:endParaRPr lang="en-US" sz="1800" i="1">
              <a:latin typeface="Arial" charset="0"/>
            </a:endParaRPr>
          </a:p>
        </p:txBody>
      </p:sp>
      <p:sp>
        <p:nvSpPr>
          <p:cNvPr id="34853" name="Rectangle 39"/>
          <p:cNvSpPr>
            <a:spLocks noChangeArrowheads="1"/>
          </p:cNvSpPr>
          <p:nvPr/>
        </p:nvSpPr>
        <p:spPr bwMode="auto">
          <a:xfrm>
            <a:off x="228600" y="3657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4854" name="Text Box 40"/>
          <p:cNvSpPr txBox="1">
            <a:spLocks noChangeArrowheads="1"/>
          </p:cNvSpPr>
          <p:nvPr/>
        </p:nvSpPr>
        <p:spPr bwMode="auto">
          <a:xfrm>
            <a:off x="297180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endParaRPr lang="en-US" sz="1800" i="1"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12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39"/>
          <p:cNvSpPr txBox="1">
            <a:spLocks noChangeArrowheads="1"/>
          </p:cNvSpPr>
          <p:nvPr/>
        </p:nvSpPr>
        <p:spPr bwMode="auto">
          <a:xfrm>
            <a:off x="6324600" y="914400"/>
            <a:ext cx="2351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Product automaton</a:t>
            </a:r>
          </a:p>
        </p:txBody>
      </p:sp>
      <p:sp>
        <p:nvSpPr>
          <p:cNvPr id="36866" name="Line 40"/>
          <p:cNvSpPr>
            <a:spLocks noChangeShapeType="1"/>
          </p:cNvSpPr>
          <p:nvPr/>
        </p:nvSpPr>
        <p:spPr bwMode="auto">
          <a:xfrm>
            <a:off x="5959475" y="803275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Text Box 42"/>
          <p:cNvSpPr txBox="1">
            <a:spLocks noChangeArrowheads="1"/>
          </p:cNvSpPr>
          <p:nvPr/>
        </p:nvSpPr>
        <p:spPr bwMode="auto">
          <a:xfrm>
            <a:off x="5257800" y="3889375"/>
            <a:ext cx="484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  p</a:t>
            </a:r>
            <a:endParaRPr lang="en-US" sz="1800" i="1">
              <a:latin typeface="Arial" charset="0"/>
            </a:endParaRPr>
          </a:p>
        </p:txBody>
      </p:sp>
      <p:sp>
        <p:nvSpPr>
          <p:cNvPr id="36868" name="Rectangle 43"/>
          <p:cNvSpPr>
            <a:spLocks noChangeArrowheads="1"/>
          </p:cNvSpPr>
          <p:nvPr/>
        </p:nvSpPr>
        <p:spPr bwMode="auto">
          <a:xfrm>
            <a:off x="5273675" y="2708275"/>
            <a:ext cx="665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  <a:sym typeface="Symbol" charset="0"/>
              </a:rPr>
              <a:t>  </a:t>
            </a:r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6869" name="Oval 45"/>
          <p:cNvSpPr>
            <a:spLocks noChangeArrowheads="1"/>
          </p:cNvSpPr>
          <p:nvPr/>
        </p:nvSpPr>
        <p:spPr bwMode="auto">
          <a:xfrm>
            <a:off x="5654675" y="1108075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6870" name="AutoShape 46"/>
          <p:cNvCxnSpPr>
            <a:cxnSpLocks noChangeShapeType="1"/>
            <a:stCxn id="36869" idx="4"/>
            <a:endCxn id="36872" idx="0"/>
          </p:cNvCxnSpPr>
          <p:nvPr/>
        </p:nvCxnSpPr>
        <p:spPr bwMode="auto">
          <a:xfrm>
            <a:off x="5953125" y="1703388"/>
            <a:ext cx="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1" name="Oval 47"/>
          <p:cNvSpPr>
            <a:spLocks noChangeArrowheads="1"/>
          </p:cNvSpPr>
          <p:nvPr/>
        </p:nvSpPr>
        <p:spPr bwMode="auto">
          <a:xfrm>
            <a:off x="5654675" y="3262313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6872" name="Oval 48"/>
          <p:cNvSpPr>
            <a:spLocks noChangeArrowheads="1"/>
          </p:cNvSpPr>
          <p:nvPr/>
        </p:nvSpPr>
        <p:spPr bwMode="auto">
          <a:xfrm>
            <a:off x="5654675" y="2098675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6873" name="Oval 49"/>
          <p:cNvSpPr>
            <a:spLocks noChangeArrowheads="1"/>
          </p:cNvSpPr>
          <p:nvPr/>
        </p:nvSpPr>
        <p:spPr bwMode="auto">
          <a:xfrm>
            <a:off x="5654675" y="4379913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6874" name="AutoShape 50"/>
          <p:cNvCxnSpPr>
            <a:cxnSpLocks noChangeShapeType="1"/>
            <a:stCxn id="36871" idx="4"/>
            <a:endCxn id="36873" idx="0"/>
          </p:cNvCxnSpPr>
          <p:nvPr/>
        </p:nvCxnSpPr>
        <p:spPr bwMode="auto">
          <a:xfrm>
            <a:off x="5953125" y="3859213"/>
            <a:ext cx="0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5" name="AutoShape 51"/>
          <p:cNvCxnSpPr>
            <a:cxnSpLocks noChangeShapeType="1"/>
            <a:stCxn id="36872" idx="4"/>
            <a:endCxn id="36871" idx="0"/>
          </p:cNvCxnSpPr>
          <p:nvPr/>
        </p:nvCxnSpPr>
        <p:spPr bwMode="auto">
          <a:xfrm>
            <a:off x="5953125" y="2693988"/>
            <a:ext cx="0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6" name="AutoShape 52"/>
          <p:cNvCxnSpPr>
            <a:cxnSpLocks noChangeShapeType="1"/>
            <a:stCxn id="36872" idx="7"/>
            <a:endCxn id="36872" idx="6"/>
          </p:cNvCxnSpPr>
          <p:nvPr/>
        </p:nvCxnSpPr>
        <p:spPr bwMode="auto">
          <a:xfrm rot="5400000" flipV="1">
            <a:off x="6102350" y="2247901"/>
            <a:ext cx="211137" cy="87312"/>
          </a:xfrm>
          <a:prstGeom prst="curvedConnector4">
            <a:avLst>
              <a:gd name="adj1" fmla="val -149625"/>
              <a:gd name="adj2" fmla="val 5563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7" name="Oval 53"/>
          <p:cNvSpPr>
            <a:spLocks noChangeArrowheads="1"/>
          </p:cNvSpPr>
          <p:nvPr/>
        </p:nvSpPr>
        <p:spPr bwMode="auto">
          <a:xfrm>
            <a:off x="5730875" y="44561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54"/>
          <p:cNvSpPr txBox="1">
            <a:spLocks noChangeArrowheads="1"/>
          </p:cNvSpPr>
          <p:nvPr/>
        </p:nvSpPr>
        <p:spPr bwMode="auto">
          <a:xfrm>
            <a:off x="5715000" y="12192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1,1</a:t>
            </a:r>
          </a:p>
        </p:txBody>
      </p:sp>
      <p:sp>
        <p:nvSpPr>
          <p:cNvPr id="36879" name="Text Box 55"/>
          <p:cNvSpPr txBox="1">
            <a:spLocks noChangeArrowheads="1"/>
          </p:cNvSpPr>
          <p:nvPr/>
        </p:nvSpPr>
        <p:spPr bwMode="auto">
          <a:xfrm>
            <a:off x="5715000" y="22098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2,1</a:t>
            </a:r>
          </a:p>
        </p:txBody>
      </p:sp>
      <p:sp>
        <p:nvSpPr>
          <p:cNvPr id="36880" name="Text Box 56"/>
          <p:cNvSpPr txBox="1">
            <a:spLocks noChangeArrowheads="1"/>
          </p:cNvSpPr>
          <p:nvPr/>
        </p:nvSpPr>
        <p:spPr bwMode="auto">
          <a:xfrm>
            <a:off x="5715000" y="33528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3,1</a:t>
            </a:r>
          </a:p>
        </p:txBody>
      </p:sp>
      <p:sp>
        <p:nvSpPr>
          <p:cNvPr id="36881" name="Text Box 57"/>
          <p:cNvSpPr txBox="1">
            <a:spLocks noChangeArrowheads="1"/>
          </p:cNvSpPr>
          <p:nvPr/>
        </p:nvSpPr>
        <p:spPr bwMode="auto">
          <a:xfrm>
            <a:off x="5715000" y="44958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4,2</a:t>
            </a:r>
          </a:p>
        </p:txBody>
      </p:sp>
      <p:sp>
        <p:nvSpPr>
          <p:cNvPr id="36882" name="Oval 58"/>
          <p:cNvSpPr>
            <a:spLocks noChangeArrowheads="1"/>
          </p:cNvSpPr>
          <p:nvPr/>
        </p:nvSpPr>
        <p:spPr bwMode="auto">
          <a:xfrm>
            <a:off x="7239000" y="4343400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6883" name="AutoShape 59"/>
          <p:cNvCxnSpPr>
            <a:cxnSpLocks noChangeShapeType="1"/>
            <a:stCxn id="36873" idx="7"/>
            <a:endCxn id="36882" idx="1"/>
          </p:cNvCxnSpPr>
          <p:nvPr/>
        </p:nvCxnSpPr>
        <p:spPr bwMode="auto">
          <a:xfrm flipV="1">
            <a:off x="6164263" y="4430713"/>
            <a:ext cx="1162050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84" name="AutoShape 60"/>
          <p:cNvCxnSpPr>
            <a:cxnSpLocks noChangeShapeType="1"/>
            <a:stCxn id="36882" idx="3"/>
            <a:endCxn id="36873" idx="5"/>
          </p:cNvCxnSpPr>
          <p:nvPr/>
        </p:nvCxnSpPr>
        <p:spPr bwMode="auto">
          <a:xfrm flipH="1">
            <a:off x="6164263" y="4852988"/>
            <a:ext cx="1162050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5" name="Rectangle 61"/>
          <p:cNvSpPr>
            <a:spLocks noChangeArrowheads="1"/>
          </p:cNvSpPr>
          <p:nvPr/>
        </p:nvSpPr>
        <p:spPr bwMode="auto">
          <a:xfrm>
            <a:off x="6477000" y="4038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6886" name="Oval 62"/>
          <p:cNvSpPr>
            <a:spLocks noChangeArrowheads="1"/>
          </p:cNvSpPr>
          <p:nvPr/>
        </p:nvSpPr>
        <p:spPr bwMode="auto">
          <a:xfrm>
            <a:off x="7315200" y="439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Text Box 63"/>
          <p:cNvSpPr txBox="1">
            <a:spLocks noChangeArrowheads="1"/>
          </p:cNvSpPr>
          <p:nvPr/>
        </p:nvSpPr>
        <p:spPr bwMode="auto">
          <a:xfrm>
            <a:off x="7315200" y="44196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3,2</a:t>
            </a:r>
          </a:p>
        </p:txBody>
      </p:sp>
      <p:sp>
        <p:nvSpPr>
          <p:cNvPr id="36888" name="Text Box 64"/>
          <p:cNvSpPr txBox="1">
            <a:spLocks noChangeArrowheads="1"/>
          </p:cNvSpPr>
          <p:nvPr/>
        </p:nvSpPr>
        <p:spPr bwMode="auto">
          <a:xfrm>
            <a:off x="6477000" y="4879975"/>
            <a:ext cx="357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endParaRPr lang="en-US" sz="1800" i="1">
              <a:latin typeface="Arial" charset="0"/>
            </a:endParaRPr>
          </a:p>
        </p:txBody>
      </p:sp>
      <p:sp>
        <p:nvSpPr>
          <p:cNvPr id="36889" name="Text Box 3"/>
          <p:cNvSpPr txBox="1">
            <a:spLocks noChangeArrowheads="1"/>
          </p:cNvSpPr>
          <p:nvPr/>
        </p:nvSpPr>
        <p:spPr bwMode="auto">
          <a:xfrm>
            <a:off x="1295400" y="762000"/>
            <a:ext cx="3035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Buchi automaton for</a:t>
            </a:r>
          </a:p>
          <a:p>
            <a:pPr eaLnBrk="1" hangingPunct="1"/>
            <a:r>
              <a:rPr lang="en-US" sz="2000">
                <a:latin typeface="Arial" charset="0"/>
              </a:rPr>
              <a:t>the transition system</a:t>
            </a:r>
          </a:p>
          <a:p>
            <a:pPr eaLnBrk="1" hangingPunct="1"/>
            <a:r>
              <a:rPr lang="en-US" sz="2000">
                <a:latin typeface="Arial" charset="0"/>
              </a:rPr>
              <a:t>(every state is accepting) </a:t>
            </a:r>
          </a:p>
        </p:txBody>
      </p:sp>
      <p:sp>
        <p:nvSpPr>
          <p:cNvPr id="36890" name="Text Box 32"/>
          <p:cNvSpPr txBox="1">
            <a:spLocks noChangeArrowheads="1"/>
          </p:cNvSpPr>
          <p:nvPr/>
        </p:nvSpPr>
        <p:spPr bwMode="auto">
          <a:xfrm>
            <a:off x="304800" y="4953000"/>
            <a:ext cx="2451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Property Automaton</a:t>
            </a:r>
          </a:p>
        </p:txBody>
      </p:sp>
      <p:sp>
        <p:nvSpPr>
          <p:cNvPr id="36891" name="Text Box 65"/>
          <p:cNvSpPr txBox="1">
            <a:spLocks noChangeArrowheads="1"/>
          </p:cNvSpPr>
          <p:nvPr/>
        </p:nvSpPr>
        <p:spPr bwMode="auto">
          <a:xfrm>
            <a:off x="4495800" y="5181600"/>
            <a:ext cx="4146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Arial" charset="0"/>
              </a:rPr>
              <a:t>Accepting cycle:</a:t>
            </a:r>
          </a:p>
          <a:p>
            <a:pPr eaLnBrk="1" hangingPunct="1"/>
            <a:r>
              <a:rPr lang="en-US" sz="2000">
                <a:latin typeface="Arial" charset="0"/>
              </a:rPr>
              <a:t>(1,1), (2,1), (3,1), ((4,2), (3,2))</a:t>
            </a:r>
            <a:r>
              <a:rPr lang="en-US" sz="2000" baseline="30000">
                <a:latin typeface="Arial" charset="0"/>
                <a:sym typeface="Symbol" charset="0"/>
              </a:rPr>
              <a:t></a:t>
            </a:r>
          </a:p>
          <a:p>
            <a:pPr eaLnBrk="1" hangingPunct="1"/>
            <a:r>
              <a:rPr lang="en-US" sz="2000">
                <a:latin typeface="Arial" charset="0"/>
                <a:sym typeface="Symbol" charset="0"/>
              </a:rPr>
              <a:t>Corresponds to a counter-example</a:t>
            </a:r>
          </a:p>
          <a:p>
            <a:pPr eaLnBrk="1" hangingPunct="1"/>
            <a:r>
              <a:rPr lang="en-US" sz="2000">
                <a:latin typeface="Arial" charset="0"/>
                <a:sym typeface="Symbol" charset="0"/>
              </a:rPr>
              <a:t>path for the property G q</a:t>
            </a:r>
          </a:p>
        </p:txBody>
      </p:sp>
      <p:sp>
        <p:nvSpPr>
          <p:cNvPr id="36892" name="Oval 17"/>
          <p:cNvSpPr>
            <a:spLocks noChangeArrowheads="1"/>
          </p:cNvSpPr>
          <p:nvPr/>
        </p:nvSpPr>
        <p:spPr bwMode="auto">
          <a:xfrm>
            <a:off x="2133600" y="5867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3" name="AutoShape 18"/>
          <p:cNvCxnSpPr>
            <a:cxnSpLocks noChangeShapeType="1"/>
            <a:endCxn id="36892" idx="2"/>
          </p:cNvCxnSpPr>
          <p:nvPr/>
        </p:nvCxnSpPr>
        <p:spPr bwMode="auto">
          <a:xfrm>
            <a:off x="1447800" y="60579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4" name="AutoShape 19"/>
          <p:cNvCxnSpPr>
            <a:cxnSpLocks noChangeShapeType="1"/>
          </p:cNvCxnSpPr>
          <p:nvPr/>
        </p:nvCxnSpPr>
        <p:spPr bwMode="auto">
          <a:xfrm rot="-5400000" flipH="1" flipV="1">
            <a:off x="1027113" y="5962650"/>
            <a:ext cx="134937" cy="55563"/>
          </a:xfrm>
          <a:prstGeom prst="curvedConnector4">
            <a:avLst>
              <a:gd name="adj1" fmla="val -116472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5" name="Oval 20"/>
          <p:cNvSpPr>
            <a:spLocks noChangeArrowheads="1"/>
          </p:cNvSpPr>
          <p:nvPr/>
        </p:nvSpPr>
        <p:spPr bwMode="auto">
          <a:xfrm>
            <a:off x="2209800" y="59436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6" name="Text Box 21"/>
          <p:cNvSpPr txBox="1">
            <a:spLocks noChangeArrowheads="1"/>
          </p:cNvSpPr>
          <p:nvPr/>
        </p:nvSpPr>
        <p:spPr bwMode="auto">
          <a:xfrm>
            <a:off x="533400" y="57705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q</a:t>
            </a:r>
          </a:p>
        </p:txBody>
      </p:sp>
      <p:sp>
        <p:nvSpPr>
          <p:cNvPr id="36897" name="Text Box 22"/>
          <p:cNvSpPr txBox="1">
            <a:spLocks noChangeArrowheads="1"/>
          </p:cNvSpPr>
          <p:nvPr/>
        </p:nvSpPr>
        <p:spPr bwMode="auto">
          <a:xfrm>
            <a:off x="1524000" y="5694363"/>
            <a:ext cx="474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sym typeface="Symbol" charset="0"/>
              </a:rPr>
              <a:t></a:t>
            </a:r>
            <a:r>
              <a:rPr lang="en-US" sz="1800">
                <a:latin typeface="Arial" charset="0"/>
              </a:rPr>
              <a:t>q</a:t>
            </a:r>
          </a:p>
        </p:txBody>
      </p:sp>
      <p:sp>
        <p:nvSpPr>
          <p:cNvPr id="36898" name="Line 23"/>
          <p:cNvSpPr>
            <a:spLocks noChangeShapeType="1"/>
          </p:cNvSpPr>
          <p:nvPr/>
        </p:nvSpPr>
        <p:spPr bwMode="auto">
          <a:xfrm>
            <a:off x="1219200" y="56388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99" name="AutoShape 24"/>
          <p:cNvCxnSpPr>
            <a:cxnSpLocks noChangeShapeType="1"/>
            <a:stCxn id="36892" idx="7"/>
            <a:endCxn id="36892" idx="6"/>
          </p:cNvCxnSpPr>
          <p:nvPr/>
        </p:nvCxnSpPr>
        <p:spPr bwMode="auto">
          <a:xfrm rot="5400000" flipV="1">
            <a:off x="2419350" y="5962651"/>
            <a:ext cx="134937" cy="55562"/>
          </a:xfrm>
          <a:prstGeom prst="curvedConnector4">
            <a:avLst>
              <a:gd name="adj1" fmla="val -125884"/>
              <a:gd name="adj2" fmla="val 5114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00" name="Text Box 25"/>
          <p:cNvSpPr txBox="1">
            <a:spLocks noChangeArrowheads="1"/>
          </p:cNvSpPr>
          <p:nvPr/>
        </p:nvSpPr>
        <p:spPr bwMode="auto">
          <a:xfrm>
            <a:off x="2438400" y="54102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true</a:t>
            </a:r>
          </a:p>
        </p:txBody>
      </p:sp>
      <p:sp>
        <p:nvSpPr>
          <p:cNvPr id="36901" name="Oval 26"/>
          <p:cNvSpPr>
            <a:spLocks noChangeArrowheads="1"/>
          </p:cNvSpPr>
          <p:nvPr/>
        </p:nvSpPr>
        <p:spPr bwMode="auto">
          <a:xfrm>
            <a:off x="1066800" y="5867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02" name="Line 14"/>
          <p:cNvSpPr>
            <a:spLocks noChangeShapeType="1"/>
          </p:cNvSpPr>
          <p:nvPr/>
        </p:nvSpPr>
        <p:spPr bwMode="auto">
          <a:xfrm>
            <a:off x="777875" y="1260475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92075" y="2098675"/>
            <a:ext cx="715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r>
              <a:rPr lang="en-US" sz="180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1800">
                <a:latin typeface="Arial" charset="0"/>
              </a:rPr>
              <a:t>q</a:t>
            </a:r>
            <a:endParaRPr lang="en-US" sz="1800" i="1">
              <a:latin typeface="Arial" charset="0"/>
            </a:endParaRPr>
          </a:p>
        </p:txBody>
      </p:sp>
      <p:sp>
        <p:nvSpPr>
          <p:cNvPr id="36904" name="Text Box 17"/>
          <p:cNvSpPr txBox="1">
            <a:spLocks noChangeArrowheads="1"/>
          </p:cNvSpPr>
          <p:nvPr/>
        </p:nvSpPr>
        <p:spPr bwMode="auto">
          <a:xfrm>
            <a:off x="1235075" y="4235450"/>
            <a:ext cx="357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endParaRPr lang="en-US" sz="1800" i="1">
              <a:latin typeface="Arial" charset="0"/>
            </a:endParaRPr>
          </a:p>
        </p:txBody>
      </p:sp>
      <p:sp>
        <p:nvSpPr>
          <p:cNvPr id="36905" name="Rectangle 18"/>
          <p:cNvSpPr>
            <a:spLocks noChangeArrowheads="1"/>
          </p:cNvSpPr>
          <p:nvPr/>
        </p:nvSpPr>
        <p:spPr bwMode="auto">
          <a:xfrm>
            <a:off x="244475" y="3165475"/>
            <a:ext cx="665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  <a:sym typeface="Symbol" charset="0"/>
              </a:rPr>
              <a:t>  </a:t>
            </a:r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6906" name="Rectangle 19"/>
          <p:cNvSpPr>
            <a:spLocks noChangeArrowheads="1"/>
          </p:cNvSpPr>
          <p:nvPr/>
        </p:nvSpPr>
        <p:spPr bwMode="auto">
          <a:xfrm>
            <a:off x="1387475" y="2474913"/>
            <a:ext cx="73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p</a:t>
            </a:r>
            <a:r>
              <a:rPr lang="en-US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6907" name="Oval 20"/>
          <p:cNvSpPr>
            <a:spLocks noChangeArrowheads="1"/>
          </p:cNvSpPr>
          <p:nvPr/>
        </p:nvSpPr>
        <p:spPr bwMode="auto">
          <a:xfrm>
            <a:off x="473075" y="1565275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6908" name="AutoShape 21"/>
          <p:cNvCxnSpPr>
            <a:cxnSpLocks noChangeShapeType="1"/>
            <a:stCxn id="36907" idx="4"/>
            <a:endCxn id="36910" idx="0"/>
          </p:cNvCxnSpPr>
          <p:nvPr/>
        </p:nvCxnSpPr>
        <p:spPr bwMode="auto">
          <a:xfrm>
            <a:off x="771525" y="2160588"/>
            <a:ext cx="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09" name="Oval 22"/>
          <p:cNvSpPr>
            <a:spLocks noChangeArrowheads="1"/>
          </p:cNvSpPr>
          <p:nvPr/>
        </p:nvSpPr>
        <p:spPr bwMode="auto">
          <a:xfrm>
            <a:off x="473075" y="3719513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6910" name="Oval 23"/>
          <p:cNvSpPr>
            <a:spLocks noChangeArrowheads="1"/>
          </p:cNvSpPr>
          <p:nvPr/>
        </p:nvSpPr>
        <p:spPr bwMode="auto">
          <a:xfrm>
            <a:off x="473075" y="2555875"/>
            <a:ext cx="596900" cy="595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6911" name="Oval 24"/>
          <p:cNvSpPr>
            <a:spLocks noChangeArrowheads="1"/>
          </p:cNvSpPr>
          <p:nvPr/>
        </p:nvSpPr>
        <p:spPr bwMode="auto">
          <a:xfrm>
            <a:off x="2162175" y="3719513"/>
            <a:ext cx="596900" cy="596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cxnSp>
        <p:nvCxnSpPr>
          <p:cNvPr id="36912" name="AutoShape 25"/>
          <p:cNvCxnSpPr>
            <a:cxnSpLocks noChangeShapeType="1"/>
            <a:stCxn id="36911" idx="1"/>
            <a:endCxn id="36909" idx="7"/>
          </p:cNvCxnSpPr>
          <p:nvPr/>
        </p:nvCxnSpPr>
        <p:spPr bwMode="auto">
          <a:xfrm flipH="1">
            <a:off x="982663" y="3806825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13" name="AutoShape 26"/>
          <p:cNvCxnSpPr>
            <a:cxnSpLocks noChangeShapeType="1"/>
            <a:stCxn id="36909" idx="5"/>
            <a:endCxn id="36911" idx="3"/>
          </p:cNvCxnSpPr>
          <p:nvPr/>
        </p:nvCxnSpPr>
        <p:spPr bwMode="auto">
          <a:xfrm>
            <a:off x="982663" y="4229100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14" name="AutoShape 27"/>
          <p:cNvCxnSpPr>
            <a:cxnSpLocks noChangeShapeType="1"/>
            <a:stCxn id="36910" idx="4"/>
            <a:endCxn id="36909" idx="0"/>
          </p:cNvCxnSpPr>
          <p:nvPr/>
        </p:nvCxnSpPr>
        <p:spPr bwMode="auto">
          <a:xfrm>
            <a:off x="771525" y="3151188"/>
            <a:ext cx="0" cy="56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15" name="AutoShape 28"/>
          <p:cNvCxnSpPr>
            <a:cxnSpLocks noChangeShapeType="1"/>
            <a:stCxn id="36910" idx="7"/>
            <a:endCxn id="36910" idx="6"/>
          </p:cNvCxnSpPr>
          <p:nvPr/>
        </p:nvCxnSpPr>
        <p:spPr bwMode="auto">
          <a:xfrm rot="5400000" flipV="1">
            <a:off x="920750" y="2705101"/>
            <a:ext cx="211137" cy="87312"/>
          </a:xfrm>
          <a:prstGeom prst="curvedConnector4">
            <a:avLst>
              <a:gd name="adj1" fmla="val -149625"/>
              <a:gd name="adj2" fmla="val 5563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16" name="Rectangle 29"/>
          <p:cNvSpPr>
            <a:spLocks noChangeArrowheads="1"/>
          </p:cNvSpPr>
          <p:nvPr/>
        </p:nvSpPr>
        <p:spPr bwMode="auto">
          <a:xfrm>
            <a:off x="1235075" y="33972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q</a:t>
            </a:r>
          </a:p>
        </p:txBody>
      </p:sp>
      <p:sp>
        <p:nvSpPr>
          <p:cNvPr id="36917" name="Oval 30"/>
          <p:cNvSpPr>
            <a:spLocks noChangeArrowheads="1"/>
          </p:cNvSpPr>
          <p:nvPr/>
        </p:nvSpPr>
        <p:spPr bwMode="auto">
          <a:xfrm>
            <a:off x="549275" y="1641475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Oval 31"/>
          <p:cNvSpPr>
            <a:spLocks noChangeArrowheads="1"/>
          </p:cNvSpPr>
          <p:nvPr/>
        </p:nvSpPr>
        <p:spPr bwMode="auto">
          <a:xfrm>
            <a:off x="549275" y="2632075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19" name="Oval 32"/>
          <p:cNvSpPr>
            <a:spLocks noChangeArrowheads="1"/>
          </p:cNvSpPr>
          <p:nvPr/>
        </p:nvSpPr>
        <p:spPr bwMode="auto">
          <a:xfrm>
            <a:off x="549275" y="377666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0" name="Oval 33"/>
          <p:cNvSpPr>
            <a:spLocks noChangeArrowheads="1"/>
          </p:cNvSpPr>
          <p:nvPr/>
        </p:nvSpPr>
        <p:spPr bwMode="auto">
          <a:xfrm>
            <a:off x="2225675" y="377666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21" name="Text Box 34"/>
          <p:cNvSpPr txBox="1">
            <a:spLocks noChangeArrowheads="1"/>
          </p:cNvSpPr>
          <p:nvPr/>
        </p:nvSpPr>
        <p:spPr bwMode="auto">
          <a:xfrm>
            <a:off x="609600" y="1676400"/>
            <a:ext cx="23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36922" name="Text Box 35"/>
          <p:cNvSpPr txBox="1">
            <a:spLocks noChangeArrowheads="1"/>
          </p:cNvSpPr>
          <p:nvPr/>
        </p:nvSpPr>
        <p:spPr bwMode="auto">
          <a:xfrm>
            <a:off x="609600" y="2667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923" name="Text Box 36"/>
          <p:cNvSpPr txBox="1">
            <a:spLocks noChangeArrowheads="1"/>
          </p:cNvSpPr>
          <p:nvPr/>
        </p:nvSpPr>
        <p:spPr bwMode="auto">
          <a:xfrm>
            <a:off x="609600" y="3810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924" name="Text Box 37"/>
          <p:cNvSpPr txBox="1">
            <a:spLocks noChangeArrowheads="1"/>
          </p:cNvSpPr>
          <p:nvPr/>
        </p:nvSpPr>
        <p:spPr bwMode="auto">
          <a:xfrm>
            <a:off x="2286000" y="3810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925" name="Text Box 16"/>
          <p:cNvSpPr txBox="1">
            <a:spLocks noChangeArrowheads="1"/>
          </p:cNvSpPr>
          <p:nvPr/>
        </p:nvSpPr>
        <p:spPr bwMode="auto">
          <a:xfrm>
            <a:off x="5105400" y="1752600"/>
            <a:ext cx="715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r>
              <a:rPr lang="en-US" sz="180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1800">
                <a:latin typeface="Arial" charset="0"/>
              </a:rPr>
              <a:t>q</a:t>
            </a:r>
            <a:endParaRPr lang="en-US" sz="1800" i="1">
              <a:latin typeface="Arial" charset="0"/>
            </a:endParaRPr>
          </a:p>
        </p:txBody>
      </p:sp>
      <p:sp>
        <p:nvSpPr>
          <p:cNvPr id="36926" name="Text Box 16"/>
          <p:cNvSpPr txBox="1">
            <a:spLocks noChangeArrowheads="1"/>
          </p:cNvSpPr>
          <p:nvPr/>
        </p:nvSpPr>
        <p:spPr bwMode="auto">
          <a:xfrm>
            <a:off x="6629400" y="1981200"/>
            <a:ext cx="715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</a:t>
            </a:r>
            <a:r>
              <a:rPr lang="en-US" sz="180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1800">
                <a:latin typeface="Arial" charset="0"/>
              </a:rPr>
              <a:t>q</a:t>
            </a:r>
            <a:endParaRPr lang="en-US" sz="1800" i="1"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5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things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Nested DFS search for accepting cycles</a:t>
            </a:r>
          </a:p>
          <a:p>
            <a:r>
              <a:rPr lang="en-US" dirty="0" err="1" smtClean="0"/>
              <a:t>Bitstate</a:t>
            </a:r>
            <a:r>
              <a:rPr lang="en-US" dirty="0" smtClean="0"/>
              <a:t> hashing to save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6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Automata Theoretic LTL Model Checking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  <a:defRPr/>
            </a:pPr>
            <a:r>
              <a:rPr lang="en-US">
                <a:latin typeface="Arial" charset="0"/>
                <a:ea typeface="ＭＳ Ｐゴシック" charset="0"/>
              </a:rPr>
              <a:t>Input: A transition system T and an LTL property f</a:t>
            </a:r>
          </a:p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Translate the transition system T to a Buchi automaton 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Negate the LTL property and translate the negated property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f </a:t>
            </a:r>
            <a:r>
              <a:rPr lang="en-US">
                <a:latin typeface="Arial" charset="0"/>
                <a:ea typeface="ＭＳ Ｐゴシック" charset="0"/>
              </a:rPr>
              <a:t>to a Buchi automaton 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</a:p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Check if the intersection of the languages accepted by 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r>
              <a:rPr lang="en-US">
                <a:latin typeface="Arial" charset="0"/>
                <a:ea typeface="ＭＳ Ｐゴシック" charset="0"/>
              </a:rPr>
              <a:t> and 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f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 is empty</a:t>
            </a:r>
          </a:p>
          <a:p>
            <a:pPr lvl="1">
              <a:defRPr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Is L(A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T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  L(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 =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 ?</a:t>
            </a:r>
          </a:p>
          <a:p>
            <a:pPr lvl="1">
              <a:defRPr/>
            </a:pPr>
            <a:endParaRPr lang="en-US">
              <a:latin typeface="Arial" charset="0"/>
              <a:ea typeface="ＭＳ Ｐゴシック" charset="0"/>
              <a:sym typeface="Symbol" charset="0"/>
            </a:endParaRPr>
          </a:p>
          <a:p>
            <a:pPr lvl="1">
              <a:defRPr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If L(A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T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  L(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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, then the transition system T violates the property f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9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Automata Theoretic LTL Model Checking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Note that </a:t>
            </a:r>
          </a:p>
          <a:p>
            <a:pPr lvl="1">
              <a:defRPr/>
            </a:pPr>
            <a:r>
              <a:rPr lang="en-US">
                <a:latin typeface="Arial" charset="0"/>
                <a:ea typeface="ＭＳ Ｐゴシック" charset="0"/>
                <a:sym typeface="Symbol" charset="0"/>
              </a:rPr>
              <a:t>L(A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T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  L(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 =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  if and only if L(A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T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  L(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</a:t>
            </a:r>
          </a:p>
          <a:p>
            <a:pPr lvl="1"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By negating the property f we are converting language subsumption check to language intersection followed by language emptiness check</a:t>
            </a:r>
          </a:p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Given the Buchi automata 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r>
              <a:rPr lang="en-US">
                <a:latin typeface="Arial" charset="0"/>
                <a:ea typeface="ＭＳ Ｐゴシック" charset="0"/>
              </a:rPr>
              <a:t> and 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 we will construct a product automaton 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 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 such that</a:t>
            </a:r>
          </a:p>
          <a:p>
            <a:pPr lvl="1">
              <a:defRPr/>
            </a:pPr>
            <a:r>
              <a:rPr lang="en-US">
                <a:latin typeface="Arial" charset="0"/>
                <a:ea typeface="ＭＳ Ｐゴシック" charset="0"/>
              </a:rPr>
              <a:t> L(A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 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 =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L(A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T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)  L(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)</a:t>
            </a:r>
          </a:p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So all we have to do is to check if the language accepted by the Buchi automaton A</a:t>
            </a:r>
            <a:r>
              <a:rPr lang="en-US" baseline="-25000">
                <a:latin typeface="Arial" charset="0"/>
                <a:ea typeface="ＭＳ Ｐゴシック" charset="0"/>
              </a:rPr>
              <a:t>T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 </a:t>
            </a:r>
            <a:r>
              <a:rPr lang="en-US">
                <a:latin typeface="Arial" charset="0"/>
                <a:ea typeface="ＭＳ Ｐゴシック" charset="0"/>
              </a:rPr>
              <a:t>A</a:t>
            </a:r>
            <a:r>
              <a:rPr lang="en-US" baseline="-25000">
                <a:latin typeface="Arial" charset="0"/>
                <a:ea typeface="ＭＳ Ｐゴシック" charset="0"/>
                <a:sym typeface="Symbol" charset="0"/>
              </a:rPr>
              <a:t></a:t>
            </a:r>
            <a:r>
              <a:rPr lang="en-US" baseline="-25000">
                <a:latin typeface="Arial" charset="0"/>
                <a:ea typeface="ＭＳ Ｐゴシック" charset="0"/>
              </a:rPr>
              <a:t>f</a:t>
            </a:r>
            <a:r>
              <a:rPr lang="en-US">
                <a:latin typeface="Arial" charset="0"/>
                <a:ea typeface="ＭＳ Ｐゴシック" charset="0"/>
              </a:rPr>
              <a:t> is empty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4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/>
            <a:r>
              <a:rPr lang="en-US" sz="1400">
                <a:latin typeface="Times New Roman" charset="0"/>
              </a:rPr>
              <a:t>10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Example: traffic light controller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33525" y="4787900"/>
            <a:ext cx="6184900" cy="952500"/>
          </a:xfrm>
          <a:noFill/>
          <a:ln/>
        </p:spPr>
        <p:txBody>
          <a:bodyPr lIns="92075" tIns="46038" rIns="92075" bIns="46038">
            <a:normAutofit fontScale="92500" lnSpcReduction="20000"/>
          </a:bodyPr>
          <a:lstStyle/>
          <a:p>
            <a:pPr marL="285750" indent="-285750"/>
            <a:r>
              <a:rPr lang="en-US"/>
              <a:t>Guarantee no collisions</a:t>
            </a:r>
          </a:p>
          <a:p>
            <a:pPr marL="285750" indent="-285750"/>
            <a:r>
              <a:rPr lang="en-US"/>
              <a:t>Guarantee eventual service</a:t>
            </a:r>
          </a:p>
        </p:txBody>
      </p:sp>
      <p:sp>
        <p:nvSpPr>
          <p:cNvPr id="90117" name="Rectangle 5" descr="25%"/>
          <p:cNvSpPr>
            <a:spLocks noChangeArrowheads="1"/>
          </p:cNvSpPr>
          <p:nvPr/>
        </p:nvSpPr>
        <p:spPr bwMode="auto">
          <a:xfrm>
            <a:off x="1524000" y="2819400"/>
            <a:ext cx="5638800" cy="533400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Rectangle 6" descr="25%"/>
          <p:cNvSpPr>
            <a:spLocks noChangeArrowheads="1"/>
          </p:cNvSpPr>
          <p:nvPr/>
        </p:nvSpPr>
        <p:spPr bwMode="auto">
          <a:xfrm>
            <a:off x="3657600" y="1600200"/>
            <a:ext cx="1371600" cy="2971800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Freeform 7"/>
          <p:cNvSpPr>
            <a:spLocks/>
          </p:cNvSpPr>
          <p:nvPr/>
        </p:nvSpPr>
        <p:spPr bwMode="auto">
          <a:xfrm>
            <a:off x="1524000" y="1600200"/>
            <a:ext cx="2135188" cy="1220788"/>
          </a:xfrm>
          <a:custGeom>
            <a:avLst/>
            <a:gdLst>
              <a:gd name="T0" fmla="*/ 0 w 1345"/>
              <a:gd name="T1" fmla="*/ 768 h 769"/>
              <a:gd name="T2" fmla="*/ 1344 w 1345"/>
              <a:gd name="T3" fmla="*/ 768 h 769"/>
              <a:gd name="T4" fmla="*/ 1344 w 1345"/>
              <a:gd name="T5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5" h="769">
                <a:moveTo>
                  <a:pt x="0" y="768"/>
                </a:moveTo>
                <a:lnTo>
                  <a:pt x="1344" y="768"/>
                </a:lnTo>
                <a:lnTo>
                  <a:pt x="1344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Freeform 8"/>
          <p:cNvSpPr>
            <a:spLocks/>
          </p:cNvSpPr>
          <p:nvPr/>
        </p:nvSpPr>
        <p:spPr bwMode="auto">
          <a:xfrm>
            <a:off x="5029200" y="1600200"/>
            <a:ext cx="2135188" cy="1220788"/>
          </a:xfrm>
          <a:custGeom>
            <a:avLst/>
            <a:gdLst>
              <a:gd name="T0" fmla="*/ 1344 w 1345"/>
              <a:gd name="T1" fmla="*/ 768 h 769"/>
              <a:gd name="T2" fmla="*/ 0 w 1345"/>
              <a:gd name="T3" fmla="*/ 768 h 769"/>
              <a:gd name="T4" fmla="*/ 0 w 1345"/>
              <a:gd name="T5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5" h="769">
                <a:moveTo>
                  <a:pt x="1344" y="768"/>
                </a:moveTo>
                <a:lnTo>
                  <a:pt x="0" y="768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Freeform 9"/>
          <p:cNvSpPr>
            <a:spLocks/>
          </p:cNvSpPr>
          <p:nvPr/>
        </p:nvSpPr>
        <p:spPr bwMode="auto">
          <a:xfrm>
            <a:off x="5029200" y="3352800"/>
            <a:ext cx="2135188" cy="1220788"/>
          </a:xfrm>
          <a:custGeom>
            <a:avLst/>
            <a:gdLst>
              <a:gd name="T0" fmla="*/ 1344 w 1345"/>
              <a:gd name="T1" fmla="*/ 0 h 769"/>
              <a:gd name="T2" fmla="*/ 0 w 1345"/>
              <a:gd name="T3" fmla="*/ 0 h 769"/>
              <a:gd name="T4" fmla="*/ 0 w 1345"/>
              <a:gd name="T5" fmla="*/ 768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5" h="769">
                <a:moveTo>
                  <a:pt x="1344" y="0"/>
                </a:moveTo>
                <a:lnTo>
                  <a:pt x="0" y="0"/>
                </a:lnTo>
                <a:lnTo>
                  <a:pt x="0" y="768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Freeform 10"/>
          <p:cNvSpPr>
            <a:spLocks/>
          </p:cNvSpPr>
          <p:nvPr/>
        </p:nvSpPr>
        <p:spPr bwMode="auto">
          <a:xfrm>
            <a:off x="1524000" y="3352800"/>
            <a:ext cx="2135188" cy="1220788"/>
          </a:xfrm>
          <a:custGeom>
            <a:avLst/>
            <a:gdLst>
              <a:gd name="T0" fmla="*/ 0 w 1345"/>
              <a:gd name="T1" fmla="*/ 0 h 769"/>
              <a:gd name="T2" fmla="*/ 1344 w 1345"/>
              <a:gd name="T3" fmla="*/ 0 h 769"/>
              <a:gd name="T4" fmla="*/ 1344 w 1345"/>
              <a:gd name="T5" fmla="*/ 768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5" h="769">
                <a:moveTo>
                  <a:pt x="0" y="0"/>
                </a:moveTo>
                <a:lnTo>
                  <a:pt x="1344" y="0"/>
                </a:lnTo>
                <a:lnTo>
                  <a:pt x="1344" y="768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>
            <a:off x="4343400" y="1600200"/>
            <a:ext cx="0" cy="1219200"/>
          </a:xfrm>
          <a:prstGeom prst="line">
            <a:avLst/>
          </a:prstGeom>
          <a:noFill/>
          <a:ln w="508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>
            <a:off x="4343400" y="3352800"/>
            <a:ext cx="0" cy="1219200"/>
          </a:xfrm>
          <a:prstGeom prst="line">
            <a:avLst/>
          </a:prstGeom>
          <a:noFill/>
          <a:ln w="508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25" name="Group 13"/>
          <p:cNvGrpSpPr>
            <a:grpSpLocks/>
          </p:cNvGrpSpPr>
          <p:nvPr/>
        </p:nvGrpSpPr>
        <p:grpSpPr bwMode="auto">
          <a:xfrm>
            <a:off x="3048000" y="2133600"/>
            <a:ext cx="457200" cy="603250"/>
            <a:chOff x="1920" y="1344"/>
            <a:chExt cx="288" cy="380"/>
          </a:xfrm>
        </p:grpSpPr>
        <p:sp>
          <p:nvSpPr>
            <p:cNvPr id="90126" name="Arc 14"/>
            <p:cNvSpPr>
              <a:spLocks/>
            </p:cNvSpPr>
            <p:nvPr/>
          </p:nvSpPr>
          <p:spPr bwMode="auto">
            <a:xfrm>
              <a:off x="1939" y="1585"/>
              <a:ext cx="256" cy="96"/>
            </a:xfrm>
            <a:custGeom>
              <a:avLst/>
              <a:gdLst>
                <a:gd name="G0" fmla="+- 18850 0 0"/>
                <a:gd name="G1" fmla="+- 21600 0 0"/>
                <a:gd name="G2" fmla="+- 21600 0 0"/>
                <a:gd name="T0" fmla="*/ 0 w 38375"/>
                <a:gd name="T1" fmla="*/ 11053 h 21600"/>
                <a:gd name="T2" fmla="*/ 38375 w 38375"/>
                <a:gd name="T3" fmla="*/ 12363 h 21600"/>
                <a:gd name="T4" fmla="*/ 18850 w 3837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375" h="21600" fill="none" extrusionOk="0">
                  <a:moveTo>
                    <a:pt x="0" y="11053"/>
                  </a:moveTo>
                  <a:cubicBezTo>
                    <a:pt x="3818" y="4227"/>
                    <a:pt x="11028" y="-1"/>
                    <a:pt x="18850" y="-1"/>
                  </a:cubicBezTo>
                  <a:cubicBezTo>
                    <a:pt x="27201" y="-1"/>
                    <a:pt x="34803" y="4813"/>
                    <a:pt x="38375" y="12362"/>
                  </a:cubicBezTo>
                </a:path>
                <a:path w="38375" h="21600" stroke="0" extrusionOk="0">
                  <a:moveTo>
                    <a:pt x="0" y="11053"/>
                  </a:moveTo>
                  <a:cubicBezTo>
                    <a:pt x="3818" y="4227"/>
                    <a:pt x="11028" y="-1"/>
                    <a:pt x="18850" y="-1"/>
                  </a:cubicBezTo>
                  <a:cubicBezTo>
                    <a:pt x="27201" y="-1"/>
                    <a:pt x="34803" y="4813"/>
                    <a:pt x="38375" y="12362"/>
                  </a:cubicBezTo>
                  <a:lnTo>
                    <a:pt x="18850" y="21600"/>
                  </a:lnTo>
                  <a:close/>
                </a:path>
              </a:pathLst>
            </a:custGeom>
            <a:solidFill>
              <a:schemeClr val="accent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>
              <a:off x="1924" y="1636"/>
              <a:ext cx="280" cy="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Line 16"/>
            <p:cNvSpPr>
              <a:spLocks noChangeShapeType="1"/>
            </p:cNvSpPr>
            <p:nvPr/>
          </p:nvSpPr>
          <p:spPr bwMode="auto">
            <a:xfrm flipV="1">
              <a:off x="2064" y="134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9" name="Line 17"/>
            <p:cNvSpPr>
              <a:spLocks noChangeShapeType="1"/>
            </p:cNvSpPr>
            <p:nvPr/>
          </p:nvSpPr>
          <p:spPr bwMode="auto">
            <a:xfrm flipV="1">
              <a:off x="2160" y="1344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0" name="Line 18"/>
            <p:cNvSpPr>
              <a:spLocks noChangeShapeType="1"/>
            </p:cNvSpPr>
            <p:nvPr/>
          </p:nvSpPr>
          <p:spPr bwMode="auto">
            <a:xfrm flipH="1" flipV="1">
              <a:off x="1920" y="1344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31" name="Arc 19"/>
          <p:cNvSpPr>
            <a:spLocks/>
          </p:cNvSpPr>
          <p:nvPr/>
        </p:nvSpPr>
        <p:spPr bwMode="auto">
          <a:xfrm>
            <a:off x="3354388" y="3451225"/>
            <a:ext cx="152400" cy="406400"/>
          </a:xfrm>
          <a:custGeom>
            <a:avLst/>
            <a:gdLst>
              <a:gd name="G0" fmla="+- 21600 0 0"/>
              <a:gd name="G1" fmla="+- 19553 0 0"/>
              <a:gd name="G2" fmla="+- 21600 0 0"/>
              <a:gd name="T0" fmla="*/ 10989 w 21600"/>
              <a:gd name="T1" fmla="*/ 38367 h 38367"/>
              <a:gd name="T2" fmla="*/ 12421 w 21600"/>
              <a:gd name="T3" fmla="*/ 0 h 38367"/>
              <a:gd name="T4" fmla="*/ 21600 w 21600"/>
              <a:gd name="T5" fmla="*/ 19553 h 38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367" fill="none" extrusionOk="0">
                <a:moveTo>
                  <a:pt x="10988" y="38367"/>
                </a:moveTo>
                <a:cubicBezTo>
                  <a:pt x="4199" y="34537"/>
                  <a:pt x="0" y="27347"/>
                  <a:pt x="0" y="19553"/>
                </a:cubicBezTo>
                <a:cubicBezTo>
                  <a:pt x="0" y="11178"/>
                  <a:pt x="4840" y="3558"/>
                  <a:pt x="12421" y="0"/>
                </a:cubicBezTo>
              </a:path>
              <a:path w="21600" h="38367" stroke="0" extrusionOk="0">
                <a:moveTo>
                  <a:pt x="10988" y="38367"/>
                </a:moveTo>
                <a:cubicBezTo>
                  <a:pt x="4199" y="34537"/>
                  <a:pt x="0" y="27347"/>
                  <a:pt x="0" y="19553"/>
                </a:cubicBezTo>
                <a:cubicBezTo>
                  <a:pt x="0" y="11178"/>
                  <a:pt x="4840" y="3558"/>
                  <a:pt x="12421" y="0"/>
                </a:cubicBezTo>
                <a:lnTo>
                  <a:pt x="21600" y="19553"/>
                </a:lnTo>
                <a:close/>
              </a:path>
            </a:pathLst>
          </a:custGeom>
          <a:solidFill>
            <a:schemeClr val="hlink"/>
          </a:solidFill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3435350" y="3435350"/>
            <a:ext cx="1397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 flipH="1">
            <a:off x="2971800" y="3657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 flipH="1" flipV="1">
            <a:off x="2971800" y="3429000"/>
            <a:ext cx="304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 flipH="1">
            <a:off x="2971800" y="3810000"/>
            <a:ext cx="304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36" name="Group 24"/>
          <p:cNvGrpSpPr>
            <a:grpSpLocks/>
          </p:cNvGrpSpPr>
          <p:nvPr/>
        </p:nvGrpSpPr>
        <p:grpSpPr bwMode="auto">
          <a:xfrm>
            <a:off x="5105400" y="3435350"/>
            <a:ext cx="457200" cy="603250"/>
            <a:chOff x="3216" y="2164"/>
            <a:chExt cx="288" cy="380"/>
          </a:xfrm>
        </p:grpSpPr>
        <p:sp>
          <p:nvSpPr>
            <p:cNvPr id="90137" name="Arc 25"/>
            <p:cNvSpPr>
              <a:spLocks/>
            </p:cNvSpPr>
            <p:nvPr/>
          </p:nvSpPr>
          <p:spPr bwMode="auto">
            <a:xfrm>
              <a:off x="3230" y="2208"/>
              <a:ext cx="257" cy="96"/>
            </a:xfrm>
            <a:custGeom>
              <a:avLst/>
              <a:gdLst>
                <a:gd name="G0" fmla="+- 19638 0 0"/>
                <a:gd name="G1" fmla="+- 0 0 0"/>
                <a:gd name="G2" fmla="+- 21600 0 0"/>
                <a:gd name="T0" fmla="*/ 38548 w 38548"/>
                <a:gd name="T1" fmla="*/ 10438 h 21600"/>
                <a:gd name="T2" fmla="*/ 0 w 38548"/>
                <a:gd name="T3" fmla="*/ 8995 h 21600"/>
                <a:gd name="T4" fmla="*/ 19638 w 3854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48" h="21600" fill="none" extrusionOk="0">
                  <a:moveTo>
                    <a:pt x="38548" y="10438"/>
                  </a:moveTo>
                  <a:cubicBezTo>
                    <a:pt x="34747" y="17324"/>
                    <a:pt x="27503" y="21599"/>
                    <a:pt x="19638" y="21599"/>
                  </a:cubicBezTo>
                  <a:cubicBezTo>
                    <a:pt x="11190" y="21599"/>
                    <a:pt x="3517" y="16675"/>
                    <a:pt x="0" y="8994"/>
                  </a:cubicBezTo>
                </a:path>
                <a:path w="38548" h="21600" stroke="0" extrusionOk="0">
                  <a:moveTo>
                    <a:pt x="38548" y="10438"/>
                  </a:moveTo>
                  <a:cubicBezTo>
                    <a:pt x="34747" y="17324"/>
                    <a:pt x="27503" y="21599"/>
                    <a:pt x="19638" y="21599"/>
                  </a:cubicBezTo>
                  <a:cubicBezTo>
                    <a:pt x="11190" y="21599"/>
                    <a:pt x="3517" y="16675"/>
                    <a:pt x="0" y="8994"/>
                  </a:cubicBezTo>
                  <a:lnTo>
                    <a:pt x="19638" y="0"/>
                  </a:lnTo>
                  <a:close/>
                </a:path>
              </a:pathLst>
            </a:custGeom>
            <a:solidFill>
              <a:schemeClr val="accent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8" name="Rectangle 26"/>
            <p:cNvSpPr>
              <a:spLocks noChangeArrowheads="1"/>
            </p:cNvSpPr>
            <p:nvPr/>
          </p:nvSpPr>
          <p:spPr bwMode="auto">
            <a:xfrm>
              <a:off x="3220" y="2164"/>
              <a:ext cx="280" cy="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9" name="Line 27"/>
            <p:cNvSpPr>
              <a:spLocks noChangeShapeType="1"/>
            </p:cNvSpPr>
            <p:nvPr/>
          </p:nvSpPr>
          <p:spPr bwMode="auto">
            <a:xfrm>
              <a:off x="3360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0" name="Line 28"/>
            <p:cNvSpPr>
              <a:spLocks noChangeShapeType="1"/>
            </p:cNvSpPr>
            <p:nvPr/>
          </p:nvSpPr>
          <p:spPr bwMode="auto">
            <a:xfrm flipH="1">
              <a:off x="3216" y="235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1" name="Line 29"/>
            <p:cNvSpPr>
              <a:spLocks noChangeShapeType="1"/>
            </p:cNvSpPr>
            <p:nvPr/>
          </p:nvSpPr>
          <p:spPr bwMode="auto">
            <a:xfrm>
              <a:off x="3456" y="2352"/>
              <a:ext cx="4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42" name="Rectangle 30"/>
          <p:cNvSpPr>
            <a:spLocks noChangeArrowheads="1"/>
          </p:cNvSpPr>
          <p:nvPr/>
        </p:nvSpPr>
        <p:spPr bwMode="auto">
          <a:xfrm>
            <a:off x="1736725" y="29495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E</a:t>
            </a:r>
          </a:p>
        </p:txBody>
      </p:sp>
      <p:sp>
        <p:nvSpPr>
          <p:cNvPr id="90143" name="Line 31"/>
          <p:cNvSpPr>
            <a:spLocks noChangeShapeType="1"/>
          </p:cNvSpPr>
          <p:nvPr/>
        </p:nvSpPr>
        <p:spPr bwMode="auto">
          <a:xfrm>
            <a:off x="2133600" y="3124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4" name="Rectangle 32"/>
          <p:cNvSpPr>
            <a:spLocks noChangeArrowheads="1"/>
          </p:cNvSpPr>
          <p:nvPr/>
        </p:nvSpPr>
        <p:spPr bwMode="auto">
          <a:xfrm>
            <a:off x="3282950" y="2901950"/>
            <a:ext cx="2921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5" name="Rectangle 33"/>
          <p:cNvSpPr>
            <a:spLocks noChangeArrowheads="1"/>
          </p:cNvSpPr>
          <p:nvPr/>
        </p:nvSpPr>
        <p:spPr bwMode="auto">
          <a:xfrm>
            <a:off x="3892550" y="2444750"/>
            <a:ext cx="2921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6" name="Rectangle 34"/>
          <p:cNvSpPr>
            <a:spLocks noChangeArrowheads="1"/>
          </p:cNvSpPr>
          <p:nvPr/>
        </p:nvSpPr>
        <p:spPr bwMode="auto">
          <a:xfrm>
            <a:off x="4502150" y="3435350"/>
            <a:ext cx="2921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7" name="Rectangle 35"/>
          <p:cNvSpPr>
            <a:spLocks noChangeArrowheads="1"/>
          </p:cNvSpPr>
          <p:nvPr/>
        </p:nvSpPr>
        <p:spPr bwMode="auto">
          <a:xfrm>
            <a:off x="3870325" y="15779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S</a:t>
            </a:r>
          </a:p>
        </p:txBody>
      </p:sp>
      <p:sp>
        <p:nvSpPr>
          <p:cNvPr id="90148" name="Rectangle 36"/>
          <p:cNvSpPr>
            <a:spLocks noChangeArrowheads="1"/>
          </p:cNvSpPr>
          <p:nvPr/>
        </p:nvSpPr>
        <p:spPr bwMode="auto">
          <a:xfrm>
            <a:off x="4479925" y="42449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Arial" charset="0"/>
              </a:rPr>
              <a:t>N</a:t>
            </a:r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>
            <a:off x="4038600" y="190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 flipV="1">
            <a:off x="4648200" y="3810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5382" y="6488668"/>
            <a:ext cx="225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Ken McMillan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203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Finding Reachable Cycles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 find cycles in a graph one can use a depth-first search algorithm which constructs the strongly connected components in linear time by adding two integer numbers to every state reached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[Tarjan, 72]</a:t>
            </a:r>
          </a:p>
          <a:p>
            <a:pPr eaLnBrk="1" hangingPunct="1"/>
            <a:endParaRPr lang="en-US" sz="20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a strongly connected component reachable from an initial state contains an accepting state then the language accepted by the Buchi automaton is not empty.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is a more memory efficient algorithm for checking the same condition which is called nested depth first search.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7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Nested Depth First Search</a:t>
            </a:r>
            <a:br>
              <a:rPr lang="en-US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[Corcoubetis, Vardi, Wolper, Yannakakis 92]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 a depth first search from the initial states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While doing this search build a postorder list (children appear before their parents) of reachable accepting states. Let this ordered list be L = q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, q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, … , q</a:t>
            </a:r>
            <a:r>
              <a:rPr lang="en-US" baseline="-25000">
                <a:latin typeface="Arial" charset="0"/>
                <a:ea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</a:rPr>
              <a:t> where q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</a:rPr>
              <a:t> is the first postorder reachable state and q</a:t>
            </a:r>
            <a:r>
              <a:rPr lang="en-US" baseline="-25000">
                <a:latin typeface="Arial" charset="0"/>
                <a:ea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</a:rPr>
              <a:t> is the last.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 a second depth first search from the elements in 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Start the search from q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Once the search from q</a:t>
            </a:r>
            <a:r>
              <a:rPr lang="en-US" baseline="-25000">
                <a:latin typeface="Arial" charset="0"/>
                <a:ea typeface="ＭＳ Ｐゴシック" charset="0"/>
              </a:rPr>
              <a:t>i</a:t>
            </a:r>
            <a:r>
              <a:rPr lang="en-US">
                <a:latin typeface="Arial" charset="0"/>
                <a:ea typeface="ＭＳ Ｐゴシック" charset="0"/>
              </a:rPr>
              <a:t> is finished (either q</a:t>
            </a:r>
            <a:r>
              <a:rPr lang="en-US" baseline="-25000">
                <a:latin typeface="Arial" charset="0"/>
                <a:ea typeface="ＭＳ Ｐゴシック" charset="0"/>
              </a:rPr>
              <a:t>i</a:t>
            </a:r>
            <a:r>
              <a:rPr lang="en-US">
                <a:latin typeface="Arial" charset="0"/>
                <a:ea typeface="ＭＳ Ｐゴシック" charset="0"/>
              </a:rPr>
              <a:t> is reached, i.e., a cycle is found, or there are no more reachable states from q</a:t>
            </a:r>
            <a:r>
              <a:rPr lang="en-US" baseline="-25000">
                <a:latin typeface="Arial" charset="0"/>
                <a:ea typeface="ＭＳ Ｐゴシック" charset="0"/>
              </a:rPr>
              <a:t>i</a:t>
            </a:r>
            <a:r>
              <a:rPr lang="en-US">
                <a:latin typeface="Arial" charset="0"/>
                <a:ea typeface="ＭＳ Ｐゴシック" charset="0"/>
              </a:rPr>
              <a:t>), restart the search from q</a:t>
            </a:r>
            <a:r>
              <a:rPr lang="en-US" baseline="-25000">
                <a:latin typeface="Arial" charset="0"/>
                <a:ea typeface="ＭＳ Ｐゴシック" charset="0"/>
              </a:rPr>
              <a:t>i+1</a:t>
            </a:r>
            <a:r>
              <a:rPr lang="en-US">
                <a:latin typeface="Arial" charset="0"/>
                <a:ea typeface="ＭＳ Ｐゴシック" charset="0"/>
              </a:rPr>
              <a:t> but do not reconsider the states that have been visited during searches from q</a:t>
            </a:r>
            <a:r>
              <a:rPr lang="en-US" baseline="-25000">
                <a:latin typeface="Arial" charset="0"/>
                <a:ea typeface="ＭＳ Ｐゴシック" charset="0"/>
              </a:rPr>
              <a:t>j</a:t>
            </a:r>
            <a:r>
              <a:rPr lang="en-US">
                <a:latin typeface="Arial" charset="0"/>
                <a:ea typeface="ＭＳ Ｐゴシック" charset="0"/>
              </a:rPr>
              <a:t>, for j </a:t>
            </a:r>
            <a:r>
              <a:rPr lang="en-US">
                <a:latin typeface="Arial" charset="0"/>
                <a:ea typeface="ＭＳ Ｐゴシック" charset="0"/>
                <a:sym typeface="Symbol" charset="0"/>
              </a:rPr>
              <a:t></a:t>
            </a:r>
            <a:r>
              <a:rPr lang="en-US">
                <a:latin typeface="Arial" charset="0"/>
                <a:ea typeface="ＭＳ Ｐゴシック" charset="0"/>
              </a:rPr>
              <a:t> 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15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Nested Depth First Search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This algorithm visits each state in the graph once in each depth-first search, and it only needs to mark each visited state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Hence, there is no need to store two integer variables per state, this search can be implemented using one Boolean variable per state.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can also interleave the first and the second depth-first search.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In the interleaved nested depth first search two Boolean variables per state are used to mark if the stored state is visited during the first search or the second search.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0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Nested DFS without Interleaving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43434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main()  {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Stack = Q_0;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Queue = {};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StateSpace = {};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search1();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while Queue not empty  {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  s = head(Queue);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  remove s from Queue;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  push s to Stack;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  seed = s;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  search2();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1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590800" y="1676400"/>
            <a:ext cx="3068638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search1()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= top(Stack);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add (s,1) to StateSpace;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if (t,1) not in StateSpace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  push t to Stack;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  search1();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accepting(s) add s to Queue;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867400" y="1676400"/>
            <a:ext cx="302895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search2()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:= top(Stack);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add (s,2) to StateSpace;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if (t,2) not in StateSpace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push t to Stack;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search2();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else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if (t == seed) report_cycle();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0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Nested DFS with Interleaving</a:t>
            </a: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1774825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main()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Stack1 = Q_0;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Stack2 = {};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StateSpace = {};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search1();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5867400" y="1295400"/>
            <a:ext cx="302895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search2()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Stack2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= top(Stack2);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add (s,2) to StateSpace;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if (t,2) not in StateSpace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push t to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search2();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else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if (t == seed) report_cycle();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2438400" y="1295400"/>
            <a:ext cx="2970213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search1()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Stack1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= top(Stack1);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add (s,1) to StateSpace;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if (t,1) not in StateSpace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push t to Stack1;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search1();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/>
              <a:t> </a:t>
            </a:r>
            <a:r>
              <a:rPr lang="en-US" sz="1600" i="0">
                <a:latin typeface="Arial" charset="0"/>
              </a:rPr>
              <a:t>if accepting(s)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seed = s;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push s to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search2();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Stack1;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8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Explicit Stack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do we keep an explicit stack during the depth first search (in addition to the control stack that is automatically handled via recursive procedure calls)?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report_cycle() procedure we use the contents of Stack1 and Stack2 to print the counter-example path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Note that if we print the states in Stack1 and Stack2 in the order they are pushed to the stack then we end up printing a counter-example path.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3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Bit State Hashing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We are storing visited states in the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StateSpace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Each state can be inserted to the </a:t>
            </a:r>
            <a:r>
              <a:rPr lang="en-US" dirty="0" err="1">
                <a:latin typeface="Arial" charset="0"/>
                <a:ea typeface="ＭＳ Ｐゴシック" charset="0"/>
              </a:rPr>
              <a:t>StateSpace</a:t>
            </a:r>
            <a:r>
              <a:rPr lang="en-US" dirty="0">
                <a:latin typeface="Arial" charset="0"/>
                <a:ea typeface="ＭＳ Ｐゴシック" charset="0"/>
              </a:rPr>
              <a:t> twice (once for the first search and once for the second search)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Assume that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we have M bytes of memory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we use K bytes of storage per state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the transition systems has R reachable states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Then the portion of state space we can cover is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M / (2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</a:t>
            </a:r>
            <a:r>
              <a:rPr lang="en-US" dirty="0">
                <a:latin typeface="Arial" charset="0"/>
                <a:ea typeface="ＭＳ Ｐゴシック" charset="0"/>
              </a:rPr>
              <a:t> K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 R)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The idea in bit-state hashing is to improve the coverage of the state space using an hash function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However this may cause us </a:t>
            </a:r>
            <a:r>
              <a:rPr lang="en-US" dirty="0" smtClean="0">
                <a:latin typeface="Arial" charset="0"/>
                <a:ea typeface="ＭＳ Ｐゴシック" charset="0"/>
                <a:sym typeface="Symbol" charset="0"/>
              </a:rPr>
              <a:t>to miss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some bugs!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09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Bit State Hashing (aka Bloom Filters)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idea is to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use </a:t>
            </a:r>
            <a:r>
              <a:rPr lang="en-US" b="1" i="1" dirty="0" err="1">
                <a:latin typeface="Arial" charset="0"/>
                <a:ea typeface="ＭＳ Ｐゴシック" charset="0"/>
                <a:cs typeface="ＭＳ Ｐゴシック" charset="0"/>
              </a:rPr>
              <a:t>boolean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arrays as hash tables and use a hash function to mark these arrays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When we visit a state we will compute the hash value for that state and we will mark the entry that corresponds to the hash value in the hash table as visited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If later on another state is mapped to the same hash value it will not be explored since that entry has been marked as visited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Note that normally we would store the value (i.e., the state) in the hash table to resolve conflicts. In bit state hashing we are discarding the value to save memory.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When there is a hash collision some states are not explored since the entry corresponding to them are marked as visited earlier by another state.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Bit State Hashing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 state hashing is better than partial depth first search for two reasons: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the states that are ignored during bit state hashing are randomly distributed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we can explore more states using bit state hashing since we are using less memory per state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portion of state space we can cover using bit state hashing is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(M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 4) </a:t>
            </a:r>
            <a:r>
              <a:rPr lang="en-US" dirty="0">
                <a:latin typeface="Arial" charset="0"/>
                <a:ea typeface="ＭＳ Ｐゴシック" charset="0"/>
              </a:rPr>
              <a:t>/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R 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Remember that without bit state hashing the portion of the state space we can cover was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M / (2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</a:t>
            </a:r>
            <a:r>
              <a:rPr lang="en-US" dirty="0">
                <a:latin typeface="Arial" charset="0"/>
                <a:ea typeface="ＭＳ Ｐゴシック" charset="0"/>
              </a:rPr>
              <a:t> K </a:t>
            </a:r>
            <a:r>
              <a:rPr lang="en-US" dirty="0">
                <a:latin typeface="Arial" charset="0"/>
                <a:ea typeface="ＭＳ Ｐゴシック" charset="0"/>
                <a:sym typeface="Symbol" charset="0"/>
              </a:rPr>
              <a:t> R)</a:t>
            </a:r>
            <a:endParaRPr lang="en-US" dirty="0">
              <a:latin typeface="Arial" charset="0"/>
              <a:ea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3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Nested DFS with Interleaving and Bit State Hashing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230822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 dirty="0">
                <a:latin typeface="Arial" charset="0"/>
              </a:rPr>
              <a:t>main()  {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</a:t>
            </a:r>
            <a:r>
              <a:rPr lang="en-US" sz="1600" i="0" dirty="0" err="1">
                <a:latin typeface="Arial" charset="0"/>
              </a:rPr>
              <a:t>boolean</a:t>
            </a:r>
            <a:r>
              <a:rPr lang="en-US" sz="1600" i="0" dirty="0">
                <a:latin typeface="Arial" charset="0"/>
              </a:rPr>
              <a:t> H1[MAX];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</a:t>
            </a:r>
            <a:r>
              <a:rPr lang="en-US" sz="1600" i="0" dirty="0" err="1">
                <a:latin typeface="Arial" charset="0"/>
              </a:rPr>
              <a:t>boolean</a:t>
            </a:r>
            <a:r>
              <a:rPr lang="en-US" sz="1600" i="0" dirty="0">
                <a:latin typeface="Arial" charset="0"/>
              </a:rPr>
              <a:t> H2[MAX];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Stack1 = Q_0;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Stack2 = {};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set H1 and H2 to false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  search1();</a:t>
            </a:r>
          </a:p>
          <a:p>
            <a:pPr eaLnBrk="1" hangingPunct="1"/>
            <a:r>
              <a:rPr lang="en-US" sz="1600" i="0" dirty="0">
                <a:latin typeface="Arial" charset="0"/>
              </a:rPr>
              <a:t>}</a:t>
            </a:r>
          </a:p>
          <a:p>
            <a:pPr eaLnBrk="1" hangingPunct="1"/>
            <a:endParaRPr lang="en-US" sz="1600" i="0" dirty="0">
              <a:latin typeface="Arial" charset="0"/>
            </a:endParaRP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5867400" y="1295400"/>
            <a:ext cx="3019425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search2()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Stack2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= top(Stack2);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H2[hash(s)] := true;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if H2[hash(t)] = false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push t to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search2();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else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if (t == seed) report_cycle();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2438400" y="1295400"/>
            <a:ext cx="2962275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</a:rPr>
              <a:t>search1()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if Stack1 is empty return();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s = top(Stack1);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H1[hash(s)] := true;</a:t>
            </a:r>
          </a:p>
          <a:p>
            <a:pPr eaLnBrk="1" hangingPunct="1"/>
            <a:r>
              <a:rPr lang="en-US" sz="1600" i="0">
                <a:latin typeface="Arial" charset="0"/>
              </a:rPr>
              <a:t>  for each successor t of s do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if H1[hash(t)] = false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push t to Stack1;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  search1();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/>
              <a:t> </a:t>
            </a:r>
            <a:r>
              <a:rPr lang="en-US" sz="1600" i="0">
                <a:latin typeface="Arial" charset="0"/>
              </a:rPr>
              <a:t>if accepting(s)  {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seed = s;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push s to Stack2;</a:t>
            </a:r>
          </a:p>
          <a:p>
            <a:pPr eaLnBrk="1" hangingPunct="1"/>
            <a:r>
              <a:rPr lang="en-US" sz="1600" i="0">
                <a:latin typeface="Arial" charset="0"/>
              </a:rPr>
              <a:t>    search2();</a:t>
            </a:r>
          </a:p>
          <a:p>
            <a:pPr eaLnBrk="1" hangingPunct="1"/>
            <a:r>
              <a:rPr lang="en-US" sz="1600" i="0">
                <a:latin typeface="Arial" charset="0"/>
              </a:rPr>
              <a:t>  }</a:t>
            </a:r>
          </a:p>
          <a:p>
            <a:pPr eaLnBrk="1" hangingPunct="1"/>
            <a:r>
              <a:rPr lang="en-US" sz="1600" i="0">
                <a:latin typeface="Arial" charset="0"/>
              </a:rPr>
              <a:t>  remove s from Stack1;</a:t>
            </a:r>
          </a:p>
          <a:p>
            <a:pPr eaLnBrk="1" hangingPunct="1"/>
            <a:r>
              <a:rPr lang="en-US" sz="1600" i="0">
                <a:latin typeface="Arial" charset="0"/>
              </a:rPr>
              <a:t>}</a:t>
            </a:r>
          </a:p>
          <a:p>
            <a:pPr eaLnBrk="1" hangingPunct="1"/>
            <a:endParaRPr lang="en-US" sz="1600" i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69852"/>
            <a:ext cx="2182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Tevfik</a:t>
            </a:r>
            <a:r>
              <a:rPr lang="en-US" dirty="0" smtClean="0"/>
              <a:t> </a:t>
            </a:r>
            <a:r>
              <a:rPr lang="en-US" dirty="0" err="1" smtClean="0"/>
              <a:t>Bultan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4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11371</Words>
  <Application>Microsoft Macintosh PowerPoint</Application>
  <PresentationFormat>On-screen Show (4:3)</PresentationFormat>
  <Paragraphs>2223</Paragraphs>
  <Slides>163</Slides>
  <Notes>58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163</vt:i4>
      </vt:variant>
    </vt:vector>
  </HeadingPairs>
  <TitlesOfParts>
    <vt:vector size="164" baseType="lpstr">
      <vt:lpstr>Office Theme</vt:lpstr>
      <vt:lpstr>Model Checking A Brief Overview of the Algorithms</vt:lpstr>
      <vt:lpstr>Overview</vt:lpstr>
      <vt:lpstr>What is Model Checking</vt:lpstr>
      <vt:lpstr>Model Checking</vt:lpstr>
      <vt:lpstr>Temporal logic (LTL)</vt:lpstr>
      <vt:lpstr>Types of temporal properties</vt:lpstr>
      <vt:lpstr>Computation tree logic (CTL)</vt:lpstr>
      <vt:lpstr>CTL model checking algorithm</vt:lpstr>
      <vt:lpstr>Example: traffic light controller</vt:lpstr>
      <vt:lpstr>Specifications</vt:lpstr>
      <vt:lpstr>Counterexample</vt:lpstr>
      <vt:lpstr>State explosion problem</vt:lpstr>
      <vt:lpstr>Binary Decision Diagrams</vt:lpstr>
      <vt:lpstr>OBDD reduction</vt:lpstr>
      <vt:lpstr>Symbolic model checking</vt:lpstr>
      <vt:lpstr>Image computation</vt:lpstr>
      <vt:lpstr>Fixed point iteration</vt:lpstr>
      <vt:lpstr>Genealogy of model checking</vt:lpstr>
      <vt:lpstr>Logics of programs</vt:lpstr>
      <vt:lpstr>Concurrent programs</vt:lpstr>
      <vt:lpstr>Temporal and modal logics</vt:lpstr>
      <vt:lpstr>Genealogy</vt:lpstr>
      <vt:lpstr>CTL Model checking</vt:lpstr>
      <vt:lpstr>Genealogy, cont</vt:lpstr>
      <vt:lpstr>Decidable logics and automata</vt:lpstr>
      <vt:lpstr>LTL model checking</vt:lpstr>
      <vt:lpstr>Genealogy</vt:lpstr>
      <vt:lpstr>Symbolic Model Checking</vt:lpstr>
      <vt:lpstr>Mu-calculus</vt:lpstr>
      <vt:lpstr>Genealogy, cont.</vt:lpstr>
      <vt:lpstr>A convergence of research areas in logic</vt:lpstr>
      <vt:lpstr>Overview</vt:lpstr>
      <vt:lpstr>My Journey</vt:lpstr>
      <vt:lpstr>Models in Model Checking</vt:lpstr>
      <vt:lpstr>Overview</vt:lpstr>
      <vt:lpstr>Linear Time Temporal Logic (LTL) Semantics</vt:lpstr>
      <vt:lpstr>LTL Properties</vt:lpstr>
      <vt:lpstr>Example Properties</vt:lpstr>
      <vt:lpstr>LTL Model Checking</vt:lpstr>
      <vt:lpstr>Linear Time vs. Branching Time</vt:lpstr>
      <vt:lpstr>Computation Tree Logic (CTL)</vt:lpstr>
      <vt:lpstr>CTL Semantics</vt:lpstr>
      <vt:lpstr>CTL Semantics</vt:lpstr>
      <vt:lpstr>CTL Properties</vt:lpstr>
      <vt:lpstr>More Temporal Logics</vt:lpstr>
      <vt:lpstr>Motivation</vt:lpstr>
      <vt:lpstr>Motivation</vt:lpstr>
      <vt:lpstr>Motivation</vt:lpstr>
      <vt:lpstr>Other Classifications</vt:lpstr>
      <vt:lpstr>Safety Properties</vt:lpstr>
      <vt:lpstr>Liveness Properties</vt:lpstr>
      <vt:lpstr>Assessment</vt:lpstr>
      <vt:lpstr>Manna &amp; Pnueli Classification</vt:lpstr>
      <vt:lpstr>Manna &amp; Pnueli Classification</vt:lpstr>
      <vt:lpstr>Assessment</vt:lpstr>
      <vt:lpstr>Pattern Hierarchy</vt:lpstr>
      <vt:lpstr>Occurrence Patterns</vt:lpstr>
      <vt:lpstr>Order Patterns</vt:lpstr>
      <vt:lpstr>Pattern Scopes</vt:lpstr>
      <vt:lpstr>The Response Pattern</vt:lpstr>
      <vt:lpstr>The Response Pattern (continued)</vt:lpstr>
      <vt:lpstr>Evaluation</vt:lpstr>
      <vt:lpstr>Questions</vt:lpstr>
      <vt:lpstr>What is wrong with Temporal Logic</vt:lpstr>
      <vt:lpstr>Overview</vt:lpstr>
      <vt:lpstr>Algorithms</vt:lpstr>
      <vt:lpstr>Model Checking  The Intuition</vt:lpstr>
      <vt:lpstr>Labeled State Graph Kripke Structure</vt:lpstr>
      <vt:lpstr>Property Specifications</vt:lpstr>
      <vt:lpstr>Safety and Liveness</vt:lpstr>
      <vt:lpstr>Mutual Exclusion Example</vt:lpstr>
      <vt:lpstr>Mutual Exclusion Example</vt:lpstr>
      <vt:lpstr>Mutual Exclusion Example</vt:lpstr>
      <vt:lpstr>Mutual Exclusion Example</vt:lpstr>
      <vt:lpstr>Mutual Exclusion Example</vt:lpstr>
      <vt:lpstr>Mutual Exclusion Example</vt:lpstr>
      <vt:lpstr>Mutual Exclusion Example</vt:lpstr>
      <vt:lpstr>Model Checking</vt:lpstr>
      <vt:lpstr>Explicit State Model Checking</vt:lpstr>
      <vt:lpstr>Automata-based LTL Model Checking </vt:lpstr>
      <vt:lpstr>LTL Properties  Büchi automata</vt:lpstr>
      <vt:lpstr>Büchi Automata: Language Emptiness Check</vt:lpstr>
      <vt:lpstr>LTL Model Checking</vt:lpstr>
      <vt:lpstr>LTL Model Checking Example</vt:lpstr>
      <vt:lpstr>Transition System to Büchi Automaton</vt:lpstr>
      <vt:lpstr>PowerPoint Presentation</vt:lpstr>
      <vt:lpstr>How to make things efficient</vt:lpstr>
      <vt:lpstr>Automata Theoretic LTL Model Checking</vt:lpstr>
      <vt:lpstr>Automata Theoretic LTL Model Checking</vt:lpstr>
      <vt:lpstr>Finding Reachable Cycles</vt:lpstr>
      <vt:lpstr>Nested Depth First Search [Corcoubetis, Vardi, Wolper, Yannakakis 92]</vt:lpstr>
      <vt:lpstr>Nested Depth First Search</vt:lpstr>
      <vt:lpstr>Nested DFS without Interleaving</vt:lpstr>
      <vt:lpstr>Nested DFS with Interleaving</vt:lpstr>
      <vt:lpstr>The Explicit Stack</vt:lpstr>
      <vt:lpstr>Bit State Hashing</vt:lpstr>
      <vt:lpstr>Bit State Hashing (aka Bloom Filters)</vt:lpstr>
      <vt:lpstr>Bit State Hashing</vt:lpstr>
      <vt:lpstr>Nested DFS with Interleaving and Bit State Hashing</vt:lpstr>
      <vt:lpstr>Bit State Hashing</vt:lpstr>
      <vt:lpstr>On-The-Fly Model Checking</vt:lpstr>
      <vt:lpstr>On-The-Fly Model Checking</vt:lpstr>
      <vt:lpstr>On-The-Fly Model Checking</vt:lpstr>
      <vt:lpstr>Symbolic Model Checking</vt:lpstr>
      <vt:lpstr>PowerPoint Presentation</vt:lpstr>
      <vt:lpstr>PowerPoint Presentation</vt:lpstr>
      <vt:lpstr>PowerPoint Presentation</vt:lpstr>
      <vt:lpstr>PowerPoint Presentation</vt:lpstr>
      <vt:lpstr>Reduction rule #1</vt:lpstr>
      <vt:lpstr>Reduction rule #2</vt:lpstr>
      <vt:lpstr>Reduction rule #3</vt:lpstr>
      <vt:lpstr>PowerPoint Presentation</vt:lpstr>
      <vt:lpstr>Examples</vt:lpstr>
      <vt:lpstr>Effect of variable ordering</vt:lpstr>
      <vt:lpstr>Dynamic variable reordering</vt:lpstr>
      <vt:lpstr>Symbolic FSM Representation</vt:lpstr>
      <vt:lpstr>Reachability Analysis</vt:lpstr>
      <vt:lpstr>Breadth-First Reachability Analysis</vt:lpstr>
      <vt:lpstr>BDD operations , , , , </vt:lpstr>
      <vt:lpstr>PowerPoint Presentation</vt:lpstr>
      <vt:lpstr>PowerPoint Presentation</vt:lpstr>
      <vt:lpstr>PowerPoint Presentation</vt:lpstr>
      <vt:lpstr>Derived operations</vt:lpstr>
      <vt:lpstr>PowerPoint Presentation</vt:lpstr>
      <vt:lpstr>Symbolic reachability analysis with BDDs</vt:lpstr>
      <vt:lpstr>Bounded Model Checking</vt:lpstr>
      <vt:lpstr>Remember Symbolic Model Checking</vt:lpstr>
      <vt:lpstr>An Extremely Simple Example</vt:lpstr>
      <vt:lpstr>An Extremely Simple Example</vt:lpstr>
      <vt:lpstr>An Extremely Simple Example</vt:lpstr>
      <vt:lpstr>An Extremely Simple Example</vt:lpstr>
      <vt:lpstr>Bounded Model Checking</vt:lpstr>
      <vt:lpstr>Same Extremely Simple Example</vt:lpstr>
      <vt:lpstr>Bounded Model Checking</vt:lpstr>
      <vt:lpstr>Unrolling the Transition Relation</vt:lpstr>
      <vt:lpstr>Expressing the Property</vt:lpstr>
      <vt:lpstr>Converting to Satisfiability</vt:lpstr>
      <vt:lpstr>The Result</vt:lpstr>
      <vt:lpstr>What Can We Guarantee?</vt:lpstr>
      <vt:lpstr>Bounded Model Checking for LTL</vt:lpstr>
      <vt:lpstr>Bounded Model Checking: Proving Correctness</vt:lpstr>
      <vt:lpstr>Proving Correctness</vt:lpstr>
      <vt:lpstr>Proving Correctness</vt:lpstr>
      <vt:lpstr>Bounded Model Checking</vt:lpstr>
      <vt:lpstr>Bounded Model Checking</vt:lpstr>
      <vt:lpstr>Bounded Model Checking</vt:lpstr>
      <vt:lpstr>Overview</vt:lpstr>
      <vt:lpstr>LTL versus CTL</vt:lpstr>
      <vt:lpstr>LTL Model Checking</vt:lpstr>
      <vt:lpstr>Linear Time vs. Branching Time</vt:lpstr>
      <vt:lpstr>CTL Properties</vt:lpstr>
      <vt:lpstr>CTL Model Checking</vt:lpstr>
      <vt:lpstr>CTL vs. LTL</vt:lpstr>
      <vt:lpstr>CTL Model Checking </vt:lpstr>
      <vt:lpstr>Verification vs. Falsification</vt:lpstr>
      <vt:lpstr>LTL Model Checking</vt:lpstr>
      <vt:lpstr>CTL Properties  Fixpoints </vt:lpstr>
      <vt:lpstr>Symbolic Model Checking</vt:lpstr>
      <vt:lpstr>SMV</vt:lpstr>
      <vt:lpstr>LTL Properties  Büchi automata </vt:lpstr>
      <vt:lpstr>Automata Based Model Checking</vt:lpstr>
      <vt:lpstr>SPIN</vt:lpstr>
      <vt:lpstr>SPIN</vt:lpstr>
    </vt:vector>
  </TitlesOfParts>
  <Company>willem@gmail.com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Checking</dc:title>
  <dc:creator>Willem Visser</dc:creator>
  <cp:lastModifiedBy>Willem Visser</cp:lastModifiedBy>
  <cp:revision>23</cp:revision>
  <dcterms:created xsi:type="dcterms:W3CDTF">2014-11-23T14:18:35Z</dcterms:created>
  <dcterms:modified xsi:type="dcterms:W3CDTF">2014-11-24T23:28:40Z</dcterms:modified>
</cp:coreProperties>
</file>