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  <p:sldId id="396" r:id="rId95"/>
    <p:sldId id="397" r:id="rId96"/>
    <p:sldId id="408" r:id="rId97"/>
    <p:sldId id="409" r:id="rId98"/>
    <p:sldId id="398" r:id="rId99"/>
    <p:sldId id="399" r:id="rId100"/>
    <p:sldId id="400" r:id="rId101"/>
    <p:sldId id="401" r:id="rId102"/>
    <p:sldId id="402" r:id="rId103"/>
    <p:sldId id="403" r:id="rId104"/>
    <p:sldId id="404" r:id="rId105"/>
    <p:sldId id="405" r:id="rId106"/>
    <p:sldId id="406" r:id="rId107"/>
    <p:sldId id="407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8FCEB-17C9-5A4C-B88A-EE4EE6A8137C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A81B-290A-9048-8340-F88838FB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DDD58E-A998-CF45-99FE-7EBCAE8FB67D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6A1812E1-5D6D-A24E-BB3A-25967D2081F0}" type="slidenum">
              <a:rPr lang="en-ZA">
                <a:latin typeface="Calibri" charset="0"/>
              </a:rPr>
              <a:pPr eaLnBrk="1" hangingPunct="1"/>
              <a:t>67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263" y="8685335"/>
            <a:ext cx="29721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F0F723F5-8536-7B40-9793-9AE328F27417}" type="slidenum">
              <a:rPr lang="en-ZA" sz="1200">
                <a:solidFill>
                  <a:srgbClr val="000000"/>
                </a:solidFill>
                <a:sym typeface="Times" charset="0"/>
              </a:rPr>
              <a:pPr algn="r" eaLnBrk="1" hangingPunct="1"/>
              <a:t>68</a:t>
            </a:fld>
            <a:endParaRPr lang="en-ZA" sz="1200">
              <a:solidFill>
                <a:srgbClr val="000000"/>
              </a:solidFill>
              <a:sym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8CA5EF48-00FF-B647-9ECC-B9D72FE77400}" type="slidenum">
              <a:rPr lang="en-ZA">
                <a:latin typeface="Calibri" charset="0"/>
              </a:rPr>
              <a:pPr eaLnBrk="1" hangingPunct="1"/>
              <a:t>69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263" y="8685335"/>
            <a:ext cx="29721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68584B0D-45EB-D64B-8BE7-5134FDCD79D2}" type="slidenum">
              <a:rPr lang="en-ZA" sz="1200">
                <a:solidFill>
                  <a:srgbClr val="000000"/>
                </a:solidFill>
                <a:sym typeface="Times" charset="0"/>
              </a:rPr>
              <a:pPr algn="r" eaLnBrk="1" hangingPunct="1"/>
              <a:t>70</a:t>
            </a:fld>
            <a:endParaRPr lang="en-ZA" sz="1200">
              <a:solidFill>
                <a:srgbClr val="000000"/>
              </a:solidFill>
              <a:sym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F8882725-ED8A-ED49-A1AA-237988F3CC7E}" type="slidenum">
              <a:rPr lang="en-ZA">
                <a:latin typeface="Calibri" charset="0"/>
              </a:rPr>
              <a:pPr eaLnBrk="1" hangingPunct="1"/>
              <a:t>71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57C07B7F-B245-F744-87FB-4805285767E0}" type="slidenum">
              <a:rPr lang="en-ZA">
                <a:latin typeface="Calibri" charset="0"/>
              </a:rPr>
              <a:pPr eaLnBrk="1" hangingPunct="1"/>
              <a:t>72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86F48942-A22A-984B-B7BD-7354FAFC8D72}" type="slidenum">
              <a:rPr lang="en-ZA">
                <a:latin typeface="Calibri" charset="0"/>
              </a:rPr>
              <a:pPr eaLnBrk="1" hangingPunct="1"/>
              <a:t>73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A15B3CE5-C056-934F-A6F6-4E57BBB03761}" type="slidenum">
              <a:rPr lang="en-ZA">
                <a:latin typeface="Calibri" charset="0"/>
              </a:rPr>
              <a:pPr eaLnBrk="1" hangingPunct="1"/>
              <a:t>74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4370B4F6-AAFC-6943-B327-868EB8A67456}" type="slidenum">
              <a:rPr lang="en-ZA">
                <a:latin typeface="Calibri" charset="0"/>
              </a:rPr>
              <a:pPr eaLnBrk="1" hangingPunct="1"/>
              <a:t>75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0C0E9990-BA55-6C44-9C9C-0C72FC12F95D}" type="slidenum">
              <a:rPr lang="en-ZA">
                <a:latin typeface="Calibri" charset="0"/>
              </a:rPr>
              <a:pPr eaLnBrk="1" hangingPunct="1"/>
              <a:t>76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8EDA0-8141-8D46-A517-E27C3AFAABC4}" type="slidenum">
              <a:rPr lang="en-US"/>
              <a:pPr/>
              <a:t>30</a:t>
            </a:fld>
            <a:endParaRPr lang="en-U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128" tIns="45564" rIns="91128" bIns="45564"/>
          <a:lstStyle/>
          <a:p>
            <a:r>
              <a:rPr lang="en-US"/>
              <a:t>The technique can be illustrated on this fragment of code; assume we would like to keep only enough info about x to allow the conditional test to be decided. So we only need to know if x is zero or not</a:t>
            </a:r>
          </a:p>
          <a:p>
            <a:endParaRPr lang="en-US">
              <a:solidFill>
                <a:srgbClr val="CC0000"/>
              </a:solidFill>
            </a:endParaRPr>
          </a:p>
          <a:p>
            <a:r>
              <a:rPr lang="en-US"/>
              <a:t>for this we could use the signs abstraction that maps integers onto a set of 3 symbolic values:neg,zero,pos</a:t>
            </a:r>
          </a:p>
          <a:p>
            <a:endParaRPr lang="en-US"/>
          </a:p>
          <a:p>
            <a:r>
              <a:rPr lang="en-US"/>
              <a:t>we transform the code so that to operate on the abs domain and it looks like this; here the concrete type int was replaced by abs type signs, concrete constants 0 and 1 were replaced with abs ct 0 and pos; and primitive ops on ints were replaced with calls to some methods that implement the abs.ops.that manipulate abstract values. Ex : equality operator was replaced with a call to method </a:t>
            </a:r>
            <a:r>
              <a:rPr lang="en-US" u="sng"/>
              <a:t>signs.eq </a:t>
            </a:r>
            <a:r>
              <a:rPr lang="en-US"/>
              <a:t>and + was replace by</a:t>
            </a:r>
            <a:r>
              <a:rPr lang="en-US" u="sng"/>
              <a:t>  signs.add 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So, how do we apply this abstraction technique to the DEOS example ?</a:t>
            </a:r>
          </a:p>
          <a:p>
            <a:r>
              <a:rPr lang="en-US"/>
              <a:t>We have to decide which variables to abstract, what abstrations to use and then we have to effectively transform the system to encode the abstractions.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D39ADF98-5945-AE49-AD56-E2023AC850CA}" type="slidenum">
              <a:rPr lang="en-ZA">
                <a:latin typeface="Calibri" charset="0"/>
              </a:rPr>
              <a:pPr eaLnBrk="1" hangingPunct="1"/>
              <a:t>77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84F954FC-10BE-C74A-89E9-AE796C96D536}" type="slidenum">
              <a:rPr lang="en-ZA">
                <a:latin typeface="Calibri" charset="0"/>
              </a:rPr>
              <a:pPr eaLnBrk="1" hangingPunct="1"/>
              <a:t>78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5446C7C0-D272-914A-B8A6-72E755BE4016}" type="slidenum">
              <a:rPr lang="en-ZA">
                <a:latin typeface="Calibri" charset="0"/>
              </a:rPr>
              <a:pPr eaLnBrk="1" hangingPunct="1"/>
              <a:t>79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89C5D760-F865-D44C-8F51-3BF0AB3999C9}" type="slidenum">
              <a:rPr lang="en-ZA">
                <a:latin typeface="Calibri" charset="0"/>
              </a:rPr>
              <a:pPr eaLnBrk="1" hangingPunct="1"/>
              <a:t>80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A89E213C-CA4E-D747-9BE4-B0F964392353}" type="slidenum">
              <a:rPr lang="en-ZA">
                <a:latin typeface="Calibri" charset="0"/>
              </a:rPr>
              <a:pPr eaLnBrk="1" hangingPunct="1"/>
              <a:t>81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4C0E7F9C-2CA4-6C42-BE82-023501AF73B1}" type="slidenum">
              <a:rPr lang="en-ZA">
                <a:latin typeface="Calibri" charset="0"/>
              </a:rPr>
              <a:pPr eaLnBrk="1" hangingPunct="1"/>
              <a:t>82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A96F7B1D-8A5E-6445-ACB2-52EDCDC22E26}" type="slidenum">
              <a:rPr lang="en-ZA">
                <a:latin typeface="Calibri" charset="0"/>
              </a:rPr>
              <a:pPr eaLnBrk="1" hangingPunct="1"/>
              <a:t>83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62D0291B-5AC2-D242-8E98-DD197090922C}" type="slidenum">
              <a:rPr lang="en-ZA">
                <a:latin typeface="Calibri" charset="0"/>
              </a:rPr>
              <a:pPr eaLnBrk="1" hangingPunct="1"/>
              <a:t>84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399E5AF4-46B3-E743-8405-3625594B2875}" type="slidenum">
              <a:rPr lang="en-ZA">
                <a:latin typeface="Calibri" charset="0"/>
              </a:rPr>
              <a:pPr eaLnBrk="1" hangingPunct="1"/>
              <a:t>85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8AF1CAF6-716C-024B-AF81-40AB4B5C88C9}" type="slidenum">
              <a:rPr lang="en-ZA">
                <a:latin typeface="Calibri" charset="0"/>
              </a:rPr>
              <a:pPr eaLnBrk="1" hangingPunct="1"/>
              <a:t>86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F0A8E-789E-FF4E-B71E-F97372EB2312}" type="slidenum">
              <a:rPr lang="en-US"/>
              <a:pPr/>
              <a:t>33</a:t>
            </a:fld>
            <a:endParaRPr lang="en-US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89899" tIns="44949" rIns="89899" bIns="4494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BCC76F9B-0B9B-7A47-B1EA-7B2355186E4A}" type="slidenum">
              <a:rPr lang="en-ZA">
                <a:latin typeface="Calibri" charset="0"/>
              </a:rPr>
              <a:pPr eaLnBrk="1" hangingPunct="1"/>
              <a:t>87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63748454-3FB8-A743-A129-A6F5025B3FFC}" type="slidenum">
              <a:rPr lang="en-ZA">
                <a:latin typeface="Calibri" charset="0"/>
              </a:rPr>
              <a:pPr eaLnBrk="1" hangingPunct="1"/>
              <a:t>88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CDC8D78B-5D52-0447-8AB0-D455B081CCC0}" type="slidenum">
              <a:rPr lang="en-ZA">
                <a:latin typeface="Calibri" charset="0"/>
              </a:rPr>
              <a:pPr eaLnBrk="1" hangingPunct="1"/>
              <a:t>89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02498691-003A-7841-9839-A6EC061F3DB9}" type="slidenum">
              <a:rPr lang="en-ZA">
                <a:latin typeface="Calibri" charset="0"/>
              </a:rPr>
              <a:pPr eaLnBrk="1" hangingPunct="1"/>
              <a:t>90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48BD5558-64F7-A944-B8D7-2CF2C8C9F09D}" type="slidenum">
              <a:rPr lang="en-ZA">
                <a:latin typeface="Calibri" charset="0"/>
              </a:rPr>
              <a:pPr eaLnBrk="1" hangingPunct="1"/>
              <a:t>91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325C0A5A-11F6-2940-94E1-2AF679F4106E}" type="slidenum">
              <a:rPr lang="en-ZA">
                <a:latin typeface="Calibri" charset="0"/>
              </a:rPr>
              <a:pPr eaLnBrk="1" hangingPunct="1"/>
              <a:t>92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CB1B1761-1739-EC41-9223-459B91673A98}" type="slidenum">
              <a:rPr lang="en-ZA">
                <a:latin typeface="Calibri" charset="0"/>
              </a:rPr>
              <a:pPr eaLnBrk="1" hangingPunct="1"/>
              <a:t>93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E366860D-944C-394F-B785-222575553133}" type="slidenum">
              <a:rPr lang="en-ZA">
                <a:latin typeface="Calibri" charset="0"/>
              </a:rPr>
              <a:pPr eaLnBrk="1" hangingPunct="1"/>
              <a:t>94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6174-6097-FD43-BAAD-3B619EA5231D}" type="slidenum">
              <a:rPr lang="en-US" altLang="zh-TW"/>
              <a:pPr/>
              <a:t>97</a:t>
            </a:fld>
            <a:endParaRPr lang="en-US" altLang="zh-TW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2243137" cy="4238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765" tIns="46382" rIns="92765" bIns="46382">
            <a:spAutoFit/>
          </a:bodyPr>
          <a:lstStyle/>
          <a:p>
            <a:pPr>
              <a:spcBef>
                <a:spcPct val="0"/>
              </a:spcBef>
            </a:pPr>
            <a:endParaRPr lang="en-GB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5565C56B-B326-6B4E-8D80-C26454D8D405}" type="slidenum">
              <a:rPr lang="en-ZA">
                <a:latin typeface="Calibri" charset="0"/>
              </a:rPr>
              <a:pPr eaLnBrk="1" hangingPunct="1"/>
              <a:t>61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E0C23CE6-6E0F-624B-A0CC-AB6053FFDC3A}" type="slidenum">
              <a:rPr lang="en-ZA">
                <a:latin typeface="Calibri" charset="0"/>
              </a:rPr>
              <a:pPr eaLnBrk="1" hangingPunct="1"/>
              <a:t>62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35DEADCF-799B-5148-9ECA-BBCA43F54336}" type="slidenum">
              <a:rPr lang="en-ZA">
                <a:latin typeface="Calibri" charset="0"/>
              </a:rPr>
              <a:pPr eaLnBrk="1" hangingPunct="1"/>
              <a:t>63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5C3FAFD7-01F0-3E45-B77B-B3BDA39D914B}" type="slidenum">
              <a:rPr lang="en-ZA">
                <a:latin typeface="Calibri" charset="0"/>
              </a:rPr>
              <a:pPr eaLnBrk="1" hangingPunct="1"/>
              <a:t>64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F79E670E-55ED-EC40-9AC0-F8FC8AEADB20}" type="slidenum">
              <a:rPr lang="en-ZA">
                <a:latin typeface="Calibri" charset="0"/>
              </a:rPr>
              <a:pPr eaLnBrk="1" hangingPunct="1"/>
              <a:t>65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ED3A0A42-C43F-A243-9947-B8E40BD6FE12}" type="slidenum">
              <a:rPr lang="en-ZA">
                <a:latin typeface="Calibri" charset="0"/>
              </a:rPr>
              <a:pPr eaLnBrk="1" hangingPunct="1"/>
              <a:t>66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2D50-42FE-7647-B8F4-78C8B9E3E01F}" type="datetimeFigureOut">
              <a:rPr lang="en-US" smtClean="0"/>
              <a:t>2014/11/23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C8FB-774D-7A48-9941-5063D4BC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tlib.bell-labs.com/netlib/spin/whatispin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e.arc.nasa.gov/havelund" TargetMode="External"/><Relationship Id="rId3" Type="http://schemas.openxmlformats.org/officeDocument/2006/relationships/hyperlink" Target="http://ase.arc.nasa.gov/viss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dg.lcs.mit.edu/rivet.html" TargetMode="External"/><Relationship Id="rId4" Type="http://schemas.openxmlformats.org/officeDocument/2006/relationships/hyperlink" Target="http://www.cs.sunysb.edu/~stoll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bell-labs.com/project/verisof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bell-labs.com/user/god/" TargetMode="External"/><Relationship Id="rId3" Type="http://schemas.openxmlformats.org/officeDocument/2006/relationships/hyperlink" Target="http://cm.bell-labs.com/cm/cs/who/dor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.bell-labs.com/cm/cs/who/gerard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-arc.polito.it/dai-arc/auto/tools/tool6.shtml" TargetMode="External"/><Relationship Id="rId4" Type="http://schemas.openxmlformats.org/officeDocument/2006/relationships/hyperlink" Target="http://www.cis.ksu.edu/santos/bander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e.arc.nasa.gov/havelund/jpf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i-arc.polito.it/dai-arc/auto/tools/tool7.shtml" TargetMode="External"/><Relationship Id="rId3" Type="http://schemas.openxmlformats.org/officeDocument/2006/relationships/hyperlink" Target="http://www.cis.ksu.edu/santos/bander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ad.eecs.berkeley.edu/~tah/blast/" TargetMode="External"/><Relationship Id="rId4" Type="http://schemas.openxmlformats.org/officeDocument/2006/relationships/hyperlink" Target="http://www.cs.tau.ac.il/~yahave/3vmc.htm" TargetMode="External"/><Relationship Id="rId5" Type="http://schemas.openxmlformats.org/officeDocument/2006/relationships/hyperlink" Target="http://www.math.tau.ac.il/~rumster/TVL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sla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verimag.imag.fr/~graf/" TargetMode="External"/><Relationship Id="rId4" Type="http://schemas.openxmlformats.org/officeDocument/2006/relationships/hyperlink" Target="http://www.csl.sri.com/~saidi/" TargetMode="External"/><Relationship Id="rId5" Type="http://schemas.openxmlformats.org/officeDocument/2006/relationships/hyperlink" Target="http://theory.stanford.edu/people/urib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.ens.fr/~couso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e.ucsc.edu/~luca/" TargetMode="External"/><Relationship Id="rId3" Type="http://schemas.openxmlformats.org/officeDocument/2006/relationships/hyperlink" Target="http://www-cad.eecs.berkeley.edu/~tah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ujitsu.com/global/news/pr/archives/month/2010/20100112-02.htm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abelfish.arc.nasa.gov/trac/jpf" TargetMode="External"/><Relationship Id="rId4" Type="http://schemas.openxmlformats.org/officeDocument/2006/relationships/hyperlink" Target="http://groups.google.com/group/java-pathfind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babelfish.arc.nasa.gov/hg/jpf/" TargetMode="External"/><Relationship Id="rId4" Type="http://schemas.openxmlformats.org/officeDocument/2006/relationships/hyperlink" Target="http://babelfish.arc.nasa.gov/hg/jpf/jpf-co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babelfish.arc.nasa.gov/trac/jpf/raw-attachment/wiki/install/eclipse-plugin/update/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c.mehlitz@nasa.gov" TargetMode="External"/><Relationship Id="rId4" Type="http://schemas.openxmlformats.org/officeDocument/2006/relationships/hyperlink" Target="mailto:neha.s.rungta@nasa.gov" TargetMode="External"/><Relationship Id="rId5" Type="http://schemas.openxmlformats.org/officeDocument/2006/relationships/hyperlink" Target="mailto:Corina.S.Pasareanu@nasa.gov" TargetMode="External"/><Relationship Id="rId6" Type="http://schemas.openxmlformats.org/officeDocument/2006/relationships/hyperlink" Target="mailto:willem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Calibri" charset="0"/>
              </a:rPr>
              <a:t>Model Checking</a:t>
            </a:r>
            <a:br>
              <a:rPr lang="en-US" sz="4800" dirty="0" smtClean="0">
                <a:latin typeface="Calibri" charset="0"/>
              </a:rPr>
            </a:br>
            <a:r>
              <a:rPr lang="en-US" sz="3600" dirty="0" smtClean="0">
                <a:latin typeface="Calibri" charset="0"/>
              </a:rPr>
              <a:t>Application Areas</a:t>
            </a:r>
            <a:endParaRPr lang="en-US" dirty="0">
              <a:latin typeface="Calibri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Willem Visser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Stellenbosch University</a:t>
            </a:r>
          </a:p>
        </p:txBody>
      </p:sp>
    </p:spTree>
    <p:extLst>
      <p:ext uri="{BB962C8B-B14F-4D97-AF65-F5344CB8AC3E}">
        <p14:creationId xmlns:p14="http://schemas.microsoft.com/office/powerpoint/2010/main" val="197210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85E3-8967-4E4D-8F68-DCAC4DA369CA}" type="slidenum">
              <a:rPr lang="en-US"/>
              <a:pPr/>
              <a:t>10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Over-Approximations</a:t>
            </a:r>
            <a:br>
              <a:rPr lang="en-US"/>
            </a:br>
            <a:r>
              <a:rPr lang="en-US" sz="3200" i="1"/>
              <a:t>Abstract Interpretation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Maps sets of states in the concrete program to one state in the abstract program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Reduces the number of states, but increases the number of possible transitions, and hence the number of behaviors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Can in rare cases lead to a precise abstraction</a:t>
            </a:r>
          </a:p>
          <a:p>
            <a:pPr>
              <a:lnSpc>
                <a:spcPct val="80000"/>
              </a:lnSpc>
            </a:pPr>
            <a:r>
              <a:rPr lang="en-US" sz="2000"/>
              <a:t>Type-based abstractions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Replace int by Signs abstraction {neg,pos,zero}</a:t>
            </a:r>
          </a:p>
          <a:p>
            <a:pPr>
              <a:lnSpc>
                <a:spcPct val="80000"/>
              </a:lnSpc>
            </a:pPr>
            <a:r>
              <a:rPr lang="en-US" sz="2000"/>
              <a:t>Predicate abstraction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Replace predicates in the program by boolean variables, and replace each instruction that modifies the predicate with a corresponding instruction that modifies the boolean.</a:t>
            </a:r>
          </a:p>
          <a:p>
            <a:pPr>
              <a:lnSpc>
                <a:spcPct val="80000"/>
              </a:lnSpc>
            </a:pPr>
            <a:r>
              <a:rPr lang="en-US" sz="2000"/>
              <a:t>Automated (conservative) abstraction</a:t>
            </a:r>
          </a:p>
          <a:p>
            <a:pPr>
              <a:lnSpc>
                <a:spcPct val="80000"/>
              </a:lnSpc>
            </a:pPr>
            <a:r>
              <a:rPr lang="en-US" sz="2000"/>
              <a:t>Eliminating spurious errors is the big problem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Abstract program has more behaviors, therefore when an error is found in the abstract program, is that also an error in the original program?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Most research focuses on this problem, and its counter-part the elimination of spurious errors, often called </a:t>
            </a:r>
            <a:r>
              <a:rPr lang="en-US" sz="1800" i="1"/>
              <a:t>abstraction refinement</a:t>
            </a:r>
          </a:p>
        </p:txBody>
      </p:sp>
    </p:spTree>
    <p:extLst>
      <p:ext uri="{BB962C8B-B14F-4D97-AF65-F5344CB8AC3E}">
        <p14:creationId xmlns:p14="http://schemas.microsoft.com/office/powerpoint/2010/main" val="374275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Chain: Simple Example</a:t>
            </a:r>
          </a:p>
        </p:txBody>
      </p:sp>
      <p:sp>
        <p:nvSpPr>
          <p:cNvPr id="680963" name="Oval 3"/>
          <p:cNvSpPr>
            <a:spLocks noChangeArrowheads="1"/>
          </p:cNvSpPr>
          <p:nvPr/>
        </p:nvSpPr>
        <p:spPr bwMode="auto">
          <a:xfrm>
            <a:off x="3524250" y="370205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80964" name="Oval 4"/>
          <p:cNvSpPr>
            <a:spLocks noChangeArrowheads="1"/>
          </p:cNvSpPr>
          <p:nvPr/>
        </p:nvSpPr>
        <p:spPr bwMode="auto">
          <a:xfrm>
            <a:off x="2971800" y="2408238"/>
            <a:ext cx="552450" cy="563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80965" name="Oval 5"/>
          <p:cNvSpPr>
            <a:spLocks noChangeArrowheads="1"/>
          </p:cNvSpPr>
          <p:nvPr/>
        </p:nvSpPr>
        <p:spPr bwMode="auto">
          <a:xfrm>
            <a:off x="4703763" y="2009775"/>
            <a:ext cx="554037" cy="5635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80969" name="Line 9"/>
          <p:cNvSpPr>
            <a:spLocks noChangeShapeType="1"/>
          </p:cNvSpPr>
          <p:nvPr/>
        </p:nvSpPr>
        <p:spPr bwMode="auto">
          <a:xfrm flipV="1">
            <a:off x="4057650" y="3702050"/>
            <a:ext cx="80010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0" name="Line 10"/>
          <p:cNvSpPr>
            <a:spLocks noChangeShapeType="1"/>
          </p:cNvSpPr>
          <p:nvPr/>
        </p:nvSpPr>
        <p:spPr bwMode="auto">
          <a:xfrm>
            <a:off x="3332163" y="2971800"/>
            <a:ext cx="401637" cy="73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6" name="Oval 16"/>
          <p:cNvSpPr>
            <a:spLocks noChangeArrowheads="1"/>
          </p:cNvSpPr>
          <p:nvPr/>
        </p:nvSpPr>
        <p:spPr bwMode="auto">
          <a:xfrm>
            <a:off x="4857750" y="339725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0981" name="Text Box 21"/>
          <p:cNvSpPr txBox="1">
            <a:spLocks noChangeArrowheads="1"/>
          </p:cNvSpPr>
          <p:nvPr/>
        </p:nvSpPr>
        <p:spPr bwMode="auto">
          <a:xfrm>
            <a:off x="3733800" y="2147888"/>
            <a:ext cx="55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0.2</a:t>
            </a:r>
          </a:p>
        </p:txBody>
      </p:sp>
      <p:sp>
        <p:nvSpPr>
          <p:cNvPr id="680984" name="Oval 24"/>
          <p:cNvSpPr>
            <a:spLocks noChangeArrowheads="1"/>
          </p:cNvSpPr>
          <p:nvPr/>
        </p:nvSpPr>
        <p:spPr bwMode="auto">
          <a:xfrm>
            <a:off x="5848350" y="274320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Arial Rounded MT Bold" charset="0"/>
              </a:rPr>
              <a:t>E</a:t>
            </a:r>
          </a:p>
        </p:txBody>
      </p:sp>
      <p:cxnSp>
        <p:nvCxnSpPr>
          <p:cNvPr id="680985" name="AutoShape 25"/>
          <p:cNvCxnSpPr>
            <a:cxnSpLocks noChangeShapeType="1"/>
            <a:endCxn id="680976" idx="3"/>
          </p:cNvCxnSpPr>
          <p:nvPr/>
        </p:nvCxnSpPr>
        <p:spPr bwMode="auto">
          <a:xfrm rot="10800000">
            <a:off x="4938713" y="3879850"/>
            <a:ext cx="395287" cy="6350"/>
          </a:xfrm>
          <a:prstGeom prst="curvedConnector4">
            <a:avLst>
              <a:gd name="adj1" fmla="val 8028"/>
              <a:gd name="adj2" fmla="val -48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0986" name="Line 26"/>
          <p:cNvSpPr>
            <a:spLocks noChangeShapeType="1"/>
          </p:cNvSpPr>
          <p:nvPr/>
        </p:nvSpPr>
        <p:spPr bwMode="auto">
          <a:xfrm flipV="1">
            <a:off x="4038600" y="2573338"/>
            <a:ext cx="819150" cy="133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87" name="Line 27"/>
          <p:cNvSpPr>
            <a:spLocks noChangeShapeType="1"/>
          </p:cNvSpPr>
          <p:nvPr/>
        </p:nvSpPr>
        <p:spPr bwMode="auto">
          <a:xfrm flipV="1">
            <a:off x="3560763" y="2378075"/>
            <a:ext cx="114300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88" name="Line 28"/>
          <p:cNvSpPr>
            <a:spLocks noChangeShapeType="1"/>
          </p:cNvSpPr>
          <p:nvPr/>
        </p:nvSpPr>
        <p:spPr bwMode="auto">
          <a:xfrm>
            <a:off x="5257800" y="2330450"/>
            <a:ext cx="83820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89" name="Line 29"/>
          <p:cNvSpPr>
            <a:spLocks noChangeShapeType="1"/>
          </p:cNvSpPr>
          <p:nvPr/>
        </p:nvSpPr>
        <p:spPr bwMode="auto">
          <a:xfrm flipH="1">
            <a:off x="5105400" y="2362200"/>
            <a:ext cx="152400" cy="1027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0990" name="AutoShape 30"/>
          <p:cNvCxnSpPr>
            <a:cxnSpLocks noChangeShapeType="1"/>
            <a:stCxn id="680984" idx="5"/>
            <a:endCxn id="680984" idx="3"/>
          </p:cNvCxnSpPr>
          <p:nvPr/>
        </p:nvCxnSpPr>
        <p:spPr bwMode="auto">
          <a:xfrm rot="5400000">
            <a:off x="6123782" y="3031331"/>
            <a:ext cx="1588" cy="390525"/>
          </a:xfrm>
          <a:prstGeom prst="curvedConnector3">
            <a:avLst>
              <a:gd name="adj1" fmla="val 196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0991" name="Text Box 31"/>
          <p:cNvSpPr txBox="1">
            <a:spLocks noChangeArrowheads="1"/>
          </p:cNvSpPr>
          <p:nvPr/>
        </p:nvSpPr>
        <p:spPr bwMode="auto">
          <a:xfrm>
            <a:off x="3479800" y="29860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0.8</a:t>
            </a:r>
          </a:p>
        </p:txBody>
      </p:sp>
      <p:sp>
        <p:nvSpPr>
          <p:cNvPr id="680992" name="Text Box 32"/>
          <p:cNvSpPr txBox="1">
            <a:spLocks noChangeArrowheads="1"/>
          </p:cNvSpPr>
          <p:nvPr/>
        </p:nvSpPr>
        <p:spPr bwMode="auto">
          <a:xfrm>
            <a:off x="4165600" y="38242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0.9</a:t>
            </a:r>
          </a:p>
        </p:txBody>
      </p:sp>
      <p:sp>
        <p:nvSpPr>
          <p:cNvPr id="680993" name="Text Box 33"/>
          <p:cNvSpPr txBox="1">
            <a:spLocks noChangeArrowheads="1"/>
          </p:cNvSpPr>
          <p:nvPr/>
        </p:nvSpPr>
        <p:spPr bwMode="auto">
          <a:xfrm>
            <a:off x="4876800" y="42052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0994" name="Text Box 34"/>
          <p:cNvSpPr txBox="1">
            <a:spLocks noChangeArrowheads="1"/>
          </p:cNvSpPr>
          <p:nvPr/>
        </p:nvSpPr>
        <p:spPr bwMode="auto">
          <a:xfrm>
            <a:off x="6223000" y="33528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0995" name="Text Box 35"/>
          <p:cNvSpPr txBox="1">
            <a:spLocks noChangeArrowheads="1"/>
          </p:cNvSpPr>
          <p:nvPr/>
        </p:nvSpPr>
        <p:spPr bwMode="auto">
          <a:xfrm>
            <a:off x="5537200" y="21336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5156200" y="28336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0997" name="Text Box 37"/>
          <p:cNvSpPr txBox="1">
            <a:spLocks noChangeArrowheads="1"/>
          </p:cNvSpPr>
          <p:nvPr/>
        </p:nvSpPr>
        <p:spPr bwMode="auto">
          <a:xfrm>
            <a:off x="4089400" y="27432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0.1</a:t>
            </a:r>
          </a:p>
        </p:txBody>
      </p:sp>
      <p:sp>
        <p:nvSpPr>
          <p:cNvPr id="680998" name="Text Box 38"/>
          <p:cNvSpPr txBox="1">
            <a:spLocks noChangeArrowheads="1"/>
          </p:cNvSpPr>
          <p:nvPr/>
        </p:nvSpPr>
        <p:spPr bwMode="auto">
          <a:xfrm>
            <a:off x="2743200" y="2819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681000" name="Text Box 40"/>
          <p:cNvSpPr txBox="1">
            <a:spLocks noChangeArrowheads="1"/>
          </p:cNvSpPr>
          <p:nvPr/>
        </p:nvSpPr>
        <p:spPr bwMode="auto">
          <a:xfrm>
            <a:off x="6361113" y="1717675"/>
            <a:ext cx="2427287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/>
              <a:t>Probabilities of outgoing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/>
              <a:t>transitions sum up to 1.0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/>
              <a:t>for every state</a:t>
            </a:r>
            <a:endParaRPr lang="en-US" sz="1600" baseline="-25000"/>
          </a:p>
        </p:txBody>
      </p:sp>
      <p:sp>
        <p:nvSpPr>
          <p:cNvPr id="681001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-228600" y="5029200"/>
            <a:ext cx="93726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92500"/>
          </a:bodyPr>
          <a:lstStyle/>
          <a:p>
            <a:pPr lvl="1"/>
            <a:r>
              <a:rPr kumimoji="0" lang="en-US" dirty="0">
                <a:solidFill>
                  <a:schemeClr val="tx1"/>
                </a:solidFill>
              </a:rPr>
              <a:t>Probability of reaching E from s</a:t>
            </a:r>
            <a:r>
              <a:rPr kumimoji="0" lang="en-US" baseline="-25000" dirty="0">
                <a:solidFill>
                  <a:schemeClr val="tx1"/>
                </a:solidFill>
              </a:rPr>
              <a:t>0</a:t>
            </a:r>
            <a:r>
              <a:rPr kumimoji="0" lang="en-US" dirty="0">
                <a:solidFill>
                  <a:schemeClr val="tx1"/>
                </a:solidFill>
              </a:rPr>
              <a:t> is 0.2</a:t>
            </a:r>
            <a:r>
              <a:rPr kumimoji="0" lang="en-US" sz="1800" dirty="0">
                <a:solidFill>
                  <a:schemeClr val="tx1"/>
                </a:solidFill>
                <a:sym typeface="Symbol" charset="0"/>
              </a:rPr>
              <a:t></a:t>
            </a:r>
            <a:r>
              <a:rPr kumimoji="0" lang="en-US" dirty="0">
                <a:solidFill>
                  <a:schemeClr val="tx1"/>
                </a:solidFill>
              </a:rPr>
              <a:t>0.5+0.8</a:t>
            </a:r>
            <a:r>
              <a:rPr kumimoji="0" lang="en-US" sz="1800" dirty="0">
                <a:solidFill>
                  <a:schemeClr val="tx1"/>
                </a:solidFill>
                <a:sym typeface="Symbol" charset="0"/>
              </a:rPr>
              <a:t></a:t>
            </a:r>
            <a:r>
              <a:rPr kumimoji="0" lang="en-US" dirty="0">
                <a:solidFill>
                  <a:schemeClr val="tx1"/>
                </a:solidFill>
              </a:rPr>
              <a:t>0.1</a:t>
            </a:r>
            <a:r>
              <a:rPr kumimoji="0" lang="en-US" sz="1800" dirty="0">
                <a:solidFill>
                  <a:schemeClr val="tx1"/>
                </a:solidFill>
                <a:sym typeface="Symbol" charset="0"/>
              </a:rPr>
              <a:t></a:t>
            </a:r>
            <a:r>
              <a:rPr kumimoji="0" lang="en-US" dirty="0">
                <a:solidFill>
                  <a:schemeClr val="tx1"/>
                </a:solidFill>
              </a:rPr>
              <a:t>0.5=0.14</a:t>
            </a:r>
          </a:p>
          <a:p>
            <a:pPr lvl="1"/>
            <a:r>
              <a:rPr kumimoji="0" lang="en-US" dirty="0">
                <a:solidFill>
                  <a:schemeClr val="tx1"/>
                </a:solidFill>
              </a:rPr>
              <a:t>The chain has infinite paths if state graph has loops</a:t>
            </a:r>
          </a:p>
          <a:p>
            <a:pPr lvl="2"/>
            <a:r>
              <a:rPr kumimoji="0" lang="en-US" dirty="0">
                <a:solidFill>
                  <a:srgbClr val="000000"/>
                </a:solidFill>
              </a:rPr>
              <a:t>Need to solve a system of linear equations to compute probabilities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20" name="Rectangle 4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PRISM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tx1"/>
                </a:solidFill>
                <a:sym typeface="Webdings" charset="0"/>
              </a:rPr>
              <a:t>Kwiatkowska</a:t>
            </a:r>
            <a:r>
              <a:rPr lang="en-US" sz="3600" dirty="0" smtClean="0">
                <a:solidFill>
                  <a:schemeClr val="tx1"/>
                </a:solidFill>
                <a:sym typeface="Webdings" charset="0"/>
              </a:rPr>
              <a:t> et al., U. of Birmingham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43121" name="Text Box 49"/>
          <p:cNvSpPr txBox="1">
            <a:spLocks noChangeArrowheads="1"/>
          </p:cNvSpPr>
          <p:nvPr/>
        </p:nvSpPr>
        <p:spPr bwMode="auto">
          <a:xfrm>
            <a:off x="8680590" y="762000"/>
            <a:ext cx="255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solidFill>
                  <a:schemeClr val="tx1"/>
                </a:solidFill>
                <a:sym typeface="Webdings" charset="0"/>
              </a:rPr>
              <a:t>[</a:t>
            </a:r>
          </a:p>
        </p:txBody>
      </p:sp>
      <p:sp>
        <p:nvSpPr>
          <p:cNvPr id="64312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Probabilistic model checker</a:t>
            </a:r>
          </a:p>
          <a:p>
            <a:r>
              <a:rPr lang="en-US" dirty="0"/>
              <a:t>System specified as a Markov chain</a:t>
            </a:r>
          </a:p>
          <a:p>
            <a:pPr lvl="1"/>
            <a:r>
              <a:rPr lang="en-US" dirty="0"/>
              <a:t>Parties are finite-state machines w/ local variables</a:t>
            </a:r>
          </a:p>
          <a:p>
            <a:pPr lvl="1"/>
            <a:r>
              <a:rPr lang="en-US" dirty="0"/>
              <a:t>State transitions are associated with probabilities</a:t>
            </a:r>
          </a:p>
          <a:p>
            <a:pPr lvl="2"/>
            <a:r>
              <a:rPr lang="en-US" dirty="0"/>
              <a:t> Can also have </a:t>
            </a:r>
            <a:r>
              <a:rPr lang="en-US" dirty="0" err="1"/>
              <a:t>nondeterminism</a:t>
            </a:r>
            <a:r>
              <a:rPr lang="en-US" dirty="0"/>
              <a:t> (Markov decision processes)</a:t>
            </a:r>
          </a:p>
          <a:p>
            <a:pPr lvl="1"/>
            <a:r>
              <a:rPr lang="en-US" dirty="0"/>
              <a:t>All parameters must be finite</a:t>
            </a:r>
          </a:p>
          <a:p>
            <a:r>
              <a:rPr lang="en-US" dirty="0"/>
              <a:t>Correctness condition specified as PCTL formula</a:t>
            </a:r>
          </a:p>
          <a:p>
            <a:r>
              <a:rPr lang="en-US" dirty="0"/>
              <a:t>Computes probabilities for each reachable state</a:t>
            </a:r>
          </a:p>
          <a:p>
            <a:pPr lvl="2"/>
            <a:r>
              <a:rPr lang="en-US" dirty="0"/>
              <a:t>Enumerates reachable states</a:t>
            </a:r>
          </a:p>
          <a:p>
            <a:pPr lvl="2"/>
            <a:r>
              <a:rPr lang="en-US" dirty="0"/>
              <a:t>Solves system of linear equations to find probabilities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6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PRISM Syntax</a:t>
            </a:r>
          </a:p>
        </p:txBody>
      </p:sp>
      <p:sp>
        <p:nvSpPr>
          <p:cNvPr id="681987" name="Oval 3"/>
          <p:cNvSpPr>
            <a:spLocks noChangeArrowheads="1"/>
          </p:cNvSpPr>
          <p:nvPr/>
        </p:nvSpPr>
        <p:spPr bwMode="auto">
          <a:xfrm>
            <a:off x="3524250" y="332105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81988" name="Oval 4"/>
          <p:cNvSpPr>
            <a:spLocks noChangeArrowheads="1"/>
          </p:cNvSpPr>
          <p:nvPr/>
        </p:nvSpPr>
        <p:spPr bwMode="auto">
          <a:xfrm>
            <a:off x="2971800" y="2027238"/>
            <a:ext cx="552450" cy="563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81989" name="Oval 5"/>
          <p:cNvSpPr>
            <a:spLocks noChangeArrowheads="1"/>
          </p:cNvSpPr>
          <p:nvPr/>
        </p:nvSpPr>
        <p:spPr bwMode="auto">
          <a:xfrm>
            <a:off x="4703763" y="1628775"/>
            <a:ext cx="554037" cy="5635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 flipV="1">
            <a:off x="4057650" y="3321050"/>
            <a:ext cx="80010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32163" y="2590800"/>
            <a:ext cx="401637" cy="73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2" name="Oval 8"/>
          <p:cNvSpPr>
            <a:spLocks noChangeArrowheads="1"/>
          </p:cNvSpPr>
          <p:nvPr/>
        </p:nvSpPr>
        <p:spPr bwMode="auto">
          <a:xfrm>
            <a:off x="4857750" y="301625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1766888"/>
            <a:ext cx="55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0.2</a:t>
            </a:r>
          </a:p>
        </p:txBody>
      </p:sp>
      <p:sp>
        <p:nvSpPr>
          <p:cNvPr id="681994" name="Oval 10"/>
          <p:cNvSpPr>
            <a:spLocks noChangeArrowheads="1"/>
          </p:cNvSpPr>
          <p:nvPr/>
        </p:nvSpPr>
        <p:spPr bwMode="auto">
          <a:xfrm>
            <a:off x="5848350" y="236220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Arial Rounded MT Bold" charset="0"/>
              </a:rPr>
              <a:t>E</a:t>
            </a:r>
          </a:p>
        </p:txBody>
      </p:sp>
      <p:cxnSp>
        <p:nvCxnSpPr>
          <p:cNvPr id="681995" name="AutoShape 11"/>
          <p:cNvCxnSpPr>
            <a:cxnSpLocks noChangeShapeType="1"/>
            <a:endCxn id="681992" idx="3"/>
          </p:cNvCxnSpPr>
          <p:nvPr/>
        </p:nvCxnSpPr>
        <p:spPr bwMode="auto">
          <a:xfrm rot="10800000">
            <a:off x="4938713" y="3498850"/>
            <a:ext cx="395287" cy="6350"/>
          </a:xfrm>
          <a:prstGeom prst="curvedConnector4">
            <a:avLst>
              <a:gd name="adj1" fmla="val 8028"/>
              <a:gd name="adj2" fmla="val -48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1996" name="Line 12"/>
          <p:cNvSpPr>
            <a:spLocks noChangeShapeType="1"/>
          </p:cNvSpPr>
          <p:nvPr/>
        </p:nvSpPr>
        <p:spPr bwMode="auto">
          <a:xfrm flipV="1">
            <a:off x="4038600" y="2192338"/>
            <a:ext cx="819150" cy="133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V="1">
            <a:off x="3560763" y="1997075"/>
            <a:ext cx="114300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257800" y="1949450"/>
            <a:ext cx="83820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H="1">
            <a:off x="5105400" y="1981200"/>
            <a:ext cx="152400" cy="1027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2000" name="AutoShape 16"/>
          <p:cNvCxnSpPr>
            <a:cxnSpLocks noChangeShapeType="1"/>
            <a:stCxn id="681994" idx="4"/>
            <a:endCxn id="681994" idx="3"/>
          </p:cNvCxnSpPr>
          <p:nvPr/>
        </p:nvCxnSpPr>
        <p:spPr bwMode="auto">
          <a:xfrm rot="16200000" flipV="1">
            <a:off x="5985669" y="2788444"/>
            <a:ext cx="82550" cy="195262"/>
          </a:xfrm>
          <a:prstGeom prst="curvedConnector3">
            <a:avLst>
              <a:gd name="adj1" fmla="val -27692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2001" name="Text Box 17"/>
          <p:cNvSpPr txBox="1">
            <a:spLocks noChangeArrowheads="1"/>
          </p:cNvSpPr>
          <p:nvPr/>
        </p:nvSpPr>
        <p:spPr bwMode="auto">
          <a:xfrm>
            <a:off x="3479800" y="26050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0.8</a:t>
            </a:r>
          </a:p>
        </p:txBody>
      </p:sp>
      <p:sp>
        <p:nvSpPr>
          <p:cNvPr id="682002" name="Text Box 18"/>
          <p:cNvSpPr txBox="1">
            <a:spLocks noChangeArrowheads="1"/>
          </p:cNvSpPr>
          <p:nvPr/>
        </p:nvSpPr>
        <p:spPr bwMode="auto">
          <a:xfrm>
            <a:off x="4165600" y="34432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0.9</a:t>
            </a:r>
          </a:p>
        </p:txBody>
      </p:sp>
      <p:sp>
        <p:nvSpPr>
          <p:cNvPr id="682003" name="Text Box 19"/>
          <p:cNvSpPr txBox="1">
            <a:spLocks noChangeArrowheads="1"/>
          </p:cNvSpPr>
          <p:nvPr/>
        </p:nvSpPr>
        <p:spPr bwMode="auto">
          <a:xfrm>
            <a:off x="4876800" y="38242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2004" name="Text Box 20"/>
          <p:cNvSpPr txBox="1">
            <a:spLocks noChangeArrowheads="1"/>
          </p:cNvSpPr>
          <p:nvPr/>
        </p:nvSpPr>
        <p:spPr bwMode="auto">
          <a:xfrm>
            <a:off x="6096000" y="29718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5537200" y="17526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2006" name="Text Box 22"/>
          <p:cNvSpPr txBox="1">
            <a:spLocks noChangeArrowheads="1"/>
          </p:cNvSpPr>
          <p:nvPr/>
        </p:nvSpPr>
        <p:spPr bwMode="auto">
          <a:xfrm>
            <a:off x="5156200" y="24526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2007" name="Text Box 23"/>
          <p:cNvSpPr txBox="1">
            <a:spLocks noChangeArrowheads="1"/>
          </p:cNvSpPr>
          <p:nvPr/>
        </p:nvSpPr>
        <p:spPr bwMode="auto">
          <a:xfrm>
            <a:off x="4089400" y="23622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0.1</a:t>
            </a:r>
          </a:p>
        </p:txBody>
      </p:sp>
      <p:sp>
        <p:nvSpPr>
          <p:cNvPr id="682008" name="Text Box 24"/>
          <p:cNvSpPr txBox="1">
            <a:spLocks noChangeArrowheads="1"/>
          </p:cNvSpPr>
          <p:nvPr/>
        </p:nvSpPr>
        <p:spPr bwMode="auto">
          <a:xfrm>
            <a:off x="2743200" y="2438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682011" name="Text Box 27"/>
          <p:cNvSpPr txBox="1">
            <a:spLocks noChangeArrowheads="1"/>
          </p:cNvSpPr>
          <p:nvPr/>
        </p:nvSpPr>
        <p:spPr bwMode="auto">
          <a:xfrm>
            <a:off x="533400" y="4175125"/>
            <a:ext cx="81089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module Simple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  state: [1..5] init 1;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  [] state=1 -&gt; 0.8: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=2 + 0.2: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=3;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  [] state=2 -&gt; 0.1: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=3 + 0.9: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=4;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  [] state=3 -&gt; 0.5: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=4 + 0.5: state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Courier New" charset="0"/>
              </a:rPr>
              <a:t>=5;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Courier New" charset="0"/>
              </a:rPr>
              <a:t>endmodule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en-US" sz="2000" b="1">
              <a:latin typeface="Courier New" charset="0"/>
            </a:endParaRPr>
          </a:p>
        </p:txBody>
      </p:sp>
      <p:sp>
        <p:nvSpPr>
          <p:cNvPr id="682012" name="AutoShape 28"/>
          <p:cNvSpPr>
            <a:spLocks noChangeArrowheads="1"/>
          </p:cNvSpPr>
          <p:nvPr/>
        </p:nvSpPr>
        <p:spPr bwMode="auto">
          <a:xfrm>
            <a:off x="3309938" y="5867400"/>
            <a:ext cx="5453062" cy="593725"/>
          </a:xfrm>
          <a:prstGeom prst="wedgeRectCallout">
            <a:avLst>
              <a:gd name="adj1" fmla="val -60042"/>
              <a:gd name="adj2" fmla="val -582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Verdana" charset="0"/>
              </a:rPr>
              <a:t>IF state=3 THEN with prob. 50% assign 4 to state,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Verdana" charset="0"/>
              </a:rPr>
              <a:t>                         with prob. 50% assign 5 to state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9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/>
            <a:r>
              <a:rPr lang="en-US" dirty="0"/>
              <a:t>Probabilistic Computation Tree Logic</a:t>
            </a:r>
          </a:p>
          <a:p>
            <a:pPr marL="533400" indent="-533400"/>
            <a:r>
              <a:rPr lang="en-US" dirty="0"/>
              <a:t>Used for reasoning about probabilistic temporal properties of probabilistic finite state spaces</a:t>
            </a:r>
          </a:p>
          <a:p>
            <a:pPr marL="533400" indent="-533400"/>
            <a:r>
              <a:rPr lang="en-US" dirty="0"/>
              <a:t>Can express properties of the form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under any scheduling of processes, the probability that event E occurs is at least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4064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kumimoji="1" lang="en-US" sz="4000">
                <a:solidFill>
                  <a:schemeClr val="tx2"/>
                </a:solidFill>
              </a:rPr>
              <a:t>PCTL Logic</a:t>
            </a:r>
          </a:p>
        </p:txBody>
      </p:sp>
      <p:sp>
        <p:nvSpPr>
          <p:cNvPr id="652298" name="Text Box 10"/>
          <p:cNvSpPr txBox="1">
            <a:spLocks noChangeArrowheads="1"/>
          </p:cNvSpPr>
          <p:nvPr/>
        </p:nvSpPr>
        <p:spPr bwMode="auto">
          <a:xfrm>
            <a:off x="5621338" y="762000"/>
            <a:ext cx="331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  <a:sym typeface="Webdings" charset="0"/>
              </a:rPr>
              <a:t>[Hansson, Jonsson </a:t>
            </a:r>
            <a:r>
              <a:rPr lang="ja-JP" altLang="en-US">
                <a:solidFill>
                  <a:schemeClr val="tx1"/>
                </a:solidFill>
                <a:latin typeface="Arial"/>
                <a:sym typeface="Webdings" charset="0"/>
              </a:rPr>
              <a:t>‘</a:t>
            </a:r>
            <a:r>
              <a:rPr lang="en-US">
                <a:solidFill>
                  <a:schemeClr val="tx1"/>
                </a:solidFill>
                <a:sym typeface="Webdings" charset="0"/>
              </a:rPr>
              <a:t>94]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88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/>
            <a:r>
              <a:rPr lang="en-US"/>
              <a:t>State formulas</a:t>
            </a:r>
          </a:p>
          <a:p>
            <a:pPr marL="914400" lvl="1" indent="-457200"/>
            <a:r>
              <a:rPr lang="en-US"/>
              <a:t>First-order propositions over a single state</a:t>
            </a:r>
          </a:p>
          <a:p>
            <a:pPr marL="914400" lvl="1" indent="-457200">
              <a:lnSpc>
                <a:spcPct val="50000"/>
              </a:lnSpc>
              <a:buFontTx/>
              <a:buNone/>
            </a:pPr>
            <a:endParaRPr lang="en-US"/>
          </a:p>
          <a:p>
            <a:pPr marL="914400" lvl="1" indent="-4572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    </a:t>
            </a:r>
            <a:r>
              <a:rPr lang="en-US">
                <a:sym typeface="Symbol" charset="0"/>
              </a:rPr>
              <a:t></a:t>
            </a:r>
            <a:r>
              <a:rPr lang="en-US"/>
              <a:t> ::= True | a | </a:t>
            </a:r>
            <a:r>
              <a:rPr lang="en-US">
                <a:sym typeface="Symbol" charset="0"/>
              </a:rPr>
              <a:t>   |    |  | P</a:t>
            </a:r>
            <a:r>
              <a:rPr lang="en-US" baseline="-25000">
                <a:sym typeface="Symbol" charset="0"/>
              </a:rPr>
              <a:t>&gt;p</a:t>
            </a:r>
            <a:r>
              <a:rPr lang="en-US">
                <a:sym typeface="Symbol" charset="0"/>
              </a:rPr>
              <a:t>[]</a:t>
            </a:r>
          </a:p>
          <a:p>
            <a:pPr marL="533400" indent="-533400"/>
            <a:endParaRPr lang="en-US">
              <a:sym typeface="Symbol" charset="0"/>
            </a:endParaRPr>
          </a:p>
          <a:p>
            <a:pPr marL="533400" indent="-533400"/>
            <a:r>
              <a:rPr lang="en-US">
                <a:sym typeface="Symbol" charset="0"/>
              </a:rPr>
              <a:t>Path formulas</a:t>
            </a:r>
          </a:p>
          <a:p>
            <a:pPr marL="914400" lvl="1" indent="-457200"/>
            <a:r>
              <a:rPr lang="en-US">
                <a:sym typeface="Symbol" charset="0"/>
              </a:rPr>
              <a:t>Properties of chains of states </a:t>
            </a:r>
          </a:p>
          <a:p>
            <a:pPr marL="914400" lvl="1" indent="-457200">
              <a:lnSpc>
                <a:spcPct val="70000"/>
              </a:lnSpc>
            </a:pPr>
            <a:endParaRPr lang="en-US">
              <a:sym typeface="Symbol" charset="0"/>
            </a:endParaRPr>
          </a:p>
          <a:p>
            <a:pPr marL="914400" lvl="1" indent="-457200">
              <a:buFontTx/>
              <a:buNone/>
            </a:pPr>
            <a:r>
              <a:rPr lang="en-US">
                <a:solidFill>
                  <a:schemeClr val="accent2"/>
                </a:solidFill>
                <a:sym typeface="Symbol" charset="0"/>
              </a:rPr>
              <a:t>    </a:t>
            </a:r>
            <a:r>
              <a:rPr lang="en-US">
                <a:sym typeface="Symbol" charset="0"/>
              </a:rPr>
              <a:t></a:t>
            </a:r>
            <a:r>
              <a:rPr lang="en-US"/>
              <a:t> ::= X</a:t>
            </a:r>
            <a:r>
              <a:rPr lang="en-US" i="1"/>
              <a:t> </a:t>
            </a:r>
            <a:r>
              <a:rPr lang="en-US">
                <a:sym typeface="Symbol" charset="0"/>
              </a:rPr>
              <a:t></a:t>
            </a:r>
            <a:r>
              <a:rPr lang="en-US"/>
              <a:t> | </a:t>
            </a:r>
            <a:r>
              <a:rPr lang="en-US">
                <a:sym typeface="Symbol" charset="0"/>
              </a:rPr>
              <a:t> U</a:t>
            </a:r>
            <a:r>
              <a:rPr lang="en-US" baseline="30000">
                <a:sym typeface="Symbol" charset="0"/>
              </a:rPr>
              <a:t>k</a:t>
            </a:r>
            <a:r>
              <a:rPr lang="en-US">
                <a:sym typeface="Symbol" charset="0"/>
              </a:rPr>
              <a:t>  |  U  </a:t>
            </a:r>
          </a:p>
        </p:txBody>
      </p:sp>
      <p:sp>
        <p:nvSpPr>
          <p:cNvPr id="692227" name="Rectangle 3"/>
          <p:cNvSpPr>
            <a:spLocks noChangeArrowheads="1"/>
          </p:cNvSpPr>
          <p:nvPr/>
        </p:nvSpPr>
        <p:spPr bwMode="auto">
          <a:xfrm>
            <a:off x="4064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kumimoji="1" lang="en-US" sz="4000">
                <a:solidFill>
                  <a:schemeClr val="tx2"/>
                </a:solidFill>
              </a:rPr>
              <a:t>PCTL Syntax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68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/>
              <a:t>PCTL: Probabilistic State Formulas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/>
            <a:r>
              <a:rPr lang="en-US"/>
              <a:t>Specify that a certain predicate or path formula holds with probability no less than some bound</a:t>
            </a:r>
          </a:p>
          <a:p>
            <a:pPr marL="533400" indent="-533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89156" name="Oval 4"/>
          <p:cNvSpPr>
            <a:spLocks noChangeArrowheads="1"/>
          </p:cNvSpPr>
          <p:nvPr/>
        </p:nvSpPr>
        <p:spPr bwMode="auto">
          <a:xfrm>
            <a:off x="3943350" y="426720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X=3</a:t>
            </a:r>
          </a:p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y=0</a:t>
            </a:r>
          </a:p>
        </p:txBody>
      </p:sp>
      <p:sp>
        <p:nvSpPr>
          <p:cNvPr id="689157" name="Oval 5"/>
          <p:cNvSpPr>
            <a:spLocks noChangeArrowheads="1"/>
          </p:cNvSpPr>
          <p:nvPr/>
        </p:nvSpPr>
        <p:spPr bwMode="auto">
          <a:xfrm>
            <a:off x="2590800" y="3932238"/>
            <a:ext cx="552450" cy="5635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X=1</a:t>
            </a:r>
          </a:p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y=1</a:t>
            </a:r>
          </a:p>
        </p:txBody>
      </p:sp>
      <p:sp>
        <p:nvSpPr>
          <p:cNvPr id="689158" name="Oval 6"/>
          <p:cNvSpPr>
            <a:spLocks noChangeArrowheads="1"/>
          </p:cNvSpPr>
          <p:nvPr/>
        </p:nvSpPr>
        <p:spPr bwMode="auto">
          <a:xfrm>
            <a:off x="4322763" y="3533775"/>
            <a:ext cx="554037" cy="5635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X=1</a:t>
            </a:r>
          </a:p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y=2</a:t>
            </a:r>
          </a:p>
        </p:txBody>
      </p:sp>
      <p:sp>
        <p:nvSpPr>
          <p:cNvPr id="689159" name="Line 7"/>
          <p:cNvSpPr>
            <a:spLocks noChangeShapeType="1"/>
          </p:cNvSpPr>
          <p:nvPr/>
        </p:nvSpPr>
        <p:spPr bwMode="auto">
          <a:xfrm>
            <a:off x="3179763" y="4343400"/>
            <a:ext cx="731837" cy="16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0" name="Text Box 8"/>
          <p:cNvSpPr txBox="1">
            <a:spLocks noChangeArrowheads="1"/>
          </p:cNvSpPr>
          <p:nvPr/>
        </p:nvSpPr>
        <p:spPr bwMode="auto">
          <a:xfrm>
            <a:off x="3352800" y="3671888"/>
            <a:ext cx="55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0.2</a:t>
            </a:r>
          </a:p>
        </p:txBody>
      </p:sp>
      <p:sp>
        <p:nvSpPr>
          <p:cNvPr id="689161" name="Oval 9"/>
          <p:cNvSpPr>
            <a:spLocks noChangeArrowheads="1"/>
          </p:cNvSpPr>
          <p:nvPr/>
        </p:nvSpPr>
        <p:spPr bwMode="auto">
          <a:xfrm>
            <a:off x="5997575" y="3603625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X=2</a:t>
            </a:r>
          </a:p>
          <a:p>
            <a:pPr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y=0</a:t>
            </a:r>
          </a:p>
        </p:txBody>
      </p:sp>
      <p:sp>
        <p:nvSpPr>
          <p:cNvPr id="689162" name="Line 10"/>
          <p:cNvSpPr>
            <a:spLocks noChangeShapeType="1"/>
          </p:cNvSpPr>
          <p:nvPr/>
        </p:nvSpPr>
        <p:spPr bwMode="auto">
          <a:xfrm flipV="1">
            <a:off x="3179763" y="3902075"/>
            <a:ext cx="114300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3" name="Line 11"/>
          <p:cNvSpPr>
            <a:spLocks noChangeShapeType="1"/>
          </p:cNvSpPr>
          <p:nvPr/>
        </p:nvSpPr>
        <p:spPr bwMode="auto">
          <a:xfrm>
            <a:off x="4876800" y="3854450"/>
            <a:ext cx="11207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4" name="Line 12"/>
          <p:cNvSpPr>
            <a:spLocks noChangeShapeType="1"/>
          </p:cNvSpPr>
          <p:nvPr/>
        </p:nvSpPr>
        <p:spPr bwMode="auto">
          <a:xfrm flipV="1">
            <a:off x="4495800" y="4097338"/>
            <a:ext cx="228600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9165" name="AutoShape 13"/>
          <p:cNvCxnSpPr>
            <a:cxnSpLocks noChangeShapeType="1"/>
            <a:stCxn id="689161" idx="4"/>
            <a:endCxn id="689161" idx="3"/>
          </p:cNvCxnSpPr>
          <p:nvPr/>
        </p:nvCxnSpPr>
        <p:spPr bwMode="auto">
          <a:xfrm rot="16200000" flipV="1">
            <a:off x="6134894" y="4029869"/>
            <a:ext cx="82550" cy="195262"/>
          </a:xfrm>
          <a:prstGeom prst="curvedConnector3">
            <a:avLst>
              <a:gd name="adj1" fmla="val -27692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9166" name="Text Box 14"/>
          <p:cNvSpPr txBox="1">
            <a:spLocks noChangeArrowheads="1"/>
          </p:cNvSpPr>
          <p:nvPr/>
        </p:nvSpPr>
        <p:spPr bwMode="auto">
          <a:xfrm>
            <a:off x="3098800" y="45100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0.8</a:t>
            </a:r>
          </a:p>
        </p:txBody>
      </p:sp>
      <p:sp>
        <p:nvSpPr>
          <p:cNvPr id="689167" name="Text Box 15"/>
          <p:cNvSpPr txBox="1">
            <a:spLocks noChangeArrowheads="1"/>
          </p:cNvSpPr>
          <p:nvPr/>
        </p:nvSpPr>
        <p:spPr bwMode="auto">
          <a:xfrm>
            <a:off x="5029200" y="44338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5156200" y="353377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6223000" y="414337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1.0</a:t>
            </a:r>
          </a:p>
        </p:txBody>
      </p:sp>
      <p:sp>
        <p:nvSpPr>
          <p:cNvPr id="689170" name="Text Box 18"/>
          <p:cNvSpPr txBox="1">
            <a:spLocks noChangeArrowheads="1"/>
          </p:cNvSpPr>
          <p:nvPr/>
        </p:nvSpPr>
        <p:spPr bwMode="auto">
          <a:xfrm>
            <a:off x="2362200" y="4343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689171" name="Line 19"/>
          <p:cNvSpPr>
            <a:spLocks noChangeShapeType="1"/>
          </p:cNvSpPr>
          <p:nvPr/>
        </p:nvSpPr>
        <p:spPr bwMode="auto">
          <a:xfrm flipV="1">
            <a:off x="4495800" y="4097338"/>
            <a:ext cx="1582738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2" name="Text Box 20"/>
          <p:cNvSpPr txBox="1">
            <a:spLocks noChangeArrowheads="1"/>
          </p:cNvSpPr>
          <p:nvPr/>
        </p:nvSpPr>
        <p:spPr bwMode="auto">
          <a:xfrm>
            <a:off x="4699000" y="399097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89173" name="Text Box 21"/>
          <p:cNvSpPr txBox="1">
            <a:spLocks noChangeArrowheads="1"/>
          </p:cNvSpPr>
          <p:nvPr/>
        </p:nvSpPr>
        <p:spPr bwMode="auto">
          <a:xfrm>
            <a:off x="2133600" y="5334000"/>
            <a:ext cx="47831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kumimoji="1" lang="en-US">
                <a:latin typeface="Courier New" charset="0"/>
                <a:sym typeface="Symbol" charset="0"/>
              </a:rPr>
              <a:t> = </a:t>
            </a:r>
            <a:r>
              <a:rPr kumimoji="1" lang="en-US" b="1">
                <a:latin typeface="Courier New" charset="0"/>
                <a:sym typeface="Symbol" charset="0"/>
              </a:rPr>
              <a:t>P</a:t>
            </a:r>
            <a:r>
              <a:rPr kumimoji="1" lang="en-US" b="1" baseline="-25000">
                <a:latin typeface="Courier New" charset="0"/>
                <a:sym typeface="Symbol" charset="0"/>
              </a:rPr>
              <a:t>&gt;0.5</a:t>
            </a:r>
            <a:r>
              <a:rPr kumimoji="1" lang="en-US" b="1">
                <a:latin typeface="Courier New" charset="0"/>
                <a:sym typeface="Symbol" charset="0"/>
              </a:rPr>
              <a:t>[</a:t>
            </a:r>
            <a:r>
              <a:rPr kumimoji="1" lang="en-US" b="1">
                <a:latin typeface="Courier New" charset="0"/>
              </a:rPr>
              <a:t>(y&gt;0) U (x=2)]</a:t>
            </a:r>
            <a:endParaRPr kumimoji="1" lang="en-US" b="1"/>
          </a:p>
          <a:p>
            <a:endParaRPr lang="en-US" b="1"/>
          </a:p>
        </p:txBody>
      </p:sp>
      <p:sp>
        <p:nvSpPr>
          <p:cNvPr id="689174" name="Text Box 22"/>
          <p:cNvSpPr txBox="1">
            <a:spLocks noChangeArrowheads="1"/>
          </p:cNvSpPr>
          <p:nvPr/>
        </p:nvSpPr>
        <p:spPr bwMode="auto">
          <a:xfrm>
            <a:off x="1987550" y="3633788"/>
            <a:ext cx="754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False</a:t>
            </a:r>
          </a:p>
        </p:txBody>
      </p:sp>
      <p:sp>
        <p:nvSpPr>
          <p:cNvPr id="689175" name="Text Box 23"/>
          <p:cNvSpPr txBox="1">
            <a:spLocks noChangeArrowheads="1"/>
          </p:cNvSpPr>
          <p:nvPr/>
        </p:nvSpPr>
        <p:spPr bwMode="auto">
          <a:xfrm>
            <a:off x="4406900" y="312420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rgbClr val="99FF66"/>
                </a:solidFill>
              </a:rPr>
              <a:t>True</a:t>
            </a:r>
          </a:p>
        </p:txBody>
      </p:sp>
      <p:sp>
        <p:nvSpPr>
          <p:cNvPr id="689176" name="Text Box 24"/>
          <p:cNvSpPr txBox="1">
            <a:spLocks noChangeArrowheads="1"/>
          </p:cNvSpPr>
          <p:nvPr/>
        </p:nvSpPr>
        <p:spPr bwMode="auto">
          <a:xfrm>
            <a:off x="6388100" y="327660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rgbClr val="99FF66"/>
                </a:solidFill>
              </a:rPr>
              <a:t>True</a:t>
            </a:r>
          </a:p>
        </p:txBody>
      </p:sp>
      <p:sp>
        <p:nvSpPr>
          <p:cNvPr id="689177" name="Text Box 25"/>
          <p:cNvSpPr txBox="1">
            <a:spLocks noChangeArrowheads="1"/>
          </p:cNvSpPr>
          <p:nvPr/>
        </p:nvSpPr>
        <p:spPr bwMode="auto">
          <a:xfrm>
            <a:off x="4351338" y="4708525"/>
            <a:ext cx="75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False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4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Probabilistic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numerical approaches has issues</a:t>
            </a:r>
          </a:p>
          <a:p>
            <a:pPr lvl="1"/>
            <a:r>
              <a:rPr lang="en-US" dirty="0" smtClean="0"/>
              <a:t>Only works for certain structures</a:t>
            </a:r>
          </a:p>
          <a:p>
            <a:pPr lvl="1"/>
            <a:r>
              <a:rPr lang="en-US" dirty="0" smtClean="0"/>
              <a:t>High time and space requirements</a:t>
            </a:r>
          </a:p>
          <a:p>
            <a:r>
              <a:rPr lang="en-US" dirty="0" smtClean="0"/>
              <a:t>Another approach is to sample paths and do hypothesis testing</a:t>
            </a:r>
          </a:p>
          <a:p>
            <a:pPr lvl="1"/>
            <a:r>
              <a:rPr lang="en-US" dirty="0" smtClean="0"/>
              <a:t>With enough statistical evidence</a:t>
            </a:r>
          </a:p>
          <a:p>
            <a:r>
              <a:rPr lang="en-US" dirty="0" smtClean="0"/>
              <a:t>Just need to know the input distributions</a:t>
            </a:r>
          </a:p>
          <a:p>
            <a:pPr lvl="1"/>
            <a:r>
              <a:rPr lang="en-US" dirty="0" smtClean="0"/>
              <a:t>Can even be large complex system</a:t>
            </a:r>
          </a:p>
          <a:p>
            <a:pPr lvl="1"/>
            <a:r>
              <a:rPr lang="en-US" dirty="0" smtClean="0"/>
              <a:t>Just need to be able to run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Probabilistic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 are plenty too</a:t>
            </a:r>
          </a:p>
          <a:p>
            <a:r>
              <a:rPr lang="en-US" dirty="0" smtClean="0"/>
              <a:t>Only probabilistic guarantees</a:t>
            </a:r>
          </a:p>
          <a:p>
            <a:r>
              <a:rPr lang="en-US" dirty="0" smtClean="0"/>
              <a:t>Sample size grows very high for high accuracy</a:t>
            </a:r>
          </a:p>
          <a:p>
            <a:r>
              <a:rPr lang="en-US" dirty="0" smtClean="0"/>
              <a:t>Problematic to handle </a:t>
            </a:r>
            <a:r>
              <a:rPr lang="en-US" dirty="0" err="1" smtClean="0"/>
              <a:t>nondeterminism</a:t>
            </a:r>
            <a:endParaRPr lang="en-US" dirty="0" smtClean="0"/>
          </a:p>
          <a:p>
            <a:pPr lvl="1"/>
            <a:r>
              <a:rPr lang="en-US" dirty="0" smtClean="0"/>
              <a:t>Initially impossible, must be purely probabilistic</a:t>
            </a:r>
          </a:p>
          <a:p>
            <a:pPr lvl="1"/>
            <a:r>
              <a:rPr lang="en-US" dirty="0" smtClean="0"/>
              <a:t>Now finding an optimal scheduler that states how the </a:t>
            </a:r>
            <a:r>
              <a:rPr lang="en-US" dirty="0" err="1" smtClean="0"/>
              <a:t>nondeterminism</a:t>
            </a:r>
            <a:r>
              <a:rPr lang="en-US" dirty="0" smtClean="0"/>
              <a:t> should be resolved for maximum accuracy is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B7B-3B4B-E247-9FD8-B7F5618D7D1D}" type="slidenum">
              <a:rPr lang="en-US"/>
              <a:pPr/>
              <a:t>11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Bringing</a:t>
            </a:r>
            <a:br>
              <a:rPr lang="en-US" sz="3200"/>
            </a:br>
            <a:r>
              <a:rPr lang="en-US" sz="3200"/>
              <a:t>Model Checking to Programs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Allow model checkers to take modern programming languages as input, or, notations that are of similar expressive power</a:t>
            </a:r>
          </a:p>
          <a:p>
            <a:pPr>
              <a:lnSpc>
                <a:spcPct val="90000"/>
              </a:lnSpc>
            </a:pPr>
            <a:r>
              <a:rPr lang="en-US" sz="2800"/>
              <a:t>Major hurdle is how to encode the state of the system efficiently</a:t>
            </a:r>
          </a:p>
          <a:p>
            <a:pPr>
              <a:lnSpc>
                <a:spcPct val="90000"/>
              </a:lnSpc>
            </a:pPr>
            <a:r>
              <a:rPr lang="en-US" sz="2800"/>
              <a:t>Alternatively state-less model checking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state encoding or storing</a:t>
            </a:r>
          </a:p>
          <a:p>
            <a:pPr>
              <a:lnSpc>
                <a:spcPct val="90000"/>
              </a:lnSpc>
            </a:pPr>
            <a:r>
              <a:rPr lang="en-US" sz="2800"/>
              <a:t>Almost exclusively explicit-state model checking</a:t>
            </a:r>
          </a:p>
          <a:p>
            <a:pPr>
              <a:lnSpc>
                <a:spcPct val="90000"/>
              </a:lnSpc>
            </a:pPr>
            <a:r>
              <a:rPr lang="en-US" sz="2800"/>
              <a:t>Abstraction can still be used as well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Source to source abstractions</a:t>
            </a:r>
          </a:p>
        </p:txBody>
      </p:sp>
    </p:spTree>
    <p:extLst>
      <p:ext uri="{BB962C8B-B14F-4D97-AF65-F5344CB8AC3E}">
        <p14:creationId xmlns:p14="http://schemas.microsoft.com/office/powerpoint/2010/main" val="209238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D53-8462-EB44-A91B-8D08DAB9B519}" type="slidenum">
              <a:rPr lang="en-US"/>
              <a:pPr/>
              <a:t>12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Early Years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Hand-translation with ad-hoc abstractions</a:t>
            </a:r>
          </a:p>
          <a:p>
            <a:pPr lvl="1">
              <a:lnSpc>
                <a:spcPct val="90000"/>
              </a:lnSpc>
            </a:pPr>
            <a:r>
              <a:rPr lang="en-US"/>
              <a:t>1980 through mid 1990s</a:t>
            </a:r>
          </a:p>
          <a:p>
            <a:pPr>
              <a:lnSpc>
                <a:spcPct val="90000"/>
              </a:lnSpc>
            </a:pPr>
            <a:r>
              <a:rPr lang="en-US"/>
              <a:t>Semi-automated, table-driven translations</a:t>
            </a:r>
          </a:p>
          <a:p>
            <a:pPr lvl="1">
              <a:lnSpc>
                <a:spcPct val="90000"/>
              </a:lnSpc>
            </a:pPr>
            <a:r>
              <a:rPr lang="en-US"/>
              <a:t>1998</a:t>
            </a:r>
          </a:p>
          <a:p>
            <a:pPr>
              <a:lnSpc>
                <a:spcPct val="90000"/>
              </a:lnSpc>
            </a:pPr>
            <a:r>
              <a:rPr lang="en-US"/>
              <a:t>Automated translations still with </a:t>
            </a:r>
            <a:br>
              <a:rPr lang="en-US"/>
            </a:br>
            <a:r>
              <a:rPr lang="en-US"/>
              <a:t>ad-hoc abstractions</a:t>
            </a:r>
          </a:p>
          <a:p>
            <a:pPr lvl="1">
              <a:lnSpc>
                <a:spcPct val="90000"/>
              </a:lnSpc>
            </a:pPr>
            <a:r>
              <a:rPr lang="en-US"/>
              <a:t>1997-1999</a:t>
            </a:r>
          </a:p>
          <a:p>
            <a:pPr>
              <a:lnSpc>
                <a:spcPct val="90000"/>
              </a:lnSpc>
            </a:pPr>
            <a:r>
              <a:rPr lang="en-US"/>
              <a:t>State-less model checking for C</a:t>
            </a:r>
          </a:p>
          <a:p>
            <a:pPr lvl="1">
              <a:lnSpc>
                <a:spcPct val="90000"/>
              </a:lnSpc>
            </a:pPr>
            <a:r>
              <a:rPr lang="en-US"/>
              <a:t>VeriSoft 1997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4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AED0-E143-994E-8741-BAC9E72C9E14}" type="slidenum">
              <a:rPr lang="en-US"/>
              <a:pPr/>
              <a:t>13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Model Checker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Kripke structures are described as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programs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in the PROMELA language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Kripke structure is generated on-the-fly during model checking</a:t>
            </a:r>
          </a:p>
          <a:p>
            <a:pPr>
              <a:lnSpc>
                <a:spcPct val="80000"/>
              </a:lnSpc>
            </a:pPr>
            <a:r>
              <a:rPr lang="en-US" sz="2400"/>
              <a:t>Automata based model checker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Translates LTL formula to Büchi automaton</a:t>
            </a:r>
          </a:p>
          <a:p>
            <a:pPr>
              <a:lnSpc>
                <a:spcPct val="80000"/>
              </a:lnSpc>
            </a:pPr>
            <a:r>
              <a:rPr lang="en-US" sz="2400"/>
              <a:t>By far the most popular model checker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10</a:t>
            </a:r>
            <a:r>
              <a:rPr lang="en-US" sz="2000" baseline="30000"/>
              <a:t>th</a:t>
            </a:r>
            <a:r>
              <a:rPr lang="en-US" sz="2000"/>
              <a:t> SPIN Workshop to be held with ICSE – May 2003</a:t>
            </a:r>
          </a:p>
          <a:p>
            <a:pPr>
              <a:lnSpc>
                <a:spcPct val="80000"/>
              </a:lnSpc>
            </a:pPr>
            <a:r>
              <a:rPr lang="en-US" sz="2400"/>
              <a:t>Relevant theoretical papers can be found here</a:t>
            </a: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600">
                <a:hlinkClick r:id="rId2"/>
              </a:rPr>
              <a:t>http://netlib.bell-labs.com/netlib/spin/whatispin.html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Ideal for software model checking due to expressiveness of the PROMELA language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Close to a real programming language</a:t>
            </a:r>
          </a:p>
          <a:p>
            <a:pPr>
              <a:lnSpc>
                <a:spcPct val="80000"/>
              </a:lnSpc>
            </a:pPr>
            <a:r>
              <a:rPr lang="en-US" sz="2400"/>
              <a:t>Gerard Holzmann won the ACM software award for SPIN</a:t>
            </a:r>
          </a:p>
        </p:txBody>
      </p:sp>
    </p:spTree>
    <p:extLst>
      <p:ext uri="{BB962C8B-B14F-4D97-AF65-F5344CB8AC3E}">
        <p14:creationId xmlns:p14="http://schemas.microsoft.com/office/powerpoint/2010/main" val="217409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C9F8-4403-9D47-BB9D-E1F036542ED7}" type="slidenum">
              <a:rPr lang="en-US"/>
              <a:pPr/>
              <a:t>14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Hand-Translation</a:t>
            </a:r>
          </a:p>
        </p:txBody>
      </p:sp>
      <p:grpSp>
        <p:nvGrpSpPr>
          <p:cNvPr id="195587" name="Group 3"/>
          <p:cNvGrpSpPr>
            <a:grpSpLocks/>
          </p:cNvGrpSpPr>
          <p:nvPr/>
        </p:nvGrpSpPr>
        <p:grpSpPr bwMode="auto">
          <a:xfrm>
            <a:off x="2819400" y="1676400"/>
            <a:ext cx="3363913" cy="2316163"/>
            <a:chOff x="384" y="960"/>
            <a:chExt cx="1880" cy="1180"/>
          </a:xfrm>
        </p:grpSpPr>
        <p:sp>
          <p:nvSpPr>
            <p:cNvPr id="195588" name="Line 4"/>
            <p:cNvSpPr>
              <a:spLocks noChangeShapeType="1"/>
            </p:cNvSpPr>
            <p:nvPr/>
          </p:nvSpPr>
          <p:spPr bwMode="auto">
            <a:xfrm>
              <a:off x="816" y="115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89" name="Line 5"/>
            <p:cNvSpPr>
              <a:spLocks noChangeShapeType="1"/>
            </p:cNvSpPr>
            <p:nvPr/>
          </p:nvSpPr>
          <p:spPr bwMode="auto">
            <a:xfrm rot="5400000">
              <a:off x="1224" y="156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0" name="Text Box 6"/>
            <p:cNvSpPr txBox="1">
              <a:spLocks noChangeArrowheads="1"/>
            </p:cNvSpPr>
            <p:nvPr/>
          </p:nvSpPr>
          <p:spPr bwMode="auto">
            <a:xfrm>
              <a:off x="528" y="960"/>
              <a:ext cx="60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abstraction</a:t>
              </a: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auto">
            <a:xfrm>
              <a:off x="1632" y="1872"/>
              <a:ext cx="58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translation</a:t>
              </a:r>
            </a:p>
          </p:txBody>
        </p:sp>
        <p:sp>
          <p:nvSpPr>
            <p:cNvPr id="195592" name="Text Box 8"/>
            <p:cNvSpPr txBox="1">
              <a:spLocks noChangeArrowheads="1"/>
            </p:cNvSpPr>
            <p:nvPr/>
          </p:nvSpPr>
          <p:spPr bwMode="auto">
            <a:xfrm>
              <a:off x="1296" y="1248"/>
              <a:ext cx="96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D42E4A"/>
                  </a:solidFill>
                </a:rPr>
                <a:t>Verification model</a:t>
              </a:r>
              <a:endParaRPr lang="en-US" sz="1600"/>
            </a:p>
          </p:txBody>
        </p:sp>
        <p:sp>
          <p:nvSpPr>
            <p:cNvPr id="195593" name="Line 9"/>
            <p:cNvSpPr>
              <a:spLocks noChangeShapeType="1"/>
            </p:cNvSpPr>
            <p:nvPr/>
          </p:nvSpPr>
          <p:spPr bwMode="auto">
            <a:xfrm flipV="1">
              <a:off x="816" y="1440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4" name="Text Box 10"/>
            <p:cNvSpPr txBox="1">
              <a:spLocks noChangeArrowheads="1"/>
            </p:cNvSpPr>
            <p:nvPr/>
          </p:nvSpPr>
          <p:spPr bwMode="auto">
            <a:xfrm>
              <a:off x="384" y="1968"/>
              <a:ext cx="49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D42E4A"/>
                  </a:solidFill>
                </a:rPr>
                <a:t>Program</a:t>
              </a:r>
              <a:endParaRPr lang="en-US" sz="1600"/>
            </a:p>
          </p:txBody>
        </p:sp>
      </p:grp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807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Hand translation of program to model checker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input notation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Meat-axe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approach to abstraction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Labor intensive and error-prone</a:t>
            </a:r>
          </a:p>
        </p:txBody>
      </p:sp>
    </p:spTree>
    <p:extLst>
      <p:ext uri="{BB962C8B-B14F-4D97-AF65-F5344CB8AC3E}">
        <p14:creationId xmlns:p14="http://schemas.microsoft.com/office/powerpoint/2010/main" val="20362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36A-DE10-764A-88C7-DA8E8EF08362}" type="slidenum">
              <a:rPr lang="en-US"/>
              <a:pPr/>
              <a:t>15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Hand-Translation </a:t>
            </a:r>
            <a:br>
              <a:rPr lang="en-US"/>
            </a:br>
            <a:r>
              <a:rPr lang="en-US"/>
              <a:t> Examples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648200"/>
          </a:xfrm>
        </p:spPr>
        <p:txBody>
          <a:bodyPr/>
          <a:lstStyle/>
          <a:p>
            <a:r>
              <a:rPr lang="en-US" sz="2800"/>
              <a:t>Remote Agent – Havelund,Penix,Lowry 1997 </a:t>
            </a:r>
          </a:p>
          <a:p>
            <a:pPr lvl="1"/>
            <a:r>
              <a:rPr lang="en-US" sz="2400">
                <a:hlinkClick r:id="rId2"/>
              </a:rPr>
              <a:t>http://ase.arc.nasa.gov/havelund</a:t>
            </a:r>
            <a:endParaRPr lang="en-US" sz="2400"/>
          </a:p>
          <a:p>
            <a:pPr lvl="1"/>
            <a:r>
              <a:rPr lang="en-US" sz="2400"/>
              <a:t>Translation from Lisp to Promela (most effort)</a:t>
            </a:r>
          </a:p>
          <a:p>
            <a:pPr lvl="1"/>
            <a:r>
              <a:rPr lang="en-US" sz="2400"/>
              <a:t>Heavy abstraction</a:t>
            </a:r>
          </a:p>
          <a:p>
            <a:pPr lvl="1"/>
            <a:r>
              <a:rPr lang="en-US" sz="2400"/>
              <a:t>3 man months</a:t>
            </a:r>
          </a:p>
          <a:p>
            <a:r>
              <a:rPr lang="en-US" sz="2800"/>
              <a:t>DEOS – Penix, Visser, </a:t>
            </a:r>
            <a:r>
              <a:rPr lang="en-US" sz="2800" i="1"/>
              <a:t>et al. </a:t>
            </a:r>
            <a:r>
              <a:rPr lang="en-US" sz="2800"/>
              <a:t>1998/1999</a:t>
            </a:r>
            <a:r>
              <a:rPr lang="en-US" sz="2800" i="1"/>
              <a:t> </a:t>
            </a:r>
          </a:p>
          <a:p>
            <a:pPr lvl="1"/>
            <a:r>
              <a:rPr lang="en-US" sz="2400">
                <a:hlinkClick r:id="rId3"/>
              </a:rPr>
              <a:t>http://ase.arc.nasa.gov/visser</a:t>
            </a:r>
            <a:endParaRPr lang="en-US" sz="2400"/>
          </a:p>
          <a:p>
            <a:pPr lvl="1"/>
            <a:r>
              <a:rPr lang="en-US" sz="2400"/>
              <a:t>C++ to Promela (most effort in environment generation)</a:t>
            </a:r>
          </a:p>
          <a:p>
            <a:pPr lvl="1"/>
            <a:r>
              <a:rPr lang="en-US" sz="2400"/>
              <a:t>Limited abstraction - programmers produced sliced system </a:t>
            </a:r>
          </a:p>
          <a:p>
            <a:pPr lvl="1"/>
            <a:r>
              <a:rPr lang="en-US" sz="2400"/>
              <a:t>3 man months</a:t>
            </a:r>
          </a:p>
        </p:txBody>
      </p:sp>
    </p:spTree>
    <p:extLst>
      <p:ext uri="{BB962C8B-B14F-4D97-AF65-F5344CB8AC3E}">
        <p14:creationId xmlns:p14="http://schemas.microsoft.com/office/powerpoint/2010/main" val="131887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B7BD-CF36-A341-917C-F34154DB9BF2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State-less Model Checking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No state storing, hence no state matching</a:t>
            </a:r>
          </a:p>
          <a:p>
            <a:pPr>
              <a:lnSpc>
                <a:spcPct val="80000"/>
              </a:lnSpc>
            </a:pPr>
            <a:r>
              <a:rPr lang="en-US" sz="2000"/>
              <a:t>Must limit search-depth to ensure termination</a:t>
            </a:r>
          </a:p>
          <a:p>
            <a:pPr>
              <a:lnSpc>
                <a:spcPct val="80000"/>
              </a:lnSpc>
            </a:pPr>
            <a:r>
              <a:rPr lang="en-US" sz="2000"/>
              <a:t>Enabling technology is partial-order reduction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Avoid revisiting some states</a:t>
            </a:r>
          </a:p>
          <a:p>
            <a:pPr>
              <a:lnSpc>
                <a:spcPct val="80000"/>
              </a:lnSpc>
            </a:pPr>
            <a:r>
              <a:rPr lang="en-US" sz="2000"/>
              <a:t>Annotate code to allow verifier to detect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important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statements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Communications and nondeterministic choice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Model checker will try all interleavings of the these statements, but will consider all other statements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atomic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, i.e. the last statement in any group will be an important one.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include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VeriSoft </a:t>
            </a:r>
          </a:p>
          <a:p>
            <a:pPr marL="1143000" lvl="2">
              <a:lnSpc>
                <a:spcPct val="80000"/>
              </a:lnSpc>
            </a:pPr>
            <a:r>
              <a:rPr lang="en-US" sz="1600">
                <a:hlinkClick r:id="rId2"/>
              </a:rPr>
              <a:t>http://www1.bell-labs.com/project/verisoft/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800"/>
              <a:t>Rivet</a:t>
            </a:r>
          </a:p>
          <a:p>
            <a:pPr marL="1143000" lvl="2">
              <a:lnSpc>
                <a:spcPct val="80000"/>
              </a:lnSpc>
            </a:pPr>
            <a:r>
              <a:rPr lang="en-US" sz="1600">
                <a:hlinkClick r:id="rId3"/>
              </a:rPr>
              <a:t>http://sdg.lcs.mit.edu/rivet.html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800"/>
              <a:t>See also work by Scott Stoller</a:t>
            </a:r>
          </a:p>
          <a:p>
            <a:pPr marL="1143000" lvl="2">
              <a:lnSpc>
                <a:spcPct val="80000"/>
              </a:lnSpc>
            </a:pPr>
            <a:r>
              <a:rPr lang="en-US" sz="1600">
                <a:hlinkClick r:id="rId4"/>
              </a:rPr>
              <a:t>http://www.cs.sunysb.edu/~stoller/</a:t>
            </a:r>
            <a:endParaRPr lang="en-US" sz="1600"/>
          </a:p>
          <a:p>
            <a:pPr marL="1143000" lvl="2">
              <a:lnSpc>
                <a:spcPct val="8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983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412D-AE17-3A46-988C-1719917A0ED2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Partial-Order Reductions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752600"/>
          </a:xfrm>
        </p:spPr>
        <p:txBody>
          <a:bodyPr/>
          <a:lstStyle/>
          <a:p>
            <a:r>
              <a:rPr lang="en-US"/>
              <a:t>Reduce the number of interleavings of independent concurrent transitions</a:t>
            </a:r>
          </a:p>
          <a:p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x := 1</a:t>
            </a:r>
            <a:r>
              <a:rPr lang="en-US"/>
              <a:t> || </a:t>
            </a:r>
            <a:r>
              <a:rPr lang="en-US">
                <a:solidFill>
                  <a:srgbClr val="000099"/>
                </a:solidFill>
              </a:rPr>
              <a:t>y := 1</a:t>
            </a:r>
            <a:r>
              <a:rPr lang="en-US"/>
              <a:t>  where initially x = y = 0 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1447800" y="3429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685800" y="4191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85800" y="419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2209800" y="4191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1447800" y="5029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11</a:t>
            </a:r>
          </a:p>
        </p:txBody>
      </p:sp>
      <p:cxnSp>
        <p:nvCxnSpPr>
          <p:cNvPr id="65563" name="AutoShape 27"/>
          <p:cNvCxnSpPr>
            <a:cxnSpLocks noChangeShapeType="1"/>
            <a:stCxn id="65540" idx="5"/>
            <a:endCxn id="65552" idx="1"/>
          </p:cNvCxnSpPr>
          <p:nvPr/>
        </p:nvCxnSpPr>
        <p:spPr bwMode="auto">
          <a:xfrm>
            <a:off x="1773238" y="3754438"/>
            <a:ext cx="492125" cy="492125"/>
          </a:xfrm>
          <a:prstGeom prst="straightConnector1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564" name="AutoShape 28"/>
          <p:cNvCxnSpPr>
            <a:cxnSpLocks noChangeShapeType="1"/>
            <a:stCxn id="65552" idx="3"/>
            <a:endCxn id="65555" idx="7"/>
          </p:cNvCxnSpPr>
          <p:nvPr/>
        </p:nvCxnSpPr>
        <p:spPr bwMode="auto">
          <a:xfrm flipH="1">
            <a:off x="1773238" y="4516438"/>
            <a:ext cx="492125" cy="5683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565" name="AutoShape 29"/>
          <p:cNvCxnSpPr>
            <a:cxnSpLocks noChangeShapeType="1"/>
            <a:stCxn id="65540" idx="3"/>
            <a:endCxn id="65549" idx="7"/>
          </p:cNvCxnSpPr>
          <p:nvPr/>
        </p:nvCxnSpPr>
        <p:spPr bwMode="auto">
          <a:xfrm flipH="1">
            <a:off x="1011238" y="3754438"/>
            <a:ext cx="492125" cy="492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566" name="AutoShape 30"/>
          <p:cNvCxnSpPr>
            <a:cxnSpLocks noChangeShapeType="1"/>
            <a:stCxn id="65549" idx="5"/>
            <a:endCxn id="65555" idx="1"/>
          </p:cNvCxnSpPr>
          <p:nvPr/>
        </p:nvCxnSpPr>
        <p:spPr bwMode="auto">
          <a:xfrm>
            <a:off x="1011238" y="4516438"/>
            <a:ext cx="492125" cy="568325"/>
          </a:xfrm>
          <a:prstGeom prst="straightConnector1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447800" y="3429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00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2209800" y="4191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01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685800" y="4191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685800" y="36576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x := 1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1981200" y="47244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x := 1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33400" y="46482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00099"/>
                </a:solidFill>
              </a:rPr>
              <a:t>y := 1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1905000" y="36576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0099"/>
                </a:solidFill>
              </a:rPr>
              <a:t>y := 1</a:t>
            </a: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4343400" y="3429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3581400" y="4191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3581400" y="419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5105400" y="4191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4343400" y="5029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11</a:t>
            </a:r>
          </a:p>
        </p:txBody>
      </p:sp>
      <p:cxnSp>
        <p:nvCxnSpPr>
          <p:cNvPr id="65582" name="AutoShape 46"/>
          <p:cNvCxnSpPr>
            <a:cxnSpLocks noChangeShapeType="1"/>
            <a:stCxn id="65577" idx="5"/>
            <a:endCxn id="65580" idx="1"/>
          </p:cNvCxnSpPr>
          <p:nvPr/>
        </p:nvCxnSpPr>
        <p:spPr bwMode="auto">
          <a:xfrm>
            <a:off x="4668838" y="3754438"/>
            <a:ext cx="492125" cy="492125"/>
          </a:xfrm>
          <a:prstGeom prst="straightConnector1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584" name="AutoShape 48"/>
          <p:cNvCxnSpPr>
            <a:cxnSpLocks noChangeShapeType="1"/>
            <a:stCxn id="65577" idx="3"/>
            <a:endCxn id="65578" idx="7"/>
          </p:cNvCxnSpPr>
          <p:nvPr/>
        </p:nvCxnSpPr>
        <p:spPr bwMode="auto">
          <a:xfrm flipH="1">
            <a:off x="3906838" y="3754438"/>
            <a:ext cx="492125" cy="492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585" name="AutoShape 49"/>
          <p:cNvCxnSpPr>
            <a:cxnSpLocks noChangeShapeType="1"/>
            <a:stCxn id="65578" idx="5"/>
            <a:endCxn id="65581" idx="1"/>
          </p:cNvCxnSpPr>
          <p:nvPr/>
        </p:nvCxnSpPr>
        <p:spPr bwMode="auto">
          <a:xfrm>
            <a:off x="3906838" y="4516438"/>
            <a:ext cx="492125" cy="568325"/>
          </a:xfrm>
          <a:prstGeom prst="straightConnector1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4343400" y="3429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00</a:t>
            </a:r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5105400" y="4191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01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3581400" y="4191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3581400" y="36576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x := 1</a:t>
            </a:r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3429000" y="46482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00099"/>
                </a:solidFill>
              </a:rPr>
              <a:t>y := 1</a:t>
            </a:r>
          </a:p>
        </p:txBody>
      </p:sp>
      <p:sp>
        <p:nvSpPr>
          <p:cNvPr id="65592" name="Text Box 56"/>
          <p:cNvSpPr txBox="1">
            <a:spLocks noChangeArrowheads="1"/>
          </p:cNvSpPr>
          <p:nvPr/>
        </p:nvSpPr>
        <p:spPr bwMode="auto">
          <a:xfrm>
            <a:off x="4800600" y="36576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0099"/>
                </a:solidFill>
              </a:rPr>
              <a:t>y := 1</a:t>
            </a: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7162800" y="3429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6400800" y="4191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6400800" y="419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7162800" y="5029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11</a:t>
            </a:r>
          </a:p>
        </p:txBody>
      </p:sp>
      <p:cxnSp>
        <p:nvCxnSpPr>
          <p:cNvPr id="65601" name="AutoShape 65"/>
          <p:cNvCxnSpPr>
            <a:cxnSpLocks noChangeShapeType="1"/>
            <a:stCxn id="65594" idx="3"/>
            <a:endCxn id="65595" idx="7"/>
          </p:cNvCxnSpPr>
          <p:nvPr/>
        </p:nvCxnSpPr>
        <p:spPr bwMode="auto">
          <a:xfrm flipH="1">
            <a:off x="6726238" y="3754438"/>
            <a:ext cx="492125" cy="492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602" name="AutoShape 66"/>
          <p:cNvCxnSpPr>
            <a:cxnSpLocks noChangeShapeType="1"/>
            <a:stCxn id="65595" idx="5"/>
            <a:endCxn id="65598" idx="1"/>
          </p:cNvCxnSpPr>
          <p:nvPr/>
        </p:nvCxnSpPr>
        <p:spPr bwMode="auto">
          <a:xfrm>
            <a:off x="6726238" y="4516438"/>
            <a:ext cx="492125" cy="568325"/>
          </a:xfrm>
          <a:prstGeom prst="straightConnector1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7162800" y="3429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00</a:t>
            </a:r>
          </a:p>
        </p:txBody>
      </p:sp>
      <p:sp>
        <p:nvSpPr>
          <p:cNvPr id="65605" name="Text Box 69"/>
          <p:cNvSpPr txBox="1">
            <a:spLocks noChangeArrowheads="1"/>
          </p:cNvSpPr>
          <p:nvPr/>
        </p:nvSpPr>
        <p:spPr bwMode="auto">
          <a:xfrm>
            <a:off x="6400800" y="4191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</a:t>
            </a:r>
          </a:p>
        </p:txBody>
      </p:sp>
      <p:sp>
        <p:nvSpPr>
          <p:cNvPr id="65606" name="Text Box 70"/>
          <p:cNvSpPr txBox="1">
            <a:spLocks noChangeArrowheads="1"/>
          </p:cNvSpPr>
          <p:nvPr/>
        </p:nvSpPr>
        <p:spPr bwMode="auto">
          <a:xfrm>
            <a:off x="6400800" y="36576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x := 1</a:t>
            </a: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248400" y="4648200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00099"/>
                </a:solidFill>
              </a:rPr>
              <a:t>y := 1</a:t>
            </a:r>
          </a:p>
        </p:txBody>
      </p:sp>
      <p:sp>
        <p:nvSpPr>
          <p:cNvPr id="65610" name="Text Box 74"/>
          <p:cNvSpPr txBox="1">
            <a:spLocks noChangeArrowheads="1"/>
          </p:cNvSpPr>
          <p:nvPr/>
        </p:nvSpPr>
        <p:spPr bwMode="auto">
          <a:xfrm>
            <a:off x="685800" y="5562600"/>
            <a:ext cx="200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No Reductions</a:t>
            </a:r>
          </a:p>
        </p:txBody>
      </p:sp>
      <p:sp>
        <p:nvSpPr>
          <p:cNvPr id="65611" name="Text Box 75"/>
          <p:cNvSpPr txBox="1">
            <a:spLocks noChangeArrowheads="1"/>
          </p:cNvSpPr>
          <p:nvPr/>
        </p:nvSpPr>
        <p:spPr bwMode="auto">
          <a:xfrm>
            <a:off x="3276600" y="5562600"/>
            <a:ext cx="269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Transitions Reduced</a:t>
            </a:r>
          </a:p>
        </p:txBody>
      </p:sp>
      <p:sp>
        <p:nvSpPr>
          <p:cNvPr id="65612" name="Text Box 76"/>
          <p:cNvSpPr txBox="1">
            <a:spLocks noChangeArrowheads="1"/>
          </p:cNvSpPr>
          <p:nvPr/>
        </p:nvSpPr>
        <p:spPr bwMode="auto">
          <a:xfrm>
            <a:off x="6248400" y="5562600"/>
            <a:ext cx="205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States Reduced</a:t>
            </a:r>
          </a:p>
        </p:txBody>
      </p:sp>
    </p:spTree>
    <p:extLst>
      <p:ext uri="{BB962C8B-B14F-4D97-AF65-F5344CB8AC3E}">
        <p14:creationId xmlns:p14="http://schemas.microsoft.com/office/powerpoint/2010/main" val="39355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89C-6FE5-AF4A-A91D-EAB5B6C13BF8}" type="slidenum">
              <a:rPr lang="en-US"/>
              <a:pPr/>
              <a:t>18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Partial Order Reductions</a:t>
            </a:r>
            <a:br>
              <a:rPr lang="en-US"/>
            </a:br>
            <a:r>
              <a:rPr lang="en-US" sz="3200"/>
              <a:t>Basic Ideas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Independence </a:t>
            </a:r>
          </a:p>
          <a:p>
            <a:pPr lvl="1"/>
            <a:r>
              <a:rPr lang="en-US" sz="2400"/>
              <a:t>Independent transitions </a:t>
            </a:r>
            <a:r>
              <a:rPr lang="en-US" sz="2400">
                <a:solidFill>
                  <a:srgbClr val="000099"/>
                </a:solidFill>
              </a:rPr>
              <a:t>cannot disable nor enable each other</a:t>
            </a:r>
          </a:p>
          <a:p>
            <a:pPr lvl="1"/>
            <a:r>
              <a:rPr lang="en-US" sz="2400"/>
              <a:t>Enabled independent transitions are </a:t>
            </a:r>
            <a:r>
              <a:rPr lang="en-US" sz="2400">
                <a:solidFill>
                  <a:srgbClr val="000099"/>
                </a:solidFill>
              </a:rPr>
              <a:t>commutative</a:t>
            </a:r>
          </a:p>
          <a:p>
            <a:r>
              <a:rPr lang="en-US" sz="2800"/>
              <a:t>Partial-order reductions only apply during the </a:t>
            </a:r>
            <a:br>
              <a:rPr lang="en-US" sz="2800"/>
            </a:br>
            <a:r>
              <a:rPr lang="en-US" sz="2800">
                <a:solidFill>
                  <a:srgbClr val="000099"/>
                </a:solidFill>
              </a:rPr>
              <a:t>on-the-fly construction</a:t>
            </a:r>
            <a:r>
              <a:rPr lang="en-US" sz="2800"/>
              <a:t> of the Kripke structure</a:t>
            </a:r>
          </a:p>
          <a:p>
            <a:r>
              <a:rPr lang="en-US" sz="2800"/>
              <a:t>Based on a </a:t>
            </a:r>
            <a:r>
              <a:rPr lang="en-US" sz="2800" i="1">
                <a:solidFill>
                  <a:srgbClr val="000099"/>
                </a:solidFill>
              </a:rPr>
              <a:t>selective search</a:t>
            </a:r>
            <a:r>
              <a:rPr lang="en-US" sz="2800"/>
              <a:t> principle</a:t>
            </a:r>
          </a:p>
          <a:p>
            <a:pPr lvl="1"/>
            <a:r>
              <a:rPr lang="en-US" sz="2400"/>
              <a:t>Compute a </a:t>
            </a:r>
            <a:r>
              <a:rPr lang="en-US" sz="2400">
                <a:solidFill>
                  <a:srgbClr val="000099"/>
                </a:solidFill>
              </a:rPr>
              <a:t>subset of enabled transitions</a:t>
            </a:r>
            <a:r>
              <a:rPr lang="en-US" sz="2400"/>
              <a:t> in a state to execute</a:t>
            </a:r>
          </a:p>
          <a:p>
            <a:r>
              <a:rPr lang="en-US" sz="2800"/>
              <a:t>Sleep sets (Reduce transitions)</a:t>
            </a:r>
          </a:p>
          <a:p>
            <a:r>
              <a:rPr lang="en-US" sz="2800"/>
              <a:t>Persistent sets (Reduce states)</a:t>
            </a:r>
          </a:p>
        </p:txBody>
      </p:sp>
    </p:spTree>
    <p:extLst>
      <p:ext uri="{BB962C8B-B14F-4D97-AF65-F5344CB8AC3E}">
        <p14:creationId xmlns:p14="http://schemas.microsoft.com/office/powerpoint/2010/main" val="108366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3949-66F1-FB43-94E8-BA0F73CA2BCF}" type="slidenum">
              <a:rPr lang="en-US"/>
              <a:pPr/>
              <a:t>19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Persistent Set Reductions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648200"/>
          </a:xfrm>
        </p:spPr>
        <p:txBody>
          <a:bodyPr/>
          <a:lstStyle/>
          <a:p>
            <a:r>
              <a:rPr lang="en-US" sz="2800"/>
              <a:t>A subset of the enabled transitions is called </a:t>
            </a:r>
            <a:r>
              <a:rPr lang="en-US" sz="2800" i="1"/>
              <a:t>persistent</a:t>
            </a:r>
            <a:r>
              <a:rPr lang="en-US" sz="2800"/>
              <a:t>, when any transition can be executed from outside the set and it will not interact or affect the transitions inside the set</a:t>
            </a:r>
          </a:p>
          <a:p>
            <a:pPr lvl="1"/>
            <a:r>
              <a:rPr lang="en-US" sz="2400"/>
              <a:t>Use the static structure of the system to determine what goes into the persistent set</a:t>
            </a:r>
          </a:p>
          <a:p>
            <a:pPr lvl="1"/>
            <a:r>
              <a:rPr lang="en-US" sz="2400"/>
              <a:t>Note, all enabled transitions are trivially persistent</a:t>
            </a:r>
          </a:p>
          <a:p>
            <a:r>
              <a:rPr lang="en-US" sz="2800"/>
              <a:t>Only execute transitions in the persistent set </a:t>
            </a:r>
          </a:p>
          <a:p>
            <a:r>
              <a:rPr lang="en-US" sz="2800"/>
              <a:t>Persistent set algorithm is used within SPIN</a:t>
            </a:r>
          </a:p>
          <a:p>
            <a:r>
              <a:rPr lang="en-US" sz="2800"/>
              <a:t>See papers by </a:t>
            </a:r>
            <a:r>
              <a:rPr lang="en-US" sz="2800">
                <a:hlinkClick r:id="rId2"/>
              </a:rPr>
              <a:t>Godefroid</a:t>
            </a:r>
            <a:r>
              <a:rPr lang="en-US" sz="2800"/>
              <a:t> and </a:t>
            </a:r>
            <a:r>
              <a:rPr lang="en-US" sz="2800">
                <a:hlinkClick r:id="rId3"/>
              </a:rPr>
              <a:t>Peled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3955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shift from hardware to software</a:t>
            </a:r>
          </a:p>
          <a:p>
            <a:r>
              <a:rPr lang="en-US" dirty="0" smtClean="0"/>
              <a:t>Early days of program model checking</a:t>
            </a:r>
          </a:p>
          <a:p>
            <a:r>
              <a:rPr lang="en-US" dirty="0" smtClean="0"/>
              <a:t>Bounded Software Model Checking</a:t>
            </a:r>
          </a:p>
          <a:p>
            <a:pPr lvl="1"/>
            <a:r>
              <a:rPr lang="en-US" dirty="0" smtClean="0"/>
              <a:t>CBMC</a:t>
            </a:r>
          </a:p>
          <a:p>
            <a:pPr lvl="1"/>
            <a:r>
              <a:rPr lang="en-US" dirty="0" smtClean="0"/>
              <a:t>ESBMC</a:t>
            </a:r>
          </a:p>
          <a:p>
            <a:r>
              <a:rPr lang="en-US" dirty="0" smtClean="0"/>
              <a:t>Java </a:t>
            </a:r>
            <a:r>
              <a:rPr lang="en-US" dirty="0" err="1" smtClean="0"/>
              <a:t>PathFinder</a:t>
            </a:r>
            <a:r>
              <a:rPr lang="en-US" dirty="0" smtClean="0"/>
              <a:t> (JPF)</a:t>
            </a:r>
          </a:p>
          <a:p>
            <a:r>
              <a:rPr lang="en-US" dirty="0" smtClean="0"/>
              <a:t>Other types of Model Checking</a:t>
            </a:r>
          </a:p>
          <a:p>
            <a:pPr lvl="1"/>
            <a:r>
              <a:rPr lang="en-US" dirty="0" smtClean="0"/>
              <a:t>Timed</a:t>
            </a:r>
          </a:p>
          <a:p>
            <a:pPr lvl="1"/>
            <a:r>
              <a:rPr lang="en-US" dirty="0" smtClean="0"/>
              <a:t>Probabilistic</a:t>
            </a:r>
          </a:p>
          <a:p>
            <a:pPr lvl="1"/>
            <a:r>
              <a:rPr lang="en-US" dirty="0" smtClean="0"/>
              <a:t>Statistical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96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712-367C-FF4A-BC44-B075E2335078}" type="slidenum">
              <a:rPr lang="en-US"/>
              <a:pPr/>
              <a:t>20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VeriSoft</a:t>
            </a:r>
            <a:endParaRPr lang="en-US" sz="320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first model checker that could handle programs directly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 programs running on Unix</a:t>
            </a:r>
          </a:p>
          <a:p>
            <a:pPr>
              <a:lnSpc>
                <a:spcPct val="90000"/>
              </a:lnSpc>
            </a:pPr>
            <a:r>
              <a:rPr lang="en-US" sz="2400"/>
              <a:t>Relies on partial-order reductions to limit the number of times a state is revisited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Persistent sets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Reduce states visited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Sleep sets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Reduce transitions executed</a:t>
            </a:r>
          </a:p>
          <a:p>
            <a:pPr>
              <a:lnSpc>
                <a:spcPct val="90000"/>
              </a:lnSpc>
            </a:pPr>
            <a:r>
              <a:rPr lang="en-US" sz="2400"/>
              <a:t>Paths must be replayed from the initial state to try new branches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check-pointing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</p:txBody>
      </p:sp>
      <p:grpSp>
        <p:nvGrpSpPr>
          <p:cNvPr id="199699" name="Group 19"/>
          <p:cNvGrpSpPr>
            <a:grpSpLocks/>
          </p:cNvGrpSpPr>
          <p:nvPr/>
        </p:nvGrpSpPr>
        <p:grpSpPr bwMode="auto">
          <a:xfrm>
            <a:off x="6858000" y="1676400"/>
            <a:ext cx="1143000" cy="1447800"/>
            <a:chOff x="4752" y="1200"/>
            <a:chExt cx="720" cy="912"/>
          </a:xfrm>
        </p:grpSpPr>
        <p:grpSp>
          <p:nvGrpSpPr>
            <p:cNvPr id="199700" name="Group 20"/>
            <p:cNvGrpSpPr>
              <a:grpSpLocks/>
            </p:cNvGrpSpPr>
            <p:nvPr/>
          </p:nvGrpSpPr>
          <p:grpSpPr bwMode="auto">
            <a:xfrm>
              <a:off x="4800" y="1440"/>
              <a:ext cx="576" cy="672"/>
              <a:chOff x="4800" y="1200"/>
              <a:chExt cx="576" cy="672"/>
            </a:xfrm>
          </p:grpSpPr>
          <p:sp>
            <p:nvSpPr>
              <p:cNvPr id="199701" name="Oval 21"/>
              <p:cNvSpPr>
                <a:spLocks noChangeArrowheads="1"/>
              </p:cNvSpPr>
              <p:nvPr/>
            </p:nvSpPr>
            <p:spPr bwMode="auto">
              <a:xfrm>
                <a:off x="5040" y="1200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2" name="Oval 22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3" name="Oval 23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4" name="Oval 24"/>
              <p:cNvSpPr>
                <a:spLocks noChangeArrowheads="1"/>
              </p:cNvSpPr>
              <p:nvPr/>
            </p:nvSpPr>
            <p:spPr bwMode="auto">
              <a:xfrm>
                <a:off x="5280" y="148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9705" name="AutoShape 25"/>
              <p:cNvCxnSpPr>
                <a:cxnSpLocks noChangeShapeType="1"/>
                <a:stCxn id="199701" idx="3"/>
                <a:endCxn id="199703" idx="7"/>
              </p:cNvCxnSpPr>
              <p:nvPr/>
            </p:nvCxnSpPr>
            <p:spPr bwMode="auto">
              <a:xfrm flipH="1">
                <a:off x="4882" y="1282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06" name="AutoShape 26"/>
              <p:cNvCxnSpPr>
                <a:cxnSpLocks noChangeShapeType="1"/>
                <a:stCxn id="199701" idx="5"/>
                <a:endCxn id="199704" idx="1"/>
              </p:cNvCxnSpPr>
              <p:nvPr/>
            </p:nvCxnSpPr>
            <p:spPr bwMode="auto">
              <a:xfrm>
                <a:off x="5122" y="1282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07" name="AutoShape 27"/>
              <p:cNvCxnSpPr>
                <a:cxnSpLocks noChangeShapeType="1"/>
                <a:stCxn id="199703" idx="5"/>
                <a:endCxn id="199702" idx="1"/>
              </p:cNvCxnSpPr>
              <p:nvPr/>
            </p:nvCxnSpPr>
            <p:spPr bwMode="auto">
              <a:xfrm>
                <a:off x="4882" y="1570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08" name="AutoShape 28"/>
              <p:cNvCxnSpPr>
                <a:cxnSpLocks noChangeShapeType="1"/>
                <a:stCxn id="199704" idx="3"/>
                <a:endCxn id="199702" idx="7"/>
              </p:cNvCxnSpPr>
              <p:nvPr/>
            </p:nvCxnSpPr>
            <p:spPr bwMode="auto">
              <a:xfrm flipH="1">
                <a:off x="5122" y="1570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9709" name="Text Box 29"/>
            <p:cNvSpPr txBox="1">
              <a:spLocks noChangeArrowheads="1"/>
            </p:cNvSpPr>
            <p:nvPr/>
          </p:nvSpPr>
          <p:spPr bwMode="auto">
            <a:xfrm>
              <a:off x="4800" y="1200"/>
              <a:ext cx="5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Copperplate Gothic Bold" charset="0"/>
                </a:rPr>
                <a:t>T</a:t>
              </a:r>
              <a:r>
                <a:rPr lang="en-US" sz="1600" baseline="-25000">
                  <a:latin typeface="Copperplate Gothic Bold" charset="0"/>
                </a:rPr>
                <a:t>1</a:t>
              </a:r>
              <a:r>
                <a:rPr lang="en-US" sz="1600">
                  <a:latin typeface="Copperplate Gothic Bold" charset="0"/>
                </a:rPr>
                <a:t> || T</a:t>
              </a:r>
              <a:r>
                <a:rPr lang="en-US" sz="16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10" name="Rectangle 30"/>
            <p:cNvSpPr>
              <a:spLocks noChangeArrowheads="1"/>
            </p:cNvSpPr>
            <p:nvPr/>
          </p:nvSpPr>
          <p:spPr bwMode="auto">
            <a:xfrm>
              <a:off x="4800" y="148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199711" name="Rectangle 31"/>
            <p:cNvSpPr>
              <a:spLocks noChangeArrowheads="1"/>
            </p:cNvSpPr>
            <p:nvPr/>
          </p:nvSpPr>
          <p:spPr bwMode="auto">
            <a:xfrm>
              <a:off x="5184" y="1488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12" name="Rectangle 32"/>
            <p:cNvSpPr>
              <a:spLocks noChangeArrowheads="1"/>
            </p:cNvSpPr>
            <p:nvPr/>
          </p:nvSpPr>
          <p:spPr bwMode="auto">
            <a:xfrm>
              <a:off x="4752" y="1872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13" name="Rectangle 33"/>
            <p:cNvSpPr>
              <a:spLocks noChangeArrowheads="1"/>
            </p:cNvSpPr>
            <p:nvPr/>
          </p:nvSpPr>
          <p:spPr bwMode="auto">
            <a:xfrm>
              <a:off x="5184" y="1872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</p:grpSp>
      <p:grpSp>
        <p:nvGrpSpPr>
          <p:cNvPr id="199714" name="Group 34"/>
          <p:cNvGrpSpPr>
            <a:grpSpLocks/>
          </p:cNvGrpSpPr>
          <p:nvPr/>
        </p:nvGrpSpPr>
        <p:grpSpPr bwMode="auto">
          <a:xfrm>
            <a:off x="6096000" y="3810000"/>
            <a:ext cx="990600" cy="1447800"/>
            <a:chOff x="3696" y="1920"/>
            <a:chExt cx="624" cy="912"/>
          </a:xfrm>
        </p:grpSpPr>
        <p:grpSp>
          <p:nvGrpSpPr>
            <p:cNvPr id="199715" name="Group 35"/>
            <p:cNvGrpSpPr>
              <a:grpSpLocks/>
            </p:cNvGrpSpPr>
            <p:nvPr/>
          </p:nvGrpSpPr>
          <p:grpSpPr bwMode="auto">
            <a:xfrm>
              <a:off x="3744" y="2160"/>
              <a:ext cx="576" cy="672"/>
              <a:chOff x="3744" y="2160"/>
              <a:chExt cx="576" cy="672"/>
            </a:xfrm>
          </p:grpSpPr>
          <p:sp>
            <p:nvSpPr>
              <p:cNvPr id="199716" name="Oval 36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7" name="Oval 37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8" name="Oval 38"/>
              <p:cNvSpPr>
                <a:spLocks noChangeArrowheads="1"/>
              </p:cNvSpPr>
              <p:nvPr/>
            </p:nvSpPr>
            <p:spPr bwMode="auto">
              <a:xfrm>
                <a:off x="3744" y="244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9" name="Oval 39"/>
              <p:cNvSpPr>
                <a:spLocks noChangeArrowheads="1"/>
              </p:cNvSpPr>
              <p:nvPr/>
            </p:nvSpPr>
            <p:spPr bwMode="auto">
              <a:xfrm>
                <a:off x="4224" y="244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9720" name="AutoShape 40"/>
              <p:cNvCxnSpPr>
                <a:cxnSpLocks noChangeShapeType="1"/>
                <a:stCxn id="199716" idx="3"/>
                <a:endCxn id="199718" idx="7"/>
              </p:cNvCxnSpPr>
              <p:nvPr/>
            </p:nvCxnSpPr>
            <p:spPr bwMode="auto">
              <a:xfrm flipH="1">
                <a:off x="3826" y="2242"/>
                <a:ext cx="172" cy="22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21" name="AutoShape 41"/>
              <p:cNvCxnSpPr>
                <a:cxnSpLocks noChangeShapeType="1"/>
                <a:stCxn id="199716" idx="5"/>
                <a:endCxn id="199719" idx="1"/>
              </p:cNvCxnSpPr>
              <p:nvPr/>
            </p:nvCxnSpPr>
            <p:spPr bwMode="auto">
              <a:xfrm>
                <a:off x="4066" y="2242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22" name="AutoShape 42"/>
              <p:cNvCxnSpPr>
                <a:cxnSpLocks noChangeShapeType="1"/>
                <a:stCxn id="199718" idx="5"/>
                <a:endCxn id="199717" idx="1"/>
              </p:cNvCxnSpPr>
              <p:nvPr/>
            </p:nvCxnSpPr>
            <p:spPr bwMode="auto">
              <a:xfrm>
                <a:off x="3826" y="2530"/>
                <a:ext cx="172" cy="22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723" name="AutoShape 43"/>
              <p:cNvCxnSpPr>
                <a:cxnSpLocks noChangeShapeType="1"/>
                <a:stCxn id="199719" idx="3"/>
                <a:endCxn id="199717" idx="7"/>
              </p:cNvCxnSpPr>
              <p:nvPr/>
            </p:nvCxnSpPr>
            <p:spPr bwMode="auto">
              <a:xfrm flipH="1">
                <a:off x="4066" y="2530"/>
                <a:ext cx="172" cy="220"/>
              </a:xfrm>
              <a:prstGeom prst="straightConnector1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9724" name="Text Box 44"/>
            <p:cNvSpPr txBox="1">
              <a:spLocks noChangeArrowheads="1"/>
            </p:cNvSpPr>
            <p:nvPr/>
          </p:nvSpPr>
          <p:spPr bwMode="auto">
            <a:xfrm>
              <a:off x="3744" y="1920"/>
              <a:ext cx="5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Copperplate Gothic Bold" charset="0"/>
                </a:rPr>
                <a:t>T</a:t>
              </a:r>
              <a:r>
                <a:rPr lang="en-US" sz="1600" baseline="-25000">
                  <a:latin typeface="Copperplate Gothic Bold" charset="0"/>
                </a:rPr>
                <a:t>1</a:t>
              </a:r>
              <a:r>
                <a:rPr lang="en-US" sz="1600">
                  <a:latin typeface="Copperplate Gothic Bold" charset="0"/>
                </a:rPr>
                <a:t> || T</a:t>
              </a:r>
              <a:r>
                <a:rPr lang="en-US" sz="16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25" name="Rectangle 45"/>
            <p:cNvSpPr>
              <a:spLocks noChangeArrowheads="1"/>
            </p:cNvSpPr>
            <p:nvPr/>
          </p:nvSpPr>
          <p:spPr bwMode="auto">
            <a:xfrm>
              <a:off x="3696" y="2160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199726" name="Rectangle 46"/>
            <p:cNvSpPr>
              <a:spLocks noChangeArrowheads="1"/>
            </p:cNvSpPr>
            <p:nvPr/>
          </p:nvSpPr>
          <p:spPr bwMode="auto">
            <a:xfrm>
              <a:off x="3696" y="2592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</p:grpSp>
      <p:grpSp>
        <p:nvGrpSpPr>
          <p:cNvPr id="199755" name="Group 75"/>
          <p:cNvGrpSpPr>
            <a:grpSpLocks/>
          </p:cNvGrpSpPr>
          <p:nvPr/>
        </p:nvGrpSpPr>
        <p:grpSpPr bwMode="auto">
          <a:xfrm>
            <a:off x="7543800" y="3810000"/>
            <a:ext cx="1143000" cy="1447800"/>
            <a:chOff x="4752" y="2400"/>
            <a:chExt cx="720" cy="912"/>
          </a:xfrm>
        </p:grpSpPr>
        <p:sp>
          <p:nvSpPr>
            <p:cNvPr id="199742" name="Oval 62"/>
            <p:cNvSpPr>
              <a:spLocks noChangeArrowheads="1"/>
            </p:cNvSpPr>
            <p:nvPr/>
          </p:nvSpPr>
          <p:spPr bwMode="auto">
            <a:xfrm>
              <a:off x="5040" y="2640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43" name="Oval 63"/>
            <p:cNvSpPr>
              <a:spLocks noChangeArrowheads="1"/>
            </p:cNvSpPr>
            <p:nvPr/>
          </p:nvSpPr>
          <p:spPr bwMode="auto">
            <a:xfrm>
              <a:off x="5040" y="3216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44" name="Oval 64"/>
            <p:cNvSpPr>
              <a:spLocks noChangeArrowheads="1"/>
            </p:cNvSpPr>
            <p:nvPr/>
          </p:nvSpPr>
          <p:spPr bwMode="auto">
            <a:xfrm>
              <a:off x="4800" y="2928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45" name="Oval 65"/>
            <p:cNvSpPr>
              <a:spLocks noChangeArrowheads="1"/>
            </p:cNvSpPr>
            <p:nvPr/>
          </p:nvSpPr>
          <p:spPr bwMode="auto">
            <a:xfrm>
              <a:off x="5280" y="2928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9746" name="AutoShape 66"/>
            <p:cNvCxnSpPr>
              <a:cxnSpLocks noChangeShapeType="1"/>
              <a:stCxn id="199742" idx="3"/>
              <a:endCxn id="199744" idx="7"/>
            </p:cNvCxnSpPr>
            <p:nvPr/>
          </p:nvCxnSpPr>
          <p:spPr bwMode="auto">
            <a:xfrm flipH="1">
              <a:off x="4882" y="2722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9747" name="AutoShape 67"/>
            <p:cNvCxnSpPr>
              <a:cxnSpLocks noChangeShapeType="1"/>
              <a:stCxn id="199742" idx="5"/>
              <a:endCxn id="199745" idx="1"/>
            </p:cNvCxnSpPr>
            <p:nvPr/>
          </p:nvCxnSpPr>
          <p:spPr bwMode="auto">
            <a:xfrm>
              <a:off x="5122" y="2722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9748" name="AutoShape 68"/>
            <p:cNvCxnSpPr>
              <a:cxnSpLocks noChangeShapeType="1"/>
              <a:stCxn id="199744" idx="5"/>
              <a:endCxn id="199743" idx="1"/>
            </p:cNvCxnSpPr>
            <p:nvPr/>
          </p:nvCxnSpPr>
          <p:spPr bwMode="auto">
            <a:xfrm>
              <a:off x="4882" y="3010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9749" name="AutoShape 69"/>
            <p:cNvCxnSpPr>
              <a:cxnSpLocks noChangeShapeType="1"/>
              <a:stCxn id="199745" idx="3"/>
              <a:endCxn id="199743" idx="7"/>
            </p:cNvCxnSpPr>
            <p:nvPr/>
          </p:nvCxnSpPr>
          <p:spPr bwMode="auto">
            <a:xfrm flipH="1">
              <a:off x="5122" y="3010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9750" name="Text Box 70"/>
            <p:cNvSpPr txBox="1">
              <a:spLocks noChangeArrowheads="1"/>
            </p:cNvSpPr>
            <p:nvPr/>
          </p:nvSpPr>
          <p:spPr bwMode="auto">
            <a:xfrm>
              <a:off x="4800" y="2400"/>
              <a:ext cx="5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Copperplate Gothic Bold" charset="0"/>
                </a:rPr>
                <a:t>T</a:t>
              </a:r>
              <a:r>
                <a:rPr lang="en-US" sz="1600" baseline="-25000">
                  <a:latin typeface="Copperplate Gothic Bold" charset="0"/>
                </a:rPr>
                <a:t>1</a:t>
              </a:r>
              <a:r>
                <a:rPr lang="en-US" sz="1600">
                  <a:latin typeface="Copperplate Gothic Bold" charset="0"/>
                </a:rPr>
                <a:t> || T</a:t>
              </a:r>
              <a:r>
                <a:rPr lang="en-US" sz="16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51" name="Rectangle 71"/>
            <p:cNvSpPr>
              <a:spLocks noChangeArrowheads="1"/>
            </p:cNvSpPr>
            <p:nvPr/>
          </p:nvSpPr>
          <p:spPr bwMode="auto">
            <a:xfrm>
              <a:off x="4800" y="268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199752" name="Rectangle 72"/>
            <p:cNvSpPr>
              <a:spLocks noChangeArrowheads="1"/>
            </p:cNvSpPr>
            <p:nvPr/>
          </p:nvSpPr>
          <p:spPr bwMode="auto">
            <a:xfrm>
              <a:off x="5184" y="2688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53" name="Rectangle 73"/>
            <p:cNvSpPr>
              <a:spLocks noChangeArrowheads="1"/>
            </p:cNvSpPr>
            <p:nvPr/>
          </p:nvSpPr>
          <p:spPr bwMode="auto">
            <a:xfrm>
              <a:off x="4752" y="3072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199754" name="Rectangle 74"/>
            <p:cNvSpPr>
              <a:spLocks noChangeArrowheads="1"/>
            </p:cNvSpPr>
            <p:nvPr/>
          </p:nvSpPr>
          <p:spPr bwMode="auto">
            <a:xfrm>
              <a:off x="5184" y="3072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</p:grpSp>
      <p:sp>
        <p:nvSpPr>
          <p:cNvPr id="199756" name="Text Box 76"/>
          <p:cNvSpPr txBox="1">
            <a:spLocks noChangeArrowheads="1"/>
          </p:cNvSpPr>
          <p:nvPr/>
        </p:nvSpPr>
        <p:spPr bwMode="auto">
          <a:xfrm>
            <a:off x="6096000" y="52578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Persistent</a:t>
            </a:r>
            <a:br>
              <a:rPr lang="en-US" sz="1800"/>
            </a:br>
            <a:r>
              <a:rPr lang="en-US" sz="1800"/>
              <a:t>Sets</a:t>
            </a:r>
          </a:p>
        </p:txBody>
      </p:sp>
      <p:sp>
        <p:nvSpPr>
          <p:cNvPr id="199757" name="Text Box 77"/>
          <p:cNvSpPr txBox="1">
            <a:spLocks noChangeArrowheads="1"/>
          </p:cNvSpPr>
          <p:nvPr/>
        </p:nvSpPr>
        <p:spPr bwMode="auto">
          <a:xfrm>
            <a:off x="7734300" y="52578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Sleep</a:t>
            </a:r>
            <a:br>
              <a:rPr lang="en-US" sz="1800"/>
            </a:br>
            <a:r>
              <a:rPr lang="en-US" sz="180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191687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6CC1-28FD-C645-814E-600EDFD31241}" type="slidenum">
              <a:rPr lang="en-US"/>
              <a:pPr/>
              <a:t>21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State-less Example</a:t>
            </a: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1066800" y="4343400"/>
            <a:ext cx="6211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DFS with state storage – executes 12 transitions</a:t>
            </a:r>
          </a:p>
          <a:p>
            <a:pPr algn="l">
              <a:buFontTx/>
              <a:buChar char="•"/>
            </a:pPr>
            <a:r>
              <a:rPr lang="en-US"/>
              <a:t> DFS state-less – executes 24 transitions</a:t>
            </a:r>
          </a:p>
        </p:txBody>
      </p:sp>
      <p:grpSp>
        <p:nvGrpSpPr>
          <p:cNvPr id="201794" name="Group 66"/>
          <p:cNvGrpSpPr>
            <a:grpSpLocks/>
          </p:cNvGrpSpPr>
          <p:nvPr/>
        </p:nvGrpSpPr>
        <p:grpSpPr bwMode="auto">
          <a:xfrm>
            <a:off x="3581400" y="1600200"/>
            <a:ext cx="1828800" cy="2003425"/>
            <a:chOff x="2256" y="1056"/>
            <a:chExt cx="1152" cy="1262"/>
          </a:xfrm>
        </p:grpSpPr>
        <p:sp>
          <p:nvSpPr>
            <p:cNvPr id="201733" name="Oval 5"/>
            <p:cNvSpPr>
              <a:spLocks noChangeArrowheads="1"/>
            </p:cNvSpPr>
            <p:nvPr/>
          </p:nvSpPr>
          <p:spPr bwMode="auto">
            <a:xfrm>
              <a:off x="2736" y="1056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4" name="Oval 6"/>
            <p:cNvSpPr>
              <a:spLocks noChangeArrowheads="1"/>
            </p:cNvSpPr>
            <p:nvPr/>
          </p:nvSpPr>
          <p:spPr bwMode="auto">
            <a:xfrm>
              <a:off x="2736" y="1632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5" name="Oval 7"/>
            <p:cNvSpPr>
              <a:spLocks noChangeArrowheads="1"/>
            </p:cNvSpPr>
            <p:nvPr/>
          </p:nvSpPr>
          <p:spPr bwMode="auto">
            <a:xfrm>
              <a:off x="2496" y="1344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6" name="Oval 8"/>
            <p:cNvSpPr>
              <a:spLocks noChangeArrowheads="1"/>
            </p:cNvSpPr>
            <p:nvPr/>
          </p:nvSpPr>
          <p:spPr bwMode="auto">
            <a:xfrm>
              <a:off x="2976" y="1344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37" name="AutoShape 9"/>
            <p:cNvCxnSpPr>
              <a:cxnSpLocks noChangeShapeType="1"/>
              <a:stCxn id="201733" idx="3"/>
              <a:endCxn id="201735" idx="7"/>
            </p:cNvCxnSpPr>
            <p:nvPr/>
          </p:nvCxnSpPr>
          <p:spPr bwMode="auto">
            <a:xfrm flipH="1">
              <a:off x="2578" y="1138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38" name="AutoShape 10"/>
            <p:cNvCxnSpPr>
              <a:cxnSpLocks noChangeShapeType="1"/>
              <a:stCxn id="201733" idx="5"/>
              <a:endCxn id="201736" idx="1"/>
            </p:cNvCxnSpPr>
            <p:nvPr/>
          </p:nvCxnSpPr>
          <p:spPr bwMode="auto">
            <a:xfrm>
              <a:off x="2818" y="1138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39" name="AutoShape 11"/>
            <p:cNvCxnSpPr>
              <a:cxnSpLocks noChangeShapeType="1"/>
              <a:stCxn id="201735" idx="5"/>
              <a:endCxn id="201734" idx="1"/>
            </p:cNvCxnSpPr>
            <p:nvPr/>
          </p:nvCxnSpPr>
          <p:spPr bwMode="auto">
            <a:xfrm>
              <a:off x="2578" y="1426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40" name="AutoShape 12"/>
            <p:cNvCxnSpPr>
              <a:cxnSpLocks noChangeShapeType="1"/>
              <a:stCxn id="201736" idx="3"/>
              <a:endCxn id="201734" idx="7"/>
            </p:cNvCxnSpPr>
            <p:nvPr/>
          </p:nvCxnSpPr>
          <p:spPr bwMode="auto">
            <a:xfrm flipH="1">
              <a:off x="2818" y="1426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46" name="Oval 18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47" name="AutoShape 19"/>
            <p:cNvCxnSpPr>
              <a:cxnSpLocks noChangeShapeType="1"/>
              <a:endCxn id="201746" idx="1"/>
            </p:cNvCxnSpPr>
            <p:nvPr/>
          </p:nvCxnSpPr>
          <p:spPr bwMode="auto">
            <a:xfrm>
              <a:off x="3058" y="1426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48" name="Oval 20"/>
            <p:cNvSpPr>
              <a:spLocks noChangeArrowheads="1"/>
            </p:cNvSpPr>
            <p:nvPr/>
          </p:nvSpPr>
          <p:spPr bwMode="auto">
            <a:xfrm>
              <a:off x="2976" y="1920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49" name="AutoShape 21"/>
            <p:cNvCxnSpPr>
              <a:cxnSpLocks noChangeShapeType="1"/>
              <a:endCxn id="201748" idx="1"/>
            </p:cNvCxnSpPr>
            <p:nvPr/>
          </p:nvCxnSpPr>
          <p:spPr bwMode="auto">
            <a:xfrm>
              <a:off x="2818" y="1714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50" name="Oval 22"/>
            <p:cNvSpPr>
              <a:spLocks noChangeArrowheads="1"/>
            </p:cNvSpPr>
            <p:nvPr/>
          </p:nvSpPr>
          <p:spPr bwMode="auto">
            <a:xfrm>
              <a:off x="2256" y="1632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51" name="AutoShape 23"/>
            <p:cNvCxnSpPr>
              <a:cxnSpLocks noChangeShapeType="1"/>
              <a:endCxn id="201750" idx="7"/>
            </p:cNvCxnSpPr>
            <p:nvPr/>
          </p:nvCxnSpPr>
          <p:spPr bwMode="auto">
            <a:xfrm flipH="1">
              <a:off x="2338" y="1426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52" name="Oval 24"/>
            <p:cNvSpPr>
              <a:spLocks noChangeArrowheads="1"/>
            </p:cNvSpPr>
            <p:nvPr/>
          </p:nvSpPr>
          <p:spPr bwMode="auto">
            <a:xfrm>
              <a:off x="2496" y="1920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53" name="AutoShape 25"/>
            <p:cNvCxnSpPr>
              <a:cxnSpLocks noChangeShapeType="1"/>
              <a:endCxn id="201752" idx="7"/>
            </p:cNvCxnSpPr>
            <p:nvPr/>
          </p:nvCxnSpPr>
          <p:spPr bwMode="auto">
            <a:xfrm flipH="1">
              <a:off x="2578" y="1714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56" name="AutoShape 28"/>
            <p:cNvCxnSpPr>
              <a:cxnSpLocks noChangeShapeType="1"/>
              <a:stCxn id="201746" idx="3"/>
              <a:endCxn id="201748" idx="7"/>
            </p:cNvCxnSpPr>
            <p:nvPr/>
          </p:nvCxnSpPr>
          <p:spPr bwMode="auto">
            <a:xfrm flipH="1">
              <a:off x="3058" y="1714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57" name="Oval 29"/>
            <p:cNvSpPr>
              <a:spLocks noChangeArrowheads="1"/>
            </p:cNvSpPr>
            <p:nvPr/>
          </p:nvSpPr>
          <p:spPr bwMode="auto">
            <a:xfrm>
              <a:off x="2750" y="2222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1758" name="AutoShape 30"/>
            <p:cNvCxnSpPr>
              <a:cxnSpLocks noChangeShapeType="1"/>
              <a:endCxn id="201757" idx="7"/>
            </p:cNvCxnSpPr>
            <p:nvPr/>
          </p:nvCxnSpPr>
          <p:spPr bwMode="auto">
            <a:xfrm flipH="1">
              <a:off x="2832" y="2016"/>
              <a:ext cx="172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59" name="AutoShape 31"/>
            <p:cNvCxnSpPr>
              <a:cxnSpLocks noChangeShapeType="1"/>
              <a:stCxn id="201750" idx="5"/>
            </p:cNvCxnSpPr>
            <p:nvPr/>
          </p:nvCxnSpPr>
          <p:spPr bwMode="auto">
            <a:xfrm>
              <a:off x="2338" y="1714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760" name="AutoShape 32"/>
            <p:cNvCxnSpPr>
              <a:cxnSpLocks noChangeShapeType="1"/>
              <a:stCxn id="201752" idx="5"/>
            </p:cNvCxnSpPr>
            <p:nvPr/>
          </p:nvCxnSpPr>
          <p:spPr bwMode="auto">
            <a:xfrm>
              <a:off x="2578" y="2002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775" name="Rectangle 47"/>
            <p:cNvSpPr>
              <a:spLocks noChangeArrowheads="1"/>
            </p:cNvSpPr>
            <p:nvPr/>
          </p:nvSpPr>
          <p:spPr bwMode="auto">
            <a:xfrm>
              <a:off x="2256" y="1392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201778" name="Rectangle 50"/>
            <p:cNvSpPr>
              <a:spLocks noChangeArrowheads="1"/>
            </p:cNvSpPr>
            <p:nvPr/>
          </p:nvSpPr>
          <p:spPr bwMode="auto">
            <a:xfrm>
              <a:off x="2832" y="1104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3</a:t>
              </a:r>
            </a:p>
          </p:txBody>
        </p:sp>
        <p:sp>
          <p:nvSpPr>
            <p:cNvPr id="201779" name="Rectangle 51"/>
            <p:cNvSpPr>
              <a:spLocks noChangeArrowheads="1"/>
            </p:cNvSpPr>
            <p:nvPr/>
          </p:nvSpPr>
          <p:spPr bwMode="auto">
            <a:xfrm>
              <a:off x="2592" y="1776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201781" name="Rectangle 53"/>
            <p:cNvSpPr>
              <a:spLocks noChangeArrowheads="1"/>
            </p:cNvSpPr>
            <p:nvPr/>
          </p:nvSpPr>
          <p:spPr bwMode="auto">
            <a:xfrm>
              <a:off x="2880" y="2064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2</a:t>
              </a:r>
            </a:p>
          </p:txBody>
        </p:sp>
        <p:sp>
          <p:nvSpPr>
            <p:cNvPr id="201782" name="Rectangle 54"/>
            <p:cNvSpPr>
              <a:spLocks noChangeArrowheads="1"/>
            </p:cNvSpPr>
            <p:nvPr/>
          </p:nvSpPr>
          <p:spPr bwMode="auto">
            <a:xfrm>
              <a:off x="2832" y="148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201784" name="Rectangle 56"/>
            <p:cNvSpPr>
              <a:spLocks noChangeArrowheads="1"/>
            </p:cNvSpPr>
            <p:nvPr/>
          </p:nvSpPr>
          <p:spPr bwMode="auto">
            <a:xfrm>
              <a:off x="3120" y="1776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201785" name="Rectangle 57"/>
            <p:cNvSpPr>
              <a:spLocks noChangeArrowheads="1"/>
            </p:cNvSpPr>
            <p:nvPr/>
          </p:nvSpPr>
          <p:spPr bwMode="auto">
            <a:xfrm>
              <a:off x="2496" y="1104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1</a:t>
              </a:r>
            </a:p>
          </p:txBody>
        </p:sp>
        <p:sp>
          <p:nvSpPr>
            <p:cNvPr id="201787" name="Rectangle 59"/>
            <p:cNvSpPr>
              <a:spLocks noChangeArrowheads="1"/>
            </p:cNvSpPr>
            <p:nvPr/>
          </p:nvSpPr>
          <p:spPr bwMode="auto">
            <a:xfrm>
              <a:off x="2736" y="1776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4</a:t>
              </a:r>
            </a:p>
          </p:txBody>
        </p:sp>
        <p:sp>
          <p:nvSpPr>
            <p:cNvPr id="201789" name="Rectangle 61"/>
            <p:cNvSpPr>
              <a:spLocks noChangeArrowheads="1"/>
            </p:cNvSpPr>
            <p:nvPr/>
          </p:nvSpPr>
          <p:spPr bwMode="auto">
            <a:xfrm>
              <a:off x="2496" y="1488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3</a:t>
              </a:r>
            </a:p>
          </p:txBody>
        </p:sp>
        <p:sp>
          <p:nvSpPr>
            <p:cNvPr id="201790" name="Rectangle 62"/>
            <p:cNvSpPr>
              <a:spLocks noChangeArrowheads="1"/>
            </p:cNvSpPr>
            <p:nvPr/>
          </p:nvSpPr>
          <p:spPr bwMode="auto">
            <a:xfrm>
              <a:off x="2256" y="1728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3</a:t>
              </a:r>
            </a:p>
          </p:txBody>
        </p:sp>
        <p:sp>
          <p:nvSpPr>
            <p:cNvPr id="201791" name="Rectangle 63"/>
            <p:cNvSpPr>
              <a:spLocks noChangeArrowheads="1"/>
            </p:cNvSpPr>
            <p:nvPr/>
          </p:nvSpPr>
          <p:spPr bwMode="auto">
            <a:xfrm>
              <a:off x="3072" y="1392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4</a:t>
              </a:r>
            </a:p>
          </p:txBody>
        </p:sp>
        <p:sp>
          <p:nvSpPr>
            <p:cNvPr id="201792" name="Rectangle 64"/>
            <p:cNvSpPr>
              <a:spLocks noChangeArrowheads="1"/>
            </p:cNvSpPr>
            <p:nvPr/>
          </p:nvSpPr>
          <p:spPr bwMode="auto">
            <a:xfrm>
              <a:off x="2496" y="2064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latin typeface="Copperplate Gothic Bold" charset="0"/>
                </a:rPr>
                <a:t>T</a:t>
              </a:r>
              <a:r>
                <a:rPr lang="en-US" sz="1200" baseline="-25000">
                  <a:latin typeface="Copperplate Gothic Bold" charset="0"/>
                </a:rPr>
                <a:t>4</a:t>
              </a:r>
            </a:p>
          </p:txBody>
        </p:sp>
      </p:grpSp>
      <p:sp>
        <p:nvSpPr>
          <p:cNvPr id="201795" name="Text Box 67"/>
          <p:cNvSpPr txBox="1">
            <a:spLocks noChangeArrowheads="1"/>
          </p:cNvSpPr>
          <p:nvPr/>
        </p:nvSpPr>
        <p:spPr bwMode="auto">
          <a:xfrm>
            <a:off x="3429000" y="365760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 </a:t>
            </a:r>
            <a:r>
              <a:rPr lang="en-US"/>
              <a:t>; T</a:t>
            </a:r>
            <a:r>
              <a:rPr lang="en-US" baseline="-25000"/>
              <a:t>2</a:t>
            </a:r>
            <a:r>
              <a:rPr lang="en-US"/>
              <a:t> || T</a:t>
            </a:r>
            <a:r>
              <a:rPr lang="en-US" baseline="-25000"/>
              <a:t>3</a:t>
            </a:r>
            <a:r>
              <a:rPr lang="en-US"/>
              <a:t> ; T</a:t>
            </a:r>
            <a:r>
              <a:rPr lang="en-US" baseline="-25000"/>
              <a:t>4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66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FC02-E128-6C48-8E69-0FCA7B54CED3}" type="slidenum">
              <a:rPr lang="en-US"/>
              <a:pPr/>
              <a:t>22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State-less Example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62436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DFS with state storage – executes 12 transitions</a:t>
            </a:r>
          </a:p>
          <a:p>
            <a:pPr algn="l">
              <a:buFontTx/>
              <a:buChar char="•"/>
            </a:pPr>
            <a:r>
              <a:rPr lang="en-US"/>
              <a:t> DFS state-less – executes 24 transitions</a:t>
            </a:r>
          </a:p>
          <a:p>
            <a:pPr algn="l">
              <a:buFontTx/>
              <a:buChar char="•"/>
            </a:pPr>
            <a:r>
              <a:rPr lang="en-US"/>
              <a:t> DFS state-less with partial-order reduction</a:t>
            </a:r>
          </a:p>
          <a:p>
            <a:pPr lvl="1" algn="l">
              <a:buFontTx/>
              <a:buChar char="•"/>
            </a:pPr>
            <a:r>
              <a:rPr lang="en-US"/>
              <a:t> Sleep sets - executes 8 transitions (all states)</a:t>
            </a:r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4343400" y="16002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4724400" y="2057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62" name="AutoShape 10"/>
          <p:cNvCxnSpPr>
            <a:cxnSpLocks noChangeShapeType="1"/>
            <a:stCxn id="202758" idx="3"/>
            <a:endCxn id="202760" idx="7"/>
          </p:cNvCxnSpPr>
          <p:nvPr/>
        </p:nvCxnSpPr>
        <p:spPr bwMode="auto">
          <a:xfrm flipH="1">
            <a:off x="4092575" y="17303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63" name="AutoShape 11"/>
          <p:cNvCxnSpPr>
            <a:cxnSpLocks noChangeShapeType="1"/>
            <a:stCxn id="202758" idx="5"/>
            <a:endCxn id="202761" idx="1"/>
          </p:cNvCxnSpPr>
          <p:nvPr/>
        </p:nvCxnSpPr>
        <p:spPr bwMode="auto">
          <a:xfrm>
            <a:off x="4473575" y="17303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64" name="AutoShape 12"/>
          <p:cNvCxnSpPr>
            <a:cxnSpLocks noChangeShapeType="1"/>
            <a:stCxn id="202760" idx="5"/>
            <a:endCxn id="202759" idx="1"/>
          </p:cNvCxnSpPr>
          <p:nvPr/>
        </p:nvCxnSpPr>
        <p:spPr bwMode="auto">
          <a:xfrm>
            <a:off x="4092575" y="21875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65" name="AutoShape 13"/>
          <p:cNvCxnSpPr>
            <a:cxnSpLocks noChangeShapeType="1"/>
            <a:stCxn id="202761" idx="3"/>
            <a:endCxn id="202759" idx="7"/>
          </p:cNvCxnSpPr>
          <p:nvPr/>
        </p:nvCxnSpPr>
        <p:spPr bwMode="auto">
          <a:xfrm flipH="1">
            <a:off x="4473575" y="21875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5105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67" name="AutoShape 15"/>
          <p:cNvCxnSpPr>
            <a:cxnSpLocks noChangeShapeType="1"/>
            <a:endCxn id="202766" idx="1"/>
          </p:cNvCxnSpPr>
          <p:nvPr/>
        </p:nvCxnSpPr>
        <p:spPr bwMode="auto">
          <a:xfrm>
            <a:off x="4854575" y="21875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68" name="Oval 16"/>
          <p:cNvSpPr>
            <a:spLocks noChangeArrowheads="1"/>
          </p:cNvSpPr>
          <p:nvPr/>
        </p:nvSpPr>
        <p:spPr bwMode="auto">
          <a:xfrm>
            <a:off x="4724400" y="29718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69" name="AutoShape 17"/>
          <p:cNvCxnSpPr>
            <a:cxnSpLocks noChangeShapeType="1"/>
            <a:endCxn id="202768" idx="1"/>
          </p:cNvCxnSpPr>
          <p:nvPr/>
        </p:nvCxnSpPr>
        <p:spPr bwMode="auto">
          <a:xfrm>
            <a:off x="4473575" y="26447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70" name="Oval 18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71" name="AutoShape 19"/>
          <p:cNvCxnSpPr>
            <a:cxnSpLocks noChangeShapeType="1"/>
            <a:endCxn id="202770" idx="7"/>
          </p:cNvCxnSpPr>
          <p:nvPr/>
        </p:nvCxnSpPr>
        <p:spPr bwMode="auto">
          <a:xfrm flipH="1">
            <a:off x="3711575" y="21875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72" name="Oval 20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73" name="AutoShape 21"/>
          <p:cNvCxnSpPr>
            <a:cxnSpLocks noChangeShapeType="1"/>
            <a:endCxn id="202772" idx="7"/>
          </p:cNvCxnSpPr>
          <p:nvPr/>
        </p:nvCxnSpPr>
        <p:spPr bwMode="auto">
          <a:xfrm flipH="1">
            <a:off x="4092575" y="2644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74" name="AutoShape 22"/>
          <p:cNvCxnSpPr>
            <a:cxnSpLocks noChangeShapeType="1"/>
            <a:stCxn id="202766" idx="3"/>
            <a:endCxn id="202768" idx="7"/>
          </p:cNvCxnSpPr>
          <p:nvPr/>
        </p:nvCxnSpPr>
        <p:spPr bwMode="auto">
          <a:xfrm flipH="1">
            <a:off x="4854575" y="2644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75" name="Oval 23"/>
          <p:cNvSpPr>
            <a:spLocks noChangeArrowheads="1"/>
          </p:cNvSpPr>
          <p:nvPr/>
        </p:nvSpPr>
        <p:spPr bwMode="auto">
          <a:xfrm>
            <a:off x="4365625" y="3451225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76" name="AutoShape 24"/>
          <p:cNvCxnSpPr>
            <a:cxnSpLocks noChangeShapeType="1"/>
            <a:endCxn id="202775" idx="7"/>
          </p:cNvCxnSpPr>
          <p:nvPr/>
        </p:nvCxnSpPr>
        <p:spPr bwMode="auto">
          <a:xfrm flipH="1">
            <a:off x="4495800" y="3124200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77" name="AutoShape 25"/>
          <p:cNvCxnSpPr>
            <a:cxnSpLocks noChangeShapeType="1"/>
            <a:stCxn id="202770" idx="5"/>
          </p:cNvCxnSpPr>
          <p:nvPr/>
        </p:nvCxnSpPr>
        <p:spPr bwMode="auto">
          <a:xfrm>
            <a:off x="3711575" y="2644775"/>
            <a:ext cx="295275" cy="3714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2778" name="AutoShape 26"/>
          <p:cNvCxnSpPr>
            <a:cxnSpLocks noChangeShapeType="1"/>
            <a:stCxn id="202772" idx="5"/>
          </p:cNvCxnSpPr>
          <p:nvPr/>
        </p:nvCxnSpPr>
        <p:spPr bwMode="auto">
          <a:xfrm>
            <a:off x="4092575" y="3101975"/>
            <a:ext cx="295275" cy="3714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3581400" y="21336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2780" name="Rectangle 28"/>
          <p:cNvSpPr>
            <a:spLocks noChangeArrowheads="1"/>
          </p:cNvSpPr>
          <p:nvPr/>
        </p:nvSpPr>
        <p:spPr bwMode="auto">
          <a:xfrm>
            <a:off x="4495800" y="16764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2781" name="Rectangle 29"/>
          <p:cNvSpPr>
            <a:spLocks noChangeArrowheads="1"/>
          </p:cNvSpPr>
          <p:nvPr/>
        </p:nvSpPr>
        <p:spPr bwMode="auto">
          <a:xfrm>
            <a:off x="4114800" y="27432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2782" name="Rectangle 30"/>
          <p:cNvSpPr>
            <a:spLocks noChangeArrowheads="1"/>
          </p:cNvSpPr>
          <p:nvPr/>
        </p:nvSpPr>
        <p:spPr bwMode="auto">
          <a:xfrm>
            <a:off x="4572000" y="32004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2783" name="Rectangle 31"/>
          <p:cNvSpPr>
            <a:spLocks noChangeArrowheads="1"/>
          </p:cNvSpPr>
          <p:nvPr/>
        </p:nvSpPr>
        <p:spPr bwMode="auto">
          <a:xfrm>
            <a:off x="4495800" y="22860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2784" name="Rectangle 32"/>
          <p:cNvSpPr>
            <a:spLocks noChangeArrowheads="1"/>
          </p:cNvSpPr>
          <p:nvPr/>
        </p:nvSpPr>
        <p:spPr bwMode="auto">
          <a:xfrm>
            <a:off x="49530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2785" name="Rectangle 33"/>
          <p:cNvSpPr>
            <a:spLocks noChangeArrowheads="1"/>
          </p:cNvSpPr>
          <p:nvPr/>
        </p:nvSpPr>
        <p:spPr bwMode="auto">
          <a:xfrm>
            <a:off x="3962400" y="1676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2786" name="Rectangle 34"/>
          <p:cNvSpPr>
            <a:spLocks noChangeArrowheads="1"/>
          </p:cNvSpPr>
          <p:nvPr/>
        </p:nvSpPr>
        <p:spPr bwMode="auto">
          <a:xfrm>
            <a:off x="43434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2787" name="Rectangle 35"/>
          <p:cNvSpPr>
            <a:spLocks noChangeArrowheads="1"/>
          </p:cNvSpPr>
          <p:nvPr/>
        </p:nvSpPr>
        <p:spPr bwMode="auto">
          <a:xfrm>
            <a:off x="3962400" y="22860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2788" name="Rectangle 36"/>
          <p:cNvSpPr>
            <a:spLocks noChangeArrowheads="1"/>
          </p:cNvSpPr>
          <p:nvPr/>
        </p:nvSpPr>
        <p:spPr bwMode="auto">
          <a:xfrm>
            <a:off x="3581400" y="26670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2789" name="Rectangle 37"/>
          <p:cNvSpPr>
            <a:spLocks noChangeArrowheads="1"/>
          </p:cNvSpPr>
          <p:nvPr/>
        </p:nvSpPr>
        <p:spPr bwMode="auto">
          <a:xfrm>
            <a:off x="4876800" y="2133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2790" name="Rectangle 38"/>
          <p:cNvSpPr>
            <a:spLocks noChangeArrowheads="1"/>
          </p:cNvSpPr>
          <p:nvPr/>
        </p:nvSpPr>
        <p:spPr bwMode="auto">
          <a:xfrm>
            <a:off x="3962400" y="3200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2791" name="Text Box 39"/>
          <p:cNvSpPr txBox="1">
            <a:spLocks noChangeArrowheads="1"/>
          </p:cNvSpPr>
          <p:nvPr/>
        </p:nvSpPr>
        <p:spPr bwMode="auto">
          <a:xfrm>
            <a:off x="3429000" y="365760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 </a:t>
            </a:r>
            <a:r>
              <a:rPr lang="en-US"/>
              <a:t>; T</a:t>
            </a:r>
            <a:r>
              <a:rPr lang="en-US" baseline="-25000"/>
              <a:t>2</a:t>
            </a:r>
            <a:r>
              <a:rPr lang="en-US"/>
              <a:t> || T</a:t>
            </a:r>
            <a:r>
              <a:rPr lang="en-US" baseline="-25000"/>
              <a:t>3</a:t>
            </a:r>
            <a:r>
              <a:rPr lang="en-US"/>
              <a:t> ; T</a:t>
            </a:r>
            <a:r>
              <a:rPr lang="en-US" baseline="-25000"/>
              <a:t>4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33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63E-D67A-AF4C-96DD-9A6A1BB1F601}" type="slidenum">
              <a:rPr lang="en-US"/>
              <a:pPr/>
              <a:t>23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State-less Example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72691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DFS with state storage – executes 12 transitions</a:t>
            </a:r>
          </a:p>
          <a:p>
            <a:pPr algn="l">
              <a:buFontTx/>
              <a:buChar char="•"/>
            </a:pPr>
            <a:r>
              <a:rPr lang="en-US"/>
              <a:t> DFS state-less – executes 24 transitions</a:t>
            </a:r>
          </a:p>
          <a:p>
            <a:pPr algn="l">
              <a:buFontTx/>
              <a:buChar char="•"/>
            </a:pPr>
            <a:r>
              <a:rPr lang="en-US"/>
              <a:t> DFS state-less with partial-order reduction</a:t>
            </a:r>
          </a:p>
          <a:p>
            <a:pPr lvl="1" algn="l">
              <a:buFontTx/>
              <a:buChar char="•"/>
            </a:pPr>
            <a:r>
              <a:rPr lang="en-US"/>
              <a:t> Sleep sets - executes 8 transitions (all states)</a:t>
            </a:r>
          </a:p>
          <a:p>
            <a:pPr lvl="1" algn="l">
              <a:buFontTx/>
              <a:buChar char="•"/>
            </a:pPr>
            <a:r>
              <a:rPr lang="en-US"/>
              <a:t> Persistent sets – executes 4 transitions (only 5 states)</a:t>
            </a:r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4343400" y="16002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Oval 7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Oval 8"/>
          <p:cNvSpPr>
            <a:spLocks noChangeArrowheads="1"/>
          </p:cNvSpPr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Oval 9"/>
          <p:cNvSpPr>
            <a:spLocks noChangeArrowheads="1"/>
          </p:cNvSpPr>
          <p:nvPr/>
        </p:nvSpPr>
        <p:spPr bwMode="auto">
          <a:xfrm>
            <a:off x="4724400" y="2057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86" name="AutoShape 10"/>
          <p:cNvCxnSpPr>
            <a:cxnSpLocks noChangeShapeType="1"/>
            <a:stCxn id="203782" idx="3"/>
            <a:endCxn id="203784" idx="7"/>
          </p:cNvCxnSpPr>
          <p:nvPr/>
        </p:nvCxnSpPr>
        <p:spPr bwMode="auto">
          <a:xfrm flipH="1">
            <a:off x="4092575" y="17303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787" name="AutoShape 11"/>
          <p:cNvCxnSpPr>
            <a:cxnSpLocks noChangeShapeType="1"/>
            <a:stCxn id="203782" idx="5"/>
            <a:endCxn id="203785" idx="1"/>
          </p:cNvCxnSpPr>
          <p:nvPr/>
        </p:nvCxnSpPr>
        <p:spPr bwMode="auto">
          <a:xfrm>
            <a:off x="4473575" y="17303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788" name="AutoShape 12"/>
          <p:cNvCxnSpPr>
            <a:cxnSpLocks noChangeShapeType="1"/>
            <a:stCxn id="203784" idx="5"/>
            <a:endCxn id="203783" idx="1"/>
          </p:cNvCxnSpPr>
          <p:nvPr/>
        </p:nvCxnSpPr>
        <p:spPr bwMode="auto">
          <a:xfrm>
            <a:off x="4092575" y="21875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789" name="AutoShape 13"/>
          <p:cNvCxnSpPr>
            <a:cxnSpLocks noChangeShapeType="1"/>
            <a:stCxn id="203785" idx="3"/>
            <a:endCxn id="203783" idx="7"/>
          </p:cNvCxnSpPr>
          <p:nvPr/>
        </p:nvCxnSpPr>
        <p:spPr bwMode="auto">
          <a:xfrm flipH="1">
            <a:off x="4473575" y="21875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790" name="Oval 14"/>
          <p:cNvSpPr>
            <a:spLocks noChangeArrowheads="1"/>
          </p:cNvSpPr>
          <p:nvPr/>
        </p:nvSpPr>
        <p:spPr bwMode="auto">
          <a:xfrm>
            <a:off x="5105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91" name="AutoShape 15"/>
          <p:cNvCxnSpPr>
            <a:cxnSpLocks noChangeShapeType="1"/>
            <a:endCxn id="203790" idx="1"/>
          </p:cNvCxnSpPr>
          <p:nvPr/>
        </p:nvCxnSpPr>
        <p:spPr bwMode="auto">
          <a:xfrm>
            <a:off x="4854575" y="21875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4724400" y="29718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93" name="AutoShape 17"/>
          <p:cNvCxnSpPr>
            <a:cxnSpLocks noChangeShapeType="1"/>
            <a:endCxn id="203792" idx="1"/>
          </p:cNvCxnSpPr>
          <p:nvPr/>
        </p:nvCxnSpPr>
        <p:spPr bwMode="auto">
          <a:xfrm>
            <a:off x="4473575" y="2644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794" name="Oval 18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95" name="AutoShape 19"/>
          <p:cNvCxnSpPr>
            <a:cxnSpLocks noChangeShapeType="1"/>
            <a:endCxn id="203794" idx="7"/>
          </p:cNvCxnSpPr>
          <p:nvPr/>
        </p:nvCxnSpPr>
        <p:spPr bwMode="auto">
          <a:xfrm flipH="1">
            <a:off x="3711575" y="2187575"/>
            <a:ext cx="273050" cy="3492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97" name="AutoShape 21"/>
          <p:cNvCxnSpPr>
            <a:cxnSpLocks noChangeShapeType="1"/>
            <a:endCxn id="203796" idx="7"/>
          </p:cNvCxnSpPr>
          <p:nvPr/>
        </p:nvCxnSpPr>
        <p:spPr bwMode="auto">
          <a:xfrm flipH="1">
            <a:off x="4092575" y="2644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798" name="AutoShape 22"/>
          <p:cNvCxnSpPr>
            <a:cxnSpLocks noChangeShapeType="1"/>
            <a:stCxn id="203790" idx="3"/>
            <a:endCxn id="203792" idx="7"/>
          </p:cNvCxnSpPr>
          <p:nvPr/>
        </p:nvCxnSpPr>
        <p:spPr bwMode="auto">
          <a:xfrm flipH="1">
            <a:off x="4854575" y="2644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799" name="Oval 23"/>
          <p:cNvSpPr>
            <a:spLocks noChangeArrowheads="1"/>
          </p:cNvSpPr>
          <p:nvPr/>
        </p:nvSpPr>
        <p:spPr bwMode="auto">
          <a:xfrm>
            <a:off x="4365625" y="3451225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800" name="AutoShape 24"/>
          <p:cNvCxnSpPr>
            <a:cxnSpLocks noChangeShapeType="1"/>
            <a:endCxn id="203799" idx="7"/>
          </p:cNvCxnSpPr>
          <p:nvPr/>
        </p:nvCxnSpPr>
        <p:spPr bwMode="auto">
          <a:xfrm flipH="1">
            <a:off x="4495800" y="3124200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801" name="AutoShape 25"/>
          <p:cNvCxnSpPr>
            <a:cxnSpLocks noChangeShapeType="1"/>
            <a:stCxn id="203794" idx="5"/>
          </p:cNvCxnSpPr>
          <p:nvPr/>
        </p:nvCxnSpPr>
        <p:spPr bwMode="auto">
          <a:xfrm>
            <a:off x="3711575" y="2644775"/>
            <a:ext cx="295275" cy="3714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802" name="AutoShape 26"/>
          <p:cNvCxnSpPr>
            <a:cxnSpLocks noChangeShapeType="1"/>
            <a:stCxn id="203796" idx="5"/>
          </p:cNvCxnSpPr>
          <p:nvPr/>
        </p:nvCxnSpPr>
        <p:spPr bwMode="auto">
          <a:xfrm>
            <a:off x="4092575" y="3101975"/>
            <a:ext cx="295275" cy="3714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3803" name="Rectangle 27"/>
          <p:cNvSpPr>
            <a:spLocks noChangeArrowheads="1"/>
          </p:cNvSpPr>
          <p:nvPr/>
        </p:nvSpPr>
        <p:spPr bwMode="auto">
          <a:xfrm>
            <a:off x="3581400" y="21336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3804" name="Rectangle 28"/>
          <p:cNvSpPr>
            <a:spLocks noChangeArrowheads="1"/>
          </p:cNvSpPr>
          <p:nvPr/>
        </p:nvSpPr>
        <p:spPr bwMode="auto">
          <a:xfrm>
            <a:off x="4495800" y="16764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3805" name="Rectangle 29"/>
          <p:cNvSpPr>
            <a:spLocks noChangeArrowheads="1"/>
          </p:cNvSpPr>
          <p:nvPr/>
        </p:nvSpPr>
        <p:spPr bwMode="auto">
          <a:xfrm>
            <a:off x="4114800" y="27432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3806" name="Rectangle 30"/>
          <p:cNvSpPr>
            <a:spLocks noChangeArrowheads="1"/>
          </p:cNvSpPr>
          <p:nvPr/>
        </p:nvSpPr>
        <p:spPr bwMode="auto">
          <a:xfrm>
            <a:off x="4572000" y="32004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2</a:t>
            </a:r>
          </a:p>
        </p:txBody>
      </p:sp>
      <p:sp>
        <p:nvSpPr>
          <p:cNvPr id="203807" name="Rectangle 31"/>
          <p:cNvSpPr>
            <a:spLocks noChangeArrowheads="1"/>
          </p:cNvSpPr>
          <p:nvPr/>
        </p:nvSpPr>
        <p:spPr bwMode="auto">
          <a:xfrm>
            <a:off x="4495800" y="22860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49530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3962400" y="1676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1</a:t>
            </a:r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43434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3962400" y="22860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3812" name="Rectangle 36"/>
          <p:cNvSpPr>
            <a:spLocks noChangeArrowheads="1"/>
          </p:cNvSpPr>
          <p:nvPr/>
        </p:nvSpPr>
        <p:spPr bwMode="auto">
          <a:xfrm>
            <a:off x="3581400" y="2667000"/>
            <a:ext cx="33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3</a:t>
            </a:r>
          </a:p>
        </p:txBody>
      </p:sp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4876800" y="2133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3814" name="Rectangle 38"/>
          <p:cNvSpPr>
            <a:spLocks noChangeArrowheads="1"/>
          </p:cNvSpPr>
          <p:nvPr/>
        </p:nvSpPr>
        <p:spPr bwMode="auto">
          <a:xfrm>
            <a:off x="3962400" y="3200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pperplate Gothic Bold" charset="0"/>
              </a:rPr>
              <a:t>T</a:t>
            </a:r>
            <a:r>
              <a:rPr lang="en-US" sz="1200" baseline="-25000">
                <a:latin typeface="Copperplate Gothic Bold" charset="0"/>
              </a:rPr>
              <a:t>4</a:t>
            </a: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>
            <a:off x="3429000" y="365760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 </a:t>
            </a:r>
            <a:r>
              <a:rPr lang="en-US"/>
              <a:t>; T</a:t>
            </a:r>
            <a:r>
              <a:rPr lang="en-US" baseline="-25000"/>
              <a:t>2</a:t>
            </a:r>
            <a:r>
              <a:rPr lang="en-US"/>
              <a:t> || T</a:t>
            </a:r>
            <a:r>
              <a:rPr lang="en-US" baseline="-25000"/>
              <a:t>3</a:t>
            </a:r>
            <a:r>
              <a:rPr lang="en-US"/>
              <a:t> ; T</a:t>
            </a:r>
            <a:r>
              <a:rPr lang="en-US" baseline="-25000"/>
              <a:t>4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00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3387-B4FB-DB46-9289-E65C366B31E4}" type="slidenum">
              <a:rPr lang="en-US"/>
              <a:pPr/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Semi-Automatic Translation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Table-driven translation and abstraction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Feaver system by Gerard Holzmann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User specifies code fragments in C and how to translate them to Promela (SPIN)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Translation is then automatic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Found 75 errors in Lucent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PathStar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>
                <a:hlinkClick r:id="rId2"/>
              </a:rPr>
              <a:t>http://cm.bell-labs.com/cm/cs/who/gerard/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be reused when program changes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Works well for programs with long development and only local changes </a:t>
            </a:r>
          </a:p>
        </p:txBody>
      </p:sp>
    </p:spTree>
    <p:extLst>
      <p:ext uri="{BB962C8B-B14F-4D97-AF65-F5344CB8AC3E}">
        <p14:creationId xmlns:p14="http://schemas.microsoft.com/office/powerpoint/2010/main" val="165929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E42D-30CF-A04F-B2AE-A1666EF51EDD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Automatic Translation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Advantage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human intervention required</a:t>
            </a:r>
          </a:p>
          <a:p>
            <a:pPr>
              <a:lnSpc>
                <a:spcPct val="90000"/>
              </a:lnSpc>
            </a:pPr>
            <a:r>
              <a:rPr lang="en-US" sz="2800"/>
              <a:t>Disadvantage	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Limited by capabilities of target system </a:t>
            </a:r>
          </a:p>
          <a:p>
            <a:pPr>
              <a:lnSpc>
                <a:spcPct val="90000"/>
              </a:lnSpc>
            </a:pPr>
            <a:r>
              <a:rPr lang="en-US" sz="280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Java PathFinder 1- </a:t>
            </a:r>
            <a:r>
              <a:rPr lang="en-US" sz="2000">
                <a:hlinkClick r:id="rId2"/>
              </a:rPr>
              <a:t>http://ase.arc.nasa.gov/havelund/jpf.html</a:t>
            </a:r>
            <a:endParaRPr lang="en-US" sz="2000"/>
          </a:p>
          <a:p>
            <a:pPr marL="1143000" lvl="2">
              <a:lnSpc>
                <a:spcPct val="90000"/>
              </a:lnSpc>
            </a:pPr>
            <a:r>
              <a:rPr lang="en-US" sz="2000"/>
              <a:t>Translates from Java to Promela (Spin)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JCAT - </a:t>
            </a:r>
            <a:r>
              <a:rPr lang="en-US" sz="2000">
                <a:hlinkClick r:id="rId3"/>
              </a:rPr>
              <a:t>http://www.dai-arc.polito.it/dai-arc/auto/tools/tool6.shtml</a:t>
            </a:r>
            <a:endParaRPr lang="en-US" sz="2000"/>
          </a:p>
          <a:p>
            <a:pPr marL="1143000" lvl="2">
              <a:lnSpc>
                <a:spcPct val="90000"/>
              </a:lnSpc>
            </a:pPr>
            <a:r>
              <a:rPr lang="en-US" sz="2000"/>
              <a:t>Translates from Java to Promela (or dSpin)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Bandera - </a:t>
            </a:r>
            <a:r>
              <a:rPr lang="en-US" sz="2000">
                <a:hlinkClick r:id="rId4"/>
              </a:rPr>
              <a:t>http://www.cis.ksu.edu/santos/bandera/</a:t>
            </a:r>
            <a:endParaRPr lang="en-US" sz="2000"/>
          </a:p>
          <a:p>
            <a:pPr marL="1143000" lvl="2">
              <a:lnSpc>
                <a:spcPct val="90000"/>
              </a:lnSpc>
            </a:pPr>
            <a:r>
              <a:rPr lang="en-US" sz="2000"/>
              <a:t>Translates from Java bytecode to Promela, SMV or dSpin</a:t>
            </a:r>
          </a:p>
          <a:p>
            <a:pPr marL="1143000" lvl="2"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8005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39A-FE9C-3E43-B3D2-50DC82E7E7F1}" type="slidenum">
              <a:rPr lang="en-US"/>
              <a:pPr/>
              <a:t>26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Model Checking</a:t>
            </a:r>
            <a:br>
              <a:rPr lang="en-US" dirty="0"/>
            </a:br>
            <a:r>
              <a:rPr lang="en-US" sz="3200" dirty="0" smtClean="0"/>
              <a:t>More Early </a:t>
            </a:r>
            <a:r>
              <a:rPr lang="en-US" sz="3200" dirty="0"/>
              <a:t>Trends</a:t>
            </a:r>
          </a:p>
        </p:txBody>
      </p:sp>
      <p:grpSp>
        <p:nvGrpSpPr>
          <p:cNvPr id="220216" name="Group 56"/>
          <p:cNvGrpSpPr>
            <a:grpSpLocks/>
          </p:cNvGrpSpPr>
          <p:nvPr/>
        </p:nvGrpSpPr>
        <p:grpSpPr bwMode="auto">
          <a:xfrm>
            <a:off x="609600" y="1676400"/>
            <a:ext cx="7893050" cy="3003550"/>
            <a:chOff x="384" y="1344"/>
            <a:chExt cx="4972" cy="1892"/>
          </a:xfrm>
        </p:grpSpPr>
        <p:sp>
          <p:nvSpPr>
            <p:cNvPr id="220179" name="Text Box 19"/>
            <p:cNvSpPr txBox="1">
              <a:spLocks noChangeArrowheads="1"/>
            </p:cNvSpPr>
            <p:nvPr/>
          </p:nvSpPr>
          <p:spPr bwMode="auto">
            <a:xfrm>
              <a:off x="798" y="148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/>
            </a:p>
          </p:txBody>
        </p:sp>
        <p:grpSp>
          <p:nvGrpSpPr>
            <p:cNvPr id="220180" name="Group 20"/>
            <p:cNvGrpSpPr>
              <a:grpSpLocks/>
            </p:cNvGrpSpPr>
            <p:nvPr/>
          </p:nvGrpSpPr>
          <p:grpSpPr bwMode="auto">
            <a:xfrm>
              <a:off x="384" y="1536"/>
              <a:ext cx="1008" cy="1046"/>
              <a:chOff x="384" y="2928"/>
              <a:chExt cx="1008" cy="1046"/>
            </a:xfrm>
          </p:grpSpPr>
          <p:grpSp>
            <p:nvGrpSpPr>
              <p:cNvPr id="220181" name="Group 21"/>
              <p:cNvGrpSpPr>
                <a:grpSpLocks/>
              </p:cNvGrpSpPr>
              <p:nvPr/>
            </p:nvGrpSpPr>
            <p:grpSpPr bwMode="auto">
              <a:xfrm>
                <a:off x="384" y="3120"/>
                <a:ext cx="1008" cy="854"/>
                <a:chOff x="624" y="1920"/>
                <a:chExt cx="1680" cy="1557"/>
              </a:xfrm>
            </p:grpSpPr>
            <p:sp>
              <p:nvSpPr>
                <p:cNvPr id="220182" name="AutoShape 22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1344" cy="1488"/>
                </a:xfrm>
                <a:prstGeom prst="foldedCorner">
                  <a:avLst>
                    <a:gd name="adj" fmla="val 12500"/>
                  </a:avLst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83" name="Rectangle 23"/>
                <p:cNvSpPr>
                  <a:spLocks noChangeArrowheads="1"/>
                </p:cNvSpPr>
                <p:nvPr/>
              </p:nvSpPr>
              <p:spPr bwMode="auto">
                <a:xfrm>
                  <a:off x="721" y="1967"/>
                  <a:ext cx="1583" cy="1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800"/>
                    <a:t>void add(Object o) {</a:t>
                  </a:r>
                </a:p>
                <a:p>
                  <a:pPr algn="l"/>
                  <a:r>
                    <a:rPr lang="en-US" sz="800"/>
                    <a:t> buffer[head] = o;</a:t>
                  </a:r>
                </a:p>
                <a:p>
                  <a:pPr algn="l"/>
                  <a:r>
                    <a:rPr lang="en-US" sz="800"/>
                    <a:t> head = (head+1)%size;</a:t>
                  </a:r>
                </a:p>
                <a:p>
                  <a:pPr algn="l"/>
                  <a:r>
                    <a:rPr lang="en-US" sz="800"/>
                    <a:t>}</a:t>
                  </a:r>
                </a:p>
                <a:p>
                  <a:pPr algn="l"/>
                  <a:endParaRPr lang="en-US" sz="800"/>
                </a:p>
                <a:p>
                  <a:pPr algn="l"/>
                  <a:r>
                    <a:rPr lang="en-US" sz="800"/>
                    <a:t>Object take() {</a:t>
                  </a:r>
                </a:p>
                <a:p>
                  <a:pPr algn="l"/>
                  <a:r>
                    <a:rPr lang="en-US" sz="800"/>
                    <a:t> …</a:t>
                  </a:r>
                </a:p>
                <a:p>
                  <a:pPr algn="l"/>
                  <a:r>
                    <a:rPr lang="en-US" sz="800"/>
                    <a:t> tail=(tail+1)%size;</a:t>
                  </a:r>
                </a:p>
                <a:p>
                  <a:pPr algn="l"/>
                  <a:r>
                    <a:rPr lang="en-US" sz="800"/>
                    <a:t> return buffer[tail];</a:t>
                  </a:r>
                </a:p>
                <a:p>
                  <a:pPr algn="l"/>
                  <a:r>
                    <a:rPr lang="en-US" sz="800"/>
                    <a:t>}</a:t>
                  </a:r>
                </a:p>
              </p:txBody>
            </p:sp>
          </p:grpSp>
          <p:sp>
            <p:nvSpPr>
              <p:cNvPr id="220184" name="Text Box 24"/>
              <p:cNvSpPr txBox="1">
                <a:spLocks noChangeArrowheads="1"/>
              </p:cNvSpPr>
              <p:nvPr/>
            </p:nvSpPr>
            <p:spPr bwMode="auto">
              <a:xfrm>
                <a:off x="528" y="2928"/>
                <a:ext cx="5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Program</a:t>
                </a:r>
              </a:p>
            </p:txBody>
          </p:sp>
        </p:grp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>
              <a:off x="2592" y="2112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186" name="Group 26"/>
            <p:cNvGrpSpPr>
              <a:grpSpLocks/>
            </p:cNvGrpSpPr>
            <p:nvPr/>
          </p:nvGrpSpPr>
          <p:grpSpPr bwMode="auto">
            <a:xfrm>
              <a:off x="3312" y="1632"/>
              <a:ext cx="2044" cy="879"/>
              <a:chOff x="2496" y="3048"/>
              <a:chExt cx="2044" cy="879"/>
            </a:xfrm>
          </p:grpSpPr>
          <p:grpSp>
            <p:nvGrpSpPr>
              <p:cNvPr id="220187" name="Group 27"/>
              <p:cNvGrpSpPr>
                <a:grpSpLocks/>
              </p:cNvGrpSpPr>
              <p:nvPr/>
            </p:nvGrpSpPr>
            <p:grpSpPr bwMode="auto">
              <a:xfrm>
                <a:off x="2496" y="3216"/>
                <a:ext cx="912" cy="528"/>
                <a:chOff x="2688" y="1872"/>
                <a:chExt cx="912" cy="528"/>
              </a:xfrm>
            </p:grpSpPr>
            <p:sp>
              <p:nvSpPr>
                <p:cNvPr id="220188" name="Rectangle 28"/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912" cy="528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8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88" y="1920"/>
                  <a:ext cx="910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Custom</a:t>
                  </a:r>
                </a:p>
                <a:p>
                  <a:r>
                    <a:rPr lang="en-US" sz="1600"/>
                    <a:t>Model Checker</a:t>
                  </a:r>
                </a:p>
              </p:txBody>
            </p:sp>
          </p:grpSp>
          <p:sp>
            <p:nvSpPr>
              <p:cNvPr id="220190" name="Text Box 30"/>
              <p:cNvSpPr txBox="1">
                <a:spLocks noChangeArrowheads="1"/>
              </p:cNvSpPr>
              <p:nvPr/>
            </p:nvSpPr>
            <p:spPr bwMode="auto">
              <a:xfrm>
                <a:off x="3855" y="304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Correct</a:t>
                </a:r>
              </a:p>
            </p:txBody>
          </p:sp>
          <p:sp>
            <p:nvSpPr>
              <p:cNvPr id="220191" name="Text Box 31"/>
              <p:cNvSpPr txBox="1">
                <a:spLocks noChangeArrowheads="1"/>
              </p:cNvSpPr>
              <p:nvPr/>
            </p:nvSpPr>
            <p:spPr bwMode="auto">
              <a:xfrm>
                <a:off x="3792" y="3696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Error-trace</a:t>
                </a:r>
              </a:p>
            </p:txBody>
          </p:sp>
          <p:sp>
            <p:nvSpPr>
              <p:cNvPr id="220192" name="Line 32"/>
              <p:cNvSpPr>
                <a:spLocks noChangeShapeType="1"/>
              </p:cNvSpPr>
              <p:nvPr/>
            </p:nvSpPr>
            <p:spPr bwMode="auto">
              <a:xfrm>
                <a:off x="3408" y="3504"/>
                <a:ext cx="384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93" name="Line 33"/>
              <p:cNvSpPr>
                <a:spLocks noChangeShapeType="1"/>
              </p:cNvSpPr>
              <p:nvPr/>
            </p:nvSpPr>
            <p:spPr bwMode="auto">
              <a:xfrm flipV="1">
                <a:off x="3408" y="3216"/>
                <a:ext cx="432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194" name="AutoShape 34"/>
            <p:cNvSpPr>
              <a:spLocks noChangeArrowheads="1"/>
            </p:cNvSpPr>
            <p:nvPr/>
          </p:nvSpPr>
          <p:spPr bwMode="auto">
            <a:xfrm>
              <a:off x="1968" y="1824"/>
              <a:ext cx="576" cy="576"/>
            </a:xfrm>
            <a:prstGeom prst="foldedCorner">
              <a:avLst>
                <a:gd name="adj" fmla="val 125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5" name="Text Box 35"/>
            <p:cNvSpPr txBox="1">
              <a:spLocks noChangeArrowheads="1"/>
            </p:cNvSpPr>
            <p:nvPr/>
          </p:nvSpPr>
          <p:spPr bwMode="auto">
            <a:xfrm>
              <a:off x="1776" y="1632"/>
              <a:ext cx="10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Abstract Program</a:t>
              </a:r>
            </a:p>
          </p:txBody>
        </p:sp>
        <p:sp>
          <p:nvSpPr>
            <p:cNvPr id="220196" name="Line 36"/>
            <p:cNvSpPr>
              <a:spLocks noChangeShapeType="1"/>
            </p:cNvSpPr>
            <p:nvPr/>
          </p:nvSpPr>
          <p:spPr bwMode="auto">
            <a:xfrm>
              <a:off x="1248" y="2112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Text Box 37"/>
            <p:cNvSpPr txBox="1">
              <a:spLocks noChangeArrowheads="1"/>
            </p:cNvSpPr>
            <p:nvPr/>
          </p:nvSpPr>
          <p:spPr bwMode="auto">
            <a:xfrm>
              <a:off x="2038" y="1881"/>
              <a:ext cx="36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b="1"/>
                <a:t>T1 &gt; T2</a:t>
              </a:r>
            </a:p>
            <a:p>
              <a:r>
                <a:rPr lang="en-US" sz="900" b="1"/>
                <a:t>T3 &gt; T4</a:t>
              </a:r>
            </a:p>
            <a:p>
              <a:r>
                <a:rPr lang="en-US" sz="900" b="1"/>
                <a:t>T5 &gt; T6</a:t>
              </a:r>
            </a:p>
            <a:p>
              <a:r>
                <a:rPr lang="en-US" sz="900" b="1"/>
                <a:t>…</a:t>
              </a:r>
            </a:p>
          </p:txBody>
        </p:sp>
        <p:sp>
          <p:nvSpPr>
            <p:cNvPr id="220201" name="Text Box 41"/>
            <p:cNvSpPr txBox="1">
              <a:spLocks noChangeArrowheads="1"/>
            </p:cNvSpPr>
            <p:nvPr/>
          </p:nvSpPr>
          <p:spPr bwMode="auto">
            <a:xfrm>
              <a:off x="432" y="3024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Abstraction</a:t>
              </a:r>
            </a:p>
          </p:txBody>
        </p:sp>
        <p:sp>
          <p:nvSpPr>
            <p:cNvPr id="220208" name="Freeform 48"/>
            <p:cNvSpPr>
              <a:spLocks/>
            </p:cNvSpPr>
            <p:nvPr/>
          </p:nvSpPr>
          <p:spPr bwMode="auto">
            <a:xfrm>
              <a:off x="432" y="2544"/>
              <a:ext cx="624" cy="480"/>
            </a:xfrm>
            <a:custGeom>
              <a:avLst/>
              <a:gdLst>
                <a:gd name="T0" fmla="*/ 0 w 624"/>
                <a:gd name="T1" fmla="*/ 0 h 480"/>
                <a:gd name="T2" fmla="*/ 336 w 624"/>
                <a:gd name="T3" fmla="*/ 480 h 480"/>
                <a:gd name="T4" fmla="*/ 624 w 624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480">
                  <a:moveTo>
                    <a:pt x="0" y="0"/>
                  </a:moveTo>
                  <a:cubicBezTo>
                    <a:pt x="116" y="240"/>
                    <a:pt x="232" y="480"/>
                    <a:pt x="336" y="480"/>
                  </a:cubicBezTo>
                  <a:cubicBezTo>
                    <a:pt x="440" y="480"/>
                    <a:pt x="576" y="80"/>
                    <a:pt x="624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0" name="Freeform 50"/>
            <p:cNvSpPr>
              <a:spLocks/>
            </p:cNvSpPr>
            <p:nvPr/>
          </p:nvSpPr>
          <p:spPr bwMode="auto">
            <a:xfrm flipV="1">
              <a:off x="1248" y="1344"/>
              <a:ext cx="2016" cy="768"/>
            </a:xfrm>
            <a:custGeom>
              <a:avLst/>
              <a:gdLst>
                <a:gd name="T0" fmla="*/ 0 w 1968"/>
                <a:gd name="T1" fmla="*/ 0 h 688"/>
                <a:gd name="T2" fmla="*/ 960 w 1968"/>
                <a:gd name="T3" fmla="*/ 672 h 688"/>
                <a:gd name="T4" fmla="*/ 1968 w 1968"/>
                <a:gd name="T5" fmla="*/ 9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8" h="688">
                  <a:moveTo>
                    <a:pt x="0" y="0"/>
                  </a:moveTo>
                  <a:cubicBezTo>
                    <a:pt x="316" y="328"/>
                    <a:pt x="632" y="656"/>
                    <a:pt x="960" y="672"/>
                  </a:cubicBezTo>
                  <a:cubicBezTo>
                    <a:pt x="1288" y="688"/>
                    <a:pt x="1628" y="392"/>
                    <a:pt x="1968" y="96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1" name="Freeform 51"/>
            <p:cNvSpPr>
              <a:spLocks/>
            </p:cNvSpPr>
            <p:nvPr/>
          </p:nvSpPr>
          <p:spPr bwMode="auto">
            <a:xfrm>
              <a:off x="1200" y="2352"/>
              <a:ext cx="3696" cy="560"/>
            </a:xfrm>
            <a:custGeom>
              <a:avLst/>
              <a:gdLst>
                <a:gd name="T0" fmla="*/ 3696 w 3696"/>
                <a:gd name="T1" fmla="*/ 192 h 560"/>
                <a:gd name="T2" fmla="*/ 1440 w 3696"/>
                <a:gd name="T3" fmla="*/ 528 h 560"/>
                <a:gd name="T4" fmla="*/ 0 w 3696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6" h="560">
                  <a:moveTo>
                    <a:pt x="3696" y="192"/>
                  </a:moveTo>
                  <a:cubicBezTo>
                    <a:pt x="2876" y="376"/>
                    <a:pt x="2056" y="560"/>
                    <a:pt x="1440" y="528"/>
                  </a:cubicBezTo>
                  <a:cubicBezTo>
                    <a:pt x="824" y="496"/>
                    <a:pt x="412" y="248"/>
                    <a:pt x="0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2" name="Text Box 52"/>
            <p:cNvSpPr txBox="1">
              <a:spLocks noChangeArrowheads="1"/>
            </p:cNvSpPr>
            <p:nvPr/>
          </p:nvSpPr>
          <p:spPr bwMode="auto">
            <a:xfrm>
              <a:off x="2496" y="288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0213" name="Text Box 53"/>
            <p:cNvSpPr txBox="1">
              <a:spLocks noChangeArrowheads="1"/>
            </p:cNvSpPr>
            <p:nvPr/>
          </p:nvSpPr>
          <p:spPr bwMode="auto">
            <a:xfrm>
              <a:off x="2208" y="2880"/>
              <a:ext cx="1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Abstraction refinement</a:t>
              </a:r>
            </a:p>
          </p:txBody>
        </p:sp>
        <p:sp>
          <p:nvSpPr>
            <p:cNvPr id="220215" name="Text Box 55"/>
            <p:cNvSpPr txBox="1">
              <a:spLocks noChangeArrowheads="1"/>
            </p:cNvSpPr>
            <p:nvPr/>
          </p:nvSpPr>
          <p:spPr bwMode="auto">
            <a:xfrm>
              <a:off x="1248" y="2112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Abstraction</a:t>
              </a:r>
            </a:p>
          </p:txBody>
        </p:sp>
      </p:grpSp>
      <p:sp>
        <p:nvSpPr>
          <p:cNvPr id="220217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7772400" cy="1676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Custom-made model checkers for programming languages with automatic abstraction at the source code level</a:t>
            </a:r>
          </a:p>
          <a:p>
            <a:pPr>
              <a:lnSpc>
                <a:spcPct val="80000"/>
              </a:lnSpc>
            </a:pPr>
            <a:r>
              <a:rPr lang="en-US" sz="2000"/>
              <a:t>Automatic abstraction &amp; translation based transformation to new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abstract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formalism for model checker</a:t>
            </a:r>
          </a:p>
          <a:p>
            <a:pPr>
              <a:lnSpc>
                <a:spcPct val="80000"/>
              </a:lnSpc>
            </a:pPr>
            <a:r>
              <a:rPr lang="en-US" sz="2000"/>
              <a:t>Abstraction refinement mostly automated</a:t>
            </a:r>
          </a:p>
        </p:txBody>
      </p:sp>
    </p:spTree>
    <p:extLst>
      <p:ext uri="{BB962C8B-B14F-4D97-AF65-F5344CB8AC3E}">
        <p14:creationId xmlns:p14="http://schemas.microsoft.com/office/powerpoint/2010/main" val="22257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91D9-50FA-6D4D-886D-8D65D3C9270C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Custom-made Model Checkers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Translation based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dSpin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Spin extended with dynamic constructs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Essentially a C model checker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Source-2-source abstractions can be supported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hlinkClick r:id="rId2"/>
              </a:rPr>
              <a:t>http://www.dai-arc.polito.it/dai-arc/auto/tools/tool7.shtml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SPIN Version </a:t>
            </a:r>
            <a:r>
              <a:rPr lang="en-US" sz="2000" dirty="0" smtClean="0"/>
              <a:t>4+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PROMELA language augmented with C code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Table-driven abstractions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Bandera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Translated Bandera Intermediate Language (BIR) to a number of back-end model checkers, but, a new BIR custom-made model checker is under development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Supports source-2-source abstractions as well as property-specific slicing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hlinkClick r:id="rId3"/>
              </a:rPr>
              <a:t>http://www.cis.ksu.edu/santos/bandera/</a:t>
            </a:r>
            <a:endParaRPr lang="en-US" sz="16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87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9485-8BB2-8448-8E66-41C4F70DBDD9}" type="slidenum">
              <a:rPr lang="en-US"/>
              <a:pPr/>
              <a:t>28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Custom-made Model Checkers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Abstraction based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SLAM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 programs are abstracted via predicate abstraction to boolean programs for model checking</a:t>
            </a:r>
          </a:p>
          <a:p>
            <a:pPr lvl="2">
              <a:lnSpc>
                <a:spcPct val="80000"/>
              </a:lnSpc>
            </a:pPr>
            <a:r>
              <a:rPr lang="en-US" sz="2000">
                <a:hlinkClick r:id="rId2"/>
              </a:rPr>
              <a:t>http://research.microsoft.com/slam/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400"/>
              <a:t>BLAST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Similar basic idea to SLAM, but using </a:t>
            </a:r>
            <a:r>
              <a:rPr lang="en-US" sz="2000" i="1"/>
              <a:t>lazy</a:t>
            </a:r>
            <a:r>
              <a:rPr lang="en-US" sz="2000"/>
              <a:t> abstraction, i.e. during abstraction refinement don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abstract the whole program only certain parts</a:t>
            </a:r>
          </a:p>
          <a:p>
            <a:pPr lvl="2">
              <a:lnSpc>
                <a:spcPct val="80000"/>
              </a:lnSpc>
            </a:pPr>
            <a:r>
              <a:rPr lang="en-US" sz="2000">
                <a:hlinkClick r:id="rId3"/>
              </a:rPr>
              <a:t>http://www-cad.eecs.berkeley.edu/~tah/blast/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400"/>
              <a:t>3-Valued Model Checker (3VMC) extension of TVLA for Java programs</a:t>
            </a:r>
          </a:p>
          <a:p>
            <a:pPr lvl="2">
              <a:lnSpc>
                <a:spcPct val="80000"/>
              </a:lnSpc>
            </a:pPr>
            <a:r>
              <a:rPr lang="en-US" sz="2000">
                <a:hlinkClick r:id="rId4"/>
              </a:rPr>
              <a:t>http://www.cs.tau.ac.il/~yahave/3vmc.htm</a:t>
            </a:r>
            <a:r>
              <a:rPr lang="en-US" sz="200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>
                <a:hlinkClick r:id="rId5"/>
              </a:rPr>
              <a:t>http://www.math.tau.ac.il/~rumster/TVLA/</a:t>
            </a:r>
            <a:endParaRPr lang="en-US" sz="2000"/>
          </a:p>
          <a:p>
            <a:pPr lvl="1">
              <a:lnSpc>
                <a:spcPct val="8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80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C9FF-A5C1-5D48-B0DF-79FA55C2C199}" type="slidenum">
              <a:rPr lang="en-US"/>
              <a:pPr/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Data type based abstractions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Abstract Interpretation (</a:t>
            </a:r>
            <a:r>
              <a:rPr lang="en-US" sz="2400">
                <a:hlinkClick r:id="rId2"/>
              </a:rPr>
              <a:t>Patrick Cousot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E.g. replace integer variable with odd-even range or Signs abstraction {negative,zero,positive}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Replace all operations on the concrete variable with corresponding abstract operations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add(pos,pos) = pos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subtract(pos,pos) = negative | zero | pos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eq(pos,pos) = true | false</a:t>
            </a:r>
          </a:p>
          <a:p>
            <a:pPr>
              <a:lnSpc>
                <a:spcPct val="90000"/>
              </a:lnSpc>
            </a:pPr>
            <a:r>
              <a:rPr lang="en-US" sz="2800"/>
              <a:t>Predicate Abstraction  (</a:t>
            </a:r>
            <a:r>
              <a:rPr lang="en-US" sz="2800">
                <a:hlinkClick r:id="rId3"/>
              </a:rPr>
              <a:t>Graf</a:t>
            </a:r>
            <a:r>
              <a:rPr lang="en-US" sz="2800"/>
              <a:t>, </a:t>
            </a:r>
            <a:r>
              <a:rPr lang="en-US" sz="2800">
                <a:hlinkClick r:id="rId4"/>
              </a:rPr>
              <a:t>Saïdi</a:t>
            </a:r>
            <a:r>
              <a:rPr lang="en-US" sz="2800"/>
              <a:t> see also </a:t>
            </a:r>
            <a:r>
              <a:rPr lang="en-US" sz="2800">
                <a:hlinkClick r:id="rId5"/>
              </a:rPr>
              <a:t>Uribe</a:t>
            </a:r>
            <a:r>
              <a:rPr lang="en-US" sz="28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Create abstract state-space w.r.t. set of predicates defined in concrete system</a:t>
            </a:r>
          </a:p>
        </p:txBody>
      </p:sp>
    </p:spTree>
    <p:extLst>
      <p:ext uri="{BB962C8B-B14F-4D97-AF65-F5344CB8AC3E}">
        <p14:creationId xmlns:p14="http://schemas.microsoft.com/office/powerpoint/2010/main" val="375433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0D9D-D242-1B45-9085-D300D1CC1195}" type="slidenum">
              <a:rPr lang="en-US"/>
              <a:pPr/>
              <a:t>3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Model Checking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BDD-based model checking was the enabling technology</a:t>
            </a:r>
          </a:p>
          <a:p>
            <a:pPr lvl="1"/>
            <a:r>
              <a:rPr lang="en-US" sz="2400"/>
              <a:t>Hardware is typically synchronous and regular, hence the transition relation can be encoded efficiently</a:t>
            </a:r>
          </a:p>
          <a:p>
            <a:pPr lvl="1"/>
            <a:r>
              <a:rPr lang="en-US" sz="2400"/>
              <a:t>Execution paths are typically very short</a:t>
            </a:r>
          </a:p>
          <a:p>
            <a:r>
              <a:rPr lang="en-US" sz="2800"/>
              <a:t>The Intel Pentium bug, was the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disaster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that got model checking on the map in the hardware industry</a:t>
            </a:r>
          </a:p>
          <a:p>
            <a:pPr lvl="1"/>
            <a:r>
              <a:rPr lang="en-US" sz="2400"/>
              <a:t>What is it going to take in the software world? </a:t>
            </a:r>
          </a:p>
          <a:p>
            <a:r>
              <a:rPr lang="en-US" sz="2800"/>
              <a:t>Intel, IBM, Motorola, etc. now employ hundreds of model checking experts</a:t>
            </a:r>
          </a:p>
        </p:txBody>
      </p:sp>
    </p:spTree>
    <p:extLst>
      <p:ext uri="{BB962C8B-B14F-4D97-AF65-F5344CB8AC3E}">
        <p14:creationId xmlns:p14="http://schemas.microsoft.com/office/powerpoint/2010/main" val="86956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2A2-5542-1A40-A809-FA296DB15458}" type="slidenum">
              <a:rPr lang="en-US"/>
              <a:pPr/>
              <a:t>30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715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Data Type Abstraction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066800" y="2895600"/>
            <a:ext cx="2438400" cy="1135063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US" sz="2000">
                <a:latin typeface="Lucida Console" charset="0"/>
              </a:rPr>
              <a:t>int x = 0;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2000">
                <a:latin typeface="Lucida Console" charset="0"/>
              </a:rPr>
              <a:t>if (x == 0)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2000">
                <a:latin typeface="Lucida Console" charset="0"/>
              </a:rPr>
              <a:t>  x = x + 1;</a:t>
            </a:r>
            <a:endParaRPr lang="en-US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546725" y="2286000"/>
            <a:ext cx="218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1">
                <a:latin typeface="Arial" charset="0"/>
              </a:rPr>
              <a:t>Data domains</a:t>
            </a:r>
          </a:p>
        </p:txBody>
      </p:sp>
      <p:grpSp>
        <p:nvGrpSpPr>
          <p:cNvPr id="225285" name="Group 5"/>
          <p:cNvGrpSpPr>
            <a:grpSpLocks/>
          </p:cNvGrpSpPr>
          <p:nvPr/>
        </p:nvGrpSpPr>
        <p:grpSpPr bwMode="auto">
          <a:xfrm>
            <a:off x="5334000" y="4114800"/>
            <a:ext cx="3810000" cy="2057400"/>
            <a:chOff x="3360" y="2592"/>
            <a:chExt cx="2400" cy="1296"/>
          </a:xfrm>
        </p:grpSpPr>
        <p:sp>
          <p:nvSpPr>
            <p:cNvPr id="225286" name="Text Box 6"/>
            <p:cNvSpPr txBox="1">
              <a:spLocks noChangeArrowheads="1"/>
            </p:cNvSpPr>
            <p:nvPr/>
          </p:nvSpPr>
          <p:spPr bwMode="auto">
            <a:xfrm>
              <a:off x="4512" y="2592"/>
              <a:ext cx="124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>
                  <a:latin typeface="Lucida Console" charset="0"/>
                </a:rPr>
                <a:t>(n&lt;0) : NEG</a:t>
              </a:r>
            </a:p>
            <a:p>
              <a:pPr algn="l" eaLnBrk="1" hangingPunct="1"/>
              <a:r>
                <a:rPr lang="en-US" sz="1800">
                  <a:latin typeface="Lucida Console" charset="0"/>
                </a:rPr>
                <a:t>(n==0): ZERO</a:t>
              </a:r>
            </a:p>
            <a:p>
              <a:pPr algn="l" eaLnBrk="1" hangingPunct="1"/>
              <a:r>
                <a:rPr lang="en-US" sz="1800">
                  <a:latin typeface="Lucida Console" charset="0"/>
                </a:rPr>
                <a:t>(n&gt;0) : POS</a:t>
              </a:r>
            </a:p>
          </p:txBody>
        </p:sp>
        <p:sp>
          <p:nvSpPr>
            <p:cNvPr id="225287" name="AutoShape 7"/>
            <p:cNvSpPr>
              <a:spLocks noChangeArrowheads="1"/>
            </p:cNvSpPr>
            <p:nvPr/>
          </p:nvSpPr>
          <p:spPr bwMode="auto">
            <a:xfrm>
              <a:off x="3840" y="3264"/>
              <a:ext cx="1344" cy="624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88" name="Text Box 8"/>
            <p:cNvSpPr txBox="1">
              <a:spLocks noChangeArrowheads="1"/>
            </p:cNvSpPr>
            <p:nvPr/>
          </p:nvSpPr>
          <p:spPr bwMode="auto">
            <a:xfrm>
              <a:off x="3360" y="3168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Lucida Console" charset="0"/>
                </a:rPr>
                <a:t>Signs</a:t>
              </a:r>
            </a:p>
          </p:txBody>
        </p:sp>
        <p:sp>
          <p:nvSpPr>
            <p:cNvPr id="225289" name="Line 9"/>
            <p:cNvSpPr>
              <a:spLocks noChangeShapeType="1"/>
            </p:cNvSpPr>
            <p:nvPr/>
          </p:nvSpPr>
          <p:spPr bwMode="auto">
            <a:xfrm>
              <a:off x="4272" y="326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0" name="Line 10"/>
            <p:cNvSpPr>
              <a:spLocks noChangeShapeType="1"/>
            </p:cNvSpPr>
            <p:nvPr/>
          </p:nvSpPr>
          <p:spPr bwMode="auto">
            <a:xfrm>
              <a:off x="4752" y="326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1" name="Text Box 11"/>
            <p:cNvSpPr txBox="1">
              <a:spLocks noChangeArrowheads="1"/>
            </p:cNvSpPr>
            <p:nvPr/>
          </p:nvSpPr>
          <p:spPr bwMode="auto">
            <a:xfrm>
              <a:off x="3888" y="3456"/>
              <a:ext cx="377" cy="23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CC0000"/>
                  </a:solidFill>
                  <a:latin typeface="Lucida Console" charset="0"/>
                </a:rPr>
                <a:t>NEG</a:t>
              </a:r>
            </a:p>
          </p:txBody>
        </p:sp>
        <p:sp>
          <p:nvSpPr>
            <p:cNvPr id="225292" name="Text Box 12"/>
            <p:cNvSpPr txBox="1">
              <a:spLocks noChangeArrowheads="1"/>
            </p:cNvSpPr>
            <p:nvPr/>
          </p:nvSpPr>
          <p:spPr bwMode="auto">
            <a:xfrm>
              <a:off x="4752" y="3456"/>
              <a:ext cx="377" cy="23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CC0000"/>
                  </a:solidFill>
                  <a:latin typeface="Lucida Console" charset="0"/>
                </a:rPr>
                <a:t>POS</a:t>
              </a:r>
            </a:p>
          </p:txBody>
        </p:sp>
        <p:sp>
          <p:nvSpPr>
            <p:cNvPr id="225293" name="Text Box 13"/>
            <p:cNvSpPr txBox="1">
              <a:spLocks noChangeArrowheads="1"/>
            </p:cNvSpPr>
            <p:nvPr/>
          </p:nvSpPr>
          <p:spPr bwMode="auto">
            <a:xfrm>
              <a:off x="4272" y="3456"/>
              <a:ext cx="464" cy="23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CC0000"/>
                  </a:solidFill>
                  <a:latin typeface="Lucida Console" charset="0"/>
                </a:rPr>
                <a:t>ZERO</a:t>
              </a:r>
            </a:p>
          </p:txBody>
        </p:sp>
        <p:sp>
          <p:nvSpPr>
            <p:cNvPr id="225294" name="AutoShape 14"/>
            <p:cNvSpPr>
              <a:spLocks noChangeArrowheads="1"/>
            </p:cNvSpPr>
            <p:nvPr/>
          </p:nvSpPr>
          <p:spPr bwMode="auto">
            <a:xfrm rot="5400000">
              <a:off x="4104" y="2712"/>
              <a:ext cx="43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295" name="AutoShape 15"/>
          <p:cNvSpPr>
            <a:spLocks noChangeArrowheads="1"/>
          </p:cNvSpPr>
          <p:nvPr/>
        </p:nvSpPr>
        <p:spPr bwMode="auto">
          <a:xfrm>
            <a:off x="6172200" y="2895600"/>
            <a:ext cx="1905000" cy="990600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334000" y="28194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Lucida Console" charset="0"/>
              </a:rPr>
              <a:t>int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762000" y="2286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1">
                <a:latin typeface="Arial" charset="0"/>
              </a:rPr>
              <a:t>Code</a:t>
            </a:r>
          </a:p>
        </p:txBody>
      </p:sp>
      <p:grpSp>
        <p:nvGrpSpPr>
          <p:cNvPr id="225298" name="Group 18"/>
          <p:cNvGrpSpPr>
            <a:grpSpLocks/>
          </p:cNvGrpSpPr>
          <p:nvPr/>
        </p:nvGrpSpPr>
        <p:grpSpPr bwMode="auto">
          <a:xfrm>
            <a:off x="457200" y="4191000"/>
            <a:ext cx="3733800" cy="2049463"/>
            <a:chOff x="288" y="2640"/>
            <a:chExt cx="2352" cy="1291"/>
          </a:xfrm>
        </p:grpSpPr>
        <p:sp>
          <p:nvSpPr>
            <p:cNvPr id="225299" name="AutoShape 19"/>
            <p:cNvSpPr>
              <a:spLocks noChangeArrowheads="1"/>
            </p:cNvSpPr>
            <p:nvPr/>
          </p:nvSpPr>
          <p:spPr bwMode="auto">
            <a:xfrm rot="5400000">
              <a:off x="1224" y="2712"/>
              <a:ext cx="43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0" name="Text Box 20"/>
            <p:cNvSpPr txBox="1">
              <a:spLocks noChangeArrowheads="1"/>
            </p:cNvSpPr>
            <p:nvPr/>
          </p:nvSpPr>
          <p:spPr bwMode="auto">
            <a:xfrm>
              <a:off x="288" y="3216"/>
              <a:ext cx="2352" cy="71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10000"/>
                </a:lnSpc>
              </a:pP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Signs</a:t>
              </a:r>
              <a:r>
                <a:rPr lang="en-US" sz="2000">
                  <a:latin typeface="Lucida Console" charset="0"/>
                </a:rPr>
                <a:t> x = </a:t>
              </a: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ZERO</a:t>
              </a:r>
              <a:r>
                <a:rPr lang="en-US" sz="2000">
                  <a:latin typeface="Lucida Console" charset="0"/>
                </a:rPr>
                <a:t>;</a:t>
              </a:r>
            </a:p>
            <a:p>
              <a:pPr algn="l" eaLnBrk="1" hangingPunct="1">
                <a:lnSpc>
                  <a:spcPct val="110000"/>
                </a:lnSpc>
              </a:pPr>
              <a:r>
                <a:rPr lang="en-US" sz="2000">
                  <a:latin typeface="Lucida Console" charset="0"/>
                </a:rPr>
                <a:t>if (</a:t>
              </a: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Signs.eq</a:t>
              </a:r>
              <a:r>
                <a:rPr lang="en-US" sz="2000">
                  <a:latin typeface="Lucida Console" charset="0"/>
                </a:rPr>
                <a:t>(x,</a:t>
              </a: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ZERO</a:t>
              </a:r>
              <a:r>
                <a:rPr lang="en-US" sz="2000">
                  <a:latin typeface="Lucida Console" charset="0"/>
                </a:rPr>
                <a:t>))</a:t>
              </a:r>
            </a:p>
            <a:p>
              <a:pPr algn="l" eaLnBrk="1" hangingPunct="1">
                <a:lnSpc>
                  <a:spcPct val="110000"/>
                </a:lnSpc>
              </a:pPr>
              <a:r>
                <a:rPr lang="en-US" sz="2000">
                  <a:latin typeface="Lucida Console" charset="0"/>
                </a:rPr>
                <a:t>  x = </a:t>
              </a: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Signs.add</a:t>
              </a:r>
              <a:r>
                <a:rPr lang="en-US" sz="2000">
                  <a:latin typeface="Lucida Console" charset="0"/>
                </a:rPr>
                <a:t>(x,</a:t>
              </a:r>
              <a:r>
                <a:rPr lang="en-US" sz="2000">
                  <a:solidFill>
                    <a:srgbClr val="CC0000"/>
                  </a:solidFill>
                  <a:latin typeface="Lucida Console" charset="0"/>
                </a:rPr>
                <a:t>POS</a:t>
              </a:r>
              <a:r>
                <a:rPr lang="en-US" sz="2000">
                  <a:latin typeface="Lucida Console" charset="0"/>
                </a:rPr>
                <a:t>);</a:t>
              </a:r>
            </a:p>
          </p:txBody>
        </p:sp>
      </p:grp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457200" y="1676400"/>
            <a:ext cx="818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latin typeface="Arial" charset="0"/>
              </a:rPr>
              <a:t>Collapses data domains via abstract interpretation</a:t>
            </a:r>
            <a:r>
              <a:rPr lang="en-US" sz="2800">
                <a:solidFill>
                  <a:schemeClr val="accent1"/>
                </a:solidFill>
                <a:latin typeface="Arial" charset="0"/>
              </a:rPr>
              <a:t>:</a:t>
            </a:r>
          </a:p>
        </p:txBody>
      </p:sp>
      <p:sp>
        <p:nvSpPr>
          <p:cNvPr id="225302" name="Line 22"/>
          <p:cNvSpPr>
            <a:spLocks noChangeShapeType="1"/>
          </p:cNvSpPr>
          <p:nvPr/>
        </p:nvSpPr>
        <p:spPr bwMode="auto">
          <a:xfrm>
            <a:off x="396875" y="2220913"/>
            <a:ext cx="8153400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2FF9-044E-6944-8415-46EC466EBCBB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562600" cy="685800"/>
          </a:xfrm>
        </p:spPr>
        <p:txBody>
          <a:bodyPr>
            <a:normAutofit fontScale="90000"/>
          </a:bodyPr>
          <a:lstStyle/>
          <a:p>
            <a:r>
              <a:rPr lang="en-US"/>
              <a:t>Predicate Abstraction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533400" y="2057400"/>
            <a:ext cx="4346575" cy="2133600"/>
            <a:chOff x="1440" y="1008"/>
            <a:chExt cx="2738" cy="1344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2976" y="1008"/>
              <a:ext cx="57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2496" y="1920"/>
              <a:ext cx="1440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072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3408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2640" y="2016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3264" y="2016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/>
                <a:t>x </a:t>
              </a:r>
              <a:r>
                <a:rPr lang="en-US" sz="1400">
                  <a:latin typeface="Symbol" charset="0"/>
                  <a:sym typeface="Symbol" charset="0"/>
                </a:rPr>
                <a:t> </a:t>
              </a:r>
              <a:r>
                <a:rPr lang="en-US" sz="1400"/>
                <a:t>y</a:t>
              </a:r>
            </a:p>
          </p:txBody>
        </p:sp>
        <p:cxnSp>
          <p:nvCxnSpPr>
            <p:cNvPr id="20490" name="AutoShape 10"/>
            <p:cNvCxnSpPr>
              <a:cxnSpLocks noChangeShapeType="1"/>
              <a:stCxn id="20486" idx="3"/>
              <a:endCxn id="20488" idx="2"/>
            </p:cNvCxnSpPr>
            <p:nvPr/>
          </p:nvCxnSpPr>
          <p:spPr bwMode="auto">
            <a:xfrm flipH="1">
              <a:off x="2640" y="1145"/>
              <a:ext cx="439" cy="10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91" name="AutoShape 11"/>
            <p:cNvCxnSpPr>
              <a:cxnSpLocks noChangeShapeType="1"/>
              <a:stCxn id="20486" idx="2"/>
              <a:endCxn id="20488" idx="6"/>
            </p:cNvCxnSpPr>
            <p:nvPr/>
          </p:nvCxnSpPr>
          <p:spPr bwMode="auto">
            <a:xfrm>
              <a:off x="3072" y="1128"/>
              <a:ext cx="144" cy="10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92" name="AutoShape 12"/>
            <p:cNvCxnSpPr>
              <a:cxnSpLocks noChangeShapeType="1"/>
              <a:stCxn id="20487" idx="1"/>
              <a:endCxn id="20489" idx="2"/>
            </p:cNvCxnSpPr>
            <p:nvPr/>
          </p:nvCxnSpPr>
          <p:spPr bwMode="auto">
            <a:xfrm flipH="1">
              <a:off x="3264" y="1111"/>
              <a:ext cx="151" cy="10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93" name="AutoShape 13"/>
            <p:cNvCxnSpPr>
              <a:cxnSpLocks noChangeShapeType="1"/>
              <a:stCxn id="20487" idx="6"/>
              <a:endCxn id="20489" idx="6"/>
            </p:cNvCxnSpPr>
            <p:nvPr/>
          </p:nvCxnSpPr>
          <p:spPr bwMode="auto">
            <a:xfrm>
              <a:off x="3456" y="1128"/>
              <a:ext cx="384" cy="10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632" y="1056"/>
              <a:ext cx="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Abstract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584" y="2016"/>
              <a:ext cx="6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Concrete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774" y="2030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400"/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814" y="207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400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2742" y="203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400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3504" y="1231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400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2814" y="207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400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2734" y="2051"/>
              <a:ext cx="3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x </a:t>
              </a:r>
              <a:r>
                <a:rPr lang="en-US" sz="1400">
                  <a:latin typeface="Symbol" charset="0"/>
                </a:rPr>
                <a:t>=</a:t>
              </a:r>
              <a:r>
                <a:rPr lang="en-US" sz="1400"/>
                <a:t> y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504" y="118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062" y="1443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3312" y="1008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1200"/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3264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D42E4A"/>
                  </a:solidFill>
                </a:rPr>
                <a:t>F</a:t>
              </a:r>
              <a:endParaRPr lang="en-US" sz="1200"/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3072" y="1056"/>
              <a:ext cx="1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D42E4A"/>
                  </a:solidFill>
                </a:rPr>
                <a:t> T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3814" y="1395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2318" y="1907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1440" y="1488"/>
              <a:ext cx="1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Symbol" charset="0"/>
                </a:rPr>
                <a:t>a : </a:t>
              </a:r>
              <a:r>
                <a:rPr lang="en-US" sz="2000"/>
                <a:t>int </a:t>
              </a:r>
              <a:r>
                <a:rPr lang="en-US" sz="2000">
                  <a:latin typeface="Symbol" charset="0"/>
                  <a:sym typeface="Symbol" charset="0"/>
                </a:rPr>
                <a:t></a:t>
              </a:r>
              <a:r>
                <a:rPr lang="en-US" sz="2000"/>
                <a:t> int     bool</a:t>
              </a:r>
            </a:p>
          </p:txBody>
        </p:sp>
      </p:grp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486400" y="2209800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EQ = T 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407275" y="2209800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EQ = F</a:t>
            </a:r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5959475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959475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7559675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7559675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16" name="AutoShape 36"/>
          <p:cNvCxnSpPr>
            <a:cxnSpLocks noChangeShapeType="1"/>
            <a:stCxn id="20512" idx="6"/>
            <a:endCxn id="20514" idx="2"/>
          </p:cNvCxnSpPr>
          <p:nvPr/>
        </p:nvCxnSpPr>
        <p:spPr bwMode="auto">
          <a:xfrm>
            <a:off x="6111875" y="25908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17" name="AutoShape 37"/>
          <p:cNvCxnSpPr>
            <a:cxnSpLocks noChangeShapeType="1"/>
            <a:stCxn id="20513" idx="6"/>
            <a:endCxn id="20515" idx="2"/>
          </p:cNvCxnSpPr>
          <p:nvPr/>
        </p:nvCxnSpPr>
        <p:spPr bwMode="auto">
          <a:xfrm>
            <a:off x="6111875" y="37338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18" name="AutoShape 38"/>
          <p:cNvCxnSpPr>
            <a:cxnSpLocks noChangeShapeType="1"/>
            <a:stCxn id="20513" idx="0"/>
            <a:endCxn id="20512" idx="4"/>
          </p:cNvCxnSpPr>
          <p:nvPr/>
        </p:nvCxnSpPr>
        <p:spPr bwMode="auto">
          <a:xfrm flipV="1">
            <a:off x="6035675" y="26670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19" name="AutoShape 39"/>
          <p:cNvCxnSpPr>
            <a:cxnSpLocks noChangeShapeType="1"/>
            <a:stCxn id="20515" idx="0"/>
            <a:endCxn id="20514" idx="4"/>
          </p:cNvCxnSpPr>
          <p:nvPr/>
        </p:nvCxnSpPr>
        <p:spPr bwMode="auto">
          <a:xfrm flipV="1">
            <a:off x="7635875" y="26670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5715000" y="3886200"/>
            <a:ext cx="603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x = 0</a:t>
            </a:r>
          </a:p>
          <a:p>
            <a:pPr algn="l"/>
            <a:r>
              <a:rPr lang="en-US" sz="1600"/>
              <a:t>y = 0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7315200" y="3886200"/>
            <a:ext cx="603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x = 0</a:t>
            </a:r>
          </a:p>
          <a:p>
            <a:pPr algn="l"/>
            <a:r>
              <a:rPr lang="en-US" sz="1600"/>
              <a:t>y = 1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6629400" y="3810000"/>
            <a:ext cx="51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y++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6400800" y="2209800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EQ := F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4876800" y="2979738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EQ</a:t>
            </a:r>
            <a:r>
              <a:rPr lang="en-US" sz="1600">
                <a:latin typeface="Symbol" charset="0"/>
              </a:rPr>
              <a:t> </a:t>
            </a:r>
            <a:r>
              <a:rPr lang="en-US" sz="1600">
                <a:latin typeface="Symbol" charset="0"/>
                <a:sym typeface="Symbol" charset="0"/>
              </a:rPr>
              <a:t></a:t>
            </a:r>
            <a:r>
              <a:rPr lang="en-US" sz="1600">
                <a:sym typeface="Symbol" charset="0"/>
              </a:rPr>
              <a:t> (x = y)</a:t>
            </a:r>
            <a:endParaRPr lang="en-US" sz="1600">
              <a:latin typeface="Symbol" charset="0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7712075" y="297180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EQ</a:t>
            </a:r>
            <a:r>
              <a:rPr lang="en-US" sz="1600">
                <a:latin typeface="Symbol" charset="0"/>
              </a:rPr>
              <a:t> </a:t>
            </a:r>
            <a:r>
              <a:rPr lang="en-US" sz="1600">
                <a:latin typeface="Symbol" charset="0"/>
                <a:sym typeface="Symbol" charset="0"/>
              </a:rPr>
              <a:t></a:t>
            </a:r>
            <a:r>
              <a:rPr lang="en-US" sz="1600">
                <a:sym typeface="Symbol" charset="0"/>
              </a:rPr>
              <a:t> (x = y)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304800" y="4724400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000"/>
              <a:t> </a:t>
            </a:r>
            <a:r>
              <a:rPr lang="en-US"/>
              <a:t>Mapping of a concrete system to an abstract system, whose states</a:t>
            </a:r>
            <a:br>
              <a:rPr lang="en-US"/>
            </a:br>
            <a:r>
              <a:rPr lang="en-US"/>
              <a:t>  correspond to truth values of a set of predicate</a:t>
            </a:r>
          </a:p>
          <a:p>
            <a:pPr algn="l">
              <a:buFontTx/>
              <a:buChar char="•"/>
            </a:pPr>
            <a:r>
              <a:rPr lang="en-US"/>
              <a:t> Create abstract state-graph during model checking, or,</a:t>
            </a:r>
          </a:p>
          <a:p>
            <a:pPr algn="l">
              <a:buFontTx/>
              <a:buChar char="•"/>
            </a:pPr>
            <a:r>
              <a:rPr lang="en-US"/>
              <a:t> Create an abstract transition system before model checking</a:t>
            </a: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18288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6884-D316-CD46-8DAF-EF34DB035379}" type="slidenum">
              <a:rPr lang="en-US"/>
              <a:pPr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</a:t>
            </a:r>
            <a:br>
              <a:rPr lang="en-US"/>
            </a:br>
            <a:r>
              <a:rPr lang="en-US"/>
              <a:t>Predicate Abstraction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124200" y="1676400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Predicate: </a:t>
            </a:r>
            <a:r>
              <a:rPr lang="en-US">
                <a:solidFill>
                  <a:srgbClr val="000099"/>
                </a:solidFill>
              </a:rPr>
              <a:t>B </a:t>
            </a:r>
            <a:r>
              <a:rPr lang="en-US">
                <a:solidFill>
                  <a:srgbClr val="000099"/>
                </a:solidFill>
                <a:sym typeface="Symbol" charset="0"/>
              </a:rPr>
              <a:t> </a:t>
            </a:r>
            <a:r>
              <a:rPr lang="en-US">
                <a:solidFill>
                  <a:srgbClr val="000099"/>
                </a:solidFill>
              </a:rPr>
              <a:t>(x = y)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2574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Concrete Statement</a:t>
            </a:r>
          </a:p>
          <a:p>
            <a:r>
              <a:rPr lang="en-US"/>
              <a:t> </a:t>
            </a:r>
            <a:r>
              <a:rPr lang="en-US">
                <a:solidFill>
                  <a:srgbClr val="663300"/>
                </a:solidFill>
              </a:rPr>
              <a:t>y := y + 1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Abstract Statement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477000" y="3200400"/>
            <a:ext cx="237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663300"/>
                </a:solidFill>
              </a:rPr>
              <a:t>y := y + 1</a:t>
            </a:r>
            <a:r>
              <a:rPr lang="en-US"/>
              <a:t> {</a:t>
            </a:r>
            <a:r>
              <a:rPr lang="en-US">
                <a:solidFill>
                  <a:srgbClr val="000099"/>
                </a:solidFill>
              </a:rPr>
              <a:t>x = y</a:t>
            </a:r>
            <a:r>
              <a:rPr lang="en-US"/>
              <a:t>}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477000" y="3587750"/>
            <a:ext cx="236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663300"/>
                </a:solidFill>
              </a:rPr>
              <a:t>y := y + 1</a:t>
            </a:r>
            <a:r>
              <a:rPr lang="en-US"/>
              <a:t> {</a:t>
            </a:r>
            <a:r>
              <a:rPr lang="en-US">
                <a:solidFill>
                  <a:srgbClr val="000099"/>
                </a:solidFill>
              </a:rPr>
              <a:t>x </a:t>
            </a:r>
            <a:r>
              <a:rPr lang="en-US">
                <a:solidFill>
                  <a:srgbClr val="000099"/>
                </a:solidFill>
                <a:sym typeface="Symbol" charset="0"/>
              </a:rPr>
              <a:t></a:t>
            </a:r>
            <a:r>
              <a:rPr lang="en-US">
                <a:solidFill>
                  <a:srgbClr val="000099"/>
                </a:solidFill>
              </a:rPr>
              <a:t> y</a:t>
            </a:r>
            <a:r>
              <a:rPr lang="en-US"/>
              <a:t>}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165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 {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en-US">
                <a:solidFill>
                  <a:srgbClr val="FF0000"/>
                </a:solidFill>
                <a:sym typeface="Symbol" charset="0"/>
              </a:rPr>
              <a:t></a:t>
            </a:r>
            <a:r>
              <a:rPr lang="en-US">
                <a:solidFill>
                  <a:srgbClr val="FF0000"/>
                </a:solidFill>
              </a:rPr>
              <a:t> y + 1</a:t>
            </a:r>
            <a:r>
              <a:rPr lang="en-US"/>
              <a:t>}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876800" y="32004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 {</a:t>
            </a:r>
            <a:r>
              <a:rPr lang="en-US">
                <a:solidFill>
                  <a:srgbClr val="FF0000"/>
                </a:solidFill>
              </a:rPr>
              <a:t>x = y + 1</a:t>
            </a:r>
            <a:r>
              <a:rPr lang="en-US"/>
              <a:t>}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419600" y="2743200"/>
            <a:ext cx="369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Step 1: Calculate pre-images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360863" y="4038600"/>
            <a:ext cx="478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Step 2: Rewrite in terms of predicates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3622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Step 2a: Use Decision Procedures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0" y="4757738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000099"/>
                </a:solidFill>
              </a:rPr>
              <a:t>x = y</a:t>
            </a:r>
            <a:r>
              <a:rPr lang="en-US" sz="2000"/>
              <a:t> </a:t>
            </a:r>
            <a:r>
              <a:rPr lang="en-US" sz="2000">
                <a:sym typeface="Symbol" charset="0"/>
              </a:rPr>
              <a:t> </a:t>
            </a:r>
            <a:r>
              <a:rPr lang="en-US" sz="2000">
                <a:solidFill>
                  <a:srgbClr val="FF0000"/>
                </a:solidFill>
                <a:sym typeface="Symbol" charset="0"/>
              </a:rPr>
              <a:t>x = y + 1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0" y="5056188"/>
            <a:ext cx="244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000099"/>
                </a:solidFill>
              </a:rPr>
              <a:t>x </a:t>
            </a:r>
            <a:r>
              <a:rPr lang="en-US" sz="2000">
                <a:solidFill>
                  <a:srgbClr val="000099"/>
                </a:solidFill>
                <a:sym typeface="Symbol" charset="0"/>
              </a:rPr>
              <a:t></a:t>
            </a:r>
            <a:r>
              <a:rPr lang="en-US" sz="2000">
                <a:solidFill>
                  <a:srgbClr val="000099"/>
                </a:solidFill>
              </a:rPr>
              <a:t> y</a:t>
            </a:r>
            <a:r>
              <a:rPr lang="en-US" sz="2000"/>
              <a:t> </a:t>
            </a:r>
            <a:r>
              <a:rPr lang="en-US" sz="2000">
                <a:sym typeface="Symbol" charset="0"/>
              </a:rPr>
              <a:t> </a:t>
            </a:r>
            <a:r>
              <a:rPr lang="en-US" sz="2000">
                <a:solidFill>
                  <a:srgbClr val="FF0000"/>
                </a:solidFill>
                <a:sym typeface="Symbol" charset="0"/>
              </a:rPr>
              <a:t>x = y + 1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133600" y="4724400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000099"/>
                </a:solidFill>
              </a:rPr>
              <a:t>x = y</a:t>
            </a:r>
            <a:r>
              <a:rPr lang="en-US" sz="2000">
                <a:solidFill>
                  <a:srgbClr val="33CC33"/>
                </a:solidFill>
              </a:rPr>
              <a:t> </a:t>
            </a:r>
            <a:r>
              <a:rPr lang="en-US" sz="2000">
                <a:solidFill>
                  <a:srgbClr val="33CC33"/>
                </a:solidFill>
                <a:sym typeface="Symbol" charset="0"/>
              </a:rPr>
              <a:t> </a:t>
            </a:r>
            <a:r>
              <a:rPr lang="en-US" sz="2000">
                <a:solidFill>
                  <a:srgbClr val="FF0000"/>
                </a:solidFill>
                <a:sym typeface="Symbol" charset="0"/>
              </a:rPr>
              <a:t>x  y + 1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133600" y="50292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000099"/>
                </a:solidFill>
              </a:rPr>
              <a:t>x </a:t>
            </a:r>
            <a:r>
              <a:rPr lang="en-US" sz="2000">
                <a:solidFill>
                  <a:srgbClr val="000099"/>
                </a:solidFill>
                <a:sym typeface="Symbol" charset="0"/>
              </a:rPr>
              <a:t></a:t>
            </a:r>
            <a:r>
              <a:rPr lang="en-US" sz="2000">
                <a:solidFill>
                  <a:srgbClr val="000099"/>
                </a:solidFill>
              </a:rPr>
              <a:t> y</a:t>
            </a:r>
            <a:r>
              <a:rPr lang="en-US" sz="2000"/>
              <a:t> </a:t>
            </a:r>
            <a:r>
              <a:rPr lang="en-US" sz="2000">
                <a:sym typeface="Symbol" charset="0"/>
              </a:rPr>
              <a:t> </a:t>
            </a:r>
            <a:r>
              <a:rPr lang="en-US" sz="2000">
                <a:solidFill>
                  <a:srgbClr val="FF0000"/>
                </a:solidFill>
                <a:sym typeface="Symbol" charset="0"/>
              </a:rPr>
              <a:t>x  y + 1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4953000" y="4419600"/>
            <a:ext cx="341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{</a:t>
            </a:r>
            <a:r>
              <a:rPr lang="en-US">
                <a:solidFill>
                  <a:srgbClr val="FF0000"/>
                </a:solidFill>
              </a:rPr>
              <a:t>x = y + 1</a:t>
            </a:r>
            <a:r>
              <a:rPr lang="en-US"/>
              <a:t>} </a:t>
            </a:r>
            <a:r>
              <a:rPr lang="en-US">
                <a:solidFill>
                  <a:srgbClr val="663300"/>
                </a:solidFill>
              </a:rPr>
              <a:t>y := y + 1</a:t>
            </a:r>
            <a:r>
              <a:rPr lang="en-US"/>
              <a:t> {</a:t>
            </a:r>
            <a:r>
              <a:rPr lang="en-US">
                <a:solidFill>
                  <a:srgbClr val="000099"/>
                </a:solidFill>
              </a:rPr>
              <a:t>B</a:t>
            </a:r>
            <a:r>
              <a:rPr lang="en-US"/>
              <a:t>}</a:t>
            </a:r>
          </a:p>
          <a:p>
            <a:pPr algn="l"/>
            <a:r>
              <a:rPr lang="en-US"/>
              <a:t>{</a:t>
            </a:r>
            <a:r>
              <a:rPr lang="en-US">
                <a:solidFill>
                  <a:srgbClr val="000099"/>
                </a:solidFill>
              </a:rPr>
              <a:t>B</a:t>
            </a:r>
            <a:r>
              <a:rPr lang="en-US"/>
              <a:t>}  </a:t>
            </a:r>
            <a:r>
              <a:rPr lang="en-US">
                <a:solidFill>
                  <a:srgbClr val="663300"/>
                </a:solidFill>
              </a:rPr>
              <a:t>y := y + 1</a:t>
            </a:r>
            <a:r>
              <a:rPr lang="en-US"/>
              <a:t> {</a:t>
            </a:r>
            <a:r>
              <a:rPr lang="en-US">
                <a:solidFill>
                  <a:srgbClr val="000099"/>
                </a:solidFill>
              </a:rPr>
              <a:t>~B</a:t>
            </a:r>
            <a:r>
              <a:rPr lang="en-US"/>
              <a:t>}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343400" y="5257800"/>
            <a:ext cx="286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Step 3: Abstract Code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5029200" y="5638800"/>
            <a:ext cx="2962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IF </a:t>
            </a:r>
            <a:r>
              <a:rPr lang="en-US">
                <a:solidFill>
                  <a:srgbClr val="000099"/>
                </a:solidFill>
              </a:rPr>
              <a:t>B</a:t>
            </a:r>
            <a:r>
              <a:rPr lang="en-US"/>
              <a:t> THEN </a:t>
            </a:r>
            <a:r>
              <a:rPr lang="en-US">
                <a:solidFill>
                  <a:srgbClr val="000099"/>
                </a:solidFill>
              </a:rPr>
              <a:t>B := false</a:t>
            </a:r>
            <a:r>
              <a:rPr lang="en-US"/>
              <a:t> </a:t>
            </a:r>
          </a:p>
          <a:p>
            <a:pPr algn="l"/>
            <a:r>
              <a:rPr lang="en-US"/>
              <a:t>ELSE </a:t>
            </a:r>
            <a:r>
              <a:rPr lang="en-US">
                <a:solidFill>
                  <a:srgbClr val="000099"/>
                </a:solidFill>
              </a:rPr>
              <a:t>B := true | false</a:t>
            </a:r>
          </a:p>
        </p:txBody>
      </p:sp>
    </p:spTree>
    <p:extLst>
      <p:ext uri="{BB962C8B-B14F-4D97-AF65-F5344CB8AC3E}">
        <p14:creationId xmlns:p14="http://schemas.microsoft.com/office/powerpoint/2010/main" val="393591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utoUpdateAnimBg="0"/>
      <p:bldP spid="69640" grpId="0" autoUpdateAnimBg="0"/>
      <p:bldP spid="69641" grpId="0" autoUpdateAnimBg="0"/>
      <p:bldP spid="69642" grpId="0" autoUpdateAnimBg="0"/>
      <p:bldP spid="69645" grpId="0" autoUpdateAnimBg="0"/>
      <p:bldP spid="69646" grpId="0" autoUpdateAnimBg="0"/>
      <p:bldP spid="69647" grpId="0" autoUpdateAnimBg="0"/>
      <p:bldP spid="69648" grpId="0" autoUpdateAnimBg="0"/>
      <p:bldP spid="69650" grpId="0" autoUpdateAnimBg="0"/>
      <p:bldP spid="69649" grpId="0" autoUpdateAnimBg="0"/>
      <p:bldP spid="69651" grpId="0" autoUpdateAnimBg="0"/>
      <p:bldP spid="69656" grpId="0" autoUpdateAnimBg="0"/>
      <p:bldP spid="69658" grpId="0" autoUpdateAnimBg="0"/>
      <p:bldP spid="6965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5D6A-D9B6-544F-A753-FD0E5E25ADD2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6210300" y="1674813"/>
            <a:ext cx="1971675" cy="712787"/>
            <a:chOff x="3912" y="1055"/>
            <a:chExt cx="1242" cy="449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3912" y="1312"/>
              <a:ext cx="1232" cy="19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3960" y="1055"/>
              <a:ext cx="1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None/>
              </a:pPr>
              <a:r>
                <a:rPr lang="en-US" sz="1600" b="1" i="1">
                  <a:solidFill>
                    <a:srgbClr val="008000"/>
                  </a:solidFill>
                  <a:latin typeface="Lucida Console" charset="0"/>
                </a:rPr>
                <a:t>{NEG,ZERO,POS}</a:t>
              </a:r>
            </a:p>
          </p:txBody>
        </p:sp>
      </p:grp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419600" y="1651000"/>
            <a:ext cx="4724400" cy="2019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endParaRPr lang="en-US" sz="1400" b="1">
              <a:solidFill>
                <a:schemeClr val="accent1"/>
              </a:solidFill>
              <a:latin typeface="Lucida Console" charset="0"/>
            </a:endParaRPr>
          </a:p>
          <a:p>
            <a:pPr algn="l" eaLnBrk="1" hangingPunct="1"/>
            <a:endParaRPr lang="en-US" sz="1400" b="1">
              <a:latin typeface="Lucida Console" charset="0"/>
            </a:endParaRPr>
          </a:p>
          <a:p>
            <a:pPr algn="l" eaLnBrk="1" hangingPunct="1"/>
            <a:r>
              <a:rPr lang="en-US" sz="1400" b="1">
                <a:latin typeface="Lucida Console" charset="0"/>
              </a:rPr>
              <a:t>[1] if(Signs.gt(Signs.add(NEG,POS),ZERO))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    then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[2]     assert(true);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    else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[3]     assert(false);</a:t>
            </a:r>
          </a:p>
          <a:p>
            <a:pPr algn="l" eaLnBrk="1" hangingPunct="1"/>
            <a:endParaRPr lang="en-US" sz="1400" b="1">
              <a:latin typeface="Lucida Console" charset="0"/>
            </a:endParaRPr>
          </a:p>
          <a:p>
            <a:pPr algn="l" eaLnBrk="1" hangingPunct="1"/>
            <a:endParaRPr lang="en-US" sz="1400" b="1">
              <a:latin typeface="Lucida Console" charset="0"/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 of Infeasible Counter-example</a:t>
            </a:r>
          </a:p>
        </p:txBody>
      </p:sp>
      <p:grpSp>
        <p:nvGrpSpPr>
          <p:cNvPr id="230407" name="Group 7"/>
          <p:cNvGrpSpPr>
            <a:grpSpLocks/>
          </p:cNvGrpSpPr>
          <p:nvPr/>
        </p:nvGrpSpPr>
        <p:grpSpPr bwMode="auto">
          <a:xfrm>
            <a:off x="1143000" y="4343400"/>
            <a:ext cx="952500" cy="1625600"/>
            <a:chOff x="352" y="2248"/>
            <a:chExt cx="600" cy="1024"/>
          </a:xfrm>
        </p:grpSpPr>
        <p:sp>
          <p:nvSpPr>
            <p:cNvPr id="230408" name="Oval 8"/>
            <p:cNvSpPr>
              <a:spLocks noChangeArrowheads="1"/>
            </p:cNvSpPr>
            <p:nvPr/>
          </p:nvSpPr>
          <p:spPr bwMode="auto">
            <a:xfrm>
              <a:off x="696" y="2248"/>
              <a:ext cx="240" cy="2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0409" name="Line 9"/>
            <p:cNvSpPr>
              <a:spLocks noChangeShapeType="1"/>
            </p:cNvSpPr>
            <p:nvPr/>
          </p:nvSpPr>
          <p:spPr bwMode="auto">
            <a:xfrm flipH="1">
              <a:off x="824" y="2512"/>
              <a:ext cx="0" cy="512"/>
            </a:xfrm>
            <a:prstGeom prst="line">
              <a:avLst/>
            </a:prstGeom>
            <a:noFill/>
            <a:ln w="25400" cap="sq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0410" name="Oval 10"/>
            <p:cNvSpPr>
              <a:spLocks noChangeArrowheads="1"/>
            </p:cNvSpPr>
            <p:nvPr/>
          </p:nvSpPr>
          <p:spPr bwMode="auto">
            <a:xfrm>
              <a:off x="712" y="3024"/>
              <a:ext cx="240" cy="2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0411" name="Rectangle 11"/>
            <p:cNvSpPr>
              <a:spLocks noChangeArrowheads="1"/>
            </p:cNvSpPr>
            <p:nvPr/>
          </p:nvSpPr>
          <p:spPr bwMode="auto">
            <a:xfrm>
              <a:off x="352" y="2296"/>
              <a:ext cx="3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None/>
              </a:pPr>
              <a:r>
                <a:rPr lang="en-US" sz="1400" b="1">
                  <a:latin typeface="Lucida Console" charset="0"/>
                </a:rPr>
                <a:t>[1]:</a:t>
              </a:r>
            </a:p>
          </p:txBody>
        </p:sp>
        <p:sp>
          <p:nvSpPr>
            <p:cNvPr id="230412" name="Rectangle 12"/>
            <p:cNvSpPr>
              <a:spLocks noChangeArrowheads="1"/>
            </p:cNvSpPr>
            <p:nvPr/>
          </p:nvSpPr>
          <p:spPr bwMode="auto">
            <a:xfrm>
              <a:off x="368" y="3040"/>
              <a:ext cx="3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None/>
              </a:pPr>
              <a:r>
                <a:rPr lang="en-US" sz="1400" b="1">
                  <a:latin typeface="Lucida Console" charset="0"/>
                </a:rPr>
                <a:t>[2]:</a:t>
              </a:r>
            </a:p>
          </p:txBody>
        </p:sp>
      </p:grp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152400" y="1676400"/>
            <a:ext cx="2641600" cy="19891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endParaRPr lang="en-US" sz="1400" b="1">
              <a:latin typeface="Lucida Console" charset="0"/>
            </a:endParaRPr>
          </a:p>
          <a:p>
            <a:pPr algn="l" eaLnBrk="1" hangingPunct="1"/>
            <a:endParaRPr lang="en-US" sz="1200" b="1">
              <a:latin typeface="Lucida Console" charset="0"/>
            </a:endParaRPr>
          </a:p>
          <a:p>
            <a:pPr algn="l" eaLnBrk="1" hangingPunct="1"/>
            <a:r>
              <a:rPr lang="en-US" sz="1200" b="1">
                <a:latin typeface="Lucida Console" charset="0"/>
              </a:rPr>
              <a:t>[</a:t>
            </a:r>
            <a:r>
              <a:rPr lang="en-US" sz="1400" b="1">
                <a:latin typeface="Lucida Console" charset="0"/>
              </a:rPr>
              <a:t>1] if (-2 + 3 &gt; 0) 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    then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[2]     assert(true);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    else</a:t>
            </a:r>
          </a:p>
          <a:p>
            <a:pPr algn="l" eaLnBrk="1" hangingPunct="1"/>
            <a:r>
              <a:rPr lang="en-US" sz="1400" b="1">
                <a:latin typeface="Lucida Console" charset="0"/>
              </a:rPr>
              <a:t>[3]     assert(false);</a:t>
            </a:r>
          </a:p>
          <a:p>
            <a:pPr algn="l" eaLnBrk="1" hangingPunct="1"/>
            <a:endParaRPr lang="en-US" sz="1400" b="1">
              <a:latin typeface="Lucida Console" charset="0"/>
            </a:endParaRPr>
          </a:p>
          <a:p>
            <a:pPr algn="l" eaLnBrk="1" hangingPunct="1"/>
            <a:endParaRPr lang="en-US" sz="1400" b="1">
              <a:latin typeface="Lucida Console" charset="0"/>
            </a:endParaRP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2908300" y="2613025"/>
            <a:ext cx="1390650" cy="941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1200" b="1" i="1">
                <a:solidFill>
                  <a:schemeClr val="accent2"/>
                </a:solidFill>
                <a:latin typeface="Lucida Console" charset="0"/>
              </a:rPr>
              <a:t>Signs: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1200" b="1">
                <a:solidFill>
                  <a:schemeClr val="accent2"/>
                </a:solidFill>
                <a:latin typeface="Lucida Console" charset="0"/>
              </a:rPr>
              <a:t>n &lt; 0 -&gt; neg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1200" b="1">
                <a:solidFill>
                  <a:schemeClr val="accent2"/>
                </a:solidFill>
                <a:latin typeface="Lucida Console" charset="0"/>
              </a:rPr>
              <a:t>  0   -&gt; zero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1200" b="1">
                <a:solidFill>
                  <a:schemeClr val="accent2"/>
                </a:solidFill>
                <a:latin typeface="Lucida Console" charset="0"/>
              </a:rPr>
              <a:t>n &gt; 0 -&gt; pos</a:t>
            </a:r>
          </a:p>
        </p:txBody>
      </p:sp>
      <p:grpSp>
        <p:nvGrpSpPr>
          <p:cNvPr id="230415" name="Group 15"/>
          <p:cNvGrpSpPr>
            <a:grpSpLocks/>
          </p:cNvGrpSpPr>
          <p:nvPr/>
        </p:nvGrpSpPr>
        <p:grpSpPr bwMode="auto">
          <a:xfrm>
            <a:off x="6008688" y="3581400"/>
            <a:ext cx="1489075" cy="2782888"/>
            <a:chOff x="3785" y="2256"/>
            <a:chExt cx="938" cy="1753"/>
          </a:xfrm>
        </p:grpSpPr>
        <p:sp>
          <p:nvSpPr>
            <p:cNvPr id="230416" name="Freeform 16"/>
            <p:cNvSpPr>
              <a:spLocks/>
            </p:cNvSpPr>
            <p:nvPr/>
          </p:nvSpPr>
          <p:spPr bwMode="auto">
            <a:xfrm>
              <a:off x="3785" y="2500"/>
              <a:ext cx="938" cy="1509"/>
            </a:xfrm>
            <a:custGeom>
              <a:avLst/>
              <a:gdLst>
                <a:gd name="T0" fmla="*/ 223 w 1050"/>
                <a:gd name="T1" fmla="*/ 60 h 1509"/>
                <a:gd name="T2" fmla="*/ 23 w 1050"/>
                <a:gd name="T3" fmla="*/ 444 h 1509"/>
                <a:gd name="T4" fmla="*/ 359 w 1050"/>
                <a:gd name="T5" fmla="*/ 868 h 1509"/>
                <a:gd name="T6" fmla="*/ 583 w 1050"/>
                <a:gd name="T7" fmla="*/ 1348 h 1509"/>
                <a:gd name="T8" fmla="*/ 991 w 1050"/>
                <a:gd name="T9" fmla="*/ 1420 h 1509"/>
                <a:gd name="T10" fmla="*/ 935 w 1050"/>
                <a:gd name="T11" fmla="*/ 812 h 1509"/>
                <a:gd name="T12" fmla="*/ 631 w 1050"/>
                <a:gd name="T13" fmla="*/ 500 h 1509"/>
                <a:gd name="T14" fmla="*/ 431 w 1050"/>
                <a:gd name="T15" fmla="*/ 84 h 1509"/>
                <a:gd name="T16" fmla="*/ 223 w 1050"/>
                <a:gd name="T17" fmla="*/ 6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0" h="1509">
                  <a:moveTo>
                    <a:pt x="223" y="60"/>
                  </a:moveTo>
                  <a:cubicBezTo>
                    <a:pt x="155" y="120"/>
                    <a:pt x="0" y="309"/>
                    <a:pt x="23" y="444"/>
                  </a:cubicBezTo>
                  <a:cubicBezTo>
                    <a:pt x="46" y="579"/>
                    <a:pt x="266" y="717"/>
                    <a:pt x="359" y="868"/>
                  </a:cubicBezTo>
                  <a:cubicBezTo>
                    <a:pt x="452" y="1019"/>
                    <a:pt x="478" y="1256"/>
                    <a:pt x="583" y="1348"/>
                  </a:cubicBezTo>
                  <a:cubicBezTo>
                    <a:pt x="688" y="1440"/>
                    <a:pt x="932" y="1509"/>
                    <a:pt x="991" y="1420"/>
                  </a:cubicBezTo>
                  <a:cubicBezTo>
                    <a:pt x="1050" y="1331"/>
                    <a:pt x="995" y="965"/>
                    <a:pt x="935" y="812"/>
                  </a:cubicBezTo>
                  <a:cubicBezTo>
                    <a:pt x="875" y="659"/>
                    <a:pt x="715" y="621"/>
                    <a:pt x="631" y="500"/>
                  </a:cubicBezTo>
                  <a:cubicBezTo>
                    <a:pt x="547" y="379"/>
                    <a:pt x="499" y="157"/>
                    <a:pt x="431" y="84"/>
                  </a:cubicBezTo>
                  <a:cubicBezTo>
                    <a:pt x="363" y="11"/>
                    <a:pt x="291" y="0"/>
                    <a:pt x="223" y="6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17" name="Rectangle 17"/>
            <p:cNvSpPr>
              <a:spLocks noChangeArrowheads="1"/>
            </p:cNvSpPr>
            <p:nvPr/>
          </p:nvSpPr>
          <p:spPr bwMode="auto">
            <a:xfrm rot="3440705">
              <a:off x="3818" y="2981"/>
              <a:ext cx="16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None/>
              </a:pPr>
              <a:r>
                <a:rPr lang="en-US" sz="1200" b="1" i="1">
                  <a:solidFill>
                    <a:srgbClr val="800080"/>
                  </a:solidFill>
                  <a:latin typeface="Lucida Console" charset="0"/>
                </a:rPr>
                <a:t>Infeasible counter-example</a:t>
              </a:r>
            </a:p>
          </p:txBody>
        </p:sp>
      </p:grpSp>
      <p:grpSp>
        <p:nvGrpSpPr>
          <p:cNvPr id="230418" name="Group 18"/>
          <p:cNvGrpSpPr>
            <a:grpSpLocks/>
          </p:cNvGrpSpPr>
          <p:nvPr/>
        </p:nvGrpSpPr>
        <p:grpSpPr bwMode="auto">
          <a:xfrm>
            <a:off x="5054600" y="4356100"/>
            <a:ext cx="2286000" cy="1700213"/>
            <a:chOff x="3160" y="2624"/>
            <a:chExt cx="1440" cy="1071"/>
          </a:xfrm>
        </p:grpSpPr>
        <p:grpSp>
          <p:nvGrpSpPr>
            <p:cNvPr id="230419" name="Group 19"/>
            <p:cNvGrpSpPr>
              <a:grpSpLocks/>
            </p:cNvGrpSpPr>
            <p:nvPr/>
          </p:nvGrpSpPr>
          <p:grpSpPr bwMode="auto">
            <a:xfrm>
              <a:off x="3160" y="2624"/>
              <a:ext cx="1344" cy="1056"/>
              <a:chOff x="3160" y="2624"/>
              <a:chExt cx="1344" cy="1056"/>
            </a:xfrm>
          </p:grpSpPr>
          <p:sp>
            <p:nvSpPr>
              <p:cNvPr id="230420" name="Oval 20"/>
              <p:cNvSpPr>
                <a:spLocks noChangeArrowheads="1"/>
              </p:cNvSpPr>
              <p:nvPr/>
            </p:nvSpPr>
            <p:spPr bwMode="auto">
              <a:xfrm>
                <a:off x="4264" y="3408"/>
                <a:ext cx="240" cy="2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421" name="Oval 21"/>
              <p:cNvSpPr>
                <a:spLocks noChangeArrowheads="1"/>
              </p:cNvSpPr>
              <p:nvPr/>
            </p:nvSpPr>
            <p:spPr bwMode="auto">
              <a:xfrm>
                <a:off x="3872" y="2624"/>
                <a:ext cx="240" cy="2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422" name="Oval 22"/>
              <p:cNvSpPr>
                <a:spLocks noChangeArrowheads="1"/>
              </p:cNvSpPr>
              <p:nvPr/>
            </p:nvSpPr>
            <p:spPr bwMode="auto">
              <a:xfrm>
                <a:off x="3512" y="3432"/>
                <a:ext cx="240" cy="2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423" name="Line 23"/>
              <p:cNvSpPr>
                <a:spLocks noChangeShapeType="1"/>
              </p:cNvSpPr>
              <p:nvPr/>
            </p:nvSpPr>
            <p:spPr bwMode="auto">
              <a:xfrm flipH="1">
                <a:off x="3648" y="2880"/>
                <a:ext cx="320" cy="544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424" name="Line 24"/>
              <p:cNvSpPr>
                <a:spLocks noChangeShapeType="1"/>
              </p:cNvSpPr>
              <p:nvPr/>
            </p:nvSpPr>
            <p:spPr bwMode="auto">
              <a:xfrm>
                <a:off x="4040" y="2880"/>
                <a:ext cx="352" cy="53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425" name="Rectangle 25"/>
              <p:cNvSpPr>
                <a:spLocks noChangeArrowheads="1"/>
              </p:cNvSpPr>
              <p:nvPr/>
            </p:nvSpPr>
            <p:spPr bwMode="auto">
              <a:xfrm>
                <a:off x="3520" y="2648"/>
                <a:ext cx="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charset="0"/>
                  <a:buNone/>
                </a:pPr>
                <a:r>
                  <a:rPr lang="en-US" sz="1400" b="1">
                    <a:latin typeface="Lucida Console" charset="0"/>
                  </a:rPr>
                  <a:t>[1]:</a:t>
                </a:r>
              </a:p>
            </p:txBody>
          </p:sp>
          <p:sp>
            <p:nvSpPr>
              <p:cNvPr id="230426" name="Rectangle 26"/>
              <p:cNvSpPr>
                <a:spLocks noChangeArrowheads="1"/>
              </p:cNvSpPr>
              <p:nvPr/>
            </p:nvSpPr>
            <p:spPr bwMode="auto">
              <a:xfrm>
                <a:off x="3160" y="3472"/>
                <a:ext cx="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charset="0"/>
                  <a:buNone/>
                </a:pPr>
                <a:r>
                  <a:rPr lang="en-US" sz="1400" b="1">
                    <a:latin typeface="Lucida Console" charset="0"/>
                  </a:rPr>
                  <a:t>[2]:</a:t>
                </a:r>
              </a:p>
            </p:txBody>
          </p:sp>
          <p:sp>
            <p:nvSpPr>
              <p:cNvPr id="230427" name="Rectangle 27"/>
              <p:cNvSpPr>
                <a:spLocks noChangeArrowheads="1"/>
              </p:cNvSpPr>
              <p:nvPr/>
            </p:nvSpPr>
            <p:spPr bwMode="auto">
              <a:xfrm>
                <a:off x="3936" y="3464"/>
                <a:ext cx="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charset="0"/>
                  <a:buNone/>
                </a:pPr>
                <a:r>
                  <a:rPr lang="en-US" sz="1400" b="1">
                    <a:latin typeface="Lucida Console" charset="0"/>
                  </a:rPr>
                  <a:t>[3]:</a:t>
                </a:r>
              </a:p>
            </p:txBody>
          </p:sp>
        </p:grpSp>
        <p:sp>
          <p:nvSpPr>
            <p:cNvPr id="230428" name="Text Box 28"/>
            <p:cNvSpPr txBox="1">
              <a:spLocks noChangeArrowheads="1"/>
            </p:cNvSpPr>
            <p:nvPr/>
          </p:nvSpPr>
          <p:spPr bwMode="auto">
            <a:xfrm>
              <a:off x="4264" y="3368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</p:grpSp>
      <p:sp>
        <p:nvSpPr>
          <p:cNvPr id="230429" name="AutoShape 29"/>
          <p:cNvSpPr>
            <a:spLocks noChangeArrowheads="1"/>
          </p:cNvSpPr>
          <p:nvPr/>
        </p:nvSpPr>
        <p:spPr bwMode="auto">
          <a:xfrm>
            <a:off x="3316288" y="2222500"/>
            <a:ext cx="633412" cy="360363"/>
          </a:xfrm>
          <a:prstGeom prst="rightArrow">
            <a:avLst>
              <a:gd name="adj1" fmla="val 50000"/>
              <a:gd name="adj2" fmla="val 6258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nimBg="1" autoUpdateAnimBg="0"/>
      <p:bldP spid="230414" grpId="0" animBg="1" autoUpdateAnimBg="0"/>
      <p:bldP spid="23042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28-9F77-2A48-84B9-160620FE10F4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SLAM</a:t>
            </a:r>
            <a:br>
              <a:rPr lang="en-US"/>
            </a:br>
            <a:r>
              <a:rPr lang="en-US" sz="3200" i="1"/>
              <a:t>Simplified View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876425" y="2667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1219200" y="3048000"/>
            <a:ext cx="1600200" cy="1355725"/>
            <a:chOff x="624" y="1920"/>
            <a:chExt cx="1680" cy="1557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auto">
            <a:xfrm>
              <a:off x="624" y="1920"/>
              <a:ext cx="1344" cy="1488"/>
            </a:xfrm>
            <a:prstGeom prst="foldedCorner">
              <a:avLst>
                <a:gd name="adj" fmla="val 125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721" y="1967"/>
              <a:ext cx="1583" cy="1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800"/>
                <a:t>void add(Object o) {</a:t>
              </a:r>
            </a:p>
            <a:p>
              <a:pPr algn="l"/>
              <a:r>
                <a:rPr lang="en-US" sz="800"/>
                <a:t> buffer[head] = o;</a:t>
              </a:r>
            </a:p>
            <a:p>
              <a:pPr algn="l"/>
              <a:r>
                <a:rPr lang="en-US" sz="800"/>
                <a:t> head = (head+1)%size;</a:t>
              </a:r>
            </a:p>
            <a:p>
              <a:pPr algn="l"/>
              <a:r>
                <a:rPr lang="en-US" sz="800"/>
                <a:t>}</a:t>
              </a:r>
            </a:p>
            <a:p>
              <a:pPr algn="l"/>
              <a:endParaRPr lang="en-US" sz="800"/>
            </a:p>
            <a:p>
              <a:pPr algn="l"/>
              <a:r>
                <a:rPr lang="en-US" sz="800"/>
                <a:t>Object take() {</a:t>
              </a:r>
            </a:p>
            <a:p>
              <a:pPr algn="l"/>
              <a:r>
                <a:rPr lang="en-US" sz="800"/>
                <a:t> …</a:t>
              </a:r>
            </a:p>
            <a:p>
              <a:pPr algn="l"/>
              <a:r>
                <a:rPr lang="en-US" sz="800"/>
                <a:t> tail=(tail+1)%size;</a:t>
              </a:r>
            </a:p>
            <a:p>
              <a:pPr algn="l"/>
              <a:r>
                <a:rPr lang="en-US" sz="800"/>
                <a:t> return buffer[tail];</a:t>
              </a:r>
            </a:p>
            <a:p>
              <a:pPr algn="l"/>
              <a:r>
                <a:rPr lang="en-US" sz="800"/>
                <a:t>}</a:t>
              </a:r>
            </a:p>
          </p:txBody>
        </p:sp>
      </p:grp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1143000" y="2133600"/>
            <a:ext cx="147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 Program</a:t>
            </a:r>
          </a:p>
          <a:p>
            <a:r>
              <a:rPr lang="en-US" sz="1600"/>
              <a:t>annotated with</a:t>
            </a:r>
          </a:p>
          <a:p>
            <a:r>
              <a:rPr lang="en-US" sz="1600"/>
              <a:t>API usage rules</a:t>
            </a:r>
          </a:p>
        </p:txBody>
      </p:sp>
      <p:grpSp>
        <p:nvGrpSpPr>
          <p:cNvPr id="224287" name="Group 31"/>
          <p:cNvGrpSpPr>
            <a:grpSpLocks/>
          </p:cNvGrpSpPr>
          <p:nvPr/>
        </p:nvGrpSpPr>
        <p:grpSpPr bwMode="auto">
          <a:xfrm>
            <a:off x="5867400" y="3200400"/>
            <a:ext cx="1447800" cy="838200"/>
            <a:chOff x="3456" y="2592"/>
            <a:chExt cx="912" cy="528"/>
          </a:xfrm>
        </p:grpSpPr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3456" y="2592"/>
              <a:ext cx="91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1" name="Text Box 15"/>
            <p:cNvSpPr txBox="1">
              <a:spLocks noChangeArrowheads="1"/>
            </p:cNvSpPr>
            <p:nvPr/>
          </p:nvSpPr>
          <p:spPr bwMode="auto">
            <a:xfrm>
              <a:off x="3456" y="2592"/>
              <a:ext cx="91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Custom</a:t>
              </a:r>
            </a:p>
            <a:p>
              <a:r>
                <a:rPr lang="en-US" sz="1600"/>
                <a:t>Model Checker</a:t>
              </a:r>
            </a:p>
            <a:p>
              <a:r>
                <a:rPr lang="en-US" sz="1600"/>
                <a:t>BEBOP</a:t>
              </a:r>
            </a:p>
          </p:txBody>
        </p:sp>
      </p:grp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8077200" y="34290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Correct</a:t>
            </a:r>
          </a:p>
        </p:txBody>
      </p: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5715000" y="43434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Error-trace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4572000" y="487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24288" name="Group 32"/>
          <p:cNvGrpSpPr>
            <a:grpSpLocks/>
          </p:cNvGrpSpPr>
          <p:nvPr/>
        </p:nvGrpSpPr>
        <p:grpSpPr bwMode="auto">
          <a:xfrm>
            <a:off x="3429000" y="4343400"/>
            <a:ext cx="1447800" cy="838200"/>
            <a:chOff x="3456" y="2592"/>
            <a:chExt cx="912" cy="528"/>
          </a:xfrm>
        </p:grpSpPr>
        <p:sp>
          <p:nvSpPr>
            <p:cNvPr id="224289" name="Rectangle 33"/>
            <p:cNvSpPr>
              <a:spLocks noChangeArrowheads="1"/>
            </p:cNvSpPr>
            <p:nvPr/>
          </p:nvSpPr>
          <p:spPr bwMode="auto">
            <a:xfrm>
              <a:off x="3456" y="2592"/>
              <a:ext cx="91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0" name="Text Box 34"/>
            <p:cNvSpPr txBox="1">
              <a:spLocks noChangeArrowheads="1"/>
            </p:cNvSpPr>
            <p:nvPr/>
          </p:nvSpPr>
          <p:spPr bwMode="auto">
            <a:xfrm>
              <a:off x="3578" y="2592"/>
              <a:ext cx="66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Symbolic </a:t>
              </a:r>
              <a:br>
                <a:rPr lang="en-US" sz="1600"/>
              </a:br>
              <a:r>
                <a:rPr lang="en-US" sz="1600"/>
                <a:t>Execution</a:t>
              </a:r>
            </a:p>
            <a:p>
              <a:r>
                <a:rPr lang="en-US" sz="1600"/>
                <a:t>NEWTON</a:t>
              </a:r>
            </a:p>
          </p:txBody>
        </p:sp>
      </p:grpSp>
      <p:sp>
        <p:nvSpPr>
          <p:cNvPr id="224291" name="Line 35"/>
          <p:cNvSpPr>
            <a:spLocks noChangeShapeType="1"/>
          </p:cNvSpPr>
          <p:nvPr/>
        </p:nvSpPr>
        <p:spPr bwMode="auto">
          <a:xfrm>
            <a:off x="2514600" y="3657600"/>
            <a:ext cx="9144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93" name="Line 37"/>
          <p:cNvSpPr>
            <a:spLocks noChangeShapeType="1"/>
          </p:cNvSpPr>
          <p:nvPr/>
        </p:nvSpPr>
        <p:spPr bwMode="auto">
          <a:xfrm flipV="1">
            <a:off x="2514600" y="2438400"/>
            <a:ext cx="9144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94" name="Text Box 38"/>
          <p:cNvSpPr txBox="1">
            <a:spLocks noChangeArrowheads="1"/>
          </p:cNvSpPr>
          <p:nvPr/>
        </p:nvSpPr>
        <p:spPr bwMode="auto">
          <a:xfrm>
            <a:off x="4724400" y="502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24295" name="Group 39"/>
          <p:cNvGrpSpPr>
            <a:grpSpLocks/>
          </p:cNvGrpSpPr>
          <p:nvPr/>
        </p:nvGrpSpPr>
        <p:grpSpPr bwMode="auto">
          <a:xfrm>
            <a:off x="3429000" y="1981200"/>
            <a:ext cx="1447800" cy="838200"/>
            <a:chOff x="3456" y="2592"/>
            <a:chExt cx="912" cy="528"/>
          </a:xfrm>
        </p:grpSpPr>
        <p:sp>
          <p:nvSpPr>
            <p:cNvPr id="224296" name="Rectangle 40"/>
            <p:cNvSpPr>
              <a:spLocks noChangeArrowheads="1"/>
            </p:cNvSpPr>
            <p:nvPr/>
          </p:nvSpPr>
          <p:spPr bwMode="auto">
            <a:xfrm>
              <a:off x="3456" y="2592"/>
              <a:ext cx="91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7" name="Text Box 41"/>
            <p:cNvSpPr txBox="1">
              <a:spLocks noChangeArrowheads="1"/>
            </p:cNvSpPr>
            <p:nvPr/>
          </p:nvSpPr>
          <p:spPr bwMode="auto">
            <a:xfrm>
              <a:off x="3555" y="2592"/>
              <a:ext cx="71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Predicate </a:t>
              </a:r>
              <a:br>
                <a:rPr lang="en-US" sz="1600"/>
              </a:br>
              <a:r>
                <a:rPr lang="en-US" sz="1600"/>
                <a:t>Abstraction</a:t>
              </a:r>
            </a:p>
            <a:p>
              <a:r>
                <a:rPr lang="en-US" sz="1600"/>
                <a:t>C2BP</a:t>
              </a:r>
            </a:p>
          </p:txBody>
        </p:sp>
      </p:grpSp>
      <p:sp>
        <p:nvSpPr>
          <p:cNvPr id="224299" name="Line 43"/>
          <p:cNvSpPr>
            <a:spLocks noChangeShapeType="1"/>
          </p:cNvSpPr>
          <p:nvPr/>
        </p:nvSpPr>
        <p:spPr bwMode="auto">
          <a:xfrm flipV="1">
            <a:off x="4114800" y="2819400"/>
            <a:ext cx="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04" name="Line 48"/>
          <p:cNvSpPr>
            <a:spLocks noChangeShapeType="1"/>
          </p:cNvSpPr>
          <p:nvPr/>
        </p:nvSpPr>
        <p:spPr bwMode="auto">
          <a:xfrm flipH="1">
            <a:off x="4876800" y="4038600"/>
            <a:ext cx="17526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05" name="Line 49"/>
          <p:cNvSpPr>
            <a:spLocks noChangeShapeType="1"/>
          </p:cNvSpPr>
          <p:nvPr/>
        </p:nvSpPr>
        <p:spPr bwMode="auto">
          <a:xfrm>
            <a:off x="4876800" y="2438400"/>
            <a:ext cx="1752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07" name="Line 51"/>
          <p:cNvSpPr>
            <a:spLocks noChangeShapeType="1"/>
          </p:cNvSpPr>
          <p:nvPr/>
        </p:nvSpPr>
        <p:spPr bwMode="auto">
          <a:xfrm>
            <a:off x="7315200" y="36576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08" name="Text Box 52"/>
          <p:cNvSpPr txBox="1">
            <a:spLocks noChangeArrowheads="1"/>
          </p:cNvSpPr>
          <p:nvPr/>
        </p:nvSpPr>
        <p:spPr bwMode="auto">
          <a:xfrm>
            <a:off x="4146550" y="34290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Predicates</a:t>
            </a:r>
          </a:p>
        </p:txBody>
      </p:sp>
      <p:sp>
        <p:nvSpPr>
          <p:cNvPr id="224309" name="Line 53"/>
          <p:cNvSpPr>
            <a:spLocks noChangeShapeType="1"/>
          </p:cNvSpPr>
          <p:nvPr/>
        </p:nvSpPr>
        <p:spPr bwMode="auto">
          <a:xfrm>
            <a:off x="4114800" y="51816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310" name="Text Box 54"/>
          <p:cNvSpPr txBox="1">
            <a:spLocks noChangeArrowheads="1"/>
          </p:cNvSpPr>
          <p:nvPr/>
        </p:nvSpPr>
        <p:spPr bwMode="auto">
          <a:xfrm>
            <a:off x="2971800" y="5715000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False</a:t>
            </a:r>
          </a:p>
          <a:p>
            <a:r>
              <a:rPr lang="en-US" sz="1800" i="1"/>
              <a:t>Error-trace is Feasible</a:t>
            </a:r>
          </a:p>
        </p:txBody>
      </p:sp>
    </p:spTree>
    <p:extLst>
      <p:ext uri="{BB962C8B-B14F-4D97-AF65-F5344CB8AC3E}">
        <p14:creationId xmlns:p14="http://schemas.microsoft.com/office/powerpoint/2010/main" val="308478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CAD1-E664-D843-B3D5-07BA8A597CC3}" type="slidenum">
              <a:rPr lang="en-US"/>
              <a:pPr/>
              <a:t>35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(Now Static Driver Verifier)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Check API usage rules for sequential C programs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Mostly applied to device driver code</a:t>
            </a:r>
          </a:p>
          <a:p>
            <a:pPr>
              <a:lnSpc>
                <a:spcPct val="80000"/>
              </a:lnSpc>
            </a:pPr>
            <a:r>
              <a:rPr lang="en-US" sz="2800"/>
              <a:t>C2BP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Inputs: C program and predicates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Output: boolean program over the predicates</a:t>
            </a:r>
          </a:p>
          <a:p>
            <a:pPr>
              <a:lnSpc>
                <a:spcPct val="80000"/>
              </a:lnSpc>
            </a:pPr>
            <a:r>
              <a:rPr lang="en-US" sz="2800"/>
              <a:t>BEBOP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Symbolic interprocedural data flow analysis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Concrete CFG and BDD encoding of states</a:t>
            </a:r>
          </a:p>
          <a:p>
            <a:pPr>
              <a:lnSpc>
                <a:spcPct val="80000"/>
              </a:lnSpc>
            </a:pPr>
            <a:r>
              <a:rPr lang="en-US" sz="2800"/>
              <a:t>NEWTON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Symbolic execution of C programs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Using Simplify theorem prover for checking feasibility of conditionals</a:t>
            </a:r>
          </a:p>
        </p:txBody>
      </p:sp>
    </p:spTree>
    <p:extLst>
      <p:ext uri="{BB962C8B-B14F-4D97-AF65-F5344CB8AC3E}">
        <p14:creationId xmlns:p14="http://schemas.microsoft.com/office/powerpoint/2010/main" val="185820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BD36-7454-AF4E-83CB-DC9CD6771FFD}" type="slidenum">
              <a:rPr lang="en-US"/>
              <a:pPr/>
              <a:t>36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Abstraction Refinement Example</a:t>
            </a:r>
            <a:r>
              <a:rPr lang="en-US"/>
              <a:t/>
            </a:r>
            <a:br>
              <a:rPr lang="en-US"/>
            </a:br>
            <a:r>
              <a:rPr lang="en-US" sz="2000"/>
              <a:t>Adapted from Ball &amp; Rajamani POPL02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98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Property: </a:t>
            </a:r>
            <a:r>
              <a:rPr lang="en-US" i="1"/>
              <a:t>if a lock is held it must be released before reacquiring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914400" y="2514600"/>
            <a:ext cx="73914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do {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     //get the write lock</a:t>
            </a:r>
            <a:endParaRPr lang="en-US" sz="1800" b="1">
              <a:solidFill>
                <a:srgbClr val="FD2211"/>
              </a:solidFill>
              <a:latin typeface="Courier New" charset="0"/>
            </a:endParaRP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</a:t>
            </a: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KeAcquireSpinLock(&amp;devExt-&gt;writeListLock);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nPacketsOld = nPackets; 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request = devExt-&gt;WLHeadVa;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if (request){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	</a:t>
            </a: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KeReleaseSpinLock(&amp;devExt-&gt;writeListLock);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	...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	nPackets++;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	</a:t>
            </a: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} while (</a:t>
            </a:r>
            <a:r>
              <a:rPr lang="en-US" sz="1800" b="1">
                <a:latin typeface="Courier New" charset="0"/>
              </a:rPr>
              <a:t>nPackets != nPacketsOld</a:t>
            </a: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);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KeReleaseSpinLock(&amp;devExt-&gt;writeListLock);</a:t>
            </a:r>
          </a:p>
        </p:txBody>
      </p:sp>
    </p:spTree>
    <p:extLst>
      <p:ext uri="{BB962C8B-B14F-4D97-AF65-F5344CB8AC3E}">
        <p14:creationId xmlns:p14="http://schemas.microsoft.com/office/powerpoint/2010/main" val="1090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694E-D16A-AA4B-B020-1846DEC6EB7D}" type="slidenum">
              <a:rPr lang="en-US"/>
              <a:pPr/>
              <a:t>37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Initial Abstraction and </a:t>
            </a:r>
            <a:br>
              <a:rPr lang="en-US" sz="3200"/>
            </a:br>
            <a:r>
              <a:rPr lang="en-US" sz="3200"/>
              <a:t>Model Checking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752600" y="2209800"/>
            <a:ext cx="563880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[1] do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   //get the write lock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[2]	Acquire</a:t>
            </a:r>
            <a:r>
              <a:rPr lang="en-US" sz="1800" b="1">
                <a:latin typeface="Courier New" charset="0"/>
              </a:rPr>
              <a:t>Lock();</a:t>
            </a:r>
            <a:r>
              <a:rPr lang="en-US" sz="2000" b="1">
                <a:latin typeface="Courier New" charset="0"/>
              </a:rPr>
              <a:t>		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[3]	if (*) then	  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[4]	  </a:t>
            </a:r>
            <a:r>
              <a:rPr lang="en-US" sz="1800" b="1">
                <a:latin typeface="Courier New" charset="0"/>
              </a:rPr>
              <a:t>ReleaseLock();</a:t>
            </a:r>
            <a:r>
              <a:rPr lang="en-US" sz="2000" b="1">
                <a:latin typeface="Courier New" charset="0"/>
              </a:rPr>
              <a:t>		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	    fi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[5] while (*);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1800" b="1">
                <a:latin typeface="Courier New" charset="0"/>
              </a:rPr>
              <a:t>[6] ReleaseLock();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200400" y="1676400"/>
            <a:ext cx="247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Boolean Program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2514600" y="4648200"/>
            <a:ext cx="325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/>
              <a:t>Error-trace : 1,2,3,5,1,2</a:t>
            </a:r>
          </a:p>
        </p:txBody>
      </p:sp>
    </p:spTree>
    <p:extLst>
      <p:ext uri="{BB962C8B-B14F-4D97-AF65-F5344CB8AC3E}">
        <p14:creationId xmlns:p14="http://schemas.microsoft.com/office/powerpoint/2010/main" val="80236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8718-83C5-5841-854E-C06D404128C6}" type="slidenum">
              <a:rPr lang="en-US"/>
              <a:pPr/>
              <a:t>38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Execution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066800" y="1828800"/>
            <a:ext cx="73914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[1] do {</a:t>
            </a:r>
            <a:endParaRPr lang="en-US" sz="1800" b="1">
              <a:solidFill>
                <a:srgbClr val="FD2211"/>
              </a:solidFill>
              <a:latin typeface="Courier New" charset="0"/>
            </a:endParaRP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[2]	</a:t>
            </a: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KeAcquireSpinLock(&amp;devExt-&gt;writeListLock);</a:t>
            </a:r>
            <a:endParaRPr lang="en-US" sz="1800" b="1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 	nPacketsOld = nPackets; 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    request = devExt-&gt;WLHeadVa;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[3]	if (request){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[4]	  </a:t>
            </a: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KeReleaseSpinLock(&amp;devExt-&gt;writeListLock);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		  ...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	  nPackets++;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	    </a:t>
            </a: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[5] } while (</a:t>
            </a:r>
            <a:r>
              <a:rPr lang="en-US" sz="1800" b="1">
                <a:latin typeface="Courier New" charset="0"/>
              </a:rPr>
              <a:t>nPackets != nPacketsOld</a:t>
            </a: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);</a:t>
            </a:r>
          </a:p>
          <a:p>
            <a:pPr marL="342900" indent="-342900" algn="l"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Courier New" charset="0"/>
              </a:rPr>
              <a:t>[6]</a:t>
            </a:r>
            <a:r>
              <a:rPr lang="en-US" sz="1800" b="1">
                <a:solidFill>
                  <a:srgbClr val="00CC00"/>
                </a:solidFill>
                <a:latin typeface="Courier New" charset="0"/>
              </a:rPr>
              <a:t> KeReleaseSpinLock(&amp;devExt-&gt;writeListLock);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35013" y="4843463"/>
            <a:ext cx="80851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Symbolic execution of 1,2,3,5,1,2 shows that when 5 is executed</a:t>
            </a:r>
            <a:br>
              <a:rPr lang="en-US"/>
            </a:b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nPackets == nPacketsOld</a:t>
            </a:r>
            <a:r>
              <a:rPr lang="en-US" sz="1800" b="1">
                <a:latin typeface="Courier New" charset="0"/>
              </a:rPr>
              <a:t> </a:t>
            </a:r>
            <a:r>
              <a:rPr lang="en-US"/>
              <a:t>hence the path is infeasible. </a:t>
            </a:r>
          </a:p>
          <a:p>
            <a:pPr algn="l"/>
            <a:r>
              <a:rPr lang="en-US"/>
              <a:t>The predicate 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nPackets == nPacketsOld</a:t>
            </a:r>
            <a:r>
              <a:rPr lang="en-US"/>
              <a:t> is then added and </a:t>
            </a:r>
          </a:p>
          <a:p>
            <a:pPr algn="l"/>
            <a:r>
              <a:rPr lang="en-US"/>
              <a:t>used during predicate abstraction</a:t>
            </a:r>
          </a:p>
        </p:txBody>
      </p:sp>
    </p:spTree>
    <p:extLst>
      <p:ext uri="{BB962C8B-B14F-4D97-AF65-F5344CB8AC3E}">
        <p14:creationId xmlns:p14="http://schemas.microsoft.com/office/powerpoint/2010/main" val="175282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DE2F-D6DD-A94D-8BB2-533070E88FDC}" type="slidenum">
              <a:rPr lang="en-US"/>
              <a:pPr/>
              <a:t>39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Next Abstraction and</a:t>
            </a:r>
            <a:br>
              <a:rPr lang="en-US" sz="3200"/>
            </a:br>
            <a:r>
              <a:rPr lang="en-US" sz="3200"/>
              <a:t>Model Checking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219200" y="2438400"/>
            <a:ext cx="70104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[1] do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[2]	Acquire</a:t>
            </a:r>
            <a:r>
              <a:rPr lang="en-US" sz="1800" b="1">
                <a:latin typeface="Courier New" charset="0"/>
              </a:rPr>
              <a:t>Lock();</a:t>
            </a:r>
            <a:r>
              <a:rPr lang="en-US" sz="2000" b="1">
                <a:latin typeface="Courier New" charset="0"/>
              </a:rPr>
              <a:t>	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[3]   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b = true;</a:t>
            </a:r>
            <a:r>
              <a:rPr lang="en-US" sz="2000" b="1">
                <a:latin typeface="Courier New" charset="0"/>
              </a:rPr>
              <a:t> // nPacketsOld = nPackets</a:t>
            </a:r>
            <a:r>
              <a:rPr lang="en-US" sz="3200"/>
              <a:t> </a:t>
            </a:r>
            <a:endParaRPr lang="en-US" sz="2000" b="1">
              <a:latin typeface="Courier New" charset="0"/>
            </a:endParaRP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[4]	if (*) then	  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[5]	  </a:t>
            </a:r>
            <a:r>
              <a:rPr lang="en-US" sz="1800" b="1">
                <a:latin typeface="Courier New" charset="0"/>
              </a:rPr>
              <a:t>ReleaseLock();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[6]	  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b = b ? False : *;</a:t>
            </a:r>
            <a:r>
              <a:rPr lang="en-US" sz="2000" b="1">
                <a:latin typeface="Courier New" charset="0"/>
              </a:rPr>
              <a:t> // nPackets++	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	    fi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2000" b="1">
                <a:latin typeface="Courier New" charset="0"/>
              </a:rPr>
              <a:t>[7] while (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!b</a:t>
            </a:r>
            <a:r>
              <a:rPr lang="en-US" sz="2000" b="1">
                <a:latin typeface="Courier New" charset="0"/>
              </a:rPr>
              <a:t>); //(nPacketsOld != nPackets)</a:t>
            </a:r>
          </a:p>
          <a:p>
            <a:pPr marL="342900" indent="-342900" algn="l">
              <a:lnSpc>
                <a:spcPct val="80000"/>
              </a:lnSpc>
              <a:buClr>
                <a:srgbClr val="9900CC"/>
              </a:buClr>
            </a:pPr>
            <a:r>
              <a:rPr lang="en-US" sz="1800" b="1">
                <a:latin typeface="Courier New" charset="0"/>
              </a:rPr>
              <a:t>[8] ReleaseLock();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504950" y="1679575"/>
            <a:ext cx="609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New Predicate b : (nPacketsOld == nPackets)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755900" y="5287963"/>
            <a:ext cx="3208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Now property holds</a:t>
            </a:r>
          </a:p>
        </p:txBody>
      </p:sp>
    </p:spTree>
    <p:extLst>
      <p:ext uri="{BB962C8B-B14F-4D97-AF65-F5344CB8AC3E}">
        <p14:creationId xmlns:p14="http://schemas.microsoft.com/office/powerpoint/2010/main" val="28113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6C4-3817-3F49-8486-336D1FA764DD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Model Checking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Although the early papers on model checking focused on software, not much happened until 1997</a:t>
            </a:r>
          </a:p>
          <a:p>
            <a:pPr>
              <a:lnSpc>
                <a:spcPct val="90000"/>
              </a:lnSpc>
            </a:pPr>
            <a:r>
              <a:rPr lang="en-US" sz="2800"/>
              <a:t>Until 1997 most work was on software designs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Since catching bugs early is more cost-effective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Problem is that everybody use a different design notation, and although bugs were found the field never really moved beyond some compelling case-studies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Reality is that people write code first, rather than design</a:t>
            </a:r>
          </a:p>
          <a:p>
            <a:pPr>
              <a:lnSpc>
                <a:spcPct val="90000"/>
              </a:lnSpc>
            </a:pPr>
            <a:r>
              <a:rPr lang="en-US" sz="2800"/>
              <a:t>The field took off when the seemingly harder problem of analyzing actual source code was first attempted</a:t>
            </a:r>
          </a:p>
        </p:txBody>
      </p:sp>
    </p:spTree>
    <p:extLst>
      <p:ext uri="{BB962C8B-B14F-4D97-AF65-F5344CB8AC3E}">
        <p14:creationId xmlns:p14="http://schemas.microsoft.com/office/powerpoint/2010/main" val="119745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DC77-854A-AE45-88C1-C30640BE87A2}" type="slidenum">
              <a:rPr lang="en-US"/>
              <a:pPr/>
              <a:t>40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Future of </a:t>
            </a:r>
            <a:r>
              <a:rPr lang="en-US" sz="3200" dirty="0" smtClean="0"/>
              <a:t>Software </a:t>
            </a:r>
            <a:r>
              <a:rPr lang="en-US" sz="3200" dirty="0"/>
              <a:t>Model </a:t>
            </a:r>
            <a:r>
              <a:rPr lang="en-US" sz="3200" dirty="0" smtClean="0"/>
              <a:t>Checking</a:t>
            </a:r>
            <a:br>
              <a:rPr lang="en-US" sz="3200" dirty="0" smtClean="0"/>
            </a:br>
            <a:r>
              <a:rPr lang="en-US" sz="3200" dirty="0" smtClean="0"/>
              <a:t>As predicted in 2002</a:t>
            </a:r>
            <a:endParaRPr lang="en-US" sz="32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Abstraction based approaches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Combine object abstractions (e.g. shape analysis) with predicate abstraction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Automation is crucial</a:t>
            </a:r>
          </a:p>
          <a:p>
            <a:pPr>
              <a:lnSpc>
                <a:spcPct val="80000"/>
              </a:lnSpc>
            </a:pPr>
            <a:r>
              <a:rPr lang="en-US" sz="1800"/>
              <a:t>Symbolic Execution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Solving structural (object) and numerical constraints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Acceleration techniques (e.g. widening)</a:t>
            </a:r>
          </a:p>
          <a:p>
            <a:pPr>
              <a:lnSpc>
                <a:spcPct val="80000"/>
              </a:lnSpc>
            </a:pPr>
            <a:r>
              <a:rPr lang="en-US" sz="1800"/>
              <a:t>Model checking as a companion to testing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Test-case generation by model checking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Runtime monitoring and model checking</a:t>
            </a:r>
          </a:p>
          <a:p>
            <a:pPr>
              <a:lnSpc>
                <a:spcPct val="80000"/>
              </a:lnSpc>
            </a:pPr>
            <a:r>
              <a:rPr lang="en-US" sz="1800"/>
              <a:t>Modular model checking for software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Exploiting the interface between components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Interface automata (</a:t>
            </a:r>
            <a:r>
              <a:rPr lang="en-US" sz="1600">
                <a:hlinkClick r:id="rId2"/>
              </a:rPr>
              <a:t>de Alfaro </a:t>
            </a:r>
            <a:r>
              <a:rPr lang="en-US" sz="1600"/>
              <a:t> &amp; </a:t>
            </a:r>
            <a:r>
              <a:rPr lang="en-US" sz="1600">
                <a:hlinkClick r:id="rId3"/>
              </a:rPr>
              <a:t>Henzinger </a:t>
            </a:r>
            <a:r>
              <a:rPr lang="en-US" sz="1600"/>
              <a:t>)</a:t>
            </a:r>
          </a:p>
          <a:p>
            <a:pPr>
              <a:lnSpc>
                <a:spcPct val="80000"/>
              </a:lnSpc>
            </a:pPr>
            <a:r>
              <a:rPr lang="en-US" sz="1800"/>
              <a:t>Environment generation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How to derive a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test-harness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for a system to be model checked</a:t>
            </a:r>
          </a:p>
          <a:p>
            <a:pPr>
              <a:lnSpc>
                <a:spcPct val="80000"/>
              </a:lnSpc>
            </a:pPr>
            <a:r>
              <a:rPr lang="en-US" sz="1800"/>
              <a:t>Result representation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Much overlooked, but without this we are nowhere! </a:t>
            </a:r>
          </a:p>
          <a:p>
            <a:pPr lvl="1">
              <a:lnSpc>
                <a:spcPct val="80000"/>
              </a:lnSpc>
            </a:pP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Analysis is necessary, but not sufficient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– Jon Pincus</a:t>
            </a:r>
          </a:p>
        </p:txBody>
      </p:sp>
      <p:sp>
        <p:nvSpPr>
          <p:cNvPr id="2" name="Sun 1"/>
          <p:cNvSpPr/>
          <p:nvPr/>
        </p:nvSpPr>
        <p:spPr>
          <a:xfrm>
            <a:off x="177179" y="1625765"/>
            <a:ext cx="500796" cy="502964"/>
          </a:xfrm>
          <a:prstGeom prst="sun">
            <a:avLst>
              <a:gd name="adj" fmla="val 39286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85004" y="2408435"/>
            <a:ext cx="500796" cy="502964"/>
          </a:xfrm>
          <a:prstGeom prst="sun">
            <a:avLst>
              <a:gd name="adj" fmla="val 3928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85004" y="4653788"/>
            <a:ext cx="500796" cy="502964"/>
          </a:xfrm>
          <a:prstGeom prst="sun">
            <a:avLst>
              <a:gd name="adj" fmla="val 3928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85004" y="3238955"/>
            <a:ext cx="500796" cy="502964"/>
          </a:xfrm>
          <a:prstGeom prst="sun">
            <a:avLst>
              <a:gd name="adj" fmla="val 3928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185004" y="3956833"/>
            <a:ext cx="500796" cy="502964"/>
          </a:xfrm>
          <a:prstGeom prst="sun">
            <a:avLst>
              <a:gd name="adj" fmla="val 3928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185004" y="5320086"/>
            <a:ext cx="500796" cy="502964"/>
          </a:xfrm>
          <a:prstGeom prst="sun">
            <a:avLst>
              <a:gd name="adj" fmla="val 39286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dirty="0" smtClean="0"/>
              <a:t>Fast Forward to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422"/>
            <a:ext cx="8229600" cy="5348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JPF is still around</a:t>
            </a:r>
          </a:p>
          <a:p>
            <a:r>
              <a:rPr lang="en-US" dirty="0" smtClean="0"/>
              <a:t>SLAM turned into Static Driver Verifier</a:t>
            </a:r>
          </a:p>
          <a:p>
            <a:pPr lvl="1"/>
            <a:r>
              <a:rPr lang="en-US" dirty="0" smtClean="0"/>
              <a:t>Ships with Windows</a:t>
            </a:r>
          </a:p>
          <a:p>
            <a:pPr lvl="1"/>
            <a:r>
              <a:rPr lang="en-US" dirty="0" smtClean="0"/>
              <a:t>Major success story for model checking</a:t>
            </a:r>
          </a:p>
          <a:p>
            <a:r>
              <a:rPr lang="en-US" dirty="0" smtClean="0"/>
              <a:t>SPIN is still actively used</a:t>
            </a:r>
          </a:p>
          <a:p>
            <a:r>
              <a:rPr lang="en-US" dirty="0" smtClean="0"/>
              <a:t>BLAST is still around (barely)</a:t>
            </a:r>
          </a:p>
          <a:p>
            <a:pPr lvl="1"/>
            <a:r>
              <a:rPr lang="en-US" dirty="0" err="1" smtClean="0"/>
              <a:t>CPAChecker</a:t>
            </a:r>
            <a:r>
              <a:rPr lang="en-US" dirty="0" smtClean="0"/>
              <a:t> probably best in the CEGAR class</a:t>
            </a:r>
          </a:p>
          <a:p>
            <a:r>
              <a:rPr lang="en-US" dirty="0" smtClean="0"/>
              <a:t>New arrival: BMC tools</a:t>
            </a:r>
          </a:p>
          <a:p>
            <a:pPr lvl="1"/>
            <a:r>
              <a:rPr lang="en-US" dirty="0" smtClean="0"/>
              <a:t>CBMC, ESBMC, …</a:t>
            </a:r>
          </a:p>
          <a:p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Bandera, JPF v1, and numerous others</a:t>
            </a:r>
          </a:p>
          <a:p>
            <a:pPr lvl="1"/>
            <a:r>
              <a:rPr lang="en-US" dirty="0" smtClean="0"/>
              <a:t>Mostly the translation based approached</a:t>
            </a:r>
          </a:p>
          <a:p>
            <a:r>
              <a:rPr lang="en-US" dirty="0" smtClean="0"/>
              <a:t>Fairly decent list at 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List_of_model_checking_tools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Bounded Model Checking for Software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CBMC is a bounded model checker for ANSI-C programs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Handles function calls using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inlining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Unwinds the loops a fixed number of times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Allows user input to be modeled using non-determinism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So that a program can be checked for a set of inputs rather than a single input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Allows specification of assertions which are checked using the bounded model checking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1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Loops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Unwind the loop n times by duplicating the loop body n times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Each copy is guarded using an if statement that checks the loop condition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 the end of the n repetitions an unwinding assertion is added which is the negation of the loop condition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Hence if the loop iterates more than n times in some execution, the unwinding assertion will be violated and we know that we need to increase the bound in order to guarantee correctness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similar strategy is used for recursive function calls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The recursion is unwound up to a certain bound and then an assertion is generated stating that the recursion does not go any deeper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Simple Loop Example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4701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Courier New" charset="0"/>
              </a:rPr>
              <a:t>x=0;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while (x &lt; 2) {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y=y+x;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x++;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}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29273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Courier New" charset="0"/>
              </a:rPr>
              <a:t>x=0;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if (x &lt; 2) {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y=y+x;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x++;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}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if (x &lt; 2) {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y=y+x;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x++;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}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if (x &lt; 2) {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y=y+x;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x++;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}</a:t>
            </a:r>
          </a:p>
          <a:p>
            <a:pPr eaLnBrk="1" hangingPunct="1"/>
            <a:endParaRPr lang="en-US" sz="2000" i="0">
              <a:latin typeface="Courier New" charset="0"/>
            </a:endParaRPr>
          </a:p>
          <a:p>
            <a:pPr eaLnBrk="1" hangingPunct="1"/>
            <a:r>
              <a:rPr lang="en-US" sz="2000" i="0">
                <a:latin typeface="Courier New" charset="0"/>
              </a:rPr>
              <a:t>assert (! (x &lt; 2))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Original code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886200" y="1219200"/>
            <a:ext cx="384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Unwinding the loop 3 times</a:t>
            </a: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32004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600200" y="5791200"/>
            <a:ext cx="1608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Unwinding</a:t>
            </a:r>
          </a:p>
          <a:p>
            <a:pPr eaLnBrk="1" hangingPunct="1"/>
            <a:r>
              <a:rPr lang="en-US" i="0">
                <a:latin typeface="Arial" charset="0"/>
              </a:rPr>
              <a:t>assertion: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From Code to SAT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After eliminating loops and recursion, CBMC converts the input program to the static single assignment (SSA) form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In SSA each variable appears at the left hand side of an assignment only once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This is a standard program transformation that is performed by creating new variables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resulting program each variable is assigned a value only once and all the branches are forward branches (there is no backward edge in the control flow graph)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CBMC generates a Boolean logic formula from the program using bit vectors to represent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9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468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Another Simple Example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41325" y="1254125"/>
            <a:ext cx="23177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Courier New" charset="0"/>
              </a:rPr>
              <a:t>x=x+y;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if (x!=1)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x=2;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else 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x++;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assert(x&lt;=3);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733800" y="1219200"/>
            <a:ext cx="2559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=x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+y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if (x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!=1)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</a:t>
            </a:r>
            <a:r>
              <a:rPr lang="en-US" sz="2000" i="0" baseline="-25000">
                <a:latin typeface="Courier New" charset="0"/>
              </a:rPr>
              <a:t>2</a:t>
            </a:r>
            <a:r>
              <a:rPr lang="en-US" sz="2000" i="0">
                <a:latin typeface="Courier New" charset="0"/>
              </a:rPr>
              <a:t>=2;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else 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  x</a:t>
            </a:r>
            <a:r>
              <a:rPr lang="en-US" sz="2000" i="0" baseline="-25000">
                <a:latin typeface="Courier New" charset="0"/>
              </a:rPr>
              <a:t>3</a:t>
            </a:r>
            <a:r>
              <a:rPr lang="en-US" sz="2000" i="0">
                <a:latin typeface="Courier New" charset="0"/>
              </a:rPr>
              <a:t>=x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+1;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4</a:t>
            </a:r>
            <a:r>
              <a:rPr lang="en-US" sz="2000" i="0">
                <a:latin typeface="Courier New" charset="0"/>
              </a:rPr>
              <a:t>=(x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!=1)?x</a:t>
            </a:r>
            <a:r>
              <a:rPr lang="en-US" sz="2000" i="0" baseline="-25000">
                <a:latin typeface="Courier New" charset="0"/>
              </a:rPr>
              <a:t>2</a:t>
            </a:r>
            <a:r>
              <a:rPr lang="en-US" sz="2000" i="0">
                <a:latin typeface="Courier New" charset="0"/>
              </a:rPr>
              <a:t>:x</a:t>
            </a:r>
            <a:r>
              <a:rPr lang="en-US" sz="2000" i="0" baseline="-25000">
                <a:latin typeface="Courier New" charset="0"/>
              </a:rPr>
              <a:t>3</a:t>
            </a:r>
            <a:r>
              <a:rPr lang="en-US" sz="2000" i="0">
                <a:latin typeface="Courier New" charset="0"/>
              </a:rPr>
              <a:t>;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assert(x</a:t>
            </a:r>
            <a:r>
              <a:rPr lang="en-US" sz="2000" i="0" baseline="-25000">
                <a:latin typeface="Courier New" charset="0"/>
              </a:rPr>
              <a:t>4</a:t>
            </a:r>
            <a:r>
              <a:rPr lang="en-US" sz="2000" i="0">
                <a:latin typeface="Courier New" charset="0"/>
              </a:rPr>
              <a:t>&lt;=3);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3962400"/>
            <a:ext cx="8832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Courier New" charset="0"/>
              </a:rPr>
              <a:t>C </a:t>
            </a:r>
            <a:r>
              <a:rPr lang="en-US" sz="2000" i="0">
                <a:latin typeface="Courier New" charset="0"/>
                <a:sym typeface="Symbol" charset="0"/>
              </a:rPr>
              <a:t></a:t>
            </a:r>
            <a:r>
              <a:rPr lang="en-US" sz="2000" i="0">
                <a:latin typeface="Courier New" charset="0"/>
              </a:rPr>
              <a:t> 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=x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+y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 </a:t>
            </a:r>
            <a:r>
              <a:rPr lang="en-US" sz="2000" i="0">
                <a:latin typeface="Courier New" charset="0"/>
                <a:sym typeface="Symbol" charset="0"/>
              </a:rPr>
              <a:t> </a:t>
            </a:r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2</a:t>
            </a:r>
            <a:r>
              <a:rPr lang="en-US" sz="2000" i="0">
                <a:latin typeface="Courier New" charset="0"/>
              </a:rPr>
              <a:t>=2 </a:t>
            </a:r>
            <a:r>
              <a:rPr lang="en-US" sz="2000" i="0">
                <a:latin typeface="Courier New" charset="0"/>
                <a:sym typeface="Symbol" charset="0"/>
              </a:rPr>
              <a:t> </a:t>
            </a:r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3</a:t>
            </a:r>
            <a:r>
              <a:rPr lang="en-US" sz="2000" i="0">
                <a:latin typeface="Courier New" charset="0"/>
              </a:rPr>
              <a:t>=x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+1 </a:t>
            </a:r>
            <a:r>
              <a:rPr lang="en-US" sz="2000" i="0">
                <a:latin typeface="Courier New" charset="0"/>
                <a:sym typeface="Symbol" charset="0"/>
              </a:rPr>
              <a:t>(x</a:t>
            </a:r>
            <a:r>
              <a:rPr lang="en-US" sz="2000" i="0" baseline="-25000">
                <a:latin typeface="Courier New" charset="0"/>
                <a:sym typeface="Symbol" charset="0"/>
              </a:rPr>
              <a:t>1</a:t>
            </a:r>
            <a:r>
              <a:rPr lang="en-US" sz="2000" i="0">
                <a:latin typeface="Courier New" charset="0"/>
                <a:sym typeface="Symbol" charset="0"/>
              </a:rPr>
              <a:t>!=1  x</a:t>
            </a:r>
            <a:r>
              <a:rPr lang="en-US" sz="2000" i="0" baseline="-25000">
                <a:latin typeface="Courier New" charset="0"/>
                <a:sym typeface="Symbol" charset="0"/>
              </a:rPr>
              <a:t>4</a:t>
            </a:r>
            <a:r>
              <a:rPr lang="en-US" sz="2000" i="0">
                <a:latin typeface="Courier New" charset="0"/>
                <a:sym typeface="Symbol" charset="0"/>
              </a:rPr>
              <a:t>=x</a:t>
            </a:r>
            <a:r>
              <a:rPr lang="en-US" sz="2000" i="0" baseline="-25000">
                <a:latin typeface="Courier New" charset="0"/>
                <a:sym typeface="Symbol" charset="0"/>
              </a:rPr>
              <a:t>2</a:t>
            </a:r>
            <a:r>
              <a:rPr lang="en-US" sz="2000" i="0">
                <a:latin typeface="Courier New" charset="0"/>
                <a:sym typeface="Symbol" charset="0"/>
              </a:rPr>
              <a:t>  </a:t>
            </a:r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=1 </a:t>
            </a:r>
            <a:r>
              <a:rPr lang="en-US" sz="2000" i="0">
                <a:latin typeface="Courier New" charset="0"/>
                <a:sym typeface="Symbol" charset="0"/>
              </a:rPr>
              <a:t> </a:t>
            </a:r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4</a:t>
            </a:r>
            <a:r>
              <a:rPr lang="en-US" sz="2000" i="0">
                <a:latin typeface="Courier New" charset="0"/>
              </a:rPr>
              <a:t>=x</a:t>
            </a:r>
            <a:r>
              <a:rPr lang="en-US" sz="2000" i="0" baseline="-25000">
                <a:latin typeface="Courier New" charset="0"/>
              </a:rPr>
              <a:t>3</a:t>
            </a:r>
            <a:r>
              <a:rPr lang="en-US" sz="2000" i="0">
                <a:latin typeface="Courier New" charset="0"/>
              </a:rPr>
              <a:t>)</a:t>
            </a:r>
          </a:p>
          <a:p>
            <a:pPr eaLnBrk="1" hangingPunct="1"/>
            <a:r>
              <a:rPr lang="en-US" sz="2000" i="0">
                <a:latin typeface="Courier New" charset="0"/>
              </a:rPr>
              <a:t>P </a:t>
            </a:r>
            <a:r>
              <a:rPr lang="en-US" sz="2000" i="0">
                <a:latin typeface="Courier New" charset="0"/>
                <a:sym typeface="Symbol" charset="0"/>
              </a:rPr>
              <a:t> </a:t>
            </a:r>
            <a:r>
              <a:rPr lang="en-US" sz="2000" i="0">
                <a:latin typeface="Courier New" charset="0"/>
              </a:rPr>
              <a:t>x</a:t>
            </a:r>
            <a:r>
              <a:rPr lang="en-US" sz="2000" i="0" baseline="-25000">
                <a:latin typeface="Courier New" charset="0"/>
              </a:rPr>
              <a:t>4</a:t>
            </a:r>
            <a:r>
              <a:rPr lang="en-US" sz="2000" i="0">
                <a:latin typeface="Courier New" charset="0"/>
              </a:rPr>
              <a:t> &lt;= 3 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7953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Check if  C </a:t>
            </a:r>
            <a:r>
              <a:rPr lang="en-US" i="0">
                <a:latin typeface="Arial" charset="0"/>
                <a:sym typeface="Symbol" charset="0"/>
              </a:rPr>
              <a:t>  P is satisfiable, if it is then the assertion is</a:t>
            </a:r>
          </a:p>
          <a:p>
            <a:pPr eaLnBrk="1" hangingPunct="1"/>
            <a:r>
              <a:rPr lang="en-US" i="0">
                <a:latin typeface="Arial" charset="0"/>
                <a:sym typeface="Symbol" charset="0"/>
              </a:rPr>
              <a:t>violated</a:t>
            </a:r>
          </a:p>
          <a:p>
            <a:pPr eaLnBrk="1" hangingPunct="1"/>
            <a:endParaRPr lang="en-US" i="0">
              <a:latin typeface="Arial" charset="0"/>
              <a:sym typeface="Symbol" charset="0"/>
            </a:endParaRPr>
          </a:p>
          <a:p>
            <a:pPr eaLnBrk="1" hangingPunct="1"/>
            <a:r>
              <a:rPr lang="en-US" i="0">
                <a:latin typeface="Arial" charset="0"/>
              </a:rPr>
              <a:t>C </a:t>
            </a:r>
            <a:r>
              <a:rPr lang="en-US" i="0">
                <a:latin typeface="Arial" charset="0"/>
                <a:sym typeface="Symbol" charset="0"/>
              </a:rPr>
              <a:t>  P is converted to boolean logic using a bit vector </a:t>
            </a:r>
          </a:p>
          <a:p>
            <a:pPr eaLnBrk="1" hangingPunct="1"/>
            <a:r>
              <a:rPr lang="en-US" i="0">
                <a:latin typeface="Arial" charset="0"/>
                <a:sym typeface="Symbol" charset="0"/>
              </a:rPr>
              <a:t>representation for the integer variables  </a:t>
            </a:r>
            <a:r>
              <a:rPr lang="en-US" sz="2000" i="0">
                <a:latin typeface="Courier New" charset="0"/>
              </a:rPr>
              <a:t>y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,x</a:t>
            </a:r>
            <a:r>
              <a:rPr lang="en-US" sz="2000" i="0" baseline="-25000">
                <a:latin typeface="Courier New" charset="0"/>
              </a:rPr>
              <a:t>0</a:t>
            </a:r>
            <a:r>
              <a:rPr lang="en-US" sz="2000" i="0">
                <a:latin typeface="Courier New" charset="0"/>
              </a:rPr>
              <a:t>,x</a:t>
            </a:r>
            <a:r>
              <a:rPr lang="en-US" sz="2000" i="0" baseline="-25000">
                <a:latin typeface="Courier New" charset="0"/>
              </a:rPr>
              <a:t>1</a:t>
            </a:r>
            <a:r>
              <a:rPr lang="en-US" sz="2000" i="0">
                <a:latin typeface="Courier New" charset="0"/>
              </a:rPr>
              <a:t>,x</a:t>
            </a:r>
            <a:r>
              <a:rPr lang="en-US" sz="2000" i="0" baseline="-25000">
                <a:latin typeface="Courier New" charset="0"/>
              </a:rPr>
              <a:t>2</a:t>
            </a:r>
            <a:r>
              <a:rPr lang="en-US" sz="2000" i="0">
                <a:latin typeface="Courier New" charset="0"/>
              </a:rPr>
              <a:t>,x</a:t>
            </a:r>
            <a:r>
              <a:rPr lang="en-US" sz="2000" i="0" baseline="-25000">
                <a:latin typeface="Courier New" charset="0"/>
              </a:rPr>
              <a:t>3</a:t>
            </a:r>
            <a:r>
              <a:rPr lang="en-US" sz="2000" i="0">
                <a:latin typeface="Courier New" charset="0"/>
              </a:rPr>
              <a:t>,x</a:t>
            </a:r>
            <a:r>
              <a:rPr lang="en-US" sz="2000" i="0" baseline="-25000">
                <a:latin typeface="Courier New" charset="0"/>
              </a:rPr>
              <a:t>4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Original code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505200" y="762000"/>
            <a:ext cx="491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Convert to static single assignment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28600" y="3505200"/>
            <a:ext cx="301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latin typeface="Arial" charset="0"/>
              </a:rPr>
              <a:t>Generate constraints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Bounded Verification Approaches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we have discussed above is bounded verification by bounding the number of steps of the execution.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this approach to work the variable domains also need to be bounded, otherwise we cannot convert the problems to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SAT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Bounding the execution steps and bounding the data domain are two orthogonal approaches.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When people say bounded verification it may refer to either of these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When people say bounded model checking it typically refers to bounding the execution steps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2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</a:rPr>
              <a:t>Bounded model checking with SMT-Solvers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Bounded model checking has been originally proposed based on SAT solvers</a:t>
            </a:r>
          </a:p>
          <a:p>
            <a:r>
              <a:rPr lang="en-US">
                <a:latin typeface="Arial" charset="0"/>
                <a:ea typeface="MS PGothic" charset="0"/>
              </a:rPr>
              <a:t>More recently, there has been work on doing bounded model checking with SMT-solvers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SMT: Satisfiability Modula Theories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SMT-solvers are a type of theorem provers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They combine decision procedures for multiple theories such as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Theory of integers with addition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Theory of uninterpreted functions with equality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Theory of reals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Theory of arrays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5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SMT-solvers vs. SAT-solvers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Since SMT-solvers can express and reason about high level constraints such as x=y+z in some cases they can be more efficient than SAT solvers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To handle a constraint like x=y+z using a SAT solver, we need convert the constraint to a Boolean logic formula using a bit-vector representation</a:t>
            </a:r>
          </a:p>
          <a:p>
            <a:pPr lvl="1"/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SMT-solvers can also be used for bounded model checking like SAT solvers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Instead of generating a SAT formula, we generate a formula using the theories that are supported by the SMT-solver</a:t>
            </a:r>
          </a:p>
          <a:p>
            <a:pPr lvl="1"/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There are several public domain SMT-solvers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4711-2AA4-1340-80CB-946DED5B5B2A}" type="slidenum">
              <a:rPr lang="en-US"/>
              <a:pPr/>
              <a:t>5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Model Checking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program analysis with a model checker so much more interesting?</a:t>
            </a:r>
          </a:p>
          <a:p>
            <a:pPr lvl="1"/>
            <a:r>
              <a:rPr lang="en-US"/>
              <a:t>Designs are hard to come by, but buggy programs are everywhere!</a:t>
            </a:r>
          </a:p>
          <a:p>
            <a:pPr lvl="1"/>
            <a:r>
              <a:rPr lang="en-US"/>
              <a:t>Testing is inadequate for complex software (concurrency, pointers, objects, etc.)</a:t>
            </a:r>
          </a:p>
          <a:p>
            <a:pPr lvl="1"/>
            <a:r>
              <a:rPr lang="en-US"/>
              <a:t>Static program analysis was already an established field, mostly in compiler optimization, but also in verification. </a:t>
            </a:r>
          </a:p>
        </p:txBody>
      </p:sp>
    </p:spTree>
    <p:extLst>
      <p:ext uri="{BB962C8B-B14F-4D97-AF65-F5344CB8AC3E}">
        <p14:creationId xmlns:p14="http://schemas.microsoft.com/office/powerpoint/2010/main" val="314880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ESBMC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ESBMC is a SMT-based bounded model checking tool for </a:t>
            </a:r>
            <a:r>
              <a:rPr lang="en-US" i="1">
                <a:latin typeface="Arial" charset="0"/>
                <a:ea typeface="MS PGothic" charset="0"/>
              </a:rPr>
              <a:t>concurrent </a:t>
            </a:r>
            <a:r>
              <a:rPr lang="en-US">
                <a:latin typeface="Arial" charset="0"/>
                <a:ea typeface="MS PGothic" charset="0"/>
              </a:rPr>
              <a:t>C programs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Concurrent C programs consist of a set of threads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In order to verify behavior of a concurrent program all possible thread interleavings must be checked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 number of thread interleavings can be exponential in the number of threads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This is one of the causes of state space explosion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Context-bounded verification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A recent approach to verification of concurrent programs is to bound the number of context-switches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This means bounding the number of thread interleavings that are being explored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 motivation is that, if there is a concurrency error in the program, it can typically be caught using a bounded number of context switches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So the idea, in context-bounded verification is to bound the number of context-switches, but then explore all thread interleavings within that bound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9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</a:rPr>
              <a:t>Context-bounded verification with ESBMC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ESBMC is a SMT-based context-bounded model checker for concurrent C programs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ESBMC bounds the number of context-switches and explores all possible interleavings within that bound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It uses three different heuristics in exploring different thread interleavings</a:t>
            </a:r>
          </a:p>
          <a:p>
            <a:pPr marL="857250" lvl="1" indent="-457200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Lazy approach</a:t>
            </a:r>
          </a:p>
          <a:p>
            <a:pPr marL="857250" lvl="1" indent="-457200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Schedule recording approach</a:t>
            </a:r>
          </a:p>
          <a:p>
            <a:pPr marL="857250" lvl="1" indent="-457200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Under-approximation and widening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Goto programs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ESBMC converts C programs to a simplified language (has gotos, but no loops)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C programs are converted to this basic language automatically by a front end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Goto programs support “assume” and “assert” statements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These statements are used to specify properties to be verified (assertions) and the assumptions under which we want to verify them (assumes)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What ESBMC tries to determine is the following: 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Assuming that the constraints specified in assume statements hold, is it guaranteed that all the assertions hold?</a:t>
            </a:r>
          </a:p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7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</a:rPr>
              <a:t>Formal model for a concurrent program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A concurrent program is a tuple M = (S, S</a:t>
            </a:r>
            <a:r>
              <a:rPr lang="en-US" baseline="-25000">
                <a:latin typeface="Arial" charset="0"/>
                <a:ea typeface="MS PGothic" charset="0"/>
              </a:rPr>
              <a:t>0</a:t>
            </a:r>
            <a:r>
              <a:rPr lang="en-US">
                <a:latin typeface="Arial" charset="0"/>
                <a:ea typeface="MS PGothic" charset="0"/>
              </a:rPr>
              <a:t>, T, V) where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S is a finite set of states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 = t</a:t>
            </a:r>
            <a:r>
              <a:rPr lang="en-US" baseline="-25000">
                <a:latin typeface="Arial" charset="0"/>
                <a:ea typeface="MS PGothic" charset="0"/>
              </a:rPr>
              <a:t>0</a:t>
            </a:r>
            <a:r>
              <a:rPr lang="en-US">
                <a:latin typeface="Arial" charset="0"/>
                <a:ea typeface="MS PGothic" charset="0"/>
              </a:rPr>
              <a:t>, t</a:t>
            </a:r>
            <a:r>
              <a:rPr lang="en-US" baseline="-25000">
                <a:latin typeface="Arial" charset="0"/>
                <a:ea typeface="MS PGothic" charset="0"/>
              </a:rPr>
              <a:t>1</a:t>
            </a:r>
            <a:r>
              <a:rPr lang="en-US">
                <a:latin typeface="Arial" charset="0"/>
                <a:ea typeface="MS PGothic" charset="0"/>
              </a:rPr>
              <a:t>, …, t</a:t>
            </a:r>
            <a:r>
              <a:rPr lang="en-US" baseline="-25000">
                <a:latin typeface="Arial" charset="0"/>
                <a:ea typeface="MS PGothic" charset="0"/>
              </a:rPr>
              <a:t>n</a:t>
            </a:r>
            <a:r>
              <a:rPr lang="en-US">
                <a:latin typeface="Arial" charset="0"/>
                <a:ea typeface="MS PGothic" charset="0"/>
              </a:rPr>
              <a:t> is the set of threads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V = V</a:t>
            </a:r>
            <a:r>
              <a:rPr lang="en-US" baseline="-25000">
                <a:latin typeface="Arial" charset="0"/>
                <a:ea typeface="MS PGothic" charset="0"/>
              </a:rPr>
              <a:t>global</a:t>
            </a:r>
            <a:r>
              <a:rPr lang="en-US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 V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where V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is the set of local variables for t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</a:t>
            </a:r>
          </a:p>
          <a:p>
            <a:endParaRPr lang="en-US">
              <a:latin typeface="Arial" charset="0"/>
              <a:ea typeface="MS PGothic" charset="0"/>
              <a:sym typeface="Symbol" charset="0"/>
            </a:endParaRPr>
          </a:p>
          <a:p>
            <a:r>
              <a:rPr lang="en-US">
                <a:latin typeface="Arial" charset="0"/>
                <a:ea typeface="MS PGothic" charset="0"/>
                <a:sym typeface="Symbol" charset="0"/>
              </a:rPr>
              <a:t>Each state s  S consists of values of all global and local variables and values of program counters for all threads</a:t>
            </a:r>
          </a:p>
          <a:p>
            <a:endParaRPr lang="en-US">
              <a:latin typeface="Arial" charset="0"/>
              <a:ea typeface="MS PGothic" charset="0"/>
              <a:sym typeface="Symbol" charset="0"/>
            </a:endParaRPr>
          </a:p>
          <a:p>
            <a:r>
              <a:rPr lang="en-US">
                <a:latin typeface="Arial" charset="0"/>
                <a:ea typeface="MS PGothic" charset="0"/>
                <a:sym typeface="Symbol" charset="0"/>
              </a:rPr>
              <a:t>Each thread j is a tuple t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= (R</a:t>
            </a:r>
            <a:r>
              <a:rPr lang="en-US" baseline="30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, l</a:t>
            </a:r>
            <a:r>
              <a:rPr lang="en-US" baseline="30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) where</a:t>
            </a:r>
          </a:p>
          <a:p>
            <a:pPr lvl="1"/>
            <a:r>
              <a:rPr lang="en-US">
                <a:latin typeface="Arial" charset="0"/>
                <a:ea typeface="MS PGothic" charset="0"/>
                <a:sym typeface="Symbol" charset="0"/>
              </a:rPr>
              <a:t>R</a:t>
            </a:r>
            <a:r>
              <a:rPr lang="en-US" baseline="30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 S  S is the transition relation of thread j, and</a:t>
            </a:r>
          </a:p>
          <a:p>
            <a:pPr lvl="1"/>
            <a:r>
              <a:rPr lang="en-US">
                <a:latin typeface="Arial" charset="0"/>
                <a:ea typeface="MS PGothic" charset="0"/>
                <a:sym typeface="Symbol" charset="0"/>
              </a:rPr>
              <a:t>l</a:t>
            </a:r>
            <a:r>
              <a:rPr lang="en-US" baseline="30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 = &lt;l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i</a:t>
            </a:r>
            <a:r>
              <a:rPr lang="en-US" baseline="30000">
                <a:latin typeface="Arial" charset="0"/>
                <a:ea typeface="MS PGothic" charset="0"/>
                <a:sym typeface="Symbol" charset="0"/>
              </a:rPr>
              <a:t>j</a:t>
            </a:r>
            <a:r>
              <a:rPr lang="en-US" baseline="-25000">
                <a:latin typeface="Arial" charset="0"/>
                <a:ea typeface="MS PGothic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MS PGothic" charset="0"/>
                <a:sym typeface="Symbol" charset="0"/>
              </a:rPr>
              <a:t>&gt; is the sequence of thread locations 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Reachability Tree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They model the execution of the concurrent program as a reachability tree (RT), where execution of instructions create new children and thread interleavings cause the branches in the tree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Each node in the RT is a tuple v = (A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, C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, s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, &lt;l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 baseline="30000">
                <a:latin typeface="Arial" charset="0"/>
                <a:ea typeface="MS PGothic" charset="0"/>
              </a:rPr>
              <a:t>j</a:t>
            </a:r>
            <a:r>
              <a:rPr lang="en-US">
                <a:latin typeface="Arial" charset="0"/>
                <a:ea typeface="MS PGothic" charset="0"/>
              </a:rPr>
              <a:t>, G</a:t>
            </a:r>
            <a:r>
              <a:rPr lang="en-US" baseline="30000">
                <a:latin typeface="Arial" charset="0"/>
                <a:ea typeface="MS PGothic" charset="0"/>
              </a:rPr>
              <a:t>j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&gt;</a:t>
            </a:r>
            <a:r>
              <a:rPr lang="en-US" baseline="-25000">
                <a:latin typeface="Arial" charset="0"/>
                <a:ea typeface="MS PGothic" charset="0"/>
              </a:rPr>
              <a:t>j=1</a:t>
            </a:r>
            <a:r>
              <a:rPr lang="en-US" baseline="30000">
                <a:latin typeface="Arial" charset="0"/>
                <a:ea typeface="MS PGothic" charset="0"/>
              </a:rPr>
              <a:t>n</a:t>
            </a:r>
            <a:r>
              <a:rPr lang="en-US">
                <a:latin typeface="Arial" charset="0"/>
                <a:ea typeface="MS PGothic" charset="0"/>
              </a:rPr>
              <a:t>)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endParaRPr lang="en-US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A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 represents the currently active thread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C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 represents the context switch number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 s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 represents the current state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l</a:t>
            </a:r>
            <a:r>
              <a:rPr lang="en-US" baseline="30000">
                <a:latin typeface="Arial" charset="0"/>
                <a:ea typeface="MS PGothic" charset="0"/>
              </a:rPr>
              <a:t>j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 represents the current location of thread j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G</a:t>
            </a:r>
            <a:r>
              <a:rPr lang="en-US" baseline="30000">
                <a:latin typeface="Arial" charset="0"/>
                <a:ea typeface="MS PGothic" charset="0"/>
              </a:rPr>
              <a:t>j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 represents the control flow guards accumulated in thread j along the path from l</a:t>
            </a:r>
            <a:r>
              <a:rPr lang="en-US" baseline="-25000">
                <a:latin typeface="Arial" charset="0"/>
                <a:ea typeface="MS PGothic" charset="0"/>
              </a:rPr>
              <a:t>0</a:t>
            </a:r>
            <a:r>
              <a:rPr lang="en-US" baseline="30000">
                <a:latin typeface="Arial" charset="0"/>
                <a:ea typeface="MS PGothic" charset="0"/>
              </a:rPr>
              <a:t>j </a:t>
            </a:r>
            <a:r>
              <a:rPr lang="en-US">
                <a:latin typeface="Arial" charset="0"/>
                <a:ea typeface="MS PGothic" charset="0"/>
              </a:rPr>
              <a:t> to l</a:t>
            </a:r>
            <a:r>
              <a:rPr lang="en-US" baseline="-25000">
                <a:latin typeface="Arial" charset="0"/>
                <a:ea typeface="MS PGothic" charset="0"/>
              </a:rPr>
              <a:t>i</a:t>
            </a:r>
            <a:r>
              <a:rPr lang="en-US" baseline="30000">
                <a:latin typeface="Arial" charset="0"/>
                <a:ea typeface="MS PGothic" charset="0"/>
              </a:rPr>
              <a:t>j</a:t>
            </a:r>
          </a:p>
          <a:p>
            <a:pPr lvl="1"/>
            <a:endParaRPr lang="en-US" baseline="30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They discuss how the reachability tree can be expanded for each type of statement </a:t>
            </a:r>
          </a:p>
          <a:p>
            <a:endParaRPr lang="en-US" baseline="30000">
              <a:latin typeface="Arial" charset="0"/>
              <a:ea typeface="MS PGothic" charset="0"/>
            </a:endParaRPr>
          </a:p>
          <a:p>
            <a:pPr lvl="1"/>
            <a:endParaRPr lang="en-US" baseline="30000">
              <a:latin typeface="Arial" charset="0"/>
              <a:ea typeface="MS PGothic" charset="0"/>
            </a:endParaRPr>
          </a:p>
          <a:p>
            <a:pPr lvl="1"/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6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Exploring the Reachability Tree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Lazy approach: It is a type of depth first search. They create a single formula from a single interleaving and then send it to the SMT-solver. If they do not find an error in that interleaving, they continue with the next interleaving.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Schedule Recording approach: They create a single formula that encodes all the interleavings (part of the formula encodes the different scheduling choices). Then they send the formula to the SMT-solver at the end. 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Under-approximation and widening approach: They start with a single interleaving and send it to the SMT-solver and then add more interleavings iteratively. While choosing the new interleavings to add they use the results from the previous call to the SMT-solver.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4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Lazy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Given a particular thread interleaving schedule I, they generate a formula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ψ</a:t>
            </a:r>
            <a:r>
              <a:rPr lang="en-US" baseline="30000" dirty="0" err="1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such that the property (an assertion) is violated at step k with the interleaving I, if and only if the formula is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satisfiable</a:t>
            </a:r>
            <a:endParaRPr lang="en-US" dirty="0" smtClean="0">
              <a:latin typeface="Arial" charset="0"/>
              <a:ea typeface="ＭＳ Ｐゴシック" charset="0"/>
              <a:sym typeface="Symbol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FontTx/>
              <a:buNone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ψ</a:t>
            </a:r>
            <a:r>
              <a:rPr lang="en-US" baseline="30000" dirty="0" err="1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…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k-1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 </a:t>
            </a:r>
            <a:r>
              <a:rPr lang="en-US" dirty="0" err="1" smtClean="0">
                <a:latin typeface="Arial" charset="0"/>
                <a:ea typeface="ＭＳ Ｐゴシック" charset="0"/>
                <a:sym typeface="Symbol" charset="0"/>
              </a:rPr>
              <a:t>p</a:t>
            </a:r>
            <a:r>
              <a:rPr lang="en-US" baseline="-25000" dirty="0" err="1" smtClean="0">
                <a:latin typeface="Arial" charset="0"/>
                <a:ea typeface="ＭＳ Ｐゴシック" charset="0"/>
                <a:sym typeface="Symbol" charset="0"/>
              </a:rPr>
              <a:t>k</a:t>
            </a:r>
            <a:endParaRPr lang="en-US" dirty="0" smtClean="0"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formula corresponds to unrolling of the transition relation R k times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If the generated formula is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satisfiable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then the satisfying assignment to the formula demonstrates a counter-example behavior showing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thevassertion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violation and we are done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If the generated formula is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unsatisfiable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then a new formula is generated for another thread interleaving, and the process continues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Schedule Recording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In this approach, the interleaving schedule is encoded as part of the generated formula by using schedule guards</a:t>
            </a:r>
          </a:p>
          <a:p>
            <a:pPr lvl="1">
              <a:defRPr/>
            </a:pPr>
            <a:r>
              <a:rPr lang="en-US" dirty="0" smtClean="0"/>
              <a:t>Schedule guards record in which order the scheduler has executed the program</a:t>
            </a:r>
          </a:p>
          <a:p>
            <a:pPr>
              <a:defRPr/>
            </a:pPr>
            <a:r>
              <a:rPr lang="en-US" dirty="0" smtClean="0"/>
              <a:t>Using this approach all </a:t>
            </a:r>
            <a:r>
              <a:rPr lang="en-US" dirty="0" err="1" smtClean="0"/>
              <a:t>interleavings</a:t>
            </a:r>
            <a:r>
              <a:rPr lang="en-US" dirty="0" smtClean="0"/>
              <a:t> are encoded as part of a single formula</a:t>
            </a:r>
          </a:p>
          <a:p>
            <a:pPr marL="400050" lvl="1" indent="0">
              <a:buFontTx/>
              <a:buNone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ψ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…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k-1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 </a:t>
            </a:r>
            <a:r>
              <a:rPr lang="en-US" dirty="0" err="1" smtClean="0">
                <a:latin typeface="Arial" charset="0"/>
                <a:ea typeface="ＭＳ Ｐゴシック" charset="0"/>
                <a:sym typeface="Symbol" charset="0"/>
              </a:rPr>
              <a:t>p</a:t>
            </a:r>
            <a:r>
              <a:rPr lang="en-US" baseline="-25000" dirty="0" err="1" smtClean="0">
                <a:latin typeface="Arial" charset="0"/>
                <a:ea typeface="ＭＳ Ｐゴシック" charset="0"/>
                <a:sym typeface="Symbol" charset="0"/>
              </a:rPr>
              <a:t>k</a:t>
            </a:r>
            <a:endParaRPr lang="en-US" baseline="-25000" dirty="0" smtClean="0">
              <a:latin typeface="Arial" charset="0"/>
              <a:ea typeface="ＭＳ Ｐゴシック" charset="0"/>
              <a:sym typeface="Symbol" charset="0"/>
            </a:endParaRP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		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SCH(s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SCH(s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…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SCH(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400050" lvl="1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SCH(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represents the schedule guard on state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If there are no additional constraints then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=0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SCH(s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= true</a:t>
            </a:r>
          </a:p>
          <a:p>
            <a:pPr marL="400050" lvl="1" indent="0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hich means that all possible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interleavings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are considered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However, it is possible to remove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interleavings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by restricting the schedule constraints</a:t>
            </a:r>
            <a:endParaRPr lang="en-US" dirty="0" smtClean="0">
              <a:latin typeface="Arial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</a:rPr>
              <a:t>Under-approximation and widening approach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>
                <a:latin typeface="Arial" charset="0"/>
                <a:ea typeface="MS PGothic" charset="0"/>
              </a:rPr>
              <a:t>They first generate a formula that characterizes all interleavings: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</a:t>
            </a:r>
            <a:endParaRPr lang="en-US" baseline="-250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Then, they restrict is to a single interleaving using schedule guards: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ψ’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SCH(s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SCH(s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…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SCH(s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400050" lvl="1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Note that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ψ’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is an under-approximation of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and if we find a counter-example using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ψ’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then that means that there is a real error and we are done.</a:t>
            </a:r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However, if we cannot find a counter-example using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ψ’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that does not mean there is no error. So they incrementally relax the schedule constraints to add more interleavings.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While modifying the schedule constraints, they use the information obtained from the SMT-solver about the unsatisfiability of the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ψ’,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 that they modify the schedule constraints to make it more likely that the modified formula will be satisfiable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Willem Visser 2002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FCE-B2AD-274C-8C72-5A5830A235FC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smtClean="0"/>
              <a:t>Early Trends </a:t>
            </a:r>
            <a:r>
              <a:rPr lang="en-US" sz="3200" dirty="0"/>
              <a:t>in </a:t>
            </a:r>
            <a:br>
              <a:rPr lang="en-US" sz="3200" dirty="0"/>
            </a:br>
            <a:r>
              <a:rPr lang="en-US" sz="3200" dirty="0"/>
              <a:t>Program Model Checking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200400"/>
          </a:xfrm>
        </p:spPr>
        <p:txBody>
          <a:bodyPr/>
          <a:lstStyle/>
          <a:p>
            <a:r>
              <a:rPr lang="en-US"/>
              <a:t>Bringing programs to model checking</a:t>
            </a:r>
          </a:p>
          <a:p>
            <a:pPr lvl="1"/>
            <a:r>
              <a:rPr lang="en-US"/>
              <a:t>Abstraction (including translation)</a:t>
            </a:r>
          </a:p>
          <a:p>
            <a:r>
              <a:rPr lang="en-US"/>
              <a:t>Bringing model checking to programs</a:t>
            </a:r>
          </a:p>
          <a:p>
            <a:pPr lvl="1"/>
            <a:r>
              <a:rPr lang="en-US"/>
              <a:t>Improve model checking to directly deal with programs as input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914400" y="18288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/>
              <a:t>Most model checkers cannot deal with the features of modern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6859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</a:rPr>
              <a:t>Implementation and Experiments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They model the synchronization operations in </a:t>
            </a:r>
            <a:r>
              <a:rPr lang="en-US" dirty="0" err="1">
                <a:latin typeface="Arial" charset="0"/>
                <a:ea typeface="MS PGothic" charset="0"/>
              </a:rPr>
              <a:t>Pthread</a:t>
            </a:r>
            <a:r>
              <a:rPr lang="en-US" dirty="0">
                <a:latin typeface="Arial" charset="0"/>
                <a:ea typeface="MS PGothic" charset="0"/>
              </a:rPr>
              <a:t> library using their approach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They make some atomicity assumptions which may cause them miss some errors (false negatives), but they say that they did not observe this in their experiments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They compare their approach with an explicit state context-bounded model checker (CHESS). Their approach performs better and the Lazy heuristic performs the best.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They compare their approach with a SAT based model checker that uses the CEGAR technique (SATABS). Their approach performs better. </a:t>
            </a:r>
            <a:endParaRPr lang="en-US" dirty="0" smtClean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ICSE 2011 Distinguished Paper Award </a:t>
            </a:r>
            <a:r>
              <a:rPr lang="en-US" dirty="0" err="1" smtClean="0">
                <a:latin typeface="Arial" charset="0"/>
                <a:ea typeface="MS PGothic" charset="0"/>
              </a:rPr>
              <a:t>Cordeiro</a:t>
            </a:r>
            <a:r>
              <a:rPr lang="en-US" dirty="0" smtClean="0">
                <a:latin typeface="Arial" charset="0"/>
                <a:ea typeface="MS PGothic" charset="0"/>
              </a:rPr>
              <a:t> and Fischer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9852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Tevfik</a:t>
            </a:r>
            <a:r>
              <a:rPr lang="en-US" dirty="0" smtClean="0"/>
              <a:t> </a:t>
            </a:r>
            <a:r>
              <a:rPr lang="en-US" dirty="0" err="1" smtClean="0"/>
              <a:t>Bultan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3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JPF Overview</a:t>
            </a:r>
            <a:endParaRPr lang="en-ZA" dirty="0">
              <a:latin typeface="Calibri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What </a:t>
            </a:r>
            <a:r>
              <a:rPr lang="en-US" dirty="0">
                <a:latin typeface="Calibri" charset="0"/>
              </a:rPr>
              <a:t>is JPF?</a:t>
            </a:r>
          </a:p>
          <a:p>
            <a:pPr eaLnBrk="1" hangingPunct="1"/>
            <a:r>
              <a:rPr lang="en-US" dirty="0">
                <a:latin typeface="Calibri" charset="0"/>
              </a:rPr>
              <a:t>Extending JPF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Listeners</a:t>
            </a:r>
          </a:p>
          <a:p>
            <a:pPr lvl="1" eaLnBrk="1" hangingPunct="1"/>
            <a:r>
              <a:rPr lang="en-US" dirty="0" err="1">
                <a:latin typeface="Calibri" charset="0"/>
              </a:rPr>
              <a:t>Bytecode</a:t>
            </a:r>
            <a:r>
              <a:rPr lang="en-US" dirty="0">
                <a:latin typeface="Calibri" charset="0"/>
              </a:rPr>
              <a:t> Factories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Model classes</a:t>
            </a:r>
          </a:p>
          <a:p>
            <a:pPr eaLnBrk="1" hangingPunct="1"/>
            <a:r>
              <a:rPr lang="en-US" dirty="0">
                <a:latin typeface="Calibri" charset="0"/>
              </a:rPr>
              <a:t>Getting started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Download, Install and Run (in Eclipse)</a:t>
            </a:r>
          </a:p>
          <a:p>
            <a:pPr eaLnBrk="1" hangingPunct="1"/>
            <a:r>
              <a:rPr lang="en-US" dirty="0">
                <a:latin typeface="Calibri" charset="0"/>
              </a:rPr>
              <a:t>Google Summer of Code</a:t>
            </a:r>
          </a:p>
          <a:p>
            <a:pPr eaLnBrk="1" hangingPunct="1"/>
            <a:endParaRPr lang="en-ZA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pPr eaLnBrk="1" hangingPunct="1"/>
            <a:r>
              <a:rPr lang="en-ZA" dirty="0">
                <a:latin typeface="Calibri" charset="0"/>
              </a:rPr>
              <a:t>What is JPF?</a:t>
            </a:r>
            <a:endParaRPr lang="en-GB" dirty="0">
              <a:latin typeface="Calibri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68313" y="965978"/>
            <a:ext cx="8229600" cy="576009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surprisingly hard to summarize - can be used for many things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extensible virtual machine framework for Java </a:t>
            </a:r>
            <a:r>
              <a:rPr lang="en-US" sz="2000" dirty="0" err="1">
                <a:latin typeface="Calibri" charset="0"/>
              </a:rPr>
              <a:t>bytecode</a:t>
            </a:r>
            <a:r>
              <a:rPr lang="en-US" sz="2000" dirty="0">
                <a:latin typeface="Calibri" charset="0"/>
              </a:rPr>
              <a:t> verification: workbench to efficiently implement all kinds of verification tools</a:t>
            </a:r>
            <a:br>
              <a:rPr lang="en-US" sz="2000" dirty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/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/>
            </a:r>
            <a:br>
              <a:rPr lang="en-US" sz="2000" dirty="0">
                <a:latin typeface="Calibri" charset="0"/>
              </a:rPr>
            </a:b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typical use cases: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software model checking (deadlock &amp; race detection)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deep inspection (numeric analysis, invalid access)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test case generation (symbolic execution)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... and many more </a:t>
            </a:r>
            <a:br>
              <a:rPr lang="en-US" sz="2000" dirty="0">
                <a:latin typeface="Calibri" charset="0"/>
              </a:rPr>
            </a:b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800" dirty="0">
              <a:latin typeface="Calibri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544671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History of JPF</a:t>
            </a:r>
            <a:endParaRPr lang="en-GB">
              <a:latin typeface="Calibri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not a new project: around for 10 years and continuously developed: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1997 - project started as front end for Spin model checker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/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  <a:p>
            <a:pPr lvl="1" eaLnBrk="1" hangingPunct="1"/>
            <a:r>
              <a:rPr lang="en-US" sz="2400">
                <a:latin typeface="Calibri" charset="0"/>
              </a:rPr>
              <a:t>1999 - reimplementation as concrete virtual machine for software model checking (concurrency defects)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2003 - introduction of extension interfaces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2005 - open sourced on Sourceforge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2008 - participation in Google Summer of Code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2009 - moved to own server, hosting extension projects and Wiki </a:t>
            </a:r>
          </a:p>
          <a:p>
            <a:pPr eaLnBrk="1" hangingPunct="1"/>
            <a:endParaRPr lang="en-GB" sz="2800">
              <a:latin typeface="Calibri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971550" y="2997200"/>
            <a:ext cx="7200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Users?</a:t>
            </a:r>
            <a:endParaRPr lang="en-GB">
              <a:latin typeface="Calibri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major user group is academic research - collaborations with &gt;20 universities worldwide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(uiuc.edu, unl.edu, byu.edu, umn.edu, Stellenbosch Za, Waterloo Ca, AIST Jp, Charles University Prague Cz, ..)</a:t>
            </a:r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companies not so outspoken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(exception Fujitsu - see press releases, e.g. </a:t>
            </a:r>
            <a:r>
              <a:rPr lang="en-US" sz="2000" u="sng">
                <a:solidFill>
                  <a:srgbClr val="0000FF"/>
                </a:solidFill>
                <a:latin typeface="Calibri" charset="0"/>
                <a:hlinkClick r:id="rId3"/>
              </a:rPr>
              <a:t>http://www.fujitsu.com/global/news/pr/archives/month/2010/20100112-02.html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) </a:t>
            </a:r>
            <a:r>
              <a:rPr lang="en-US" sz="2000">
                <a:latin typeface="Calibri" charset="0"/>
              </a:rPr>
              <a:t>, but used by several Fortune 500 companies</a:t>
            </a:r>
            <a:endParaRPr lang="en-US" sz="200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lots of (mostly) anonymous and private users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(~1000 hits/day on website, ~10 downloads/day, ~60 read transactions/day, initially 6000 downloads/month)</a:t>
            </a:r>
          </a:p>
          <a:p>
            <a:pPr eaLnBrk="1" hangingPunct="1"/>
            <a:r>
              <a:rPr lang="en-US" sz="2000">
                <a:latin typeface="Calibri" charset="0"/>
              </a:rPr>
              <a:t>many uses inside NASA, but mostly model verification at Ames Research Center</a:t>
            </a:r>
            <a:endParaRPr lang="en-GB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7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Awards</a:t>
            </a:r>
            <a:endParaRPr lang="en-GB">
              <a:latin typeface="Calibri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widely recognized, awards for JPF in general and for related work, team and individuals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2003 -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Turning Goals into Reality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 (TGIR) Engineering Innovation Award from the Office of AeroSpace Technology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2004, 2005 - Ames Contractor Council Awards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2007 - IBM's Haifa Verification Conference (HVC) award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2009 -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Outstanding Technology Development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 award of the Federal Laboratory Consortium for Technology Transfer (FLC)</a:t>
            </a:r>
          </a:p>
          <a:p>
            <a:pPr eaLnBrk="1" hangingPunct="1"/>
            <a:endParaRPr lang="en-GB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0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No Free Lunch</a:t>
            </a:r>
            <a:endParaRPr lang="en-GB">
              <a:latin typeface="Calibri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</a:rPr>
              <a:t>you need to learn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JPF is not a lightweight tool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flexibility has its price - configuration can be intimidating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might require extension for your SUT (properties, libraries)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</a:rPr>
              <a:t>you will encounter unimplemented/missing parts (e.g. UnsatisfiedLinkError)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usually easy to implement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exception: state-relevant native libraries (java.io, java.net)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can be either modeled or stubbed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</a:rPr>
              <a:t>you need suitable test drivers</a:t>
            </a:r>
            <a:endParaRPr lang="en-GB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JPF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Home</a:t>
            </a:r>
            <a:endParaRPr lang="en-ZA">
              <a:latin typeface="Calibri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84213" y="1700213"/>
            <a:ext cx="796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4000">
                <a:latin typeface="Calibri" charset="0"/>
                <a:hlinkClick r:id="rId3"/>
              </a:rPr>
              <a:t>http://babelfish.arc.nasa.gov/trac/jpf</a:t>
            </a:r>
            <a:endParaRPr lang="en-ZA" sz="4000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750" y="35004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</a:rPr>
              <a:t>JPF</a:t>
            </a:r>
            <a:r>
              <a:rPr lang="ja-JP" altLang="en-US" sz="4400">
                <a:latin typeface="Calibri" charset="0"/>
              </a:rPr>
              <a:t>’</a:t>
            </a:r>
            <a:r>
              <a:rPr lang="en-US" sz="4400">
                <a:latin typeface="Calibri" charset="0"/>
              </a:rPr>
              <a:t>s User Forum</a:t>
            </a:r>
            <a:endParaRPr lang="en-ZA" sz="4400">
              <a:latin typeface="Calibri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84213" y="5157788"/>
            <a:ext cx="832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3200">
                <a:latin typeface="Calibri" charset="0"/>
                <a:hlinkClick r:id="rId4"/>
              </a:rPr>
              <a:t>http://groups.google.com/group/java-pathfinder</a:t>
            </a:r>
            <a:endParaRPr lang="en-ZA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1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8885238" y="6581775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fld id="{ED48062B-9479-4F4E-9C19-470DF02D0453}" type="slidenum">
              <a:rPr lang="en-US" sz="1000" b="1">
                <a:latin typeface="Helvetica" charset="0"/>
                <a:sym typeface="Helvetica" charset="0"/>
              </a:rPr>
              <a:pPr algn="ctr" eaLnBrk="1" hangingPunct="1"/>
              <a:t>68</a:t>
            </a:fld>
            <a:endParaRPr lang="en-US" sz="1000" b="1">
              <a:latin typeface="Helvetica" charset="0"/>
              <a:sym typeface="Helvetica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lIns="0" tIns="0" rIns="81277" bIns="0"/>
          <a:lstStyle/>
          <a:p>
            <a:pPr eaLnBrk="1" hangingPunct="1"/>
            <a:r>
              <a:rPr lang="en-US">
                <a:latin typeface="Calibri" charset="0"/>
              </a:rPr>
              <a:t>Where to learn more - the JPF-Wiki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071563"/>
            <a:ext cx="8562975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68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Key Points</a:t>
            </a:r>
            <a:endParaRPr lang="en-GB">
              <a:latin typeface="Calibri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research platform </a:t>
            </a:r>
            <a:r>
              <a:rPr lang="en-US" sz="2800" i="1">
                <a:latin typeface="Calibri" charset="0"/>
              </a:rPr>
              <a:t>and</a:t>
            </a:r>
            <a:r>
              <a:rPr lang="en-US" sz="2800">
                <a:latin typeface="Calibri" charset="0"/>
              </a:rPr>
              <a:t> production tool (basis)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designed for extensibility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open source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an ongoing collaborative development project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cannot find all bugs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moderately sized system (~200ksloc core + extensions)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represents &gt;20 man year development effort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JPF is pure Java application (platform independent)</a:t>
            </a:r>
            <a:endParaRPr lang="en-GB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3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2F29-B0F6-E345-9490-302AF7D8B9F3}" type="slidenum">
              <a:rPr lang="en-US"/>
              <a:pPr/>
              <a:t>7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Program Model Checking</a:t>
            </a:r>
            <a:br>
              <a:rPr lang="en-US" sz="3200"/>
            </a:br>
            <a:r>
              <a:rPr lang="en-US" sz="3200"/>
              <a:t>Enabling Technology 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124200" y="1676400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/>
              <a:t>Abstraction</a:t>
            </a:r>
          </a:p>
        </p:txBody>
      </p: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1066800" y="2438400"/>
            <a:ext cx="2667000" cy="2819400"/>
            <a:chOff x="672" y="1536"/>
            <a:chExt cx="1680" cy="1776"/>
          </a:xfrm>
        </p:grpSpPr>
        <p:grpSp>
          <p:nvGrpSpPr>
            <p:cNvPr id="188424" name="Group 8"/>
            <p:cNvGrpSpPr>
              <a:grpSpLocks/>
            </p:cNvGrpSpPr>
            <p:nvPr/>
          </p:nvGrpSpPr>
          <p:grpSpPr bwMode="auto">
            <a:xfrm>
              <a:off x="672" y="1824"/>
              <a:ext cx="1680" cy="1488"/>
              <a:chOff x="624" y="1920"/>
              <a:chExt cx="1680" cy="1488"/>
            </a:xfrm>
          </p:grpSpPr>
          <p:sp>
            <p:nvSpPr>
              <p:cNvPr id="188422" name="AutoShape 6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1344" cy="1488"/>
              </a:xfrm>
              <a:prstGeom prst="foldedCorner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1584" cy="1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sz="1400"/>
                  <a:t>void add(Object o) {</a:t>
                </a:r>
              </a:p>
              <a:p>
                <a:pPr algn="l"/>
                <a:r>
                  <a:rPr lang="en-US" sz="1400"/>
                  <a:t> buffer[head] = o;</a:t>
                </a:r>
              </a:p>
              <a:p>
                <a:pPr algn="l"/>
                <a:r>
                  <a:rPr lang="en-US" sz="1400"/>
                  <a:t> head = (head+1)%size;</a:t>
                </a:r>
              </a:p>
              <a:p>
                <a:pPr algn="l"/>
                <a:r>
                  <a:rPr lang="en-US" sz="1400"/>
                  <a:t>}</a:t>
                </a:r>
              </a:p>
              <a:p>
                <a:pPr algn="l"/>
                <a:endParaRPr lang="en-US" sz="1400"/>
              </a:p>
              <a:p>
                <a:pPr algn="l"/>
                <a:r>
                  <a:rPr lang="en-US" sz="1400"/>
                  <a:t>Object take() {</a:t>
                </a:r>
              </a:p>
              <a:p>
                <a:pPr algn="l"/>
                <a:r>
                  <a:rPr lang="en-US" sz="1400"/>
                  <a:t> …</a:t>
                </a:r>
              </a:p>
              <a:p>
                <a:pPr algn="l"/>
                <a:r>
                  <a:rPr lang="en-US" sz="1400"/>
                  <a:t> tail=(tail+1)%size;</a:t>
                </a:r>
              </a:p>
              <a:p>
                <a:pPr algn="l"/>
                <a:r>
                  <a:rPr lang="en-US" sz="1400"/>
                  <a:t> return buffer[tail];</a:t>
                </a:r>
              </a:p>
              <a:p>
                <a:pPr algn="l"/>
                <a:r>
                  <a:rPr lang="en-US" sz="1400"/>
                  <a:t>}</a:t>
                </a:r>
              </a:p>
            </p:txBody>
          </p:sp>
        </p:grp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960" y="1536"/>
              <a:ext cx="7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Program</a:t>
              </a:r>
            </a:p>
          </p:txBody>
        </p:sp>
      </p:grpSp>
      <p:grpSp>
        <p:nvGrpSpPr>
          <p:cNvPr id="188427" name="Group 11"/>
          <p:cNvGrpSpPr>
            <a:grpSpLocks/>
          </p:cNvGrpSpPr>
          <p:nvPr/>
        </p:nvGrpSpPr>
        <p:grpSpPr bwMode="auto">
          <a:xfrm>
            <a:off x="5715000" y="3200400"/>
            <a:ext cx="1282700" cy="1638300"/>
            <a:chOff x="878" y="1112"/>
            <a:chExt cx="808" cy="1032"/>
          </a:xfrm>
        </p:grpSpPr>
        <p:sp>
          <p:nvSpPr>
            <p:cNvPr id="188428" name="AutoShape 12"/>
            <p:cNvSpPr>
              <a:spLocks noChangeArrowheads="1"/>
            </p:cNvSpPr>
            <p:nvPr/>
          </p:nvSpPr>
          <p:spPr bwMode="auto">
            <a:xfrm>
              <a:off x="1224" y="1112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AutoShape 13"/>
            <p:cNvSpPr>
              <a:spLocks noChangeArrowheads="1"/>
            </p:cNvSpPr>
            <p:nvPr/>
          </p:nvSpPr>
          <p:spPr bwMode="auto">
            <a:xfrm>
              <a:off x="1006" y="1200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AutoShape 14"/>
            <p:cNvSpPr>
              <a:spLocks noChangeArrowheads="1"/>
            </p:cNvSpPr>
            <p:nvPr/>
          </p:nvSpPr>
          <p:spPr bwMode="auto">
            <a:xfrm>
              <a:off x="1274" y="1300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1" name="AutoShape 15"/>
            <p:cNvSpPr>
              <a:spLocks noChangeArrowheads="1"/>
            </p:cNvSpPr>
            <p:nvPr/>
          </p:nvSpPr>
          <p:spPr bwMode="auto">
            <a:xfrm>
              <a:off x="962" y="14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2" name="AutoShape 16"/>
            <p:cNvSpPr>
              <a:spLocks noChangeArrowheads="1"/>
            </p:cNvSpPr>
            <p:nvPr/>
          </p:nvSpPr>
          <p:spPr bwMode="auto">
            <a:xfrm>
              <a:off x="1134" y="14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3" name="AutoShape 17"/>
            <p:cNvSpPr>
              <a:spLocks noChangeArrowheads="1"/>
            </p:cNvSpPr>
            <p:nvPr/>
          </p:nvSpPr>
          <p:spPr bwMode="auto">
            <a:xfrm>
              <a:off x="1298" y="14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AutoShape 18"/>
            <p:cNvSpPr>
              <a:spLocks noChangeArrowheads="1"/>
            </p:cNvSpPr>
            <p:nvPr/>
          </p:nvSpPr>
          <p:spPr bwMode="auto">
            <a:xfrm>
              <a:off x="1420" y="14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5" name="AutoShape 19"/>
            <p:cNvSpPr>
              <a:spLocks noChangeArrowheads="1"/>
            </p:cNvSpPr>
            <p:nvPr/>
          </p:nvSpPr>
          <p:spPr bwMode="auto">
            <a:xfrm>
              <a:off x="1058" y="158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6" name="AutoShape 20"/>
            <p:cNvSpPr>
              <a:spLocks noChangeArrowheads="1"/>
            </p:cNvSpPr>
            <p:nvPr/>
          </p:nvSpPr>
          <p:spPr bwMode="auto">
            <a:xfrm>
              <a:off x="1346" y="158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AutoShape 21"/>
            <p:cNvSpPr>
              <a:spLocks noChangeArrowheads="1"/>
            </p:cNvSpPr>
            <p:nvPr/>
          </p:nvSpPr>
          <p:spPr bwMode="auto">
            <a:xfrm>
              <a:off x="1182" y="158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AutoShape 22"/>
            <p:cNvSpPr>
              <a:spLocks noChangeArrowheads="1"/>
            </p:cNvSpPr>
            <p:nvPr/>
          </p:nvSpPr>
          <p:spPr bwMode="auto">
            <a:xfrm>
              <a:off x="1298" y="1724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9" name="AutoShape 23"/>
            <p:cNvSpPr>
              <a:spLocks noChangeArrowheads="1"/>
            </p:cNvSpPr>
            <p:nvPr/>
          </p:nvSpPr>
          <p:spPr bwMode="auto">
            <a:xfrm>
              <a:off x="1106" y="1724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0" name="AutoShape 24"/>
            <p:cNvSpPr>
              <a:spLocks noChangeArrowheads="1"/>
            </p:cNvSpPr>
            <p:nvPr/>
          </p:nvSpPr>
          <p:spPr bwMode="auto">
            <a:xfrm>
              <a:off x="1182" y="18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AutoShape 25"/>
            <p:cNvSpPr>
              <a:spLocks noChangeArrowheads="1"/>
            </p:cNvSpPr>
            <p:nvPr/>
          </p:nvSpPr>
          <p:spPr bwMode="auto">
            <a:xfrm>
              <a:off x="936" y="1724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AutoShape 26"/>
            <p:cNvSpPr>
              <a:spLocks noChangeArrowheads="1"/>
            </p:cNvSpPr>
            <p:nvPr/>
          </p:nvSpPr>
          <p:spPr bwMode="auto">
            <a:xfrm>
              <a:off x="1420" y="1724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3" name="Line 27"/>
            <p:cNvSpPr>
              <a:spLocks noChangeShapeType="1"/>
            </p:cNvSpPr>
            <p:nvPr/>
          </p:nvSpPr>
          <p:spPr bwMode="auto">
            <a:xfrm flipH="1">
              <a:off x="978" y="1252"/>
              <a:ext cx="32" cy="2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>
              <a:off x="1010" y="1496"/>
              <a:ext cx="48" cy="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5" name="Line 29"/>
            <p:cNvSpPr>
              <a:spLocks noChangeShapeType="1"/>
            </p:cNvSpPr>
            <p:nvPr/>
          </p:nvSpPr>
          <p:spPr bwMode="auto">
            <a:xfrm flipH="1">
              <a:off x="962" y="1496"/>
              <a:ext cx="22" cy="2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6" name="Line 30"/>
            <p:cNvSpPr>
              <a:spLocks noChangeShapeType="1"/>
            </p:cNvSpPr>
            <p:nvPr/>
          </p:nvSpPr>
          <p:spPr bwMode="auto">
            <a:xfrm>
              <a:off x="1134" y="1772"/>
              <a:ext cx="48" cy="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7" name="Line 31"/>
            <p:cNvSpPr>
              <a:spLocks noChangeShapeType="1"/>
            </p:cNvSpPr>
            <p:nvPr/>
          </p:nvSpPr>
          <p:spPr bwMode="auto">
            <a:xfrm>
              <a:off x="1042" y="1252"/>
              <a:ext cx="112" cy="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8" name="Line 32"/>
            <p:cNvSpPr>
              <a:spLocks noChangeShapeType="1"/>
            </p:cNvSpPr>
            <p:nvPr/>
          </p:nvSpPr>
          <p:spPr bwMode="auto">
            <a:xfrm>
              <a:off x="1166" y="1500"/>
              <a:ext cx="32" cy="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9" name="Line 33"/>
            <p:cNvSpPr>
              <a:spLocks noChangeShapeType="1"/>
            </p:cNvSpPr>
            <p:nvPr/>
          </p:nvSpPr>
          <p:spPr bwMode="auto">
            <a:xfrm>
              <a:off x="1088" y="1642"/>
              <a:ext cx="30" cy="7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0" name="Line 34"/>
            <p:cNvSpPr>
              <a:spLocks noChangeShapeType="1"/>
            </p:cNvSpPr>
            <p:nvPr/>
          </p:nvSpPr>
          <p:spPr bwMode="auto">
            <a:xfrm>
              <a:off x="1208" y="1642"/>
              <a:ext cx="0" cy="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1" name="Line 35"/>
            <p:cNvSpPr>
              <a:spLocks noChangeShapeType="1"/>
            </p:cNvSpPr>
            <p:nvPr/>
          </p:nvSpPr>
          <p:spPr bwMode="auto">
            <a:xfrm>
              <a:off x="1590" y="1470"/>
              <a:ext cx="8" cy="15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2" name="Line 36"/>
            <p:cNvSpPr>
              <a:spLocks noChangeShapeType="1"/>
            </p:cNvSpPr>
            <p:nvPr/>
          </p:nvSpPr>
          <p:spPr bwMode="auto">
            <a:xfrm>
              <a:off x="1296" y="1352"/>
              <a:ext cx="30" cy="9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3" name="Line 37"/>
            <p:cNvSpPr>
              <a:spLocks noChangeShapeType="1"/>
            </p:cNvSpPr>
            <p:nvPr/>
          </p:nvSpPr>
          <p:spPr bwMode="auto">
            <a:xfrm>
              <a:off x="1324" y="1338"/>
              <a:ext cx="110" cy="1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4" name="Line 38"/>
            <p:cNvSpPr>
              <a:spLocks noChangeShapeType="1"/>
            </p:cNvSpPr>
            <p:nvPr/>
          </p:nvSpPr>
          <p:spPr bwMode="auto">
            <a:xfrm flipH="1">
              <a:off x="1380" y="1500"/>
              <a:ext cx="50" cy="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5" name="Line 39"/>
            <p:cNvSpPr>
              <a:spLocks noChangeShapeType="1"/>
            </p:cNvSpPr>
            <p:nvPr/>
          </p:nvSpPr>
          <p:spPr bwMode="auto">
            <a:xfrm>
              <a:off x="1376" y="1644"/>
              <a:ext cx="58" cy="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6" name="Line 40"/>
            <p:cNvSpPr>
              <a:spLocks noChangeShapeType="1"/>
            </p:cNvSpPr>
            <p:nvPr/>
          </p:nvSpPr>
          <p:spPr bwMode="auto">
            <a:xfrm flipH="1">
              <a:off x="1328" y="1642"/>
              <a:ext cx="30" cy="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7" name="Line 41"/>
            <p:cNvSpPr>
              <a:spLocks noChangeShapeType="1"/>
            </p:cNvSpPr>
            <p:nvPr/>
          </p:nvSpPr>
          <p:spPr bwMode="auto">
            <a:xfrm flipH="1">
              <a:off x="1226" y="1774"/>
              <a:ext cx="82" cy="7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8" name="Line 42"/>
            <p:cNvSpPr>
              <a:spLocks noChangeShapeType="1"/>
            </p:cNvSpPr>
            <p:nvPr/>
          </p:nvSpPr>
          <p:spPr bwMode="auto">
            <a:xfrm flipH="1">
              <a:off x="1048" y="1162"/>
              <a:ext cx="180" cy="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9" name="Line 43"/>
            <p:cNvSpPr>
              <a:spLocks noChangeShapeType="1"/>
            </p:cNvSpPr>
            <p:nvPr/>
          </p:nvSpPr>
          <p:spPr bwMode="auto">
            <a:xfrm>
              <a:off x="1268" y="1160"/>
              <a:ext cx="28" cy="13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0" name="AutoShape 44"/>
            <p:cNvSpPr>
              <a:spLocks noChangeArrowheads="1"/>
            </p:cNvSpPr>
            <p:nvPr/>
          </p:nvSpPr>
          <p:spPr bwMode="auto">
            <a:xfrm>
              <a:off x="1006" y="194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1" name="AutoShape 45"/>
            <p:cNvSpPr>
              <a:spLocks noChangeArrowheads="1"/>
            </p:cNvSpPr>
            <p:nvPr/>
          </p:nvSpPr>
          <p:spPr bwMode="auto">
            <a:xfrm>
              <a:off x="1338" y="197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2" name="AutoShape 46"/>
            <p:cNvSpPr>
              <a:spLocks noChangeArrowheads="1"/>
            </p:cNvSpPr>
            <p:nvPr/>
          </p:nvSpPr>
          <p:spPr bwMode="auto">
            <a:xfrm>
              <a:off x="1276" y="2096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3" name="AutoShape 47"/>
            <p:cNvSpPr>
              <a:spLocks noChangeArrowheads="1"/>
            </p:cNvSpPr>
            <p:nvPr/>
          </p:nvSpPr>
          <p:spPr bwMode="auto">
            <a:xfrm>
              <a:off x="1166" y="1972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4" name="AutoShape 48"/>
            <p:cNvSpPr>
              <a:spLocks noChangeArrowheads="1"/>
            </p:cNvSpPr>
            <p:nvPr/>
          </p:nvSpPr>
          <p:spPr bwMode="auto">
            <a:xfrm>
              <a:off x="1572" y="1616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5" name="Line 49"/>
            <p:cNvSpPr>
              <a:spLocks noChangeShapeType="1"/>
            </p:cNvSpPr>
            <p:nvPr/>
          </p:nvSpPr>
          <p:spPr bwMode="auto">
            <a:xfrm>
              <a:off x="964" y="1774"/>
              <a:ext cx="50" cy="17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6" name="Line 50"/>
            <p:cNvSpPr>
              <a:spLocks noChangeShapeType="1"/>
            </p:cNvSpPr>
            <p:nvPr/>
          </p:nvSpPr>
          <p:spPr bwMode="auto">
            <a:xfrm flipH="1">
              <a:off x="1484" y="1892"/>
              <a:ext cx="54" cy="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7" name="Line 51"/>
            <p:cNvSpPr>
              <a:spLocks noChangeShapeType="1"/>
            </p:cNvSpPr>
            <p:nvPr/>
          </p:nvSpPr>
          <p:spPr bwMode="auto">
            <a:xfrm>
              <a:off x="1046" y="2000"/>
              <a:ext cx="220" cy="1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8" name="Line 52"/>
            <p:cNvSpPr>
              <a:spLocks noChangeShapeType="1"/>
            </p:cNvSpPr>
            <p:nvPr/>
          </p:nvSpPr>
          <p:spPr bwMode="auto">
            <a:xfrm flipH="1">
              <a:off x="1196" y="1898"/>
              <a:ext cx="6" cy="7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9" name="Line 53"/>
            <p:cNvSpPr>
              <a:spLocks noChangeShapeType="1"/>
            </p:cNvSpPr>
            <p:nvPr/>
          </p:nvSpPr>
          <p:spPr bwMode="auto">
            <a:xfrm flipH="1">
              <a:off x="1366" y="1782"/>
              <a:ext cx="78" cy="19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0" name="Line 54"/>
            <p:cNvSpPr>
              <a:spLocks noChangeShapeType="1"/>
            </p:cNvSpPr>
            <p:nvPr/>
          </p:nvSpPr>
          <p:spPr bwMode="auto">
            <a:xfrm flipH="1">
              <a:off x="1314" y="2028"/>
              <a:ext cx="28" cy="7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1" name="Line 55"/>
            <p:cNvSpPr>
              <a:spLocks noChangeShapeType="1"/>
            </p:cNvSpPr>
            <p:nvPr/>
          </p:nvSpPr>
          <p:spPr bwMode="auto">
            <a:xfrm>
              <a:off x="1190" y="2024"/>
              <a:ext cx="100" cy="8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2" name="Line 56"/>
            <p:cNvSpPr>
              <a:spLocks noChangeShapeType="1"/>
            </p:cNvSpPr>
            <p:nvPr/>
          </p:nvSpPr>
          <p:spPr bwMode="auto">
            <a:xfrm>
              <a:off x="1494" y="1250"/>
              <a:ext cx="94" cy="1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3" name="AutoShape 57"/>
            <p:cNvSpPr>
              <a:spLocks noChangeArrowheads="1"/>
            </p:cNvSpPr>
            <p:nvPr/>
          </p:nvSpPr>
          <p:spPr bwMode="auto">
            <a:xfrm flipV="1">
              <a:off x="1568" y="1416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4" name="AutoShape 58"/>
            <p:cNvSpPr>
              <a:spLocks noChangeArrowheads="1"/>
            </p:cNvSpPr>
            <p:nvPr/>
          </p:nvSpPr>
          <p:spPr bwMode="auto">
            <a:xfrm>
              <a:off x="1464" y="1208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5" name="Line 59"/>
            <p:cNvSpPr>
              <a:spLocks noChangeShapeType="1"/>
            </p:cNvSpPr>
            <p:nvPr/>
          </p:nvSpPr>
          <p:spPr bwMode="auto">
            <a:xfrm>
              <a:off x="1278" y="1140"/>
              <a:ext cx="182" cy="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6" name="Line 60"/>
            <p:cNvSpPr>
              <a:spLocks noChangeShapeType="1"/>
            </p:cNvSpPr>
            <p:nvPr/>
          </p:nvSpPr>
          <p:spPr bwMode="auto">
            <a:xfrm>
              <a:off x="1318" y="1498"/>
              <a:ext cx="4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7" name="AutoShape 61"/>
            <p:cNvSpPr>
              <a:spLocks noChangeArrowheads="1"/>
            </p:cNvSpPr>
            <p:nvPr/>
          </p:nvSpPr>
          <p:spPr bwMode="auto">
            <a:xfrm>
              <a:off x="1530" y="1844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8" name="Line 62"/>
            <p:cNvSpPr>
              <a:spLocks noChangeShapeType="1"/>
            </p:cNvSpPr>
            <p:nvPr/>
          </p:nvSpPr>
          <p:spPr bwMode="auto">
            <a:xfrm flipH="1">
              <a:off x="1558" y="1666"/>
              <a:ext cx="32" cy="1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9" name="AutoShape 63"/>
            <p:cNvSpPr>
              <a:spLocks noChangeArrowheads="1"/>
            </p:cNvSpPr>
            <p:nvPr/>
          </p:nvSpPr>
          <p:spPr bwMode="auto">
            <a:xfrm>
              <a:off x="1442" y="1956"/>
              <a:ext cx="48" cy="48"/>
            </a:xfrm>
            <a:prstGeom prst="flowChartConnector">
              <a:avLst/>
            </a:prstGeom>
            <a:solidFill>
              <a:srgbClr val="969696">
                <a:alpha val="50000"/>
              </a:srgb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80" name="Line 64"/>
            <p:cNvSpPr>
              <a:spLocks noChangeShapeType="1"/>
            </p:cNvSpPr>
            <p:nvPr/>
          </p:nvSpPr>
          <p:spPr bwMode="auto">
            <a:xfrm flipV="1">
              <a:off x="1326" y="1998"/>
              <a:ext cx="128" cy="1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81" name="Freeform 65"/>
            <p:cNvSpPr>
              <a:spLocks/>
            </p:cNvSpPr>
            <p:nvPr/>
          </p:nvSpPr>
          <p:spPr bwMode="auto">
            <a:xfrm>
              <a:off x="878" y="1476"/>
              <a:ext cx="126" cy="515"/>
            </a:xfrm>
            <a:custGeom>
              <a:avLst/>
              <a:gdLst>
                <a:gd name="T0" fmla="*/ 126 w 126"/>
                <a:gd name="T1" fmla="*/ 504 h 515"/>
                <a:gd name="T2" fmla="*/ 34 w 126"/>
                <a:gd name="T3" fmla="*/ 460 h 515"/>
                <a:gd name="T4" fmla="*/ 18 w 126"/>
                <a:gd name="T5" fmla="*/ 424 h 515"/>
                <a:gd name="T6" fmla="*/ 10 w 126"/>
                <a:gd name="T7" fmla="*/ 400 h 515"/>
                <a:gd name="T8" fmla="*/ 6 w 126"/>
                <a:gd name="T9" fmla="*/ 88 h 515"/>
                <a:gd name="T10" fmla="*/ 42 w 126"/>
                <a:gd name="T11" fmla="*/ 24 h 515"/>
                <a:gd name="T12" fmla="*/ 78 w 126"/>
                <a:gd name="T1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515">
                  <a:moveTo>
                    <a:pt x="126" y="504"/>
                  </a:moveTo>
                  <a:cubicBezTo>
                    <a:pt x="93" y="515"/>
                    <a:pt x="48" y="493"/>
                    <a:pt x="34" y="460"/>
                  </a:cubicBezTo>
                  <a:cubicBezTo>
                    <a:pt x="30" y="451"/>
                    <a:pt x="22" y="434"/>
                    <a:pt x="18" y="424"/>
                  </a:cubicBezTo>
                  <a:cubicBezTo>
                    <a:pt x="15" y="416"/>
                    <a:pt x="10" y="400"/>
                    <a:pt x="10" y="400"/>
                  </a:cubicBezTo>
                  <a:cubicBezTo>
                    <a:pt x="0" y="295"/>
                    <a:pt x="0" y="195"/>
                    <a:pt x="6" y="88"/>
                  </a:cubicBezTo>
                  <a:cubicBezTo>
                    <a:pt x="7" y="69"/>
                    <a:pt x="24" y="30"/>
                    <a:pt x="42" y="24"/>
                  </a:cubicBezTo>
                  <a:cubicBezTo>
                    <a:pt x="54" y="6"/>
                    <a:pt x="65" y="13"/>
                    <a:pt x="78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82" name="Freeform 66"/>
            <p:cNvSpPr>
              <a:spLocks/>
            </p:cNvSpPr>
            <p:nvPr/>
          </p:nvSpPr>
          <p:spPr bwMode="auto">
            <a:xfrm>
              <a:off x="1572" y="1444"/>
              <a:ext cx="114" cy="420"/>
            </a:xfrm>
            <a:custGeom>
              <a:avLst/>
              <a:gdLst>
                <a:gd name="T0" fmla="*/ 0 w 114"/>
                <a:gd name="T1" fmla="*/ 420 h 420"/>
                <a:gd name="T2" fmla="*/ 76 w 114"/>
                <a:gd name="T3" fmla="*/ 360 h 420"/>
                <a:gd name="T4" fmla="*/ 108 w 114"/>
                <a:gd name="T5" fmla="*/ 68 h 420"/>
                <a:gd name="T6" fmla="*/ 40 w 11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420">
                  <a:moveTo>
                    <a:pt x="0" y="420"/>
                  </a:moveTo>
                  <a:cubicBezTo>
                    <a:pt x="29" y="419"/>
                    <a:pt x="58" y="419"/>
                    <a:pt x="76" y="360"/>
                  </a:cubicBezTo>
                  <a:cubicBezTo>
                    <a:pt x="94" y="301"/>
                    <a:pt x="114" y="128"/>
                    <a:pt x="108" y="68"/>
                  </a:cubicBezTo>
                  <a:cubicBezTo>
                    <a:pt x="102" y="8"/>
                    <a:pt x="71" y="4"/>
                    <a:pt x="40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483" name="Line 67"/>
          <p:cNvSpPr>
            <a:spLocks noChangeShapeType="1"/>
          </p:cNvSpPr>
          <p:nvPr/>
        </p:nvSpPr>
        <p:spPr bwMode="auto">
          <a:xfrm>
            <a:off x="3352800" y="38862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85" name="Text Box 69"/>
          <p:cNvSpPr txBox="1">
            <a:spLocks noChangeArrowheads="1"/>
          </p:cNvSpPr>
          <p:nvPr/>
        </p:nvSpPr>
        <p:spPr bwMode="auto">
          <a:xfrm>
            <a:off x="5334000" y="2362200"/>
            <a:ext cx="2070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Model Checker</a:t>
            </a:r>
            <a:br>
              <a:rPr lang="en-US"/>
            </a:br>
            <a:r>
              <a:rPr lang="en-US"/>
              <a:t>Input</a:t>
            </a:r>
          </a:p>
        </p:txBody>
      </p:sp>
      <p:sp>
        <p:nvSpPr>
          <p:cNvPr id="188486" name="Text Box 70"/>
          <p:cNvSpPr txBox="1">
            <a:spLocks noChangeArrowheads="1"/>
          </p:cNvSpPr>
          <p:nvPr/>
        </p:nvSpPr>
        <p:spPr bwMode="auto">
          <a:xfrm>
            <a:off x="1295400" y="5334000"/>
            <a:ext cx="171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Infinite state</a:t>
            </a:r>
          </a:p>
        </p:txBody>
      </p:sp>
      <p:sp>
        <p:nvSpPr>
          <p:cNvPr id="188487" name="Text Box 71"/>
          <p:cNvSpPr txBox="1">
            <a:spLocks noChangeArrowheads="1"/>
          </p:cNvSpPr>
          <p:nvPr/>
        </p:nvSpPr>
        <p:spPr bwMode="auto">
          <a:xfrm>
            <a:off x="5638800" y="5334000"/>
            <a:ext cx="152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Finite state</a:t>
            </a:r>
          </a:p>
        </p:txBody>
      </p:sp>
    </p:spTree>
    <p:extLst>
      <p:ext uri="{BB962C8B-B14F-4D97-AF65-F5344CB8AC3E}">
        <p14:creationId xmlns:p14="http://schemas.microsoft.com/office/powerpoint/2010/main" val="32764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8885238" y="6581775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fld id="{0FE5EEF2-2DE3-DD42-B0B7-7E247F496FE2}" type="slidenum">
              <a:rPr lang="en-US" sz="1000" b="1">
                <a:latin typeface="Helvetica" charset="0"/>
                <a:sym typeface="Helvetica" charset="0"/>
              </a:rPr>
              <a:pPr algn="ctr" eaLnBrk="1" hangingPunct="1"/>
              <a:t>70</a:t>
            </a:fld>
            <a:endParaRPr lang="en-US" sz="1000" b="1">
              <a:latin typeface="Helvetica" charset="0"/>
              <a:sym typeface="Helvetica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468313" y="-171450"/>
            <a:ext cx="8229600" cy="1143000"/>
          </a:xfrm>
        </p:spPr>
        <p:txBody>
          <a:bodyPr lIns="0" tIns="0" rIns="81277" bIns="0"/>
          <a:lstStyle/>
          <a:p>
            <a:pPr eaLnBrk="1" hangingPunct="1"/>
            <a:r>
              <a:rPr lang="en-US" sz="4000">
                <a:latin typeface="Calibri" charset="0"/>
              </a:rPr>
              <a:t>Application Types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58825"/>
            <a:ext cx="82248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2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Examples</a:t>
            </a:r>
            <a:endParaRPr lang="en-GB">
              <a:latin typeface="Calibri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8229600" cy="648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software model checking (SMC) of production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data acquisition (random, user input)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concurrency (deadlock, races)</a:t>
            </a:r>
            <a:br>
              <a:rPr lang="en-US" sz="2000">
                <a:latin typeface="Calibri" charset="0"/>
              </a:rPr>
            </a:br>
            <a:r>
              <a:rPr lang="en-US" sz="2400">
                <a:latin typeface="Calibri" charset="0"/>
              </a:rPr>
              <a:t/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/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/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/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deep inspection of production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property annotations (Const, PbC,..)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numeric verification (overflow, cancellation)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endParaRPr lang="en-US" sz="2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model 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UML statecharts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endParaRPr lang="en-US" sz="2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test case generation</a:t>
            </a:r>
            <a:r>
              <a:rPr lang="en-US" sz="2800">
                <a:latin typeface="Calibri" charset="0"/>
              </a:rPr>
              <a:t/>
            </a:r>
            <a:br>
              <a:rPr lang="en-US" sz="2800">
                <a:latin typeface="Calibri" charset="0"/>
              </a:rPr>
            </a:br>
            <a:endParaRPr lang="en-GB" sz="2800">
              <a:latin typeface="Calibri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546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3800" y="3500438"/>
            <a:ext cx="2592388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@Const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int dontChangeMe() {..}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940425" y="4221163"/>
            <a:ext cx="22320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double x = (y - z) * c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88125" y="4508500"/>
            <a:ext cx="210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charset="0"/>
              </a:rPr>
              <a:t>numeric error of x?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198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JPF and the Host JVM</a:t>
            </a:r>
            <a:endParaRPr lang="en-GB" sz="4000">
              <a:latin typeface="Calibri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>
                <a:latin typeface="Calibri" charset="0"/>
              </a:rPr>
              <a:t>verified Java program is executed by JPF, which is a virtual machine implemented in Java, i.e. runs on top of a host JVM</a:t>
            </a:r>
            <a:br>
              <a:rPr lang="en-GB" sz="2400">
                <a:latin typeface="Calibri" charset="0"/>
              </a:rPr>
            </a:br>
            <a:r>
              <a:rPr lang="en-GB" sz="2400">
                <a:latin typeface="Calibri" charset="0"/>
              </a:rPr>
              <a:t>⇒ easy to get confused about who executes what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113"/>
            <a:ext cx="885666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2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2700338" cy="6477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ZA" sz="3200">
                <a:latin typeface="Calibri" charset="0"/>
              </a:rPr>
              <a:t>JPF Structure</a:t>
            </a:r>
            <a:endParaRPr lang="en-GB" sz="3200">
              <a:latin typeface="Calibri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882015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4032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>
                <a:latin typeface="Calibri" charset="0"/>
              </a:rPr>
              <a:t>Directory </a:t>
            </a:r>
            <a:br>
              <a:rPr lang="en-ZA" sz="4000">
                <a:latin typeface="Calibri" charset="0"/>
              </a:rPr>
            </a:br>
            <a:r>
              <a:rPr lang="en-ZA" sz="4000">
                <a:latin typeface="Calibri" charset="0"/>
              </a:rPr>
              <a:t>Structure</a:t>
            </a:r>
            <a:endParaRPr lang="en-GB" sz="4000">
              <a:latin typeface="Calibri" charset="0"/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3251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all JPF projects share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uniform directory layout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binary distributions are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slices of source distributions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(interchangeable)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3rd party tools &amp; libraries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can be included (self-contained)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all projects have examples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and regression test suites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(eventually ☹)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projects have out-of-the-box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IDE configuration (NB,Eclipse)</a:t>
            </a:r>
            <a:endParaRPr lang="en-GB" sz="2000">
              <a:latin typeface="Calibri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6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JPF Top-level Structure</a:t>
            </a:r>
            <a:endParaRPr lang="en-GB" sz="4000">
              <a:latin typeface="Calibri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4546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two major constructs: </a:t>
            </a:r>
            <a:r>
              <a:rPr lang="en-US" sz="2800">
                <a:solidFill>
                  <a:srgbClr val="FF0000"/>
                </a:solidFill>
                <a:latin typeface="Calibri" charset="0"/>
              </a:rPr>
              <a:t>Search</a:t>
            </a:r>
            <a:r>
              <a:rPr lang="en-US" sz="2800">
                <a:latin typeface="Calibri" charset="0"/>
              </a:rPr>
              <a:t> and </a:t>
            </a:r>
            <a:r>
              <a:rPr lang="en-US" sz="2800">
                <a:solidFill>
                  <a:srgbClr val="FF0000"/>
                </a:solidFill>
                <a:latin typeface="Calibri" charset="0"/>
              </a:rPr>
              <a:t>JVM</a:t>
            </a:r>
            <a:endParaRPr lang="en-US" sz="2800">
              <a:latin typeface="Calibri" charset="0"/>
            </a:endParaRPr>
          </a:p>
          <a:p>
            <a:pPr eaLnBrk="1" hangingPunct="1"/>
            <a:r>
              <a:rPr lang="en-US" sz="2800">
                <a:latin typeface="Calibri" charset="0"/>
              </a:rPr>
              <a:t>JVM produces 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program 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states</a:t>
            </a:r>
          </a:p>
          <a:p>
            <a:pPr eaLnBrk="1" hangingPunct="1"/>
            <a:r>
              <a:rPr lang="en-US" sz="2800">
                <a:latin typeface="Calibri" charset="0"/>
              </a:rPr>
              <a:t>Search is the 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JVM driver</a:t>
            </a:r>
            <a:endParaRPr lang="en-GB" sz="2800">
              <a:latin typeface="Calibri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04838"/>
            <a:ext cx="6624637" cy="62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Search Policies</a:t>
            </a:r>
            <a:endParaRPr lang="en-GB">
              <a:latin typeface="Calibri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713788" cy="1512888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state explosion mitigation: search the interesting state space part first (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get to the bug early, before running out of memory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)</a:t>
            </a:r>
          </a:p>
          <a:p>
            <a:pPr eaLnBrk="1" hangingPunct="1"/>
            <a:r>
              <a:rPr lang="en-US" sz="2400">
                <a:latin typeface="Calibri" charset="0"/>
              </a:rPr>
              <a:t>Search instances encapsulate (configurable) search policies</a:t>
            </a:r>
            <a:endParaRPr lang="en-GB" sz="2400">
              <a:latin typeface="Calibri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989138"/>
            <a:ext cx="901858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8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ZA" sz="3600">
                <a:latin typeface="Calibri" charset="0"/>
              </a:rPr>
              <a:t>Exploring Choices</a:t>
            </a:r>
            <a:endParaRPr lang="en-GB" sz="3600"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686800" cy="1584325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model checker needs choices to explore state space</a:t>
            </a:r>
          </a:p>
          <a:p>
            <a:pPr eaLnBrk="1" hangingPunct="1"/>
            <a:r>
              <a:rPr lang="en-US" sz="2400">
                <a:latin typeface="Calibri" charset="0"/>
              </a:rPr>
              <a:t>there are many potential types of choices (scheduling, data, ..)</a:t>
            </a:r>
          </a:p>
          <a:p>
            <a:pPr eaLnBrk="1" hangingPunct="1"/>
            <a:r>
              <a:rPr lang="en-US" sz="2400">
                <a:latin typeface="Calibri" charset="0"/>
              </a:rPr>
              <a:t>choice types should not be hardwired in model checker</a:t>
            </a:r>
            <a:endParaRPr lang="en-GB" sz="2400">
              <a:latin typeface="Calibri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90750"/>
            <a:ext cx="8353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73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Choice Generators</a:t>
            </a:r>
            <a:endParaRPr lang="en-GB" sz="4000">
              <a:latin typeface="Calibri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964612" cy="18716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transitions begin with a choice and extend until the next ChoiceGenerator (CG) is set (by instruction, native peer or listener)</a:t>
            </a:r>
          </a:p>
          <a:p>
            <a:pPr eaLnBrk="1" hangingPunct="1"/>
            <a:r>
              <a:rPr lang="en-US" sz="2400">
                <a:solidFill>
                  <a:schemeClr val="hlink"/>
                </a:solidFill>
                <a:latin typeface="Calibri" charset="0"/>
              </a:rPr>
              <a:t>advance</a:t>
            </a:r>
            <a:r>
              <a:rPr lang="en-US" sz="2400">
                <a:latin typeface="Calibri" charset="0"/>
              </a:rPr>
              <a:t> positions the CG on the next unprocessed choice (if any)</a:t>
            </a:r>
          </a:p>
          <a:p>
            <a:pPr eaLnBrk="1" hangingPunct="1"/>
            <a:r>
              <a:rPr lang="en-US" sz="2400">
                <a:solidFill>
                  <a:schemeClr val="hlink"/>
                </a:solidFill>
                <a:latin typeface="Calibri" charset="0"/>
              </a:rPr>
              <a:t>backtrack</a:t>
            </a:r>
            <a:r>
              <a:rPr lang="en-US" sz="2400">
                <a:latin typeface="Calibri" charset="0"/>
              </a:rPr>
              <a:t> goes up to the next CG with unprocessed choices</a:t>
            </a:r>
            <a:endParaRPr lang="en-GB" sz="2400">
              <a:latin typeface="Calibri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7466013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179388" y="6138863"/>
            <a:ext cx="8964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charset="0"/>
              </a:rPr>
              <a:t>Choice Generators are configurable as well, i.e. create your own</a:t>
            </a:r>
            <a:endParaRPr lang="en-GB" sz="2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3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Listeners, the JPF Plugins</a:t>
            </a:r>
            <a:endParaRPr lang="en-GB">
              <a:latin typeface="Calibri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21702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6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DE3-2EE3-764E-9117-470AC833FE37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Model checkers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take real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programs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as input</a:t>
            </a:r>
          </a:p>
          <a:p>
            <a:pPr>
              <a:lnSpc>
                <a:spcPct val="90000"/>
              </a:lnSpc>
            </a:pPr>
            <a:r>
              <a:rPr lang="en-US" sz="2400"/>
              <a:t>Model checkers typically work on finite state systems</a:t>
            </a:r>
          </a:p>
          <a:p>
            <a:pPr>
              <a:lnSpc>
                <a:spcPct val="90000"/>
              </a:lnSpc>
            </a:pPr>
            <a:r>
              <a:rPr lang="en-US" sz="2400"/>
              <a:t>Abstraction therefore solves two problems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It allows model checkers to analyze a notation they couldn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deal with before, and,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Cuts the state space size to something manageable</a:t>
            </a:r>
          </a:p>
          <a:p>
            <a:pPr>
              <a:lnSpc>
                <a:spcPct val="90000"/>
              </a:lnSpc>
            </a:pPr>
            <a:r>
              <a:rPr lang="en-US" sz="2400"/>
              <a:t>Abstraction comes in three flavors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Over-approximations, i.e. </a:t>
            </a:r>
            <a:r>
              <a:rPr lang="en-US" sz="2000" i="1"/>
              <a:t>more behaviors</a:t>
            </a:r>
            <a:r>
              <a:rPr lang="en-US" sz="2000"/>
              <a:t> are added to the abstracted system than are present in the original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Under-approximations, i.e. </a:t>
            </a:r>
            <a:r>
              <a:rPr lang="en-US" sz="2000" i="1"/>
              <a:t>less behaviors</a:t>
            </a:r>
            <a:r>
              <a:rPr lang="en-US" sz="2000"/>
              <a:t> are present in the abstracted system than are present in the original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Precise abstractions, i.e. </a:t>
            </a:r>
            <a:r>
              <a:rPr lang="en-US" sz="2000" i="1"/>
              <a:t>the same behaviors</a:t>
            </a:r>
            <a:r>
              <a:rPr lang="en-US" sz="2000"/>
              <a:t> are present in the abstracted and 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32392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Listeners Implementation</a:t>
            </a:r>
            <a:endParaRPr lang="en-GB">
              <a:latin typeface="Calibri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09663"/>
            <a:ext cx="9001125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8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/>
          </p:nvPr>
        </p:nvSpPr>
        <p:spPr>
          <a:xfrm>
            <a:off x="323850" y="0"/>
            <a:ext cx="8569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>
                <a:latin typeface="Calibri" charset="0"/>
              </a:rPr>
              <a:t>Example Listener</a:t>
            </a:r>
            <a:br>
              <a:rPr lang="en-ZA" sz="4000">
                <a:latin typeface="Calibri" charset="0"/>
              </a:rPr>
            </a:br>
            <a:r>
              <a:rPr lang="en-ZA" sz="4000">
                <a:latin typeface="Calibri" charset="0"/>
              </a:rPr>
              <a:t>Checking NonNull Annotation on Return</a:t>
            </a:r>
            <a:endParaRPr lang="en-GB" sz="4000">
              <a:latin typeface="Calibri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50825" y="1273175"/>
            <a:ext cx="86407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Arial" charset="0"/>
              </a:rPr>
              <a:t>public class NonnullChecker extends ListenerAdapter {</a:t>
            </a:r>
          </a:p>
          <a:p>
            <a:r>
              <a:rPr lang="en-GB">
                <a:latin typeface="Arial" charset="0"/>
              </a:rPr>
              <a:t>...</a:t>
            </a:r>
          </a:p>
          <a:p>
            <a:r>
              <a:rPr lang="en-GB">
                <a:latin typeface="Arial" charset="0"/>
              </a:rPr>
              <a:t>public void </a:t>
            </a:r>
            <a:r>
              <a:rPr lang="en-GB" b="1">
                <a:solidFill>
                  <a:schemeClr val="hlink"/>
                </a:solidFill>
                <a:latin typeface="Arial" charset="0"/>
              </a:rPr>
              <a:t>executeInstruction</a:t>
            </a:r>
            <a:r>
              <a:rPr lang="en-GB" b="1">
                <a:latin typeface="Arial" charset="0"/>
              </a:rPr>
              <a:t> </a:t>
            </a:r>
            <a:r>
              <a:rPr lang="en-GB">
                <a:latin typeface="Arial" charset="0"/>
              </a:rPr>
              <a:t>(JVM vm) {</a:t>
            </a:r>
          </a:p>
          <a:p>
            <a:r>
              <a:rPr lang="en-GB">
                <a:latin typeface="Arial" charset="0"/>
              </a:rPr>
              <a:t>   Instruction insn = vm.getLastInstruction();</a:t>
            </a:r>
          </a:p>
          <a:p>
            <a:r>
              <a:rPr lang="en-GB">
                <a:latin typeface="Arial" charset="0"/>
              </a:rPr>
              <a:t>   ThreadInfo ti = vm.getLastThreadInfo();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   if (</a:t>
            </a:r>
            <a:r>
              <a:rPr lang="en-GB" b="1">
                <a:solidFill>
                  <a:schemeClr val="hlink"/>
                </a:solidFill>
                <a:latin typeface="Arial" charset="0"/>
              </a:rPr>
              <a:t>insn instanceof ARETURN</a:t>
            </a:r>
            <a:r>
              <a:rPr lang="en-GB">
                <a:latin typeface="Arial" charset="0"/>
              </a:rPr>
              <a:t>) { // check @NonNull method returns</a:t>
            </a:r>
          </a:p>
          <a:p>
            <a:r>
              <a:rPr lang="en-GB">
                <a:latin typeface="Arial" charset="0"/>
              </a:rPr>
              <a:t>     ARETURN areturn = (ARETURN)insn;</a:t>
            </a:r>
          </a:p>
          <a:p>
            <a:r>
              <a:rPr lang="en-GB">
                <a:latin typeface="Arial" charset="0"/>
              </a:rPr>
              <a:t>     MethodInfo mi = insn.getMethodInfo();</a:t>
            </a:r>
          </a:p>
          <a:p>
            <a:r>
              <a:rPr lang="en-GB">
                <a:latin typeface="Arial" charset="0"/>
              </a:rPr>
              <a:t>     if (</a:t>
            </a:r>
            <a:r>
              <a:rPr lang="en-GB" b="1">
                <a:solidFill>
                  <a:schemeClr val="hlink"/>
                </a:solidFill>
                <a:latin typeface="Arial" charset="0"/>
              </a:rPr>
              <a:t>areturn.getReturnValue(ti) == null</a:t>
            </a:r>
            <a:r>
              <a:rPr lang="en-GB">
                <a:latin typeface="Arial" charset="0"/>
              </a:rPr>
              <a:t>) {</a:t>
            </a:r>
          </a:p>
          <a:p>
            <a:r>
              <a:rPr lang="en-GB">
                <a:latin typeface="Arial" charset="0"/>
              </a:rPr>
              <a:t>       if (</a:t>
            </a:r>
            <a:r>
              <a:rPr lang="en-GB" b="1">
                <a:solidFill>
                  <a:schemeClr val="hlink"/>
                </a:solidFill>
                <a:latin typeface="Arial" charset="0"/>
              </a:rPr>
              <a:t>mi.getAnnotation(“java.annotation.Nonnull”) != null</a:t>
            </a:r>
            <a:r>
              <a:rPr lang="en-GB">
                <a:latin typeface="Arial" charset="0"/>
              </a:rPr>
              <a:t>) {</a:t>
            </a:r>
          </a:p>
          <a:p>
            <a:r>
              <a:rPr lang="en-GB">
                <a:latin typeface="Arial" charset="0"/>
              </a:rPr>
              <a:t>         </a:t>
            </a:r>
            <a:r>
              <a:rPr lang="en-GB" b="1">
                <a:solidFill>
                  <a:srgbClr val="FF0066"/>
                </a:solidFill>
                <a:latin typeface="Arial" charset="0"/>
              </a:rPr>
              <a:t>Instruction nextPc = ti.createAndThrowException(</a:t>
            </a:r>
            <a:br>
              <a:rPr lang="en-GB" b="1">
                <a:solidFill>
                  <a:srgbClr val="FF0066"/>
                </a:solidFill>
                <a:latin typeface="Arial" charset="0"/>
              </a:rPr>
            </a:br>
            <a:r>
              <a:rPr lang="en-GB" b="1">
                <a:solidFill>
                  <a:srgbClr val="FF0066"/>
                </a:solidFill>
                <a:latin typeface="Arial" charset="0"/>
              </a:rPr>
              <a:t>                                          "java.lang.AssertionError",</a:t>
            </a:r>
          </a:p>
          <a:p>
            <a:r>
              <a:rPr lang="en-GB" b="1">
                <a:solidFill>
                  <a:srgbClr val="FF0066"/>
                </a:solidFill>
                <a:latin typeface="Arial" charset="0"/>
              </a:rPr>
              <a:t>                                          "null return from @Nonnull method: " +</a:t>
            </a:r>
          </a:p>
          <a:p>
            <a:r>
              <a:rPr lang="en-GB" b="1">
                <a:solidFill>
                  <a:srgbClr val="FF0066"/>
                </a:solidFill>
                <a:latin typeface="Arial" charset="0"/>
              </a:rPr>
              <a:t>                                          mi.getCompleteName());</a:t>
            </a:r>
          </a:p>
          <a:p>
            <a:r>
              <a:rPr lang="en-GB" b="1">
                <a:solidFill>
                  <a:srgbClr val="FF0066"/>
                </a:solidFill>
                <a:latin typeface="Arial" charset="0"/>
              </a:rPr>
              <a:t>         ti.setNextPC(nextPC);</a:t>
            </a:r>
          </a:p>
          <a:p>
            <a:r>
              <a:rPr lang="en-GB">
                <a:latin typeface="Arial" charset="0"/>
              </a:rPr>
              <a:t>         return;</a:t>
            </a:r>
          </a:p>
          <a:p>
            <a:r>
              <a:rPr lang="en-GB">
                <a:latin typeface="Arial" charset="0"/>
              </a:rPr>
              <a:t>       }</a:t>
            </a:r>
          </a:p>
          <a:p>
            <a:r>
              <a:rPr lang="en-GB">
                <a:latin typeface="Arial" charset="0"/>
              </a:rPr>
              <a:t>     }</a:t>
            </a:r>
          </a:p>
          <a:p>
            <a:r>
              <a:rPr lang="en-GB">
                <a:latin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657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229600" cy="1143001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Bytecode Instruction Factories</a:t>
            </a:r>
            <a:endParaRPr lang="en-GB">
              <a:latin typeface="Calibri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08050"/>
            <a:ext cx="89836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Example – Bytecode Factory</a:t>
            </a:r>
            <a:endParaRPr lang="en-GB">
              <a:latin typeface="Calibri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1108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provide alternative Instruction classes for relevant bytecodes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create &amp; configure InstructionFactory that instantiates them</a:t>
            </a:r>
            <a:endParaRPr lang="en-GB" sz="2400">
              <a:latin typeface="Calibri" charset="0"/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6189663" y="2565400"/>
            <a:ext cx="29543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void notSoObvious(int x){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int a = x*50;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int b = 19437583;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int c = a;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for (int k=0; k&lt;100; k++){  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  c += b;       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  System.out.println(c);  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}}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...</a:t>
            </a:r>
          </a:p>
          <a:p>
            <a:pPr marL="57150"/>
            <a:r>
              <a:rPr lang="en-US" sz="1400">
                <a:solidFill>
                  <a:srgbClr val="7F007F"/>
                </a:solidFill>
                <a:latin typeface="Courier" charset="0"/>
                <a:sym typeface="Courier" charset="0"/>
              </a:rPr>
              <a:t>notSoObvious(21474836); 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4140200" y="2060575"/>
            <a:ext cx="20161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...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[20] iinc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[21] goto 10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[10] iload_4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[11] bipush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[12] if_icmpge 22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[13] iload_3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[14] iload_2</a:t>
            </a: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[15] </a:t>
            </a:r>
            <a:r>
              <a:rPr lang="en-US" sz="1400" b="1">
                <a:solidFill>
                  <a:srgbClr val="006700"/>
                </a:solidFill>
                <a:latin typeface="Courier" charset="0"/>
                <a:sym typeface="Courier" charset="0"/>
              </a:rPr>
              <a:t>iadd</a:t>
            </a:r>
            <a:endParaRPr lang="en-US" sz="1400">
              <a:solidFill>
                <a:srgbClr val="006700"/>
              </a:solidFill>
              <a:latin typeface="Courier" charset="0"/>
              <a:sym typeface="Courier" charset="0"/>
            </a:endParaRPr>
          </a:p>
          <a:p>
            <a:pPr marL="57150"/>
            <a:r>
              <a:rPr lang="en-US" sz="1400">
                <a:solidFill>
                  <a:srgbClr val="006700"/>
                </a:solidFill>
                <a:latin typeface="Courier" charset="0"/>
                <a:sym typeface="Courier" charset="0"/>
              </a:rPr>
              <a:t>...</a:t>
            </a:r>
          </a:p>
        </p:txBody>
      </p:sp>
      <p:sp>
        <p:nvSpPr>
          <p:cNvPr id="85007" name="AutoShape 15"/>
          <p:cNvSpPr>
            <a:spLocks/>
          </p:cNvSpPr>
          <p:nvPr/>
        </p:nvSpPr>
        <p:spPr bwMode="auto">
          <a:xfrm>
            <a:off x="395288" y="5229225"/>
            <a:ext cx="5256212" cy="1412875"/>
          </a:xfrm>
          <a:prstGeom prst="roundRect">
            <a:avLst>
              <a:gd name="adj" fmla="val 6912"/>
            </a:avLst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ZA" sz="3000">
              <a:solidFill>
                <a:srgbClr val="000000"/>
              </a:solidFill>
              <a:latin typeface="Times" pitchFamily="18" charset="0"/>
              <a:ea typeface="ヒラギノ明朝 ProN W3" charset="0"/>
              <a:cs typeface="ヒラギノ明朝 ProN W3" charset="0"/>
              <a:sym typeface="Times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68313" y="5300663"/>
            <a:ext cx="52562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class </a:t>
            </a:r>
            <a:r>
              <a:rPr lang="en-US" sz="1400" b="1">
                <a:solidFill>
                  <a:srgbClr val="006700"/>
                </a:solidFill>
                <a:latin typeface="Arial" charset="0"/>
                <a:sym typeface="Courier" charset="0"/>
              </a:rPr>
              <a:t>IADD</a:t>
            </a:r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extends Instruction {</a:t>
            </a:r>
          </a:p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 Instruction </a:t>
            </a:r>
            <a:r>
              <a:rPr lang="en-US" sz="1400" b="1">
                <a:solidFill>
                  <a:srgbClr val="006700"/>
                </a:solidFill>
                <a:latin typeface="Arial" charset="0"/>
                <a:sym typeface="Courier" charset="0"/>
              </a:rPr>
              <a:t>execute</a:t>
            </a:r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(.., ThreadInfo ti) {   </a:t>
            </a:r>
          </a:p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  int v1 = ti.pop();    </a:t>
            </a:r>
          </a:p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  int v2 = ti.pop();    </a:t>
            </a:r>
          </a:p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  int res = v1 + v2;    </a:t>
            </a:r>
          </a:p>
          <a:p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   if ((v1&gt;0 &amp;&amp; v2&gt;0 &amp;&amp; res&lt;=0) …</a:t>
            </a:r>
            <a:r>
              <a:rPr lang="en-US" sz="1400">
                <a:solidFill>
                  <a:srgbClr val="FF0000"/>
                </a:solidFill>
                <a:latin typeface="Arial" charset="0"/>
                <a:sym typeface="Courier" charset="0"/>
              </a:rPr>
              <a:t>throw ArithmeticException</a:t>
            </a:r>
            <a:r>
              <a:rPr lang="en-US" sz="1400">
                <a:solidFill>
                  <a:srgbClr val="006700"/>
                </a:solidFill>
                <a:latin typeface="Arial" charset="0"/>
                <a:sym typeface="Courier" charset="0"/>
              </a:rPr>
              <a:t>..</a:t>
            </a:r>
          </a:p>
        </p:txBody>
      </p:sp>
      <p:sp>
        <p:nvSpPr>
          <p:cNvPr id="25608" name="AutoShape 14"/>
          <p:cNvSpPr>
            <a:spLocks/>
          </p:cNvSpPr>
          <p:nvPr/>
        </p:nvSpPr>
        <p:spPr bwMode="auto">
          <a:xfrm>
            <a:off x="5219700" y="6165850"/>
            <a:ext cx="431800" cy="4318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 sz="3000">
              <a:solidFill>
                <a:srgbClr val="000000"/>
              </a:solidFill>
              <a:sym typeface="Times" charset="0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23850" y="3284538"/>
            <a:ext cx="1746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>
                <a:solidFill>
                  <a:srgbClr val="0000FF"/>
                </a:solidFill>
                <a:sym typeface="Times" charset="0"/>
              </a:rPr>
              <a:t>JPF configuration</a:t>
            </a:r>
          </a:p>
        </p:txBody>
      </p:sp>
      <p:sp>
        <p:nvSpPr>
          <p:cNvPr id="25610" name="Rectangle 4"/>
          <p:cNvSpPr>
            <a:spLocks/>
          </p:cNvSpPr>
          <p:nvPr/>
        </p:nvSpPr>
        <p:spPr bwMode="auto">
          <a:xfrm>
            <a:off x="0" y="3716338"/>
            <a:ext cx="48593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600">
                <a:latin typeface="Courier" charset="0"/>
                <a:sym typeface="Courier" charset="0"/>
              </a:rPr>
              <a:t>vm.insn_factory.class =</a:t>
            </a:r>
          </a:p>
          <a:p>
            <a:pPr marL="57150"/>
            <a:r>
              <a:rPr lang="en-US" sz="1600">
                <a:latin typeface="Courier" charset="0"/>
                <a:sym typeface="Courier" charset="0"/>
              </a:rPr>
              <a:t> .numeric.NumericInstructionFactory</a:t>
            </a:r>
          </a:p>
        </p:txBody>
      </p:sp>
      <p:sp>
        <p:nvSpPr>
          <p:cNvPr id="25611" name="Rectangle 12"/>
          <p:cNvSpPr>
            <a:spLocks/>
          </p:cNvSpPr>
          <p:nvPr/>
        </p:nvSpPr>
        <p:spPr bwMode="auto">
          <a:xfrm>
            <a:off x="1835150" y="4652963"/>
            <a:ext cx="1301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>
                <a:solidFill>
                  <a:srgbClr val="0000FF"/>
                </a:solidFill>
                <a:sym typeface="Times" charset="0"/>
              </a:rPr>
              <a:t>class loading</a:t>
            </a:r>
          </a:p>
        </p:txBody>
      </p:sp>
      <p:sp>
        <p:nvSpPr>
          <p:cNvPr id="25612" name="Freeform 10"/>
          <p:cNvSpPr>
            <a:spLocks/>
          </p:cNvSpPr>
          <p:nvPr/>
        </p:nvSpPr>
        <p:spPr bwMode="auto">
          <a:xfrm>
            <a:off x="1331913" y="4292600"/>
            <a:ext cx="792162" cy="939800"/>
          </a:xfrm>
          <a:custGeom>
            <a:avLst/>
            <a:gdLst>
              <a:gd name="T0" fmla="*/ 0 w 21600"/>
              <a:gd name="T1" fmla="*/ 939800 h 21600"/>
              <a:gd name="T2" fmla="*/ 352072 w 21600"/>
              <a:gd name="T3" fmla="*/ 308133 h 21600"/>
              <a:gd name="T4" fmla="*/ 79216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0" y="21600"/>
                  <a:pt x="686" y="15226"/>
                  <a:pt x="9600" y="7082"/>
                </a:cubicBezTo>
                <a:cubicBezTo>
                  <a:pt x="14377" y="2718"/>
                  <a:pt x="21600" y="0"/>
                  <a:pt x="21600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ZA" sz="3000">
              <a:solidFill>
                <a:srgbClr val="000000"/>
              </a:solidFill>
              <a:sym typeface="Times" charset="0"/>
            </a:endParaRPr>
          </a:p>
        </p:txBody>
      </p:sp>
      <p:sp>
        <p:nvSpPr>
          <p:cNvPr id="25613" name="Rectangle 8"/>
          <p:cNvSpPr>
            <a:spLocks/>
          </p:cNvSpPr>
          <p:nvPr/>
        </p:nvSpPr>
        <p:spPr bwMode="auto">
          <a:xfrm>
            <a:off x="5867400" y="1989138"/>
            <a:ext cx="923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>
                <a:solidFill>
                  <a:srgbClr val="0000FF"/>
                </a:solidFill>
                <a:sym typeface="Times" charset="0"/>
              </a:rPr>
              <a:t>compiler</a:t>
            </a:r>
          </a:p>
        </p:txBody>
      </p:sp>
      <p:sp>
        <p:nvSpPr>
          <p:cNvPr id="25614" name="Freeform 7"/>
          <p:cNvSpPr>
            <a:spLocks/>
          </p:cNvSpPr>
          <p:nvPr/>
        </p:nvSpPr>
        <p:spPr bwMode="auto">
          <a:xfrm>
            <a:off x="5508625" y="2276475"/>
            <a:ext cx="1535113" cy="407988"/>
          </a:xfrm>
          <a:custGeom>
            <a:avLst/>
            <a:gdLst>
              <a:gd name="T0" fmla="*/ 0 w 21562"/>
              <a:gd name="T1" fmla="*/ 407988 h 17316"/>
              <a:gd name="T2" fmla="*/ 608649 w 21562"/>
              <a:gd name="T3" fmla="*/ 29546 h 17316"/>
              <a:gd name="T4" fmla="*/ 1535113 w 21562"/>
              <a:gd name="T5" fmla="*/ 242823 h 17316"/>
              <a:gd name="T6" fmla="*/ 0 60000 65536"/>
              <a:gd name="T7" fmla="*/ 0 60000 65536"/>
              <a:gd name="T8" fmla="*/ 0 60000 65536"/>
              <a:gd name="T9" fmla="*/ 0 w 21562"/>
              <a:gd name="T10" fmla="*/ 0 h 17316"/>
              <a:gd name="T11" fmla="*/ 21562 w 21562"/>
              <a:gd name="T12" fmla="*/ 17316 h 17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2" h="17316">
                <a:moveTo>
                  <a:pt x="0" y="17316"/>
                </a:moveTo>
                <a:cubicBezTo>
                  <a:pt x="0" y="17316"/>
                  <a:pt x="-38" y="8674"/>
                  <a:pt x="8549" y="1254"/>
                </a:cubicBezTo>
                <a:cubicBezTo>
                  <a:pt x="14958" y="-4284"/>
                  <a:pt x="21562" y="10306"/>
                  <a:pt x="21562" y="10306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ZA" sz="3000">
              <a:solidFill>
                <a:srgbClr val="000000"/>
              </a:solidFill>
              <a:sym typeface="Times" charset="0"/>
            </a:endParaRPr>
          </a:p>
        </p:txBody>
      </p:sp>
      <p:sp>
        <p:nvSpPr>
          <p:cNvPr id="25615" name="Freeform 11"/>
          <p:cNvSpPr>
            <a:spLocks/>
          </p:cNvSpPr>
          <p:nvPr/>
        </p:nvSpPr>
        <p:spPr bwMode="auto">
          <a:xfrm>
            <a:off x="5148263" y="4005263"/>
            <a:ext cx="1066800" cy="1728787"/>
          </a:xfrm>
          <a:custGeom>
            <a:avLst/>
            <a:gdLst>
              <a:gd name="T0" fmla="*/ 710815 w 21274"/>
              <a:gd name="T1" fmla="*/ 1728787 h 21600"/>
              <a:gd name="T2" fmla="*/ 1066248 w 21274"/>
              <a:gd name="T3" fmla="*/ 1257452 h 21600"/>
              <a:gd name="T4" fmla="*/ 0 w 21274"/>
              <a:gd name="T5" fmla="*/ 0 h 21600"/>
              <a:gd name="T6" fmla="*/ 0 60000 65536"/>
              <a:gd name="T7" fmla="*/ 0 60000 65536"/>
              <a:gd name="T8" fmla="*/ 0 60000 65536"/>
              <a:gd name="T9" fmla="*/ 0 w 21274"/>
              <a:gd name="T10" fmla="*/ 0 h 21600"/>
              <a:gd name="T11" fmla="*/ 21274 w 212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74" h="21600">
                <a:moveTo>
                  <a:pt x="14175" y="21600"/>
                </a:moveTo>
                <a:cubicBezTo>
                  <a:pt x="14175" y="21600"/>
                  <a:pt x="21600" y="18994"/>
                  <a:pt x="21263" y="15711"/>
                </a:cubicBezTo>
                <a:cubicBezTo>
                  <a:pt x="20764" y="10855"/>
                  <a:pt x="0" y="0"/>
                  <a:pt x="0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ZA" sz="3000">
              <a:solidFill>
                <a:srgbClr val="000000"/>
              </a:solidFill>
              <a:sym typeface="Times" charset="0"/>
            </a:endParaRPr>
          </a:p>
        </p:txBody>
      </p:sp>
      <p:sp>
        <p:nvSpPr>
          <p:cNvPr id="25616" name="Rectangle 13"/>
          <p:cNvSpPr>
            <a:spLocks/>
          </p:cNvSpPr>
          <p:nvPr/>
        </p:nvSpPr>
        <p:spPr bwMode="auto">
          <a:xfrm>
            <a:off x="6227763" y="5013325"/>
            <a:ext cx="149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>
                <a:solidFill>
                  <a:srgbClr val="0000FF"/>
                </a:solidFill>
                <a:sym typeface="Times" charset="0"/>
              </a:rPr>
              <a:t>code execution</a:t>
            </a:r>
          </a:p>
          <a:p>
            <a:pPr marL="57150"/>
            <a:r>
              <a:rPr lang="en-US">
                <a:solidFill>
                  <a:srgbClr val="0000FF"/>
                </a:solidFill>
                <a:sym typeface="Times" charset="0"/>
              </a:rPr>
              <a:t>(by JPF)</a:t>
            </a:r>
          </a:p>
        </p:txBody>
      </p:sp>
    </p:spTree>
    <p:extLst>
      <p:ext uri="{BB962C8B-B14F-4D97-AF65-F5344CB8AC3E}">
        <p14:creationId xmlns:p14="http://schemas.microsoft.com/office/powerpoint/2010/main" val="37286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MJI - Model-Java-Interface</a:t>
            </a:r>
            <a:endParaRPr lang="en-GB" sz="4000">
              <a:latin typeface="Calibri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964612" cy="1108075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execution lowering from JPF executed code into JVM executed code</a:t>
            </a:r>
            <a:endParaRPr lang="en-GB" sz="2400">
              <a:latin typeface="Calibri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1407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MJI - Implementation</a:t>
            </a:r>
            <a:endParaRPr lang="en-GB" sz="4000">
              <a:latin typeface="Calibri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5638"/>
            <a:ext cx="8167687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0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>
                <a:latin typeface="Calibri" charset="0"/>
              </a:rPr>
              <a:t>MJI - Example</a:t>
            </a:r>
            <a:endParaRPr lang="en-GB" sz="4000">
              <a:latin typeface="Calibri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50825" y="654050"/>
            <a:ext cx="889317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public </a:t>
            </a:r>
            <a:r>
              <a:rPr lang="en-US" sz="1600" b="1">
                <a:solidFill>
                  <a:srgbClr val="7F007F"/>
                </a:solidFill>
                <a:sym typeface="Courier" charset="0"/>
              </a:rPr>
              <a:t>class JPF_java_lang_String</a:t>
            </a:r>
            <a:r>
              <a:rPr lang="en-US" sz="1600">
                <a:solidFill>
                  <a:srgbClr val="7F007F"/>
                </a:solidFill>
                <a:sym typeface="Courier" charset="0"/>
              </a:rPr>
              <a:t> {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...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public static int </a:t>
            </a:r>
            <a:r>
              <a:rPr lang="en-US" sz="1600" b="1">
                <a:solidFill>
                  <a:srgbClr val="7F007F"/>
                </a:solidFill>
                <a:sym typeface="Courier" charset="0"/>
              </a:rPr>
              <a:t>indexOf__I__I</a:t>
            </a:r>
            <a:r>
              <a:rPr lang="en-US" sz="1600">
                <a:solidFill>
                  <a:srgbClr val="7F007F"/>
                </a:solidFill>
                <a:sym typeface="Courier" charset="0"/>
              </a:rPr>
              <a:t> (MJIEnv env, int objref, int c) {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int vref = env.getReferenceField(objref, "value");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int off = env.getIntField(objref, "offset");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int len = env.getIntField(objref, "count");    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for (int i=0, j=off; i&lt;len; i++, j++){  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   if ((int)env.getCharArrayElement(vref, j) == c)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     return i;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}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return -1;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}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public static int </a:t>
            </a:r>
            <a:r>
              <a:rPr lang="en-US" sz="1600" b="1">
                <a:solidFill>
                  <a:srgbClr val="7F007F"/>
                </a:solidFill>
                <a:sym typeface="Courier" charset="0"/>
              </a:rPr>
              <a:t>toCharArray_____3C</a:t>
            </a:r>
            <a:r>
              <a:rPr lang="en-US" sz="1600">
                <a:solidFill>
                  <a:srgbClr val="7F007F"/>
                </a:solidFill>
                <a:sym typeface="Courier" charset="0"/>
              </a:rPr>
              <a:t> (MJIEnv env, int objref){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...  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int cref = env.newCharArray(len);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for (int i=0, j=off; i&lt;len; i++, j++){  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  env.setCharArrayElement(cref, i, env.getCharArrayElement(vref, j));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}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return cref;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}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public static boolean </a:t>
            </a:r>
            <a:r>
              <a:rPr lang="en-US" sz="1600" b="1">
                <a:solidFill>
                  <a:srgbClr val="7F007F"/>
                </a:solidFill>
                <a:sym typeface="Courier" charset="0"/>
              </a:rPr>
              <a:t>matches__Ljava_lang_String_2__Z</a:t>
            </a:r>
            <a:r>
              <a:rPr lang="en-US" sz="1600">
                <a:solidFill>
                  <a:srgbClr val="7F007F"/>
                </a:solidFill>
                <a:sym typeface="Courier" charset="0"/>
              </a:rPr>
              <a:t>(MJIEnv env,int objRef, int regexRef) {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String s = env.getStringObject(objRef);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String r = env.getStringObject(regexRef);  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    return s.matches(r);  </a:t>
            </a:r>
          </a:p>
          <a:p>
            <a:r>
              <a:rPr lang="en-US" sz="1600">
                <a:solidFill>
                  <a:srgbClr val="7F007F"/>
                </a:solidFill>
                <a:sym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91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fld id="{2C3A6C91-7FFD-A241-B5E4-C1F656B646D5}" type="slidenum">
              <a:rPr lang="en-US">
                <a:solidFill>
                  <a:srgbClr val="898989"/>
                </a:solidFill>
                <a:latin typeface="Calibri" charset="0"/>
              </a:rPr>
              <a:pPr algn="l" eaLnBrk="1" hangingPunct="1"/>
              <a:t>87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Ins="81277"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Obtaining JPF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400675"/>
          </a:xfrm>
        </p:spPr>
        <p:txBody>
          <a:bodyPr rIns="214305">
            <a:normAutofit/>
          </a:bodyPr>
          <a:lstStyle/>
          <a:p>
            <a:pPr marL="466725" indent="-461963" eaLnBrk="1" hangingPunct="1">
              <a:lnSpc>
                <a:spcPct val="70000"/>
              </a:lnSpc>
            </a:pPr>
            <a:r>
              <a:rPr lang="en-US" sz="2600">
                <a:latin typeface="Calibri" charset="0"/>
              </a:rPr>
              <a:t>Mercurial repositories on </a:t>
            </a:r>
            <a:br>
              <a:rPr lang="en-US" sz="2600">
                <a:latin typeface="Calibri" charset="0"/>
              </a:rPr>
            </a:br>
            <a:r>
              <a:rPr lang="en-US" sz="2600">
                <a:latin typeface="Calibri" charset="0"/>
              </a:rPr>
              <a:t>  </a:t>
            </a:r>
            <a:r>
              <a:rPr lang="en-US" sz="2600" u="sng">
                <a:latin typeface="Calibri" charset="0"/>
                <a:hlinkClick r:id="rId3"/>
              </a:rPr>
              <a:t>http://babelfish.arc.nasa.gov/hg/jpf/</a:t>
            </a:r>
            <a:r>
              <a:rPr lang="en-US" sz="2600">
                <a:latin typeface="Calibri" charset="0"/>
              </a:rPr>
              <a:t>{jpf-core,jpf-aprop,...}</a:t>
            </a:r>
          </a:p>
          <a:p>
            <a:pPr marL="466725" indent="-461963" eaLnBrk="1" hangingPunct="1">
              <a:lnSpc>
                <a:spcPct val="70000"/>
              </a:lnSpc>
            </a:pPr>
            <a:r>
              <a:rPr lang="en-US" sz="2600">
                <a:latin typeface="Calibri" charset="0"/>
              </a:rPr>
              <a:t>Eclipse Steps</a:t>
            </a:r>
          </a:p>
          <a:p>
            <a:pPr marL="690563" lvl="1" indent="-228600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400">
                <a:latin typeface="Calibri" charset="0"/>
              </a:rPr>
              <a:t> Get Mercurial 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000">
                <a:latin typeface="Calibri" charset="0"/>
              </a:rPr>
              <a:t> Eclipse Update site: </a:t>
            </a:r>
            <a:r>
              <a:rPr lang="en-ZA" sz="2000">
                <a:latin typeface="Calibri" charset="0"/>
              </a:rPr>
              <a:t>http://cbes.javaforge.com/update </a:t>
            </a:r>
            <a:endParaRPr lang="en-US" sz="2000">
              <a:latin typeface="Calibri" charset="0"/>
            </a:endParaRPr>
          </a:p>
          <a:p>
            <a:pPr marL="690563" lvl="1" indent="-228600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400">
                <a:latin typeface="Calibri" charset="0"/>
              </a:rPr>
              <a:t> Get jpf-core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000">
                <a:latin typeface="Calibri" charset="0"/>
              </a:rPr>
              <a:t> </a:t>
            </a:r>
            <a:r>
              <a:rPr lang="en-ZA" sz="2000">
                <a:latin typeface="Copperplate Gothic Bold" charset="0"/>
              </a:rPr>
              <a:t>File – Import – Mercurial - Clone repository using Mercurial - Next</a:t>
            </a:r>
            <a:r>
              <a:rPr lang="en-ZA" sz="2000">
                <a:latin typeface="Calibri" charset="0"/>
              </a:rPr>
              <a:t> 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ZA" sz="2000">
                <a:latin typeface="Calibri" charset="0"/>
              </a:rPr>
              <a:t> Specify </a:t>
            </a:r>
            <a:r>
              <a:rPr lang="en-ZA" sz="2000">
                <a:latin typeface="Calibri" charset="0"/>
                <a:hlinkClick r:id="rId4"/>
              </a:rPr>
              <a:t>http://babelfish.arc.nasa.gov/hg/jpf/jpf-core </a:t>
            </a:r>
            <a:endParaRPr lang="en-ZA" sz="2000">
              <a:latin typeface="Calibri" charset="0"/>
            </a:endParaRP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ZA" sz="2000">
                <a:latin typeface="Calibri" charset="0"/>
              </a:rPr>
              <a:t> Check the box for 'Search for .project files in clone and use them to create projects' 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ZA" sz="2000">
                <a:latin typeface="Calibri" charset="0"/>
              </a:rPr>
              <a:t> Finish</a:t>
            </a:r>
            <a:endParaRPr lang="en-US" sz="2000">
              <a:latin typeface="Calibri" charset="0"/>
            </a:endParaRPr>
          </a:p>
          <a:p>
            <a:pPr marL="690563" lvl="1" indent="-228600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400">
                <a:latin typeface="Calibri" charset="0"/>
              </a:rPr>
              <a:t> Build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000">
                <a:latin typeface="Calibri" charset="0"/>
              </a:rPr>
              <a:t> </a:t>
            </a:r>
            <a:r>
              <a:rPr lang="en-US" sz="2000">
                <a:latin typeface="Copperplate Gothic Bold" charset="0"/>
              </a:rPr>
              <a:t>Project – Properties - Select Builders - Ant Builder - Click Edit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000">
                <a:latin typeface="Calibri" charset="0"/>
              </a:rPr>
              <a:t> </a:t>
            </a:r>
            <a:r>
              <a:rPr lang="en-US" sz="1900">
                <a:latin typeface="Copperplate Gothic Bold" charset="0"/>
              </a:rPr>
              <a:t>Click JRE tab - Separate JREs - Installed JREs</a:t>
            </a:r>
          </a:p>
          <a:p>
            <a:pPr marL="1168400" lvl="2" eaLnBrk="1" hangingPunct="1">
              <a:lnSpc>
                <a:spcPct val="70000"/>
              </a:lnSpc>
              <a:buSzPct val="99000"/>
              <a:buFontTx/>
              <a:buAutoNum type="arabicParenBoth"/>
            </a:pPr>
            <a:r>
              <a:rPr lang="en-US" sz="2000">
                <a:latin typeface="Calibri" charset="0"/>
              </a:rPr>
              <a:t> </a:t>
            </a:r>
            <a:r>
              <a:rPr lang="en-US" sz="1900">
                <a:latin typeface="Copperplate Gothic Bold" charset="0"/>
              </a:rPr>
              <a:t>Pick a JDK 1.6xxx</a:t>
            </a:r>
            <a:r>
              <a:rPr lang="en-US" sz="2000">
                <a:latin typeface="Calibri" charset="0"/>
              </a:rPr>
              <a:t>…JRE will not find javac</a:t>
            </a:r>
            <a:endParaRPr lang="en-ZA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Running JPF (1)</a:t>
            </a:r>
            <a:endParaRPr lang="en-ZA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Create </a:t>
            </a:r>
            <a:r>
              <a:rPr lang="en-US" sz="2700">
                <a:solidFill>
                  <a:srgbClr val="0070C0"/>
                </a:solidFill>
                <a:latin typeface="Tw Cen MT Condensed Extra Bold" charset="0"/>
              </a:rPr>
              <a:t>site.properties</a:t>
            </a:r>
            <a:r>
              <a:rPr lang="en-US" sz="2700">
                <a:latin typeface="Calibri" charset="0"/>
              </a:rPr>
              <a:t> in </a:t>
            </a:r>
            <a:r>
              <a:rPr lang="en-US" sz="2700">
                <a:solidFill>
                  <a:srgbClr val="0070C0"/>
                </a:solidFill>
                <a:latin typeface="Tw Cen MT Condensed Extra Bold" charset="0"/>
              </a:rPr>
              <a:t>$(user.home)/.jpf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000">
                <a:latin typeface="Calibri" charset="0"/>
              </a:rPr>
              <a:t>One line is enough for now: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000">
                <a:solidFill>
                  <a:srgbClr val="0070C0"/>
                </a:solidFill>
                <a:latin typeface="Tw Cen MT Condensed Extra Bold" charset="0"/>
              </a:rPr>
              <a:t>$(user.home)/My Documents/workspace/jpf-core</a:t>
            </a:r>
            <a:endParaRPr lang="en-ZA" sz="1500">
              <a:solidFill>
                <a:srgbClr val="0070C0"/>
              </a:solidFill>
              <a:latin typeface="Tw Cen MT Condensed Extra Bol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Install Eclipse Plugin (from the website description)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Ensure that you are running Eclipse &gt;= 3.5 (Galileo)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In Eclipse go to Help -&gt; Install New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In the new window selected "Add"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The name is up to you but, set "Location" to </a:t>
            </a:r>
            <a:r>
              <a:rPr lang="en-ZA" sz="2200">
                <a:latin typeface="Calibri" charset="0"/>
                <a:hlinkClick r:id="rId3"/>
              </a:rPr>
              <a:t>http://babelfish.arc.nasa.gov/trac/jpf/raw-attachment/wiki/install/eclipse-plugin/update/</a:t>
            </a:r>
            <a:endParaRPr lang="en-ZA" sz="22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From the "Work with:" drop down menu select the update site that you just entered from the previous step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200">
                <a:latin typeface="Calibri" charset="0"/>
              </a:rPr>
              <a:t>Check the "Eclipse-JPF" check box, select "Next" and go through the install process.</a:t>
            </a:r>
          </a:p>
          <a:p>
            <a:pPr lvl="1" eaLnBrk="1" hangingPunct="1">
              <a:lnSpc>
                <a:spcPct val="80000"/>
              </a:lnSpc>
            </a:pPr>
            <a:endParaRPr lang="en-ZA" sz="15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2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Running JPF (2)</a:t>
            </a:r>
            <a:endParaRPr lang="en-ZA">
              <a:latin typeface="Calibri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Right click on *.jpf file and pick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Verify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Go to </a:t>
            </a:r>
            <a:r>
              <a:rPr lang="en-US">
                <a:solidFill>
                  <a:srgbClr val="0070C0"/>
                </a:solidFill>
                <a:latin typeface="Tw Cen MT Condensed Extra Bold" charset="0"/>
              </a:rPr>
              <a:t>src/examples</a:t>
            </a:r>
            <a:r>
              <a:rPr lang="en-US">
                <a:latin typeface="Calibri" charset="0"/>
              </a:rPr>
              <a:t> and right click on </a:t>
            </a:r>
            <a:r>
              <a:rPr lang="en-US">
                <a:solidFill>
                  <a:srgbClr val="0070C0"/>
                </a:solidFill>
                <a:latin typeface="Tw Cen MT Condensed Extra Bold" charset="0"/>
              </a:rPr>
              <a:t>oldclassic.jpf</a:t>
            </a:r>
          </a:p>
          <a:p>
            <a:pPr lvl="1" eaLnBrk="1" hangingPunct="1"/>
            <a:r>
              <a:rPr lang="en-US">
                <a:latin typeface="Calibri" charset="0"/>
              </a:rPr>
              <a:t>Should see a deadlock!</a:t>
            </a:r>
            <a:endParaRPr lang="en-ZA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September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Willem Visser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0713-B299-CD42-A497-4CAC28D07CE9}" type="slidenum">
              <a:rPr lang="en-US"/>
              <a:pPr/>
              <a:t>9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Under-Approximation</a:t>
            </a:r>
            <a:br>
              <a:rPr lang="en-US"/>
            </a:br>
            <a:r>
              <a:rPr lang="ja-JP" altLang="en-US" sz="3200" i="1">
                <a:latin typeface="Arial"/>
              </a:rPr>
              <a:t>“</a:t>
            </a:r>
            <a:r>
              <a:rPr lang="en-US" sz="3200" i="1"/>
              <a:t>Meat-Axe</a:t>
            </a:r>
            <a:r>
              <a:rPr lang="ja-JP" altLang="en-US" sz="3200" i="1">
                <a:latin typeface="Arial"/>
              </a:rPr>
              <a:t>”</a:t>
            </a:r>
            <a:r>
              <a:rPr lang="en-US" sz="3200" i="1"/>
              <a:t> Abstraction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Remove parts of the program deemed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irrelevant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to the property being checked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Limit input values to 0..10 rather than all integer values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Queue size 3 instead of unbounded, etc.</a:t>
            </a:r>
          </a:p>
          <a:p>
            <a:pPr>
              <a:lnSpc>
                <a:spcPct val="80000"/>
              </a:lnSpc>
            </a:pPr>
            <a:r>
              <a:rPr lang="en-US" sz="2400"/>
              <a:t>The abstraction of choice in the early days of program model checking – used during the translation of code to a model checker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input language</a:t>
            </a:r>
          </a:p>
          <a:p>
            <a:pPr>
              <a:lnSpc>
                <a:spcPct val="80000"/>
              </a:lnSpc>
            </a:pPr>
            <a:r>
              <a:rPr lang="en-US" sz="2400"/>
              <a:t>Typically manual, with no guarantee that the right behaviors are removed.</a:t>
            </a:r>
          </a:p>
          <a:p>
            <a:pPr>
              <a:lnSpc>
                <a:spcPct val="80000"/>
              </a:lnSpc>
            </a:pPr>
            <a:r>
              <a:rPr lang="en-US" sz="2400"/>
              <a:t>Precise abstraction, w.r.t. the property being checked, may be obtained if the behaviors being removed are indeed not influencing the property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Program </a:t>
            </a:r>
            <a:r>
              <a:rPr lang="en-US" sz="2000" i="1"/>
              <a:t>slicing</a:t>
            </a:r>
            <a:r>
              <a:rPr lang="en-US" sz="2000"/>
              <a:t> is an example of an automated  </a:t>
            </a:r>
            <a:br>
              <a:rPr lang="en-US" sz="2000"/>
            </a:br>
            <a:r>
              <a:rPr lang="en-US" sz="2000"/>
              <a:t>under-approximation that will lead to a precise abstraction w.r.t. the property being checked</a:t>
            </a:r>
          </a:p>
        </p:txBody>
      </p:sp>
    </p:spTree>
    <p:extLst>
      <p:ext uri="{BB962C8B-B14F-4D97-AF65-F5344CB8AC3E}">
        <p14:creationId xmlns:p14="http://schemas.microsoft.com/office/powerpoint/2010/main" val="153072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>
                <a:latin typeface="Calibri" charset="0"/>
              </a:rPr>
              <a:t>Configuring JPF</a:t>
            </a:r>
            <a:endParaRPr lang="en-GB" sz="4000">
              <a:latin typeface="Calibri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785225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almost nothing in JPF is hardwired ⇒ great flexibility but config can be intimidating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all of JPFs configuration is done through Java properties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(but with some extended property file format)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keyword expansion  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jpf-root = </a:t>
            </a:r>
            <a:r>
              <a:rPr lang="en-US" sz="1500" b="1">
                <a:solidFill>
                  <a:srgbClr val="0000FF"/>
                </a:solidFill>
                <a:latin typeface="Courier" charset="0"/>
                <a:sym typeface="Courier" charset="0"/>
              </a:rPr>
              <a:t>${user.home}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/jpf</a:t>
            </a:r>
            <a:endParaRPr lang="en-US" sz="1800">
              <a:latin typeface="Calibri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previously defined properties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system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append  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extensions</a:t>
            </a:r>
            <a:r>
              <a:rPr lang="en-US" sz="1500" b="1">
                <a:solidFill>
                  <a:srgbClr val="0000FF"/>
                </a:solidFill>
                <a:latin typeface="Courier" charset="0"/>
                <a:sym typeface="Courier" charset="0"/>
              </a:rPr>
              <a:t>+=,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jpf-aprop</a:t>
            </a:r>
            <a:endParaRPr lang="en-US" sz="18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prepend   </a:t>
            </a:r>
            <a:r>
              <a:rPr lang="en-US" sz="1500" b="1">
                <a:solidFill>
                  <a:srgbClr val="0000FF"/>
                </a:solidFill>
                <a:latin typeface="Courier" charset="0"/>
                <a:sym typeface="Courier" charset="0"/>
              </a:rPr>
              <a:t>+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peer_packages=jpf-symbc/build/peers,</a:t>
            </a:r>
            <a:endParaRPr lang="en-US" sz="18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directives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dependencies  </a:t>
            </a:r>
            <a:r>
              <a:rPr lang="en-US" sz="1300" b="1">
                <a:solidFill>
                  <a:srgbClr val="0000FF"/>
                </a:solidFill>
                <a:latin typeface="Courier" charset="0"/>
                <a:sym typeface="Courier" charset="0"/>
              </a:rPr>
              <a:t>@requires</a:t>
            </a:r>
            <a:r>
              <a:rPr lang="en-US" sz="1300">
                <a:solidFill>
                  <a:srgbClr val="0000FF"/>
                </a:solidFill>
                <a:latin typeface="Courier" charset="0"/>
                <a:sym typeface="Courier" charset="0"/>
              </a:rPr>
              <a:t> jpf-awt</a:t>
            </a:r>
            <a:endParaRPr lang="en-US" sz="1600">
              <a:latin typeface="Calibri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recursive loading  </a:t>
            </a:r>
            <a:r>
              <a:rPr lang="en-US" sz="1300" b="1">
                <a:solidFill>
                  <a:srgbClr val="0000FF"/>
                </a:solidFill>
                <a:latin typeface="Courier" charset="0"/>
                <a:sym typeface="Courier" charset="0"/>
              </a:rPr>
              <a:t>@include</a:t>
            </a:r>
            <a:r>
              <a:rPr lang="en-US" sz="1300">
                <a:solidFill>
                  <a:srgbClr val="0000FF"/>
                </a:solidFill>
                <a:latin typeface="Courier" charset="0"/>
                <a:sym typeface="Courier" charset="0"/>
              </a:rPr>
              <a:t> ../jpf-symbc/jpf.properties</a:t>
            </a:r>
            <a:endParaRPr lang="en-US" sz="16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hierarchical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system defaults (from jpf.jar)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site.properties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project properties from all site configured projects (&lt;project-dir&gt;/jpf.properties)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current project properties (./jpf.properties)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selected application properties file (*.jpf)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Calibri" charset="0"/>
              </a:rPr>
              <a:t>command line args (e.g.   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bin/jpf </a:t>
            </a:r>
            <a:r>
              <a:rPr lang="en-US" sz="1500" b="1">
                <a:solidFill>
                  <a:srgbClr val="0000FF"/>
                </a:solidFill>
                <a:latin typeface="Courier" charset="0"/>
                <a:sym typeface="Courier" charset="0"/>
              </a:rPr>
              <a:t>+listener=.listeners.ExecTracker</a:t>
            </a:r>
            <a:r>
              <a:rPr lang="en-US" sz="1500">
                <a:solidFill>
                  <a:srgbClr val="0000FF"/>
                </a:solidFill>
                <a:latin typeface="Courier" charset="0"/>
                <a:sym typeface="Courier" charset="0"/>
              </a:rPr>
              <a:t> ...</a:t>
            </a:r>
            <a:r>
              <a:rPr lang="en-US" sz="1800">
                <a:latin typeface="Calibri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GB" sz="2000">
              <a:latin typeface="Calibri" charset="0"/>
            </a:endParaRP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4643438" y="2924175"/>
            <a:ext cx="3290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000">
                <a:solidFill>
                  <a:srgbClr val="FF0000"/>
                </a:solidFill>
                <a:sym typeface="Times" charset="0"/>
              </a:rPr>
              <a:t>no space between key and </a:t>
            </a:r>
            <a:r>
              <a:rPr lang="ja-JP" altLang="en-US" sz="2000">
                <a:solidFill>
                  <a:srgbClr val="FF0000"/>
                </a:solidFill>
                <a:sym typeface="Times" charset="0"/>
              </a:rPr>
              <a:t>‘</a:t>
            </a:r>
            <a:r>
              <a:rPr lang="en-US" sz="2000">
                <a:solidFill>
                  <a:srgbClr val="FF0000"/>
                </a:solidFill>
                <a:sym typeface="Times" charset="0"/>
              </a:rPr>
              <a:t>+</a:t>
            </a:r>
            <a:r>
              <a:rPr lang="ja-JP" altLang="en-US" sz="2000">
                <a:solidFill>
                  <a:srgbClr val="FF0000"/>
                </a:solidFill>
                <a:sym typeface="Times" charset="0"/>
              </a:rPr>
              <a:t>’</a:t>
            </a:r>
            <a:r>
              <a:rPr lang="en-US" sz="2000">
                <a:solidFill>
                  <a:srgbClr val="FF0000"/>
                </a:solidFill>
                <a:sym typeface="Times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5369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Configuration cont.</a:t>
            </a:r>
            <a:endParaRPr lang="en-GB" sz="4000">
              <a:latin typeface="Calibri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3263"/>
            <a:ext cx="8462963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9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ZA" sz="4000">
                <a:latin typeface="Calibri" charset="0"/>
              </a:rPr>
              <a:t>Running JPF</a:t>
            </a:r>
            <a:endParaRPr lang="en-GB" sz="4000">
              <a:latin typeface="Calibri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540875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for purists (tedious, do only if you have 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setting up classpaths  </a:t>
            </a:r>
            <a:r>
              <a:rPr lang="en-US" sz="1700">
                <a:solidFill>
                  <a:srgbClr val="0000FF"/>
                </a:solidFill>
                <a:latin typeface="Courier" charset="0"/>
                <a:sym typeface="Courier" charset="0"/>
              </a:rPr>
              <a:t>&gt;export CLASSPATH=...jpf-core/build/jpf.jar...</a:t>
            </a:r>
            <a:endParaRPr lang="en-US" sz="2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invoking JVM   </a:t>
            </a:r>
            <a:r>
              <a:rPr lang="en-US" sz="1700">
                <a:solidFill>
                  <a:srgbClr val="0000FF"/>
                </a:solidFill>
                <a:latin typeface="Courier" charset="0"/>
                <a:sym typeface="Courier" charset="0"/>
              </a:rPr>
              <a:t>&gt;java gov.nasa.jpf.JPF +listener=... x.y.MySUT  </a:t>
            </a: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endParaRPr lang="en-US" sz="2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using site config and starter jars (much easier and portable)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explicitly  </a:t>
            </a:r>
            <a:r>
              <a:rPr lang="en-US" sz="1700">
                <a:solidFill>
                  <a:srgbClr val="0000FF"/>
                </a:solidFill>
                <a:latin typeface="Courier" charset="0"/>
                <a:sym typeface="Courier" charset="0"/>
              </a:rPr>
              <a:t>&gt;java -jar tools/RunJPF.jar MySUT-verify.jpf</a:t>
            </a:r>
            <a:endParaRPr lang="en-US" sz="2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using scripts  </a:t>
            </a:r>
            <a:r>
              <a:rPr lang="en-US" sz="1700">
                <a:solidFill>
                  <a:srgbClr val="0000FF"/>
                </a:solidFill>
                <a:latin typeface="Courier" charset="0"/>
                <a:sym typeface="Courier" charset="0"/>
              </a:rPr>
              <a:t>&gt;bin/jpf MySUT-verify.jpf</a:t>
            </a:r>
          </a:p>
          <a:p>
            <a:pPr lvl="1" eaLnBrk="1" hangingPunct="1">
              <a:lnSpc>
                <a:spcPct val="90000"/>
              </a:lnSpc>
            </a:pPr>
            <a:endParaRPr lang="en-US" sz="1700">
              <a:solidFill>
                <a:srgbClr val="0000FF"/>
              </a:solidFill>
              <a:latin typeface="Courier" charset="0"/>
              <a:sym typeface="Courier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running JPF from within JUnit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running JPF from your program (tools using JPF)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using NetBeans or Eclipse plugins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</a:rPr>
              <a:t>“</a:t>
            </a:r>
            <a:r>
              <a:rPr lang="en-US" sz="2000">
                <a:latin typeface="Calibri" charset="0"/>
              </a:rPr>
              <a:t>Verify..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 context menu item for selected *.jpf application property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using provided launch configs (Eclipse) or run targets (NetBeans)</a:t>
            </a:r>
            <a:endParaRPr lang="en-GB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5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>
                <a:latin typeface="Calibri" charset="0"/>
              </a:rPr>
              <a:t>JPF and JUnit</a:t>
            </a:r>
            <a:endParaRPr lang="en-GB" sz="4000">
              <a:latin typeface="Calibri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713788" cy="2044700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derive your test cases from </a:t>
            </a:r>
            <a:r>
              <a:rPr lang="en-US" sz="2200">
                <a:solidFill>
                  <a:srgbClr val="0000FF"/>
                </a:solidFill>
                <a:latin typeface="Courier" charset="0"/>
                <a:sym typeface="Courier" charset="0"/>
              </a:rPr>
              <a:t>gov.nasa.jpf.util.test.TestJPF</a:t>
            </a:r>
          </a:p>
          <a:p>
            <a:pPr eaLnBrk="1" hangingPunct="1"/>
            <a:r>
              <a:rPr lang="en-US" sz="2800">
                <a:latin typeface="Calibri" charset="0"/>
              </a:rPr>
              <a:t>run normally under JUnit or from Ant </a:t>
            </a:r>
            <a:r>
              <a:rPr lang="en-US" sz="2200">
                <a:solidFill>
                  <a:srgbClr val="0000FF"/>
                </a:solidFill>
                <a:latin typeface="Courier" charset="0"/>
                <a:sym typeface="Courier" charset="0"/>
              </a:rPr>
              <a:t>&lt;junit ..&gt; </a:t>
            </a:r>
            <a:r>
              <a:rPr lang="en-US" sz="2800">
                <a:latin typeface="Calibri" charset="0"/>
              </a:rPr>
              <a:t>task</a:t>
            </a:r>
          </a:p>
          <a:p>
            <a:pPr eaLnBrk="1" hangingPunct="1"/>
            <a:r>
              <a:rPr lang="en-US" sz="2800">
                <a:latin typeface="Calibri" charset="0"/>
              </a:rPr>
              <a:t>be aware of that test case is run by JVM </a:t>
            </a:r>
            <a:r>
              <a:rPr lang="en-US" sz="2800" i="1">
                <a:latin typeface="Calibri" charset="0"/>
              </a:rPr>
              <a:t>and</a:t>
            </a:r>
            <a:r>
              <a:rPr lang="en-US" sz="2800">
                <a:latin typeface="Calibri" charset="0"/>
              </a:rPr>
              <a:t> JPF</a:t>
            </a:r>
            <a:endParaRPr lang="en-GB" sz="2800">
              <a:latin typeface="Calibri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27088" y="2646363"/>
            <a:ext cx="78486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7F007F"/>
                </a:solidFill>
                <a:sym typeface="Courier" charset="0"/>
              </a:rPr>
              <a:t>public class ConstTest extends </a:t>
            </a:r>
            <a:r>
              <a:rPr lang="en-US" b="1">
                <a:solidFill>
                  <a:srgbClr val="7F007F"/>
                </a:solidFill>
                <a:sym typeface="Courier" charset="0"/>
              </a:rPr>
              <a:t>TestJPF</a:t>
            </a:r>
            <a:r>
              <a:rPr lang="en-US">
                <a:solidFill>
                  <a:srgbClr val="7F007F"/>
                </a:solidFill>
                <a:sym typeface="Courier" charset="0"/>
              </a:rPr>
              <a:t> {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static final String[] JPF_ARGS = { "+listener=.aprop.listener.ConstChecker" };  </a:t>
            </a:r>
          </a:p>
          <a:p>
            <a:endParaRPr lang="en-US">
              <a:solidFill>
                <a:srgbClr val="7F007F"/>
              </a:solidFill>
              <a:sym typeface="Courier" charset="0"/>
            </a:endParaRP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//--- standard driver to execute single test methods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public static void </a:t>
            </a:r>
            <a:r>
              <a:rPr lang="en-US" b="1">
                <a:solidFill>
                  <a:srgbClr val="7F007F"/>
                </a:solidFill>
                <a:sym typeface="Courier" charset="0"/>
              </a:rPr>
              <a:t>main</a:t>
            </a:r>
            <a:r>
              <a:rPr lang="en-US">
                <a:solidFill>
                  <a:srgbClr val="7F007F"/>
                </a:solidFill>
                <a:sym typeface="Courier" charset="0"/>
              </a:rPr>
              <a:t>(String[] args) { 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   runTestsOfThisClass(args);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}  </a:t>
            </a:r>
          </a:p>
          <a:p>
            <a:endParaRPr lang="en-US">
              <a:solidFill>
                <a:srgbClr val="7F007F"/>
              </a:solidFill>
              <a:sym typeface="Courier" charset="0"/>
            </a:endParaRP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//--- the test methods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@Test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public void </a:t>
            </a:r>
            <a:r>
              <a:rPr lang="en-US" b="1">
                <a:solidFill>
                  <a:srgbClr val="7F007F"/>
                </a:solidFill>
                <a:sym typeface="Courier" charset="0"/>
              </a:rPr>
              <a:t>testStaticConstOk</a:t>
            </a:r>
            <a:r>
              <a:rPr lang="en-US">
                <a:solidFill>
                  <a:srgbClr val="7F007F"/>
                </a:solidFill>
                <a:sym typeface="Courier" charset="0"/>
              </a:rPr>
              <a:t> () {    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   if (verifyNoPropertyViolation(JPF_ARGS)){</a:t>
            </a:r>
            <a:br>
              <a:rPr lang="en-US">
                <a:solidFill>
                  <a:srgbClr val="7F007F"/>
                </a:solidFill>
                <a:sym typeface="Courier" charset="0"/>
              </a:rPr>
            </a:br>
            <a:r>
              <a:rPr lang="en-US">
                <a:solidFill>
                  <a:srgbClr val="7F007F"/>
                </a:solidFill>
                <a:sym typeface="Courier" charset="0"/>
              </a:rPr>
              <a:t>         ConstTest.checkThis();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 } }</a:t>
            </a:r>
          </a:p>
          <a:p>
            <a:r>
              <a:rPr lang="en-US">
                <a:solidFill>
                  <a:srgbClr val="7F007F"/>
                </a:solidFill>
                <a:sym typeface="Courier" charset="0"/>
              </a:rPr>
              <a:t>  ...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635375" y="6165850"/>
            <a:ext cx="1557338" cy="231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Rectangle 8"/>
          <p:cNvSpPr>
            <a:spLocks/>
          </p:cNvSpPr>
          <p:nvPr/>
        </p:nvSpPr>
        <p:spPr bwMode="auto">
          <a:xfrm>
            <a:off x="5219700" y="6165850"/>
            <a:ext cx="2679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>
                <a:solidFill>
                  <a:srgbClr val="FF0000"/>
                </a:solidFill>
                <a:sym typeface="Times" charset="0"/>
              </a:rPr>
              <a:t>code checked by JPF</a:t>
            </a:r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rot="10800000" flipH="1">
            <a:off x="4716463" y="5157788"/>
            <a:ext cx="121285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Rectangle 7"/>
          <p:cNvSpPr>
            <a:spLocks/>
          </p:cNvSpPr>
          <p:nvPr/>
        </p:nvSpPr>
        <p:spPr bwMode="auto">
          <a:xfrm>
            <a:off x="6011863" y="4797425"/>
            <a:ext cx="218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>
                <a:solidFill>
                  <a:srgbClr val="FF0000"/>
                </a:solidFill>
                <a:sym typeface="Times" charset="0"/>
              </a:rPr>
              <a:t>Verification goal</a:t>
            </a:r>
          </a:p>
        </p:txBody>
      </p:sp>
    </p:spTree>
    <p:extLst>
      <p:ext uri="{BB962C8B-B14F-4D97-AF65-F5344CB8AC3E}">
        <p14:creationId xmlns:p14="http://schemas.microsoft.com/office/powerpoint/2010/main" val="203100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>
                <a:latin typeface="Calibri" charset="0"/>
              </a:rPr>
              <a:t>Conclusions</a:t>
            </a:r>
            <a:endParaRPr lang="en-GB">
              <a:latin typeface="Calibri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JPF is a highly extensible tool suite</a:t>
            </a:r>
          </a:p>
          <a:p>
            <a:pPr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It is now </a:t>
            </a:r>
            <a:r>
              <a:rPr lang="en-ZA" dirty="0" smtClean="0">
                <a:latin typeface="Calibri" charset="0"/>
              </a:rPr>
              <a:t>15 </a:t>
            </a:r>
            <a:r>
              <a:rPr lang="en-ZA" dirty="0">
                <a:latin typeface="Calibri" charset="0"/>
              </a:rPr>
              <a:t>years old and has been open source for half that time</a:t>
            </a:r>
          </a:p>
          <a:p>
            <a:pPr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So please, use it, change it…</a:t>
            </a:r>
          </a:p>
          <a:p>
            <a:pPr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Contact for more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Peter Mehlitz  (</a:t>
            </a:r>
            <a:r>
              <a:rPr lang="en-GB" dirty="0">
                <a:latin typeface="Calibri" charset="0"/>
                <a:hlinkClick r:id="rId3"/>
              </a:rPr>
              <a:t>peter.c.mehlitz@nasa.gov</a:t>
            </a:r>
            <a:r>
              <a:rPr lang="en-ZA" dirty="0"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Neha Rungta (</a:t>
            </a:r>
            <a:r>
              <a:rPr lang="en-ZA" dirty="0">
                <a:latin typeface="Calibri" charset="0"/>
                <a:hlinkClick r:id="rId4"/>
              </a:rPr>
              <a:t>neha.s.rungta@nasa.gov</a:t>
            </a:r>
            <a:r>
              <a:rPr lang="en-ZA" dirty="0"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Corina Pasareanu (</a:t>
            </a:r>
            <a:r>
              <a:rPr lang="en-ZA" dirty="0">
                <a:latin typeface="Calibri" charset="0"/>
                <a:hlinkClick r:id="rId5"/>
              </a:rPr>
              <a:t>Corina.S.Pasareanu@nasa.gov</a:t>
            </a:r>
            <a:r>
              <a:rPr lang="en-ZA" dirty="0"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ZA" dirty="0">
                <a:latin typeface="Calibri" charset="0"/>
              </a:rPr>
              <a:t>Willem Visser (</a:t>
            </a:r>
            <a:r>
              <a:rPr lang="en-ZA" dirty="0">
                <a:latin typeface="Calibri" charset="0"/>
                <a:hlinkClick r:id="rId6"/>
              </a:rPr>
              <a:t>willem@gmail.com</a:t>
            </a:r>
            <a:r>
              <a:rPr lang="en-ZA" dirty="0">
                <a:latin typeface="Calibri" charset="0"/>
              </a:rPr>
              <a:t>)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4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Model Checking</a:t>
            </a:r>
          </a:p>
          <a:p>
            <a:r>
              <a:rPr lang="en-US" dirty="0" smtClean="0"/>
              <a:t>Probabilistic Model Checking</a:t>
            </a:r>
          </a:p>
          <a:p>
            <a:r>
              <a:rPr lang="en-US" dirty="0" smtClean="0"/>
              <a:t>Statistical Model 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UPPAAL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r>
              <a:rPr lang="en-US" altLang="zh-TW" sz="2400" b="1" dirty="0"/>
              <a:t>UPPAAL </a:t>
            </a:r>
            <a:r>
              <a:rPr lang="en-US" altLang="zh-TW" sz="2400" dirty="0"/>
              <a:t>is a tool box for simulation and verification of real-time systems based on constraint solving and other techniques.</a:t>
            </a:r>
          </a:p>
          <a:p>
            <a:r>
              <a:rPr lang="en-US" altLang="zh-TW" sz="2400" dirty="0"/>
              <a:t>UPPAAL was developed jointly by </a:t>
            </a:r>
            <a:r>
              <a:rPr lang="en-US" altLang="zh-TW" sz="2400" b="1" dirty="0"/>
              <a:t>Upp</a:t>
            </a:r>
            <a:r>
              <a:rPr lang="en-US" altLang="zh-TW" sz="2400" dirty="0"/>
              <a:t>sala University and </a:t>
            </a:r>
            <a:r>
              <a:rPr lang="en-US" altLang="zh-TW" sz="2400" b="1" dirty="0"/>
              <a:t>Aal</a:t>
            </a:r>
            <a:r>
              <a:rPr lang="en-US" altLang="zh-TW" sz="2400" dirty="0"/>
              <a:t>borg University.</a:t>
            </a:r>
          </a:p>
          <a:p>
            <a:r>
              <a:rPr lang="en-US" altLang="zh-TW" sz="2400" dirty="0"/>
              <a:t>It can be used for systems that are modeled as a collection of non-deterministic processes w/ finite control structures and real-valued clocks, communicating through channels and/or shared variables.</a:t>
            </a:r>
          </a:p>
          <a:p>
            <a:r>
              <a:rPr lang="en-US" altLang="zh-TW" sz="2400" dirty="0"/>
              <a:t>It is designed primarily to check both</a:t>
            </a:r>
            <a:r>
              <a:rPr lang="en-US" altLang="zh-TW" sz="2400" b="1" dirty="0"/>
              <a:t> invariants </a:t>
            </a:r>
            <a:r>
              <a:rPr lang="en-US" altLang="zh-TW" sz="2400" dirty="0"/>
              <a:t>and </a:t>
            </a:r>
            <a:r>
              <a:rPr lang="en-US" altLang="zh-TW" sz="2400" b="1" dirty="0"/>
              <a:t>reachability properties</a:t>
            </a:r>
            <a:r>
              <a:rPr lang="en-US" altLang="zh-TW" sz="2400" dirty="0"/>
              <a:t> by exploring the </a:t>
            </a:r>
            <a:r>
              <a:rPr lang="en-US" altLang="zh-TW" sz="2400" dirty="0" err="1"/>
              <a:t>statespace</a:t>
            </a:r>
            <a:r>
              <a:rPr lang="en-US" altLang="zh-TW" sz="2400" dirty="0"/>
              <a:t> of a system.</a:t>
            </a:r>
          </a:p>
          <a:p>
            <a:endParaRPr lang="en-US" altLang="zh-TW" sz="2400" dirty="0"/>
          </a:p>
          <a:p>
            <a:endParaRPr lang="en-US" altLang="zh-TW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34834"/>
            <a:ext cx="259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altLang="zh-TW" dirty="0" err="1" smtClean="0"/>
              <a:t>Chien</a:t>
            </a:r>
            <a:r>
              <a:rPr lang="en-US" altLang="zh-TW" dirty="0" smtClean="0"/>
              <a:t>-Liang Chen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80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Intelligent Light Control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1258888" y="1730375"/>
            <a:ext cx="844550" cy="838200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GB" sz="2000">
                <a:latin typeface="Times New Roman" charset="0"/>
              </a:rPr>
              <a:t>Off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773488" y="1730375"/>
            <a:ext cx="844550" cy="8382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GB" sz="2000">
                <a:latin typeface="Times New Roman" charset="0"/>
              </a:rPr>
              <a:t>Light</a:t>
            </a: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6053138" y="1730375"/>
            <a:ext cx="844550" cy="838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GB" sz="2000">
                <a:latin typeface="Times New Roman" charset="0"/>
              </a:rPr>
              <a:t>Bright</a:t>
            </a:r>
          </a:p>
        </p:txBody>
      </p:sp>
      <p:cxnSp>
        <p:nvCxnSpPr>
          <p:cNvPr id="53254" name="AutoShape 6"/>
          <p:cNvCxnSpPr>
            <a:cxnSpLocks noChangeShapeType="1"/>
          </p:cNvCxnSpPr>
          <p:nvPr/>
        </p:nvCxnSpPr>
        <p:spPr bwMode="auto">
          <a:xfrm>
            <a:off x="2097088" y="2149475"/>
            <a:ext cx="1676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5" name="AutoShape 7"/>
          <p:cNvCxnSpPr>
            <a:cxnSpLocks noChangeShapeType="1"/>
            <a:stCxn id="53252" idx="6"/>
            <a:endCxn id="53253" idx="2"/>
          </p:cNvCxnSpPr>
          <p:nvPr/>
        </p:nvCxnSpPr>
        <p:spPr bwMode="auto">
          <a:xfrm>
            <a:off x="4618038" y="2149475"/>
            <a:ext cx="14351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6" name="AutoShape 8"/>
          <p:cNvCxnSpPr>
            <a:cxnSpLocks noChangeShapeType="1"/>
            <a:stCxn id="53252" idx="4"/>
            <a:endCxn id="53251" idx="4"/>
          </p:cNvCxnSpPr>
          <p:nvPr/>
        </p:nvCxnSpPr>
        <p:spPr bwMode="auto">
          <a:xfrm rot="5400000">
            <a:off x="2937669" y="1312069"/>
            <a:ext cx="1588" cy="2514600"/>
          </a:xfrm>
          <a:prstGeom prst="curved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7" name="AutoShape 9"/>
          <p:cNvCxnSpPr>
            <a:cxnSpLocks noChangeShapeType="1"/>
            <a:stCxn id="53253" idx="0"/>
            <a:endCxn id="53251" idx="0"/>
          </p:cNvCxnSpPr>
          <p:nvPr/>
        </p:nvCxnSpPr>
        <p:spPr bwMode="auto">
          <a:xfrm rot="16200000" flipH="1" flipV="1">
            <a:off x="4077494" y="-665956"/>
            <a:ext cx="1588" cy="4794250"/>
          </a:xfrm>
          <a:prstGeom prst="curvedConnector3">
            <a:avLst>
              <a:gd name="adj1" fmla="val -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103438" y="1812925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>
                <a:latin typeface="Tahoma" charset="0"/>
              </a:rPr>
              <a:t>press?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618038" y="1812925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>
                <a:latin typeface="Tahoma" charset="0"/>
              </a:rPr>
              <a:t>press?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372100" y="1225550"/>
            <a:ext cx="754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>
                <a:latin typeface="Tahoma" charset="0"/>
              </a:rPr>
              <a:t>press?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395663" y="2689225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>
                <a:latin typeface="Tahoma" charset="0"/>
              </a:rPr>
              <a:t>press?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57200" y="3352800"/>
            <a:ext cx="8229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kumimoji="0" lang="en-GB" sz="2400" b="1">
                <a:latin typeface="Times New Roman" charset="0"/>
              </a:rPr>
              <a:t>Requirements: </a:t>
            </a:r>
            <a:r>
              <a:rPr kumimoji="0" lang="en-GB" sz="2400">
                <a:latin typeface="Times New Roman" charset="0"/>
              </a:rPr>
              <a:t>If a user </a:t>
            </a:r>
            <a:r>
              <a:rPr kumimoji="0" lang="en-GB" sz="2400" b="1">
                <a:latin typeface="Times New Roman" charset="0"/>
              </a:rPr>
              <a:t>quickly </a:t>
            </a:r>
            <a:r>
              <a:rPr kumimoji="0" lang="en-GB" sz="2400">
                <a:latin typeface="Times New Roman" charset="0"/>
              </a:rPr>
              <a:t>presses the light control twice, then the light should get brighter;    on the other hand, if the user </a:t>
            </a:r>
            <a:r>
              <a:rPr kumimoji="0" lang="en-GB" sz="2400" b="1">
                <a:latin typeface="Times New Roman" charset="0"/>
              </a:rPr>
              <a:t>slowly </a:t>
            </a:r>
            <a:r>
              <a:rPr kumimoji="0" lang="en-GB" sz="2400">
                <a:latin typeface="Times New Roman" charset="0"/>
              </a:rPr>
              <a:t>presses the light control twice, the light should turn off.</a:t>
            </a:r>
          </a:p>
          <a:p>
            <a:pPr eaLnBrk="0" hangingPunct="0"/>
            <a:endParaRPr kumimoji="0" lang="en-GB" sz="1200">
              <a:latin typeface="Times New Roman" charset="0"/>
            </a:endParaRPr>
          </a:p>
          <a:p>
            <a:pPr eaLnBrk="0" hangingPunct="0">
              <a:buFontTx/>
              <a:buChar char="•"/>
            </a:pPr>
            <a:r>
              <a:rPr kumimoji="0" lang="en-GB" sz="2400" b="1">
                <a:latin typeface="Times New Roman" charset="0"/>
              </a:rPr>
              <a:t>Solution: </a:t>
            </a:r>
            <a:r>
              <a:rPr kumimoji="0" lang="en-GB" sz="2400">
                <a:latin typeface="Times New Roman" charset="0"/>
              </a:rPr>
              <a:t>Add a real-valued clock, x.</a:t>
            </a:r>
            <a:endParaRPr kumimoji="0" lang="en-GB" sz="2400" b="1">
              <a:latin typeface="Times New Roman" charset="0"/>
            </a:endParaRPr>
          </a:p>
        </p:txBody>
      </p: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2565400" y="1812925"/>
            <a:ext cx="2806700" cy="1304925"/>
            <a:chOff x="1975" y="1512"/>
            <a:chExt cx="1768" cy="822"/>
          </a:xfrm>
        </p:grpSpPr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2159" y="1512"/>
              <a:ext cx="4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571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714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286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0" hangingPunct="0"/>
              <a:r>
                <a:rPr kumimoji="0" lang="en-US" altLang="zh-TW" sz="2000" b="1">
                  <a:latin typeface="Times New Roman" charset="0"/>
                </a:rPr>
                <a:t>x:=0</a:t>
              </a: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1975" y="2084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571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714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286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0" hangingPunct="0"/>
              <a:r>
                <a:rPr kumimoji="0" lang="en-US" altLang="zh-TW" sz="2000" b="1">
                  <a:latin typeface="Times New Roman" charset="0"/>
                </a:rPr>
                <a:t>x&gt;3</a:t>
              </a: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3285" y="1724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571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7145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286000" defTabSz="76200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0" hangingPunct="0"/>
              <a:r>
                <a:rPr kumimoji="0" lang="en-US" altLang="zh-TW" sz="2000" b="1">
                  <a:latin typeface="Times New Roman" charset="0"/>
                </a:rPr>
                <a:t>x&lt;=3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6534834"/>
            <a:ext cx="259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altLang="zh-TW" dirty="0" err="1" smtClean="0"/>
              <a:t>Chien</a:t>
            </a:r>
            <a:r>
              <a:rPr lang="en-US" altLang="zh-TW" dirty="0" smtClean="0"/>
              <a:t>-Liang Chen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Model Checking</a:t>
            </a:r>
          </a:p>
        </p:txBody>
      </p:sp>
      <p:sp>
        <p:nvSpPr>
          <p:cNvPr id="648208" name="Oval 16"/>
          <p:cNvSpPr>
            <a:spLocks noChangeArrowheads="1"/>
          </p:cNvSpPr>
          <p:nvPr/>
        </p:nvSpPr>
        <p:spPr bwMode="auto">
          <a:xfrm>
            <a:off x="1708150" y="2133600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Oval 17"/>
          <p:cNvSpPr>
            <a:spLocks noChangeArrowheads="1"/>
          </p:cNvSpPr>
          <p:nvPr/>
        </p:nvSpPr>
        <p:spPr bwMode="auto">
          <a:xfrm>
            <a:off x="2316163" y="2887663"/>
            <a:ext cx="552450" cy="563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0" name="Oval 18"/>
          <p:cNvSpPr>
            <a:spLocks noChangeArrowheads="1"/>
          </p:cNvSpPr>
          <p:nvPr/>
        </p:nvSpPr>
        <p:spPr bwMode="auto">
          <a:xfrm>
            <a:off x="603250" y="3138488"/>
            <a:ext cx="554038" cy="563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1" name="Oval 19" descr="50%"/>
          <p:cNvSpPr>
            <a:spLocks noChangeArrowheads="1"/>
          </p:cNvSpPr>
          <p:nvPr/>
        </p:nvSpPr>
        <p:spPr bwMode="auto">
          <a:xfrm>
            <a:off x="989013" y="4768850"/>
            <a:ext cx="554037" cy="565150"/>
          </a:xfrm>
          <a:prstGeom prst="ellipse">
            <a:avLst/>
          </a:prstGeom>
          <a:pattFill prst="pct50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FF0000"/>
              </a:solidFill>
              <a:latin typeface="Arial Rounded MT Bold" charset="0"/>
            </a:endParaRPr>
          </a:p>
        </p:txBody>
      </p:sp>
      <p:sp>
        <p:nvSpPr>
          <p:cNvPr id="648212" name="Oval 20"/>
          <p:cNvSpPr>
            <a:spLocks noChangeArrowheads="1"/>
          </p:cNvSpPr>
          <p:nvPr/>
        </p:nvSpPr>
        <p:spPr bwMode="auto">
          <a:xfrm>
            <a:off x="2039938" y="4456113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solidFill>
                <a:schemeClr val="tx2"/>
              </a:solidFill>
              <a:latin typeface="Arial Rounded MT Bold" charset="0"/>
            </a:endParaRPr>
          </a:p>
        </p:txBody>
      </p:sp>
      <p:sp>
        <p:nvSpPr>
          <p:cNvPr id="648213" name="Line 21"/>
          <p:cNvSpPr>
            <a:spLocks noChangeShapeType="1"/>
          </p:cNvSpPr>
          <p:nvPr/>
        </p:nvSpPr>
        <p:spPr bwMode="auto">
          <a:xfrm flipH="1">
            <a:off x="1044575" y="2573338"/>
            <a:ext cx="720725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4" name="Line 22"/>
          <p:cNvSpPr>
            <a:spLocks noChangeShapeType="1"/>
          </p:cNvSpPr>
          <p:nvPr/>
        </p:nvSpPr>
        <p:spPr bwMode="auto">
          <a:xfrm>
            <a:off x="2206625" y="2573338"/>
            <a:ext cx="220663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5" name="Line 23"/>
          <p:cNvSpPr>
            <a:spLocks noChangeShapeType="1"/>
          </p:cNvSpPr>
          <p:nvPr/>
        </p:nvSpPr>
        <p:spPr bwMode="auto">
          <a:xfrm flipH="1">
            <a:off x="1928813" y="2698750"/>
            <a:ext cx="55562" cy="814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6" name="Freeform 24"/>
          <p:cNvSpPr>
            <a:spLocks/>
          </p:cNvSpPr>
          <p:nvPr/>
        </p:nvSpPr>
        <p:spPr bwMode="auto">
          <a:xfrm>
            <a:off x="1044575" y="4078288"/>
            <a:ext cx="295275" cy="690562"/>
          </a:xfrm>
          <a:custGeom>
            <a:avLst/>
            <a:gdLst>
              <a:gd name="T0" fmla="*/ 0 w 352"/>
              <a:gd name="T1" fmla="*/ 0 h 864"/>
              <a:gd name="T2" fmla="*/ 336 w 352"/>
              <a:gd name="T3" fmla="*/ 240 h 864"/>
              <a:gd name="T4" fmla="*/ 96 w 352"/>
              <a:gd name="T5" fmla="*/ 576 h 864"/>
              <a:gd name="T6" fmla="*/ 192 w 352"/>
              <a:gd name="T7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2" h="864">
                <a:moveTo>
                  <a:pt x="0" y="0"/>
                </a:moveTo>
                <a:cubicBezTo>
                  <a:pt x="160" y="72"/>
                  <a:pt x="320" y="144"/>
                  <a:pt x="336" y="240"/>
                </a:cubicBezTo>
                <a:cubicBezTo>
                  <a:pt x="352" y="336"/>
                  <a:pt x="120" y="472"/>
                  <a:pt x="96" y="576"/>
                </a:cubicBezTo>
                <a:cubicBezTo>
                  <a:pt x="72" y="680"/>
                  <a:pt x="132" y="772"/>
                  <a:pt x="192" y="86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7" name="Freeform 25"/>
          <p:cNvSpPr>
            <a:spLocks/>
          </p:cNvSpPr>
          <p:nvPr/>
        </p:nvSpPr>
        <p:spPr bwMode="auto">
          <a:xfrm>
            <a:off x="649288" y="3702050"/>
            <a:ext cx="230187" cy="252413"/>
          </a:xfrm>
          <a:custGeom>
            <a:avLst/>
            <a:gdLst>
              <a:gd name="T0" fmla="*/ 152 w 200"/>
              <a:gd name="T1" fmla="*/ 0 h 192"/>
              <a:gd name="T2" fmla="*/ 8 w 200"/>
              <a:gd name="T3" fmla="*/ 96 h 192"/>
              <a:gd name="T4" fmla="*/ 200 w 200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192">
                <a:moveTo>
                  <a:pt x="152" y="0"/>
                </a:moveTo>
                <a:cubicBezTo>
                  <a:pt x="76" y="32"/>
                  <a:pt x="0" y="64"/>
                  <a:pt x="8" y="96"/>
                </a:cubicBezTo>
                <a:cubicBezTo>
                  <a:pt x="16" y="128"/>
                  <a:pt x="168" y="176"/>
                  <a:pt x="200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18" name="Text Box 26"/>
          <p:cNvSpPr txBox="1">
            <a:spLocks noChangeArrowheads="1"/>
          </p:cNvSpPr>
          <p:nvPr/>
        </p:nvSpPr>
        <p:spPr bwMode="auto">
          <a:xfrm>
            <a:off x="768350" y="36703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...</a:t>
            </a:r>
            <a:endParaRPr lang="en-US">
              <a:solidFill>
                <a:schemeClr val="tx1"/>
              </a:solidFill>
              <a:latin typeface="Arial Rounded MT Bold" charset="0"/>
            </a:endParaRPr>
          </a:p>
        </p:txBody>
      </p:sp>
      <p:sp>
        <p:nvSpPr>
          <p:cNvPr id="648219" name="Text Box 27"/>
          <p:cNvSpPr txBox="1">
            <a:spLocks noChangeArrowheads="1"/>
          </p:cNvSpPr>
          <p:nvPr/>
        </p:nvSpPr>
        <p:spPr bwMode="auto">
          <a:xfrm>
            <a:off x="2492375" y="3365500"/>
            <a:ext cx="479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...</a:t>
            </a:r>
            <a:endParaRPr lang="en-US">
              <a:solidFill>
                <a:schemeClr val="tx1"/>
              </a:solidFill>
              <a:latin typeface="Arial Rounded MT Bold" charset="0"/>
            </a:endParaRPr>
          </a:p>
        </p:txBody>
      </p:sp>
      <p:sp>
        <p:nvSpPr>
          <p:cNvPr id="648220" name="Freeform 28"/>
          <p:cNvSpPr>
            <a:spLocks/>
          </p:cNvSpPr>
          <p:nvPr/>
        </p:nvSpPr>
        <p:spPr bwMode="auto">
          <a:xfrm>
            <a:off x="2701925" y="3389313"/>
            <a:ext cx="120650" cy="188912"/>
          </a:xfrm>
          <a:custGeom>
            <a:avLst/>
            <a:gdLst>
              <a:gd name="T0" fmla="*/ 48 w 104"/>
              <a:gd name="T1" fmla="*/ 0 h 144"/>
              <a:gd name="T2" fmla="*/ 96 w 104"/>
              <a:gd name="T3" fmla="*/ 48 h 144"/>
              <a:gd name="T4" fmla="*/ 0 w 104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44">
                <a:moveTo>
                  <a:pt x="48" y="0"/>
                </a:moveTo>
                <a:cubicBezTo>
                  <a:pt x="76" y="12"/>
                  <a:pt x="104" y="24"/>
                  <a:pt x="96" y="48"/>
                </a:cubicBezTo>
                <a:cubicBezTo>
                  <a:pt x="88" y="72"/>
                  <a:pt x="44" y="108"/>
                  <a:pt x="0" y="1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21" name="Oval 29"/>
          <p:cNvSpPr>
            <a:spLocks noChangeArrowheads="1"/>
          </p:cNvSpPr>
          <p:nvPr/>
        </p:nvSpPr>
        <p:spPr bwMode="auto">
          <a:xfrm>
            <a:off x="1708150" y="3513138"/>
            <a:ext cx="552450" cy="5651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8222" name="AutoShape 30"/>
          <p:cNvCxnSpPr>
            <a:cxnSpLocks noChangeShapeType="1"/>
            <a:stCxn id="648221" idx="4"/>
            <a:endCxn id="648211" idx="7"/>
          </p:cNvCxnSpPr>
          <p:nvPr/>
        </p:nvCxnSpPr>
        <p:spPr bwMode="auto">
          <a:xfrm rot="5400000">
            <a:off x="1343819" y="4196557"/>
            <a:ext cx="758825" cy="522287"/>
          </a:xfrm>
          <a:prstGeom prst="curvedConnector3">
            <a:avLst>
              <a:gd name="adj1" fmla="val 45398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8223" name="AutoShape 31"/>
          <p:cNvCxnSpPr>
            <a:cxnSpLocks noChangeShapeType="1"/>
            <a:stCxn id="648219" idx="2"/>
            <a:endCxn id="648212" idx="0"/>
          </p:cNvCxnSpPr>
          <p:nvPr/>
        </p:nvCxnSpPr>
        <p:spPr bwMode="auto">
          <a:xfrm rot="5400000">
            <a:off x="2239169" y="3963194"/>
            <a:ext cx="569913" cy="415925"/>
          </a:xfrm>
          <a:prstGeom prst="curvedConnector3">
            <a:avLst>
              <a:gd name="adj1" fmla="val 4986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8224" name="Text Box 32"/>
          <p:cNvSpPr txBox="1">
            <a:spLocks noChangeArrowheads="1"/>
          </p:cNvSpPr>
          <p:nvPr/>
        </p:nvSpPr>
        <p:spPr bwMode="auto">
          <a:xfrm>
            <a:off x="965200" y="25146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0.3</a:t>
            </a:r>
          </a:p>
        </p:txBody>
      </p:sp>
      <p:sp>
        <p:nvSpPr>
          <p:cNvPr id="648225" name="Text Box 33"/>
          <p:cNvSpPr txBox="1">
            <a:spLocks noChangeArrowheads="1"/>
          </p:cNvSpPr>
          <p:nvPr/>
        </p:nvSpPr>
        <p:spPr bwMode="auto">
          <a:xfrm>
            <a:off x="1422400" y="298767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0.5</a:t>
            </a:r>
          </a:p>
        </p:txBody>
      </p:sp>
      <p:sp>
        <p:nvSpPr>
          <p:cNvPr id="648226" name="Text Box 34"/>
          <p:cNvSpPr txBox="1">
            <a:spLocks noChangeArrowheads="1"/>
          </p:cNvSpPr>
          <p:nvPr/>
        </p:nvSpPr>
        <p:spPr bwMode="auto">
          <a:xfrm>
            <a:off x="2286000" y="2454275"/>
            <a:ext cx="55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0.2</a:t>
            </a:r>
          </a:p>
        </p:txBody>
      </p:sp>
      <p:sp>
        <p:nvSpPr>
          <p:cNvPr id="648227" name="Rectangle 35"/>
          <p:cNvSpPr>
            <a:spLocks noChangeArrowheads="1"/>
          </p:cNvSpPr>
          <p:nvPr/>
        </p:nvSpPr>
        <p:spPr bwMode="auto">
          <a:xfrm>
            <a:off x="3124200" y="2209800"/>
            <a:ext cx="6019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Font typeface="Monotype Sorts" charset="0"/>
              <a:buChar char="u"/>
            </a:pPr>
            <a:r>
              <a:rPr kumimoji="1" lang="en-US" sz="2800" dirty="0"/>
              <a:t>F</a:t>
            </a:r>
            <a:r>
              <a:rPr kumimoji="1" lang="en-US" sz="2800" dirty="0" smtClean="0">
                <a:solidFill>
                  <a:schemeClr val="tx1"/>
                </a:solidFill>
              </a:rPr>
              <a:t>inite</a:t>
            </a:r>
            <a:r>
              <a:rPr kumimoji="1" lang="en-US" sz="2800" dirty="0">
                <a:solidFill>
                  <a:schemeClr val="tx1"/>
                </a:solidFill>
              </a:rPr>
              <a:t>-state </a:t>
            </a:r>
            <a:r>
              <a:rPr kumimoji="1" lang="en-US" sz="2800" dirty="0" smtClean="0">
                <a:solidFill>
                  <a:schemeClr val="tx1"/>
                </a:solidFill>
              </a:rPr>
              <a:t>machines</a:t>
            </a:r>
            <a:endParaRPr kumimoji="1" lang="en-US" sz="32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buFont typeface="Monotype Sorts" charset="0"/>
              <a:buChar char="u"/>
            </a:pPr>
            <a:r>
              <a:rPr kumimoji="1" lang="en-US" sz="2800" dirty="0">
                <a:solidFill>
                  <a:schemeClr val="tx1"/>
                </a:solidFill>
              </a:rPr>
              <a:t>State transitions are </a:t>
            </a:r>
            <a:r>
              <a:rPr kumimoji="1" lang="en-US" sz="2800" dirty="0" smtClean="0">
                <a:solidFill>
                  <a:schemeClr val="tx1"/>
                </a:solidFill>
              </a:rPr>
              <a:t>probabilistic</a:t>
            </a:r>
            <a:endParaRPr kumimoji="1" lang="en-US" sz="3200" dirty="0"/>
          </a:p>
          <a:p>
            <a:pPr marL="342900" indent="-342900" algn="l">
              <a:lnSpc>
                <a:spcPct val="90000"/>
              </a:lnSpc>
              <a:buFont typeface="Monotype Sorts" charset="0"/>
              <a:buChar char="u"/>
            </a:pPr>
            <a:r>
              <a:rPr kumimoji="1" lang="en-US" sz="2800" dirty="0" smtClean="0">
                <a:solidFill>
                  <a:schemeClr val="tx1"/>
                </a:solidFill>
              </a:rPr>
              <a:t>Probabilistic </a:t>
            </a:r>
            <a:r>
              <a:rPr kumimoji="1" lang="en-US" sz="2800" dirty="0">
                <a:solidFill>
                  <a:schemeClr val="tx1"/>
                </a:solidFill>
              </a:rPr>
              <a:t>model checking question:</a:t>
            </a:r>
          </a:p>
          <a:p>
            <a:pPr marL="742950" lvl="1" indent="-285750" algn="l">
              <a:lnSpc>
                <a:spcPct val="90000"/>
              </a:lnSpc>
            </a:pPr>
            <a:r>
              <a:rPr kumimoji="1" lang="en-US" sz="3200" i="1" dirty="0">
                <a:solidFill>
                  <a:schemeClr val="accent2"/>
                </a:solidFill>
              </a:rPr>
              <a:t>What</a:t>
            </a:r>
            <a:r>
              <a:rPr kumimoji="1" lang="ja-JP" altLang="en-US" sz="3200" i="1" dirty="0">
                <a:solidFill>
                  <a:schemeClr val="accent2"/>
                </a:solidFill>
                <a:latin typeface="Arial"/>
              </a:rPr>
              <a:t>’</a:t>
            </a:r>
            <a:r>
              <a:rPr kumimoji="1" lang="en-US" sz="3200" i="1" dirty="0">
                <a:solidFill>
                  <a:schemeClr val="accent2"/>
                </a:solidFill>
              </a:rPr>
              <a:t>s the probability of reaching bad state?</a:t>
            </a:r>
          </a:p>
        </p:txBody>
      </p:sp>
      <p:sp>
        <p:nvSpPr>
          <p:cNvPr id="648228" name="Text Box 36"/>
          <p:cNvSpPr txBox="1">
            <a:spLocks noChangeArrowheads="1"/>
          </p:cNvSpPr>
          <p:nvPr/>
        </p:nvSpPr>
        <p:spPr bwMode="auto">
          <a:xfrm>
            <a:off x="609600" y="5302250"/>
            <a:ext cx="1327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bad state</a:t>
            </a:r>
            <a:r>
              <a:rPr lang="ja-JP" altLang="en-US" sz="1600">
                <a:solidFill>
                  <a:srgbClr val="FF0000"/>
                </a:solidFill>
                <a:latin typeface="Arial"/>
              </a:rPr>
              <a:t>”</a:t>
            </a:r>
            <a:endParaRPr lang="en-US" sz="16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3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Discrete-Time Markov Chains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8486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i="1"/>
              <a:t>S</a:t>
            </a:r>
            <a:r>
              <a:rPr lang="en-US"/>
              <a:t>  is a finite set of states</a:t>
            </a:r>
          </a:p>
          <a:p>
            <a:r>
              <a:rPr lang="en-US" i="1"/>
              <a:t>s</a:t>
            </a:r>
            <a:r>
              <a:rPr lang="en-US" i="1" baseline="-25000"/>
              <a:t>0</a:t>
            </a:r>
            <a:r>
              <a:rPr lang="en-US"/>
              <a:t> </a:t>
            </a:r>
            <a:r>
              <a:rPr lang="en-US" b="1">
                <a:sym typeface="Symbol" charset="0"/>
              </a:rPr>
              <a:t></a:t>
            </a:r>
            <a:r>
              <a:rPr lang="en-US" i="1"/>
              <a:t>S </a:t>
            </a:r>
            <a:r>
              <a:rPr lang="en-US"/>
              <a:t> is an initial state</a:t>
            </a:r>
          </a:p>
          <a:p>
            <a:r>
              <a:rPr lang="en-US" i="1"/>
              <a:t>T </a:t>
            </a:r>
            <a:r>
              <a:rPr lang="en-US"/>
              <a:t>:S</a:t>
            </a:r>
            <a:r>
              <a:rPr lang="en-US" b="1">
                <a:latin typeface="Verdana" charset="0"/>
                <a:sym typeface="Symbol" charset="0"/>
              </a:rPr>
              <a:t></a:t>
            </a:r>
            <a:r>
              <a:rPr lang="en-US">
                <a:latin typeface="Verdana" charset="0"/>
              </a:rPr>
              <a:t>S</a:t>
            </a:r>
            <a:r>
              <a:rPr lang="en-US" sz="2400" b="1">
                <a:latin typeface="Verdana" charset="0"/>
                <a:sym typeface="Symbol" charset="0"/>
              </a:rPr>
              <a:t></a:t>
            </a:r>
            <a:r>
              <a:rPr lang="en-US"/>
              <a:t>[0,1]  is the transition relation</a:t>
            </a:r>
          </a:p>
          <a:p>
            <a:pPr lvl="1">
              <a:lnSpc>
                <a:spcPct val="80000"/>
              </a:lnSpc>
            </a:pPr>
            <a:r>
              <a:rPr lang="en-US" sz="2800" b="1">
                <a:solidFill>
                  <a:schemeClr val="tx1"/>
                </a:solidFill>
                <a:latin typeface="Verdana" charset="0"/>
                <a:sym typeface="Symbol" charset="0"/>
              </a:rPr>
              <a:t></a:t>
            </a:r>
            <a:r>
              <a:rPr lang="en-US" sz="2800">
                <a:solidFill>
                  <a:schemeClr val="tx1"/>
                </a:solidFill>
                <a:latin typeface="Verdana" charset="0"/>
              </a:rPr>
              <a:t>s,s</a:t>
            </a:r>
            <a:r>
              <a:rPr lang="ja-JP" altLang="en-US" sz="2800">
                <a:solidFill>
                  <a:schemeClr val="tx1"/>
                </a:solidFill>
                <a:latin typeface="Arial"/>
              </a:rPr>
              <a:t>’</a:t>
            </a:r>
            <a:r>
              <a:rPr lang="en-US" sz="3200" b="1">
                <a:solidFill>
                  <a:schemeClr val="tx1"/>
                </a:solidFill>
                <a:latin typeface="Verdana" charset="0"/>
                <a:sym typeface="Symbol" charset="0"/>
              </a:rPr>
              <a:t></a:t>
            </a:r>
            <a:r>
              <a:rPr lang="en-US" sz="2800">
                <a:solidFill>
                  <a:schemeClr val="tx1"/>
                </a:solidFill>
                <a:latin typeface="Verdana" charset="0"/>
                <a:sym typeface="Symbol" charset="0"/>
              </a:rPr>
              <a:t>S  </a:t>
            </a:r>
            <a:r>
              <a:rPr lang="en-US" sz="4000" b="1">
                <a:solidFill>
                  <a:schemeClr val="tx1"/>
                </a:solidFill>
                <a:latin typeface="Verdana" charset="0"/>
                <a:sym typeface="Symbol" charset="0"/>
              </a:rPr>
              <a:t></a:t>
            </a:r>
            <a:r>
              <a:rPr lang="en-US" sz="2800" baseline="-25000">
                <a:solidFill>
                  <a:schemeClr val="tx1"/>
                </a:solidFill>
                <a:latin typeface="Verdana" charset="0"/>
                <a:sym typeface="Symbol" charset="0"/>
              </a:rPr>
              <a:t>s</a:t>
            </a:r>
            <a:r>
              <a:rPr lang="ja-JP" altLang="en-US" sz="2800" baseline="-25000">
                <a:solidFill>
                  <a:schemeClr val="tx1"/>
                </a:solidFill>
                <a:latin typeface="Arial"/>
                <a:sym typeface="Symbol" charset="0"/>
              </a:rPr>
              <a:t>’</a:t>
            </a:r>
            <a:r>
              <a:rPr lang="en-US" sz="2800" baseline="-25000">
                <a:solidFill>
                  <a:schemeClr val="tx1"/>
                </a:solidFill>
                <a:latin typeface="Verdana" charset="0"/>
                <a:sym typeface="Symbol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Verdana" charset="0"/>
                <a:sym typeface="Symbol" charset="0"/>
              </a:rPr>
              <a:t>T(s,s</a:t>
            </a:r>
            <a:r>
              <a:rPr lang="ja-JP" altLang="en-US" sz="2800">
                <a:solidFill>
                  <a:schemeClr val="tx1"/>
                </a:solidFill>
                <a:latin typeface="Arial"/>
                <a:sym typeface="Symbol" charset="0"/>
              </a:rPr>
              <a:t>’</a:t>
            </a:r>
            <a:r>
              <a:rPr lang="en-US" sz="2800">
                <a:solidFill>
                  <a:schemeClr val="tx1"/>
                </a:solidFill>
                <a:latin typeface="Verdana" charset="0"/>
                <a:sym typeface="Symbol" charset="0"/>
              </a:rPr>
              <a:t>)=1</a:t>
            </a:r>
            <a:endParaRPr lang="en-US">
              <a:solidFill>
                <a:schemeClr val="tx1"/>
              </a:solidFill>
            </a:endParaRPr>
          </a:p>
          <a:p>
            <a:r>
              <a:rPr lang="en-US" i="1"/>
              <a:t>L</a:t>
            </a:r>
            <a:r>
              <a:rPr lang="en-US"/>
              <a:t>  is a labeling function</a:t>
            </a: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3133725" y="2057400"/>
            <a:ext cx="2703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chemeClr val="accent2"/>
                </a:solidFill>
                <a:latin typeface="Verdana" charset="0"/>
              </a:rPr>
              <a:t> (S, s</a:t>
            </a:r>
            <a:r>
              <a:rPr lang="en-US" sz="3200" baseline="-25000">
                <a:solidFill>
                  <a:schemeClr val="accent2"/>
                </a:solidFill>
                <a:latin typeface="Verdana" charset="0"/>
              </a:rPr>
              <a:t>0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, T, 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69852"/>
            <a:ext cx="25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85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8104</Words>
  <Application>Microsoft Macintosh PowerPoint</Application>
  <PresentationFormat>On-screen Show (4:3)</PresentationFormat>
  <Paragraphs>1384</Paragraphs>
  <Slides>107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Model Checking Application Areas</vt:lpstr>
      <vt:lpstr>Overview</vt:lpstr>
      <vt:lpstr>Hardware Model Checking </vt:lpstr>
      <vt:lpstr>Software Model Checking</vt:lpstr>
      <vt:lpstr>Program Model Checking</vt:lpstr>
      <vt:lpstr>The Early Trends in  Program Model Checking</vt:lpstr>
      <vt:lpstr>Program Model Checking Enabling Technology </vt:lpstr>
      <vt:lpstr>Abstraction</vt:lpstr>
      <vt:lpstr>Under-Approximation “Meat-Axe” Abstraction</vt:lpstr>
      <vt:lpstr>Over-Approximations Abstract Interpretation</vt:lpstr>
      <vt:lpstr>Bringing Model Checking to Programs</vt:lpstr>
      <vt:lpstr>The Early Years</vt:lpstr>
      <vt:lpstr>SPIN Model Checker</vt:lpstr>
      <vt:lpstr>Hand-Translation</vt:lpstr>
      <vt:lpstr>Hand-Translation   Examples</vt:lpstr>
      <vt:lpstr>State-less Model Checking</vt:lpstr>
      <vt:lpstr>Partial-Order Reductions</vt:lpstr>
      <vt:lpstr>Partial Order Reductions Basic Ideas</vt:lpstr>
      <vt:lpstr>Persistent Set Reductions</vt:lpstr>
      <vt:lpstr>VeriSoft</vt:lpstr>
      <vt:lpstr>State-less Example</vt:lpstr>
      <vt:lpstr>State-less Example</vt:lpstr>
      <vt:lpstr>State-less Example</vt:lpstr>
      <vt:lpstr>Semi-Automatic Translation</vt:lpstr>
      <vt:lpstr>Fully Automatic Translation</vt:lpstr>
      <vt:lpstr>Program Model Checking More Early Trends</vt:lpstr>
      <vt:lpstr>Custom-made Model Checkers</vt:lpstr>
      <vt:lpstr>Custom-made Model Checkers</vt:lpstr>
      <vt:lpstr>Abstraction</vt:lpstr>
      <vt:lpstr>Data Type Abstraction</vt:lpstr>
      <vt:lpstr>Predicate Abstraction</vt:lpstr>
      <vt:lpstr>Example  Predicate Abstraction</vt:lpstr>
      <vt:lpstr>Example of Infeasible Counter-example</vt:lpstr>
      <vt:lpstr>SLAM Simplified View</vt:lpstr>
      <vt:lpstr>SLAM (Now Static Driver Verifier)</vt:lpstr>
      <vt:lpstr>Abstraction Refinement Example Adapted from Ball &amp; Rajamani POPL02</vt:lpstr>
      <vt:lpstr>Initial Abstraction and  Model Checking</vt:lpstr>
      <vt:lpstr>Symbolic Execution</vt:lpstr>
      <vt:lpstr>Next Abstraction and Model Checking</vt:lpstr>
      <vt:lpstr>The Future of Software Model Checking As predicted in 2002</vt:lpstr>
      <vt:lpstr>Fast Forward to 2014</vt:lpstr>
      <vt:lpstr>Bounded Model Checking for Software</vt:lpstr>
      <vt:lpstr>Loops</vt:lpstr>
      <vt:lpstr>A Simple Loop Example</vt:lpstr>
      <vt:lpstr>From Code to SAT</vt:lpstr>
      <vt:lpstr>Another Simple Example</vt:lpstr>
      <vt:lpstr>Bounded Verification Approaches</vt:lpstr>
      <vt:lpstr>Bounded model checking with SMT-Solvers</vt:lpstr>
      <vt:lpstr>SMT-solvers vs. SAT-solvers</vt:lpstr>
      <vt:lpstr>ESBMC</vt:lpstr>
      <vt:lpstr>Context-bounded verification</vt:lpstr>
      <vt:lpstr>Context-bounded verification with ESBMC</vt:lpstr>
      <vt:lpstr>Goto programs</vt:lpstr>
      <vt:lpstr>Formal model for a concurrent program</vt:lpstr>
      <vt:lpstr>Reachability Tree</vt:lpstr>
      <vt:lpstr>Exploring the Reachability Tree</vt:lpstr>
      <vt:lpstr>Lazy Approach</vt:lpstr>
      <vt:lpstr>Schedule Recording Approach</vt:lpstr>
      <vt:lpstr>Under-approximation and widening approach</vt:lpstr>
      <vt:lpstr>Implementation and Experiments</vt:lpstr>
      <vt:lpstr>JPF Overview</vt:lpstr>
      <vt:lpstr>What is JPF?</vt:lpstr>
      <vt:lpstr>History of JPF</vt:lpstr>
      <vt:lpstr>Users?</vt:lpstr>
      <vt:lpstr>Awards</vt:lpstr>
      <vt:lpstr>No Free Lunch</vt:lpstr>
      <vt:lpstr>JPF’s Home</vt:lpstr>
      <vt:lpstr>Where to learn more - the JPF-Wiki</vt:lpstr>
      <vt:lpstr>Key Points</vt:lpstr>
      <vt:lpstr>Application Types</vt:lpstr>
      <vt:lpstr>Examples</vt:lpstr>
      <vt:lpstr>JPF and the Host JVM</vt:lpstr>
      <vt:lpstr>JPF Structure</vt:lpstr>
      <vt:lpstr>Directory  Structure</vt:lpstr>
      <vt:lpstr>JPF Top-level Structure</vt:lpstr>
      <vt:lpstr>Search Policies</vt:lpstr>
      <vt:lpstr>Exploring Choices</vt:lpstr>
      <vt:lpstr>Choice Generators</vt:lpstr>
      <vt:lpstr>Listeners, the JPF Plugins</vt:lpstr>
      <vt:lpstr>Listeners Implementation</vt:lpstr>
      <vt:lpstr>Example Listener Checking NonNull Annotation on Return</vt:lpstr>
      <vt:lpstr>Bytecode Instruction Factories</vt:lpstr>
      <vt:lpstr>Example – Bytecode Factory</vt:lpstr>
      <vt:lpstr>MJI - Model-Java-Interface</vt:lpstr>
      <vt:lpstr>MJI - Implementation</vt:lpstr>
      <vt:lpstr>MJI - Example</vt:lpstr>
      <vt:lpstr>Obtaining JPF</vt:lpstr>
      <vt:lpstr>Running JPF (1)</vt:lpstr>
      <vt:lpstr>Running JPF (2)</vt:lpstr>
      <vt:lpstr>Configuring JPF</vt:lpstr>
      <vt:lpstr>Configuration cont.</vt:lpstr>
      <vt:lpstr>Running JPF</vt:lpstr>
      <vt:lpstr>JPF and JUnit</vt:lpstr>
      <vt:lpstr>Conclusions</vt:lpstr>
      <vt:lpstr>Other Types of Model Checking</vt:lpstr>
      <vt:lpstr>UPPAAL</vt:lpstr>
      <vt:lpstr>Intelligent Light Control</vt:lpstr>
      <vt:lpstr>Probabilistic Model Checking</vt:lpstr>
      <vt:lpstr>Discrete-Time Markov Chains</vt:lpstr>
      <vt:lpstr>Markov Chain: Simple Example</vt:lpstr>
      <vt:lpstr>PRISM Kwiatkowska et al., U. of Birmingham </vt:lpstr>
      <vt:lpstr>PRISM Syntax</vt:lpstr>
      <vt:lpstr>PowerPoint Presentation</vt:lpstr>
      <vt:lpstr>PowerPoint Presentation</vt:lpstr>
      <vt:lpstr>PCTL: Probabilistic State Formulas</vt:lpstr>
      <vt:lpstr>Statistical Probabilistic MC</vt:lpstr>
      <vt:lpstr>Statistical Probabilistic MC</vt:lpstr>
    </vt:vector>
  </TitlesOfParts>
  <Company>willem@gmail.com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Checking</dc:title>
  <dc:creator>Willem Visser</dc:creator>
  <cp:lastModifiedBy>Willem Visser</cp:lastModifiedBy>
  <cp:revision>41</cp:revision>
  <dcterms:created xsi:type="dcterms:W3CDTF">2014-11-23T14:18:35Z</dcterms:created>
  <dcterms:modified xsi:type="dcterms:W3CDTF">2014-11-24T23:11:03Z</dcterms:modified>
</cp:coreProperties>
</file>