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9" r:id="rId6"/>
    <p:sldId id="271" r:id="rId7"/>
    <p:sldId id="273" r:id="rId8"/>
    <p:sldId id="266" r:id="rId9"/>
    <p:sldId id="272" r:id="rId10"/>
    <p:sldId id="267" r:id="rId11"/>
  </p:sldIdLst>
  <p:sldSz cx="9144000" cy="6858000" type="screen4x3"/>
  <p:notesSz cx="6807200" cy="9939338"/>
  <p:embeddedFontLst>
    <p:embeddedFont>
      <p:font typeface="HY헤드라인M" panose="02030600000101010101" pitchFamily="18" charset="-127"/>
      <p:regular r:id="rId14"/>
    </p:embeddedFont>
    <p:embeddedFont>
      <p:font typeface="Helvetica" panose="020B0604020202020204" pitchFamily="34" charset="0"/>
      <p:regular r:id="rId15"/>
      <p:bold r:id="rId16"/>
      <p:italic r:id="rId17"/>
      <p:boldItalic r:id="rId18"/>
    </p:embeddedFont>
    <p:embeddedFont>
      <p:font typeface="맑은 고딕" panose="020B0503020000020004" pitchFamily="50" charset="-127"/>
      <p:regular r:id="rId19"/>
      <p:bold r:id="rId20"/>
    </p:embeddedFont>
    <p:embeddedFont>
      <p:font typeface="宋体" panose="02010600030101010101" pitchFamily="2" charset="-122"/>
      <p:regular r:id="rId21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6">
          <p15:clr>
            <a:srgbClr val="A4A3A4"/>
          </p15:clr>
        </p15:guide>
        <p15:guide id="2" pos="56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7" autoAdjust="0"/>
    <p:restoredTop sz="94784" autoAdjust="0"/>
  </p:normalViewPr>
  <p:slideViewPr>
    <p:cSldViewPr>
      <p:cViewPr varScale="1">
        <p:scale>
          <a:sx n="125" d="100"/>
          <a:sy n="125" d="100"/>
        </p:scale>
        <p:origin x="66" y="822"/>
      </p:cViewPr>
      <p:guideLst>
        <p:guide orient="horz" pos="4116"/>
        <p:guide pos="567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12" y="-10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8.fntdata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6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8" cy="496967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7" y="1"/>
            <a:ext cx="2949788" cy="496967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r">
              <a:defRPr sz="1200"/>
            </a:lvl1pPr>
          </a:lstStyle>
          <a:p>
            <a:fld id="{FA09882F-18BD-43AF-BFC7-971F73C2BE60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8" cy="496967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7" y="9440647"/>
            <a:ext cx="2949788" cy="496967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r">
              <a:defRPr sz="1200"/>
            </a:lvl1pPr>
          </a:lstStyle>
          <a:p>
            <a:fld id="{740663EB-E581-43EE-9F71-7DF66917135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1166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8" cy="496967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7" y="1"/>
            <a:ext cx="2949788" cy="496967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r">
              <a:defRPr sz="1200"/>
            </a:lvl1pPr>
          </a:lstStyle>
          <a:p>
            <a:fld id="{799C4378-C7DA-4B98-8EC8-B737CFC196E4}" type="datetimeFigureOut">
              <a:rPr lang="ko-KR" altLang="en-US" smtClean="0"/>
              <a:pPr/>
              <a:t>2018-02-24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8" tIns="46114" rIns="92228" bIns="46114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3"/>
          </a:xfrm>
          <a:prstGeom prst="rect">
            <a:avLst/>
          </a:prstGeom>
        </p:spPr>
        <p:txBody>
          <a:bodyPr vert="horz" lIns="92228" tIns="46114" rIns="92228" bIns="46114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8" cy="496967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7" y="9440647"/>
            <a:ext cx="2949788" cy="496967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r">
              <a:defRPr sz="1200"/>
            </a:lvl1pPr>
          </a:lstStyle>
          <a:p>
            <a:fld id="{A5E55B0C-F380-4373-97AC-2A3E38E13B8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6585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55B0C-F380-4373-97AC-2A3E38E13B8C}" type="slidenum">
              <a:rPr lang="ko-KR" altLang="en-US" smtClean="0">
                <a:solidFill>
                  <a:prstClr val="black"/>
                </a:solidFill>
              </a:rPr>
              <a:pPr/>
              <a:t>2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55B0C-F380-4373-97AC-2A3E38E13B8C}" type="slidenum">
              <a:rPr lang="ko-KR" altLang="en-US" smtClean="0">
                <a:solidFill>
                  <a:prstClr val="black"/>
                </a:solidFill>
              </a:rPr>
              <a:pPr/>
              <a:t>3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864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55B0C-F380-4373-97AC-2A3E38E13B8C}" type="slidenum">
              <a:rPr lang="ko-KR" altLang="en-US" smtClean="0">
                <a:solidFill>
                  <a:prstClr val="black"/>
                </a:solidFill>
              </a:rPr>
              <a:pPr/>
              <a:t>4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442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7A48-ED28-4938-A3B1-9C28C39FCA75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683B-7FA0-4FAB-8C4A-14104BED293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7A48-ED28-4938-A3B1-9C28C39FCA75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683B-7FA0-4FAB-8C4A-14104BED293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7A48-ED28-4938-A3B1-9C28C39FCA75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683B-7FA0-4FAB-8C4A-14104BED293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7A48-ED28-4938-A3B1-9C28C39FCA75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683B-7FA0-4FAB-8C4A-14104BED293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7A48-ED28-4938-A3B1-9C28C39FCA75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683B-7FA0-4FAB-8C4A-14104BED293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7A48-ED28-4938-A3B1-9C28C39FCA75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683B-7FA0-4FAB-8C4A-14104BED293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7A48-ED28-4938-A3B1-9C28C39FCA75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683B-7FA0-4FAB-8C4A-14104BED293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7A48-ED28-4938-A3B1-9C28C39FCA75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683B-7FA0-4FAB-8C4A-14104BED293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7A48-ED28-4938-A3B1-9C28C39FCA75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683B-7FA0-4FAB-8C4A-14104BED293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7A48-ED28-4938-A3B1-9C28C39FCA75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683B-7FA0-4FAB-8C4A-14104BED293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A7A48-ED28-4938-A3B1-9C28C39FCA75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683B-7FA0-4FAB-8C4A-14104BED293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A7A48-ED28-4938-A3B1-9C28C39FCA75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D683B-7FA0-4FAB-8C4A-14104BED293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직사각형 7"/>
          <p:cNvSpPr/>
          <p:nvPr userDrawn="1"/>
        </p:nvSpPr>
        <p:spPr>
          <a:xfrm>
            <a:off x="21246" y="6569075"/>
            <a:ext cx="9108000" cy="288925"/>
          </a:xfrm>
          <a:prstGeom prst="rect">
            <a:avLst/>
          </a:prstGeom>
          <a:solidFill>
            <a:sysClr val="windowText" lastClr="000000">
              <a:lumMod val="50000"/>
              <a:lumOff val="50000"/>
            </a:sysClr>
          </a:solidFill>
          <a:ln w="381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anchor="ctr"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kern="0" dirty="0">
                <a:solidFill>
                  <a:sysClr val="window" lastClr="FFFFFF">
                    <a:lumMod val="85000"/>
                  </a:sysClr>
                </a:solidFill>
                <a:latin typeface="맑은 고딕"/>
                <a:ea typeface="맑은 고딕"/>
              </a:rPr>
              <a:t> </a:t>
            </a:r>
            <a:r>
              <a:rPr kumimoji="0" lang="ko-KR" altLang="en-US" sz="1000" b="1" kern="0" dirty="0" smtClean="0">
                <a:solidFill>
                  <a:sysClr val="window" lastClr="FFFFFF">
                    <a:lumMod val="85000"/>
                  </a:sysClr>
                </a:solidFill>
                <a:latin typeface="맑은 고딕"/>
                <a:ea typeface="맑은 고딕"/>
              </a:rPr>
              <a:t>문의사항 </a:t>
            </a:r>
            <a:r>
              <a:rPr kumimoji="0" lang="en-US" altLang="ko-KR" sz="1000" b="1" kern="0" dirty="0" smtClean="0">
                <a:solidFill>
                  <a:sysClr val="window" lastClr="FFFFFF">
                    <a:lumMod val="85000"/>
                  </a:sysClr>
                </a:solidFill>
                <a:latin typeface="맑은 고딕"/>
                <a:ea typeface="맑은 고딕"/>
              </a:rPr>
              <a:t>E-mail. rndfuture@hyundai-ngv.com    TEL. 02-870-8074</a:t>
            </a:r>
            <a:endParaRPr kumimoji="0" lang="ko-KR" altLang="en-US" sz="1000" b="1" kern="0" dirty="0">
              <a:solidFill>
                <a:srgbClr val="92D050"/>
              </a:solidFill>
              <a:latin typeface="맑은 고딕"/>
              <a:ea typeface="맑은 고딕"/>
            </a:endParaRPr>
          </a:p>
        </p:txBody>
      </p:sp>
      <p:pic>
        <p:nvPicPr>
          <p:cNvPr id="11" name="그림 10" descr="미래기술_연구계획서 템플릿(가로 타입)_수정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1402358"/>
          </a:xfrm>
          <a:prstGeom prst="rect">
            <a:avLst/>
          </a:prstGeom>
        </p:spPr>
      </p:pic>
      <p:pic>
        <p:nvPicPr>
          <p:cNvPr id="13" name="그림 12" descr="NGV-신-로고(흰색)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8243331" y="5857892"/>
            <a:ext cx="1211562" cy="17145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DD851-AEE1-4248-B46C-BFAD470A8018}" type="datetimeFigureOut">
              <a:rPr lang="ko-KR" altLang="en-US" smtClean="0"/>
              <a:pPr/>
              <a:t>2018-02-24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3AB1F-B3D8-4C99-B4D4-873B80539C5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7" name="Group 9"/>
          <p:cNvGrpSpPr>
            <a:grpSpLocks/>
          </p:cNvGrpSpPr>
          <p:nvPr userDrawn="1"/>
        </p:nvGrpSpPr>
        <p:grpSpPr bwMode="auto">
          <a:xfrm>
            <a:off x="-3141" y="500042"/>
            <a:ext cx="9180000" cy="6350"/>
            <a:chOff x="328" y="4125"/>
            <a:chExt cx="6072" cy="1304"/>
          </a:xfrm>
        </p:grpSpPr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V="1">
              <a:off x="328" y="4125"/>
              <a:ext cx="3856" cy="1304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ko-KR" altLang="en-US" dirty="0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4201" y="4125"/>
              <a:ext cx="2199" cy="326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ko-KR" altLang="en-US" dirty="0"/>
            </a:p>
          </p:txBody>
        </p:sp>
      </p:grp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16969" y="6572272"/>
            <a:ext cx="627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슬라이드 번호 개체 틀 3"/>
          <p:cNvSpPr txBox="1">
            <a:spLocks/>
          </p:cNvSpPr>
          <p:nvPr userDrawn="1"/>
        </p:nvSpPr>
        <p:spPr>
          <a:xfrm>
            <a:off x="3766086" y="6670700"/>
            <a:ext cx="1600200" cy="330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t>-</a:t>
            </a:r>
            <a:fld id="{1BF22979-22EC-4356-9551-B9512495599D}" type="slidenum">
              <a:rPr kumimoji="0" lang="en-US" altLang="ko-KR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altLang="ko-KR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t>-</a:t>
            </a: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oup 9"/>
          <p:cNvGrpSpPr>
            <a:grpSpLocks/>
          </p:cNvGrpSpPr>
          <p:nvPr userDrawn="1"/>
        </p:nvGrpSpPr>
        <p:grpSpPr bwMode="auto">
          <a:xfrm>
            <a:off x="-3141" y="500042"/>
            <a:ext cx="9180000" cy="6350"/>
            <a:chOff x="328" y="4125"/>
            <a:chExt cx="6072" cy="1304"/>
          </a:xfrm>
        </p:grpSpPr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V="1">
              <a:off x="328" y="4125"/>
              <a:ext cx="3856" cy="1304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ko-KR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4201" y="4125"/>
              <a:ext cx="2199" cy="326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ko-KR" altLang="en-US" dirty="0">
                <a:solidFill>
                  <a:prstClr val="black"/>
                </a:solidFill>
              </a:endParaRPr>
            </a:p>
          </p:txBody>
        </p:sp>
      </p:grp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16969" y="6572272"/>
            <a:ext cx="627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슬라이드 번호 개체 틀 3"/>
          <p:cNvSpPr txBox="1">
            <a:spLocks/>
          </p:cNvSpPr>
          <p:nvPr userDrawn="1"/>
        </p:nvSpPr>
        <p:spPr>
          <a:xfrm>
            <a:off x="3766086" y="6670700"/>
            <a:ext cx="1600200" cy="3302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altLang="ko-KR" sz="1000" dirty="0" smtClean="0">
                <a:solidFill>
                  <a:prstClr val="black"/>
                </a:solidFill>
              </a:rPr>
              <a:t>-</a:t>
            </a:r>
            <a:fld id="{1BF22979-22EC-4356-9551-B9512495599D}" type="slidenum">
              <a:rPr lang="en-US" altLang="ko-KR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r>
              <a:rPr lang="en-US" altLang="ko-KR" sz="1000" dirty="0" smtClean="0">
                <a:solidFill>
                  <a:prstClr val="black"/>
                </a:solidFill>
              </a:rPr>
              <a:t>-</a:t>
            </a:r>
            <a:endParaRPr lang="en-US" altLang="ko-KR" sz="1000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DD851-AEE1-4248-B46C-BFAD470A801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2018-02-24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3AB1F-B3D8-4C99-B4D4-873B80539C5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oup 9"/>
          <p:cNvGrpSpPr>
            <a:grpSpLocks/>
          </p:cNvGrpSpPr>
          <p:nvPr userDrawn="1"/>
        </p:nvGrpSpPr>
        <p:grpSpPr bwMode="auto">
          <a:xfrm>
            <a:off x="-3141" y="500042"/>
            <a:ext cx="9180000" cy="0"/>
            <a:chOff x="328" y="4125"/>
            <a:chExt cx="6072" cy="1304"/>
          </a:xfrm>
        </p:grpSpPr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V="1">
              <a:off x="328" y="4125"/>
              <a:ext cx="3856" cy="1304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ko-KR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4201" y="4125"/>
              <a:ext cx="2199" cy="326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ko-KR" altLang="en-US" dirty="0">
                <a:solidFill>
                  <a:prstClr val="black"/>
                </a:solidFill>
              </a:endParaRPr>
            </a:p>
          </p:txBody>
        </p:sp>
      </p:grp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16969" y="6572272"/>
            <a:ext cx="627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슬라이드 번호 개체 틀 3"/>
          <p:cNvSpPr txBox="1">
            <a:spLocks/>
          </p:cNvSpPr>
          <p:nvPr userDrawn="1"/>
        </p:nvSpPr>
        <p:spPr>
          <a:xfrm>
            <a:off x="3766086" y="6670700"/>
            <a:ext cx="1600200" cy="3302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altLang="ko-KR" sz="1000" dirty="0" smtClean="0">
                <a:solidFill>
                  <a:prstClr val="black"/>
                </a:solidFill>
              </a:rPr>
              <a:t>-</a:t>
            </a:r>
            <a:fld id="{1BF22979-22EC-4356-9551-B9512495599D}" type="slidenum">
              <a:rPr lang="en-US" altLang="ko-KR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r>
              <a:rPr lang="en-US" altLang="ko-KR" sz="1000" dirty="0" smtClean="0">
                <a:solidFill>
                  <a:prstClr val="black"/>
                </a:solidFill>
              </a:rPr>
              <a:t>-</a:t>
            </a:r>
            <a:endParaRPr lang="en-US" altLang="ko-KR" sz="1000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nho.kim03@gmail.com" TargetMode="External"/><Relationship Id="rId2" Type="http://schemas.openxmlformats.org/officeDocument/2006/relationships/hyperlink" Target="mailto:moonzoo@cs.kaist.ac.kr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bookman1209@gmail.com" TargetMode="External"/><Relationship Id="rId5" Type="http://schemas.openxmlformats.org/officeDocument/2006/relationships/hyperlink" Target="mailto:duyloc_1503@kaist.ac.kr" TargetMode="External"/><Relationship Id="rId4" Type="http://schemas.openxmlformats.org/officeDocument/2006/relationships/hyperlink" Target="mailto:bsko5006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97672"/>
              </p:ext>
            </p:extLst>
          </p:nvPr>
        </p:nvGraphicFramePr>
        <p:xfrm>
          <a:off x="177800" y="1355997"/>
          <a:ext cx="8845619" cy="5102176"/>
        </p:xfrm>
        <a:graphic>
          <a:graphicData uri="http://schemas.openxmlformats.org/drawingml/2006/table">
            <a:tbl>
              <a:tblPr/>
              <a:tblGrid>
                <a:gridCol w="1828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7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060">
                <a:tc gridSpan="2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과  제  명 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51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       글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영       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코드변형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기반 테스트 케이스 에러 </a:t>
                      </a:r>
                      <a:r>
                        <a:rPr kumimoji="1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검출력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평가기술 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(Mutation testing)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60">
                <a:tc gridSpan="2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사업주관기관 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51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  관  명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       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KAIST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대전시 유성구 구성동 한국과학기술원 </a:t>
                      </a: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060">
                <a:tc gridSpan="2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연구책임자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097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성명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직위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       속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  락  처</a:t>
                      </a: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김문주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부교수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KAIST </a:t>
                      </a:r>
                      <a:r>
                        <a:rPr kumimoji="1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전산학부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042-350-3543 (010-8984-9046, 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hlinkClick r:id="rId2"/>
                        </a:rPr>
                        <a:t>moonzoo@cs.kaist.ac.kr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060">
                <a:tc gridSpan="2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참여연구원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042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성명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학위과정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연락처</a:t>
                      </a: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 윤 호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연구 조교수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042-350-7743 (010-2866-1550, 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hlinkClick r:id="rId3"/>
                        </a:rPr>
                        <a:t>yunho.kim03@gmail.com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고 봉 석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박사과정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042-350-7743 (010-2573-5543, 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hlinkClick r:id="rId4"/>
                        </a:rPr>
                        <a:t>bsko5006@gmail.com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)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Loc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Duy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Phan/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석사과정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042-350-7743 (010-7918-2911loc, 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hlinkClick r:id="rId5"/>
                        </a:rPr>
                        <a:t>duyloc_1503@kaist.ac.kr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임현수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석사 과정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042-350-7743 (010-2772-3534, 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hlinkClick r:id="rId6"/>
                        </a:rPr>
                        <a:t>bookman1209@gmail.com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092">
                <a:tc gridSpan="2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06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과제구분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중복체크 가능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□ </a:t>
                      </a:r>
                      <a:r>
                        <a:rPr kumimoji="1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현대차그룹</a:t>
                      </a: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관심테마                □ 자유테마</a:t>
                      </a: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4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현대차그룹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관심테마명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소프트웨어에 </a:t>
                      </a:r>
                      <a:r>
                        <a:rPr lang="ko-KR" altLang="en-US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코드변형</a:t>
                      </a:r>
                      <a:r>
                        <a:rPr lang="ko-KR" alt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(Mutation Testing)</a:t>
                      </a:r>
                      <a:r>
                        <a:rPr lang="ko-KR" alt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방법 활용하여 테스트 케이스 </a:t>
                      </a:r>
                      <a:r>
                        <a:rPr lang="ko-KR" altLang="en-US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휴먼에러</a:t>
                      </a:r>
                      <a:r>
                        <a:rPr lang="ko-KR" alt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검출력</a:t>
                      </a:r>
                      <a:r>
                        <a:rPr lang="ko-KR" alt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평가 기법 개발	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54946" y="5706839"/>
            <a:ext cx="360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n-US" altLang="ko-KR" sz="3000" dirty="0" smtClean="0">
                <a:solidFill>
                  <a:srgbClr val="FF0000"/>
                </a:solidFill>
              </a:rPr>
              <a:t> </a:t>
            </a:r>
            <a:endParaRPr lang="ko-KR" altLang="en-US" sz="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■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아이디어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제안서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주제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코드변형</a:t>
            </a:r>
            <a:r>
              <a:rPr lang="ko-KR" altLang="en-US" sz="20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기반 테스트 케이스 에러 </a:t>
            </a:r>
            <a:r>
              <a:rPr lang="ko-KR" altLang="en-US" sz="200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검출력</a:t>
            </a:r>
            <a:r>
              <a:rPr lang="ko-KR" altLang="en-US" sz="20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평가기술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  <a:endParaRPr lang="ko-KR" altLang="en-US" sz="20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0" name="Rectangle 1"/>
          <p:cNvSpPr>
            <a:spLocks noChangeArrowheads="1"/>
          </p:cNvSpPr>
          <p:nvPr/>
        </p:nvSpPr>
        <p:spPr bwMode="auto">
          <a:xfrm>
            <a:off x="179512" y="1049427"/>
            <a:ext cx="4335338" cy="5388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anchor="t" anchorCtr="0">
            <a:spAutoFit/>
          </a:bodyPr>
          <a:lstStyle/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-. 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국내외적으로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ISO 26262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나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ASPICE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등 자동차 </a:t>
            </a:r>
            <a:r>
              <a:rPr lang="en-US" altLang="ko-KR" sz="1000" dirty="0" err="1" smtClean="0">
                <a:solidFill>
                  <a:prstClr val="black"/>
                </a:solidFill>
                <a:cs typeface="돋움" pitchFamily="50" charset="-127"/>
              </a:rPr>
              <a:t>sw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인증 과정에서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자동차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SW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의 높은 안정성 확보를 요구 하고 있음 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/>
            </a:r>
            <a:b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</a:b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-.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하지만 현재 자동차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SW </a:t>
            </a:r>
            <a:r>
              <a:rPr lang="ko-KR" altLang="en-US" sz="1000" dirty="0" err="1" smtClean="0">
                <a:solidFill>
                  <a:prstClr val="black"/>
                </a:solidFill>
                <a:cs typeface="돋움" pitchFamily="50" charset="-127"/>
              </a:rPr>
              <a:t>테스팅에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주로 사용하고 있는 분기커버리지는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테스트 케이스의 실제 버그 검출 능력을 잘 나타내지 못함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(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즉 분기 커버리지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100%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를 달성하는 </a:t>
            </a:r>
            <a:r>
              <a:rPr lang="ko-KR" altLang="en-US" sz="1000" dirty="0" err="1" smtClean="0">
                <a:solidFill>
                  <a:prstClr val="black"/>
                </a:solidFill>
                <a:cs typeface="돋움" pitchFamily="50" charset="-127"/>
              </a:rPr>
              <a:t>테스팅을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수행해도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, SW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의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버그를 많이 놓칠 수 있음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)</a:t>
            </a: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-. MCDC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커버리지는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,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분기 커버리지 보다는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테스트 케이스의 실제 버그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검출 능력을 잘 나타내지만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,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여전히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MCDC </a:t>
            </a:r>
            <a:r>
              <a:rPr lang="ko-KR" altLang="en-US" sz="1000" dirty="0" err="1" smtClean="0">
                <a:solidFill>
                  <a:prstClr val="black"/>
                </a:solidFill>
                <a:cs typeface="돋움" pitchFamily="50" charset="-127"/>
              </a:rPr>
              <a:t>커버리지와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테스트 케이스의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실제 버그 검출 능력과 괴리가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있기에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, MCDC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보다 테스트 케이스의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실제 버그 검출 능력을 더 정확하게 나타내는 </a:t>
            </a:r>
            <a:r>
              <a:rPr lang="ko-KR" altLang="en-US" sz="1000" dirty="0" err="1" smtClean="0">
                <a:solidFill>
                  <a:prstClr val="black"/>
                </a:solidFill>
                <a:cs typeface="돋움" pitchFamily="50" charset="-127"/>
              </a:rPr>
              <a:t>테스팅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커버리지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필요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-. Mutation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커버리지는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MCDC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커버리지 보다 테스트케이스의 실제 버그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검출 능력을 정확히 나타내는 기술로써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(RIPR SW </a:t>
            </a:r>
            <a:r>
              <a:rPr lang="ko-KR" altLang="en-US" sz="1000" dirty="0" err="1" smtClean="0">
                <a:solidFill>
                  <a:prstClr val="black"/>
                </a:solidFill>
                <a:cs typeface="돋움" pitchFamily="50" charset="-127"/>
              </a:rPr>
              <a:t>테스팅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모델의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모든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단계를 포함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(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즉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, reachability, infection, propagation, revelation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을 모두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고려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)),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테스트 케이스의 품질을 정확히 평가하여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,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자동차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SW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의 품질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향상에 크게 기여하리라 기대함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. </a:t>
            </a: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</a:rPr>
              <a:t>-. </a:t>
            </a:r>
            <a:r>
              <a:rPr lang="ko-KR" altLang="en-US" sz="1000" dirty="0" smtClean="0">
                <a:solidFill>
                  <a:prstClr val="black"/>
                </a:solidFill>
              </a:rPr>
              <a:t>하지만</a:t>
            </a:r>
            <a:r>
              <a:rPr lang="en-US" altLang="ko-KR" sz="1000" dirty="0" smtClean="0">
                <a:solidFill>
                  <a:prstClr val="black"/>
                </a:solidFill>
              </a:rPr>
              <a:t>, Mutation </a:t>
            </a:r>
            <a:r>
              <a:rPr lang="ko-KR" altLang="en-US" sz="1000" dirty="0" smtClean="0">
                <a:solidFill>
                  <a:prstClr val="black"/>
                </a:solidFill>
              </a:rPr>
              <a:t>커버리지는 대상 </a:t>
            </a:r>
            <a:r>
              <a:rPr lang="en-US" altLang="ko-KR" sz="1000" dirty="0" smtClean="0">
                <a:solidFill>
                  <a:prstClr val="black"/>
                </a:solidFill>
              </a:rPr>
              <a:t>SW </a:t>
            </a:r>
            <a:r>
              <a:rPr lang="ko-KR" altLang="en-US" sz="1000" dirty="0" smtClean="0">
                <a:solidFill>
                  <a:prstClr val="black"/>
                </a:solidFill>
              </a:rPr>
              <a:t>소스 코드를 수많은 다양한</a:t>
            </a:r>
            <a:endParaRPr lang="en-US" altLang="ko-KR" sz="1000" dirty="0" smtClean="0">
              <a:solidFill>
                <a:prstClr val="black"/>
              </a:solidFill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</a:rPr>
              <a:t>   </a:t>
            </a:r>
            <a:r>
              <a:rPr lang="ko-KR" altLang="en-US" sz="1000" dirty="0" smtClean="0">
                <a:solidFill>
                  <a:prstClr val="black"/>
                </a:solidFill>
              </a:rPr>
              <a:t>방식으로 변경하고</a:t>
            </a:r>
            <a:r>
              <a:rPr lang="en-US" altLang="ko-KR" sz="1000" dirty="0" smtClean="0">
                <a:solidFill>
                  <a:prstClr val="black"/>
                </a:solidFill>
              </a:rPr>
              <a:t>, </a:t>
            </a:r>
            <a:r>
              <a:rPr lang="ko-KR" altLang="en-US" sz="1000" dirty="0" smtClean="0">
                <a:solidFill>
                  <a:prstClr val="black"/>
                </a:solidFill>
              </a:rPr>
              <a:t>변경한 변이 코드들을 각각 컴파일해서 </a:t>
            </a:r>
            <a:r>
              <a:rPr lang="ko-KR" altLang="en-US" sz="1000" dirty="0" err="1" smtClean="0">
                <a:solidFill>
                  <a:prstClr val="black"/>
                </a:solidFill>
              </a:rPr>
              <a:t>테스팅을</a:t>
            </a:r>
            <a:endParaRPr lang="en-US" altLang="ko-KR" sz="1000" dirty="0" smtClean="0">
              <a:solidFill>
                <a:prstClr val="black"/>
              </a:solidFill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</a:rPr>
              <a:t>  </a:t>
            </a:r>
            <a:r>
              <a:rPr lang="ko-KR" altLang="en-US" sz="1000" dirty="0" smtClean="0">
                <a:solidFill>
                  <a:prstClr val="black"/>
                </a:solidFill>
              </a:rPr>
              <a:t>수행하기 때문에</a:t>
            </a:r>
            <a:r>
              <a:rPr lang="en-US" altLang="ko-KR" sz="1000" dirty="0" smtClean="0">
                <a:solidFill>
                  <a:prstClr val="black"/>
                </a:solidFill>
              </a:rPr>
              <a:t>,</a:t>
            </a:r>
            <a:r>
              <a:rPr lang="ko-KR" altLang="en-US" sz="1000" dirty="0" smtClean="0">
                <a:solidFill>
                  <a:prstClr val="black"/>
                </a:solidFill>
              </a:rPr>
              <a:t> 많은 컴퓨팅 자원과 시간을 소요하는 단점 존재</a:t>
            </a:r>
            <a:endParaRPr lang="en-US" altLang="ko-KR" sz="1000" dirty="0" smtClean="0">
              <a:solidFill>
                <a:prstClr val="black"/>
              </a:solidFill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endParaRPr lang="en-US" altLang="ko-KR" sz="1000" dirty="0" smtClean="0">
              <a:solidFill>
                <a:prstClr val="black"/>
              </a:solidFill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</a:rPr>
              <a:t>-. </a:t>
            </a:r>
            <a:r>
              <a:rPr lang="ko-KR" altLang="en-US" sz="1000" dirty="0" smtClean="0">
                <a:solidFill>
                  <a:prstClr val="black"/>
                </a:solidFill>
              </a:rPr>
              <a:t>본 연구에서는 </a:t>
            </a:r>
            <a:r>
              <a:rPr lang="en-US" altLang="ko-KR" sz="1000" dirty="0">
                <a:solidFill>
                  <a:prstClr val="black"/>
                </a:solidFill>
              </a:rPr>
              <a:t>C </a:t>
            </a:r>
            <a:r>
              <a:rPr lang="ko-KR" altLang="en-US" sz="1000" dirty="0" smtClean="0">
                <a:solidFill>
                  <a:prstClr val="black"/>
                </a:solidFill>
              </a:rPr>
              <a:t>프로그램을 대상으로</a:t>
            </a:r>
            <a:r>
              <a:rPr lang="en-US" altLang="ko-KR" sz="1000" dirty="0" smtClean="0">
                <a:solidFill>
                  <a:prstClr val="black"/>
                </a:solidFill>
              </a:rPr>
              <a:t>,</a:t>
            </a:r>
            <a:r>
              <a:rPr lang="ko-KR" altLang="en-US" sz="1000" dirty="0" smtClean="0">
                <a:solidFill>
                  <a:prstClr val="black"/>
                </a:solidFill>
              </a:rPr>
              <a:t> 테스트 케이스의 품질을 </a:t>
            </a:r>
            <a:endParaRPr lang="en-US" altLang="ko-KR" sz="1000" dirty="0" smtClean="0">
              <a:solidFill>
                <a:prstClr val="black"/>
              </a:solidFill>
            </a:endParaRPr>
          </a:p>
          <a:p>
            <a:pPr eaLnBrk="0" hangingPunct="0">
              <a:lnSpc>
                <a:spcPct val="130000"/>
              </a:lnSpc>
              <a:spcBef>
                <a:spcPts val="1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</a:rPr>
              <a:t>  </a:t>
            </a:r>
            <a:r>
              <a:rPr lang="ko-KR" altLang="en-US" sz="1000" dirty="0" smtClean="0">
                <a:solidFill>
                  <a:prstClr val="black"/>
                </a:solidFill>
              </a:rPr>
              <a:t>정확하게 평가하기 위해</a:t>
            </a:r>
            <a:r>
              <a:rPr lang="en-US" altLang="ko-KR" sz="1000" dirty="0" smtClean="0">
                <a:solidFill>
                  <a:prstClr val="black"/>
                </a:solidFill>
              </a:rPr>
              <a:t>, Mutation </a:t>
            </a:r>
            <a:r>
              <a:rPr lang="ko-KR" altLang="en-US" sz="1000" dirty="0" smtClean="0">
                <a:solidFill>
                  <a:prstClr val="black"/>
                </a:solidFill>
              </a:rPr>
              <a:t>커버리지를 활용하는 기술</a:t>
            </a:r>
            <a:r>
              <a:rPr lang="en-US" altLang="ko-KR" sz="1000" dirty="0" smtClean="0">
                <a:solidFill>
                  <a:prstClr val="black"/>
                </a:solidFill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</a:rPr>
              <a:t>연구</a:t>
            </a:r>
            <a:r>
              <a:rPr lang="en-US" altLang="ko-KR" sz="1000" dirty="0" smtClean="0">
                <a:solidFill>
                  <a:prstClr val="black"/>
                </a:solidFill>
              </a:rPr>
              <a:t> </a:t>
            </a:r>
            <a:endParaRPr lang="en-US" altLang="ko-KR" sz="1000" dirty="0">
              <a:solidFill>
                <a:prstClr val="black"/>
              </a:solidFill>
            </a:endParaRPr>
          </a:p>
        </p:txBody>
      </p:sp>
      <p:sp>
        <p:nvSpPr>
          <p:cNvPr id="71" name="직사각형 70"/>
          <p:cNvSpPr/>
          <p:nvPr/>
        </p:nvSpPr>
        <p:spPr bwMode="auto">
          <a:xfrm>
            <a:off x="195263" y="725488"/>
            <a:ext cx="4319587" cy="5943871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90000"/>
              </a:lnSpc>
              <a:buClr>
                <a:srgbClr val="000000"/>
              </a:buClr>
              <a:buSzPts val="1600"/>
              <a:buFont typeface="Arial" charset="0"/>
              <a:buNone/>
              <a:defRPr/>
            </a:pPr>
            <a:endParaRPr lang="ko-KR" altLang="en-US" dirty="0">
              <a:solidFill>
                <a:srgbClr val="000000"/>
              </a:solidFill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2" name="그룹 12"/>
          <p:cNvGrpSpPr>
            <a:grpSpLocks/>
          </p:cNvGrpSpPr>
          <p:nvPr/>
        </p:nvGrpSpPr>
        <p:grpSpPr bwMode="auto">
          <a:xfrm>
            <a:off x="203694" y="735017"/>
            <a:ext cx="1450222" cy="287337"/>
            <a:chOff x="4213411" y="1353670"/>
            <a:chExt cx="1039906" cy="286871"/>
          </a:xfrm>
          <a:solidFill>
            <a:schemeClr val="bg1">
              <a:lumMod val="85000"/>
            </a:schemeClr>
          </a:solidFill>
        </p:grpSpPr>
        <p:sp>
          <p:nvSpPr>
            <p:cNvPr id="73" name="한쪽 모서리가 잘린 사각형 72"/>
            <p:cNvSpPr/>
            <p:nvPr/>
          </p:nvSpPr>
          <p:spPr bwMode="auto">
            <a:xfrm rot="10800000" flipH="1">
              <a:off x="4213411" y="1353670"/>
              <a:ext cx="1039906" cy="286871"/>
            </a:xfrm>
            <a:prstGeom prst="snip1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  <a:buFont typeface="Arial" charset="0"/>
                <a:buNone/>
                <a:defRPr/>
              </a:pPr>
              <a:endParaRPr lang="ko-KR" altLang="en-US" sz="1200" b="1" dirty="0">
                <a:solidFill>
                  <a:prstClr val="black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248797" y="1363180"/>
              <a:ext cx="977124" cy="275777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ko-KR" altLang="en-US" sz="1200" b="1" dirty="0">
                  <a:solidFill>
                    <a:prstClr val="black"/>
                  </a:solidFill>
                </a:rPr>
                <a:t>개 </a:t>
              </a:r>
              <a:r>
                <a:rPr lang="ko-KR" altLang="en-US" sz="1200" b="1" dirty="0" smtClean="0">
                  <a:solidFill>
                    <a:prstClr val="black"/>
                  </a:solidFill>
                </a:rPr>
                <a:t>요 </a:t>
              </a:r>
              <a:r>
                <a:rPr lang="en-US" altLang="ko-KR" sz="1200" b="1" dirty="0" smtClean="0">
                  <a:solidFill>
                    <a:prstClr val="black"/>
                  </a:solidFill>
                </a:rPr>
                <a:t>(</a:t>
              </a:r>
              <a:r>
                <a:rPr lang="ko-KR" altLang="en-US" sz="1200" b="1" dirty="0" smtClean="0">
                  <a:solidFill>
                    <a:prstClr val="black"/>
                  </a:solidFill>
                </a:rPr>
                <a:t>배경</a:t>
              </a:r>
              <a:r>
                <a:rPr lang="en-US" altLang="ko-KR" sz="1200" b="1" dirty="0" smtClean="0">
                  <a:solidFill>
                    <a:prstClr val="black"/>
                  </a:solidFill>
                </a:rPr>
                <a:t>/</a:t>
              </a:r>
              <a:r>
                <a:rPr lang="ko-KR" altLang="en-US" sz="1200" b="1" dirty="0" smtClean="0">
                  <a:solidFill>
                    <a:prstClr val="black"/>
                  </a:solidFill>
                </a:rPr>
                <a:t>목적</a:t>
              </a:r>
              <a:r>
                <a:rPr lang="en-US" altLang="ko-KR" sz="1200" b="1" dirty="0" smtClean="0">
                  <a:solidFill>
                    <a:prstClr val="black"/>
                  </a:solidFill>
                </a:rPr>
                <a:t>)</a:t>
              </a:r>
              <a:endParaRPr lang="ko-KR" altLang="en-US" sz="12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그룹 51"/>
          <p:cNvGrpSpPr>
            <a:grpSpLocks/>
          </p:cNvGrpSpPr>
          <p:nvPr/>
        </p:nvGrpSpPr>
        <p:grpSpPr bwMode="auto">
          <a:xfrm>
            <a:off x="4685073" y="744542"/>
            <a:ext cx="1450222" cy="287337"/>
            <a:chOff x="4213411" y="1353670"/>
            <a:chExt cx="1039906" cy="286871"/>
          </a:xfrm>
          <a:solidFill>
            <a:schemeClr val="bg1">
              <a:lumMod val="85000"/>
            </a:schemeClr>
          </a:solidFill>
        </p:grpSpPr>
        <p:sp>
          <p:nvSpPr>
            <p:cNvPr id="109" name="한쪽 모서리가 잘린 사각형 108"/>
            <p:cNvSpPr/>
            <p:nvPr/>
          </p:nvSpPr>
          <p:spPr bwMode="auto">
            <a:xfrm rot="10800000" flipH="1">
              <a:off x="4213411" y="1353670"/>
              <a:ext cx="1039906" cy="286871"/>
            </a:xfrm>
            <a:prstGeom prst="snip1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  <a:buFont typeface="Arial" charset="0"/>
                <a:buNone/>
                <a:defRPr/>
              </a:pPr>
              <a:endParaRPr lang="ko-KR" altLang="en-US" sz="1200" b="1" dirty="0">
                <a:solidFill>
                  <a:prstClr val="black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248797" y="1363180"/>
              <a:ext cx="977124" cy="27655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ko-KR" altLang="en-US" sz="1200" b="1" dirty="0" smtClean="0">
                  <a:solidFill>
                    <a:prstClr val="black"/>
                  </a:solidFill>
                </a:rPr>
                <a:t>연구개발 목표</a:t>
              </a:r>
              <a:endParaRPr lang="ko-KR" altLang="en-US" sz="1200" b="1" dirty="0">
                <a:solidFill>
                  <a:prstClr val="black"/>
                </a:solidFill>
              </a:endParaRPr>
            </a:p>
          </p:txBody>
        </p:sp>
      </p:grpSp>
      <p:graphicFrame>
        <p:nvGraphicFramePr>
          <p:cNvPr id="51" name="표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595187"/>
              </p:ext>
            </p:extLst>
          </p:nvPr>
        </p:nvGraphicFramePr>
        <p:xfrm>
          <a:off x="4804094" y="1061168"/>
          <a:ext cx="4104456" cy="5350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1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92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연구목표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개발목표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920">
                <a:tc rowSpan="3"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정량적 목표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i="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Mutation </a:t>
                      </a:r>
                      <a:r>
                        <a:rPr lang="ko-KR" altLang="en-US" sz="1000" i="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커버리지를 활용하여</a:t>
                      </a:r>
                      <a:r>
                        <a:rPr lang="en-US" altLang="ko-KR" sz="1000" i="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, </a:t>
                      </a:r>
                      <a:r>
                        <a:rPr lang="ko-KR" altLang="en-US" sz="1000" i="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테스트케이스의 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결함 검출 능력을 평가하는 정량화 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metric 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종 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개발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984744"/>
                  </a:ext>
                </a:extLst>
              </a:tr>
              <a:tr h="156333">
                <a:tc vMerge="1">
                  <a:txBody>
                    <a:bodyPr/>
                    <a:lstStyle/>
                    <a:p>
                      <a:pPr marL="0" algn="l" defTabSz="914400" rtl="0" eaLnBrk="1" latinLnBrk="1" hangingPunct="1"/>
                      <a:endParaRPr lang="ko-KR" altLang="en-US" sz="1000" b="1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Mutation 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커버리지를 효과적이고 효율적으로 활용하기 위해 필요한 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Mutation operator 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정의 및 리스트</a:t>
                      </a: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 </a:t>
                      </a:r>
                      <a:endParaRPr lang="en-US" altLang="ko-KR" sz="1000" dirty="0" smtClean="0">
                        <a:solidFill>
                          <a:schemeClr val="tx1"/>
                        </a:solidFill>
                        <a:latin typeface="+mn-lt"/>
                        <a:cs typeface="돋움" pitchFamily="50" charset="-127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333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900" b="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buFont typeface="Arial" pitchFamily="34" charset="0"/>
                        <a:buNone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Open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source SW 2</a:t>
                      </a:r>
                      <a:r>
                        <a:rPr lang="ko-KR" altLang="en-US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종을 대상으로 동일 테스트 케이스 실행에  대해 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분기 커버리지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MCDC 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커버리지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Mutation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커버리지를 측정하여 다음의 사항을 비교 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28600" indent="-228600" algn="l" defTabSz="914400" rtl="0" eaLnBrk="1" latinLnBrk="1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buFont typeface="Arial" pitchFamily="34" charset="0"/>
                        <a:buAutoNum type="arabicPeriod"/>
                      </a:pP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Open source SW</a:t>
                      </a:r>
                      <a:r>
                        <a:rPr lang="ko-KR" altLang="en-US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에 포함된 모든 테스트들의 커버리지 달성 수치 비교</a:t>
                      </a:r>
                      <a:endParaRPr lang="en-US" altLang="ko-KR" sz="10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l" defTabSz="914400" rtl="0" eaLnBrk="1" latinLnBrk="1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buFont typeface="Arial" pitchFamily="34" charset="0"/>
                        <a:buAutoNum type="arabicPeriod"/>
                      </a:pPr>
                      <a:r>
                        <a:rPr lang="ko-KR" altLang="en-US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기존에 알려진 결함 검출하는 테스트의 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커버리지 달성 수치 비교</a:t>
                      </a:r>
                      <a:endParaRPr lang="en-US" altLang="ko-KR" sz="10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l" defTabSz="914400" rtl="0" eaLnBrk="1" latinLnBrk="1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buFont typeface="Arial" pitchFamily="34" charset="0"/>
                        <a:buAutoNum type="arabicPeriod"/>
                      </a:pPr>
                      <a:r>
                        <a:rPr lang="ko-KR" altLang="en-US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다양한 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Mutation </a:t>
                      </a:r>
                      <a:r>
                        <a:rPr lang="ko-KR" altLang="en-US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방법을 적용하여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각각의 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mutation </a:t>
                      </a:r>
                      <a:r>
                        <a:rPr lang="ko-KR" altLang="en-US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방법에 따른 커버리지 및 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mutant </a:t>
                      </a:r>
                      <a:r>
                        <a:rPr lang="ko-KR" altLang="en-US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생성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및 실행 시간 비교 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 </a:t>
                      </a:r>
                      <a:endParaRPr lang="ko-KR" altLang="en-US" sz="1000" b="0" i="1" kern="1200" dirty="0" smtClean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333">
                <a:tc rowSpan="2"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ko-KR" alt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정성적 목표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>
                        <a:lnSpc>
                          <a:spcPct val="130000"/>
                        </a:lnSpc>
                        <a:buFont typeface="Arial" pitchFamily="34" charset="0"/>
                        <a:buNone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Mutation 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커버리지 활용의 핵심인 다양한 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mutation operator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에 관해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,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자동차 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SW</a:t>
                      </a:r>
                      <a:r>
                        <a:rPr lang="ko-KR" altLang="en-US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맑은 고딕" pitchFamily="50" charset="-127"/>
                          <a:cs typeface="+mn-cs"/>
                        </a:rPr>
                        <a:t>에 최적 적용 방안 연구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latin typeface="+mn-lt"/>
                        <a:ea typeface="맑은 고딕" pitchFamily="50" charset="-127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333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900" b="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altLang="ko-KR" sz="1000" i="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Mutation </a:t>
                      </a:r>
                      <a:r>
                        <a:rPr lang="ko-KR" altLang="en-US" sz="1000" i="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커버리지를 활용하여</a:t>
                      </a:r>
                      <a:r>
                        <a:rPr lang="en-US" altLang="ko-KR" sz="1000" i="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, </a:t>
                      </a:r>
                      <a:r>
                        <a:rPr lang="ko-KR" altLang="en-US" sz="1000" i="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테스트케이스의 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결함 검출 능력을 정확히 평가하기 위해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, 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다양한 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mutants 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들의 특성 연구 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+mn-lt"/>
                          <a:cs typeface="돋움" pitchFamily="50" charset="-127"/>
                        </a:rPr>
                        <a:t> 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8" name="직사각형 47"/>
          <p:cNvSpPr/>
          <p:nvPr/>
        </p:nvSpPr>
        <p:spPr bwMode="auto">
          <a:xfrm>
            <a:off x="4696529" y="730389"/>
            <a:ext cx="4319587" cy="5943871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90000"/>
              </a:lnSpc>
              <a:buClr>
                <a:srgbClr val="000000"/>
              </a:buClr>
              <a:buSzPts val="1600"/>
              <a:buFont typeface="Arial" charset="0"/>
              <a:buNone/>
              <a:defRPr/>
            </a:pPr>
            <a:endParaRPr lang="ko-KR" altLang="en-US" dirty="0">
              <a:solidFill>
                <a:srgbClr val="000000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■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아이디어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제안서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주제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:SW 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오류 검출 향상을 위한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Mutation 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커버리지 기술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  <a:endParaRPr lang="ko-KR" altLang="en-US" sz="20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" name="직사각형 70"/>
          <p:cNvSpPr/>
          <p:nvPr/>
        </p:nvSpPr>
        <p:spPr bwMode="auto">
          <a:xfrm>
            <a:off x="195263" y="725488"/>
            <a:ext cx="4088705" cy="5943871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90000"/>
              </a:lnSpc>
              <a:buClr>
                <a:srgbClr val="000000"/>
              </a:buClr>
              <a:buSzPts val="1600"/>
              <a:buFont typeface="Arial" charset="0"/>
              <a:buNone/>
              <a:defRPr/>
            </a:pPr>
            <a:endParaRPr lang="ko-KR" altLang="en-US" dirty="0">
              <a:solidFill>
                <a:srgbClr val="000000"/>
              </a:solidFill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2" name="그룹 12"/>
          <p:cNvGrpSpPr>
            <a:grpSpLocks/>
          </p:cNvGrpSpPr>
          <p:nvPr/>
        </p:nvGrpSpPr>
        <p:grpSpPr bwMode="auto">
          <a:xfrm>
            <a:off x="203693" y="735017"/>
            <a:ext cx="1644813" cy="287337"/>
            <a:chOff x="4213411" y="1353670"/>
            <a:chExt cx="1179441" cy="286871"/>
          </a:xfrm>
          <a:solidFill>
            <a:schemeClr val="bg1">
              <a:lumMod val="85000"/>
            </a:schemeClr>
          </a:solidFill>
        </p:grpSpPr>
        <p:sp>
          <p:nvSpPr>
            <p:cNvPr id="73" name="한쪽 모서리가 잘린 사각형 72"/>
            <p:cNvSpPr/>
            <p:nvPr/>
          </p:nvSpPr>
          <p:spPr bwMode="auto">
            <a:xfrm rot="10800000" flipH="1">
              <a:off x="4213411" y="1353670"/>
              <a:ext cx="1039906" cy="286871"/>
            </a:xfrm>
            <a:prstGeom prst="snip1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  <a:buFont typeface="Arial" charset="0"/>
                <a:buNone/>
                <a:defRPr/>
              </a:pPr>
              <a:endParaRPr lang="ko-KR" altLang="en-US" sz="1200" b="1" dirty="0">
                <a:solidFill>
                  <a:prstClr val="black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248796" y="1363180"/>
              <a:ext cx="1144056" cy="27655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ko-KR" altLang="en-US" sz="1200" b="1" dirty="0">
                  <a:solidFill>
                    <a:prstClr val="black"/>
                  </a:solidFill>
                </a:rPr>
                <a:t>주요 연구 </a:t>
              </a:r>
              <a:r>
                <a:rPr lang="ko-KR" altLang="en-US" sz="1200" b="1" dirty="0" smtClean="0">
                  <a:solidFill>
                    <a:prstClr val="black"/>
                  </a:solidFill>
                </a:rPr>
                <a:t>내용 </a:t>
              </a:r>
              <a:r>
                <a:rPr lang="en-US" altLang="ko-KR" sz="1200" b="1" dirty="0" smtClean="0">
                  <a:solidFill>
                    <a:prstClr val="black"/>
                  </a:solidFill>
                </a:rPr>
                <a:t>(1/3)</a:t>
              </a:r>
              <a:endParaRPr lang="ko-KR" altLang="en-US" sz="12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251520" y="1223447"/>
            <a:ext cx="4032448" cy="551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anchor="t" anchorCtr="0">
            <a:spAutoFit/>
          </a:bodyPr>
          <a:lstStyle/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-.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SW </a:t>
            </a:r>
            <a:r>
              <a:rPr lang="ko-KR" altLang="en-US" sz="1000" dirty="0" err="1" smtClean="0">
                <a:solidFill>
                  <a:prstClr val="black"/>
                </a:solidFill>
                <a:cs typeface="돋움" pitchFamily="50" charset="-127"/>
              </a:rPr>
              <a:t>테스팅의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이론적 연구의 바탕이 되는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RIPR (Reachability,    </a:t>
            </a: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Infection, Propagation, Revelation) SW </a:t>
            </a:r>
            <a:r>
              <a:rPr lang="ko-KR" altLang="en-US" sz="1000" dirty="0" err="1" smtClean="0">
                <a:solidFill>
                  <a:prstClr val="black"/>
                </a:solidFill>
                <a:cs typeface="돋움" pitchFamily="50" charset="-127"/>
              </a:rPr>
              <a:t>테스팅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모델에 대한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관련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연구 조사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+ Reachability: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테스트가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faulty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구문에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reach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하는가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?</a:t>
            </a: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                    (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예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. </a:t>
            </a:r>
            <a:r>
              <a:rPr lang="ko-KR" altLang="en-US" sz="1000" dirty="0" err="1" smtClean="0">
                <a:solidFill>
                  <a:prstClr val="black"/>
                </a:solidFill>
                <a:cs typeface="돋움" pitchFamily="50" charset="-127"/>
              </a:rPr>
              <a:t>옆그림에서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 </a:t>
            </a:r>
            <a:r>
              <a:rPr lang="el-GR" altLang="ko-KR" sz="1000" dirty="0" smtClean="0">
                <a:solidFill>
                  <a:prstClr val="black"/>
                </a:solidFill>
                <a:cs typeface="돋움" pitchFamily="50" charset="-127"/>
              </a:rPr>
              <a:t>Δ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2 if(B&gt;A)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가 도달가능한가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?) 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+ Infection: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테스트가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faulty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구문을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infect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하는가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? </a:t>
            </a: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              (faulty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구문 </a:t>
            </a:r>
            <a:r>
              <a:rPr lang="ko-KR" altLang="en-US" sz="1000" dirty="0" err="1" smtClean="0">
                <a:solidFill>
                  <a:prstClr val="black"/>
                </a:solidFill>
                <a:cs typeface="돋움" pitchFamily="50" charset="-127"/>
              </a:rPr>
              <a:t>실행결과로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state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가 오염되는가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? ) </a:t>
            </a: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              (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예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. </a:t>
            </a:r>
            <a:r>
              <a:rPr lang="el-GR" altLang="ko-KR" sz="1000" dirty="0">
                <a:solidFill>
                  <a:prstClr val="black"/>
                </a:solidFill>
                <a:cs typeface="돋움" pitchFamily="50" charset="-127"/>
              </a:rPr>
              <a:t>Δ</a:t>
            </a: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2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If (B&gt;A)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로 바뀐  구문 때문에 </a:t>
            </a:r>
            <a:r>
              <a:rPr lang="en-US" altLang="ko-KR" sz="1000" dirty="0" err="1" smtClean="0">
                <a:solidFill>
                  <a:prstClr val="black"/>
                </a:solidFill>
                <a:cs typeface="돋움" pitchFamily="50" charset="-127"/>
              </a:rPr>
              <a:t>minVal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값이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              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잘못 정의  되는가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?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+ Propagation: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테스트의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faulty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구문 실행 결과가 시스템의 최종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                    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출력에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영향을 주는가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? 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                    (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예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. </a:t>
            </a:r>
            <a:r>
              <a:rPr lang="el-GR" altLang="ko-KR" sz="1000" dirty="0">
                <a:solidFill>
                  <a:prstClr val="black"/>
                </a:solidFill>
                <a:cs typeface="돋움" pitchFamily="50" charset="-127"/>
              </a:rPr>
              <a:t>Δ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2 If(B&gt;A)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로 바뀐 구문 때문에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return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값이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                        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바뀌는가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?)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+ Revelation:  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테스트의 </a:t>
            </a: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faulty 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구문 실행 결과가 시스템의 최종</a:t>
            </a:r>
            <a:endParaRPr lang="en-US" altLang="ko-KR" sz="1000" dirty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                  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출력 요구사항을 위반하게 하는가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? 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                   </a:t>
            </a: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(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예</a:t>
            </a: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. </a:t>
            </a:r>
            <a:r>
              <a:rPr lang="el-GR" altLang="ko-KR" sz="1000" dirty="0">
                <a:solidFill>
                  <a:prstClr val="black"/>
                </a:solidFill>
                <a:cs typeface="돋움" pitchFamily="50" charset="-127"/>
              </a:rPr>
              <a:t>Δ</a:t>
            </a: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2 If(B&gt;A) 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로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바뀐 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구문 때문에 </a:t>
            </a:r>
            <a:r>
              <a:rPr lang="ko-KR" altLang="en-US" sz="1000" dirty="0" err="1" smtClean="0">
                <a:solidFill>
                  <a:prstClr val="black"/>
                </a:solidFill>
                <a:cs typeface="돋움" pitchFamily="50" charset="-127"/>
              </a:rPr>
              <a:t>테스팅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                      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결과가 성공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-&gt;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실패로 바뀌는가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?) </a:t>
            </a:r>
            <a:endParaRPr lang="en-US" altLang="ko-KR" sz="1000" dirty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-.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현재 사용중인 다양한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SW </a:t>
            </a:r>
            <a:r>
              <a:rPr lang="ko-KR" altLang="en-US" sz="1000" dirty="0" err="1" smtClean="0">
                <a:solidFill>
                  <a:prstClr val="black"/>
                </a:solidFill>
                <a:cs typeface="돋움" pitchFamily="50" charset="-127"/>
              </a:rPr>
              <a:t>테스팅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커버리지를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RIPR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모델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기반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비교 분석하여 장단점을 파악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+ Graph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커버리지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+ Logic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커버리지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+ Mutation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커버리지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2577" y="2579789"/>
            <a:ext cx="4197895" cy="401756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9" name="직사각형 18"/>
          <p:cNvSpPr/>
          <p:nvPr/>
        </p:nvSpPr>
        <p:spPr bwMode="auto">
          <a:xfrm>
            <a:off x="4622577" y="748219"/>
            <a:ext cx="4197895" cy="1672669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90000"/>
              </a:lnSpc>
              <a:buClr>
                <a:srgbClr val="000000"/>
              </a:buClr>
              <a:buSzPts val="1600"/>
              <a:buFont typeface="Arial" charset="0"/>
              <a:buNone/>
              <a:defRPr/>
            </a:pPr>
            <a:endParaRPr lang="ko-KR" altLang="en-US" dirty="0">
              <a:solidFill>
                <a:srgbClr val="000000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4705300" y="1123097"/>
            <a:ext cx="4032448" cy="1297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anchor="t" anchorCtr="0">
            <a:spAutoFit/>
          </a:bodyPr>
          <a:lstStyle/>
          <a:p>
            <a:pPr eaLnBrk="0" hangingPunct="0">
              <a:lnSpc>
                <a:spcPct val="130000"/>
              </a:lnSpc>
              <a:spcBef>
                <a:spcPts val="4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-.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Mutation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커버리지를 사용하기 위해 필수적인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mutation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도구에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4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대한 관련 연구 조사 연구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4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+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특히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C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프로그램을 대상으로 현존하는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mutation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도구의 장단점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4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   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연구 조사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marL="171450" indent="-171450" eaLnBrk="0" hangingPunct="0">
              <a:lnSpc>
                <a:spcPct val="130000"/>
              </a:lnSpc>
              <a:spcBef>
                <a:spcPts val="400"/>
              </a:spcBef>
              <a:buFontTx/>
              <a:buChar char="-"/>
              <a:defRPr/>
            </a:pP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</p:txBody>
      </p:sp>
      <p:grpSp>
        <p:nvGrpSpPr>
          <p:cNvPr id="24" name="그룹 12"/>
          <p:cNvGrpSpPr>
            <a:grpSpLocks/>
          </p:cNvGrpSpPr>
          <p:nvPr/>
        </p:nvGrpSpPr>
        <p:grpSpPr bwMode="auto">
          <a:xfrm>
            <a:off x="4633947" y="757779"/>
            <a:ext cx="1882270" cy="287337"/>
            <a:chOff x="4213411" y="1353670"/>
            <a:chExt cx="1349713" cy="286871"/>
          </a:xfrm>
          <a:solidFill>
            <a:schemeClr val="bg1">
              <a:lumMod val="85000"/>
            </a:schemeClr>
          </a:solidFill>
        </p:grpSpPr>
        <p:sp>
          <p:nvSpPr>
            <p:cNvPr id="25" name="한쪽 모서리가 잘린 사각형 24"/>
            <p:cNvSpPr/>
            <p:nvPr/>
          </p:nvSpPr>
          <p:spPr bwMode="auto">
            <a:xfrm rot="10800000" flipH="1">
              <a:off x="4213411" y="1353670"/>
              <a:ext cx="1039906" cy="286871"/>
            </a:xfrm>
            <a:prstGeom prst="snip1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  <a:buFont typeface="Arial" charset="0"/>
                <a:buNone/>
                <a:defRPr/>
              </a:pPr>
              <a:endParaRPr lang="ko-KR" altLang="en-US" sz="1200" b="1" dirty="0">
                <a:solidFill>
                  <a:prstClr val="black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48797" y="1363180"/>
              <a:ext cx="1314327" cy="27655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ko-KR" altLang="en-US" sz="1200" b="1" dirty="0">
                  <a:solidFill>
                    <a:prstClr val="black"/>
                  </a:solidFill>
                </a:rPr>
                <a:t>주요 연구 </a:t>
              </a:r>
              <a:r>
                <a:rPr lang="ko-KR" altLang="en-US" sz="1200" b="1" dirty="0" smtClean="0">
                  <a:solidFill>
                    <a:prstClr val="black"/>
                  </a:solidFill>
                </a:rPr>
                <a:t>내용 </a:t>
              </a:r>
              <a:r>
                <a:rPr lang="en-US" altLang="ko-KR" sz="1200" b="1" dirty="0" smtClean="0">
                  <a:solidFill>
                    <a:prstClr val="black"/>
                  </a:solidFill>
                </a:rPr>
                <a:t>(2/3)</a:t>
              </a:r>
              <a:endParaRPr lang="ko-KR" altLang="en-US" sz="1200" b="1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462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■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아이디어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제안서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주제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:SW 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오류 검출 향상을 위한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Mutation 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커버리지 기술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  <a:endParaRPr lang="ko-KR" altLang="en-US" sz="20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0" name="Rectangle 1"/>
          <p:cNvSpPr>
            <a:spLocks noChangeArrowheads="1"/>
          </p:cNvSpPr>
          <p:nvPr/>
        </p:nvSpPr>
        <p:spPr bwMode="auto">
          <a:xfrm>
            <a:off x="150827" y="1124744"/>
            <a:ext cx="4270238" cy="1962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anchor="t" anchorCtr="0">
            <a:spAutoFit/>
          </a:bodyPr>
          <a:lstStyle/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-.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자동차 </a:t>
            </a: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SW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에 효과적으로 사용할 수 있는 </a:t>
            </a:r>
            <a:r>
              <a:rPr lang="ko-KR" altLang="en-US" sz="1000" dirty="0" err="1">
                <a:solidFill>
                  <a:prstClr val="black"/>
                </a:solidFill>
                <a:cs typeface="돋움" pitchFamily="50" charset="-127"/>
              </a:rPr>
              <a:t>휴먼에러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err="1">
                <a:solidFill>
                  <a:prstClr val="black"/>
                </a:solidFill>
                <a:cs typeface="돋움" pitchFamily="50" charset="-127"/>
              </a:rPr>
              <a:t>주입항목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(mutation operator) 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개발 </a:t>
            </a: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endParaRPr lang="en-US" altLang="ko-KR" sz="1000" dirty="0">
              <a:solidFill>
                <a:prstClr val="black"/>
              </a:solidFill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-.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생성된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Mutants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및 주어진 테스트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oracle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을 활용하여 테스트케이스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결함 검출 정량화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metric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개발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</a:rPr>
              <a:t>  + </a:t>
            </a:r>
            <a:r>
              <a:rPr lang="ko-KR" altLang="en-US" sz="1000" dirty="0" smtClean="0">
                <a:solidFill>
                  <a:prstClr val="black"/>
                </a:solidFill>
              </a:rPr>
              <a:t>검출 하기 힘든 </a:t>
            </a:r>
            <a:r>
              <a:rPr lang="en-US" altLang="ko-KR" sz="1000" dirty="0" smtClean="0">
                <a:solidFill>
                  <a:prstClr val="black"/>
                </a:solidFill>
              </a:rPr>
              <a:t>mutant </a:t>
            </a:r>
            <a:r>
              <a:rPr lang="ko-KR" altLang="en-US" sz="1000" dirty="0" smtClean="0">
                <a:solidFill>
                  <a:prstClr val="black"/>
                </a:solidFill>
              </a:rPr>
              <a:t>및 검출 하기 쉬운 </a:t>
            </a:r>
            <a:r>
              <a:rPr lang="en-US" altLang="ko-KR" sz="1000" dirty="0" smtClean="0">
                <a:solidFill>
                  <a:prstClr val="black"/>
                </a:solidFill>
              </a:rPr>
              <a:t>mutant </a:t>
            </a:r>
            <a:r>
              <a:rPr lang="ko-KR" altLang="en-US" sz="1000" dirty="0" smtClean="0">
                <a:solidFill>
                  <a:prstClr val="black"/>
                </a:solidFill>
              </a:rPr>
              <a:t>등</a:t>
            </a:r>
            <a:r>
              <a:rPr lang="en-US" altLang="ko-KR" sz="1000" dirty="0" smtClean="0">
                <a:solidFill>
                  <a:prstClr val="black"/>
                </a:solidFill>
              </a:rPr>
              <a:t>, mutant</a:t>
            </a:r>
            <a:r>
              <a:rPr lang="ko-KR" altLang="en-US" sz="1000" dirty="0" smtClean="0">
                <a:solidFill>
                  <a:prstClr val="black"/>
                </a:solidFill>
              </a:rPr>
              <a:t>의 </a:t>
            </a:r>
            <a:endParaRPr lang="en-US" altLang="ko-KR" sz="1000" dirty="0" smtClean="0">
              <a:solidFill>
                <a:prstClr val="black"/>
              </a:solidFill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</a:rPr>
              <a:t>     </a:t>
            </a:r>
            <a:r>
              <a:rPr lang="ko-KR" altLang="en-US" sz="1000" dirty="0" smtClean="0">
                <a:solidFill>
                  <a:prstClr val="black"/>
                </a:solidFill>
              </a:rPr>
              <a:t>특성과 </a:t>
            </a:r>
            <a:r>
              <a:rPr lang="en-US" altLang="ko-KR" sz="1000" dirty="0" smtClean="0">
                <a:solidFill>
                  <a:prstClr val="black"/>
                </a:solidFill>
              </a:rPr>
              <a:t>mutant </a:t>
            </a:r>
            <a:r>
              <a:rPr lang="ko-KR" altLang="en-US" sz="1000" dirty="0" smtClean="0">
                <a:solidFill>
                  <a:prstClr val="black"/>
                </a:solidFill>
              </a:rPr>
              <a:t>들간의 관계성을 고려하여 보다 정확한 테스트 </a:t>
            </a:r>
            <a:endParaRPr lang="en-US" altLang="ko-KR" sz="1000" dirty="0" smtClean="0">
              <a:solidFill>
                <a:prstClr val="black"/>
              </a:solidFill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</a:rPr>
              <a:t>     </a:t>
            </a:r>
            <a:r>
              <a:rPr lang="ko-KR" altLang="en-US" sz="1000" dirty="0" smtClean="0">
                <a:solidFill>
                  <a:prstClr val="black"/>
                </a:solidFill>
              </a:rPr>
              <a:t>케이스 결함 검출 정량화 </a:t>
            </a:r>
            <a:r>
              <a:rPr lang="en-US" altLang="ko-KR" sz="1000" dirty="0" smtClean="0">
                <a:solidFill>
                  <a:prstClr val="black"/>
                </a:solidFill>
              </a:rPr>
              <a:t>metric </a:t>
            </a:r>
            <a:r>
              <a:rPr lang="ko-KR" altLang="en-US" sz="1000" dirty="0" smtClean="0">
                <a:solidFill>
                  <a:prstClr val="black"/>
                </a:solidFill>
              </a:rPr>
              <a:t>연구</a:t>
            </a:r>
            <a:endParaRPr lang="en-US" altLang="ko-KR" sz="1000" dirty="0">
              <a:solidFill>
                <a:prstClr val="black"/>
              </a:solidFill>
            </a:endParaRPr>
          </a:p>
        </p:txBody>
      </p:sp>
      <p:grpSp>
        <p:nvGrpSpPr>
          <p:cNvPr id="4" name="그룹 51"/>
          <p:cNvGrpSpPr>
            <a:grpSpLocks/>
          </p:cNvGrpSpPr>
          <p:nvPr/>
        </p:nvGrpSpPr>
        <p:grpSpPr bwMode="auto">
          <a:xfrm>
            <a:off x="4644008" y="723050"/>
            <a:ext cx="1450222" cy="287337"/>
            <a:chOff x="4213411" y="1353670"/>
            <a:chExt cx="1039906" cy="286871"/>
          </a:xfrm>
          <a:solidFill>
            <a:schemeClr val="bg1">
              <a:lumMod val="85000"/>
            </a:schemeClr>
          </a:solidFill>
        </p:grpSpPr>
        <p:sp>
          <p:nvSpPr>
            <p:cNvPr id="109" name="한쪽 모서리가 잘린 사각형 108"/>
            <p:cNvSpPr/>
            <p:nvPr/>
          </p:nvSpPr>
          <p:spPr bwMode="auto">
            <a:xfrm rot="10800000" flipH="1">
              <a:off x="4213411" y="1353670"/>
              <a:ext cx="1039906" cy="286871"/>
            </a:xfrm>
            <a:prstGeom prst="snip1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  <a:buFont typeface="Arial" charset="0"/>
                <a:buNone/>
                <a:defRPr/>
              </a:pPr>
              <a:endParaRPr lang="ko-KR" altLang="en-US" sz="1200" b="1" dirty="0">
                <a:solidFill>
                  <a:prstClr val="black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248797" y="1363180"/>
              <a:ext cx="977124" cy="27655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ko-KR" altLang="en-US" sz="1200" b="1" dirty="0" smtClean="0">
                  <a:solidFill>
                    <a:prstClr val="black"/>
                  </a:solidFill>
                </a:rPr>
                <a:t>예상 결과물</a:t>
              </a:r>
              <a:endParaRPr lang="ko-KR" altLang="en-US" sz="12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48" name="직사각형 47"/>
          <p:cNvSpPr/>
          <p:nvPr/>
        </p:nvSpPr>
        <p:spPr bwMode="auto">
          <a:xfrm>
            <a:off x="4644008" y="723050"/>
            <a:ext cx="4319587" cy="288522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90000"/>
              </a:lnSpc>
              <a:buClr>
                <a:srgbClr val="000000"/>
              </a:buClr>
              <a:buSzPts val="1600"/>
              <a:buFont typeface="Arial" charset="0"/>
              <a:buNone/>
              <a:defRPr/>
            </a:pPr>
            <a:endParaRPr lang="ko-KR" altLang="en-US" dirty="0">
              <a:solidFill>
                <a:srgbClr val="000000"/>
              </a:solidFill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13" name="그룹 51"/>
          <p:cNvGrpSpPr>
            <a:grpSpLocks/>
          </p:cNvGrpSpPr>
          <p:nvPr/>
        </p:nvGrpSpPr>
        <p:grpSpPr bwMode="auto">
          <a:xfrm>
            <a:off x="107505" y="726604"/>
            <a:ext cx="1750158" cy="287337"/>
            <a:chOff x="4213411" y="1353670"/>
            <a:chExt cx="1254980" cy="286871"/>
          </a:xfrm>
          <a:solidFill>
            <a:schemeClr val="bg1">
              <a:lumMod val="85000"/>
            </a:schemeClr>
          </a:solidFill>
        </p:grpSpPr>
        <p:sp>
          <p:nvSpPr>
            <p:cNvPr id="14" name="한쪽 모서리가 잘린 사각형 13"/>
            <p:cNvSpPr/>
            <p:nvPr/>
          </p:nvSpPr>
          <p:spPr bwMode="auto">
            <a:xfrm rot="10800000" flipH="1">
              <a:off x="4213411" y="1353670"/>
              <a:ext cx="1039906" cy="286871"/>
            </a:xfrm>
            <a:prstGeom prst="snip1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ts val="1600"/>
                <a:buFont typeface="Arial" charset="0"/>
                <a:buNone/>
                <a:defRPr/>
              </a:pPr>
              <a:endParaRPr lang="ko-KR" altLang="en-US" sz="1200" b="1" dirty="0">
                <a:solidFill>
                  <a:prstClr val="black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48796" y="1363180"/>
              <a:ext cx="1219595" cy="27655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ko-KR" altLang="en-US" sz="1200" b="1" dirty="0" smtClean="0">
                  <a:solidFill>
                    <a:prstClr val="black"/>
                  </a:solidFill>
                </a:rPr>
                <a:t>주요 연구 </a:t>
              </a:r>
              <a:r>
                <a:rPr lang="ko-KR" altLang="en-US" sz="1200" b="1" dirty="0" smtClean="0">
                  <a:solidFill>
                    <a:prstClr val="black"/>
                  </a:solidFill>
                </a:rPr>
                <a:t>내용 </a:t>
              </a:r>
              <a:r>
                <a:rPr lang="en-US" altLang="ko-KR" sz="1200" b="1" dirty="0" smtClean="0">
                  <a:solidFill>
                    <a:prstClr val="black"/>
                  </a:solidFill>
                </a:rPr>
                <a:t>(3/3)</a:t>
              </a:r>
              <a:endParaRPr lang="ko-KR" altLang="en-US" sz="12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16" name="직사각형 15"/>
          <p:cNvSpPr/>
          <p:nvPr/>
        </p:nvSpPr>
        <p:spPr bwMode="auto">
          <a:xfrm>
            <a:off x="107504" y="726604"/>
            <a:ext cx="4319587" cy="288522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90000"/>
              </a:lnSpc>
              <a:buClr>
                <a:srgbClr val="000000"/>
              </a:buClr>
              <a:buSzPts val="1600"/>
              <a:buFont typeface="Arial" charset="0"/>
              <a:buNone/>
              <a:defRPr/>
            </a:pPr>
            <a:endParaRPr lang="ko-KR" altLang="en-US" dirty="0">
              <a:solidFill>
                <a:srgbClr val="000000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4666202" y="1088546"/>
            <a:ext cx="4270238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anchor="t" anchorCtr="0">
            <a:spAutoFit/>
          </a:bodyPr>
          <a:lstStyle/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-. 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생성된 </a:t>
            </a: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Mutants 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및 주어진 테스트 </a:t>
            </a: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oracle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을 활용하여 테스트케이스</a:t>
            </a:r>
            <a:endParaRPr lang="en-US" altLang="ko-KR" sz="1000" dirty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 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 결함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검출을 정량적으로 측정할 수 있는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metric </a:t>
            </a:r>
            <a:endParaRPr lang="en-US" altLang="ko-KR" sz="1000" dirty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-.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자동차 </a:t>
            </a: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SW</a:t>
            </a:r>
            <a:r>
              <a:rPr lang="ko-KR" altLang="en-US" sz="1000" dirty="0">
                <a:solidFill>
                  <a:prstClr val="black"/>
                </a:solidFill>
                <a:cs typeface="돋움" pitchFamily="50" charset="-127"/>
              </a:rPr>
              <a:t>에 효과적으로 사용할 수 있는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휴먼 에러 </a:t>
            </a:r>
            <a:r>
              <a:rPr lang="ko-KR" altLang="en-US" sz="1000" dirty="0" err="1" smtClean="0">
                <a:solidFill>
                  <a:prstClr val="black"/>
                </a:solidFill>
                <a:cs typeface="돋움" pitchFamily="50" charset="-127"/>
              </a:rPr>
              <a:t>주입항목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  </a:t>
            </a:r>
            <a:endParaRPr lang="en-US" altLang="ko-KR" sz="1000" dirty="0" smtClean="0">
              <a:solidFill>
                <a:prstClr val="black"/>
              </a:solidFill>
              <a:cs typeface="돋움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 (</a:t>
            </a:r>
            <a:r>
              <a:rPr lang="en-US" altLang="ko-KR" sz="1000" dirty="0">
                <a:solidFill>
                  <a:prstClr val="black"/>
                </a:solidFill>
                <a:cs typeface="돋움" pitchFamily="50" charset="-127"/>
              </a:rPr>
              <a:t>mutation operator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) </a:t>
            </a:r>
            <a:r>
              <a:rPr lang="ko-KR" altLang="en-US" sz="1000" dirty="0" smtClean="0">
                <a:solidFill>
                  <a:prstClr val="black"/>
                </a:solidFill>
                <a:cs typeface="돋움" pitchFamily="50" charset="-127"/>
              </a:rPr>
              <a:t>정의 및 정리 리포트</a:t>
            </a:r>
            <a:r>
              <a:rPr lang="en-US" altLang="ko-KR" sz="1000" dirty="0" smtClean="0">
                <a:solidFill>
                  <a:prstClr val="black"/>
                </a:solidFill>
                <a:cs typeface="돋움" pitchFamily="50" charset="-127"/>
              </a:rPr>
              <a:t> </a:t>
            </a: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endParaRPr lang="en-US" altLang="ko-KR" sz="1000" dirty="0">
              <a:solidFill>
                <a:prstClr val="black"/>
              </a:solidFill>
            </a:endParaRPr>
          </a:p>
          <a:p>
            <a:pPr marL="171450" indent="-171450" eaLnBrk="0" hangingPunct="0">
              <a:lnSpc>
                <a:spcPct val="130000"/>
              </a:lnSpc>
              <a:spcBef>
                <a:spcPts val="300"/>
              </a:spcBef>
              <a:buFontTx/>
              <a:buChar char="-"/>
              <a:defRPr/>
            </a:pPr>
            <a:r>
              <a:rPr lang="en-US" altLang="ko-KR" sz="1000" dirty="0" smtClean="0">
                <a:latin typeface="맑은 고딕" pitchFamily="50" charset="-127"/>
              </a:rPr>
              <a:t>Open </a:t>
            </a:r>
            <a:r>
              <a:rPr lang="en-US" altLang="ko-KR" sz="1000" dirty="0">
                <a:latin typeface="맑은 고딕" pitchFamily="50" charset="-127"/>
              </a:rPr>
              <a:t>source SW 2</a:t>
            </a:r>
            <a:r>
              <a:rPr lang="ko-KR" altLang="en-US" sz="1000" dirty="0">
                <a:latin typeface="맑은 고딕" pitchFamily="50" charset="-127"/>
              </a:rPr>
              <a:t>종을 </a:t>
            </a:r>
            <a:r>
              <a:rPr lang="ko-KR" altLang="en-US" sz="1000" dirty="0" smtClean="0">
                <a:latin typeface="맑은 고딕" pitchFamily="50" charset="-127"/>
              </a:rPr>
              <a:t>대상으로</a:t>
            </a:r>
            <a:r>
              <a:rPr lang="en-US" altLang="ko-KR" sz="1000" dirty="0" smtClean="0">
                <a:latin typeface="맑은 고딕" pitchFamily="50" charset="-127"/>
              </a:rPr>
              <a:t>,</a:t>
            </a:r>
            <a:r>
              <a:rPr lang="ko-KR" altLang="en-US" sz="1000" dirty="0" smtClean="0">
                <a:latin typeface="맑은 고딕" pitchFamily="50" charset="-127"/>
              </a:rPr>
              <a:t> 다양한 커버리지 측정 결과 및 </a:t>
            </a:r>
            <a:endParaRPr lang="en-US" altLang="ko-KR" sz="1000" dirty="0" smtClean="0">
              <a:latin typeface="맑은 고딕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 smtClean="0">
                <a:latin typeface="맑은 고딕" pitchFamily="50" charset="-127"/>
              </a:rPr>
              <a:t>    mutation testing </a:t>
            </a:r>
            <a:r>
              <a:rPr lang="ko-KR" altLang="en-US" sz="1000" dirty="0" smtClean="0">
                <a:latin typeface="맑은 고딕" pitchFamily="50" charset="-127"/>
              </a:rPr>
              <a:t>에 소요된 </a:t>
            </a:r>
            <a:r>
              <a:rPr lang="en-US" altLang="ko-KR" sz="1000" dirty="0" smtClean="0">
                <a:latin typeface="맑은 고딕" pitchFamily="50" charset="-127"/>
              </a:rPr>
              <a:t>CPU </a:t>
            </a:r>
            <a:r>
              <a:rPr lang="ko-KR" altLang="en-US" sz="1000" dirty="0" smtClean="0">
                <a:latin typeface="맑은 고딕" pitchFamily="50" charset="-127"/>
              </a:rPr>
              <a:t>시간 및 저장 공간에 대한 실험</a:t>
            </a:r>
            <a:endParaRPr lang="en-US" altLang="ko-KR" sz="1000" dirty="0" smtClean="0">
              <a:latin typeface="맑은 고딕" pitchFamily="50" charset="-127"/>
            </a:endParaRPr>
          </a:p>
          <a:p>
            <a:pPr eaLnBrk="0" hangingPunct="0">
              <a:lnSpc>
                <a:spcPct val="130000"/>
              </a:lnSpc>
              <a:spcBef>
                <a:spcPts val="300"/>
              </a:spcBef>
              <a:defRPr/>
            </a:pPr>
            <a:r>
              <a:rPr lang="en-US" altLang="ko-KR" sz="1000" dirty="0" smtClean="0">
                <a:latin typeface="맑은 고딕" pitchFamily="50" charset="-127"/>
              </a:rPr>
              <a:t>    </a:t>
            </a:r>
            <a:r>
              <a:rPr lang="ko-KR" altLang="en-US" sz="1000" dirty="0" smtClean="0">
                <a:latin typeface="맑은 고딕" pitchFamily="50" charset="-127"/>
              </a:rPr>
              <a:t>결과 해석 리포트 </a:t>
            </a:r>
            <a:r>
              <a:rPr lang="en-US" altLang="ko-KR" sz="1000" dirty="0" smtClean="0">
                <a:solidFill>
                  <a:prstClr val="black"/>
                </a:solidFill>
              </a:rPr>
              <a:t> </a:t>
            </a:r>
            <a:endParaRPr lang="en-US" altLang="ko-KR" sz="1000" dirty="0">
              <a:solidFill>
                <a:prstClr val="black"/>
              </a:solidFill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276300" y="4153490"/>
            <a:ext cx="4007668" cy="12926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ko-KR" altLang="en-US" sz="1000" b="0" dirty="0" smtClean="0">
                <a:solidFill>
                  <a:schemeClr val="tx1"/>
                </a:solidFill>
                <a:latin typeface="+mn-lt"/>
              </a:rPr>
              <a:t>산술 연산자가 나타나는 자리마다 </a:t>
            </a:r>
            <a:r>
              <a:rPr lang="en-US" altLang="zh-CN" sz="1000" b="0" dirty="0" smtClean="0">
                <a:solidFill>
                  <a:schemeClr val="tx1"/>
                </a:solidFill>
                <a:latin typeface="+mn-lt"/>
              </a:rPr>
              <a:t>(+</a:t>
            </a:r>
            <a:r>
              <a:rPr lang="en-US" altLang="zh-CN" sz="1000" b="0" i="1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zh-CN" altLang="en-US" sz="1000" b="0" i="1" dirty="0" smtClean="0">
                <a:solidFill>
                  <a:schemeClr val="tx1"/>
                </a:solidFill>
                <a:latin typeface="+mn-lt"/>
              </a:rPr>
              <a:t>－</a:t>
            </a:r>
            <a:r>
              <a:rPr lang="en-US" altLang="zh-CN" sz="1000" b="0" i="1" dirty="0" smtClean="0">
                <a:solidFill>
                  <a:schemeClr val="tx1"/>
                </a:solidFill>
                <a:latin typeface="+mn-lt"/>
              </a:rPr>
              <a:t>, *, </a:t>
            </a:r>
            <a:r>
              <a:rPr lang="zh-CN" altLang="en-US" sz="1000" b="0" i="1" dirty="0" smtClean="0">
                <a:solidFill>
                  <a:schemeClr val="tx1"/>
                </a:solidFill>
                <a:latin typeface="+mn-lt"/>
              </a:rPr>
              <a:t>／</a:t>
            </a:r>
            <a:r>
              <a:rPr lang="en-US" altLang="zh-CN" sz="1000" b="0" i="1" dirty="0" smtClean="0">
                <a:solidFill>
                  <a:schemeClr val="tx1"/>
                </a:solidFill>
                <a:latin typeface="+mn-lt"/>
              </a:rPr>
              <a:t>,</a:t>
            </a:r>
            <a:r>
              <a:rPr lang="en-US" altLang="zh-CN" sz="1000" b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CN" sz="1000" b="0" dirty="0" smtClean="0">
                <a:solidFill>
                  <a:schemeClr val="tx1"/>
                </a:solidFill>
                <a:latin typeface="+mn-lt"/>
              </a:rPr>
              <a:t>%) </a:t>
            </a:r>
            <a:r>
              <a:rPr lang="ko-KR" altLang="en-US" sz="1000" b="0" dirty="0" smtClean="0">
                <a:solidFill>
                  <a:schemeClr val="tx1"/>
                </a:solidFill>
                <a:latin typeface="+mn-lt"/>
              </a:rPr>
              <a:t>또 다른 산술 연산자로 치환하는 </a:t>
            </a:r>
            <a:r>
              <a:rPr lang="en-US" altLang="ko-KR" sz="1000" b="0" dirty="0" smtClean="0">
                <a:solidFill>
                  <a:schemeClr val="tx1"/>
                </a:solidFill>
                <a:latin typeface="+mn-lt"/>
              </a:rPr>
              <a:t>mutation operator. </a:t>
            </a:r>
            <a:r>
              <a:rPr lang="en-US" altLang="zh-CN" sz="1000" b="0" dirty="0" smtClean="0">
                <a:solidFill>
                  <a:schemeClr val="tx1"/>
                </a:solidFill>
                <a:latin typeface="+mn-lt"/>
              </a:rPr>
              <a:t>  </a:t>
            </a:r>
            <a:r>
              <a:rPr lang="ko-KR" altLang="en-US" sz="1000" b="0" dirty="0" smtClean="0">
                <a:solidFill>
                  <a:schemeClr val="tx1"/>
                </a:solidFill>
                <a:latin typeface="+mn-lt"/>
              </a:rPr>
              <a:t>또한</a:t>
            </a:r>
            <a:r>
              <a:rPr lang="en-US" altLang="ko-KR" sz="1000" b="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ko-KR" altLang="en-US" sz="1000" b="0" dirty="0" smtClean="0">
                <a:solidFill>
                  <a:schemeClr val="tx1"/>
                </a:solidFill>
                <a:latin typeface="+mn-lt"/>
              </a:rPr>
              <a:t>산술연산자를 </a:t>
            </a:r>
            <a:r>
              <a:rPr lang="en-US" altLang="ko-KR" sz="1000" b="0" dirty="0" err="1" smtClean="0">
                <a:solidFill>
                  <a:schemeClr val="tx1"/>
                </a:solidFill>
                <a:latin typeface="+mn-lt"/>
              </a:rPr>
              <a:t>leftOp</a:t>
            </a:r>
            <a:r>
              <a:rPr lang="en-US" altLang="ko-KR" sz="1000" b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ko-KR" altLang="en-US" sz="1000" b="0" dirty="0" smtClean="0">
                <a:solidFill>
                  <a:schemeClr val="tx1"/>
                </a:solidFill>
                <a:latin typeface="+mn-lt"/>
              </a:rPr>
              <a:t>나 </a:t>
            </a:r>
            <a:r>
              <a:rPr lang="en-US" altLang="ko-KR" sz="1000" b="0" dirty="0" err="1" smtClean="0">
                <a:solidFill>
                  <a:schemeClr val="tx1"/>
                </a:solidFill>
                <a:latin typeface="+mn-lt"/>
              </a:rPr>
              <a:t>rightOp</a:t>
            </a:r>
            <a:r>
              <a:rPr lang="ko-KR" altLang="en-US" sz="1000" b="0" dirty="0" smtClean="0">
                <a:solidFill>
                  <a:schemeClr val="tx1"/>
                </a:solidFill>
                <a:latin typeface="+mn-lt"/>
              </a:rPr>
              <a:t>로도 치환 </a:t>
            </a:r>
            <a:endParaRPr lang="en-US" altLang="ko-KR" sz="1000" b="0" dirty="0" smtClean="0">
              <a:solidFill>
                <a:schemeClr val="tx1"/>
              </a:solidFill>
              <a:latin typeface="+mn-lt"/>
            </a:endParaRPr>
          </a:p>
          <a:p>
            <a:pPr marL="171450" indent="-171450">
              <a:lnSpc>
                <a:spcPct val="130000"/>
              </a:lnSpc>
              <a:buFontTx/>
              <a:buChar char="-"/>
              <a:defRPr/>
            </a:pPr>
            <a:r>
              <a:rPr lang="en-US" altLang="zh-CN" sz="1000" b="0" dirty="0" err="1" smtClean="0">
                <a:solidFill>
                  <a:schemeClr val="tx1"/>
                </a:solidFill>
                <a:latin typeface="+mn-lt"/>
              </a:rPr>
              <a:t>leftOp</a:t>
            </a:r>
            <a:r>
              <a:rPr lang="en-US" altLang="zh-CN" sz="1000" b="0" dirty="0" smtClean="0">
                <a:solidFill>
                  <a:schemeClr val="tx1"/>
                </a:solidFill>
                <a:latin typeface="+mn-lt"/>
              </a:rPr>
              <a:t>: </a:t>
            </a:r>
            <a:r>
              <a:rPr lang="ko-KR" altLang="en-US" sz="1000" b="0" dirty="0" smtClean="0">
                <a:solidFill>
                  <a:schemeClr val="tx1"/>
                </a:solidFill>
                <a:latin typeface="+mn-lt"/>
              </a:rPr>
              <a:t>연산자의 좌측 </a:t>
            </a:r>
            <a:r>
              <a:rPr lang="ko-KR" altLang="en-US" sz="1000" b="0" dirty="0" err="1" smtClean="0">
                <a:solidFill>
                  <a:schemeClr val="tx1"/>
                </a:solidFill>
                <a:latin typeface="+mn-lt"/>
              </a:rPr>
              <a:t>연산대상자</a:t>
            </a:r>
            <a:r>
              <a:rPr lang="ko-KR" altLang="en-US" sz="1000" b="0" dirty="0" smtClean="0">
                <a:solidFill>
                  <a:schemeClr val="tx1"/>
                </a:solidFill>
                <a:latin typeface="+mn-lt"/>
              </a:rPr>
              <a:t> 값을 사용</a:t>
            </a:r>
            <a:endParaRPr lang="en-US" altLang="ko-KR" sz="1000" b="0" dirty="0" smtClean="0">
              <a:solidFill>
                <a:schemeClr val="tx1"/>
              </a:solidFill>
              <a:latin typeface="+mn-lt"/>
            </a:endParaRPr>
          </a:p>
          <a:p>
            <a:pPr marL="171450" indent="-171450">
              <a:lnSpc>
                <a:spcPct val="130000"/>
              </a:lnSpc>
              <a:buFontTx/>
              <a:buChar char="-"/>
              <a:defRPr/>
            </a:pPr>
            <a:r>
              <a:rPr lang="en-US" altLang="ko-KR" sz="1000" b="0" dirty="0" err="1" smtClean="0">
                <a:solidFill>
                  <a:schemeClr val="tx1"/>
                </a:solidFill>
                <a:latin typeface="+mn-lt"/>
              </a:rPr>
              <a:t>rightOp</a:t>
            </a:r>
            <a:r>
              <a:rPr lang="en-US" altLang="ko-KR" sz="1000" b="0" dirty="0" smtClean="0">
                <a:solidFill>
                  <a:schemeClr val="tx1"/>
                </a:solidFill>
                <a:latin typeface="+mn-lt"/>
              </a:rPr>
              <a:t>: </a:t>
            </a:r>
            <a:r>
              <a:rPr lang="ko-KR" altLang="en-US" sz="1000" b="0" dirty="0" smtClean="0">
                <a:solidFill>
                  <a:schemeClr val="tx1"/>
                </a:solidFill>
                <a:latin typeface="+mn-lt"/>
              </a:rPr>
              <a:t>연산자의 </a:t>
            </a:r>
            <a:r>
              <a:rPr lang="ko-KR" altLang="en-US" sz="1000" b="0" dirty="0">
                <a:solidFill>
                  <a:schemeClr val="tx1"/>
                </a:solidFill>
                <a:latin typeface="+mn-lt"/>
              </a:rPr>
              <a:t>우</a:t>
            </a:r>
            <a:r>
              <a:rPr lang="ko-KR" altLang="en-US" sz="1000" b="0" dirty="0" smtClean="0">
                <a:solidFill>
                  <a:schemeClr val="tx1"/>
                </a:solidFill>
                <a:latin typeface="+mn-lt"/>
              </a:rPr>
              <a:t>측 </a:t>
            </a:r>
            <a:r>
              <a:rPr lang="ko-KR" altLang="en-US" sz="1000" b="0" dirty="0" err="1">
                <a:solidFill>
                  <a:schemeClr val="tx1"/>
                </a:solidFill>
                <a:latin typeface="+mn-lt"/>
              </a:rPr>
              <a:t>연산대상자</a:t>
            </a:r>
            <a:r>
              <a:rPr lang="ko-KR" altLang="en-US" sz="1000" b="0" dirty="0">
                <a:solidFill>
                  <a:schemeClr val="tx1"/>
                </a:solidFill>
                <a:latin typeface="+mn-lt"/>
              </a:rPr>
              <a:t> 값을 사용</a:t>
            </a:r>
            <a:endParaRPr lang="en-US" altLang="zh-CN" sz="1000" b="0" dirty="0">
              <a:solidFill>
                <a:schemeClr val="tx1"/>
              </a:solidFill>
              <a:latin typeface="+mn-lt"/>
            </a:endParaRPr>
          </a:p>
          <a:p>
            <a:pPr marL="171450" indent="-171450">
              <a:lnSpc>
                <a:spcPct val="130000"/>
              </a:lnSpc>
              <a:buFontTx/>
              <a:buChar char="-"/>
              <a:defRPr/>
            </a:pPr>
            <a:endParaRPr lang="en-US" altLang="zh-CN" sz="1000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179512" y="3897362"/>
            <a:ext cx="2948672" cy="251718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2857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SzPct val="85000"/>
              <a:defRPr/>
            </a:pPr>
            <a:r>
              <a:rPr lang="en-US" altLang="zh-CN" sz="1000" b="0" u="sng" dirty="0" smtClean="0">
                <a:solidFill>
                  <a:srgbClr val="00B0F0"/>
                </a:solidFill>
                <a:latin typeface="+mn-lt"/>
              </a:rPr>
              <a:t>Ex. Arithmetic </a:t>
            </a:r>
            <a:r>
              <a:rPr lang="en-US" altLang="zh-CN" sz="1000" b="0" u="sng" dirty="0" smtClean="0">
                <a:solidFill>
                  <a:srgbClr val="00B0F0"/>
                </a:solidFill>
                <a:latin typeface="+mn-lt"/>
              </a:rPr>
              <a:t>Operator Replacement: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266370" y="5445224"/>
            <a:ext cx="4017598" cy="1092607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zh-CN" sz="1000" b="0" dirty="0">
                <a:solidFill>
                  <a:schemeClr val="tx1"/>
                </a:solidFill>
              </a:rPr>
              <a:t>Examples:</a:t>
            </a:r>
          </a:p>
          <a:p>
            <a:pPr>
              <a:lnSpc>
                <a:spcPct val="130000"/>
              </a:lnSpc>
              <a:defRPr/>
            </a:pPr>
            <a:r>
              <a:rPr lang="en-US" altLang="zh-CN" sz="10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elvetica" pitchFamily="34" charset="0"/>
              </a:rPr>
              <a:t>       a = m * (o + p);</a:t>
            </a:r>
          </a:p>
          <a:p>
            <a:pPr>
              <a:lnSpc>
                <a:spcPct val="130000"/>
              </a:lnSpc>
              <a:defRPr/>
            </a:pPr>
            <a:r>
              <a:rPr lang="en-US" altLang="zh-CN" sz="10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∆1   a = m + (o + p);</a:t>
            </a:r>
          </a:p>
          <a:p>
            <a:pPr>
              <a:lnSpc>
                <a:spcPct val="130000"/>
              </a:lnSpc>
              <a:defRPr/>
            </a:pPr>
            <a:r>
              <a:rPr lang="en-US" altLang="zh-CN" sz="10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∆2   a = m * (o * p);</a:t>
            </a:r>
          </a:p>
          <a:p>
            <a:pPr>
              <a:lnSpc>
                <a:spcPct val="130000"/>
              </a:lnSpc>
              <a:defRPr/>
            </a:pPr>
            <a:r>
              <a:rPr lang="en-US" altLang="zh-CN" sz="10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∆3   a = m </a:t>
            </a:r>
            <a:r>
              <a:rPr lang="en-US" altLang="zh-CN" sz="1000" b="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leftOp</a:t>
            </a:r>
            <a:r>
              <a:rPr lang="en-US" altLang="zh-CN" sz="1000" b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(o + p);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07504" y="3861048"/>
            <a:ext cx="4313561" cy="27363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367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■</a:t>
            </a:r>
            <a:r>
              <a:rPr lang="ko-KR" altLang="en-US" sz="2000" dirty="0" smtClean="0">
                <a:latin typeface="HY헤드라인M" pitchFamily="18" charset="-127"/>
                <a:ea typeface="HY헤드라인M" pitchFamily="18" charset="-127"/>
              </a:rPr>
              <a:t> 유사 연구 실적</a:t>
            </a:r>
            <a:endParaRPr lang="ko-KR" altLang="en-US" sz="20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974440"/>
              </p:ext>
            </p:extLst>
          </p:nvPr>
        </p:nvGraphicFramePr>
        <p:xfrm>
          <a:off x="254900" y="620688"/>
          <a:ext cx="8634199" cy="5396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2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07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2086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단위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논문명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과제명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성명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근무처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771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제안과제 관련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논문 실적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최근 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년 內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국내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건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. Phan </a:t>
                      </a: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Duy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Loc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고봉석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김윤호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김문주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“COMUT: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사용자의 의도대로 효과적인 변이를 생성할 수 있는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C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프로그램 변이 도구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”, Korea Software Congress (KSC)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2017</a:t>
                      </a:r>
                    </a:p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전이루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김윤호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홍신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김문주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Mutagen4J: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효과적인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Java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프로그램 변이 생성 도구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Journal of KIISE: Software and Applications, Vol. 43, Num. 9, Sep 2016“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7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해외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SCI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건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S. Hong, T. </a:t>
                      </a: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Kwak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B. Lee, Y. Jeon, B. </a:t>
                      </a: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Ko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Y. Kim, and M. Kim, MUSEUM: Debugging Real-World Multilingual Programs Using Mutation Analysis, Information and Software Technology (IST), volume 82, pages 80-95, Feb 2017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7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기타</a:t>
                      </a:r>
                      <a:endParaRPr lang="en-US" altLang="ko-KR" sz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건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771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프로젝트 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수행실적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최근 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년 內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정부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건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지능형 자동화를 통한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풀스택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SW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코드 검증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NRF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2017.9-2018.5</a:t>
                      </a:r>
                      <a:endParaRPr lang="en-US" altLang="ko-KR" sz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SW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품질 향상을 위한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테스팅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자동화 및 디버깅 자동화 기술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NRF 2016.6-2019.5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3.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안드로이드 신규 취약점 탐지를 위한 모바일 소프트웨어 보안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테스팅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도구 개발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정통부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2014.4-2017.2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4.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초소형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·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고신뢰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(99.999%) OS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와 고성능 멀티코어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OS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를 동시 실행하는 듀얼 운영체제 원천 기술 개발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ETRI 2012.6-2017.2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7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기업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건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1. Windows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멀티쓰레드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프로그램을 대상으로 하는 동적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동시성결함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검출 도구 개발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삼성전자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2017.11-2018.11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2.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경로탐색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알고리즘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lang="en-US" altLang="ko-KR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Concolic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)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을 활용한 코드 테스트 자동생성 및 판정 솔루션 개발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현대모비스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2017.10-2018.7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3. C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소스코드 대상 유닛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테스팅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자동화 프레임워크 연구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삼성전자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2015.7-2020.6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4. SW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품질 향상을 위한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SW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코드 커버리지 검증 강화 연구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현대자동차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2015.5-2017.11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■</a:t>
            </a:r>
            <a:r>
              <a:rPr lang="ko-KR" altLang="en-US" sz="2000" dirty="0" smtClean="0">
                <a:latin typeface="HY헤드라인M" pitchFamily="18" charset="-127"/>
                <a:ea typeface="HY헤드라인M" pitchFamily="18" charset="-127"/>
              </a:rPr>
              <a:t> 유사 연구 실적</a:t>
            </a:r>
            <a:endParaRPr lang="ko-KR" altLang="en-US" sz="20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946306"/>
              </p:ext>
            </p:extLst>
          </p:nvPr>
        </p:nvGraphicFramePr>
        <p:xfrm>
          <a:off x="254900" y="620688"/>
          <a:ext cx="8634199" cy="2536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07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208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단위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논문명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과제명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성명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근무처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7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연구실 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보유특허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건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algn="l" latinLnBrk="1">
                        <a:buAutoNum type="arabicPeriod"/>
                      </a:pP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비결정적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이벤트 처리를 포함하는 프로그램에 대한 자동 테스트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생성기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및 방법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2016-12-05 / 10-1685299-0000</a:t>
                      </a:r>
                    </a:p>
                    <a:p>
                      <a:pPr marL="228600" indent="-228600" algn="l" latinLnBrk="1">
                        <a:buAutoNum type="arabicPeriod"/>
                      </a:pP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하이브리드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기술을 이용한 통계적 모델 검사 장치 및 방법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2015-05-06 / 10-1519447-0000</a:t>
                      </a:r>
                    </a:p>
                    <a:p>
                      <a:pPr marL="228600" indent="-228600" algn="l" latinLnBrk="1">
                        <a:buAutoNum type="arabicPeriod"/>
                      </a:pP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멀티스레드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프로그램에 대한 테스트 커버리지 정보를 이용한 자동 테스트 생성 장치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방법 및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기록매체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2015-05-06 / 10-1519450-0000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  <a:p>
                      <a:pPr marL="228600" indent="-228600" algn="l" latinLnBrk="1">
                        <a:buAutoNum type="arabicPeriod"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소프트웨어 유닛에 대한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확장형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 분산 테스트 방법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, 2013-01-22 / 10-1227024-0000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77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연구책임자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근무경력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16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년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2012-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현재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KAIST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부교수</a:t>
                      </a:r>
                      <a:endParaRPr lang="en-US" altLang="ko-KR" sz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2006-2012: KAIST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조교수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2004-2006: POSTECH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박사후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연구원</a:t>
                      </a:r>
                      <a:endParaRPr lang="en-US" altLang="ko-KR" sz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2002-2004: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삼성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SECUi.COM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차장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916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■</a:t>
            </a:r>
            <a:r>
              <a:rPr lang="ko-KR" altLang="en-US" sz="2000" dirty="0" smtClean="0">
                <a:latin typeface="HY헤드라인M" pitchFamily="18" charset="-127"/>
                <a:ea typeface="HY헤드라인M" pitchFamily="18" charset="-127"/>
              </a:rPr>
              <a:t> 설문 조사</a:t>
            </a:r>
            <a:endParaRPr lang="ko-KR" altLang="en-US" sz="20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3387" y="690562"/>
            <a:ext cx="8569325" cy="584358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txBody>
          <a:bodyPr wrap="square">
            <a:noAutofit/>
          </a:bodyPr>
          <a:lstStyle/>
          <a:p>
            <a:pPr marL="342900" indent="-342900">
              <a:lnSpc>
                <a:spcPts val="2000"/>
              </a:lnSpc>
              <a:defRPr/>
            </a:pPr>
            <a:endParaRPr lang="en-US" altLang="ko-KR" sz="1200" b="1" dirty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ts val="2000"/>
              </a:lnSpc>
              <a:defRPr/>
            </a:pP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■ ‘</a:t>
            </a:r>
            <a:r>
              <a:rPr lang="ko-KR" altLang="en-US" sz="1200" b="1" dirty="0">
                <a:latin typeface="맑은 고딕" pitchFamily="50" charset="-127"/>
                <a:ea typeface="맑은 고딕" pitchFamily="50" charset="-127"/>
              </a:rPr>
              <a:t>미래기술 연구과제 공모</a:t>
            </a:r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’</a:t>
            </a:r>
            <a:r>
              <a:rPr lang="ko-KR" altLang="en-US" sz="1200" b="1" dirty="0">
                <a:latin typeface="맑은 고딕" pitchFamily="50" charset="-127"/>
                <a:ea typeface="맑은 고딕" pitchFamily="50" charset="-127"/>
              </a:rPr>
              <a:t>를 알게된 경로는 무엇입니까</a:t>
            </a:r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?  (  </a:t>
            </a: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3  </a:t>
            </a:r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342900" indent="-342900">
              <a:lnSpc>
                <a:spcPts val="2000"/>
              </a:lnSpc>
              <a:buFontTx/>
              <a:buAutoNum type="arabicPeriod"/>
              <a:defRPr/>
            </a:pPr>
            <a:endParaRPr lang="en-US" altLang="ko-KR" sz="1200" b="1" dirty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ts val="2000"/>
              </a:lnSpc>
              <a:defRPr/>
            </a:pPr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    1) </a:t>
            </a:r>
            <a:r>
              <a:rPr lang="ko-KR" altLang="en-US" sz="1200" b="1" dirty="0" err="1">
                <a:latin typeface="맑은 고딕" pitchFamily="50" charset="-127"/>
                <a:ea typeface="맑은 고딕" pitchFamily="50" charset="-127"/>
              </a:rPr>
              <a:t>현대엔지비</a:t>
            </a:r>
            <a:r>
              <a:rPr lang="ko-KR" altLang="en-US" sz="1200" b="1" dirty="0">
                <a:latin typeface="맑은 고딕" pitchFamily="50" charset="-127"/>
                <a:ea typeface="맑은 고딕" pitchFamily="50" charset="-127"/>
              </a:rPr>
              <a:t> 홍보 이메일 </a:t>
            </a:r>
            <a:endParaRPr lang="en-US" altLang="ko-KR" sz="1200" b="1" dirty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ts val="2000"/>
              </a:lnSpc>
              <a:defRPr/>
            </a:pPr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    2) </a:t>
            </a:r>
            <a:r>
              <a:rPr lang="ko-KR" altLang="en-US" sz="1200" b="1" dirty="0">
                <a:latin typeface="맑은 고딕" pitchFamily="50" charset="-127"/>
                <a:ea typeface="맑은 고딕" pitchFamily="50" charset="-127"/>
              </a:rPr>
              <a:t>인터넷 </a:t>
            </a:r>
            <a:r>
              <a:rPr lang="ko-KR" altLang="en-US" sz="1200" b="1" dirty="0" err="1">
                <a:latin typeface="맑은 고딕" pitchFamily="50" charset="-127"/>
                <a:ea typeface="맑은 고딕" pitchFamily="50" charset="-127"/>
              </a:rPr>
              <a:t>웹페이지</a:t>
            </a:r>
            <a:r>
              <a:rPr lang="ko-KR" altLang="en-US" sz="1200" b="1" dirty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200" b="1" dirty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ts val="2000"/>
              </a:lnSpc>
              <a:defRPr/>
            </a:pPr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    3) </a:t>
            </a:r>
            <a:r>
              <a:rPr lang="ko-KR" altLang="en-US" sz="1200" b="1" dirty="0">
                <a:latin typeface="맑은 고딕" pitchFamily="50" charset="-127"/>
                <a:ea typeface="맑은 고딕" pitchFamily="50" charset="-127"/>
              </a:rPr>
              <a:t>지인을 통해서</a:t>
            </a:r>
            <a:endParaRPr lang="en-US" altLang="ko-KR" sz="1200" b="1" dirty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ts val="2000"/>
              </a:lnSpc>
              <a:defRPr/>
            </a:pPr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    4) </a:t>
            </a:r>
            <a:r>
              <a:rPr lang="ko-KR" altLang="en-US" sz="1200" b="1" dirty="0">
                <a:latin typeface="맑은 고딕" pitchFamily="50" charset="-127"/>
                <a:ea typeface="맑은 고딕" pitchFamily="50" charset="-127"/>
              </a:rPr>
              <a:t>기 타  </a:t>
            </a:r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(    )   </a:t>
            </a:r>
          </a:p>
          <a:p>
            <a:pPr marL="342900" indent="-342900">
              <a:lnSpc>
                <a:spcPts val="2000"/>
              </a:lnSpc>
              <a:defRPr/>
            </a:pPr>
            <a:endParaRPr lang="en-US" altLang="ko-KR" sz="12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ts val="2000"/>
              </a:lnSpc>
              <a:defRPr/>
            </a:pP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■ 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향후 기술개발이 반드시 필요한 미래기술 테마를 제시하신다면 어떤 분야가 있을까요</a:t>
            </a: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marL="342900" indent="-342900">
              <a:lnSpc>
                <a:spcPts val="2000"/>
              </a:lnSpc>
              <a:defRPr/>
            </a:pP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    (                                                                                                               )                                                                                        </a:t>
            </a:r>
          </a:p>
          <a:p>
            <a:pPr marL="342900" indent="-342900">
              <a:lnSpc>
                <a:spcPts val="2000"/>
              </a:lnSpc>
              <a:defRPr/>
            </a:pP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  </a:t>
            </a:r>
            <a:endParaRPr lang="en-US" altLang="ko-KR" sz="1200" b="1" dirty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ts val="2000"/>
              </a:lnSpc>
              <a:defRPr/>
            </a:pPr>
            <a:endParaRPr lang="en-US" altLang="ko-KR" sz="1200" b="1" dirty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ts val="2000"/>
              </a:lnSpc>
              <a:defRPr/>
            </a:pPr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■ </a:t>
            </a:r>
            <a:r>
              <a:rPr lang="ko-KR" altLang="en-US" sz="1200" b="1" dirty="0">
                <a:latin typeface="맑은 고딕" pitchFamily="50" charset="-127"/>
                <a:ea typeface="맑은 고딕" pitchFamily="50" charset="-127"/>
              </a:rPr>
              <a:t>제안기술과 관련된 해외연구인력</a:t>
            </a: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해외대학 교수</a:t>
            </a: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정부연구소 연구원</a:t>
            </a: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기업체 연구인력 등</a:t>
            </a: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 정보를 작성 요청 드립니다</a:t>
            </a:r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12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ts val="2000"/>
              </a:lnSpc>
              <a:defRPr/>
            </a:pPr>
            <a:r>
              <a:rPr lang="en-US" altLang="ko-KR" sz="12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관련기술 </a:t>
            </a:r>
            <a:r>
              <a:rPr lang="ko-KR" altLang="en-US" sz="1200" b="1" dirty="0">
                <a:latin typeface="맑은 고딕" pitchFamily="50" charset="-127"/>
                <a:ea typeface="맑은 고딕" pitchFamily="50" charset="-127"/>
              </a:rPr>
              <a:t>연구동향 </a:t>
            </a:r>
            <a:r>
              <a:rPr lang="ko-KR" altLang="en-US" sz="1200" b="1" dirty="0" err="1">
                <a:latin typeface="맑은 고딕" pitchFamily="50" charset="-127"/>
                <a:ea typeface="맑은 고딕" pitchFamily="50" charset="-127"/>
              </a:rPr>
              <a:t>파악시</a:t>
            </a:r>
            <a:r>
              <a:rPr lang="ko-KR" altLang="en-US" sz="1200" b="1" dirty="0">
                <a:latin typeface="맑은 고딕" pitchFamily="50" charset="-127"/>
                <a:ea typeface="맑은 고딕" pitchFamily="50" charset="-127"/>
              </a:rPr>
              <a:t> 참고자료로 활용할 </a:t>
            </a:r>
            <a:r>
              <a:rPr lang="ko-KR" altLang="en-US" sz="1200" b="1" dirty="0" smtClean="0">
                <a:latin typeface="맑은 고딕" pitchFamily="50" charset="-127"/>
                <a:ea typeface="맑은 고딕" pitchFamily="50" charset="-127"/>
              </a:rPr>
              <a:t>예정입니다</a:t>
            </a: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409729"/>
              </p:ext>
            </p:extLst>
          </p:nvPr>
        </p:nvGraphicFramePr>
        <p:xfrm>
          <a:off x="655638" y="4373013"/>
          <a:ext cx="8202643" cy="1855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8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0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74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국가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성명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소속</a:t>
                      </a:r>
                      <a:r>
                        <a:rPr lang="ko-KR" altLang="en-US" sz="11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기관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학과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이메일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혹은  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웹페이지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673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73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673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673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673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50" marR="91450" marT="45731" marB="4573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2990</TotalTime>
  <Words>1282</Words>
  <Application>Microsoft Office PowerPoint</Application>
  <PresentationFormat>화면 슬라이드 쇼(4:3)</PresentationFormat>
  <Paragraphs>198</Paragraphs>
  <Slides>7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7</vt:i4>
      </vt:variant>
    </vt:vector>
  </HeadingPairs>
  <TitlesOfParts>
    <vt:vector size="19" baseType="lpstr">
      <vt:lpstr>HY헤드라인M</vt:lpstr>
      <vt:lpstr>Helvetica</vt:lpstr>
      <vt:lpstr>굴림</vt:lpstr>
      <vt:lpstr>돋움</vt:lpstr>
      <vt:lpstr>맑은 고딕</vt:lpstr>
      <vt:lpstr>Wingdings</vt:lpstr>
      <vt:lpstr>宋体</vt:lpstr>
      <vt:lpstr>Arial</vt:lpstr>
      <vt:lpstr>Office 테마</vt:lpstr>
      <vt:lpstr>디자인 사용자 지정</vt:lpstr>
      <vt:lpstr>1_디자인 사용자 지정</vt:lpstr>
      <vt:lpstr>2_디자인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우수</dc:creator>
  <cp:lastModifiedBy>Windows 사용자</cp:lastModifiedBy>
  <cp:revision>247</cp:revision>
  <cp:lastPrinted>2018-02-24T07:57:51Z</cp:lastPrinted>
  <dcterms:created xsi:type="dcterms:W3CDTF">2013-05-23T05:03:59Z</dcterms:created>
  <dcterms:modified xsi:type="dcterms:W3CDTF">2018-02-24T08:01:28Z</dcterms:modified>
</cp:coreProperties>
</file>