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5" r:id="rId1"/>
  </p:sldMasterIdLst>
  <p:notesMasterIdLst>
    <p:notesMasterId r:id="rId7"/>
  </p:notesMasterIdLst>
  <p:sldIdLst>
    <p:sldId id="373" r:id="rId2"/>
    <p:sldId id="372" r:id="rId3"/>
    <p:sldId id="374" r:id="rId4"/>
    <p:sldId id="376" r:id="rId5"/>
    <p:sldId id="377" r:id="rId6"/>
  </p:sldIdLst>
  <p:sldSz cx="9144000" cy="6858000" type="screen4x3"/>
  <p:notesSz cx="6669088" cy="9926638"/>
  <p:custDataLst>
    <p:tags r:id="rId8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>
          <p15:clr>
            <a:srgbClr val="A4A3A4"/>
          </p15:clr>
        </p15:guide>
        <p15:guide id="2" pos="2143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0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rkYongbae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9FF"/>
    <a:srgbClr val="632523"/>
    <a:srgbClr val="F2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1790" autoAdjust="0"/>
    <p:restoredTop sz="96465" autoAdjust="0"/>
  </p:normalViewPr>
  <p:slideViewPr>
    <p:cSldViewPr>
      <p:cViewPr varScale="1">
        <p:scale>
          <a:sx n="65" d="100"/>
          <a:sy n="65" d="100"/>
        </p:scale>
        <p:origin x="60" y="24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30"/>
    </p:cViewPr>
  </p:sorterViewPr>
  <p:notesViewPr>
    <p:cSldViewPr>
      <p:cViewPr varScale="1">
        <p:scale>
          <a:sx n="132" d="100"/>
          <a:sy n="132" d="100"/>
        </p:scale>
        <p:origin x="-4062" y="-78"/>
      </p:cViewPr>
      <p:guideLst>
        <p:guide orient="horz" pos="3129"/>
        <p:guide pos="2143"/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9938" cy="496331"/>
          </a:xfrm>
          <a:prstGeom prst="rect">
            <a:avLst/>
          </a:prstGeom>
        </p:spPr>
        <p:txBody>
          <a:bodyPr vert="horz" lIns="90705" tIns="45353" rIns="90705" bIns="45353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7608" y="1"/>
            <a:ext cx="2889938" cy="496331"/>
          </a:xfrm>
          <a:prstGeom prst="rect">
            <a:avLst/>
          </a:prstGeom>
        </p:spPr>
        <p:txBody>
          <a:bodyPr vert="horz" lIns="90705" tIns="45353" rIns="90705" bIns="45353" rtlCol="0"/>
          <a:lstStyle>
            <a:lvl1pPr algn="r">
              <a:defRPr sz="1200"/>
            </a:lvl1pPr>
          </a:lstStyle>
          <a:p>
            <a:fld id="{66519C4B-957B-48D8-9FA5-433F329C300C}" type="datetimeFigureOut">
              <a:rPr lang="ko-KR" altLang="en-US" smtClean="0"/>
              <a:t>2016-12-19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5" tIns="45353" rIns="90705" bIns="45353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910" y="4715154"/>
            <a:ext cx="5335270" cy="4466986"/>
          </a:xfrm>
          <a:prstGeom prst="rect">
            <a:avLst/>
          </a:prstGeom>
        </p:spPr>
        <p:txBody>
          <a:bodyPr vert="horz" lIns="90705" tIns="45353" rIns="90705" bIns="4535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1"/>
          </a:xfrm>
          <a:prstGeom prst="rect">
            <a:avLst/>
          </a:prstGeom>
        </p:spPr>
        <p:txBody>
          <a:bodyPr vert="horz" lIns="90705" tIns="45353" rIns="90705" bIns="45353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7608" y="9428584"/>
            <a:ext cx="2889938" cy="496331"/>
          </a:xfrm>
          <a:prstGeom prst="rect">
            <a:avLst/>
          </a:prstGeom>
        </p:spPr>
        <p:txBody>
          <a:bodyPr vert="horz" lIns="90705" tIns="45353" rIns="90705" bIns="45353" rtlCol="0" anchor="b"/>
          <a:lstStyle>
            <a:lvl1pPr algn="r">
              <a:defRPr sz="1200"/>
            </a:lvl1pPr>
          </a:lstStyle>
          <a:p>
            <a:fld id="{1B12F7CE-E3B0-4251-8E99-980AF0E6D4B3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2828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70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31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0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0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75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3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352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1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6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93A88-741C-41F6-897A-2166098DE1D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2016-12-19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01AD3-5051-430A-BF59-4DE0E294EDBD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03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GNU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dirty="0" smtClean="0"/>
              <a:t> (1/4) [from Wikipedia]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95325"/>
            <a:ext cx="8686800" cy="4525963"/>
          </a:xfrm>
        </p:spPr>
        <p:txBody>
          <a:bodyPr>
            <a:noAutofit/>
          </a:bodyPr>
          <a:lstStyle/>
          <a:p>
            <a:r>
              <a:rPr lang="en-US" altLang="ko-KR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sz="2800" dirty="0" smtClean="0">
                <a:latin typeface="Calibri" panose="020F0502020204030204" pitchFamily="34" charset="0"/>
              </a:rPr>
              <a:t> </a:t>
            </a:r>
            <a:r>
              <a:rPr lang="en-US" altLang="ko-KR" sz="2800" dirty="0">
                <a:latin typeface="Calibri" panose="020F0502020204030204" pitchFamily="34" charset="0"/>
              </a:rPr>
              <a:t>is a source code coverage analysis and statement-by-statement profiling tool. </a:t>
            </a:r>
            <a:endParaRPr lang="en-US" altLang="ko-KR" sz="2800" dirty="0" smtClean="0">
              <a:latin typeface="Calibri" panose="020F0502020204030204" pitchFamily="34" charset="0"/>
            </a:endParaRPr>
          </a:p>
          <a:p>
            <a:r>
              <a:rPr lang="en-US" altLang="ko-K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sz="2800" dirty="0">
                <a:latin typeface="Calibri" panose="020F0502020204030204" pitchFamily="34" charset="0"/>
              </a:rPr>
              <a:t> </a:t>
            </a:r>
            <a:r>
              <a:rPr lang="en-US" altLang="ko-KR" sz="2800" dirty="0" smtClean="0">
                <a:latin typeface="Calibri" panose="020F0502020204030204" pitchFamily="34" charset="0"/>
              </a:rPr>
              <a:t>generates </a:t>
            </a:r>
            <a:r>
              <a:rPr lang="en-US" altLang="ko-KR" sz="2800" dirty="0">
                <a:latin typeface="Calibri" panose="020F0502020204030204" pitchFamily="34" charset="0"/>
              </a:rPr>
              <a:t>exact counts of the number of times each statement in a program </a:t>
            </a:r>
            <a:r>
              <a:rPr lang="en-US" altLang="ko-KR" sz="2800" dirty="0" smtClean="0">
                <a:latin typeface="Calibri" panose="020F0502020204030204" pitchFamily="34" charset="0"/>
              </a:rPr>
              <a:t>has been executed</a:t>
            </a:r>
          </a:p>
          <a:p>
            <a:r>
              <a:rPr lang="en-US" altLang="ko-K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sz="2800" dirty="0">
                <a:latin typeface="Calibri" panose="020F0502020204030204" pitchFamily="34" charset="0"/>
              </a:rPr>
              <a:t> </a:t>
            </a:r>
            <a:r>
              <a:rPr lang="en-US" altLang="ko-KR" sz="2800" dirty="0" smtClean="0">
                <a:latin typeface="Calibri" panose="020F0502020204030204" pitchFamily="34" charset="0"/>
              </a:rPr>
              <a:t>does </a:t>
            </a:r>
            <a:r>
              <a:rPr lang="en-US" altLang="ko-KR" sz="2800" dirty="0">
                <a:latin typeface="Calibri" panose="020F0502020204030204" pitchFamily="34" charset="0"/>
              </a:rPr>
              <a:t>not produce any time-based data </a:t>
            </a:r>
            <a:r>
              <a:rPr lang="en-US" altLang="ko-KR" sz="2800" dirty="0" smtClean="0">
                <a:latin typeface="Calibri" panose="020F0502020204030204" pitchFamily="34" charset="0"/>
              </a:rPr>
              <a:t>(you should use </a:t>
            </a:r>
            <a:r>
              <a:rPr lang="en-US" altLang="ko-KR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gprof</a:t>
            </a:r>
            <a:r>
              <a:rPr lang="en-US" altLang="ko-KR" sz="2800" dirty="0" smtClean="0">
                <a:latin typeface="Calibri" panose="020F0502020204030204" pitchFamily="34" charset="0"/>
              </a:rPr>
              <a:t> for</a:t>
            </a:r>
            <a:r>
              <a:rPr lang="ko-KR" altLang="en-US" sz="2800" dirty="0" smtClean="0">
                <a:latin typeface="Calibri" panose="020F0502020204030204" pitchFamily="34" charset="0"/>
              </a:rPr>
              <a:t> </a:t>
            </a:r>
            <a:r>
              <a:rPr lang="en-US" altLang="ko-KR" sz="2800" dirty="0" smtClean="0">
                <a:latin typeface="Calibri" panose="020F0502020204030204" pitchFamily="34" charset="0"/>
              </a:rPr>
              <a:t>this</a:t>
            </a:r>
            <a:r>
              <a:rPr lang="ko-KR" altLang="en-US" sz="2800" dirty="0" smtClean="0">
                <a:latin typeface="Calibri" panose="020F0502020204030204" pitchFamily="34" charset="0"/>
              </a:rPr>
              <a:t> </a:t>
            </a:r>
            <a:r>
              <a:rPr lang="en-US" altLang="ko-KR" sz="2800" dirty="0" smtClean="0">
                <a:latin typeface="Calibri" panose="020F0502020204030204" pitchFamily="34" charset="0"/>
              </a:rPr>
              <a:t>purpose) and </a:t>
            </a:r>
            <a:r>
              <a:rPr lang="en-US" altLang="ko-KR" sz="2800" dirty="0">
                <a:latin typeface="Calibri" panose="020F0502020204030204" pitchFamily="34" charset="0"/>
              </a:rPr>
              <a:t>works only on code compiled with the GCC suite. </a:t>
            </a:r>
            <a:endParaRPr lang="en-US" altLang="ko-KR" sz="28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6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GNU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dirty="0" smtClean="0"/>
              <a:t> (2/4)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Autofit/>
          </a:bodyPr>
          <a:lstStyle/>
          <a:p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To use gcov, each </a:t>
            </a:r>
            <a:r>
              <a:rPr lang="en-US" altLang="ko-KR" sz="2400" dirty="0">
                <a:latin typeface="Calibri" panose="020F0502020204030204" pitchFamily="34" charset="0"/>
                <a:cs typeface="Courier New" panose="02070309020205020404" pitchFamily="49" charset="0"/>
              </a:rPr>
              <a:t>source file 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should be compiled </a:t>
            </a:r>
            <a:r>
              <a:rPr lang="en-US" altLang="ko-KR" sz="2400" dirty="0">
                <a:latin typeface="Calibri" panose="020F0502020204030204" pitchFamily="34" charset="0"/>
                <a:cs typeface="Courier New" panose="02070309020205020404" pitchFamily="49" charset="0"/>
              </a:rPr>
              <a:t>with </a:t>
            </a:r>
            <a:br>
              <a:rPr lang="en-US" altLang="ko-KR" sz="2400" dirty="0">
                <a:latin typeface="Calibri" panose="020F0502020204030204" pitchFamily="34" charset="0"/>
                <a:cs typeface="Courier New" panose="02070309020205020404" pitchFamily="49" charset="0"/>
              </a:rPr>
            </a:b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altLang="ko-KR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fprofile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–arcs 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and 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altLang="ko-KR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ftest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-coverage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, which generates a 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altLang="ko-KR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gcno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 file that is a graph file of the source file.</a:t>
            </a:r>
          </a:p>
          <a:p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After </a:t>
            </a:r>
            <a:r>
              <a:rPr lang="en-US" altLang="ko-KR" sz="2400" dirty="0">
                <a:latin typeface="Calibri" panose="020F0502020204030204" pitchFamily="34" charset="0"/>
                <a:cs typeface="Courier New" panose="02070309020205020404" pitchFamily="49" charset="0"/>
              </a:rPr>
              <a:t>the instrumented target program completes its 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execution, execution statistics is recorded in a 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altLang="ko-KR" sz="2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gcda</a:t>
            </a:r>
            <a:r>
              <a:rPr lang="en-US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file.</a:t>
            </a:r>
          </a:p>
          <a:p>
            <a:r>
              <a:rPr lang="ko-KR" altLang="ko-KR" sz="24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gcov</a:t>
            </a:r>
            <a:r>
              <a:rPr lang="ko-KR" altLang="ko-KR" sz="2400" dirty="0" smtClean="0">
                <a:latin typeface="Calibri" panose="020F0502020204030204" pitchFamily="34" charset="0"/>
              </a:rPr>
              <a:t> creates a </a:t>
            </a:r>
            <a:r>
              <a:rPr lang="en-US" altLang="ko-KR" sz="2400" dirty="0" smtClean="0">
                <a:latin typeface="Calibri" panose="020F0502020204030204" pitchFamily="34" charset="0"/>
              </a:rPr>
              <a:t>human readable </a:t>
            </a:r>
            <a:r>
              <a:rPr lang="ko-KR" altLang="ko-KR" sz="2400" dirty="0" smtClean="0">
                <a:latin typeface="Calibri" panose="020F0502020204030204" pitchFamily="34" charset="0"/>
              </a:rPr>
              <a:t>logfile </a:t>
            </a:r>
            <a:r>
              <a:rPr lang="ko-KR" altLang="ko-KR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.gcov</a:t>
            </a:r>
            <a:r>
              <a:rPr lang="ko-KR" altLang="ko-K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2400" dirty="0" smtClean="0">
                <a:latin typeface="Calibri" panose="020F0502020204030204" pitchFamily="34" charset="0"/>
              </a:rPr>
              <a:t>from a </a:t>
            </a:r>
            <a:r>
              <a:rPr lang="en-US" altLang="ko-KR" sz="2400" dirty="0" err="1" smtClean="0">
                <a:latin typeface="Calibri" panose="020F0502020204030204" pitchFamily="34" charset="0"/>
              </a:rPr>
              <a:t>binary</a:t>
            </a:r>
            <a:r>
              <a:rPr lang="en-US" altLang="ko-KR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.gcda</a:t>
            </a:r>
            <a:r>
              <a:rPr lang="en-US" altLang="ko-KR" sz="2400" dirty="0" smtClean="0">
                <a:latin typeface="Calibri" panose="020F0502020204030204" pitchFamily="34" charset="0"/>
              </a:rPr>
              <a:t> file, w</a:t>
            </a:r>
            <a:r>
              <a:rPr lang="ko-KR" altLang="ko-KR" sz="2400" dirty="0" smtClean="0">
                <a:latin typeface="Calibri" panose="020F0502020204030204" pitchFamily="34" charset="0"/>
              </a:rPr>
              <a:t>hich indicates how many times each line of a source file has executed. </a:t>
            </a:r>
            <a:endParaRPr lang="en-US" altLang="ko-KR" sz="2400" dirty="0" smtClean="0">
              <a:latin typeface="Calibri" panose="020F0502020204030204" pitchFamily="34" charset="0"/>
            </a:endParaRPr>
          </a:p>
          <a:p>
            <a:r>
              <a:rPr lang="ko-KR" altLang="ko-KR" sz="2400" b="1" dirty="0" smtClean="0">
                <a:latin typeface="Calibri" panose="020F0502020204030204" pitchFamily="34" charset="0"/>
                <a:cs typeface="Courier New" panose="02070309020205020404" pitchFamily="49" charset="0"/>
              </a:rPr>
              <a:t>gcov [-b] [-c] [-v] [-n] [-l] [-f] [-o directory] </a:t>
            </a:r>
            <a:r>
              <a:rPr lang="ko-KR" altLang="ko-KR" sz="2400" b="1" i="1" dirty="0" smtClean="0">
                <a:latin typeface="Calibri" panose="020F0502020204030204" pitchFamily="34" charset="0"/>
                <a:cs typeface="Courier New" panose="02070309020205020404" pitchFamily="49" charset="0"/>
              </a:rPr>
              <a:t>sourcefile</a:t>
            </a:r>
            <a:r>
              <a:rPr lang="ko-KR" altLang="ko-KR" sz="2400" b="1" dirty="0" smtClean="0">
                <a:latin typeface="Calibri" panose="020F0502020204030204" pitchFamily="34" charset="0"/>
                <a:cs typeface="Courier New" panose="02070309020205020404" pitchFamily="49" charset="0"/>
              </a:rPr>
              <a:t> </a:t>
            </a:r>
            <a:endParaRPr lang="en-US" altLang="ko-KR" sz="2400" b="1" dirty="0" smtClean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pPr lvl="1"/>
            <a:r>
              <a:rPr lang="en-US" altLang="ko-KR" sz="1400" dirty="0">
                <a:latin typeface="Calibri" panose="020F0502020204030204" pitchFamily="34" charset="0"/>
              </a:rPr>
              <a:t>-a: Write individual execution counts for every basic block. </a:t>
            </a:r>
          </a:p>
          <a:p>
            <a:pPr lvl="1"/>
            <a:r>
              <a:rPr lang="en-US" altLang="ko-KR" sz="1400" dirty="0" smtClean="0">
                <a:latin typeface="Calibri" panose="020F0502020204030204" pitchFamily="34" charset="0"/>
              </a:rPr>
              <a:t>-</a:t>
            </a:r>
            <a:r>
              <a:rPr lang="ko-KR" altLang="ko-KR" sz="1400" dirty="0" smtClean="0">
                <a:latin typeface="Calibri" panose="020F0502020204030204" pitchFamily="34" charset="0"/>
              </a:rPr>
              <a:t>b</a:t>
            </a:r>
            <a:r>
              <a:rPr lang="en-US" altLang="ko-KR" sz="1400" dirty="0" smtClean="0">
                <a:latin typeface="Calibri" panose="020F0502020204030204" pitchFamily="34" charset="0"/>
              </a:rPr>
              <a:t>: </a:t>
            </a:r>
            <a:r>
              <a:rPr lang="ko-KR" altLang="ko-KR" sz="1400" dirty="0" smtClean="0">
                <a:latin typeface="Calibri" panose="020F0502020204030204" pitchFamily="34" charset="0"/>
              </a:rPr>
              <a:t>Write branch frequencies to the output file</a:t>
            </a:r>
            <a:r>
              <a:rPr lang="en-US" altLang="ko-KR" sz="1400" dirty="0" smtClean="0">
                <a:latin typeface="Calibri" panose="020F0502020204030204" pitchFamily="34" charset="0"/>
              </a:rPr>
              <a:t> </a:t>
            </a:r>
            <a:endParaRPr lang="ko-KR" altLang="ko-KR" sz="1400" dirty="0" smtClean="0">
              <a:latin typeface="Calibri" panose="020F0502020204030204" pitchFamily="34" charset="0"/>
            </a:endParaRPr>
          </a:p>
          <a:p>
            <a:pPr lvl="1"/>
            <a:r>
              <a:rPr lang="ko-KR" altLang="ko-KR" sz="1400" dirty="0" smtClean="0">
                <a:latin typeface="Calibri" panose="020F0502020204030204" pitchFamily="34" charset="0"/>
              </a:rPr>
              <a:t>-c</a:t>
            </a:r>
            <a:r>
              <a:rPr lang="en-US" altLang="ko-KR" sz="1400" dirty="0" smtClean="0">
                <a:latin typeface="Calibri" panose="020F0502020204030204" pitchFamily="34" charset="0"/>
              </a:rPr>
              <a:t>:</a:t>
            </a:r>
            <a:r>
              <a:rPr lang="ko-KR" altLang="ko-KR" sz="1400" dirty="0" smtClean="0">
                <a:latin typeface="Calibri" panose="020F0502020204030204" pitchFamily="34" charset="0"/>
              </a:rPr>
              <a:t> Write branch frequencies as the number of branches taken</a:t>
            </a:r>
            <a:r>
              <a:rPr lang="en-US" altLang="ko-KR" sz="1400" dirty="0" smtClean="0">
                <a:latin typeface="Calibri" panose="020F0502020204030204" pitchFamily="34" charset="0"/>
              </a:rPr>
              <a:t> </a:t>
            </a:r>
            <a:endParaRPr lang="ko-KR" altLang="ko-KR" sz="1400" dirty="0" smtClean="0">
              <a:latin typeface="Calibri" panose="020F0502020204030204" pitchFamily="34" charset="0"/>
            </a:endParaRPr>
          </a:p>
          <a:p>
            <a:pPr lvl="1"/>
            <a:r>
              <a:rPr lang="ko-KR" altLang="ko-KR" sz="1400" dirty="0" smtClean="0">
                <a:latin typeface="Calibri" panose="020F0502020204030204" pitchFamily="34" charset="0"/>
              </a:rPr>
              <a:t>-f</a:t>
            </a:r>
            <a:r>
              <a:rPr lang="en-US" altLang="ko-KR" sz="1400" dirty="0" smtClean="0">
                <a:latin typeface="Calibri" panose="020F0502020204030204" pitchFamily="34" charset="0"/>
              </a:rPr>
              <a:t>:</a:t>
            </a:r>
            <a:r>
              <a:rPr lang="ko-KR" altLang="ko-KR" sz="1400" dirty="0" smtClean="0">
                <a:latin typeface="Calibri" panose="020F0502020204030204" pitchFamily="34" charset="0"/>
              </a:rPr>
              <a:t> Output summaries for each function in addition to the file level summary. </a:t>
            </a:r>
          </a:p>
          <a:p>
            <a:pPr lvl="1"/>
            <a:r>
              <a:rPr lang="ko-KR" altLang="ko-KR" sz="1400" dirty="0" smtClean="0">
                <a:latin typeface="Calibri" panose="020F0502020204030204" pitchFamily="34" charset="0"/>
              </a:rPr>
              <a:t>-o The directory where the object files live. Gcov will search for `.bb', `.bbg', and `.da' files in this directory</a:t>
            </a:r>
            <a:endParaRPr kumimoji="1" lang="ko-K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굴림" pitchFamily="50" charset="-127"/>
            </a:endParaRPr>
          </a:p>
          <a:p>
            <a:pPr lvl="2"/>
            <a:endParaRPr lang="ko-KR" altLang="ko-KR" sz="700" b="1" dirty="0" smtClean="0">
              <a:latin typeface="Calibri" panose="020F0502020204030204" pitchFamily="34" charset="0"/>
            </a:endParaRPr>
          </a:p>
          <a:p>
            <a:pPr lvl="2"/>
            <a:endParaRPr lang="ko-KR" altLang="ko-KR" sz="700" dirty="0" smtClean="0">
              <a:latin typeface="Calibri" panose="020F0502020204030204" pitchFamily="34" charset="0"/>
            </a:endParaRPr>
          </a:p>
          <a:p>
            <a:endParaRPr lang="ko-KR" alt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4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496" y="188640"/>
            <a:ext cx="8229600" cy="1143000"/>
          </a:xfrm>
        </p:spPr>
        <p:txBody>
          <a:bodyPr/>
          <a:lstStyle/>
          <a:p>
            <a:pPr algn="l"/>
            <a:r>
              <a:rPr lang="en-US" altLang="ko-KR" dirty="0" smtClean="0"/>
              <a:t>GNU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dirty="0" smtClean="0"/>
              <a:t> (3/4)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484784"/>
            <a:ext cx="4578048" cy="4525963"/>
          </a:xfrm>
        </p:spPr>
        <p:txBody>
          <a:bodyPr>
            <a:noAutofit/>
          </a:bodyPr>
          <a:lstStyle/>
          <a:p>
            <a:r>
              <a:rPr lang="en-US" altLang="ko-KR" sz="2000" dirty="0" smtClean="0">
                <a:latin typeface="+mj-lt"/>
                <a:cs typeface="Courier New" panose="02070309020205020404" pitchFamily="49" charset="0"/>
              </a:rPr>
              <a:t>For </a:t>
            </a:r>
            <a:r>
              <a:rPr lang="en-US" altLang="ko-KR" sz="2000" dirty="0">
                <a:latin typeface="+mj-lt"/>
                <a:cs typeface="Courier New" panose="02070309020205020404" pitchFamily="49" charset="0"/>
              </a:rPr>
              <a:t>example, if </a:t>
            </a:r>
            <a:r>
              <a:rPr lang="en-US" altLang="ko-KR" sz="2000" dirty="0" smtClean="0">
                <a:latin typeface="+mj-lt"/>
                <a:cs typeface="Courier New" panose="02070309020205020404" pitchFamily="49" charset="0"/>
              </a:rPr>
              <a:t>you measure</a:t>
            </a:r>
            <a:r>
              <a:rPr lang="ko-KR" altLang="en-US" sz="2000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altLang="ko-KR" sz="2000" dirty="0" smtClean="0">
                <a:latin typeface="+mj-lt"/>
                <a:cs typeface="Courier New" panose="02070309020205020404" pitchFamily="49" charset="0"/>
              </a:rPr>
              <a:t>coverage of </a:t>
            </a:r>
            <a:r>
              <a:rPr lang="en-US" altLang="ko-KR" sz="2000" dirty="0" err="1" smtClean="0">
                <a:latin typeface="+mj-lt"/>
                <a:cs typeface="Courier New" panose="02070309020205020404" pitchFamily="49" charset="0"/>
              </a:rPr>
              <a:t>example.c</a:t>
            </a:r>
            <a:r>
              <a:rPr lang="en-US" altLang="ko-KR" sz="2000" dirty="0" smtClean="0">
                <a:latin typeface="+mj-lt"/>
                <a:cs typeface="Courier New" panose="02070309020205020404" pitchFamily="49" charset="0"/>
              </a:rPr>
              <a:t>,  </a:t>
            </a:r>
          </a:p>
          <a:p>
            <a:endParaRPr lang="en-US" altLang="ko-KR" sz="20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[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moonzoo@verifier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gcov]$ l</a:t>
            </a:r>
          </a:p>
          <a:p>
            <a:pPr marL="0" indent="0">
              <a:buNone/>
            </a:pPr>
            <a:r>
              <a:rPr lang="en-US" altLang="ko-KR" sz="1600" dirty="0" err="1" smtClean="0">
                <a:latin typeface="+mj-lt"/>
                <a:cs typeface="Courier New" panose="02070309020205020404" pitchFamily="49" charset="0"/>
              </a:rPr>
              <a:t>example.c</a:t>
            </a:r>
            <a:endParaRPr lang="en-US" altLang="ko-KR" sz="16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[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moonzoo@verifier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gcov]$ 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gcc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-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fprofile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-arcs </a:t>
            </a:r>
            <a:r>
              <a:rPr lang="en-US" altLang="ko-KR" sz="1600" dirty="0" smtClean="0">
                <a:latin typeface="+mj-lt"/>
                <a:cs typeface="Courier New" panose="02070309020205020404" pitchFamily="49" charset="0"/>
              </a:rPr>
              <a:t/>
            </a:r>
            <a:br>
              <a:rPr lang="en-US" altLang="ko-KR" sz="1600" dirty="0" smtClean="0">
                <a:latin typeface="+mj-lt"/>
                <a:cs typeface="Courier New" panose="02070309020205020404" pitchFamily="49" charset="0"/>
              </a:rPr>
            </a:br>
            <a:r>
              <a:rPr lang="en-US" altLang="ko-KR" sz="1600" dirty="0" smtClean="0">
                <a:latin typeface="+mj-lt"/>
                <a:cs typeface="Courier New" panose="02070309020205020404" pitchFamily="49" charset="0"/>
              </a:rPr>
              <a:t>     -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ftest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-coverage 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example.c</a:t>
            </a:r>
            <a:endParaRPr lang="en-US" altLang="ko-KR" sz="16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+mj-lt"/>
                <a:cs typeface="Courier New" panose="02070309020205020404" pitchFamily="49" charset="0"/>
              </a:rPr>
              <a:t>[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moonzoo@verifier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gcov]$ 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a.out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5</a:t>
            </a:r>
          </a:p>
          <a:p>
            <a:pPr marL="0" indent="0">
              <a:buNone/>
            </a:pP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i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=5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j=2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[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moonzoo@verifier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gcov]$ gcov -b 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example.c</a:t>
            </a:r>
            <a:endParaRPr lang="en-US" altLang="ko-KR" sz="1600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File '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example.c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Lines executed:78.57% of 14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Branches executed:100.00% of 10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Taken at least once:50.00% of 10</a:t>
            </a:r>
          </a:p>
          <a:p>
            <a:pPr marL="0" indent="0">
              <a:buNone/>
            </a:pP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Calls executed:60.00% of 5</a:t>
            </a:r>
          </a:p>
          <a:p>
            <a:pPr marL="0" indent="0">
              <a:buNone/>
            </a:pP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example.c:creating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 '</a:t>
            </a:r>
            <a:r>
              <a:rPr lang="en-US" altLang="ko-KR" sz="1600" dirty="0" err="1">
                <a:latin typeface="+mj-lt"/>
                <a:cs typeface="Courier New" panose="02070309020205020404" pitchFamily="49" charset="0"/>
              </a:rPr>
              <a:t>example.c.gcov</a:t>
            </a:r>
            <a:r>
              <a:rPr lang="en-US" altLang="ko-KR" sz="1600" dirty="0">
                <a:latin typeface="+mj-lt"/>
                <a:cs typeface="Courier New" panose="02070309020205020404" pitchFamily="49" charset="0"/>
              </a:rPr>
              <a:t>'</a:t>
            </a:r>
          </a:p>
          <a:p>
            <a:pPr marL="0" indent="0">
              <a:buNone/>
            </a:pPr>
            <a:endParaRPr lang="en-US" altLang="ko-KR" sz="1600" dirty="0">
              <a:latin typeface="+mj-lt"/>
              <a:cs typeface="Courier New" panose="02070309020205020404" pitchFamily="49" charset="0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4866080" y="1519039"/>
            <a:ext cx="4170416" cy="50783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ko-KR" altLang="en-US" dirty="0"/>
              <a:t> </a:t>
            </a:r>
            <a:r>
              <a:rPr lang="ko-KR" altLang="en-US" dirty="0" smtClean="0"/>
              <a:t> 1 </a:t>
            </a:r>
            <a:r>
              <a:rPr lang="ko-KR" altLang="en-US" dirty="0"/>
              <a:t>#include &lt;stdio.h&gt;</a:t>
            </a:r>
          </a:p>
          <a:p>
            <a:r>
              <a:rPr lang="ko-KR" altLang="en-US" dirty="0"/>
              <a:t>  2 int main(int argc, char **argv){</a:t>
            </a:r>
          </a:p>
          <a:p>
            <a:r>
              <a:rPr lang="ko-KR" altLang="en-US" dirty="0"/>
              <a:t>  3     int i=0,j=0;</a:t>
            </a:r>
          </a:p>
          <a:p>
            <a:r>
              <a:rPr lang="ko-KR" altLang="en-US" dirty="0"/>
              <a:t>  4     if (argc &lt; 2) {</a:t>
            </a:r>
          </a:p>
          <a:p>
            <a:r>
              <a:rPr lang="ko-KR" altLang="en-US" dirty="0"/>
              <a:t>  5         printf("Usage</a:t>
            </a:r>
            <a:r>
              <a:rPr lang="ko-KR" altLang="en-US" dirty="0" smtClean="0"/>
              <a:t>:</a:t>
            </a:r>
            <a:r>
              <a:rPr lang="en-US" altLang="ko-KR" dirty="0" smtClean="0"/>
              <a:t>…\n”);</a:t>
            </a:r>
            <a:r>
              <a:rPr lang="ko-KR" altLang="en-US" dirty="0" smtClean="0"/>
              <a:t>exit</a:t>
            </a:r>
            <a:r>
              <a:rPr lang="ko-KR" altLang="en-US" dirty="0"/>
              <a:t>(-1);}</a:t>
            </a:r>
          </a:p>
          <a:p>
            <a:r>
              <a:rPr lang="ko-KR" altLang="en-US" dirty="0"/>
              <a:t>  6     i = atoi(argv[1]);</a:t>
            </a:r>
          </a:p>
          <a:p>
            <a:r>
              <a:rPr lang="ko-KR" altLang="en-US" dirty="0"/>
              <a:t>  7     printf("i=%d\n",i);</a:t>
            </a:r>
          </a:p>
          <a:p>
            <a:r>
              <a:rPr lang="ko-KR" altLang="en-US" dirty="0"/>
              <a:t>  8</a:t>
            </a:r>
          </a:p>
          <a:p>
            <a:r>
              <a:rPr lang="ko-KR" altLang="en-US" dirty="0"/>
              <a:t>  9     if( i == 0)</a:t>
            </a:r>
          </a:p>
          <a:p>
            <a:r>
              <a:rPr lang="ko-KR" altLang="en-US" dirty="0"/>
              <a:t> 10         j=0;</a:t>
            </a:r>
          </a:p>
          <a:p>
            <a:r>
              <a:rPr lang="ko-KR" altLang="en-US" dirty="0"/>
              <a:t> 11     else {</a:t>
            </a:r>
          </a:p>
          <a:p>
            <a:r>
              <a:rPr lang="ko-KR" altLang="en-US" dirty="0"/>
              <a:t> 12         if (i == 1)</a:t>
            </a:r>
          </a:p>
          <a:p>
            <a:r>
              <a:rPr lang="ko-KR" altLang="en-US" dirty="0"/>
              <a:t> 13             j=1;</a:t>
            </a:r>
          </a:p>
          <a:p>
            <a:r>
              <a:rPr lang="ko-KR" altLang="en-US" dirty="0"/>
              <a:t> 14         if (i &gt; 1 &amp;&amp; i &lt; 10)</a:t>
            </a:r>
          </a:p>
          <a:p>
            <a:r>
              <a:rPr lang="ko-KR" altLang="en-US" dirty="0"/>
              <a:t> 15             j=2;</a:t>
            </a:r>
          </a:p>
          <a:p>
            <a:r>
              <a:rPr lang="ko-KR" altLang="en-US" dirty="0"/>
              <a:t> 16     }</a:t>
            </a:r>
          </a:p>
          <a:p>
            <a:r>
              <a:rPr lang="ko-KR" altLang="en-US" dirty="0"/>
              <a:t> 17     printf("j=%d\n",j);</a:t>
            </a:r>
          </a:p>
          <a:p>
            <a:r>
              <a:rPr lang="ko-KR" altLang="en-US" dirty="0"/>
              <a:t> 18 }</a:t>
            </a:r>
          </a:p>
        </p:txBody>
      </p:sp>
    </p:spTree>
    <p:extLst>
      <p:ext uri="{BB962C8B-B14F-4D97-AF65-F5344CB8AC3E}">
        <p14:creationId xmlns:p14="http://schemas.microsoft.com/office/powerpoint/2010/main" val="284448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36512" y="-243408"/>
            <a:ext cx="8229600" cy="1143000"/>
          </a:xfrm>
        </p:spPr>
        <p:txBody>
          <a:bodyPr/>
          <a:lstStyle/>
          <a:p>
            <a:pPr algn="l"/>
            <a:r>
              <a:rPr lang="en-US" altLang="ko-KR" dirty="0" smtClean="0"/>
              <a:t>GNU </a:t>
            </a:r>
            <a:r>
              <a:rPr lang="en-US" altLang="ko-K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gcov</a:t>
            </a:r>
            <a:r>
              <a:rPr lang="en-US" altLang="ko-KR" dirty="0" smtClean="0"/>
              <a:t> (4/4)</a:t>
            </a:r>
            <a:endParaRPr lang="ko-KR" altLang="en-US" dirty="0"/>
          </a:p>
        </p:txBody>
      </p:sp>
      <p:cxnSp>
        <p:nvCxnSpPr>
          <p:cNvPr id="8" name="직선 화살표 연결선 7"/>
          <p:cNvCxnSpPr>
            <a:stCxn id="9" idx="3"/>
          </p:cNvCxnSpPr>
          <p:nvPr/>
        </p:nvCxnSpPr>
        <p:spPr>
          <a:xfrm>
            <a:off x="5004048" y="1957482"/>
            <a:ext cx="601464" cy="1965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07777" y="1772816"/>
            <a:ext cx="1596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Not executed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5004048" y="3429000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347864" y="306896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Non-executable statement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4845724" y="2420888"/>
            <a:ext cx="374348" cy="10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51920" y="227687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Call info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5496" y="764704"/>
            <a:ext cx="3304108" cy="33239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ko-KR" altLang="en-US" sz="1400" dirty="0" smtClean="0"/>
              <a:t>  </a:t>
            </a:r>
            <a:r>
              <a:rPr lang="ko-KR" altLang="en-US" sz="1400" dirty="0"/>
              <a:t>1 #include &lt;stdio.h&gt;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2 int main(int argc, char **argv){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3     int i=0,j=0;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4     if (argc &lt; 2) {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5         printf("Usage</a:t>
            </a:r>
            <a:r>
              <a:rPr lang="ko-KR" altLang="en-US" sz="1400" dirty="0" smtClean="0"/>
              <a:t>:</a:t>
            </a:r>
            <a:r>
              <a:rPr lang="en-US" altLang="ko-KR" sz="1400" dirty="0" smtClean="0"/>
              <a:t>…\n”);</a:t>
            </a:r>
            <a:r>
              <a:rPr lang="ko-KR" altLang="en-US" sz="1400" dirty="0" smtClean="0"/>
              <a:t>exit</a:t>
            </a:r>
            <a:r>
              <a:rPr lang="ko-KR" altLang="en-US" sz="1400" dirty="0"/>
              <a:t>(-1);}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6     i = atoi(argv[1]);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7     printf("i=%d\n",i);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8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 9     if( i == 0)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10         j=0;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11     else {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12         if (i == 1)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13             j=1;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14         if (i &gt; 1 </a:t>
            </a:r>
            <a:r>
              <a:rPr lang="ko-KR" altLang="en-US" sz="1400" dirty="0">
                <a:solidFill>
                  <a:srgbClr val="FF0000"/>
                </a:solidFill>
              </a:rPr>
              <a:t>&amp;&amp;</a:t>
            </a:r>
            <a:r>
              <a:rPr lang="ko-KR" altLang="en-US" sz="1400" dirty="0"/>
              <a:t> i &lt; 10)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15             j=2;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16     }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17     printf("j=%d\n",j);</a:t>
            </a:r>
          </a:p>
          <a:p>
            <a:pPr>
              <a:lnSpc>
                <a:spcPts val="1400"/>
              </a:lnSpc>
            </a:pPr>
            <a:r>
              <a:rPr lang="ko-KR" altLang="en-US" sz="1400" dirty="0"/>
              <a:t> 18 }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148064" y="116632"/>
            <a:ext cx="3960440" cy="62991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</a:pP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-:    0:Source:example.c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 0:Graph:example.gcno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 0:Data:example.gcda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 0:Runs:1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 0:Programs:1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 1:#include &lt;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 </a:t>
            </a: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called 1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returned 100% blocks executed 71%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2:int main(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 **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3:   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=0,j=0;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4:    if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&lt; 2) {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0 taken 0%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fallthrough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1 taken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#####: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5:        </a:t>
            </a:r>
            <a:r>
              <a:rPr lang="en-US" altLang="ko-KR" sz="1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("Usage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:…\</a:t>
            </a: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n");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exit(-1);}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    0 never executed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call    1 never executed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6:    </a:t>
            </a:r>
            <a:r>
              <a:rPr lang="en-US" altLang="ko-K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ko-K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atoi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call    0 returned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7:   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"i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=%d\n",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call    0 returned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ko-KR" sz="1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-: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8: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 9:    if(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0)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0 taken 0%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fallthrough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1 taken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#####:   10:        j=0;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11:    else {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12:        if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1)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0 taken 0%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fallthrough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1 taken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#####:   13:            j=1;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14:    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if(</a:t>
            </a:r>
            <a:r>
              <a:rPr lang="en-US" altLang="ko-K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&gt;1&amp;&amp;</a:t>
            </a:r>
            <a:r>
              <a:rPr lang="en-US" altLang="ko-KR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ko-K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&lt;10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0 taken 100%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fallthrough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1 taken 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2 taken 100% (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fallthrough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branch  3 taken 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15:            j=2;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-:   16:    }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17:    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("j=%d\</a:t>
            </a:r>
            <a:r>
              <a:rPr lang="en-US" altLang="ko-KR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n",j</a:t>
            </a: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call    0 returned 100%</a:t>
            </a:r>
          </a:p>
          <a:p>
            <a:pPr>
              <a:lnSpc>
                <a:spcPts val="1100"/>
              </a:lnSpc>
            </a:pPr>
            <a:r>
              <a:rPr lang="en-US" altLang="ko-K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1:   18:}</a:t>
            </a:r>
            <a:endParaRPr lang="ko-KR" alt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5856" y="5662989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Branch info for each condition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19" name="직선 화살표 연결선 18"/>
          <p:cNvCxnSpPr/>
          <p:nvPr/>
        </p:nvCxnSpPr>
        <p:spPr>
          <a:xfrm flipV="1">
            <a:off x="4716016" y="5301208"/>
            <a:ext cx="504056" cy="3714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107504" y="4221088"/>
            <a:ext cx="48245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u="sng" dirty="0">
                <a:latin typeface="Calibri" panose="020F0502020204030204" pitchFamily="34" charset="0"/>
              </a:rPr>
              <a:t>Note that a "branch" for gcov is anything that causes the code to execute non-straight line</a:t>
            </a:r>
          </a:p>
          <a:p>
            <a:pPr lvl="1"/>
            <a:r>
              <a:rPr lang="en-US" altLang="ko-KR" dirty="0">
                <a:latin typeface="Calibri" panose="020F0502020204030204" pitchFamily="34" charset="0"/>
              </a:rPr>
              <a:t>Conditional statement with a compound condition (i.e., a Boolean formula containing &amp;&amp; or ||) has more than 2 branches </a:t>
            </a: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4716016" y="1052736"/>
            <a:ext cx="504056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779912" y="692696"/>
            <a:ext cx="11971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Executed </a:t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function</a:t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info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altLang="ko-KR" dirty="0" smtClean="0">
                <a:cs typeface="Courier New" panose="02070309020205020404" pitchFamily="49" charset="0"/>
              </a:rPr>
              <a:t>“Branches executed” vs.  </a:t>
            </a:r>
            <a:r>
              <a:rPr lang="en-US" altLang="ko-KR" dirty="0">
                <a:cs typeface="Courier New" panose="02070309020205020404" pitchFamily="49" charset="0"/>
              </a:rPr>
              <a:t/>
            </a:r>
            <a:br>
              <a:rPr lang="en-US" altLang="ko-KR" dirty="0">
                <a:cs typeface="Courier New" panose="02070309020205020404" pitchFamily="49" charset="0"/>
              </a:rPr>
            </a:br>
            <a:r>
              <a:rPr lang="en-US" altLang="ko-KR" dirty="0" smtClean="0">
                <a:cs typeface="Courier New" panose="02070309020205020404" pitchFamily="49" charset="0"/>
              </a:rPr>
              <a:t>“Taken </a:t>
            </a:r>
            <a:r>
              <a:rPr lang="en-US" altLang="ko-KR" dirty="0">
                <a:cs typeface="Courier New" panose="02070309020205020404" pitchFamily="49" charset="0"/>
              </a:rPr>
              <a:t>at least </a:t>
            </a:r>
            <a:r>
              <a:rPr lang="en-US" altLang="ko-KR" dirty="0" smtClean="0">
                <a:cs typeface="Courier New" panose="02070309020205020404" pitchFamily="49" charset="0"/>
              </a:rPr>
              <a:t>once”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For measuring branch coverage, be </a:t>
            </a:r>
            <a:r>
              <a:rPr lang="en-US" altLang="ko-KR" smtClean="0"/>
              <a:t>careful to use </a:t>
            </a:r>
            <a:r>
              <a:rPr lang="en-US" altLang="ko-KR" dirty="0" smtClean="0"/>
              <a:t>“</a:t>
            </a:r>
            <a:r>
              <a:rPr lang="en-US" altLang="ko-KR" dirty="0">
                <a:cs typeface="Courier New" panose="02070309020205020404" pitchFamily="49" charset="0"/>
              </a:rPr>
              <a:t>Taken at least </a:t>
            </a:r>
            <a:r>
              <a:rPr lang="en-US" altLang="ko-KR" dirty="0" smtClean="0">
                <a:cs typeface="Courier New" panose="02070309020205020404" pitchFamily="49" charset="0"/>
              </a:rPr>
              <a:t>once”, not “</a:t>
            </a:r>
            <a:r>
              <a:rPr lang="en-US" altLang="ko-KR" dirty="0">
                <a:cs typeface="Courier New" panose="02070309020205020404" pitchFamily="49" charset="0"/>
              </a:rPr>
              <a:t>Branches </a:t>
            </a:r>
            <a:r>
              <a:rPr lang="en-US" altLang="ko-KR" dirty="0" smtClean="0">
                <a:cs typeface="Courier New" panose="02070309020205020404" pitchFamily="49" charset="0"/>
              </a:rPr>
              <a:t>executed”</a:t>
            </a:r>
            <a:endParaRPr lang="ko-KR" altLang="en-US"/>
          </a:p>
        </p:txBody>
      </p:sp>
      <p:grpSp>
        <p:nvGrpSpPr>
          <p:cNvPr id="17" name="그룹 16"/>
          <p:cNvGrpSpPr/>
          <p:nvPr/>
        </p:nvGrpSpPr>
        <p:grpSpPr>
          <a:xfrm>
            <a:off x="4879034" y="2996952"/>
            <a:ext cx="4093466" cy="3567183"/>
            <a:chOff x="4427984" y="2924944"/>
            <a:chExt cx="4093466" cy="3567183"/>
          </a:xfrm>
        </p:grpSpPr>
        <p:grpSp>
          <p:nvGrpSpPr>
            <p:cNvPr id="12" name="그룹 11"/>
            <p:cNvGrpSpPr/>
            <p:nvPr/>
          </p:nvGrpSpPr>
          <p:grpSpPr>
            <a:xfrm>
              <a:off x="4427984" y="3068960"/>
              <a:ext cx="3528392" cy="3423167"/>
              <a:chOff x="3851920" y="3429000"/>
              <a:chExt cx="3528392" cy="3423167"/>
            </a:xfrm>
          </p:grpSpPr>
          <p:cxnSp>
            <p:nvCxnSpPr>
              <p:cNvPr id="5" name="직선 연결선 4"/>
              <p:cNvCxnSpPr/>
              <p:nvPr/>
            </p:nvCxnSpPr>
            <p:spPr>
              <a:xfrm>
                <a:off x="5004048" y="3429000"/>
                <a:ext cx="2376264" cy="3423167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직선 연결선 6"/>
              <p:cNvCxnSpPr/>
              <p:nvPr/>
            </p:nvCxnSpPr>
            <p:spPr>
              <a:xfrm flipH="1">
                <a:off x="3851920" y="3429000"/>
                <a:ext cx="1152128" cy="93610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직선 연결선 7"/>
              <p:cNvCxnSpPr/>
              <p:nvPr/>
            </p:nvCxnSpPr>
            <p:spPr>
              <a:xfrm flipH="1">
                <a:off x="4457951" y="4365104"/>
                <a:ext cx="1152128" cy="93610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직선 연결선 8"/>
              <p:cNvCxnSpPr/>
              <p:nvPr/>
            </p:nvCxnSpPr>
            <p:spPr>
              <a:xfrm flipH="1">
                <a:off x="5088815" y="5190059"/>
                <a:ext cx="1152128" cy="93610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직선 연결선 9"/>
              <p:cNvCxnSpPr/>
              <p:nvPr/>
            </p:nvCxnSpPr>
            <p:spPr>
              <a:xfrm flipH="1">
                <a:off x="5580112" y="5916063"/>
                <a:ext cx="1152128" cy="936104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직선 연결선 13"/>
            <p:cNvCxnSpPr/>
            <p:nvPr/>
          </p:nvCxnSpPr>
          <p:spPr>
            <a:xfrm>
              <a:off x="5664879" y="2924944"/>
              <a:ext cx="2507521" cy="3567183"/>
            </a:xfrm>
            <a:prstGeom prst="line">
              <a:avLst/>
            </a:prstGeom>
            <a:ln w="50800">
              <a:solidFill>
                <a:srgbClr val="FF0000"/>
              </a:solidFill>
              <a:prstDash val="dash"/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918639" y="4221088"/>
              <a:ext cx="16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8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execution</a:t>
              </a:r>
              <a:endParaRPr lang="ko-KR" altLang="en-US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314970" y="4365104"/>
            <a:ext cx="42651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Ex.</a:t>
            </a:r>
          </a:p>
          <a:p>
            <a:r>
              <a:rPr lang="en-US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Branch executed: 100%</a:t>
            </a:r>
          </a:p>
          <a:p>
            <a:r>
              <a:rPr lang="en-US" altLang="ko-K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Taken at least once: 50%</a:t>
            </a:r>
            <a:endParaRPr lang="ko-KR" altLang="en-US" sz="3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9416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MOONZOO@45HEQSYBCOHBMSZ7" val="5035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13453</TotalTime>
  <Words>720</Words>
  <Application>Microsoft Office PowerPoint</Application>
  <PresentationFormat>화면 슬라이드 쇼(4:3)</PresentationFormat>
  <Paragraphs>120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굴림</vt:lpstr>
      <vt:lpstr>맑은 고딕</vt:lpstr>
      <vt:lpstr>Arial</vt:lpstr>
      <vt:lpstr>Calibri</vt:lpstr>
      <vt:lpstr>Courier New</vt:lpstr>
      <vt:lpstr>Office 테마</vt:lpstr>
      <vt:lpstr>GNU gcov (1/4) [from Wikipedia]</vt:lpstr>
      <vt:lpstr>GNU gcov (2/4)</vt:lpstr>
      <vt:lpstr>GNU gcov (3/4)</vt:lpstr>
      <vt:lpstr>GNU gcov (4/4)</vt:lpstr>
      <vt:lpstr>“Branches executed” vs.   “Taken at least once”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ParkYongbae</dc:creator>
  <cp:lastModifiedBy>Windows User</cp:lastModifiedBy>
  <cp:revision>706</cp:revision>
  <cp:lastPrinted>2013-10-14T12:49:26Z</cp:lastPrinted>
  <dcterms:created xsi:type="dcterms:W3CDTF">2012-07-31T07:33:14Z</dcterms:created>
  <dcterms:modified xsi:type="dcterms:W3CDTF">2016-12-19T00:00:39Z</dcterms:modified>
</cp:coreProperties>
</file>