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embedTrueTypeFonts="1" saveSubsetFonts="1">
  <p:sldMasterIdLst>
    <p:sldMasterId id="2147484548" r:id="rId1"/>
  </p:sldMasterIdLst>
  <p:notesMasterIdLst>
    <p:notesMasterId r:id="rId5"/>
  </p:notesMasterIdLst>
  <p:sldIdLst>
    <p:sldId id="263" r:id="rId2"/>
    <p:sldId id="264" r:id="rId3"/>
    <p:sldId id="265" r:id="rId4"/>
  </p:sldIdLst>
  <p:sldSz cx="9144000" cy="6858000" type="screen4x3"/>
  <p:notesSz cx="6797675" cy="9926638"/>
  <p:embeddedFontLst>
    <p:embeddedFont>
      <p:font typeface="맑은 고딕" panose="020B0503020000020004" pitchFamily="50" charset="-127"/>
      <p:regular r:id="rId6"/>
      <p:bold r:id="rId7"/>
    </p:embeddedFont>
    <p:embeddedFont>
      <p:font typeface="Calibri" panose="020F0502020204030204" pitchFamily="34" charset="0"/>
      <p:regular r:id="rId8"/>
      <p:bold r:id="rId9"/>
      <p:italic r:id="rId10"/>
      <p:boldItalic r:id="rId11"/>
    </p:embeddedFont>
  </p:embeddedFontLst>
  <p:custDataLst>
    <p:tags r:id="rId12"/>
  </p:custDataLst>
  <p:defaultTextStyle>
    <a:defPPr>
      <a:defRPr lang="ko-KR"/>
    </a:defPPr>
    <a:lvl1pPr algn="l" rtl="0" fontAlgn="base" latinLnBrk="1">
      <a:spcBef>
        <a:spcPct val="0"/>
      </a:spcBef>
      <a:spcAft>
        <a:spcPct val="0"/>
      </a:spcAft>
      <a:defRPr kumimoji="1" kern="1200">
        <a:solidFill>
          <a:schemeClr val="tx1"/>
        </a:solidFill>
        <a:latin typeface="굴림" charset="-127"/>
        <a:ea typeface="굴림" charset="-127"/>
        <a:cs typeface="+mn-cs"/>
      </a:defRPr>
    </a:lvl1pPr>
    <a:lvl2pPr marL="457200" algn="l" rtl="0" fontAlgn="base" latinLnBrk="1">
      <a:spcBef>
        <a:spcPct val="0"/>
      </a:spcBef>
      <a:spcAft>
        <a:spcPct val="0"/>
      </a:spcAft>
      <a:defRPr kumimoji="1" kern="1200">
        <a:solidFill>
          <a:schemeClr val="tx1"/>
        </a:solidFill>
        <a:latin typeface="굴림" charset="-127"/>
        <a:ea typeface="굴림" charset="-127"/>
        <a:cs typeface="+mn-cs"/>
      </a:defRPr>
    </a:lvl2pPr>
    <a:lvl3pPr marL="914400" algn="l" rtl="0" fontAlgn="base" latinLnBrk="1">
      <a:spcBef>
        <a:spcPct val="0"/>
      </a:spcBef>
      <a:spcAft>
        <a:spcPct val="0"/>
      </a:spcAft>
      <a:defRPr kumimoji="1" kern="1200">
        <a:solidFill>
          <a:schemeClr val="tx1"/>
        </a:solidFill>
        <a:latin typeface="굴림" charset="-127"/>
        <a:ea typeface="굴림" charset="-127"/>
        <a:cs typeface="+mn-cs"/>
      </a:defRPr>
    </a:lvl3pPr>
    <a:lvl4pPr marL="1371600" algn="l" rtl="0" fontAlgn="base" latinLnBrk="1">
      <a:spcBef>
        <a:spcPct val="0"/>
      </a:spcBef>
      <a:spcAft>
        <a:spcPct val="0"/>
      </a:spcAft>
      <a:defRPr kumimoji="1" kern="1200">
        <a:solidFill>
          <a:schemeClr val="tx1"/>
        </a:solidFill>
        <a:latin typeface="굴림" charset="-127"/>
        <a:ea typeface="굴림" charset="-127"/>
        <a:cs typeface="+mn-cs"/>
      </a:defRPr>
    </a:lvl4pPr>
    <a:lvl5pPr marL="1828800" algn="l" rtl="0" fontAlgn="base" latinLnBrk="1">
      <a:spcBef>
        <a:spcPct val="0"/>
      </a:spcBef>
      <a:spcAft>
        <a:spcPct val="0"/>
      </a:spcAft>
      <a:defRPr kumimoji="1" kern="1200">
        <a:solidFill>
          <a:schemeClr val="tx1"/>
        </a:solidFill>
        <a:latin typeface="굴림" charset="-127"/>
        <a:ea typeface="굴림" charset="-127"/>
        <a:cs typeface="+mn-cs"/>
      </a:defRPr>
    </a:lvl5pPr>
    <a:lvl6pPr marL="2286000" algn="l" defTabSz="914400" rtl="0" eaLnBrk="1" latinLnBrk="1" hangingPunct="1">
      <a:defRPr kumimoji="1" kern="1200">
        <a:solidFill>
          <a:schemeClr val="tx1"/>
        </a:solidFill>
        <a:latin typeface="굴림" charset="-127"/>
        <a:ea typeface="굴림" charset="-127"/>
        <a:cs typeface="+mn-cs"/>
      </a:defRPr>
    </a:lvl6pPr>
    <a:lvl7pPr marL="2743200" algn="l" defTabSz="914400" rtl="0" eaLnBrk="1" latinLnBrk="1" hangingPunct="1">
      <a:defRPr kumimoji="1" kern="1200">
        <a:solidFill>
          <a:schemeClr val="tx1"/>
        </a:solidFill>
        <a:latin typeface="굴림" charset="-127"/>
        <a:ea typeface="굴림" charset="-127"/>
        <a:cs typeface="+mn-cs"/>
      </a:defRPr>
    </a:lvl7pPr>
    <a:lvl8pPr marL="3200400" algn="l" defTabSz="914400" rtl="0" eaLnBrk="1" latinLnBrk="1" hangingPunct="1">
      <a:defRPr kumimoji="1" kern="1200">
        <a:solidFill>
          <a:schemeClr val="tx1"/>
        </a:solidFill>
        <a:latin typeface="굴림" charset="-127"/>
        <a:ea typeface="굴림" charset="-127"/>
        <a:cs typeface="+mn-cs"/>
      </a:defRPr>
    </a:lvl8pPr>
    <a:lvl9pPr marL="3657600" algn="l" defTabSz="914400" rtl="0" eaLnBrk="1" latinLnBrk="1" hangingPunct="1">
      <a:defRPr kumimoji="1" kern="1200">
        <a:solidFill>
          <a:schemeClr val="tx1"/>
        </a:solidFill>
        <a:latin typeface="굴림" charset="-127"/>
        <a:ea typeface="굴림" charset="-127"/>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5">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19" autoAdjust="0"/>
    <p:restoredTop sz="94695" autoAdjust="0"/>
  </p:normalViewPr>
  <p:slideViewPr>
    <p:cSldViewPr>
      <p:cViewPr varScale="1">
        <p:scale>
          <a:sx n="82" d="100"/>
          <a:sy n="82" d="100"/>
        </p:scale>
        <p:origin x="108" y="388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102" d="100"/>
          <a:sy n="102" d="100"/>
        </p:scale>
        <p:origin x="-2568" y="-108"/>
      </p:cViewPr>
      <p:guideLst>
        <p:guide orient="horz" pos="3125"/>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font" Target="fonts/font6.fntdata"/><Relationship Id="rId5" Type="http://schemas.openxmlformats.org/officeDocument/2006/relationships/notesMaster" Target="notesMasters/notesMaster1.xml"/><Relationship Id="rId15" Type="http://schemas.openxmlformats.org/officeDocument/2006/relationships/theme" Target="theme/theme1.xml"/><Relationship Id="rId10"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font" Target="fonts/font4.fntdata"/><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2" y="2"/>
            <a:ext cx="2945553" cy="495612"/>
          </a:xfrm>
          <a:prstGeom prst="rect">
            <a:avLst/>
          </a:prstGeom>
        </p:spPr>
        <p:txBody>
          <a:bodyPr vert="horz" lIns="91872" tIns="45936" rIns="91872" bIns="45936" rtlCol="0"/>
          <a:lstStyle>
            <a:lvl1pPr algn="l" fontAlgn="auto">
              <a:spcBef>
                <a:spcPts val="0"/>
              </a:spcBef>
              <a:spcAft>
                <a:spcPts val="0"/>
              </a:spcAft>
              <a:defRPr kumimoji="0" sz="1200">
                <a:latin typeface="+mn-lt"/>
                <a:ea typeface="+mn-ea"/>
              </a:defRPr>
            </a:lvl1pPr>
          </a:lstStyle>
          <a:p>
            <a:pPr>
              <a:defRPr/>
            </a:pPr>
            <a:endParaRPr lang="ko-KR" altLang="en-US"/>
          </a:p>
        </p:txBody>
      </p:sp>
      <p:sp>
        <p:nvSpPr>
          <p:cNvPr id="3" name="날짜 개체 틀 2"/>
          <p:cNvSpPr>
            <a:spLocks noGrp="1"/>
          </p:cNvSpPr>
          <p:nvPr>
            <p:ph type="dt" idx="1"/>
          </p:nvPr>
        </p:nvSpPr>
        <p:spPr>
          <a:xfrm>
            <a:off x="3850534" y="2"/>
            <a:ext cx="2945553" cy="495612"/>
          </a:xfrm>
          <a:prstGeom prst="rect">
            <a:avLst/>
          </a:prstGeom>
        </p:spPr>
        <p:txBody>
          <a:bodyPr vert="horz" lIns="91872" tIns="45936" rIns="91872" bIns="45936" rtlCol="0"/>
          <a:lstStyle>
            <a:lvl1pPr algn="r" fontAlgn="auto">
              <a:spcBef>
                <a:spcPts val="0"/>
              </a:spcBef>
              <a:spcAft>
                <a:spcPts val="0"/>
              </a:spcAft>
              <a:defRPr kumimoji="0" sz="1200">
                <a:latin typeface="+mn-lt"/>
                <a:ea typeface="+mn-ea"/>
              </a:defRPr>
            </a:lvl1pPr>
          </a:lstStyle>
          <a:p>
            <a:pPr>
              <a:defRPr/>
            </a:pPr>
            <a:fld id="{9ACE837C-9CA1-44E7-B147-FD1AEBAAA2FC}" type="datetimeFigureOut">
              <a:rPr lang="ko-KR" altLang="en-US"/>
              <a:pPr>
                <a:defRPr/>
              </a:pPr>
              <a:t>2017-11-07</a:t>
            </a:fld>
            <a:endParaRPr lang="ko-KR" altLang="en-US"/>
          </a:p>
        </p:txBody>
      </p:sp>
      <p:sp>
        <p:nvSpPr>
          <p:cNvPr id="4" name="슬라이드 이미지 개체 틀 3"/>
          <p:cNvSpPr>
            <a:spLocks noGrp="1" noRot="1" noChangeAspect="1"/>
          </p:cNvSpPr>
          <p:nvPr>
            <p:ph type="sldImg" idx="2"/>
          </p:nvPr>
        </p:nvSpPr>
        <p:spPr>
          <a:xfrm>
            <a:off x="915988" y="742950"/>
            <a:ext cx="4965700" cy="3724275"/>
          </a:xfrm>
          <a:prstGeom prst="rect">
            <a:avLst/>
          </a:prstGeom>
          <a:noFill/>
          <a:ln w="12700">
            <a:solidFill>
              <a:prstClr val="black"/>
            </a:solidFill>
          </a:ln>
        </p:spPr>
        <p:txBody>
          <a:bodyPr vert="horz" lIns="91872" tIns="45936" rIns="91872" bIns="45936" rtlCol="0" anchor="ctr"/>
          <a:lstStyle/>
          <a:p>
            <a:pPr lvl="0"/>
            <a:endParaRPr lang="ko-KR" altLang="en-US" noProof="0"/>
          </a:p>
        </p:txBody>
      </p:sp>
      <p:sp>
        <p:nvSpPr>
          <p:cNvPr id="5" name="슬라이드 노트 개체 틀 4"/>
          <p:cNvSpPr>
            <a:spLocks noGrp="1"/>
          </p:cNvSpPr>
          <p:nvPr>
            <p:ph type="body" sz="quarter" idx="3"/>
          </p:nvPr>
        </p:nvSpPr>
        <p:spPr>
          <a:xfrm>
            <a:off x="679132" y="4714715"/>
            <a:ext cx="5439412" cy="4466907"/>
          </a:xfrm>
          <a:prstGeom prst="rect">
            <a:avLst/>
          </a:prstGeom>
        </p:spPr>
        <p:txBody>
          <a:bodyPr vert="horz" lIns="91872" tIns="45936" rIns="91872" bIns="45936" rtlCol="0">
            <a:normAutofit/>
          </a:bodyPr>
          <a:lstStyle/>
          <a:p>
            <a:pPr lvl="0"/>
            <a:r>
              <a:rPr lang="ko-KR" altLang="en-US" noProof="0" dirty="0" smtClean="0"/>
              <a:t>마스터 텍스트 스타일을 편집합니다</a:t>
            </a:r>
          </a:p>
          <a:p>
            <a:pPr lvl="1"/>
            <a:r>
              <a:rPr lang="ko-KR" altLang="en-US" noProof="0" dirty="0" smtClean="0"/>
              <a:t>둘째 수준</a:t>
            </a:r>
          </a:p>
          <a:p>
            <a:pPr lvl="2"/>
            <a:r>
              <a:rPr lang="ko-KR" altLang="en-US" noProof="0" dirty="0" smtClean="0"/>
              <a:t>셋째 수준</a:t>
            </a:r>
          </a:p>
          <a:p>
            <a:pPr lvl="3"/>
            <a:r>
              <a:rPr lang="ko-KR" altLang="en-US" noProof="0" dirty="0" smtClean="0"/>
              <a:t>넷째 수준</a:t>
            </a:r>
          </a:p>
          <a:p>
            <a:pPr lvl="4"/>
            <a:r>
              <a:rPr lang="ko-KR" altLang="en-US" noProof="0" dirty="0" smtClean="0"/>
              <a:t>다섯째 수준</a:t>
            </a:r>
            <a:endParaRPr lang="ko-KR" altLang="en-US" noProof="0" dirty="0"/>
          </a:p>
        </p:txBody>
      </p:sp>
      <p:sp>
        <p:nvSpPr>
          <p:cNvPr id="6" name="바닥글 개체 틀 5"/>
          <p:cNvSpPr>
            <a:spLocks noGrp="1"/>
          </p:cNvSpPr>
          <p:nvPr>
            <p:ph type="ftr" sz="quarter" idx="4"/>
          </p:nvPr>
        </p:nvSpPr>
        <p:spPr>
          <a:xfrm>
            <a:off x="2" y="9427829"/>
            <a:ext cx="2945553" cy="497211"/>
          </a:xfrm>
          <a:prstGeom prst="rect">
            <a:avLst/>
          </a:prstGeom>
        </p:spPr>
        <p:txBody>
          <a:bodyPr vert="horz" lIns="91872" tIns="45936" rIns="91872" bIns="45936" rtlCol="0" anchor="b"/>
          <a:lstStyle>
            <a:lvl1pPr algn="l" fontAlgn="auto">
              <a:spcBef>
                <a:spcPts val="0"/>
              </a:spcBef>
              <a:spcAft>
                <a:spcPts val="0"/>
              </a:spcAft>
              <a:defRPr kumimoji="0" sz="1200">
                <a:latin typeface="+mn-lt"/>
                <a:ea typeface="+mn-ea"/>
              </a:defRPr>
            </a:lvl1pPr>
          </a:lstStyle>
          <a:p>
            <a:pPr>
              <a:defRPr/>
            </a:pPr>
            <a:endParaRPr lang="ko-KR" altLang="en-US"/>
          </a:p>
        </p:txBody>
      </p:sp>
      <p:sp>
        <p:nvSpPr>
          <p:cNvPr id="7" name="슬라이드 번호 개체 틀 6"/>
          <p:cNvSpPr>
            <a:spLocks noGrp="1"/>
          </p:cNvSpPr>
          <p:nvPr>
            <p:ph type="sldNum" sz="quarter" idx="5"/>
          </p:nvPr>
        </p:nvSpPr>
        <p:spPr>
          <a:xfrm>
            <a:off x="3850534" y="9427829"/>
            <a:ext cx="2945553" cy="497211"/>
          </a:xfrm>
          <a:prstGeom prst="rect">
            <a:avLst/>
          </a:prstGeom>
        </p:spPr>
        <p:txBody>
          <a:bodyPr vert="horz" lIns="91872" tIns="45936" rIns="91872" bIns="45936" rtlCol="0" anchor="b"/>
          <a:lstStyle>
            <a:lvl1pPr algn="r" fontAlgn="auto">
              <a:spcBef>
                <a:spcPts val="0"/>
              </a:spcBef>
              <a:spcAft>
                <a:spcPts val="0"/>
              </a:spcAft>
              <a:defRPr kumimoji="0" sz="1200">
                <a:latin typeface="+mn-lt"/>
                <a:ea typeface="+mn-ea"/>
              </a:defRPr>
            </a:lvl1pPr>
          </a:lstStyle>
          <a:p>
            <a:pPr>
              <a:defRPr/>
            </a:pPr>
            <a:fld id="{CEFA12A2-87E7-4ADB-A2E5-992EBBB2D3BE}" type="slidenum">
              <a:rPr lang="ko-KR" altLang="en-US"/>
              <a:pPr>
                <a:defRPr/>
              </a:pPr>
              <a:t>‹#›</a:t>
            </a:fld>
            <a:endParaRPr lang="ko-KR" altLang="en-US"/>
          </a:p>
        </p:txBody>
      </p:sp>
    </p:spTree>
    <p:extLst>
      <p:ext uri="{BB962C8B-B14F-4D97-AF65-F5344CB8AC3E}">
        <p14:creationId xmlns:p14="http://schemas.microsoft.com/office/powerpoint/2010/main" val="2964640855"/>
      </p:ext>
    </p:extLst>
  </p:cSld>
  <p:clrMap bg1="lt1" tx1="dk1" bg2="lt2" tx2="dk2" accent1="accent1" accent2="accent2" accent3="accent3" accent4="accent4" accent5="accent5" accent6="accent6" hlink="hlink" folHlink="folHlink"/>
  <p:notesStyle>
    <a:lvl1pPr algn="l" rtl="0" eaLnBrk="0" fontAlgn="base" latinLnBrk="1" hangingPunct="0">
      <a:spcBef>
        <a:spcPct val="30000"/>
      </a:spcBef>
      <a:spcAft>
        <a:spcPct val="0"/>
      </a:spcAft>
      <a:defRPr sz="1200" kern="1200">
        <a:solidFill>
          <a:schemeClr val="tx1"/>
        </a:solidFill>
        <a:latin typeface="+mn-lt"/>
        <a:ea typeface="+mn-ea"/>
        <a:cs typeface="+mn-cs"/>
      </a:defRPr>
    </a:lvl1pPr>
    <a:lvl2pPr marL="457200" algn="l" rtl="0" eaLnBrk="0" fontAlgn="base" latinLnBrk="1" hangingPunct="0">
      <a:spcBef>
        <a:spcPct val="30000"/>
      </a:spcBef>
      <a:spcAft>
        <a:spcPct val="0"/>
      </a:spcAft>
      <a:defRPr sz="1200" kern="1200">
        <a:solidFill>
          <a:schemeClr val="tx1"/>
        </a:solidFill>
        <a:latin typeface="+mn-lt"/>
        <a:ea typeface="+mn-ea"/>
        <a:cs typeface="+mn-cs"/>
      </a:defRPr>
    </a:lvl2pPr>
    <a:lvl3pPr marL="914400" algn="l" rtl="0" eaLnBrk="0" fontAlgn="base" latinLnBrk="1" hangingPunct="0">
      <a:spcBef>
        <a:spcPct val="30000"/>
      </a:spcBef>
      <a:spcAft>
        <a:spcPct val="0"/>
      </a:spcAft>
      <a:defRPr sz="1200" kern="1200">
        <a:solidFill>
          <a:schemeClr val="tx1"/>
        </a:solidFill>
        <a:latin typeface="+mn-lt"/>
        <a:ea typeface="+mn-ea"/>
        <a:cs typeface="+mn-cs"/>
      </a:defRPr>
    </a:lvl3pPr>
    <a:lvl4pPr marL="1371600" algn="l" rtl="0" eaLnBrk="0" fontAlgn="base" latinLnBrk="1" hangingPunct="0">
      <a:spcBef>
        <a:spcPct val="30000"/>
      </a:spcBef>
      <a:spcAft>
        <a:spcPct val="0"/>
      </a:spcAft>
      <a:defRPr sz="1200" kern="1200">
        <a:solidFill>
          <a:schemeClr val="tx1"/>
        </a:solidFill>
        <a:latin typeface="+mn-lt"/>
        <a:ea typeface="+mn-ea"/>
        <a:cs typeface="+mn-cs"/>
      </a:defRPr>
    </a:lvl4pPr>
    <a:lvl5pPr marL="1828800" algn="l" rtl="0" eaLnBrk="0" fontAlgn="base" latinLnBrk="1" hangingPunct="0">
      <a:spcBef>
        <a:spcPct val="30000"/>
      </a:spcBef>
      <a:spcAft>
        <a:spcPct val="0"/>
      </a:spcAft>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685800" y="2130425"/>
            <a:ext cx="7772400" cy="1470025"/>
          </a:xfrm>
        </p:spPr>
        <p:txBody>
          <a:bodyPr/>
          <a:lstStyle/>
          <a:p>
            <a:r>
              <a:rPr lang="ko-KR" altLang="en-US" smtClean="0"/>
              <a:t>마스터 제목 스타일 편집</a:t>
            </a:r>
            <a:endParaRPr lang="ko-KR" altLang="en-US"/>
          </a:p>
        </p:txBody>
      </p:sp>
      <p:sp>
        <p:nvSpPr>
          <p:cNvPr id="3" name="부제목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ko-KR" altLang="en-US" smtClean="0"/>
              <a:t>마스터 부제목 스타일 편집</a:t>
            </a:r>
            <a:endParaRPr lang="ko-KR" altLang="en-US"/>
          </a:p>
        </p:txBody>
      </p:sp>
      <p:sp>
        <p:nvSpPr>
          <p:cNvPr id="4" name="날짜 개체 틀 3"/>
          <p:cNvSpPr>
            <a:spLocks noGrp="1"/>
          </p:cNvSpPr>
          <p:nvPr>
            <p:ph type="dt" sz="half" idx="10"/>
          </p:nvPr>
        </p:nvSpPr>
        <p:spPr/>
        <p:txBody>
          <a:bodyPr/>
          <a:lstStyle/>
          <a:p>
            <a:fld id="{8986C4DA-131F-46BA-8842-7C5FCA861D4F}" type="datetimeFigureOut">
              <a:rPr lang="ko-KR" altLang="en-US" smtClean="0"/>
              <a:pPr/>
              <a:t>2017-11-07</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37382E43-AA80-4FBB-8C36-0A2CF964973D}" type="slidenum">
              <a:rPr lang="ko-KR" altLang="en-US" smtClean="0"/>
              <a:pPr/>
              <a:t>‹#›</a:t>
            </a:fld>
            <a:endParaRPr lang="ko-K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idx="1"/>
          </p:nvPr>
        </p:nvSpPr>
        <p:spPr/>
        <p:txBody>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8986C4DA-131F-46BA-8842-7C5FCA861D4F}" type="datetimeFigureOut">
              <a:rPr lang="ko-KR" altLang="en-US" smtClean="0"/>
              <a:pPr/>
              <a:t>2017-11-07</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37382E43-AA80-4FBB-8C36-0A2CF964973D}" type="slidenum">
              <a:rPr lang="ko-KR" altLang="en-US" smtClean="0"/>
              <a:pPr/>
              <a:t>‹#›</a:t>
            </a:fld>
            <a:endParaRPr lang="ko-KR"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내용 개체 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날짜 개체 틀 4"/>
          <p:cNvSpPr>
            <a:spLocks noGrp="1"/>
          </p:cNvSpPr>
          <p:nvPr>
            <p:ph type="dt" sz="half" idx="10"/>
          </p:nvPr>
        </p:nvSpPr>
        <p:spPr/>
        <p:txBody>
          <a:bodyPr/>
          <a:lstStyle/>
          <a:p>
            <a:fld id="{8986C4DA-131F-46BA-8842-7C5FCA861D4F}" type="datetimeFigureOut">
              <a:rPr lang="ko-KR" altLang="en-US" smtClean="0"/>
              <a:pPr/>
              <a:t>2017-11-07</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37382E43-AA80-4FBB-8C36-0A2CF964973D}" type="slidenum">
              <a:rPr lang="ko-KR" altLang="en-US" smtClean="0"/>
              <a:pPr/>
              <a:t>‹#›</a:t>
            </a:fld>
            <a:endParaRPr lang="ko-KR" alt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제목 개체 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86C4DA-131F-46BA-8842-7C5FCA861D4F}" type="datetimeFigureOut">
              <a:rPr lang="ko-KR" altLang="en-US" smtClean="0"/>
              <a:pPr/>
              <a:t>2017-11-07</a:t>
            </a:fld>
            <a:endParaRPr lang="ko-KR" altLang="en-US"/>
          </a:p>
        </p:txBody>
      </p:sp>
      <p:sp>
        <p:nvSpPr>
          <p:cNvPr id="5" name="바닥글 개체 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슬라이드 번호 개체 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382E43-AA80-4FBB-8C36-0A2CF964973D}"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sldLayoutIdLst>
    <p:sldLayoutId id="2147484549" r:id="rId1"/>
    <p:sldLayoutId id="2147484550" r:id="rId2"/>
    <p:sldLayoutId id="2147484552" r:id="rId3"/>
  </p:sldLayoutIdLst>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457200" y="-27384"/>
            <a:ext cx="8229600" cy="1143000"/>
          </a:xfrm>
          <a:ln>
            <a:noFill/>
          </a:ln>
        </p:spPr>
        <p:txBody>
          <a:bodyPr/>
          <a:lstStyle/>
          <a:p>
            <a:r>
              <a:rPr lang="en-US" dirty="0" smtClean="0">
                <a:latin typeface="Calibri" panose="020F0502020204030204" pitchFamily="34" charset="0"/>
              </a:rPr>
              <a:t>HW</a:t>
            </a:r>
            <a:endParaRPr lang="en-US" dirty="0">
              <a:latin typeface="Calibri" panose="020F0502020204030204" pitchFamily="34" charset="0"/>
            </a:endParaRPr>
          </a:p>
        </p:txBody>
      </p:sp>
      <p:sp>
        <p:nvSpPr>
          <p:cNvPr id="3" name="내용 개체 틀 2"/>
          <p:cNvSpPr>
            <a:spLocks noGrp="1"/>
          </p:cNvSpPr>
          <p:nvPr>
            <p:ph idx="1"/>
          </p:nvPr>
        </p:nvSpPr>
        <p:spPr>
          <a:xfrm>
            <a:off x="107504" y="836712"/>
            <a:ext cx="9036496" cy="4525963"/>
          </a:xfrm>
        </p:spPr>
        <p:txBody>
          <a:bodyPr>
            <a:noAutofit/>
          </a:bodyPr>
          <a:lstStyle/>
          <a:p>
            <a:pPr marL="0" indent="0">
              <a:buNone/>
            </a:pPr>
            <a:r>
              <a:rPr lang="en-US" sz="2000" b="1" smtClean="0">
                <a:latin typeface="Calibri" panose="020F0502020204030204" pitchFamily="34" charset="0"/>
              </a:rPr>
              <a:t>Verify </a:t>
            </a:r>
            <a:r>
              <a:rPr lang="en-US" sz="2000" b="1" dirty="0" smtClean="0">
                <a:latin typeface="Calibri" panose="020F0502020204030204" pitchFamily="34" charset="0"/>
              </a:rPr>
              <a:t>the </a:t>
            </a:r>
            <a:r>
              <a:rPr lang="ko-KR" altLang="ko-KR" sz="2000" b="1" dirty="0" smtClean="0">
                <a:latin typeface="Courier New" panose="02070309020205020404" pitchFamily="49" charset="0"/>
                <a:cs typeface="Courier New" panose="02070309020205020404" pitchFamily="49" charset="0"/>
              </a:rPr>
              <a:t>max_heapify(int x[],int i,int h_size)</a:t>
            </a:r>
            <a:r>
              <a:rPr lang="en-US" altLang="ko-KR" sz="2000" b="1" dirty="0" smtClean="0">
                <a:latin typeface="Courier New" panose="02070309020205020404" pitchFamily="49" charset="0"/>
                <a:cs typeface="Courier New" panose="02070309020205020404" pitchFamily="49" charset="0"/>
              </a:rPr>
              <a:t> </a:t>
            </a:r>
            <a:r>
              <a:rPr lang="en-US" altLang="ko-KR" sz="2000" b="1" dirty="0" smtClean="0">
                <a:latin typeface="Calibri" panose="020F0502020204030204" pitchFamily="34" charset="0"/>
              </a:rPr>
              <a:t>b</a:t>
            </a:r>
            <a:r>
              <a:rPr lang="en-US" sz="2000" b="1" dirty="0" smtClean="0">
                <a:latin typeface="Calibri" pitchFamily="34" charset="0"/>
                <a:cs typeface="Calibri" pitchFamily="34" charset="0"/>
              </a:rPr>
              <a:t>y using CBMC</a:t>
            </a:r>
          </a:p>
          <a:p>
            <a:r>
              <a:rPr lang="ko-KR" altLang="ko-KR" sz="1800" dirty="0">
                <a:latin typeface="Courier New" panose="02070309020205020404" pitchFamily="49" charset="0"/>
                <a:cs typeface="Courier New" panose="02070309020205020404" pitchFamily="49" charset="0"/>
              </a:rPr>
              <a:t>x[] </a:t>
            </a:r>
            <a:r>
              <a:rPr lang="ko-KR" altLang="ko-KR" sz="1800" dirty="0">
                <a:latin typeface="Calibri" panose="020F0502020204030204" pitchFamily="34" charset="0"/>
              </a:rPr>
              <a:t>is </a:t>
            </a:r>
            <a:r>
              <a:rPr lang="en-US" altLang="ko-KR" sz="1800" dirty="0" smtClean="0">
                <a:latin typeface="Calibri" panose="020F0502020204030204" pitchFamily="34" charset="0"/>
              </a:rPr>
              <a:t>an </a:t>
            </a:r>
            <a:r>
              <a:rPr lang="ko-KR" altLang="ko-KR" sz="1800" dirty="0" smtClean="0">
                <a:latin typeface="Calibri" panose="020F0502020204030204" pitchFamily="34" charset="0"/>
              </a:rPr>
              <a:t>array </a:t>
            </a:r>
            <a:r>
              <a:rPr lang="en-US" altLang="ko-KR" sz="1800" dirty="0" smtClean="0">
                <a:latin typeface="Calibri" panose="020F0502020204030204" pitchFamily="34" charset="0"/>
              </a:rPr>
              <a:t>to </a:t>
            </a:r>
            <a:r>
              <a:rPr lang="ko-KR" altLang="ko-KR" sz="1800" dirty="0" smtClean="0">
                <a:latin typeface="Calibri" panose="020F0502020204030204" pitchFamily="34" charset="0"/>
              </a:rPr>
              <a:t>contain </a:t>
            </a:r>
            <a:r>
              <a:rPr lang="ko-KR" altLang="ko-KR" sz="1800" dirty="0">
                <a:latin typeface="Calibri" panose="020F0502020204030204" pitchFamily="34" charset="0"/>
              </a:rPr>
              <a:t>a max-heap</a:t>
            </a:r>
          </a:p>
          <a:p>
            <a:r>
              <a:rPr lang="ko-KR" altLang="ko-KR" sz="1800" dirty="0">
                <a:latin typeface="Courier New" panose="02070309020205020404" pitchFamily="49" charset="0"/>
                <a:cs typeface="Courier New" panose="02070309020205020404" pitchFamily="49" charset="0"/>
              </a:rPr>
              <a:t>i</a:t>
            </a:r>
            <a:r>
              <a:rPr lang="ko-KR" altLang="ko-KR" sz="1800" dirty="0">
                <a:latin typeface="Calibri" panose="020F0502020204030204" pitchFamily="34" charset="0"/>
              </a:rPr>
              <a:t> is the index to the node that </a:t>
            </a:r>
            <a:r>
              <a:rPr lang="en-US" altLang="ko-KR" sz="1800" dirty="0" smtClean="0">
                <a:latin typeface="Calibri" panose="020F0502020204030204" pitchFamily="34" charset="0"/>
              </a:rPr>
              <a:t>may </a:t>
            </a:r>
            <a:r>
              <a:rPr lang="ko-KR" altLang="ko-KR" sz="1800" dirty="0" smtClean="0">
                <a:latin typeface="Calibri" panose="020F0502020204030204" pitchFamily="34" charset="0"/>
              </a:rPr>
              <a:t>violate </a:t>
            </a:r>
            <a:r>
              <a:rPr lang="ko-KR" altLang="ko-KR" sz="1800" dirty="0">
                <a:latin typeface="Calibri" panose="020F0502020204030204" pitchFamily="34" charset="0"/>
              </a:rPr>
              <a:t>the max-heap property</a:t>
            </a:r>
          </a:p>
          <a:p>
            <a:r>
              <a:rPr lang="ko-KR" altLang="ko-KR" sz="1800" dirty="0">
                <a:latin typeface="Courier New" panose="02070309020205020404" pitchFamily="49" charset="0"/>
                <a:cs typeface="Courier New" panose="02070309020205020404" pitchFamily="49" charset="0"/>
              </a:rPr>
              <a:t>h_size</a:t>
            </a:r>
            <a:r>
              <a:rPr lang="ko-KR" altLang="ko-KR" sz="1800" dirty="0">
                <a:latin typeface="Calibri" panose="020F0502020204030204" pitchFamily="34" charset="0"/>
              </a:rPr>
              <a:t> is a total number of nodes in the </a:t>
            </a:r>
            <a:r>
              <a:rPr lang="ko-KR" altLang="ko-KR" sz="1800" smtClean="0">
                <a:latin typeface="Calibri" panose="020F0502020204030204" pitchFamily="34" charset="0"/>
              </a:rPr>
              <a:t>max-heap</a:t>
            </a:r>
            <a:r>
              <a:rPr lang="ko-KR" altLang="ko-KR" sz="1800" smtClean="0">
                <a:latin typeface="Calibri" panose="020F0502020204030204" pitchFamily="34" charset="0"/>
              </a:rPr>
              <a:t>:</a:t>
            </a:r>
            <a:endParaRPr lang="en-US" altLang="ko-KR" sz="1800" smtClean="0">
              <a:latin typeface="Calibri" panose="020F0502020204030204" pitchFamily="34" charset="0"/>
            </a:endParaRPr>
          </a:p>
          <a:p>
            <a:r>
              <a:rPr lang="ko-KR" altLang="ko-KR" sz="1800" smtClean="0">
                <a:latin typeface="Courier New" panose="02070309020205020404" pitchFamily="49" charset="0"/>
                <a:cs typeface="Courier New" panose="02070309020205020404" pitchFamily="49" charset="0"/>
              </a:rPr>
              <a:t>max_heapify</a:t>
            </a:r>
            <a:r>
              <a:rPr lang="en-US" altLang="ko-KR" sz="1800" smtClean="0">
                <a:latin typeface="Calibri" panose="020F0502020204030204" pitchFamily="34" charset="0"/>
              </a:rPr>
              <a:t> makes a subtree whose root is </a:t>
            </a:r>
            <a:r>
              <a:rPr lang="en-US" altLang="ko-KR" sz="1800" smtClean="0">
                <a:latin typeface="Courier New" panose="02070309020205020404" pitchFamily="49" charset="0"/>
                <a:cs typeface="Courier New" panose="02070309020205020404" pitchFamily="49" charset="0"/>
              </a:rPr>
              <a:t>x[i]</a:t>
            </a:r>
            <a:r>
              <a:rPr lang="en-US" altLang="ko-KR" sz="1800" smtClean="0">
                <a:latin typeface="Calibri" panose="020F0502020204030204" pitchFamily="34" charset="0"/>
              </a:rPr>
              <a:t> a max heap with the following assumptions.</a:t>
            </a:r>
            <a:endParaRPr lang="en-US" altLang="ko-KR" sz="1800" smtClean="0">
              <a:latin typeface="Calibri" panose="020F0502020204030204" pitchFamily="34" charset="0"/>
            </a:endParaRPr>
          </a:p>
          <a:p>
            <a:pPr marL="0" indent="0">
              <a:buNone/>
            </a:pPr>
            <a:r>
              <a:rPr lang="en-US" altLang="ko-KR" sz="1800" b="1" u="sng" smtClean="0">
                <a:latin typeface="Calibri" panose="020F0502020204030204" pitchFamily="34" charset="0"/>
              </a:rPr>
              <a:t>Assumptions</a:t>
            </a:r>
            <a:endParaRPr lang="en-US" altLang="ko-KR" sz="1800" b="1" u="sng" dirty="0" smtClean="0">
              <a:latin typeface="Calibri" panose="020F0502020204030204" pitchFamily="34" charset="0"/>
            </a:endParaRPr>
          </a:p>
          <a:p>
            <a:pPr marL="0" indent="0">
              <a:buNone/>
            </a:pPr>
            <a:r>
              <a:rPr lang="en-US" altLang="ko-KR" sz="1800" dirty="0" smtClean="0">
                <a:latin typeface="Calibri" panose="020F0502020204030204" pitchFamily="34" charset="0"/>
              </a:rPr>
              <a:t>1. A </a:t>
            </a:r>
            <a:r>
              <a:rPr lang="en-US" altLang="ko-KR" sz="1800" smtClean="0">
                <a:latin typeface="Calibri" panose="020F0502020204030204" pitchFamily="34" charset="0"/>
              </a:rPr>
              <a:t>given </a:t>
            </a:r>
            <a:r>
              <a:rPr lang="en-US" altLang="ko-KR" sz="1800" smtClean="0">
                <a:latin typeface="Calibri" panose="020F0502020204030204" pitchFamily="34" charset="0"/>
              </a:rPr>
              <a:t>tree satisfies </a:t>
            </a:r>
            <a:r>
              <a:rPr lang="en-US" altLang="ko-KR" sz="1800" dirty="0" smtClean="0">
                <a:latin typeface="Calibri" panose="020F0502020204030204" pitchFamily="34" charset="0"/>
              </a:rPr>
              <a:t>the </a:t>
            </a:r>
            <a:r>
              <a:rPr lang="en-US" altLang="ko-KR" sz="1800" dirty="0">
                <a:latin typeface="Calibri" panose="020F0502020204030204" pitchFamily="34" charset="0"/>
              </a:rPr>
              <a:t>shape property </a:t>
            </a:r>
          </a:p>
          <a:p>
            <a:pPr marL="0" indent="0">
              <a:buNone/>
            </a:pPr>
            <a:r>
              <a:rPr lang="en-US" altLang="ko-KR" sz="1800" dirty="0" smtClean="0">
                <a:latin typeface="Calibri" panose="020F0502020204030204" pitchFamily="34" charset="0"/>
              </a:rPr>
              <a:t>2. </a:t>
            </a:r>
            <a:r>
              <a:rPr lang="en-US" altLang="ko-KR" sz="1800" dirty="0">
                <a:latin typeface="Calibri" panose="020F0502020204030204" pitchFamily="34" charset="0"/>
              </a:rPr>
              <a:t>T</a:t>
            </a:r>
            <a:r>
              <a:rPr lang="ko-KR" altLang="ko-KR" sz="1800" dirty="0">
                <a:latin typeface="Calibri" panose="020F0502020204030204" pitchFamily="34" charset="0"/>
              </a:rPr>
              <a:t>he right </a:t>
            </a:r>
            <a:r>
              <a:rPr lang="en-US" altLang="ko-KR" sz="1800" dirty="0" smtClean="0">
                <a:latin typeface="Calibri" panose="020F0502020204030204" pitchFamily="34" charset="0"/>
              </a:rPr>
              <a:t>and left </a:t>
            </a:r>
            <a:r>
              <a:rPr lang="ko-KR" altLang="ko-KR" sz="1800" dirty="0" smtClean="0">
                <a:latin typeface="Calibri" panose="020F0502020204030204" pitchFamily="34" charset="0"/>
              </a:rPr>
              <a:t>sub-tree</a:t>
            </a:r>
            <a:r>
              <a:rPr lang="en-US" altLang="ko-KR" sz="1800" dirty="0" smtClean="0">
                <a:latin typeface="Calibri" panose="020F0502020204030204" pitchFamily="34" charset="0"/>
              </a:rPr>
              <a:t>s</a:t>
            </a:r>
            <a:r>
              <a:rPr lang="ko-KR" altLang="ko-KR" sz="1800" dirty="0" smtClean="0">
                <a:latin typeface="Calibri" panose="020F0502020204030204" pitchFamily="34" charset="0"/>
              </a:rPr>
              <a:t> </a:t>
            </a:r>
            <a:r>
              <a:rPr lang="en-US" altLang="ko-KR" sz="1800" dirty="0" smtClean="0">
                <a:latin typeface="Calibri" panose="020F0502020204030204" pitchFamily="34" charset="0"/>
              </a:rPr>
              <a:t>of </a:t>
            </a:r>
            <a:r>
              <a:rPr lang="ko-KR" altLang="ko-KR" sz="1800" dirty="0" smtClean="0">
                <a:latin typeface="Calibri" panose="020F0502020204030204" pitchFamily="34" charset="0"/>
              </a:rPr>
              <a:t>node </a:t>
            </a:r>
            <a:r>
              <a:rPr lang="ko-KR" altLang="ko-KR" sz="1800" dirty="0">
                <a:latin typeface="Calibri" panose="020F0502020204030204" pitchFamily="34" charset="0"/>
              </a:rPr>
              <a:t>i are max heaps, but that </a:t>
            </a:r>
            <a:r>
              <a:rPr lang="ko-KR" altLang="ko-KR" sz="1800" dirty="0">
                <a:latin typeface="Courier New" panose="02070309020205020404" pitchFamily="49" charset="0"/>
                <a:cs typeface="Courier New" panose="02070309020205020404" pitchFamily="49" charset="0"/>
              </a:rPr>
              <a:t>x[i]</a:t>
            </a:r>
            <a:r>
              <a:rPr lang="en-US" altLang="ko-KR" sz="1800" dirty="0">
                <a:latin typeface="Calibri" panose="020F0502020204030204" pitchFamily="34" charset="0"/>
              </a:rPr>
              <a:t> </a:t>
            </a:r>
            <a:r>
              <a:rPr lang="ko-KR" altLang="ko-KR" sz="1800" dirty="0">
                <a:latin typeface="Calibri" panose="020F0502020204030204" pitchFamily="34" charset="0"/>
              </a:rPr>
              <a:t>may be smaller than its </a:t>
            </a:r>
            <a:r>
              <a:rPr lang="ko-KR" altLang="ko-KR" sz="1800" dirty="0" smtClean="0">
                <a:latin typeface="Calibri" panose="020F0502020204030204" pitchFamily="34" charset="0"/>
              </a:rPr>
              <a:t>children</a:t>
            </a:r>
            <a:endParaRPr lang="en-US" altLang="ko-KR" sz="1800" dirty="0" smtClean="0">
              <a:latin typeface="Calibri" panose="020F0502020204030204" pitchFamily="34" charset="0"/>
            </a:endParaRPr>
          </a:p>
          <a:p>
            <a:pPr marL="0" indent="0">
              <a:buNone/>
            </a:pPr>
            <a:r>
              <a:rPr lang="en-US" altLang="ko-KR" sz="1800" dirty="0" smtClean="0">
                <a:latin typeface="Calibri" panose="020F0502020204030204" pitchFamily="34" charset="0"/>
              </a:rPr>
              <a:t>3. The size of </a:t>
            </a:r>
            <a:r>
              <a:rPr lang="en-US" altLang="ko-KR" sz="1800" dirty="0" smtClean="0">
                <a:latin typeface="Courier New" panose="02070309020205020404" pitchFamily="49" charset="0"/>
                <a:cs typeface="Courier New" panose="02070309020205020404" pitchFamily="49" charset="0"/>
              </a:rPr>
              <a:t>x[] </a:t>
            </a:r>
            <a:r>
              <a:rPr lang="en-US" altLang="ko-KR" sz="1800" dirty="0" smtClean="0">
                <a:latin typeface="Calibri" panose="020F0502020204030204" pitchFamily="34" charset="0"/>
              </a:rPr>
              <a:t>is 8.  </a:t>
            </a:r>
            <a:endParaRPr lang="en-US" altLang="ko-KR" sz="1800" dirty="0">
              <a:latin typeface="Calibri" panose="020F0502020204030204" pitchFamily="34" charset="0"/>
            </a:endParaRPr>
          </a:p>
          <a:p>
            <a:pPr marL="0" indent="0">
              <a:buNone/>
            </a:pPr>
            <a:r>
              <a:rPr lang="en-US" altLang="ko-KR" sz="1800" b="1" u="sng" smtClean="0">
                <a:latin typeface="Calibri" panose="020F0502020204030204" pitchFamily="34" charset="0"/>
              </a:rPr>
              <a:t>To </a:t>
            </a:r>
            <a:r>
              <a:rPr lang="en-US" altLang="ko-KR" sz="1800" b="1" u="sng" dirty="0" smtClean="0">
                <a:latin typeface="Calibri" panose="020F0502020204030204" pitchFamily="34" charset="0"/>
              </a:rPr>
              <a:t>do list:  </a:t>
            </a:r>
            <a:endParaRPr lang="en-US" altLang="ko-KR" sz="1800" b="1" u="sng" dirty="0">
              <a:latin typeface="Calibri" panose="020F0502020204030204" pitchFamily="34" charset="0"/>
            </a:endParaRPr>
          </a:p>
          <a:p>
            <a:pPr marL="514350" indent="-514350"/>
            <a:r>
              <a:rPr lang="en-US" altLang="ko-KR" sz="1800" dirty="0">
                <a:latin typeface="Calibri" panose="020F0502020204030204" pitchFamily="34" charset="0"/>
              </a:rPr>
              <a:t>Describe your assertion check routine </a:t>
            </a:r>
            <a:r>
              <a:rPr lang="en-US" altLang="ko-KR" sz="1800">
                <a:latin typeface="Calibri" panose="020F0502020204030204" pitchFamily="34" charset="0"/>
              </a:rPr>
              <a:t>in </a:t>
            </a:r>
            <a:r>
              <a:rPr lang="en-US" altLang="ko-KR" sz="1800" smtClean="0">
                <a:latin typeface="Calibri" panose="020F0502020204030204" pitchFamily="34" charset="0"/>
              </a:rPr>
              <a:t>detail</a:t>
            </a:r>
          </a:p>
          <a:p>
            <a:pPr marL="914400" lvl="1" indent="-514350"/>
            <a:r>
              <a:rPr lang="en-US" altLang="ko-KR" sz="1400" smtClean="0">
                <a:latin typeface="Courier New" panose="02070309020205020404" pitchFamily="49" charset="0"/>
                <a:cs typeface="Courier New" panose="02070309020205020404" pitchFamily="49" charset="0"/>
              </a:rPr>
              <a:t>max_heapify</a:t>
            </a:r>
            <a:r>
              <a:rPr lang="en-US" altLang="ko-KR" sz="1400" smtClean="0">
                <a:latin typeface="Calibri" panose="020F0502020204030204" pitchFamily="34" charset="0"/>
              </a:rPr>
              <a:t> should guarantee that the final subtree whose root node is x[i] should be a max heap.</a:t>
            </a:r>
          </a:p>
          <a:p>
            <a:pPr marL="914400" lvl="1" indent="-514350"/>
            <a:r>
              <a:rPr lang="en-US" altLang="ko-KR" sz="1400" smtClean="0">
                <a:latin typeface="Calibri" panose="020F0502020204030204" pitchFamily="34" charset="0"/>
              </a:rPr>
              <a:t>Also, </a:t>
            </a:r>
            <a:r>
              <a:rPr lang="en-US" altLang="ko-KR" sz="1400">
                <a:latin typeface="Courier New" panose="02070309020205020404" pitchFamily="49" charset="0"/>
                <a:cs typeface="Courier New" panose="02070309020205020404" pitchFamily="49" charset="0"/>
              </a:rPr>
              <a:t>max_heapify</a:t>
            </a:r>
            <a:r>
              <a:rPr lang="en-US" altLang="ko-KR" sz="1400">
                <a:latin typeface="Calibri" panose="020F0502020204030204" pitchFamily="34" charset="0"/>
              </a:rPr>
              <a:t> should </a:t>
            </a:r>
            <a:r>
              <a:rPr lang="en-US" altLang="ko-KR" sz="1400" smtClean="0">
                <a:latin typeface="Calibri" panose="020F0502020204030204" pitchFamily="34" charset="0"/>
              </a:rPr>
              <a:t>guarantee that the other part of a tree should not change.</a:t>
            </a:r>
            <a:endParaRPr lang="en-US" altLang="ko-KR" sz="1400" dirty="0">
              <a:latin typeface="Calibri" panose="020F0502020204030204" pitchFamily="34" charset="0"/>
            </a:endParaRPr>
          </a:p>
          <a:p>
            <a:pPr marL="514350" indent="-514350"/>
            <a:r>
              <a:rPr lang="en-US" altLang="ko-KR" sz="1800" dirty="0" smtClean="0">
                <a:latin typeface="Calibri" panose="020F0502020204030204" pitchFamily="34" charset="0"/>
              </a:rPr>
              <a:t>Describe </a:t>
            </a:r>
            <a:r>
              <a:rPr lang="en-US" altLang="ko-KR" sz="1800" dirty="0">
                <a:latin typeface="Calibri" panose="020F0502020204030204" pitchFamily="34" charset="0"/>
              </a:rPr>
              <a:t>your environment model in detail </a:t>
            </a:r>
          </a:p>
          <a:p>
            <a:pPr marL="514350" indent="-514350"/>
            <a:r>
              <a:rPr lang="en-US" altLang="ko-KR" sz="1800" dirty="0" smtClean="0">
                <a:latin typeface="Calibri" panose="020F0502020204030204" pitchFamily="34" charset="0"/>
              </a:rPr>
              <a:t>Describe </a:t>
            </a:r>
            <a:r>
              <a:rPr lang="en-US" altLang="ko-KR" sz="1800" dirty="0">
                <a:latin typeface="Calibri" panose="020F0502020204030204" pitchFamily="34" charset="0"/>
              </a:rPr>
              <a:t>run-time parameters of CBMC</a:t>
            </a:r>
          </a:p>
          <a:p>
            <a:pPr marL="514350" indent="-514350"/>
            <a:r>
              <a:rPr lang="en-US" altLang="ko-KR" sz="1800" dirty="0">
                <a:latin typeface="Calibri" panose="020F0502020204030204" pitchFamily="34" charset="0"/>
              </a:rPr>
              <a:t>Report verification results (i.e., time</a:t>
            </a:r>
            <a:r>
              <a:rPr lang="en-US" altLang="ko-KR" sz="1800">
                <a:latin typeface="Calibri" panose="020F0502020204030204" pitchFamily="34" charset="0"/>
              </a:rPr>
              <a:t>, </a:t>
            </a:r>
            <a:r>
              <a:rPr lang="en-US" altLang="ko-KR" sz="1800" smtClean="0">
                <a:latin typeface="Calibri" panose="020F0502020204030204" pitchFamily="34" charset="0"/>
              </a:rPr>
              <a:t>memory (you can use </a:t>
            </a:r>
            <a:r>
              <a:rPr lang="en-US" altLang="ko-KR" sz="1800" smtClean="0">
                <a:latin typeface="Courier New" panose="02070309020205020404" pitchFamily="49" charset="0"/>
                <a:cs typeface="Courier New" panose="02070309020205020404" pitchFamily="49" charset="0"/>
              </a:rPr>
              <a:t>top</a:t>
            </a:r>
            <a:r>
              <a:rPr lang="en-US" altLang="ko-KR" sz="1800" smtClean="0">
                <a:latin typeface="Calibri" panose="020F0502020204030204" pitchFamily="34" charset="0"/>
              </a:rPr>
              <a:t> utility), </a:t>
            </a:r>
            <a:r>
              <a:rPr lang="en-US" altLang="ko-KR" sz="1800" dirty="0">
                <a:latin typeface="Calibri" panose="020F0502020204030204" pitchFamily="34" charset="0"/>
              </a:rPr>
              <a:t>assert violation, </a:t>
            </a:r>
            <a:r>
              <a:rPr lang="en-US" altLang="ko-KR" sz="1800" dirty="0" smtClean="0">
                <a:latin typeface="Calibri" panose="020F0502020204030204" pitchFamily="34" charset="0"/>
              </a:rPr>
              <a:t>size </a:t>
            </a:r>
            <a:r>
              <a:rPr lang="en-US" altLang="ko-KR" sz="1800" dirty="0">
                <a:latin typeface="Calibri" panose="020F0502020204030204" pitchFamily="34" charset="0"/>
              </a:rPr>
              <a:t>of generated SAT formula, </a:t>
            </a:r>
            <a:r>
              <a:rPr lang="en-US" altLang="ko-KR" sz="1800" dirty="0" err="1">
                <a:latin typeface="Calibri" panose="020F0502020204030204" pitchFamily="34" charset="0"/>
              </a:rPr>
              <a:t>etc</a:t>
            </a:r>
            <a:r>
              <a:rPr lang="en-US" altLang="ko-KR" sz="1800" dirty="0">
                <a:latin typeface="Calibri" panose="020F0502020204030204" pitchFamily="34" charset="0"/>
              </a:rPr>
              <a:t>)</a:t>
            </a:r>
          </a:p>
          <a:p>
            <a:pPr marL="1314450" lvl="2" indent="-514350"/>
            <a:endParaRPr lang="en-US" sz="1800" dirty="0" smtClean="0">
              <a:latin typeface="Calibri" panose="020F0502020204030204" pitchFamily="34" charset="0"/>
            </a:endParaRPr>
          </a:p>
        </p:txBody>
      </p:sp>
    </p:spTree>
    <p:extLst>
      <p:ext uri="{BB962C8B-B14F-4D97-AF65-F5344CB8AC3E}">
        <p14:creationId xmlns:p14="http://schemas.microsoft.com/office/powerpoint/2010/main" val="11266969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p:cNvSpPr>
            <a:spLocks noGrp="1"/>
          </p:cNvSpPr>
          <p:nvPr>
            <p:ph idx="1"/>
          </p:nvPr>
        </p:nvSpPr>
        <p:spPr>
          <a:xfrm>
            <a:off x="323528" y="260648"/>
            <a:ext cx="8229600" cy="4525963"/>
          </a:xfrm>
        </p:spPr>
        <p:txBody>
          <a:bodyPr>
            <a:normAutofit fontScale="92500"/>
          </a:bodyPr>
          <a:lstStyle/>
          <a:p>
            <a:pPr lvl="0"/>
            <a:r>
              <a:rPr lang="en-US" altLang="ko-KR" dirty="0">
                <a:latin typeface="Calibri" pitchFamily="34" charset="0"/>
                <a:cs typeface="Calibri" pitchFamily="34" charset="0"/>
              </a:rPr>
              <a:t>A </a:t>
            </a:r>
            <a:r>
              <a:rPr lang="en-US" altLang="ko-KR" i="1" dirty="0">
                <a:latin typeface="Calibri" pitchFamily="34" charset="0"/>
                <a:cs typeface="Calibri" pitchFamily="34" charset="0"/>
              </a:rPr>
              <a:t>max heap </a:t>
            </a:r>
            <a:r>
              <a:rPr lang="en-US" altLang="ko-KR" dirty="0">
                <a:latin typeface="Calibri" pitchFamily="34" charset="0"/>
                <a:cs typeface="Calibri" pitchFamily="34" charset="0"/>
              </a:rPr>
              <a:t>is a heap data structure created using a binary </a:t>
            </a:r>
            <a:r>
              <a:rPr lang="en-US" altLang="ko-KR" dirty="0" smtClean="0">
                <a:latin typeface="Calibri" pitchFamily="34" charset="0"/>
                <a:cs typeface="Calibri" pitchFamily="34" charset="0"/>
              </a:rPr>
              <a:t>tree with </a:t>
            </a:r>
            <a:r>
              <a:rPr lang="en-US" altLang="ko-KR" dirty="0">
                <a:latin typeface="Calibri" pitchFamily="34" charset="0"/>
                <a:cs typeface="Calibri" pitchFamily="34" charset="0"/>
              </a:rPr>
              <a:t>two </a:t>
            </a:r>
            <a:r>
              <a:rPr lang="en-US" altLang="ko-KR" dirty="0" smtClean="0">
                <a:latin typeface="Calibri" pitchFamily="34" charset="0"/>
                <a:cs typeface="Calibri" pitchFamily="34" charset="0"/>
              </a:rPr>
              <a:t>constraints</a:t>
            </a:r>
            <a:r>
              <a:rPr lang="en-US" altLang="ko-KR" dirty="0">
                <a:latin typeface="Calibri" pitchFamily="34" charset="0"/>
                <a:cs typeface="Calibri" pitchFamily="34" charset="0"/>
              </a:rPr>
              <a:t>: </a:t>
            </a:r>
            <a:endParaRPr lang="ko-KR" altLang="ko-KR" dirty="0">
              <a:latin typeface="Calibri" pitchFamily="34" charset="0"/>
              <a:cs typeface="Calibri" pitchFamily="34" charset="0"/>
            </a:endParaRPr>
          </a:p>
          <a:p>
            <a:pPr lvl="1"/>
            <a:r>
              <a:rPr lang="en-US" altLang="ko-KR" i="1" dirty="0">
                <a:solidFill>
                  <a:srgbClr val="FF0000"/>
                </a:solidFill>
                <a:latin typeface="Calibri" pitchFamily="34" charset="0"/>
                <a:cs typeface="Calibri" pitchFamily="34" charset="0"/>
              </a:rPr>
              <a:t>The shape property</a:t>
            </a:r>
            <a:r>
              <a:rPr lang="en-US" altLang="ko-KR" dirty="0">
                <a:latin typeface="Calibri" pitchFamily="34" charset="0"/>
                <a:cs typeface="Calibri" pitchFamily="34" charset="0"/>
              </a:rPr>
              <a:t>: the tree is a complete binary tree; that is, all levels of the tree, except possibly the last one (deepest) are fully filled, and, if the last level of the tree is not complete, the nodes of that level are filled from left to right.</a:t>
            </a:r>
            <a:endParaRPr lang="ko-KR" altLang="ko-KR" dirty="0">
              <a:latin typeface="Calibri" pitchFamily="34" charset="0"/>
              <a:cs typeface="Calibri" pitchFamily="34" charset="0"/>
            </a:endParaRPr>
          </a:p>
          <a:p>
            <a:pPr lvl="1"/>
            <a:r>
              <a:rPr lang="en-US" altLang="ko-KR" i="1" dirty="0">
                <a:solidFill>
                  <a:srgbClr val="FF0000"/>
                </a:solidFill>
                <a:latin typeface="Calibri" pitchFamily="34" charset="0"/>
                <a:cs typeface="Calibri" pitchFamily="34" charset="0"/>
              </a:rPr>
              <a:t>The max-heap property</a:t>
            </a:r>
            <a:r>
              <a:rPr lang="en-US" altLang="ko-KR" i="1" dirty="0">
                <a:latin typeface="Calibri" pitchFamily="34" charset="0"/>
                <a:cs typeface="Calibri" pitchFamily="34" charset="0"/>
              </a:rPr>
              <a:t>:</a:t>
            </a:r>
            <a:r>
              <a:rPr lang="en-US" altLang="ko-KR" dirty="0">
                <a:latin typeface="Calibri" pitchFamily="34" charset="0"/>
                <a:cs typeface="Calibri" pitchFamily="34" charset="0"/>
              </a:rPr>
              <a:t> each node is greater than or equal to each of its children according to a comparison predicate defined for the data structure.</a:t>
            </a:r>
            <a:endParaRPr lang="ko-KR" altLang="ko-KR" dirty="0">
              <a:latin typeface="Calibri" pitchFamily="34" charset="0"/>
              <a:cs typeface="Calibri" pitchFamily="34" charset="0"/>
            </a:endParaRPr>
          </a:p>
          <a:p>
            <a:pPr lvl="1"/>
            <a:endParaRPr lang="ko-KR" altLang="en-US" dirty="0">
              <a:latin typeface="Calibri" pitchFamily="34" charset="0"/>
              <a:cs typeface="Calibri" pitchFamily="34" charset="0"/>
            </a:endParaRPr>
          </a:p>
        </p:txBody>
      </p:sp>
      <p:pic>
        <p:nvPicPr>
          <p:cNvPr id="4" name="그림 3" descr="File:Max-heap.png"/>
          <p:cNvPicPr/>
          <p:nvPr/>
        </p:nvPicPr>
        <p:blipFill>
          <a:blip r:embed="rId2">
            <a:extLst>
              <a:ext uri="{28A0092B-C50C-407E-A947-70E740481C1C}">
                <a14:useLocalDpi xmlns:a14="http://schemas.microsoft.com/office/drawing/2010/main" val="0"/>
              </a:ext>
            </a:extLst>
          </a:blip>
          <a:srcRect/>
          <a:stretch>
            <a:fillRect/>
          </a:stretch>
        </p:blipFill>
        <p:spPr bwMode="auto">
          <a:xfrm>
            <a:off x="507008" y="4667592"/>
            <a:ext cx="2336800" cy="1569720"/>
          </a:xfrm>
          <a:prstGeom prst="rect">
            <a:avLst/>
          </a:prstGeom>
          <a:noFill/>
          <a:ln>
            <a:noFill/>
          </a:ln>
        </p:spPr>
      </p:pic>
      <p:sp>
        <p:nvSpPr>
          <p:cNvPr id="5" name="직사각형 4"/>
          <p:cNvSpPr/>
          <p:nvPr/>
        </p:nvSpPr>
        <p:spPr>
          <a:xfrm>
            <a:off x="3240360" y="4582869"/>
            <a:ext cx="5436096" cy="646331"/>
          </a:xfrm>
          <a:prstGeom prst="rect">
            <a:avLst/>
          </a:prstGeom>
        </p:spPr>
        <p:txBody>
          <a:bodyPr wrap="square">
            <a:spAutoFit/>
          </a:bodyPr>
          <a:lstStyle/>
          <a:p>
            <a:r>
              <a:rPr lang="en-US" altLang="ko-KR" dirty="0">
                <a:latin typeface="Calibri" pitchFamily="34" charset="0"/>
                <a:cs typeface="Calibri" pitchFamily="34" charset="0"/>
              </a:rPr>
              <a:t>Max heap can be implemented using an array as follows (note that array index starts from 1):</a:t>
            </a:r>
            <a:endParaRPr lang="ko-KR" altLang="ko-KR" dirty="0">
              <a:latin typeface="Calibri" pitchFamily="34" charset="0"/>
              <a:cs typeface="Calibri" pitchFamily="34" charset="0"/>
            </a:endParaRPr>
          </a:p>
        </p:txBody>
      </p:sp>
      <p:graphicFrame>
        <p:nvGraphicFramePr>
          <p:cNvPr id="6" name="표 5"/>
          <p:cNvGraphicFramePr>
            <a:graphicFrameLocks noGrp="1"/>
          </p:cNvGraphicFramePr>
          <p:nvPr>
            <p:extLst>
              <p:ext uri="{D42A27DB-BD31-4B8C-83A1-F6EECF244321}">
                <p14:modId xmlns:p14="http://schemas.microsoft.com/office/powerpoint/2010/main" val="3299033547"/>
              </p:ext>
            </p:extLst>
          </p:nvPr>
        </p:nvGraphicFramePr>
        <p:xfrm>
          <a:off x="3284533" y="5418912"/>
          <a:ext cx="4339288" cy="818400"/>
        </p:xfrm>
        <a:graphic>
          <a:graphicData uri="http://schemas.openxmlformats.org/drawingml/2006/table">
            <a:tbl>
              <a:tblPr firstRow="1" firstCol="1" bandRow="1">
                <a:tableStyleId>{5C22544A-7EE6-4342-B048-85BDC9FD1C3A}</a:tableStyleId>
              </a:tblPr>
              <a:tblGrid>
                <a:gridCol w="488456">
                  <a:extLst>
                    <a:ext uri="{9D8B030D-6E8A-4147-A177-3AD203B41FA5}">
                      <a16:colId xmlns="" xmlns:a16="http://schemas.microsoft.com/office/drawing/2014/main" val="20000"/>
                    </a:ext>
                  </a:extLst>
                </a:gridCol>
                <a:gridCol w="488456">
                  <a:extLst>
                    <a:ext uri="{9D8B030D-6E8A-4147-A177-3AD203B41FA5}">
                      <a16:colId xmlns="" xmlns:a16="http://schemas.microsoft.com/office/drawing/2014/main" val="20001"/>
                    </a:ext>
                  </a:extLst>
                </a:gridCol>
                <a:gridCol w="419767">
                  <a:extLst>
                    <a:ext uri="{9D8B030D-6E8A-4147-A177-3AD203B41FA5}">
                      <a16:colId xmlns="" xmlns:a16="http://schemas.microsoft.com/office/drawing/2014/main" val="20002"/>
                    </a:ext>
                  </a:extLst>
                </a:gridCol>
                <a:gridCol w="419767">
                  <a:extLst>
                    <a:ext uri="{9D8B030D-6E8A-4147-A177-3AD203B41FA5}">
                      <a16:colId xmlns="" xmlns:a16="http://schemas.microsoft.com/office/drawing/2014/main" val="20003"/>
                    </a:ext>
                  </a:extLst>
                </a:gridCol>
                <a:gridCol w="419767">
                  <a:extLst>
                    <a:ext uri="{9D8B030D-6E8A-4147-A177-3AD203B41FA5}">
                      <a16:colId xmlns="" xmlns:a16="http://schemas.microsoft.com/office/drawing/2014/main" val="20004"/>
                    </a:ext>
                  </a:extLst>
                </a:gridCol>
                <a:gridCol w="420615">
                  <a:extLst>
                    <a:ext uri="{9D8B030D-6E8A-4147-A177-3AD203B41FA5}">
                      <a16:colId xmlns="" xmlns:a16="http://schemas.microsoft.com/office/drawing/2014/main" val="20005"/>
                    </a:ext>
                  </a:extLst>
                </a:gridCol>
                <a:gridCol w="420615">
                  <a:extLst>
                    <a:ext uri="{9D8B030D-6E8A-4147-A177-3AD203B41FA5}">
                      <a16:colId xmlns="" xmlns:a16="http://schemas.microsoft.com/office/drawing/2014/main" val="20006"/>
                    </a:ext>
                  </a:extLst>
                </a:gridCol>
                <a:gridCol w="420615">
                  <a:extLst>
                    <a:ext uri="{9D8B030D-6E8A-4147-A177-3AD203B41FA5}">
                      <a16:colId xmlns="" xmlns:a16="http://schemas.microsoft.com/office/drawing/2014/main" val="20007"/>
                    </a:ext>
                  </a:extLst>
                </a:gridCol>
                <a:gridCol w="420615">
                  <a:extLst>
                    <a:ext uri="{9D8B030D-6E8A-4147-A177-3AD203B41FA5}">
                      <a16:colId xmlns="" xmlns:a16="http://schemas.microsoft.com/office/drawing/2014/main" val="20008"/>
                    </a:ext>
                  </a:extLst>
                </a:gridCol>
                <a:gridCol w="420615">
                  <a:extLst>
                    <a:ext uri="{9D8B030D-6E8A-4147-A177-3AD203B41FA5}">
                      <a16:colId xmlns="" xmlns:a16="http://schemas.microsoft.com/office/drawing/2014/main" val="20009"/>
                    </a:ext>
                  </a:extLst>
                </a:gridCol>
              </a:tblGrid>
              <a:tr h="409200">
                <a:tc>
                  <a:txBody>
                    <a:bodyPr/>
                    <a:lstStyle/>
                    <a:p>
                      <a:pPr algn="just">
                        <a:lnSpc>
                          <a:spcPct val="115000"/>
                        </a:lnSpc>
                        <a:spcAft>
                          <a:spcPts val="0"/>
                        </a:spcAft>
                      </a:pPr>
                      <a:r>
                        <a:rPr lang="en-US" altLang="ko-KR" sz="1100" dirty="0" smtClean="0">
                          <a:effectLst/>
                          <a:latin typeface="Calibri"/>
                          <a:ea typeface="바탕"/>
                          <a:cs typeface="Times New Roman"/>
                        </a:rPr>
                        <a:t>Index</a:t>
                      </a:r>
                      <a:endParaRPr lang="ko-KR" sz="1100" dirty="0">
                        <a:effectLst/>
                        <a:latin typeface="Calibri"/>
                        <a:ea typeface="바탕"/>
                        <a:cs typeface="Times New Roman"/>
                      </a:endParaRPr>
                    </a:p>
                  </a:txBody>
                  <a:tcPr marL="68580" marR="68580" marT="0" marB="0"/>
                </a:tc>
                <a:tc>
                  <a:txBody>
                    <a:bodyPr/>
                    <a:lstStyle/>
                    <a:p>
                      <a:pPr algn="just">
                        <a:lnSpc>
                          <a:spcPct val="115000"/>
                        </a:lnSpc>
                        <a:spcAft>
                          <a:spcPts val="0"/>
                        </a:spcAft>
                      </a:pPr>
                      <a:r>
                        <a:rPr lang="en-US" sz="1200" dirty="0">
                          <a:effectLst/>
                        </a:rPr>
                        <a:t>1</a:t>
                      </a:r>
                      <a:endParaRPr lang="ko-KR" sz="1100" dirty="0">
                        <a:effectLst/>
                        <a:latin typeface="Calibri"/>
                        <a:ea typeface="바탕"/>
                        <a:cs typeface="Times New Roman"/>
                      </a:endParaRPr>
                    </a:p>
                  </a:txBody>
                  <a:tcPr marL="68580" marR="68580" marT="0" marB="0"/>
                </a:tc>
                <a:tc>
                  <a:txBody>
                    <a:bodyPr/>
                    <a:lstStyle/>
                    <a:p>
                      <a:pPr algn="just">
                        <a:lnSpc>
                          <a:spcPct val="115000"/>
                        </a:lnSpc>
                        <a:spcAft>
                          <a:spcPts val="0"/>
                        </a:spcAft>
                      </a:pPr>
                      <a:r>
                        <a:rPr lang="en-US" sz="1200">
                          <a:effectLst/>
                        </a:rPr>
                        <a:t>2</a:t>
                      </a:r>
                      <a:endParaRPr lang="ko-KR" sz="1100">
                        <a:effectLst/>
                        <a:latin typeface="Calibri"/>
                        <a:ea typeface="바탕"/>
                        <a:cs typeface="Times New Roman"/>
                      </a:endParaRPr>
                    </a:p>
                  </a:txBody>
                  <a:tcPr marL="68580" marR="68580" marT="0" marB="0"/>
                </a:tc>
                <a:tc>
                  <a:txBody>
                    <a:bodyPr/>
                    <a:lstStyle/>
                    <a:p>
                      <a:pPr algn="just">
                        <a:lnSpc>
                          <a:spcPct val="115000"/>
                        </a:lnSpc>
                        <a:spcAft>
                          <a:spcPts val="0"/>
                        </a:spcAft>
                      </a:pPr>
                      <a:r>
                        <a:rPr lang="en-US" sz="1200">
                          <a:effectLst/>
                        </a:rPr>
                        <a:t>3</a:t>
                      </a:r>
                      <a:endParaRPr lang="ko-KR" sz="1100">
                        <a:effectLst/>
                        <a:latin typeface="Calibri"/>
                        <a:ea typeface="바탕"/>
                        <a:cs typeface="Times New Roman"/>
                      </a:endParaRPr>
                    </a:p>
                  </a:txBody>
                  <a:tcPr marL="68580" marR="68580" marT="0" marB="0"/>
                </a:tc>
                <a:tc>
                  <a:txBody>
                    <a:bodyPr/>
                    <a:lstStyle/>
                    <a:p>
                      <a:pPr algn="just">
                        <a:lnSpc>
                          <a:spcPct val="115000"/>
                        </a:lnSpc>
                        <a:spcAft>
                          <a:spcPts val="0"/>
                        </a:spcAft>
                      </a:pPr>
                      <a:r>
                        <a:rPr lang="en-US" sz="1200">
                          <a:effectLst/>
                        </a:rPr>
                        <a:t>4</a:t>
                      </a:r>
                      <a:endParaRPr lang="ko-KR" sz="1100">
                        <a:effectLst/>
                        <a:latin typeface="Calibri"/>
                        <a:ea typeface="바탕"/>
                        <a:cs typeface="Times New Roman"/>
                      </a:endParaRPr>
                    </a:p>
                  </a:txBody>
                  <a:tcPr marL="68580" marR="68580" marT="0" marB="0"/>
                </a:tc>
                <a:tc>
                  <a:txBody>
                    <a:bodyPr/>
                    <a:lstStyle/>
                    <a:p>
                      <a:pPr algn="just">
                        <a:lnSpc>
                          <a:spcPct val="115000"/>
                        </a:lnSpc>
                        <a:spcAft>
                          <a:spcPts val="0"/>
                        </a:spcAft>
                      </a:pPr>
                      <a:r>
                        <a:rPr lang="en-US" sz="1200">
                          <a:effectLst/>
                        </a:rPr>
                        <a:t>5</a:t>
                      </a:r>
                      <a:endParaRPr lang="ko-KR" sz="1100">
                        <a:effectLst/>
                        <a:latin typeface="Calibri"/>
                        <a:ea typeface="바탕"/>
                        <a:cs typeface="Times New Roman"/>
                      </a:endParaRPr>
                    </a:p>
                  </a:txBody>
                  <a:tcPr marL="68580" marR="68580" marT="0" marB="0"/>
                </a:tc>
                <a:tc>
                  <a:txBody>
                    <a:bodyPr/>
                    <a:lstStyle/>
                    <a:p>
                      <a:pPr algn="just">
                        <a:lnSpc>
                          <a:spcPct val="115000"/>
                        </a:lnSpc>
                        <a:spcAft>
                          <a:spcPts val="0"/>
                        </a:spcAft>
                      </a:pPr>
                      <a:r>
                        <a:rPr lang="en-US" sz="1200">
                          <a:effectLst/>
                        </a:rPr>
                        <a:t>6</a:t>
                      </a:r>
                      <a:endParaRPr lang="ko-KR" sz="1100">
                        <a:effectLst/>
                        <a:latin typeface="Calibri"/>
                        <a:ea typeface="바탕"/>
                        <a:cs typeface="Times New Roman"/>
                      </a:endParaRPr>
                    </a:p>
                  </a:txBody>
                  <a:tcPr marL="68580" marR="68580" marT="0" marB="0"/>
                </a:tc>
                <a:tc>
                  <a:txBody>
                    <a:bodyPr/>
                    <a:lstStyle/>
                    <a:p>
                      <a:pPr algn="just">
                        <a:lnSpc>
                          <a:spcPct val="115000"/>
                        </a:lnSpc>
                        <a:spcAft>
                          <a:spcPts val="0"/>
                        </a:spcAft>
                      </a:pPr>
                      <a:r>
                        <a:rPr lang="en-US" sz="1200">
                          <a:effectLst/>
                        </a:rPr>
                        <a:t>7</a:t>
                      </a:r>
                      <a:endParaRPr lang="ko-KR" sz="1100">
                        <a:effectLst/>
                        <a:latin typeface="Calibri"/>
                        <a:ea typeface="바탕"/>
                        <a:cs typeface="Times New Roman"/>
                      </a:endParaRPr>
                    </a:p>
                  </a:txBody>
                  <a:tcPr marL="68580" marR="68580" marT="0" marB="0"/>
                </a:tc>
                <a:tc>
                  <a:txBody>
                    <a:bodyPr/>
                    <a:lstStyle/>
                    <a:p>
                      <a:pPr algn="just">
                        <a:lnSpc>
                          <a:spcPct val="115000"/>
                        </a:lnSpc>
                        <a:spcAft>
                          <a:spcPts val="0"/>
                        </a:spcAft>
                      </a:pPr>
                      <a:r>
                        <a:rPr lang="en-US" sz="1200">
                          <a:effectLst/>
                        </a:rPr>
                        <a:t>8</a:t>
                      </a:r>
                      <a:endParaRPr lang="ko-KR" sz="1100">
                        <a:effectLst/>
                        <a:latin typeface="Calibri"/>
                        <a:ea typeface="바탕"/>
                        <a:cs typeface="Times New Roman"/>
                      </a:endParaRPr>
                    </a:p>
                  </a:txBody>
                  <a:tcPr marL="68580" marR="68580" marT="0" marB="0"/>
                </a:tc>
                <a:tc>
                  <a:txBody>
                    <a:bodyPr/>
                    <a:lstStyle/>
                    <a:p>
                      <a:pPr algn="just">
                        <a:lnSpc>
                          <a:spcPct val="115000"/>
                        </a:lnSpc>
                        <a:spcAft>
                          <a:spcPts val="0"/>
                        </a:spcAft>
                      </a:pPr>
                      <a:r>
                        <a:rPr lang="en-US" sz="1200">
                          <a:effectLst/>
                        </a:rPr>
                        <a:t>9</a:t>
                      </a:r>
                      <a:endParaRPr lang="ko-KR" sz="1100">
                        <a:effectLst/>
                        <a:latin typeface="Calibri"/>
                        <a:ea typeface="바탕"/>
                        <a:cs typeface="Times New Roman"/>
                      </a:endParaRPr>
                    </a:p>
                  </a:txBody>
                  <a:tcPr marL="68580" marR="68580" marT="0" marB="0"/>
                </a:tc>
                <a:extLst>
                  <a:ext uri="{0D108BD9-81ED-4DB2-BD59-A6C34878D82A}">
                    <a16:rowId xmlns="" xmlns:a16="http://schemas.microsoft.com/office/drawing/2014/main" val="10000"/>
                  </a:ext>
                </a:extLst>
              </a:tr>
              <a:tr h="409200">
                <a:tc>
                  <a:txBody>
                    <a:bodyPr/>
                    <a:lstStyle/>
                    <a:p>
                      <a:pPr algn="just">
                        <a:lnSpc>
                          <a:spcPct val="115000"/>
                        </a:lnSpc>
                        <a:spcAft>
                          <a:spcPts val="0"/>
                        </a:spcAft>
                      </a:pPr>
                      <a:r>
                        <a:rPr lang="en-US" altLang="ko-KR" sz="1100" dirty="0" smtClean="0">
                          <a:effectLst/>
                          <a:latin typeface="Calibri"/>
                          <a:ea typeface="바탕"/>
                          <a:cs typeface="Times New Roman"/>
                        </a:rPr>
                        <a:t>value</a:t>
                      </a:r>
                      <a:endParaRPr lang="ko-KR" sz="1100" dirty="0">
                        <a:effectLst/>
                        <a:latin typeface="Calibri"/>
                        <a:ea typeface="바탕"/>
                        <a:cs typeface="Times New Roman"/>
                      </a:endParaRPr>
                    </a:p>
                  </a:txBody>
                  <a:tcPr marL="68580" marR="68580" marT="0" marB="0"/>
                </a:tc>
                <a:tc>
                  <a:txBody>
                    <a:bodyPr/>
                    <a:lstStyle/>
                    <a:p>
                      <a:pPr algn="just">
                        <a:lnSpc>
                          <a:spcPct val="115000"/>
                        </a:lnSpc>
                        <a:spcAft>
                          <a:spcPts val="0"/>
                        </a:spcAft>
                      </a:pPr>
                      <a:r>
                        <a:rPr lang="en-US" sz="1200" dirty="0">
                          <a:effectLst/>
                        </a:rPr>
                        <a:t>100</a:t>
                      </a:r>
                      <a:endParaRPr lang="ko-KR" sz="1100" dirty="0">
                        <a:effectLst/>
                        <a:latin typeface="Calibri"/>
                        <a:ea typeface="바탕"/>
                        <a:cs typeface="Times New Roman"/>
                      </a:endParaRPr>
                    </a:p>
                  </a:txBody>
                  <a:tcPr marL="68580" marR="68580" marT="0" marB="0"/>
                </a:tc>
                <a:tc>
                  <a:txBody>
                    <a:bodyPr/>
                    <a:lstStyle/>
                    <a:p>
                      <a:pPr algn="just">
                        <a:lnSpc>
                          <a:spcPct val="115000"/>
                        </a:lnSpc>
                        <a:spcAft>
                          <a:spcPts val="0"/>
                        </a:spcAft>
                      </a:pPr>
                      <a:r>
                        <a:rPr lang="en-US" sz="1200">
                          <a:effectLst/>
                        </a:rPr>
                        <a:t>19</a:t>
                      </a:r>
                      <a:endParaRPr lang="ko-KR" sz="1100">
                        <a:effectLst/>
                        <a:latin typeface="Calibri"/>
                        <a:ea typeface="바탕"/>
                        <a:cs typeface="Times New Roman"/>
                      </a:endParaRPr>
                    </a:p>
                  </a:txBody>
                  <a:tcPr marL="68580" marR="68580" marT="0" marB="0"/>
                </a:tc>
                <a:tc>
                  <a:txBody>
                    <a:bodyPr/>
                    <a:lstStyle/>
                    <a:p>
                      <a:pPr algn="just">
                        <a:lnSpc>
                          <a:spcPct val="115000"/>
                        </a:lnSpc>
                        <a:spcAft>
                          <a:spcPts val="0"/>
                        </a:spcAft>
                      </a:pPr>
                      <a:r>
                        <a:rPr lang="en-US" sz="1200">
                          <a:effectLst/>
                        </a:rPr>
                        <a:t>36</a:t>
                      </a:r>
                      <a:endParaRPr lang="ko-KR" sz="1100">
                        <a:effectLst/>
                        <a:latin typeface="Calibri"/>
                        <a:ea typeface="바탕"/>
                        <a:cs typeface="Times New Roman"/>
                      </a:endParaRPr>
                    </a:p>
                  </a:txBody>
                  <a:tcPr marL="68580" marR="68580" marT="0" marB="0"/>
                </a:tc>
                <a:tc>
                  <a:txBody>
                    <a:bodyPr/>
                    <a:lstStyle/>
                    <a:p>
                      <a:pPr algn="just">
                        <a:lnSpc>
                          <a:spcPct val="115000"/>
                        </a:lnSpc>
                        <a:spcAft>
                          <a:spcPts val="0"/>
                        </a:spcAft>
                      </a:pPr>
                      <a:r>
                        <a:rPr lang="en-US" sz="1200">
                          <a:effectLst/>
                        </a:rPr>
                        <a:t>17</a:t>
                      </a:r>
                      <a:endParaRPr lang="ko-KR" sz="1100">
                        <a:effectLst/>
                        <a:latin typeface="Calibri"/>
                        <a:ea typeface="바탕"/>
                        <a:cs typeface="Times New Roman"/>
                      </a:endParaRPr>
                    </a:p>
                  </a:txBody>
                  <a:tcPr marL="68580" marR="68580" marT="0" marB="0"/>
                </a:tc>
                <a:tc>
                  <a:txBody>
                    <a:bodyPr/>
                    <a:lstStyle/>
                    <a:p>
                      <a:pPr algn="just">
                        <a:lnSpc>
                          <a:spcPct val="115000"/>
                        </a:lnSpc>
                        <a:spcAft>
                          <a:spcPts val="0"/>
                        </a:spcAft>
                      </a:pPr>
                      <a:r>
                        <a:rPr lang="en-US" sz="1200">
                          <a:effectLst/>
                        </a:rPr>
                        <a:t>3</a:t>
                      </a:r>
                      <a:endParaRPr lang="ko-KR" sz="1100">
                        <a:effectLst/>
                        <a:latin typeface="Calibri"/>
                        <a:ea typeface="바탕"/>
                        <a:cs typeface="Times New Roman"/>
                      </a:endParaRPr>
                    </a:p>
                  </a:txBody>
                  <a:tcPr marL="68580" marR="68580" marT="0" marB="0"/>
                </a:tc>
                <a:tc>
                  <a:txBody>
                    <a:bodyPr/>
                    <a:lstStyle/>
                    <a:p>
                      <a:pPr algn="just">
                        <a:lnSpc>
                          <a:spcPct val="115000"/>
                        </a:lnSpc>
                        <a:spcAft>
                          <a:spcPts val="0"/>
                        </a:spcAft>
                      </a:pPr>
                      <a:r>
                        <a:rPr lang="en-US" sz="1200">
                          <a:effectLst/>
                        </a:rPr>
                        <a:t>25</a:t>
                      </a:r>
                      <a:endParaRPr lang="ko-KR" sz="1100">
                        <a:effectLst/>
                        <a:latin typeface="Calibri"/>
                        <a:ea typeface="바탕"/>
                        <a:cs typeface="Times New Roman"/>
                      </a:endParaRPr>
                    </a:p>
                  </a:txBody>
                  <a:tcPr marL="68580" marR="68580" marT="0" marB="0"/>
                </a:tc>
                <a:tc>
                  <a:txBody>
                    <a:bodyPr/>
                    <a:lstStyle/>
                    <a:p>
                      <a:pPr algn="just">
                        <a:lnSpc>
                          <a:spcPct val="115000"/>
                        </a:lnSpc>
                        <a:spcAft>
                          <a:spcPts val="0"/>
                        </a:spcAft>
                      </a:pPr>
                      <a:r>
                        <a:rPr lang="en-US" sz="1200">
                          <a:effectLst/>
                        </a:rPr>
                        <a:t>1</a:t>
                      </a:r>
                      <a:endParaRPr lang="ko-KR" sz="1100">
                        <a:effectLst/>
                        <a:latin typeface="Calibri"/>
                        <a:ea typeface="바탕"/>
                        <a:cs typeface="Times New Roman"/>
                      </a:endParaRPr>
                    </a:p>
                  </a:txBody>
                  <a:tcPr marL="68580" marR="68580" marT="0" marB="0"/>
                </a:tc>
                <a:tc>
                  <a:txBody>
                    <a:bodyPr/>
                    <a:lstStyle/>
                    <a:p>
                      <a:pPr algn="just">
                        <a:lnSpc>
                          <a:spcPct val="115000"/>
                        </a:lnSpc>
                        <a:spcAft>
                          <a:spcPts val="0"/>
                        </a:spcAft>
                      </a:pPr>
                      <a:r>
                        <a:rPr lang="en-US" sz="1200">
                          <a:effectLst/>
                        </a:rPr>
                        <a:t>2</a:t>
                      </a:r>
                      <a:endParaRPr lang="ko-KR" sz="1100">
                        <a:effectLst/>
                        <a:latin typeface="Calibri"/>
                        <a:ea typeface="바탕"/>
                        <a:cs typeface="Times New Roman"/>
                      </a:endParaRPr>
                    </a:p>
                  </a:txBody>
                  <a:tcPr marL="68580" marR="68580" marT="0" marB="0"/>
                </a:tc>
                <a:tc>
                  <a:txBody>
                    <a:bodyPr/>
                    <a:lstStyle/>
                    <a:p>
                      <a:pPr algn="just">
                        <a:lnSpc>
                          <a:spcPct val="115000"/>
                        </a:lnSpc>
                        <a:spcAft>
                          <a:spcPts val="0"/>
                        </a:spcAft>
                      </a:pPr>
                      <a:r>
                        <a:rPr lang="en-US" sz="1200" dirty="0">
                          <a:effectLst/>
                        </a:rPr>
                        <a:t>7</a:t>
                      </a:r>
                      <a:endParaRPr lang="ko-KR" sz="1100" dirty="0">
                        <a:effectLst/>
                        <a:latin typeface="Calibri"/>
                        <a:ea typeface="바탕"/>
                        <a:cs typeface="Times New Roman"/>
                      </a:endParaRPr>
                    </a:p>
                  </a:txBody>
                  <a:tcPr marL="68580" marR="68580" marT="0" marB="0"/>
                </a:tc>
                <a:extLst>
                  <a:ext uri="{0D108BD9-81ED-4DB2-BD59-A6C34878D82A}">
                    <a16:rowId xmlns="" xmlns:a16="http://schemas.microsoft.com/office/drawing/2014/main" val="10001"/>
                  </a:ext>
                </a:extLst>
              </a:tr>
            </a:tbl>
          </a:graphicData>
        </a:graphic>
      </p:graphicFrame>
    </p:spTree>
    <p:extLst>
      <p:ext uri="{BB962C8B-B14F-4D97-AF65-F5344CB8AC3E}">
        <p14:creationId xmlns:p14="http://schemas.microsoft.com/office/powerpoint/2010/main" val="38978892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p:cNvSpPr/>
          <p:nvPr/>
        </p:nvSpPr>
        <p:spPr>
          <a:xfrm>
            <a:off x="179512" y="116632"/>
            <a:ext cx="4752528" cy="6740307"/>
          </a:xfrm>
          <a:prstGeom prst="rect">
            <a:avLst/>
          </a:prstGeom>
        </p:spPr>
        <p:txBody>
          <a:bodyPr wrap="square">
            <a:spAutoFit/>
          </a:bodyPr>
          <a:lstStyle/>
          <a:p>
            <a:r>
              <a:rPr lang="en-US" altLang="ko-KR" sz="1600" dirty="0" smtClean="0"/>
              <a:t>/* Example code */</a:t>
            </a:r>
          </a:p>
          <a:p>
            <a:r>
              <a:rPr lang="ko-KR" altLang="ko-KR" sz="1600" dirty="0" smtClean="0"/>
              <a:t>#</a:t>
            </a:r>
            <a:r>
              <a:rPr lang="ko-KR" altLang="ko-KR" sz="1600" dirty="0"/>
              <a:t>include&lt;stdio.h&gt;</a:t>
            </a:r>
          </a:p>
          <a:p>
            <a:r>
              <a:rPr lang="ko-KR" altLang="ko-KR" sz="1600" dirty="0"/>
              <a:t>#define MAX </a:t>
            </a:r>
            <a:r>
              <a:rPr lang="en-US" altLang="ko-KR" sz="1600" dirty="0" smtClean="0"/>
              <a:t>16</a:t>
            </a:r>
            <a:endParaRPr lang="ko-KR" altLang="ko-KR" sz="1600" dirty="0"/>
          </a:p>
          <a:p>
            <a:r>
              <a:rPr lang="ko-KR" altLang="ko-KR" sz="1600" dirty="0"/>
              <a:t>#define H_SIZE 10</a:t>
            </a:r>
          </a:p>
          <a:p>
            <a:r>
              <a:rPr lang="en-US" altLang="ko-KR" sz="1600" dirty="0" smtClean="0"/>
              <a:t>#</a:t>
            </a:r>
            <a:r>
              <a:rPr lang="en-US" altLang="ko-KR" sz="1600" dirty="0"/>
              <a:t>define parent(</a:t>
            </a:r>
            <a:r>
              <a:rPr lang="en-US" altLang="ko-KR" sz="1600" dirty="0" err="1"/>
              <a:t>i</a:t>
            </a:r>
            <a:r>
              <a:rPr lang="en-US" altLang="ko-KR" sz="1600" dirty="0"/>
              <a:t>)(</a:t>
            </a:r>
            <a:r>
              <a:rPr lang="en-US" altLang="ko-KR" sz="1600" dirty="0" err="1"/>
              <a:t>i</a:t>
            </a:r>
            <a:r>
              <a:rPr lang="en-US" altLang="ko-KR" sz="1600" dirty="0"/>
              <a:t>/2)</a:t>
            </a:r>
          </a:p>
          <a:p>
            <a:r>
              <a:rPr lang="en-US" altLang="ko-KR" sz="1600" dirty="0"/>
              <a:t>#define left(</a:t>
            </a:r>
            <a:r>
              <a:rPr lang="en-US" altLang="ko-KR" sz="1600" dirty="0" err="1"/>
              <a:t>i</a:t>
            </a:r>
            <a:r>
              <a:rPr lang="en-US" altLang="ko-KR" sz="1600" dirty="0"/>
              <a:t>) (2*</a:t>
            </a:r>
            <a:r>
              <a:rPr lang="en-US" altLang="ko-KR" sz="1600" dirty="0" err="1"/>
              <a:t>i</a:t>
            </a:r>
            <a:r>
              <a:rPr lang="en-US" altLang="ko-KR" sz="1600" dirty="0"/>
              <a:t>)</a:t>
            </a:r>
          </a:p>
          <a:p>
            <a:r>
              <a:rPr lang="en-US" altLang="ko-KR" sz="1600" dirty="0"/>
              <a:t>#define right(</a:t>
            </a:r>
            <a:r>
              <a:rPr lang="en-US" altLang="ko-KR" sz="1600" dirty="0" err="1"/>
              <a:t>i</a:t>
            </a:r>
            <a:r>
              <a:rPr lang="en-US" altLang="ko-KR" sz="1600" dirty="0"/>
              <a:t>)(2*i+1)</a:t>
            </a:r>
          </a:p>
          <a:p>
            <a:endParaRPr lang="en-US" altLang="ko-KR" sz="1600" dirty="0" smtClean="0"/>
          </a:p>
          <a:p>
            <a:r>
              <a:rPr lang="ko-KR" altLang="ko-KR" sz="1600" dirty="0" smtClean="0"/>
              <a:t>/* </a:t>
            </a:r>
            <a:r>
              <a:rPr lang="ko-KR" altLang="ko-KR" sz="1600" dirty="0"/>
              <a:t>Ignore the first 0, since max </a:t>
            </a:r>
            <a:r>
              <a:rPr lang="ko-KR" altLang="ko-KR" sz="1600" dirty="0" smtClean="0"/>
              <a:t>heap</a:t>
            </a:r>
            <a:r>
              <a:rPr lang="en-US" altLang="ko-KR" sz="1600" dirty="0" smtClean="0"/>
              <a:t/>
            </a:r>
            <a:br>
              <a:rPr lang="en-US" altLang="ko-KR" sz="1600" dirty="0" smtClean="0"/>
            </a:br>
            <a:r>
              <a:rPr lang="ko-KR" altLang="ko-KR" sz="1600" dirty="0" smtClean="0"/>
              <a:t> </a:t>
            </a:r>
            <a:r>
              <a:rPr lang="ko-KR" altLang="ko-KR" sz="1600" dirty="0"/>
              <a:t>contents start at index 1 */</a:t>
            </a:r>
          </a:p>
          <a:p>
            <a:r>
              <a:rPr lang="ko-KR" altLang="ko-KR" sz="1600" dirty="0"/>
              <a:t>int a[MAX] = {0,16,4,10,14,7,9,3,2,8,1,};</a:t>
            </a:r>
          </a:p>
          <a:p>
            <a:r>
              <a:rPr lang="ko-KR" altLang="ko-KR" sz="1600" dirty="0"/>
              <a:t> </a:t>
            </a:r>
          </a:p>
          <a:p>
            <a:r>
              <a:rPr lang="ko-KR" altLang="ko-KR" sz="1600" b="1" dirty="0"/>
              <a:t>void  max_heapify(int x[],int i,int h_size){</a:t>
            </a:r>
          </a:p>
          <a:p>
            <a:r>
              <a:rPr lang="ko-KR" altLang="ko-KR" sz="1600" b="1" dirty="0"/>
              <a:t>  int largest, tmp;</a:t>
            </a:r>
          </a:p>
          <a:p>
            <a:r>
              <a:rPr lang="ko-KR" altLang="ko-KR" sz="1600" b="1" dirty="0"/>
              <a:t>  int l=left(i);</a:t>
            </a:r>
          </a:p>
          <a:p>
            <a:r>
              <a:rPr lang="ko-KR" altLang="ko-KR" sz="1600" b="1" dirty="0"/>
              <a:t>  int r=right(i);</a:t>
            </a:r>
          </a:p>
          <a:p>
            <a:r>
              <a:rPr lang="ko-KR" altLang="ko-KR" sz="1600" b="1" dirty="0"/>
              <a:t> </a:t>
            </a:r>
            <a:endParaRPr lang="ko-KR" altLang="ko-KR" sz="1600" b="1" dirty="0" smtClean="0"/>
          </a:p>
          <a:p>
            <a:r>
              <a:rPr lang="ko-KR" altLang="ko-KR" sz="1600" b="1" dirty="0" smtClean="0"/>
              <a:t>  if (l&lt;=h_size &amp;&amp;  x[l]&gt;x[i]) largest=l;</a:t>
            </a:r>
          </a:p>
          <a:p>
            <a:r>
              <a:rPr lang="ko-KR" altLang="ko-KR" sz="1600" b="1" dirty="0" smtClean="0"/>
              <a:t>  else  largest=i;</a:t>
            </a:r>
          </a:p>
          <a:p>
            <a:r>
              <a:rPr lang="en-US" altLang="ko-KR" sz="1600" b="1" dirty="0" smtClean="0"/>
              <a:t>  </a:t>
            </a:r>
            <a:r>
              <a:rPr lang="ko-KR" altLang="ko-KR" sz="1600" b="1" dirty="0" smtClean="0"/>
              <a:t>if(r&lt;=h_size &amp;&amp; x[r]&gt;x[largest]) largest=r;</a:t>
            </a:r>
          </a:p>
          <a:p>
            <a:r>
              <a:rPr lang="ko-KR" altLang="ko-KR" sz="1600" b="1" dirty="0" smtClean="0"/>
              <a:t>  if (largest!=i)  {</a:t>
            </a:r>
          </a:p>
          <a:p>
            <a:r>
              <a:rPr lang="en-US" altLang="ko-KR" sz="1600" b="1" dirty="0" smtClean="0"/>
              <a:t>    </a:t>
            </a:r>
            <a:r>
              <a:rPr lang="ko-KR" altLang="ko-KR" sz="1600" b="1" dirty="0" smtClean="0"/>
              <a:t>tmp=x[i];</a:t>
            </a:r>
          </a:p>
          <a:p>
            <a:r>
              <a:rPr lang="ko-KR" altLang="ko-KR" sz="1600" b="1" dirty="0" smtClean="0"/>
              <a:t>    x[i]=x[largest];</a:t>
            </a:r>
          </a:p>
          <a:p>
            <a:r>
              <a:rPr lang="ko-KR" altLang="ko-KR" sz="1600" b="1" dirty="0" smtClean="0"/>
              <a:t>    x[largest]=tmp;</a:t>
            </a:r>
          </a:p>
          <a:p>
            <a:r>
              <a:rPr lang="ko-KR" altLang="ko-KR" sz="1600" b="1" dirty="0" smtClean="0"/>
              <a:t>    max_heapify(x,largest,h_size);</a:t>
            </a:r>
          </a:p>
          <a:p>
            <a:r>
              <a:rPr lang="ko-KR" altLang="ko-KR" sz="1600" b="1" dirty="0" smtClean="0"/>
              <a:t>  }</a:t>
            </a:r>
          </a:p>
          <a:p>
            <a:r>
              <a:rPr lang="ko-KR" altLang="ko-KR" sz="1600" b="1" dirty="0" smtClean="0"/>
              <a:t>}</a:t>
            </a:r>
            <a:endParaRPr lang="en-US" altLang="ko-KR" sz="1600" b="1" dirty="0" smtClean="0"/>
          </a:p>
        </p:txBody>
      </p:sp>
      <p:sp>
        <p:nvSpPr>
          <p:cNvPr id="5" name="직사각형 4"/>
          <p:cNvSpPr/>
          <p:nvPr/>
        </p:nvSpPr>
        <p:spPr>
          <a:xfrm>
            <a:off x="4427984" y="44624"/>
            <a:ext cx="4752528" cy="1569660"/>
          </a:xfrm>
          <a:prstGeom prst="rect">
            <a:avLst/>
          </a:prstGeom>
        </p:spPr>
        <p:txBody>
          <a:bodyPr wrap="square">
            <a:spAutoFit/>
          </a:bodyPr>
          <a:lstStyle/>
          <a:p>
            <a:r>
              <a:rPr lang="ko-KR" altLang="ko-KR" sz="1600" dirty="0" smtClean="0"/>
              <a:t>int main(){</a:t>
            </a:r>
          </a:p>
          <a:p>
            <a:r>
              <a:rPr lang="ko-KR" altLang="ko-KR" sz="1600" dirty="0" smtClean="0"/>
              <a:t>  int i;</a:t>
            </a:r>
          </a:p>
          <a:p>
            <a:r>
              <a:rPr lang="ko-KR" altLang="ko-KR" sz="1600" dirty="0" smtClean="0"/>
              <a:t>  max_heapify(a,2,H_SIZE);</a:t>
            </a:r>
          </a:p>
          <a:p>
            <a:r>
              <a:rPr lang="ko-KR" altLang="ko-KR" sz="1600" dirty="0" smtClean="0"/>
              <a:t>  for (i=1;i&lt;=H_SIZE;i++) printf("%d ",a[i]);</a:t>
            </a:r>
          </a:p>
          <a:p>
            <a:r>
              <a:rPr lang="ko-KR" altLang="ko-KR" sz="1600" dirty="0" smtClean="0"/>
              <a:t>  return 0;</a:t>
            </a:r>
          </a:p>
          <a:p>
            <a:r>
              <a:rPr lang="ko-KR" altLang="ko-KR" sz="1600" dirty="0" smtClean="0"/>
              <a:t>} /* Output: 16 14 10 8 7 9 3 2 4 1 */</a:t>
            </a:r>
            <a:endParaRPr lang="ko-KR" altLang="ko-KR" sz="1600" dirty="0"/>
          </a:p>
        </p:txBody>
      </p:sp>
      <p:grpSp>
        <p:nvGrpSpPr>
          <p:cNvPr id="97" name="그룹 96"/>
          <p:cNvGrpSpPr/>
          <p:nvPr/>
        </p:nvGrpSpPr>
        <p:grpSpPr>
          <a:xfrm>
            <a:off x="4644008" y="1709544"/>
            <a:ext cx="4307942" cy="5103832"/>
            <a:chOff x="4656546" y="44624"/>
            <a:chExt cx="4595974" cy="6768752"/>
          </a:xfrm>
        </p:grpSpPr>
        <p:sp>
          <p:nvSpPr>
            <p:cNvPr id="7" name="타원 6"/>
            <p:cNvSpPr/>
            <p:nvPr/>
          </p:nvSpPr>
          <p:spPr>
            <a:xfrm>
              <a:off x="6600762" y="404664"/>
              <a:ext cx="432048" cy="432048"/>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ko-KR" dirty="0" smtClean="0">
                  <a:solidFill>
                    <a:schemeClr val="tx1"/>
                  </a:solidFill>
                </a:rPr>
                <a:t>16</a:t>
              </a:r>
              <a:endParaRPr lang="ko-KR" altLang="en-US" dirty="0">
                <a:solidFill>
                  <a:schemeClr val="tx1"/>
                </a:solidFill>
              </a:endParaRPr>
            </a:p>
          </p:txBody>
        </p:sp>
        <p:sp>
          <p:nvSpPr>
            <p:cNvPr id="8" name="타원 7"/>
            <p:cNvSpPr/>
            <p:nvPr/>
          </p:nvSpPr>
          <p:spPr>
            <a:xfrm>
              <a:off x="5664658" y="836712"/>
              <a:ext cx="432048" cy="432048"/>
            </a:xfrm>
            <a:prstGeom prst="ellipse">
              <a:avLst/>
            </a:prstGeom>
            <a:solidFill>
              <a:schemeClr val="bg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ko-KR" dirty="0" smtClean="0">
                  <a:solidFill>
                    <a:schemeClr val="tx1"/>
                  </a:solidFill>
                </a:rPr>
                <a:t>4</a:t>
              </a:r>
              <a:endParaRPr lang="ko-KR" altLang="en-US" dirty="0">
                <a:solidFill>
                  <a:schemeClr val="tx1"/>
                </a:solidFill>
              </a:endParaRPr>
            </a:p>
          </p:txBody>
        </p:sp>
        <p:sp>
          <p:nvSpPr>
            <p:cNvPr id="9" name="타원 8"/>
            <p:cNvSpPr/>
            <p:nvPr/>
          </p:nvSpPr>
          <p:spPr>
            <a:xfrm>
              <a:off x="7536866" y="836712"/>
              <a:ext cx="432048" cy="432048"/>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ko-KR" dirty="0" smtClean="0">
                  <a:solidFill>
                    <a:schemeClr val="tx1"/>
                  </a:solidFill>
                </a:rPr>
                <a:t>10</a:t>
              </a:r>
              <a:endParaRPr lang="ko-KR" altLang="en-US" dirty="0">
                <a:solidFill>
                  <a:schemeClr val="tx1"/>
                </a:solidFill>
              </a:endParaRPr>
            </a:p>
          </p:txBody>
        </p:sp>
        <p:sp>
          <p:nvSpPr>
            <p:cNvPr id="10" name="타원 9"/>
            <p:cNvSpPr/>
            <p:nvPr/>
          </p:nvSpPr>
          <p:spPr>
            <a:xfrm>
              <a:off x="7032810" y="1340768"/>
              <a:ext cx="432048" cy="432048"/>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ko-KR" dirty="0" smtClean="0">
                  <a:solidFill>
                    <a:schemeClr val="tx1"/>
                  </a:solidFill>
                </a:rPr>
                <a:t>9</a:t>
              </a:r>
              <a:endParaRPr lang="ko-KR" altLang="en-US" dirty="0">
                <a:solidFill>
                  <a:schemeClr val="tx1"/>
                </a:solidFill>
              </a:endParaRPr>
            </a:p>
          </p:txBody>
        </p:sp>
        <p:sp>
          <p:nvSpPr>
            <p:cNvPr id="11" name="타원 10"/>
            <p:cNvSpPr/>
            <p:nvPr/>
          </p:nvSpPr>
          <p:spPr>
            <a:xfrm>
              <a:off x="8040922" y="1340768"/>
              <a:ext cx="432048" cy="432048"/>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ko-KR" dirty="0" smtClean="0">
                  <a:solidFill>
                    <a:schemeClr val="tx1"/>
                  </a:solidFill>
                </a:rPr>
                <a:t>3</a:t>
              </a:r>
              <a:endParaRPr lang="ko-KR" altLang="en-US" dirty="0">
                <a:solidFill>
                  <a:schemeClr val="tx1"/>
                </a:solidFill>
              </a:endParaRPr>
            </a:p>
          </p:txBody>
        </p:sp>
        <p:sp>
          <p:nvSpPr>
            <p:cNvPr id="12" name="타원 11"/>
            <p:cNvSpPr/>
            <p:nvPr/>
          </p:nvSpPr>
          <p:spPr>
            <a:xfrm>
              <a:off x="5088594" y="1340768"/>
              <a:ext cx="432048" cy="432048"/>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ko-KR" dirty="0" smtClean="0">
                  <a:solidFill>
                    <a:schemeClr val="tx1"/>
                  </a:solidFill>
                </a:rPr>
                <a:t>14</a:t>
              </a:r>
              <a:endParaRPr lang="ko-KR" altLang="en-US" dirty="0">
                <a:solidFill>
                  <a:schemeClr val="tx1"/>
                </a:solidFill>
              </a:endParaRPr>
            </a:p>
          </p:txBody>
        </p:sp>
        <p:sp>
          <p:nvSpPr>
            <p:cNvPr id="13" name="타원 12"/>
            <p:cNvSpPr/>
            <p:nvPr/>
          </p:nvSpPr>
          <p:spPr>
            <a:xfrm>
              <a:off x="6096706" y="1340768"/>
              <a:ext cx="432048" cy="432048"/>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ko-KR" dirty="0" smtClean="0">
                  <a:solidFill>
                    <a:schemeClr val="tx1"/>
                  </a:solidFill>
                </a:rPr>
                <a:t>7</a:t>
              </a:r>
              <a:endParaRPr lang="ko-KR" altLang="en-US" dirty="0">
                <a:solidFill>
                  <a:schemeClr val="tx1"/>
                </a:solidFill>
              </a:endParaRPr>
            </a:p>
          </p:txBody>
        </p:sp>
        <p:sp>
          <p:nvSpPr>
            <p:cNvPr id="14" name="타원 13"/>
            <p:cNvSpPr/>
            <p:nvPr/>
          </p:nvSpPr>
          <p:spPr>
            <a:xfrm>
              <a:off x="4728554" y="1844824"/>
              <a:ext cx="432048" cy="432048"/>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ko-KR" dirty="0" smtClean="0">
                  <a:solidFill>
                    <a:schemeClr val="tx1"/>
                  </a:solidFill>
                </a:rPr>
                <a:t>2</a:t>
              </a:r>
              <a:endParaRPr lang="ko-KR" altLang="en-US" dirty="0">
                <a:solidFill>
                  <a:schemeClr val="tx1"/>
                </a:solidFill>
              </a:endParaRPr>
            </a:p>
          </p:txBody>
        </p:sp>
        <p:sp>
          <p:nvSpPr>
            <p:cNvPr id="15" name="타원 14"/>
            <p:cNvSpPr/>
            <p:nvPr/>
          </p:nvSpPr>
          <p:spPr>
            <a:xfrm>
              <a:off x="5304618" y="1844824"/>
              <a:ext cx="432048" cy="432048"/>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ko-KR" dirty="0" smtClean="0">
                  <a:solidFill>
                    <a:schemeClr val="tx1"/>
                  </a:solidFill>
                </a:rPr>
                <a:t>8</a:t>
              </a:r>
              <a:endParaRPr lang="ko-KR" altLang="en-US" dirty="0">
                <a:solidFill>
                  <a:schemeClr val="tx1"/>
                </a:solidFill>
              </a:endParaRPr>
            </a:p>
          </p:txBody>
        </p:sp>
        <p:sp>
          <p:nvSpPr>
            <p:cNvPr id="16" name="타원 15"/>
            <p:cNvSpPr/>
            <p:nvPr/>
          </p:nvSpPr>
          <p:spPr>
            <a:xfrm>
              <a:off x="5808674" y="1844824"/>
              <a:ext cx="432048" cy="432048"/>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ko-KR" dirty="0" smtClean="0">
                  <a:solidFill>
                    <a:schemeClr val="tx1"/>
                  </a:solidFill>
                </a:rPr>
                <a:t>1</a:t>
              </a:r>
              <a:endParaRPr lang="ko-KR" altLang="en-US" dirty="0">
                <a:solidFill>
                  <a:schemeClr val="tx1"/>
                </a:solidFill>
              </a:endParaRPr>
            </a:p>
          </p:txBody>
        </p:sp>
        <p:cxnSp>
          <p:nvCxnSpPr>
            <p:cNvPr id="17" name="직선 연결선 16"/>
            <p:cNvCxnSpPr>
              <a:stCxn id="7" idx="2"/>
              <a:endCxn id="8" idx="7"/>
            </p:cNvCxnSpPr>
            <p:nvPr/>
          </p:nvCxnSpPr>
          <p:spPr>
            <a:xfrm flipH="1">
              <a:off x="6033434" y="620688"/>
              <a:ext cx="567328" cy="2792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직선 연결선 17"/>
            <p:cNvCxnSpPr>
              <a:stCxn id="8" idx="3"/>
              <a:endCxn id="12" idx="7"/>
            </p:cNvCxnSpPr>
            <p:nvPr/>
          </p:nvCxnSpPr>
          <p:spPr>
            <a:xfrm flipH="1">
              <a:off x="5457370" y="1205488"/>
              <a:ext cx="270560" cy="1985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직선 연결선 18"/>
            <p:cNvCxnSpPr>
              <a:stCxn id="8" idx="5"/>
              <a:endCxn id="13" idx="1"/>
            </p:cNvCxnSpPr>
            <p:nvPr/>
          </p:nvCxnSpPr>
          <p:spPr>
            <a:xfrm>
              <a:off x="6033434" y="1205488"/>
              <a:ext cx="126544" cy="1985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직선 연결선 19"/>
            <p:cNvCxnSpPr>
              <a:stCxn id="13" idx="3"/>
              <a:endCxn id="16" idx="0"/>
            </p:cNvCxnSpPr>
            <p:nvPr/>
          </p:nvCxnSpPr>
          <p:spPr>
            <a:xfrm flipH="1">
              <a:off x="6024698" y="1709544"/>
              <a:ext cx="135280" cy="1352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직선 연결선 20"/>
            <p:cNvCxnSpPr>
              <a:stCxn id="12" idx="5"/>
              <a:endCxn id="15" idx="0"/>
            </p:cNvCxnSpPr>
            <p:nvPr/>
          </p:nvCxnSpPr>
          <p:spPr>
            <a:xfrm>
              <a:off x="5457370" y="1709544"/>
              <a:ext cx="63272" cy="1352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직선 연결선 21"/>
            <p:cNvCxnSpPr>
              <a:stCxn id="12" idx="3"/>
              <a:endCxn id="14" idx="7"/>
            </p:cNvCxnSpPr>
            <p:nvPr/>
          </p:nvCxnSpPr>
          <p:spPr>
            <a:xfrm flipH="1">
              <a:off x="5097330" y="1709544"/>
              <a:ext cx="54536" cy="1985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직선 연결선 22"/>
            <p:cNvCxnSpPr>
              <a:stCxn id="7" idx="6"/>
              <a:endCxn id="9" idx="1"/>
            </p:cNvCxnSpPr>
            <p:nvPr/>
          </p:nvCxnSpPr>
          <p:spPr>
            <a:xfrm>
              <a:off x="7032810" y="620688"/>
              <a:ext cx="567328" cy="2792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직선 연결선 23"/>
            <p:cNvCxnSpPr>
              <a:stCxn id="10" idx="7"/>
              <a:endCxn id="9" idx="3"/>
            </p:cNvCxnSpPr>
            <p:nvPr/>
          </p:nvCxnSpPr>
          <p:spPr>
            <a:xfrm flipV="1">
              <a:off x="7401586" y="1205488"/>
              <a:ext cx="198552" cy="1985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직선 연결선 24"/>
            <p:cNvCxnSpPr>
              <a:stCxn id="11" idx="1"/>
              <a:endCxn id="9" idx="5"/>
            </p:cNvCxnSpPr>
            <p:nvPr/>
          </p:nvCxnSpPr>
          <p:spPr>
            <a:xfrm flipH="1" flipV="1">
              <a:off x="7905642" y="1205488"/>
              <a:ext cx="198552" cy="1985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6456746" y="116632"/>
              <a:ext cx="284052" cy="307777"/>
            </a:xfrm>
            <a:prstGeom prst="rect">
              <a:avLst/>
            </a:prstGeom>
            <a:noFill/>
          </p:spPr>
          <p:txBody>
            <a:bodyPr wrap="none" rtlCol="0">
              <a:spAutoFit/>
            </a:bodyPr>
            <a:lstStyle/>
            <a:p>
              <a:r>
                <a:rPr lang="en-US" altLang="ko-KR" sz="1400" i="1" dirty="0" smtClean="0"/>
                <a:t>1</a:t>
              </a:r>
              <a:endParaRPr lang="ko-KR" altLang="en-US" sz="1400" i="1" dirty="0"/>
            </a:p>
          </p:txBody>
        </p:sp>
        <p:sp>
          <p:nvSpPr>
            <p:cNvPr id="27" name="TextBox 26"/>
            <p:cNvSpPr txBox="1"/>
            <p:nvPr/>
          </p:nvSpPr>
          <p:spPr>
            <a:xfrm>
              <a:off x="5520642" y="539388"/>
              <a:ext cx="284052" cy="307777"/>
            </a:xfrm>
            <a:prstGeom prst="rect">
              <a:avLst/>
            </a:prstGeom>
            <a:noFill/>
          </p:spPr>
          <p:txBody>
            <a:bodyPr wrap="none" rtlCol="0">
              <a:spAutoFit/>
            </a:bodyPr>
            <a:lstStyle/>
            <a:p>
              <a:r>
                <a:rPr lang="en-US" altLang="ko-KR" sz="1400" i="1" dirty="0" smtClean="0"/>
                <a:t>2</a:t>
              </a:r>
              <a:endParaRPr lang="ko-KR" altLang="en-US" sz="1400" i="1" dirty="0"/>
            </a:p>
          </p:txBody>
        </p:sp>
        <p:sp>
          <p:nvSpPr>
            <p:cNvPr id="28" name="TextBox 27"/>
            <p:cNvSpPr txBox="1"/>
            <p:nvPr/>
          </p:nvSpPr>
          <p:spPr>
            <a:xfrm>
              <a:off x="7513594" y="476672"/>
              <a:ext cx="284052" cy="307777"/>
            </a:xfrm>
            <a:prstGeom prst="rect">
              <a:avLst/>
            </a:prstGeom>
            <a:noFill/>
          </p:spPr>
          <p:txBody>
            <a:bodyPr wrap="none" rtlCol="0">
              <a:spAutoFit/>
            </a:bodyPr>
            <a:lstStyle/>
            <a:p>
              <a:r>
                <a:rPr lang="en-US" altLang="ko-KR" sz="1400" i="1" dirty="0" smtClean="0"/>
                <a:t>3</a:t>
              </a:r>
              <a:endParaRPr lang="ko-KR" altLang="en-US" sz="1400" i="1" dirty="0"/>
            </a:p>
          </p:txBody>
        </p:sp>
        <p:sp>
          <p:nvSpPr>
            <p:cNvPr id="29" name="TextBox 28"/>
            <p:cNvSpPr txBox="1"/>
            <p:nvPr/>
          </p:nvSpPr>
          <p:spPr>
            <a:xfrm>
              <a:off x="7032810" y="1043444"/>
              <a:ext cx="284052" cy="307777"/>
            </a:xfrm>
            <a:prstGeom prst="rect">
              <a:avLst/>
            </a:prstGeom>
            <a:noFill/>
          </p:spPr>
          <p:txBody>
            <a:bodyPr wrap="none" rtlCol="0">
              <a:spAutoFit/>
            </a:bodyPr>
            <a:lstStyle/>
            <a:p>
              <a:r>
                <a:rPr lang="en-US" altLang="ko-KR" sz="1400" i="1" dirty="0" smtClean="0"/>
                <a:t>6</a:t>
              </a:r>
              <a:endParaRPr lang="ko-KR" altLang="en-US" sz="1400" i="1" dirty="0"/>
            </a:p>
          </p:txBody>
        </p:sp>
        <p:sp>
          <p:nvSpPr>
            <p:cNvPr id="30" name="TextBox 29"/>
            <p:cNvSpPr txBox="1"/>
            <p:nvPr/>
          </p:nvSpPr>
          <p:spPr>
            <a:xfrm>
              <a:off x="8040922" y="1043444"/>
              <a:ext cx="284052" cy="307777"/>
            </a:xfrm>
            <a:prstGeom prst="rect">
              <a:avLst/>
            </a:prstGeom>
            <a:noFill/>
          </p:spPr>
          <p:txBody>
            <a:bodyPr wrap="none" rtlCol="0">
              <a:spAutoFit/>
            </a:bodyPr>
            <a:lstStyle/>
            <a:p>
              <a:r>
                <a:rPr lang="en-US" altLang="ko-KR" sz="1400" i="1" dirty="0" smtClean="0"/>
                <a:t>7</a:t>
              </a:r>
              <a:endParaRPr lang="ko-KR" altLang="en-US" sz="1400" i="1" dirty="0"/>
            </a:p>
          </p:txBody>
        </p:sp>
        <p:sp>
          <p:nvSpPr>
            <p:cNvPr id="31" name="TextBox 30"/>
            <p:cNvSpPr txBox="1"/>
            <p:nvPr/>
          </p:nvSpPr>
          <p:spPr>
            <a:xfrm>
              <a:off x="4944578" y="1052736"/>
              <a:ext cx="284052" cy="307777"/>
            </a:xfrm>
            <a:prstGeom prst="rect">
              <a:avLst/>
            </a:prstGeom>
            <a:noFill/>
          </p:spPr>
          <p:txBody>
            <a:bodyPr wrap="none" rtlCol="0">
              <a:spAutoFit/>
            </a:bodyPr>
            <a:lstStyle/>
            <a:p>
              <a:r>
                <a:rPr lang="en-US" altLang="ko-KR" sz="1400" i="1" dirty="0" smtClean="0"/>
                <a:t>4</a:t>
              </a:r>
              <a:endParaRPr lang="ko-KR" altLang="en-US" sz="1400" i="1" dirty="0"/>
            </a:p>
          </p:txBody>
        </p:sp>
        <p:sp>
          <p:nvSpPr>
            <p:cNvPr id="32" name="TextBox 31"/>
            <p:cNvSpPr txBox="1"/>
            <p:nvPr/>
          </p:nvSpPr>
          <p:spPr>
            <a:xfrm>
              <a:off x="6145442" y="1052736"/>
              <a:ext cx="284052" cy="307777"/>
            </a:xfrm>
            <a:prstGeom prst="rect">
              <a:avLst/>
            </a:prstGeom>
            <a:noFill/>
          </p:spPr>
          <p:txBody>
            <a:bodyPr wrap="none" rtlCol="0">
              <a:spAutoFit/>
            </a:bodyPr>
            <a:lstStyle/>
            <a:p>
              <a:r>
                <a:rPr lang="en-US" altLang="ko-KR" sz="1400" i="1" smtClean="0"/>
                <a:t>5</a:t>
              </a:r>
              <a:endParaRPr lang="ko-KR" altLang="en-US" sz="1400" i="1" dirty="0"/>
            </a:p>
          </p:txBody>
        </p:sp>
        <p:sp>
          <p:nvSpPr>
            <p:cNvPr id="33" name="TextBox 32"/>
            <p:cNvSpPr txBox="1"/>
            <p:nvPr/>
          </p:nvSpPr>
          <p:spPr>
            <a:xfrm>
              <a:off x="4656546" y="1556792"/>
              <a:ext cx="284052" cy="307777"/>
            </a:xfrm>
            <a:prstGeom prst="rect">
              <a:avLst/>
            </a:prstGeom>
            <a:noFill/>
          </p:spPr>
          <p:txBody>
            <a:bodyPr wrap="none" rtlCol="0">
              <a:spAutoFit/>
            </a:bodyPr>
            <a:lstStyle/>
            <a:p>
              <a:r>
                <a:rPr lang="en-US" altLang="ko-KR" sz="1400" i="1" dirty="0" smtClean="0"/>
                <a:t>8</a:t>
              </a:r>
              <a:endParaRPr lang="ko-KR" altLang="en-US" sz="1400" i="1" dirty="0"/>
            </a:p>
          </p:txBody>
        </p:sp>
        <p:sp>
          <p:nvSpPr>
            <p:cNvPr id="34" name="TextBox 33"/>
            <p:cNvSpPr txBox="1"/>
            <p:nvPr/>
          </p:nvSpPr>
          <p:spPr>
            <a:xfrm>
              <a:off x="5497370" y="1556792"/>
              <a:ext cx="284052" cy="307777"/>
            </a:xfrm>
            <a:prstGeom prst="rect">
              <a:avLst/>
            </a:prstGeom>
            <a:noFill/>
          </p:spPr>
          <p:txBody>
            <a:bodyPr wrap="none" rtlCol="0">
              <a:spAutoFit/>
            </a:bodyPr>
            <a:lstStyle/>
            <a:p>
              <a:r>
                <a:rPr lang="en-US" altLang="ko-KR" sz="1400" i="1" smtClean="0"/>
                <a:t>9</a:t>
              </a:r>
              <a:endParaRPr lang="ko-KR" altLang="en-US" sz="1400" i="1" dirty="0"/>
            </a:p>
          </p:txBody>
        </p:sp>
        <p:sp>
          <p:nvSpPr>
            <p:cNvPr id="35" name="TextBox 34"/>
            <p:cNvSpPr txBox="1"/>
            <p:nvPr/>
          </p:nvSpPr>
          <p:spPr>
            <a:xfrm>
              <a:off x="5785402" y="1556792"/>
              <a:ext cx="383438" cy="307777"/>
            </a:xfrm>
            <a:prstGeom prst="rect">
              <a:avLst/>
            </a:prstGeom>
            <a:noFill/>
          </p:spPr>
          <p:txBody>
            <a:bodyPr wrap="none" rtlCol="0">
              <a:spAutoFit/>
            </a:bodyPr>
            <a:lstStyle/>
            <a:p>
              <a:r>
                <a:rPr lang="en-US" altLang="ko-KR" sz="1400" i="1" dirty="0" smtClean="0"/>
                <a:t>10</a:t>
              </a:r>
              <a:endParaRPr lang="ko-KR" altLang="en-US" sz="1400" i="1" dirty="0"/>
            </a:p>
          </p:txBody>
        </p:sp>
        <p:sp>
          <p:nvSpPr>
            <p:cNvPr id="36" name="타원 35"/>
            <p:cNvSpPr/>
            <p:nvPr/>
          </p:nvSpPr>
          <p:spPr>
            <a:xfrm>
              <a:off x="6600762" y="2636912"/>
              <a:ext cx="432048" cy="432048"/>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ko-KR" dirty="0" smtClean="0">
                  <a:solidFill>
                    <a:schemeClr val="tx1"/>
                  </a:solidFill>
                </a:rPr>
                <a:t>16</a:t>
              </a:r>
              <a:endParaRPr lang="ko-KR" altLang="en-US" dirty="0">
                <a:solidFill>
                  <a:schemeClr val="tx1"/>
                </a:solidFill>
              </a:endParaRPr>
            </a:p>
          </p:txBody>
        </p:sp>
        <p:sp>
          <p:nvSpPr>
            <p:cNvPr id="37" name="타원 36"/>
            <p:cNvSpPr/>
            <p:nvPr/>
          </p:nvSpPr>
          <p:spPr>
            <a:xfrm>
              <a:off x="5664658" y="3068960"/>
              <a:ext cx="432048" cy="432048"/>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ko-KR" dirty="0" smtClean="0">
                  <a:solidFill>
                    <a:schemeClr val="tx1"/>
                  </a:solidFill>
                </a:rPr>
                <a:t>14</a:t>
              </a:r>
              <a:endParaRPr lang="ko-KR" altLang="en-US" dirty="0">
                <a:solidFill>
                  <a:schemeClr val="tx1"/>
                </a:solidFill>
              </a:endParaRPr>
            </a:p>
          </p:txBody>
        </p:sp>
        <p:sp>
          <p:nvSpPr>
            <p:cNvPr id="38" name="타원 37"/>
            <p:cNvSpPr/>
            <p:nvPr/>
          </p:nvSpPr>
          <p:spPr>
            <a:xfrm>
              <a:off x="7536866" y="3068960"/>
              <a:ext cx="432048" cy="432048"/>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ko-KR" dirty="0" smtClean="0">
                  <a:solidFill>
                    <a:schemeClr val="tx1"/>
                  </a:solidFill>
                </a:rPr>
                <a:t>10</a:t>
              </a:r>
              <a:endParaRPr lang="ko-KR" altLang="en-US" dirty="0">
                <a:solidFill>
                  <a:schemeClr val="tx1"/>
                </a:solidFill>
              </a:endParaRPr>
            </a:p>
          </p:txBody>
        </p:sp>
        <p:sp>
          <p:nvSpPr>
            <p:cNvPr id="39" name="타원 38"/>
            <p:cNvSpPr/>
            <p:nvPr/>
          </p:nvSpPr>
          <p:spPr>
            <a:xfrm>
              <a:off x="7032810" y="3573016"/>
              <a:ext cx="432048" cy="432048"/>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ko-KR" dirty="0" smtClean="0">
                  <a:solidFill>
                    <a:schemeClr val="tx1"/>
                  </a:solidFill>
                </a:rPr>
                <a:t>9</a:t>
              </a:r>
              <a:endParaRPr lang="ko-KR" altLang="en-US" dirty="0">
                <a:solidFill>
                  <a:schemeClr val="tx1"/>
                </a:solidFill>
              </a:endParaRPr>
            </a:p>
          </p:txBody>
        </p:sp>
        <p:sp>
          <p:nvSpPr>
            <p:cNvPr id="40" name="타원 39"/>
            <p:cNvSpPr/>
            <p:nvPr/>
          </p:nvSpPr>
          <p:spPr>
            <a:xfrm>
              <a:off x="8040922" y="3573016"/>
              <a:ext cx="432048" cy="432048"/>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ko-KR" dirty="0" smtClean="0">
                  <a:solidFill>
                    <a:schemeClr val="tx1"/>
                  </a:solidFill>
                </a:rPr>
                <a:t>3</a:t>
              </a:r>
              <a:endParaRPr lang="ko-KR" altLang="en-US" dirty="0">
                <a:solidFill>
                  <a:schemeClr val="tx1"/>
                </a:solidFill>
              </a:endParaRPr>
            </a:p>
          </p:txBody>
        </p:sp>
        <p:sp>
          <p:nvSpPr>
            <p:cNvPr id="41" name="타원 40"/>
            <p:cNvSpPr/>
            <p:nvPr/>
          </p:nvSpPr>
          <p:spPr>
            <a:xfrm>
              <a:off x="5088594" y="3573016"/>
              <a:ext cx="432048" cy="432048"/>
            </a:xfrm>
            <a:prstGeom prst="ellipse">
              <a:avLst/>
            </a:prstGeom>
            <a:solidFill>
              <a:schemeClr val="bg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ko-KR" dirty="0" smtClean="0">
                  <a:solidFill>
                    <a:schemeClr val="tx1"/>
                  </a:solidFill>
                </a:rPr>
                <a:t>4</a:t>
              </a:r>
              <a:endParaRPr lang="ko-KR" altLang="en-US" dirty="0">
                <a:solidFill>
                  <a:schemeClr val="tx1"/>
                </a:solidFill>
              </a:endParaRPr>
            </a:p>
          </p:txBody>
        </p:sp>
        <p:sp>
          <p:nvSpPr>
            <p:cNvPr id="42" name="타원 41"/>
            <p:cNvSpPr/>
            <p:nvPr/>
          </p:nvSpPr>
          <p:spPr>
            <a:xfrm>
              <a:off x="6096706" y="3573016"/>
              <a:ext cx="432048" cy="432048"/>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ko-KR" dirty="0" smtClean="0">
                  <a:solidFill>
                    <a:schemeClr val="tx1"/>
                  </a:solidFill>
                </a:rPr>
                <a:t>7</a:t>
              </a:r>
              <a:endParaRPr lang="ko-KR" altLang="en-US" dirty="0">
                <a:solidFill>
                  <a:schemeClr val="tx1"/>
                </a:solidFill>
              </a:endParaRPr>
            </a:p>
          </p:txBody>
        </p:sp>
        <p:sp>
          <p:nvSpPr>
            <p:cNvPr id="43" name="타원 42"/>
            <p:cNvSpPr/>
            <p:nvPr/>
          </p:nvSpPr>
          <p:spPr>
            <a:xfrm>
              <a:off x="4728554" y="4077072"/>
              <a:ext cx="432048" cy="432048"/>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ko-KR" dirty="0" smtClean="0">
                  <a:solidFill>
                    <a:schemeClr val="tx1"/>
                  </a:solidFill>
                </a:rPr>
                <a:t>2</a:t>
              </a:r>
              <a:endParaRPr lang="ko-KR" altLang="en-US" dirty="0">
                <a:solidFill>
                  <a:schemeClr val="tx1"/>
                </a:solidFill>
              </a:endParaRPr>
            </a:p>
          </p:txBody>
        </p:sp>
        <p:sp>
          <p:nvSpPr>
            <p:cNvPr id="44" name="타원 43"/>
            <p:cNvSpPr/>
            <p:nvPr/>
          </p:nvSpPr>
          <p:spPr>
            <a:xfrm>
              <a:off x="5304618" y="4077072"/>
              <a:ext cx="432048" cy="432048"/>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ko-KR" dirty="0" smtClean="0">
                  <a:solidFill>
                    <a:schemeClr val="tx1"/>
                  </a:solidFill>
                </a:rPr>
                <a:t>8</a:t>
              </a:r>
              <a:endParaRPr lang="ko-KR" altLang="en-US" dirty="0">
                <a:solidFill>
                  <a:schemeClr val="tx1"/>
                </a:solidFill>
              </a:endParaRPr>
            </a:p>
          </p:txBody>
        </p:sp>
        <p:sp>
          <p:nvSpPr>
            <p:cNvPr id="45" name="타원 44"/>
            <p:cNvSpPr/>
            <p:nvPr/>
          </p:nvSpPr>
          <p:spPr>
            <a:xfrm>
              <a:off x="5808674" y="4077072"/>
              <a:ext cx="432048" cy="432048"/>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ko-KR" dirty="0" smtClean="0">
                  <a:solidFill>
                    <a:schemeClr val="tx1"/>
                  </a:solidFill>
                </a:rPr>
                <a:t>1</a:t>
              </a:r>
              <a:endParaRPr lang="ko-KR" altLang="en-US" dirty="0">
                <a:solidFill>
                  <a:schemeClr val="tx1"/>
                </a:solidFill>
              </a:endParaRPr>
            </a:p>
          </p:txBody>
        </p:sp>
        <p:cxnSp>
          <p:nvCxnSpPr>
            <p:cNvPr id="46" name="직선 연결선 45"/>
            <p:cNvCxnSpPr>
              <a:stCxn id="36" idx="2"/>
              <a:endCxn id="37" idx="7"/>
            </p:cNvCxnSpPr>
            <p:nvPr/>
          </p:nvCxnSpPr>
          <p:spPr>
            <a:xfrm flipH="1">
              <a:off x="6033434" y="2852936"/>
              <a:ext cx="567328" cy="2792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직선 연결선 46"/>
            <p:cNvCxnSpPr>
              <a:stCxn id="37" idx="3"/>
              <a:endCxn id="41" idx="7"/>
            </p:cNvCxnSpPr>
            <p:nvPr/>
          </p:nvCxnSpPr>
          <p:spPr>
            <a:xfrm flipH="1">
              <a:off x="5457370" y="3437736"/>
              <a:ext cx="270560" cy="1985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직선 연결선 47"/>
            <p:cNvCxnSpPr>
              <a:stCxn id="37" idx="5"/>
              <a:endCxn id="42" idx="1"/>
            </p:cNvCxnSpPr>
            <p:nvPr/>
          </p:nvCxnSpPr>
          <p:spPr>
            <a:xfrm>
              <a:off x="6033434" y="3437736"/>
              <a:ext cx="126544" cy="1985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직선 연결선 48"/>
            <p:cNvCxnSpPr>
              <a:stCxn id="42" idx="3"/>
              <a:endCxn id="45" idx="0"/>
            </p:cNvCxnSpPr>
            <p:nvPr/>
          </p:nvCxnSpPr>
          <p:spPr>
            <a:xfrm flipH="1">
              <a:off x="6024698" y="3941792"/>
              <a:ext cx="135280" cy="1352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직선 연결선 49"/>
            <p:cNvCxnSpPr>
              <a:stCxn id="41" idx="5"/>
              <a:endCxn id="44" idx="0"/>
            </p:cNvCxnSpPr>
            <p:nvPr/>
          </p:nvCxnSpPr>
          <p:spPr>
            <a:xfrm>
              <a:off x="5457370" y="3941792"/>
              <a:ext cx="63272" cy="1352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직선 연결선 50"/>
            <p:cNvCxnSpPr>
              <a:stCxn id="41" idx="3"/>
              <a:endCxn id="43" idx="7"/>
            </p:cNvCxnSpPr>
            <p:nvPr/>
          </p:nvCxnSpPr>
          <p:spPr>
            <a:xfrm flipH="1">
              <a:off x="5097330" y="3941792"/>
              <a:ext cx="54536" cy="1985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직선 연결선 51"/>
            <p:cNvCxnSpPr>
              <a:stCxn id="36" idx="6"/>
              <a:endCxn id="38" idx="1"/>
            </p:cNvCxnSpPr>
            <p:nvPr/>
          </p:nvCxnSpPr>
          <p:spPr>
            <a:xfrm>
              <a:off x="7032810" y="2852936"/>
              <a:ext cx="567328" cy="2792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직선 연결선 52"/>
            <p:cNvCxnSpPr>
              <a:stCxn id="39" idx="7"/>
              <a:endCxn id="38" idx="3"/>
            </p:cNvCxnSpPr>
            <p:nvPr/>
          </p:nvCxnSpPr>
          <p:spPr>
            <a:xfrm flipV="1">
              <a:off x="7401586" y="3437736"/>
              <a:ext cx="198552" cy="1985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직선 연결선 53"/>
            <p:cNvCxnSpPr>
              <a:stCxn id="40" idx="1"/>
              <a:endCxn id="38" idx="5"/>
            </p:cNvCxnSpPr>
            <p:nvPr/>
          </p:nvCxnSpPr>
          <p:spPr>
            <a:xfrm flipH="1" flipV="1">
              <a:off x="7905642" y="3437736"/>
              <a:ext cx="198552" cy="1985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5" name="TextBox 54"/>
            <p:cNvSpPr txBox="1"/>
            <p:nvPr/>
          </p:nvSpPr>
          <p:spPr>
            <a:xfrm>
              <a:off x="6456746" y="2348880"/>
              <a:ext cx="284052" cy="307777"/>
            </a:xfrm>
            <a:prstGeom prst="rect">
              <a:avLst/>
            </a:prstGeom>
            <a:noFill/>
          </p:spPr>
          <p:txBody>
            <a:bodyPr wrap="none" rtlCol="0">
              <a:spAutoFit/>
            </a:bodyPr>
            <a:lstStyle/>
            <a:p>
              <a:r>
                <a:rPr lang="en-US" altLang="ko-KR" sz="1400" i="1" dirty="0" smtClean="0"/>
                <a:t>1</a:t>
              </a:r>
              <a:endParaRPr lang="ko-KR" altLang="en-US" sz="1400" i="1" dirty="0"/>
            </a:p>
          </p:txBody>
        </p:sp>
        <p:sp>
          <p:nvSpPr>
            <p:cNvPr id="56" name="TextBox 55"/>
            <p:cNvSpPr txBox="1"/>
            <p:nvPr/>
          </p:nvSpPr>
          <p:spPr>
            <a:xfrm>
              <a:off x="5520642" y="2771636"/>
              <a:ext cx="284052" cy="307777"/>
            </a:xfrm>
            <a:prstGeom prst="rect">
              <a:avLst/>
            </a:prstGeom>
            <a:noFill/>
          </p:spPr>
          <p:txBody>
            <a:bodyPr wrap="none" rtlCol="0">
              <a:spAutoFit/>
            </a:bodyPr>
            <a:lstStyle/>
            <a:p>
              <a:r>
                <a:rPr lang="en-US" altLang="ko-KR" sz="1400" i="1" dirty="0" smtClean="0"/>
                <a:t>2</a:t>
              </a:r>
              <a:endParaRPr lang="ko-KR" altLang="en-US" sz="1400" i="1" dirty="0"/>
            </a:p>
          </p:txBody>
        </p:sp>
        <p:sp>
          <p:nvSpPr>
            <p:cNvPr id="57" name="TextBox 56"/>
            <p:cNvSpPr txBox="1"/>
            <p:nvPr/>
          </p:nvSpPr>
          <p:spPr>
            <a:xfrm>
              <a:off x="7513594" y="2708920"/>
              <a:ext cx="284052" cy="307777"/>
            </a:xfrm>
            <a:prstGeom prst="rect">
              <a:avLst/>
            </a:prstGeom>
            <a:noFill/>
          </p:spPr>
          <p:txBody>
            <a:bodyPr wrap="none" rtlCol="0">
              <a:spAutoFit/>
            </a:bodyPr>
            <a:lstStyle/>
            <a:p>
              <a:r>
                <a:rPr lang="en-US" altLang="ko-KR" sz="1400" i="1" dirty="0" smtClean="0"/>
                <a:t>3</a:t>
              </a:r>
              <a:endParaRPr lang="ko-KR" altLang="en-US" sz="1400" i="1" dirty="0"/>
            </a:p>
          </p:txBody>
        </p:sp>
        <p:sp>
          <p:nvSpPr>
            <p:cNvPr id="58" name="TextBox 57"/>
            <p:cNvSpPr txBox="1"/>
            <p:nvPr/>
          </p:nvSpPr>
          <p:spPr>
            <a:xfrm>
              <a:off x="7032810" y="3275692"/>
              <a:ext cx="284052" cy="307777"/>
            </a:xfrm>
            <a:prstGeom prst="rect">
              <a:avLst/>
            </a:prstGeom>
            <a:noFill/>
          </p:spPr>
          <p:txBody>
            <a:bodyPr wrap="none" rtlCol="0">
              <a:spAutoFit/>
            </a:bodyPr>
            <a:lstStyle/>
            <a:p>
              <a:r>
                <a:rPr lang="en-US" altLang="ko-KR" sz="1400" i="1" dirty="0" smtClean="0"/>
                <a:t>6</a:t>
              </a:r>
              <a:endParaRPr lang="ko-KR" altLang="en-US" sz="1400" i="1" dirty="0"/>
            </a:p>
          </p:txBody>
        </p:sp>
        <p:sp>
          <p:nvSpPr>
            <p:cNvPr id="59" name="TextBox 58"/>
            <p:cNvSpPr txBox="1"/>
            <p:nvPr/>
          </p:nvSpPr>
          <p:spPr>
            <a:xfrm>
              <a:off x="8040922" y="3275692"/>
              <a:ext cx="284052" cy="307777"/>
            </a:xfrm>
            <a:prstGeom prst="rect">
              <a:avLst/>
            </a:prstGeom>
            <a:noFill/>
          </p:spPr>
          <p:txBody>
            <a:bodyPr wrap="none" rtlCol="0">
              <a:spAutoFit/>
            </a:bodyPr>
            <a:lstStyle/>
            <a:p>
              <a:r>
                <a:rPr lang="en-US" altLang="ko-KR" sz="1400" i="1" dirty="0" smtClean="0"/>
                <a:t>7</a:t>
              </a:r>
              <a:endParaRPr lang="ko-KR" altLang="en-US" sz="1400" i="1" dirty="0"/>
            </a:p>
          </p:txBody>
        </p:sp>
        <p:sp>
          <p:nvSpPr>
            <p:cNvPr id="60" name="TextBox 59"/>
            <p:cNvSpPr txBox="1"/>
            <p:nvPr/>
          </p:nvSpPr>
          <p:spPr>
            <a:xfrm>
              <a:off x="4944578" y="3284984"/>
              <a:ext cx="284052" cy="307777"/>
            </a:xfrm>
            <a:prstGeom prst="rect">
              <a:avLst/>
            </a:prstGeom>
            <a:noFill/>
          </p:spPr>
          <p:txBody>
            <a:bodyPr wrap="none" rtlCol="0">
              <a:spAutoFit/>
            </a:bodyPr>
            <a:lstStyle/>
            <a:p>
              <a:r>
                <a:rPr lang="en-US" altLang="ko-KR" sz="1400" i="1" dirty="0" smtClean="0"/>
                <a:t>4</a:t>
              </a:r>
              <a:endParaRPr lang="ko-KR" altLang="en-US" sz="1400" i="1" dirty="0"/>
            </a:p>
          </p:txBody>
        </p:sp>
        <p:sp>
          <p:nvSpPr>
            <p:cNvPr id="61" name="TextBox 60"/>
            <p:cNvSpPr txBox="1"/>
            <p:nvPr/>
          </p:nvSpPr>
          <p:spPr>
            <a:xfrm>
              <a:off x="6145442" y="3284984"/>
              <a:ext cx="284052" cy="307777"/>
            </a:xfrm>
            <a:prstGeom prst="rect">
              <a:avLst/>
            </a:prstGeom>
            <a:noFill/>
          </p:spPr>
          <p:txBody>
            <a:bodyPr wrap="none" rtlCol="0">
              <a:spAutoFit/>
            </a:bodyPr>
            <a:lstStyle/>
            <a:p>
              <a:r>
                <a:rPr lang="en-US" altLang="ko-KR" sz="1400" i="1" smtClean="0"/>
                <a:t>5</a:t>
              </a:r>
              <a:endParaRPr lang="ko-KR" altLang="en-US" sz="1400" i="1" dirty="0"/>
            </a:p>
          </p:txBody>
        </p:sp>
        <p:sp>
          <p:nvSpPr>
            <p:cNvPr id="62" name="TextBox 61"/>
            <p:cNvSpPr txBox="1"/>
            <p:nvPr/>
          </p:nvSpPr>
          <p:spPr>
            <a:xfrm>
              <a:off x="4656546" y="3789040"/>
              <a:ext cx="284052" cy="307777"/>
            </a:xfrm>
            <a:prstGeom prst="rect">
              <a:avLst/>
            </a:prstGeom>
            <a:noFill/>
          </p:spPr>
          <p:txBody>
            <a:bodyPr wrap="none" rtlCol="0">
              <a:spAutoFit/>
            </a:bodyPr>
            <a:lstStyle/>
            <a:p>
              <a:r>
                <a:rPr lang="en-US" altLang="ko-KR" sz="1400" i="1" dirty="0" smtClean="0"/>
                <a:t>8</a:t>
              </a:r>
              <a:endParaRPr lang="ko-KR" altLang="en-US" sz="1400" i="1" dirty="0"/>
            </a:p>
          </p:txBody>
        </p:sp>
        <p:sp>
          <p:nvSpPr>
            <p:cNvPr id="63" name="TextBox 62"/>
            <p:cNvSpPr txBox="1"/>
            <p:nvPr/>
          </p:nvSpPr>
          <p:spPr>
            <a:xfrm>
              <a:off x="5497370" y="3789040"/>
              <a:ext cx="284052" cy="307777"/>
            </a:xfrm>
            <a:prstGeom prst="rect">
              <a:avLst/>
            </a:prstGeom>
            <a:noFill/>
          </p:spPr>
          <p:txBody>
            <a:bodyPr wrap="none" rtlCol="0">
              <a:spAutoFit/>
            </a:bodyPr>
            <a:lstStyle/>
            <a:p>
              <a:r>
                <a:rPr lang="en-US" altLang="ko-KR" sz="1400" i="1" smtClean="0"/>
                <a:t>9</a:t>
              </a:r>
              <a:endParaRPr lang="ko-KR" altLang="en-US" sz="1400" i="1" dirty="0"/>
            </a:p>
          </p:txBody>
        </p:sp>
        <p:sp>
          <p:nvSpPr>
            <p:cNvPr id="64" name="TextBox 63"/>
            <p:cNvSpPr txBox="1"/>
            <p:nvPr/>
          </p:nvSpPr>
          <p:spPr>
            <a:xfrm>
              <a:off x="5785402" y="3789040"/>
              <a:ext cx="383438" cy="307777"/>
            </a:xfrm>
            <a:prstGeom prst="rect">
              <a:avLst/>
            </a:prstGeom>
            <a:noFill/>
          </p:spPr>
          <p:txBody>
            <a:bodyPr wrap="none" rtlCol="0">
              <a:spAutoFit/>
            </a:bodyPr>
            <a:lstStyle/>
            <a:p>
              <a:r>
                <a:rPr lang="en-US" altLang="ko-KR" sz="1400" i="1" dirty="0" smtClean="0"/>
                <a:t>10</a:t>
              </a:r>
              <a:endParaRPr lang="ko-KR" altLang="en-US" sz="1400" i="1" dirty="0"/>
            </a:p>
          </p:txBody>
        </p:sp>
        <p:sp>
          <p:nvSpPr>
            <p:cNvPr id="65" name="타원 64"/>
            <p:cNvSpPr/>
            <p:nvPr/>
          </p:nvSpPr>
          <p:spPr>
            <a:xfrm>
              <a:off x="6600762" y="4941168"/>
              <a:ext cx="432048" cy="432048"/>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ko-KR" dirty="0" smtClean="0">
                  <a:solidFill>
                    <a:schemeClr val="tx1"/>
                  </a:solidFill>
                </a:rPr>
                <a:t>16</a:t>
              </a:r>
              <a:endParaRPr lang="ko-KR" altLang="en-US" dirty="0">
                <a:solidFill>
                  <a:schemeClr val="tx1"/>
                </a:solidFill>
              </a:endParaRPr>
            </a:p>
          </p:txBody>
        </p:sp>
        <p:sp>
          <p:nvSpPr>
            <p:cNvPr id="66" name="타원 65"/>
            <p:cNvSpPr/>
            <p:nvPr/>
          </p:nvSpPr>
          <p:spPr>
            <a:xfrm>
              <a:off x="5664658" y="5373216"/>
              <a:ext cx="432048" cy="432048"/>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ko-KR" dirty="0" smtClean="0">
                  <a:solidFill>
                    <a:schemeClr val="tx1"/>
                  </a:solidFill>
                </a:rPr>
                <a:t>14</a:t>
              </a:r>
              <a:endParaRPr lang="ko-KR" altLang="en-US" dirty="0">
                <a:solidFill>
                  <a:schemeClr val="tx1"/>
                </a:solidFill>
              </a:endParaRPr>
            </a:p>
          </p:txBody>
        </p:sp>
        <p:sp>
          <p:nvSpPr>
            <p:cNvPr id="67" name="타원 66"/>
            <p:cNvSpPr/>
            <p:nvPr/>
          </p:nvSpPr>
          <p:spPr>
            <a:xfrm>
              <a:off x="7536866" y="5373216"/>
              <a:ext cx="432048" cy="432048"/>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ko-KR" dirty="0" smtClean="0">
                  <a:solidFill>
                    <a:schemeClr val="tx1"/>
                  </a:solidFill>
                </a:rPr>
                <a:t>10</a:t>
              </a:r>
              <a:endParaRPr lang="ko-KR" altLang="en-US" dirty="0">
                <a:solidFill>
                  <a:schemeClr val="tx1"/>
                </a:solidFill>
              </a:endParaRPr>
            </a:p>
          </p:txBody>
        </p:sp>
        <p:sp>
          <p:nvSpPr>
            <p:cNvPr id="68" name="타원 67"/>
            <p:cNvSpPr/>
            <p:nvPr/>
          </p:nvSpPr>
          <p:spPr>
            <a:xfrm>
              <a:off x="7032810" y="5877272"/>
              <a:ext cx="432048" cy="432048"/>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ko-KR" dirty="0" smtClean="0">
                  <a:solidFill>
                    <a:schemeClr val="tx1"/>
                  </a:solidFill>
                </a:rPr>
                <a:t>9</a:t>
              </a:r>
              <a:endParaRPr lang="ko-KR" altLang="en-US" dirty="0">
                <a:solidFill>
                  <a:schemeClr val="tx1"/>
                </a:solidFill>
              </a:endParaRPr>
            </a:p>
          </p:txBody>
        </p:sp>
        <p:sp>
          <p:nvSpPr>
            <p:cNvPr id="69" name="타원 68"/>
            <p:cNvSpPr/>
            <p:nvPr/>
          </p:nvSpPr>
          <p:spPr>
            <a:xfrm>
              <a:off x="8040922" y="5877272"/>
              <a:ext cx="432048" cy="432048"/>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ko-KR" dirty="0" smtClean="0">
                  <a:solidFill>
                    <a:schemeClr val="tx1"/>
                  </a:solidFill>
                </a:rPr>
                <a:t>3</a:t>
              </a:r>
              <a:endParaRPr lang="ko-KR" altLang="en-US" dirty="0">
                <a:solidFill>
                  <a:schemeClr val="tx1"/>
                </a:solidFill>
              </a:endParaRPr>
            </a:p>
          </p:txBody>
        </p:sp>
        <p:sp>
          <p:nvSpPr>
            <p:cNvPr id="70" name="타원 69"/>
            <p:cNvSpPr/>
            <p:nvPr/>
          </p:nvSpPr>
          <p:spPr>
            <a:xfrm>
              <a:off x="5088594" y="5877272"/>
              <a:ext cx="432048" cy="432048"/>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ko-KR" dirty="0" smtClean="0">
                  <a:solidFill>
                    <a:schemeClr val="tx1"/>
                  </a:solidFill>
                </a:rPr>
                <a:t>8</a:t>
              </a:r>
              <a:endParaRPr lang="ko-KR" altLang="en-US" dirty="0">
                <a:solidFill>
                  <a:schemeClr val="tx1"/>
                </a:solidFill>
              </a:endParaRPr>
            </a:p>
          </p:txBody>
        </p:sp>
        <p:sp>
          <p:nvSpPr>
            <p:cNvPr id="71" name="타원 70"/>
            <p:cNvSpPr/>
            <p:nvPr/>
          </p:nvSpPr>
          <p:spPr>
            <a:xfrm>
              <a:off x="6096706" y="5877272"/>
              <a:ext cx="432048" cy="432048"/>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ko-KR" dirty="0" smtClean="0">
                  <a:solidFill>
                    <a:schemeClr val="tx1"/>
                  </a:solidFill>
                </a:rPr>
                <a:t>7</a:t>
              </a:r>
              <a:endParaRPr lang="ko-KR" altLang="en-US" dirty="0">
                <a:solidFill>
                  <a:schemeClr val="tx1"/>
                </a:solidFill>
              </a:endParaRPr>
            </a:p>
          </p:txBody>
        </p:sp>
        <p:sp>
          <p:nvSpPr>
            <p:cNvPr id="72" name="타원 71"/>
            <p:cNvSpPr/>
            <p:nvPr/>
          </p:nvSpPr>
          <p:spPr>
            <a:xfrm>
              <a:off x="4728554" y="6381328"/>
              <a:ext cx="432048" cy="432048"/>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ko-KR" dirty="0" smtClean="0">
                  <a:solidFill>
                    <a:schemeClr val="tx1"/>
                  </a:solidFill>
                </a:rPr>
                <a:t>2</a:t>
              </a:r>
              <a:endParaRPr lang="ko-KR" altLang="en-US" dirty="0">
                <a:solidFill>
                  <a:schemeClr val="tx1"/>
                </a:solidFill>
              </a:endParaRPr>
            </a:p>
          </p:txBody>
        </p:sp>
        <p:sp>
          <p:nvSpPr>
            <p:cNvPr id="73" name="타원 72"/>
            <p:cNvSpPr/>
            <p:nvPr/>
          </p:nvSpPr>
          <p:spPr>
            <a:xfrm>
              <a:off x="5304618" y="6381328"/>
              <a:ext cx="432048" cy="432048"/>
            </a:xfrm>
            <a:prstGeom prst="ellipse">
              <a:avLst/>
            </a:prstGeom>
            <a:solidFill>
              <a:schemeClr val="bg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ko-KR" dirty="0" smtClean="0">
                  <a:solidFill>
                    <a:schemeClr val="tx1"/>
                  </a:solidFill>
                </a:rPr>
                <a:t>4</a:t>
              </a:r>
              <a:endParaRPr lang="ko-KR" altLang="en-US" dirty="0">
                <a:solidFill>
                  <a:schemeClr val="tx1"/>
                </a:solidFill>
              </a:endParaRPr>
            </a:p>
          </p:txBody>
        </p:sp>
        <p:sp>
          <p:nvSpPr>
            <p:cNvPr id="74" name="타원 73"/>
            <p:cNvSpPr/>
            <p:nvPr/>
          </p:nvSpPr>
          <p:spPr>
            <a:xfrm>
              <a:off x="5808674" y="6381328"/>
              <a:ext cx="432048" cy="432048"/>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ko-KR" dirty="0" smtClean="0">
                  <a:solidFill>
                    <a:schemeClr val="tx1"/>
                  </a:solidFill>
                </a:rPr>
                <a:t>1</a:t>
              </a:r>
              <a:endParaRPr lang="ko-KR" altLang="en-US" dirty="0">
                <a:solidFill>
                  <a:schemeClr val="tx1"/>
                </a:solidFill>
              </a:endParaRPr>
            </a:p>
          </p:txBody>
        </p:sp>
        <p:cxnSp>
          <p:nvCxnSpPr>
            <p:cNvPr id="75" name="직선 연결선 74"/>
            <p:cNvCxnSpPr>
              <a:stCxn id="65" idx="2"/>
              <a:endCxn id="66" idx="7"/>
            </p:cNvCxnSpPr>
            <p:nvPr/>
          </p:nvCxnSpPr>
          <p:spPr>
            <a:xfrm flipH="1">
              <a:off x="6033434" y="5157192"/>
              <a:ext cx="567328" cy="2792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직선 연결선 75"/>
            <p:cNvCxnSpPr>
              <a:stCxn id="66" idx="3"/>
              <a:endCxn id="70" idx="7"/>
            </p:cNvCxnSpPr>
            <p:nvPr/>
          </p:nvCxnSpPr>
          <p:spPr>
            <a:xfrm flipH="1">
              <a:off x="5457370" y="5741992"/>
              <a:ext cx="270560" cy="1985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직선 연결선 76"/>
            <p:cNvCxnSpPr>
              <a:stCxn id="66" idx="5"/>
              <a:endCxn id="71" idx="1"/>
            </p:cNvCxnSpPr>
            <p:nvPr/>
          </p:nvCxnSpPr>
          <p:spPr>
            <a:xfrm>
              <a:off x="6033434" y="5741992"/>
              <a:ext cx="126544" cy="1985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직선 연결선 77"/>
            <p:cNvCxnSpPr>
              <a:stCxn id="71" idx="3"/>
              <a:endCxn id="74" idx="0"/>
            </p:cNvCxnSpPr>
            <p:nvPr/>
          </p:nvCxnSpPr>
          <p:spPr>
            <a:xfrm flipH="1">
              <a:off x="6024698" y="6246048"/>
              <a:ext cx="135280" cy="1352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직선 연결선 78"/>
            <p:cNvCxnSpPr>
              <a:stCxn id="70" idx="5"/>
              <a:endCxn id="73" idx="0"/>
            </p:cNvCxnSpPr>
            <p:nvPr/>
          </p:nvCxnSpPr>
          <p:spPr>
            <a:xfrm>
              <a:off x="5457370" y="6246048"/>
              <a:ext cx="63272" cy="1352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직선 연결선 79"/>
            <p:cNvCxnSpPr>
              <a:stCxn id="70" idx="3"/>
              <a:endCxn id="72" idx="7"/>
            </p:cNvCxnSpPr>
            <p:nvPr/>
          </p:nvCxnSpPr>
          <p:spPr>
            <a:xfrm flipH="1">
              <a:off x="5097330" y="6246048"/>
              <a:ext cx="54536" cy="1985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직선 연결선 80"/>
            <p:cNvCxnSpPr>
              <a:stCxn id="65" idx="6"/>
              <a:endCxn id="67" idx="1"/>
            </p:cNvCxnSpPr>
            <p:nvPr/>
          </p:nvCxnSpPr>
          <p:spPr>
            <a:xfrm>
              <a:off x="7032810" y="5157192"/>
              <a:ext cx="567328" cy="2792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직선 연결선 81"/>
            <p:cNvCxnSpPr>
              <a:stCxn id="68" idx="7"/>
              <a:endCxn id="67" idx="3"/>
            </p:cNvCxnSpPr>
            <p:nvPr/>
          </p:nvCxnSpPr>
          <p:spPr>
            <a:xfrm flipV="1">
              <a:off x="7401586" y="5741992"/>
              <a:ext cx="198552" cy="1985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직선 연결선 82"/>
            <p:cNvCxnSpPr>
              <a:stCxn id="69" idx="1"/>
              <a:endCxn id="67" idx="5"/>
            </p:cNvCxnSpPr>
            <p:nvPr/>
          </p:nvCxnSpPr>
          <p:spPr>
            <a:xfrm flipH="1" flipV="1">
              <a:off x="7905642" y="5741992"/>
              <a:ext cx="198552" cy="1985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4" name="TextBox 83"/>
            <p:cNvSpPr txBox="1"/>
            <p:nvPr/>
          </p:nvSpPr>
          <p:spPr>
            <a:xfrm>
              <a:off x="6456746" y="4653136"/>
              <a:ext cx="284052" cy="307777"/>
            </a:xfrm>
            <a:prstGeom prst="rect">
              <a:avLst/>
            </a:prstGeom>
            <a:noFill/>
          </p:spPr>
          <p:txBody>
            <a:bodyPr wrap="none" rtlCol="0">
              <a:spAutoFit/>
            </a:bodyPr>
            <a:lstStyle/>
            <a:p>
              <a:r>
                <a:rPr lang="en-US" altLang="ko-KR" sz="1400" i="1" dirty="0" smtClean="0"/>
                <a:t>1</a:t>
              </a:r>
              <a:endParaRPr lang="ko-KR" altLang="en-US" sz="1400" i="1" dirty="0"/>
            </a:p>
          </p:txBody>
        </p:sp>
        <p:sp>
          <p:nvSpPr>
            <p:cNvPr id="85" name="TextBox 84"/>
            <p:cNvSpPr txBox="1"/>
            <p:nvPr/>
          </p:nvSpPr>
          <p:spPr>
            <a:xfrm>
              <a:off x="5520642" y="5075892"/>
              <a:ext cx="284052" cy="307777"/>
            </a:xfrm>
            <a:prstGeom prst="rect">
              <a:avLst/>
            </a:prstGeom>
            <a:noFill/>
          </p:spPr>
          <p:txBody>
            <a:bodyPr wrap="none" rtlCol="0">
              <a:spAutoFit/>
            </a:bodyPr>
            <a:lstStyle/>
            <a:p>
              <a:r>
                <a:rPr lang="en-US" altLang="ko-KR" sz="1400" i="1" dirty="0" smtClean="0"/>
                <a:t>2</a:t>
              </a:r>
              <a:endParaRPr lang="ko-KR" altLang="en-US" sz="1400" i="1" dirty="0"/>
            </a:p>
          </p:txBody>
        </p:sp>
        <p:sp>
          <p:nvSpPr>
            <p:cNvPr id="86" name="TextBox 85"/>
            <p:cNvSpPr txBox="1"/>
            <p:nvPr/>
          </p:nvSpPr>
          <p:spPr>
            <a:xfrm>
              <a:off x="7513594" y="5013176"/>
              <a:ext cx="284052" cy="307777"/>
            </a:xfrm>
            <a:prstGeom prst="rect">
              <a:avLst/>
            </a:prstGeom>
            <a:noFill/>
          </p:spPr>
          <p:txBody>
            <a:bodyPr wrap="none" rtlCol="0">
              <a:spAutoFit/>
            </a:bodyPr>
            <a:lstStyle/>
            <a:p>
              <a:r>
                <a:rPr lang="en-US" altLang="ko-KR" sz="1400" i="1" dirty="0" smtClean="0"/>
                <a:t>3</a:t>
              </a:r>
              <a:endParaRPr lang="ko-KR" altLang="en-US" sz="1400" i="1" dirty="0"/>
            </a:p>
          </p:txBody>
        </p:sp>
        <p:sp>
          <p:nvSpPr>
            <p:cNvPr id="87" name="TextBox 86"/>
            <p:cNvSpPr txBox="1"/>
            <p:nvPr/>
          </p:nvSpPr>
          <p:spPr>
            <a:xfrm>
              <a:off x="7032810" y="5579948"/>
              <a:ext cx="284052" cy="307777"/>
            </a:xfrm>
            <a:prstGeom prst="rect">
              <a:avLst/>
            </a:prstGeom>
            <a:noFill/>
          </p:spPr>
          <p:txBody>
            <a:bodyPr wrap="none" rtlCol="0">
              <a:spAutoFit/>
            </a:bodyPr>
            <a:lstStyle/>
            <a:p>
              <a:r>
                <a:rPr lang="en-US" altLang="ko-KR" sz="1400" i="1" dirty="0" smtClean="0"/>
                <a:t>6</a:t>
              </a:r>
              <a:endParaRPr lang="ko-KR" altLang="en-US" sz="1400" i="1" dirty="0"/>
            </a:p>
          </p:txBody>
        </p:sp>
        <p:sp>
          <p:nvSpPr>
            <p:cNvPr id="88" name="TextBox 87"/>
            <p:cNvSpPr txBox="1"/>
            <p:nvPr/>
          </p:nvSpPr>
          <p:spPr>
            <a:xfrm>
              <a:off x="8040922" y="5579948"/>
              <a:ext cx="284052" cy="307777"/>
            </a:xfrm>
            <a:prstGeom prst="rect">
              <a:avLst/>
            </a:prstGeom>
            <a:noFill/>
          </p:spPr>
          <p:txBody>
            <a:bodyPr wrap="none" rtlCol="0">
              <a:spAutoFit/>
            </a:bodyPr>
            <a:lstStyle/>
            <a:p>
              <a:r>
                <a:rPr lang="en-US" altLang="ko-KR" sz="1400" i="1" dirty="0" smtClean="0"/>
                <a:t>7</a:t>
              </a:r>
              <a:endParaRPr lang="ko-KR" altLang="en-US" sz="1400" i="1" dirty="0"/>
            </a:p>
          </p:txBody>
        </p:sp>
        <p:sp>
          <p:nvSpPr>
            <p:cNvPr id="89" name="TextBox 88"/>
            <p:cNvSpPr txBox="1"/>
            <p:nvPr/>
          </p:nvSpPr>
          <p:spPr>
            <a:xfrm>
              <a:off x="4944578" y="5589240"/>
              <a:ext cx="284052" cy="307777"/>
            </a:xfrm>
            <a:prstGeom prst="rect">
              <a:avLst/>
            </a:prstGeom>
            <a:noFill/>
          </p:spPr>
          <p:txBody>
            <a:bodyPr wrap="none" rtlCol="0">
              <a:spAutoFit/>
            </a:bodyPr>
            <a:lstStyle/>
            <a:p>
              <a:r>
                <a:rPr lang="en-US" altLang="ko-KR" sz="1400" i="1" dirty="0" smtClean="0"/>
                <a:t>4</a:t>
              </a:r>
              <a:endParaRPr lang="ko-KR" altLang="en-US" sz="1400" i="1" dirty="0"/>
            </a:p>
          </p:txBody>
        </p:sp>
        <p:sp>
          <p:nvSpPr>
            <p:cNvPr id="90" name="TextBox 89"/>
            <p:cNvSpPr txBox="1"/>
            <p:nvPr/>
          </p:nvSpPr>
          <p:spPr>
            <a:xfrm>
              <a:off x="6145442" y="5589240"/>
              <a:ext cx="284052" cy="307777"/>
            </a:xfrm>
            <a:prstGeom prst="rect">
              <a:avLst/>
            </a:prstGeom>
            <a:noFill/>
          </p:spPr>
          <p:txBody>
            <a:bodyPr wrap="none" rtlCol="0">
              <a:spAutoFit/>
            </a:bodyPr>
            <a:lstStyle/>
            <a:p>
              <a:r>
                <a:rPr lang="en-US" altLang="ko-KR" sz="1400" i="1" smtClean="0"/>
                <a:t>5</a:t>
              </a:r>
              <a:endParaRPr lang="ko-KR" altLang="en-US" sz="1400" i="1" dirty="0"/>
            </a:p>
          </p:txBody>
        </p:sp>
        <p:sp>
          <p:nvSpPr>
            <p:cNvPr id="91" name="TextBox 90"/>
            <p:cNvSpPr txBox="1"/>
            <p:nvPr/>
          </p:nvSpPr>
          <p:spPr>
            <a:xfrm>
              <a:off x="4656546" y="6093296"/>
              <a:ext cx="284052" cy="307777"/>
            </a:xfrm>
            <a:prstGeom prst="rect">
              <a:avLst/>
            </a:prstGeom>
            <a:noFill/>
          </p:spPr>
          <p:txBody>
            <a:bodyPr wrap="none" rtlCol="0">
              <a:spAutoFit/>
            </a:bodyPr>
            <a:lstStyle/>
            <a:p>
              <a:r>
                <a:rPr lang="en-US" altLang="ko-KR" sz="1400" i="1" dirty="0" smtClean="0"/>
                <a:t>8</a:t>
              </a:r>
              <a:endParaRPr lang="ko-KR" altLang="en-US" sz="1400" i="1" dirty="0"/>
            </a:p>
          </p:txBody>
        </p:sp>
        <p:sp>
          <p:nvSpPr>
            <p:cNvPr id="92" name="TextBox 91"/>
            <p:cNvSpPr txBox="1"/>
            <p:nvPr/>
          </p:nvSpPr>
          <p:spPr>
            <a:xfrm>
              <a:off x="5497370" y="6093296"/>
              <a:ext cx="284052" cy="307777"/>
            </a:xfrm>
            <a:prstGeom prst="rect">
              <a:avLst/>
            </a:prstGeom>
            <a:noFill/>
          </p:spPr>
          <p:txBody>
            <a:bodyPr wrap="none" rtlCol="0">
              <a:spAutoFit/>
            </a:bodyPr>
            <a:lstStyle/>
            <a:p>
              <a:r>
                <a:rPr lang="en-US" altLang="ko-KR" sz="1400" i="1" smtClean="0"/>
                <a:t>9</a:t>
              </a:r>
              <a:endParaRPr lang="ko-KR" altLang="en-US" sz="1400" i="1" dirty="0"/>
            </a:p>
          </p:txBody>
        </p:sp>
        <p:sp>
          <p:nvSpPr>
            <p:cNvPr id="93" name="TextBox 92"/>
            <p:cNvSpPr txBox="1"/>
            <p:nvPr/>
          </p:nvSpPr>
          <p:spPr>
            <a:xfrm>
              <a:off x="5785402" y="6093296"/>
              <a:ext cx="383438" cy="307777"/>
            </a:xfrm>
            <a:prstGeom prst="rect">
              <a:avLst/>
            </a:prstGeom>
            <a:noFill/>
          </p:spPr>
          <p:txBody>
            <a:bodyPr wrap="none" rtlCol="0">
              <a:spAutoFit/>
            </a:bodyPr>
            <a:lstStyle/>
            <a:p>
              <a:r>
                <a:rPr lang="en-US" altLang="ko-KR" sz="1400" i="1" dirty="0" smtClean="0"/>
                <a:t>10</a:t>
              </a:r>
              <a:endParaRPr lang="ko-KR" altLang="en-US" sz="1400" i="1" dirty="0"/>
            </a:p>
          </p:txBody>
        </p:sp>
        <p:sp>
          <p:nvSpPr>
            <p:cNvPr id="94" name="아래쪽 화살표 93"/>
            <p:cNvSpPr/>
            <p:nvPr/>
          </p:nvSpPr>
          <p:spPr>
            <a:xfrm>
              <a:off x="6600762" y="1988840"/>
              <a:ext cx="358050" cy="5139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95" name="아래쪽 화살표 94"/>
            <p:cNvSpPr/>
            <p:nvPr/>
          </p:nvSpPr>
          <p:spPr>
            <a:xfrm>
              <a:off x="6600762" y="4283224"/>
              <a:ext cx="358050" cy="5139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96" name="TextBox 95"/>
            <p:cNvSpPr txBox="1"/>
            <p:nvPr/>
          </p:nvSpPr>
          <p:spPr>
            <a:xfrm>
              <a:off x="7032810" y="44624"/>
              <a:ext cx="2219710" cy="369332"/>
            </a:xfrm>
            <a:prstGeom prst="rect">
              <a:avLst/>
            </a:prstGeom>
            <a:noFill/>
          </p:spPr>
          <p:txBody>
            <a:bodyPr wrap="none" rtlCol="0">
              <a:spAutoFit/>
            </a:bodyPr>
            <a:lstStyle/>
            <a:p>
              <a:r>
                <a:rPr lang="en-US" altLang="ko-KR" dirty="0" err="1" smtClean="0"/>
                <a:t>max_heapify</a:t>
              </a:r>
              <a:r>
                <a:rPr lang="en-US" altLang="ko-KR" dirty="0" smtClean="0"/>
                <a:t>(a,2,10)</a:t>
              </a:r>
              <a:endParaRPr lang="ko-KR" altLang="en-US" dirty="0"/>
            </a:p>
          </p:txBody>
        </p:sp>
      </p:grpSp>
    </p:spTree>
    <p:extLst>
      <p:ext uri="{BB962C8B-B14F-4D97-AF65-F5344CB8AC3E}">
        <p14:creationId xmlns:p14="http://schemas.microsoft.com/office/powerpoint/2010/main" val="131568358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FIRSTCBCHOI@6I4DLGMO7YEFDNTO" val="2676"/>
  <p:tag name="FIRSTYHKIM@OKII9FVF81V8GRBC" val="2698"/>
</p:tagLst>
</file>

<file path=ppt/theme/theme1.xml><?xml version="1.0" encoding="utf-8"?>
<a:theme xmlns:a="http://schemas.openxmlformats.org/drawingml/2006/main" name="3_디자인 사용자 지정">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21898</TotalTime>
  <Words>481</Words>
  <Application>Microsoft Office PowerPoint</Application>
  <PresentationFormat>화면 슬라이드 쇼(4:3)</PresentationFormat>
  <Paragraphs>134</Paragraphs>
  <Slides>3</Slides>
  <Notes>0</Notes>
  <HiddenSlides>0</HiddenSlides>
  <MMClips>0</MMClips>
  <ScaleCrop>false</ScaleCrop>
  <HeadingPairs>
    <vt:vector size="6" baseType="variant">
      <vt:variant>
        <vt:lpstr>사용한 글꼴</vt:lpstr>
      </vt:variant>
      <vt:variant>
        <vt:i4>7</vt:i4>
      </vt:variant>
      <vt:variant>
        <vt:lpstr>테마</vt:lpstr>
      </vt:variant>
      <vt:variant>
        <vt:i4>1</vt:i4>
      </vt:variant>
      <vt:variant>
        <vt:lpstr>슬라이드 제목</vt:lpstr>
      </vt:variant>
      <vt:variant>
        <vt:i4>3</vt:i4>
      </vt:variant>
    </vt:vector>
  </HeadingPairs>
  <TitlesOfParts>
    <vt:vector size="11" baseType="lpstr">
      <vt:lpstr>Times New Roman</vt:lpstr>
      <vt:lpstr>굴림</vt:lpstr>
      <vt:lpstr>Arial</vt:lpstr>
      <vt:lpstr>바탕</vt:lpstr>
      <vt:lpstr>맑은 고딕</vt:lpstr>
      <vt:lpstr>Calibri</vt:lpstr>
      <vt:lpstr>Courier New</vt:lpstr>
      <vt:lpstr>3_디자인 사용자 지정</vt:lpstr>
      <vt:lpstr>HW</vt:lpstr>
      <vt:lpstr>PowerPoint 프레젠테이션</vt:lpstr>
      <vt:lpstr>PowerPoint 프레젠테이션</vt:lpstr>
    </vt:vector>
  </TitlesOfParts>
  <Company>pswlab</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Translating Linear Temporal Logic into Büchi Automata</dc:title>
  <dc:creator>cbchoi</dc:creator>
  <cp:lastModifiedBy>Windows User</cp:lastModifiedBy>
  <cp:revision>1618</cp:revision>
  <dcterms:created xsi:type="dcterms:W3CDTF">2007-05-08T09:44:50Z</dcterms:created>
  <dcterms:modified xsi:type="dcterms:W3CDTF">2017-11-07T01:48:53Z</dcterms:modified>
</cp:coreProperties>
</file>