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12" r:id="rId1"/>
  </p:sldMasterIdLst>
  <p:notesMasterIdLst>
    <p:notesMasterId r:id="rId76"/>
  </p:notesMasterIdLst>
  <p:sldIdLst>
    <p:sldId id="256" r:id="rId2"/>
    <p:sldId id="441" r:id="rId3"/>
    <p:sldId id="316" r:id="rId4"/>
    <p:sldId id="436" r:id="rId5"/>
    <p:sldId id="364" r:id="rId6"/>
    <p:sldId id="363" r:id="rId7"/>
    <p:sldId id="304" r:id="rId8"/>
    <p:sldId id="306" r:id="rId9"/>
    <p:sldId id="303" r:id="rId10"/>
    <p:sldId id="440" r:id="rId11"/>
    <p:sldId id="365" r:id="rId12"/>
    <p:sldId id="399" r:id="rId13"/>
    <p:sldId id="400" r:id="rId14"/>
    <p:sldId id="368" r:id="rId15"/>
    <p:sldId id="434" r:id="rId16"/>
    <p:sldId id="435" r:id="rId17"/>
    <p:sldId id="397"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384" r:id="rId49"/>
    <p:sldId id="370" r:id="rId50"/>
    <p:sldId id="373" r:id="rId51"/>
    <p:sldId id="374" r:id="rId52"/>
    <p:sldId id="375" r:id="rId53"/>
    <p:sldId id="381" r:id="rId54"/>
    <p:sldId id="382" r:id="rId55"/>
    <p:sldId id="376" r:id="rId56"/>
    <p:sldId id="377" r:id="rId57"/>
    <p:sldId id="398" r:id="rId58"/>
    <p:sldId id="321" r:id="rId59"/>
    <p:sldId id="385" r:id="rId60"/>
    <p:sldId id="386" r:id="rId61"/>
    <p:sldId id="387" r:id="rId62"/>
    <p:sldId id="388" r:id="rId63"/>
    <p:sldId id="389" r:id="rId64"/>
    <p:sldId id="380" r:id="rId65"/>
    <p:sldId id="341" r:id="rId66"/>
    <p:sldId id="390" r:id="rId67"/>
    <p:sldId id="402" r:id="rId68"/>
    <p:sldId id="403" r:id="rId69"/>
    <p:sldId id="437" r:id="rId70"/>
    <p:sldId id="438" r:id="rId71"/>
    <p:sldId id="439" r:id="rId72"/>
    <p:sldId id="284" r:id="rId73"/>
    <p:sldId id="317" r:id="rId74"/>
    <p:sldId id="285" r:id="rId75"/>
  </p:sldIdLst>
  <p:sldSz cx="12192000" cy="6858000"/>
  <p:notesSz cx="6807200" cy="9939338"/>
  <p:embeddedFontLst>
    <p:embeddedFont>
      <p:font typeface="AU Passata" panose="020B0600000101010101" charset="0"/>
      <p:regular r:id="rId77"/>
      <p:bold r:id="rId78"/>
    </p:embeddedFont>
    <p:embeddedFont>
      <p:font typeface="Calibri" panose="020F0502020204030204" pitchFamily="34" charset="0"/>
      <p:regular r:id="rId79"/>
      <p:bold r:id="rId80"/>
      <p:italic r:id="rId81"/>
      <p:boldItalic r:id="rId82"/>
    </p:embeddedFont>
    <p:embeddedFont>
      <p:font typeface="HY헤드라인M" panose="02030600000101010101" pitchFamily="18" charset="-127"/>
      <p:regular r:id="rId83"/>
    </p:embeddedFont>
    <p:embeddedFont>
      <p:font typeface="Wingdings 2" panose="05020102010507070707" pitchFamily="18" charset="2"/>
      <p:regular r:id="rId84"/>
    </p:embeddedFont>
    <p:embeddedFont>
      <p:font typeface="나눔고딕" panose="020D0604000000000000" pitchFamily="50" charset="-127"/>
      <p:regular r:id="rId85"/>
      <p:bold r:id="rId86"/>
    </p:embeddedFont>
    <p:embeddedFont>
      <p:font typeface="나눔바른고딕" panose="020B0603020101020101" pitchFamily="50" charset="-127"/>
      <p:regular r:id="rId87"/>
      <p:bold r:id="rId88"/>
    </p:embeddedFont>
    <p:embeddedFont>
      <p:font typeface="맑은 고딕" panose="020B0503020000020004" pitchFamily="50" charset="-127"/>
      <p:regular r:id="rId89"/>
      <p:bold r:id="rId90"/>
    </p:embeddedFont>
    <p:embeddedFont>
      <p:font typeface="휴먼둥근헤드라인" panose="02030504000101010101" pitchFamily="18" charset="-127"/>
      <p:regular r:id="rId91"/>
    </p:embeddedFont>
    <p:embeddedFont>
      <p:font typeface="휴먼모음T" panose="02030504000101010101" pitchFamily="18" charset="-127"/>
      <p:regular r:id="rId92"/>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A3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309" autoAdjust="0"/>
    <p:restoredTop sz="70258" autoAdjust="0"/>
  </p:normalViewPr>
  <p:slideViewPr>
    <p:cSldViewPr snapToGrid="0">
      <p:cViewPr varScale="1">
        <p:scale>
          <a:sx n="69" d="100"/>
          <a:sy n="69" d="100"/>
        </p:scale>
        <p:origin x="46" y="22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yhkim\Dropbox%20(&#44060;&#51064;&#50857;)\research\icse19-seip\ICSE19-MAIST-slides-tab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hkim\Dropbox%20(&#44060;&#51064;&#50857;)\research\icse19-seip\ICSE19-MAIST-slides-tabl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r>
              <a:rPr lang="en-US" altLang="ko-KR" sz="2400" b="1" i="0" baseline="0">
                <a:solidFill>
                  <a:sysClr val="windowText" lastClr="000000"/>
                </a:solidFill>
                <a:effectLst/>
              </a:rPr>
              <a:t>%funcs in branch cov. range</a:t>
            </a:r>
            <a:endParaRPr lang="ko-KR" altLang="ko-KR" sz="24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endParaRPr lang="ko-K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417-44AA-AE2A-CB9274271DD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417-44AA-AE2A-CB9274271DD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417-44AA-AE2A-CB9274271DD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417-44AA-AE2A-CB9274271DDD}"/>
              </c:ext>
            </c:extLst>
          </c:dPt>
          <c:dPt>
            <c:idx val="4"/>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9-9417-44AA-AE2A-CB9274271DDD}"/>
              </c:ext>
            </c:extLst>
          </c:dPt>
          <c:dLbls>
            <c:dLbl>
              <c:idx val="2"/>
              <c:layout>
                <c:manualLayout>
                  <c:x val="-9.2255731098370222E-3"/>
                  <c:y val="-3.0983065742944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17-44AA-AE2A-CB9274271DDD}"/>
                </c:ext>
              </c:extLst>
            </c:dLbl>
            <c:dLbl>
              <c:idx val="3"/>
              <c:layout>
                <c:manualLayout>
                  <c:x val="-1.0863518969733957E-2"/>
                  <c:y val="-4.21380721295260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17-44AA-AE2A-CB9274271DDD}"/>
                </c:ext>
              </c:extLst>
            </c:dLbl>
            <c:dLbl>
              <c:idx val="4"/>
              <c:layout>
                <c:manualLayout>
                  <c:x val="2.4160177027514446E-3"/>
                  <c:y val="-0.55469960232495519"/>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0000FF"/>
                      </a:solidFill>
                      <a:latin typeface="+mn-lt"/>
                      <a:ea typeface="+mn-ea"/>
                      <a:cs typeface="+mn-cs"/>
                    </a:defRPr>
                  </a:pPr>
                  <a:endParaRPr lang="ko-KR"/>
                </a:p>
              </c:txPr>
              <c:showLegendKey val="0"/>
              <c:showVal val="1"/>
              <c:showCatName val="0"/>
              <c:showSerName val="0"/>
              <c:showPercent val="0"/>
              <c:showBubbleSize val="0"/>
              <c:extLst>
                <c:ext xmlns:c15="http://schemas.microsoft.com/office/drawing/2012/chart" uri="{CE6537A1-D6FC-4f65-9D91-7224C49458BB}">
                  <c15:layout>
                    <c:manualLayout>
                      <c:w val="0.28800129513767875"/>
                      <c:h val="0.28691609839039206"/>
                    </c:manualLayout>
                  </c15:layout>
                </c:ext>
                <c:ext xmlns:c16="http://schemas.microsoft.com/office/drawing/2014/chart" uri="{C3380CC4-5D6E-409C-BE32-E72D297353CC}">
                  <c16:uniqueId val="{00000009-9417-44AA-AE2A-CB9274271DD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ko-K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Sheet1!$B$18:$B$22</c:f>
              <c:strCache>
                <c:ptCount val="5"/>
                <c:pt idx="0">
                  <c:v>[20%,40%)</c:v>
                </c:pt>
                <c:pt idx="1">
                  <c:v>[40%,60%)</c:v>
                </c:pt>
                <c:pt idx="2">
                  <c:v>[60%,80%)</c:v>
                </c:pt>
                <c:pt idx="3">
                  <c:v>[80%,100%)</c:v>
                </c:pt>
                <c:pt idx="4">
                  <c:v>100%</c:v>
                </c:pt>
              </c:strCache>
            </c:strRef>
          </c:cat>
          <c:val>
            <c:numRef>
              <c:f>Sheet1!$C$18:$C$22</c:f>
              <c:numCache>
                <c:formatCode>0.0%</c:formatCode>
                <c:ptCount val="5"/>
                <c:pt idx="0">
                  <c:v>3.1E-2</c:v>
                </c:pt>
                <c:pt idx="1">
                  <c:v>5.7000000000000002E-2</c:v>
                </c:pt>
                <c:pt idx="2">
                  <c:v>9.2999999999999999E-2</c:v>
                </c:pt>
                <c:pt idx="3">
                  <c:v>9.7000000000000003E-2</c:v>
                </c:pt>
                <c:pt idx="4">
                  <c:v>0.72199999999999998</c:v>
                </c:pt>
              </c:numCache>
            </c:numRef>
          </c:val>
          <c:extLst>
            <c:ext xmlns:c16="http://schemas.microsoft.com/office/drawing/2014/chart" uri="{C3380CC4-5D6E-409C-BE32-E72D297353CC}">
              <c16:uniqueId val="{0000000A-9417-44AA-AE2A-CB9274271DDD}"/>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solidFill>
        <a:schemeClr val="tx1"/>
      </a:solidFill>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ltLang="ko-KR" sz="2400" b="1" i="0" baseline="0">
                <a:solidFill>
                  <a:schemeClr val="tx1"/>
                </a:solidFill>
                <a:effectLst/>
              </a:rPr>
              <a:t>%funcs in MC/DC cov. range</a:t>
            </a:r>
            <a:endParaRPr lang="ko-KR" altLang="ko-KR" sz="2400">
              <a:solidFill>
                <a:schemeClr val="tx1"/>
              </a:solidFill>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ko-K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B43-4F62-9AD5-1EBD8FA04A6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B43-4F62-9AD5-1EBD8FA04A6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B43-4F62-9AD5-1EBD8FA04A6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B43-4F62-9AD5-1EBD8FA04A65}"/>
              </c:ext>
            </c:extLst>
          </c:dPt>
          <c:dPt>
            <c:idx val="4"/>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9-9B43-4F62-9AD5-1EBD8FA04A65}"/>
              </c:ext>
            </c:extLst>
          </c:dPt>
          <c:dLbls>
            <c:dLbl>
              <c:idx val="2"/>
              <c:layout>
                <c:manualLayout>
                  <c:x val="-3.7431518025774914E-2"/>
                  <c:y val="-4.3451588820544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43-4F62-9AD5-1EBD8FA04A65}"/>
                </c:ext>
              </c:extLst>
            </c:dLbl>
            <c:dLbl>
              <c:idx val="3"/>
              <c:layout>
                <c:manualLayout>
                  <c:x val="2.9263588767914676E-2"/>
                  <c:y val="-8.9095528056265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B43-4F62-9AD5-1EBD8FA04A65}"/>
                </c:ext>
              </c:extLst>
            </c:dLbl>
            <c:dLbl>
              <c:idx val="4"/>
              <c:layout>
                <c:manualLayout>
                  <c:x val="2.1820926147094768E-2"/>
                  <c:y val="-0.34555430153742994"/>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0000FF"/>
                      </a:solidFill>
                      <a:latin typeface="+mn-lt"/>
                      <a:ea typeface="+mn-ea"/>
                      <a:cs typeface="+mn-cs"/>
                    </a:defRPr>
                  </a:pPr>
                  <a:endParaRPr lang="ko-K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B43-4F62-9AD5-1EBD8FA04A6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ko-K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Sheet1!$E$18:$E$22</c:f>
              <c:strCache>
                <c:ptCount val="5"/>
                <c:pt idx="0">
                  <c:v>[20%,40%)</c:v>
                </c:pt>
                <c:pt idx="1">
                  <c:v>[40%,60%)</c:v>
                </c:pt>
                <c:pt idx="2">
                  <c:v>[60%,80%)</c:v>
                </c:pt>
                <c:pt idx="3">
                  <c:v>[80%,100%)</c:v>
                </c:pt>
                <c:pt idx="4">
                  <c:v>100%</c:v>
                </c:pt>
              </c:strCache>
            </c:strRef>
          </c:cat>
          <c:val>
            <c:numRef>
              <c:f>Sheet1!$F$18:$F$22</c:f>
              <c:numCache>
                <c:formatCode>0.0%</c:formatCode>
                <c:ptCount val="5"/>
                <c:pt idx="0">
                  <c:v>4.2999999999999997E-2</c:v>
                </c:pt>
                <c:pt idx="1">
                  <c:v>0.09</c:v>
                </c:pt>
                <c:pt idx="2">
                  <c:v>0.13100000000000001</c:v>
                </c:pt>
                <c:pt idx="3">
                  <c:v>0.16400000000000001</c:v>
                </c:pt>
                <c:pt idx="4">
                  <c:v>0.57120000000000004</c:v>
                </c:pt>
              </c:numCache>
            </c:numRef>
          </c:val>
          <c:extLst>
            <c:ext xmlns:c16="http://schemas.microsoft.com/office/drawing/2014/chart" uri="{C3380CC4-5D6E-409C-BE32-E72D297353CC}">
              <c16:uniqueId val="{0000000A-9B43-4F62-9AD5-1EBD8FA04A65}"/>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solidFill>
        <a:schemeClr val="tx1"/>
      </a:solid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12BCF021-6B93-45F0-A802-8AF435FD26C6}" type="datetimeFigureOut">
              <a:rPr lang="ko-KR" altLang="en-US" smtClean="0"/>
              <a:t>2020-08-21</a:t>
            </a:fld>
            <a:endParaRPr lang="ko-KR" altLang="en-US"/>
          </a:p>
        </p:txBody>
      </p:sp>
      <p:sp>
        <p:nvSpPr>
          <p:cNvPr id="4" name="슬라이드 이미지 개체 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AFC8E97-7F41-4A11-BD62-AE4849AC0FA8}" type="slidenum">
              <a:rPr lang="ko-KR" altLang="en-US" smtClean="0"/>
              <a:t>‹#›</a:t>
            </a:fld>
            <a:endParaRPr lang="ko-KR" altLang="en-US"/>
          </a:p>
        </p:txBody>
      </p:sp>
    </p:spTree>
    <p:extLst>
      <p:ext uri="{BB962C8B-B14F-4D97-AF65-F5344CB8AC3E}">
        <p14:creationId xmlns:p14="http://schemas.microsoft.com/office/powerpoint/2010/main" val="162813984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omestratosphere.com/washing-machine-histor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careerizma.com/blog/downside-software-engineer-indi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그림</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5AFC8E97-7F41-4A11-BD62-AE4849AC0FA8}" type="slidenum">
              <a:rPr lang="ko-KR" altLang="en-US" smtClean="0"/>
              <a:t>1</a:t>
            </a:fld>
            <a:endParaRPr lang="ko-KR" altLang="en-US"/>
          </a:p>
        </p:txBody>
      </p:sp>
    </p:spTree>
    <p:extLst>
      <p:ext uri="{BB962C8B-B14F-4D97-AF65-F5344CB8AC3E}">
        <p14:creationId xmlns:p14="http://schemas.microsoft.com/office/powerpoint/2010/main" val="223797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err="1"/>
              <a:t>a,b,c</a:t>
            </a:r>
            <a:r>
              <a:rPr lang="en-US" altLang="ko-KR" dirty="0"/>
              <a:t> = 1,1,1:result=0</a:t>
            </a:r>
          </a:p>
          <a:p>
            <a:r>
              <a:rPr lang="en-US" altLang="ko-KR" dirty="0" err="1"/>
              <a:t>a,b,c</a:t>
            </a:r>
            <a:r>
              <a:rPr lang="en-US" altLang="ko-KR" dirty="0"/>
              <a:t> = 2,1,1:result=2</a:t>
            </a:r>
          </a:p>
          <a:p>
            <a:r>
              <a:rPr lang="en-US" altLang="ko-KR" dirty="0" err="1"/>
              <a:t>a,b,c</a:t>
            </a:r>
            <a:r>
              <a:rPr lang="en-US" altLang="ko-KR" dirty="0"/>
              <a:t> = 2,1,2:result=1</a:t>
            </a:r>
          </a:p>
          <a:p>
            <a:r>
              <a:rPr lang="en-US" altLang="ko-KR" dirty="0" err="1"/>
              <a:t>a,b,c</a:t>
            </a:r>
            <a:r>
              <a:rPr lang="en-US" altLang="ko-KR" dirty="0"/>
              <a:t> = 1,2,1:result=2</a:t>
            </a:r>
          </a:p>
          <a:p>
            <a:r>
              <a:rPr lang="en-US" altLang="ko-KR" dirty="0" err="1"/>
              <a:t>a,b,c</a:t>
            </a:r>
            <a:r>
              <a:rPr lang="en-US" altLang="ko-KR" dirty="0"/>
              <a:t> = 3,2,1:result=2</a:t>
            </a:r>
          </a:p>
          <a:p>
            <a:r>
              <a:rPr lang="en-US" altLang="ko-KR" dirty="0" err="1"/>
              <a:t>a,b,c</a:t>
            </a:r>
            <a:r>
              <a:rPr lang="en-US" altLang="ko-KR" dirty="0"/>
              <a:t> = 2,1,3:result=2</a:t>
            </a:r>
          </a:p>
          <a:p>
            <a:r>
              <a:rPr lang="en-US" altLang="ko-KR" dirty="0" err="1"/>
              <a:t>a,b,c</a:t>
            </a:r>
            <a:r>
              <a:rPr lang="en-US" altLang="ko-KR" dirty="0"/>
              <a:t> = 4,3,2:result=3</a:t>
            </a:r>
          </a:p>
          <a:p>
            <a:r>
              <a:rPr lang="en-US" altLang="ko-KR" dirty="0" err="1"/>
              <a:t>a,b,c</a:t>
            </a:r>
            <a:r>
              <a:rPr lang="en-US" altLang="ko-KR" dirty="0"/>
              <a:t> = 2,3,1:result=2</a:t>
            </a:r>
          </a:p>
          <a:p>
            <a:r>
              <a:rPr lang="en-US" altLang="ko-KR" dirty="0" err="1"/>
              <a:t>a,b,c</a:t>
            </a:r>
            <a:r>
              <a:rPr lang="en-US" altLang="ko-KR" dirty="0"/>
              <a:t> = 3,2,2:result=1</a:t>
            </a:r>
          </a:p>
          <a:p>
            <a:r>
              <a:rPr lang="en-US" altLang="ko-KR" dirty="0" err="1"/>
              <a:t>a,b,c</a:t>
            </a:r>
            <a:r>
              <a:rPr lang="en-US" altLang="ko-KR" dirty="0"/>
              <a:t> = 2,2,1:result=1</a:t>
            </a:r>
          </a:p>
          <a:p>
            <a:r>
              <a:rPr lang="en-US" altLang="ko-KR" dirty="0" err="1"/>
              <a:t>a,b,c</a:t>
            </a:r>
            <a:r>
              <a:rPr lang="en-US" altLang="ko-KR" dirty="0"/>
              <a:t> = 1,1,2:result=2</a:t>
            </a:r>
          </a:p>
          <a:p>
            <a:r>
              <a:rPr lang="en-US" altLang="ko-KR" dirty="0"/>
              <a:t>~</a:t>
            </a:r>
          </a:p>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C1EC2DCC-8750-4A47-8AEC-5DB665F4C303}"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62698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err="1"/>
              <a:t>a,b,c</a:t>
            </a:r>
            <a:r>
              <a:rPr lang="en-US" altLang="ko-KR" dirty="0"/>
              <a:t> = 1,1,1:result=0</a:t>
            </a:r>
          </a:p>
          <a:p>
            <a:r>
              <a:rPr lang="en-US" altLang="ko-KR" dirty="0" err="1"/>
              <a:t>a,b,c</a:t>
            </a:r>
            <a:r>
              <a:rPr lang="en-US" altLang="ko-KR" dirty="0"/>
              <a:t> = 2,1,1:result=2</a:t>
            </a:r>
          </a:p>
          <a:p>
            <a:r>
              <a:rPr lang="en-US" altLang="ko-KR" dirty="0" err="1"/>
              <a:t>a,b,c</a:t>
            </a:r>
            <a:r>
              <a:rPr lang="en-US" altLang="ko-KR" dirty="0"/>
              <a:t> = 2,1,2:result=1</a:t>
            </a:r>
          </a:p>
          <a:p>
            <a:r>
              <a:rPr lang="en-US" altLang="ko-KR" dirty="0" err="1"/>
              <a:t>a,b,c</a:t>
            </a:r>
            <a:r>
              <a:rPr lang="en-US" altLang="ko-KR" dirty="0"/>
              <a:t> = 1,2,1:result=2</a:t>
            </a:r>
          </a:p>
          <a:p>
            <a:r>
              <a:rPr lang="en-US" altLang="ko-KR" dirty="0" err="1"/>
              <a:t>a,b,c</a:t>
            </a:r>
            <a:r>
              <a:rPr lang="en-US" altLang="ko-KR" dirty="0"/>
              <a:t> = 3,2,1:result=2</a:t>
            </a:r>
          </a:p>
          <a:p>
            <a:r>
              <a:rPr lang="en-US" altLang="ko-KR" dirty="0" err="1"/>
              <a:t>a,b,c</a:t>
            </a:r>
            <a:r>
              <a:rPr lang="en-US" altLang="ko-KR" dirty="0"/>
              <a:t> = 2,1,3:result=2</a:t>
            </a:r>
          </a:p>
          <a:p>
            <a:r>
              <a:rPr lang="en-US" altLang="ko-KR" dirty="0" err="1"/>
              <a:t>a,b,c</a:t>
            </a:r>
            <a:r>
              <a:rPr lang="en-US" altLang="ko-KR" dirty="0"/>
              <a:t> = 4,3,2:result=3</a:t>
            </a:r>
          </a:p>
          <a:p>
            <a:r>
              <a:rPr lang="en-US" altLang="ko-KR" dirty="0" err="1"/>
              <a:t>a,b,c</a:t>
            </a:r>
            <a:r>
              <a:rPr lang="en-US" altLang="ko-KR" dirty="0"/>
              <a:t> = 2,3,1:result=2</a:t>
            </a:r>
          </a:p>
          <a:p>
            <a:r>
              <a:rPr lang="en-US" altLang="ko-KR" dirty="0" err="1"/>
              <a:t>a,b,c</a:t>
            </a:r>
            <a:r>
              <a:rPr lang="en-US" altLang="ko-KR" dirty="0"/>
              <a:t> = 3,2,2:result=1</a:t>
            </a:r>
          </a:p>
          <a:p>
            <a:r>
              <a:rPr lang="en-US" altLang="ko-KR" dirty="0" err="1"/>
              <a:t>a,b,c</a:t>
            </a:r>
            <a:r>
              <a:rPr lang="en-US" altLang="ko-KR" dirty="0"/>
              <a:t> = 2,2,1:result=1</a:t>
            </a:r>
          </a:p>
          <a:p>
            <a:r>
              <a:rPr lang="en-US" altLang="ko-KR" dirty="0" err="1"/>
              <a:t>a,b,c</a:t>
            </a:r>
            <a:r>
              <a:rPr lang="en-US" altLang="ko-KR" dirty="0"/>
              <a:t> = 1,1,2:result=2</a:t>
            </a:r>
          </a:p>
          <a:p>
            <a:r>
              <a:rPr lang="en-US" altLang="ko-KR" dirty="0"/>
              <a:t>~</a:t>
            </a:r>
          </a:p>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C1EC2DCC-8750-4A47-8AEC-5DB665F4C303}"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56520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hlinkClick r:id="rId3"/>
              </a:rPr>
              <a:t>https://www.homestratosphere.com/washing-machine-history/</a:t>
            </a:r>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https://www.danby.com/blog/6-interesting-facts-washing-machines/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hlinkClick r:id="rId4"/>
              </a:rPr>
              <a:t>http://www.careerizma.com/blog/downside-software-engineer-india/</a:t>
            </a:r>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dirty="0"/>
          </a:p>
          <a:p>
            <a:endParaRPr lang="ko-KR" altLang="en-US" dirty="0"/>
          </a:p>
        </p:txBody>
      </p:sp>
      <p:sp>
        <p:nvSpPr>
          <p:cNvPr id="4" name="슬라이드 번호 개체 틀 3"/>
          <p:cNvSpPr>
            <a:spLocks noGrp="1"/>
          </p:cNvSpPr>
          <p:nvPr>
            <p:ph type="sldNum" sz="quarter" idx="10"/>
          </p:nvPr>
        </p:nvSpPr>
        <p:spPr/>
        <p:txBody>
          <a:bodyPr/>
          <a:lstStyle/>
          <a:p>
            <a:fld id="{C1EC2DCC-8750-4A47-8AEC-5DB665F4C303}" type="slidenum">
              <a:rPr lang="ko-KR" altLang="en-US" smtClean="0"/>
              <a:pPr/>
              <a:t>16</a:t>
            </a:fld>
            <a:endParaRPr lang="ko-KR" altLang="en-US"/>
          </a:p>
        </p:txBody>
      </p:sp>
    </p:spTree>
    <p:extLst>
      <p:ext uri="{BB962C8B-B14F-4D97-AF65-F5344CB8AC3E}">
        <p14:creationId xmlns:p14="http://schemas.microsoft.com/office/powerpoint/2010/main" val="692557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229734" indent="-229734">
              <a:buAutoNum type="arabicPeriod"/>
            </a:pPr>
            <a:r>
              <a:rPr lang="ko-KR" altLang="en-US" dirty="0" err="1"/>
              <a:t>이세돌</a:t>
            </a:r>
            <a:r>
              <a:rPr lang="ko-KR" altLang="en-US" dirty="0"/>
              <a:t> </a:t>
            </a:r>
            <a:r>
              <a:rPr lang="en-US" altLang="ko-KR" dirty="0" err="1"/>
              <a:t>v.s</a:t>
            </a:r>
            <a:r>
              <a:rPr lang="en-US" altLang="ko-KR" dirty="0"/>
              <a:t>. </a:t>
            </a:r>
            <a:r>
              <a:rPr lang="ko-KR" altLang="en-US"/>
              <a:t>알파고 </a:t>
            </a:r>
            <a:r>
              <a:rPr lang="en-US" altLang="ko-KR" dirty="0"/>
              <a:t>now and 10 years back, no one expect </a:t>
            </a:r>
            <a:r>
              <a:rPr lang="ko-KR" altLang="en-US"/>
              <a:t>알파고 </a:t>
            </a:r>
            <a:r>
              <a:rPr lang="en-US" altLang="ko-KR" dirty="0"/>
              <a:t>win for 10 years back. Time flows and world changes so rapidly. You should keep your eyes open</a:t>
            </a:r>
          </a:p>
          <a:p>
            <a:pPr marL="229734" indent="-229734">
              <a:buAutoNum type="arabicPeriod"/>
            </a:pPr>
            <a:r>
              <a:rPr lang="en-US" altLang="ko-KR" dirty="0"/>
              <a:t>For</a:t>
            </a:r>
            <a:r>
              <a:rPr lang="en-US" altLang="ko-KR" baseline="0" dirty="0"/>
              <a:t> next 10 years, machine may win security attack and defense</a:t>
            </a:r>
          </a:p>
          <a:p>
            <a:pPr marL="229734" indent="-229734">
              <a:buAutoNum type="arabicPeriod"/>
            </a:pPr>
            <a:r>
              <a:rPr lang="en-US" altLang="ko-KR" baseline="0" dirty="0"/>
              <a:t>Now, machine does better to detect SW fault than human being</a:t>
            </a:r>
          </a:p>
          <a:p>
            <a:pPr marL="229734" indent="-229734">
              <a:buAutoNum type="arabicPeriod"/>
            </a:pPr>
            <a:r>
              <a:rPr lang="en-US" altLang="ko-KR" baseline="0" dirty="0"/>
              <a:t>Expert should be trained to utilize automated techniques</a:t>
            </a:r>
          </a:p>
          <a:p>
            <a:pPr marL="689204" lvl="1" indent="-229734">
              <a:buAutoNum type="arabicPeriod"/>
            </a:pPr>
            <a:r>
              <a:rPr lang="en-US" altLang="ko-KR" baseline="0" dirty="0"/>
              <a:t>Like no one needs a formal license to swim, but a captain must have to utilize faster and powerful tool, ship</a:t>
            </a:r>
            <a:endParaRPr lang="ko-KR" altLang="en-US"/>
          </a:p>
        </p:txBody>
      </p:sp>
      <p:sp>
        <p:nvSpPr>
          <p:cNvPr id="4" name="슬라이드 번호 개체 틀 3"/>
          <p:cNvSpPr>
            <a:spLocks noGrp="1"/>
          </p:cNvSpPr>
          <p:nvPr>
            <p:ph type="sldNum" sz="quarter" idx="10"/>
          </p:nvPr>
        </p:nvSpPr>
        <p:spPr/>
        <p:txBody>
          <a:bodyPr/>
          <a:lstStyle/>
          <a:p>
            <a:fld id="{87935BA9-F099-4ABF-B2CE-5A222ACE9C45}" type="slidenum">
              <a:rPr lang="en-US" smtClean="0"/>
              <a:pPr/>
              <a:t>48</a:t>
            </a:fld>
            <a:endParaRPr lang="en-US"/>
          </a:p>
        </p:txBody>
      </p:sp>
    </p:spTree>
    <p:extLst>
      <p:ext uri="{BB962C8B-B14F-4D97-AF65-F5344CB8AC3E}">
        <p14:creationId xmlns:p14="http://schemas.microsoft.com/office/powerpoint/2010/main" val="132982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All of us</a:t>
            </a:r>
            <a:r>
              <a:rPr lang="en-US" altLang="ko-KR" baseline="0" dirty="0"/>
              <a:t> know that unit testing has benefits over system testing. Unit testing is 7 times cheaper than system testing to detect and fix a bug as well as unit testing is 3 times faster than system testing to run and detect a bug. Unfortunately, such benefits of unit testing is not much enjoyed in real-world because of false alarm problems. To run a target unit in an isolated environment for unit testing, we have to write down stub and mock functions to provide contexts to the unit. If such stub and mock functions provide inaccurate context, unit testing raises a false alarm, which is feasible in unit execution, but infeasible in system execution. Such false alarm problem is severe in automated unit test generation techniques because such techniques do not know the appropriate context of the target unit. To address such false alarm problems in automated unit test generation techniques, we propose two ideas</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834413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Nowadays, automated</a:t>
            </a:r>
            <a:r>
              <a:rPr lang="en-US" baseline="0" dirty="0"/>
              <a:t> test generation techniques are widely used in academia and industry at system-level and unit-level. First, let’s look at the pros and cons of system-level test generation. </a:t>
            </a:r>
          </a:p>
          <a:p>
            <a:r>
              <a:rPr lang="en-US" baseline="0" dirty="0"/>
              <a:t>The pros of system-level test generation is that we do not need to worry about false alarm. We can give any inputs to a target program and the program should handle unexpected inputs. </a:t>
            </a:r>
          </a:p>
          <a:p>
            <a:r>
              <a:rPr lang="en-US" baseline="0" dirty="0"/>
              <a:t>On the other hand, the cons of system-level test generation is low bug detection power due to large search space. Within a given limited time, it can explore only a few part of search space, so it can miss corner case bugs.</a:t>
            </a:r>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988313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Font typeface="Arial" panose="020B0604020202020204" pitchFamily="34" charset="0"/>
              <a:buNone/>
            </a:pPr>
            <a:r>
              <a:rPr lang="ko-KR" altLang="en-US" baseline="0" dirty="0"/>
              <a:t>장점 </a:t>
            </a:r>
            <a:r>
              <a:rPr lang="en-US" altLang="ko-KR" baseline="0" dirty="0"/>
              <a:t>Sys </a:t>
            </a:r>
            <a:r>
              <a:rPr lang="en-US" altLang="ko-KR" baseline="0" dirty="0" err="1"/>
              <a:t>tc</a:t>
            </a:r>
            <a:r>
              <a:rPr lang="en-US" altLang="ko-KR" baseline="0" dirty="0"/>
              <a:t> </a:t>
            </a:r>
            <a:r>
              <a:rPr lang="ko-KR" altLang="en-US" baseline="0" dirty="0"/>
              <a:t>만들기 쉽다</a:t>
            </a:r>
            <a:r>
              <a:rPr lang="en-US" altLang="ko-KR" baseline="0" dirty="0"/>
              <a:t>.</a:t>
            </a:r>
          </a:p>
          <a:p>
            <a:pPr marL="0" indent="0">
              <a:buFont typeface="Arial" panose="020B0604020202020204" pitchFamily="34" charset="0"/>
              <a:buNone/>
            </a:pPr>
            <a:r>
              <a:rPr lang="en-US" altLang="ko-KR" baseline="0" dirty="0"/>
              <a:t>Search space </a:t>
            </a:r>
            <a:r>
              <a:rPr lang="ko-KR" altLang="en-US" baseline="0" dirty="0"/>
              <a:t>가 너무 커서 어려움</a:t>
            </a:r>
            <a:endParaRPr lang="en-US" altLang="ko-KR" baseline="0" dirty="0"/>
          </a:p>
          <a:p>
            <a:pPr marL="0" indent="0">
              <a:buFont typeface="Arial" panose="020B0604020202020204" pitchFamily="34" charset="0"/>
              <a:buNone/>
            </a:pPr>
            <a:r>
              <a:rPr lang="ko-KR" altLang="en-US" baseline="0" dirty="0"/>
              <a:t>시간문제</a:t>
            </a:r>
            <a:endParaRPr lang="en-US" altLang="ko-KR" baseline="0" dirty="0"/>
          </a:p>
          <a:p>
            <a:pPr marL="0" indent="0">
              <a:buFont typeface="Arial" panose="020B0604020202020204" pitchFamily="34" charset="0"/>
              <a:buNone/>
            </a:pPr>
            <a:endParaRPr lang="en-US" altLang="ko-KR" baseline="0" dirty="0"/>
          </a:p>
          <a:p>
            <a:pPr marL="0" indent="0">
              <a:buFont typeface="Arial" panose="020B0604020202020204" pitchFamily="34" charset="0"/>
              <a:buNone/>
            </a:pPr>
            <a:r>
              <a:rPr lang="ko-KR" altLang="en-US" baseline="0" dirty="0"/>
              <a:t>그림 컴포넌트 구분 안감 </a:t>
            </a:r>
            <a:r>
              <a:rPr lang="en-US" altLang="ko-KR" baseline="0" dirty="0"/>
              <a:t>(</a:t>
            </a:r>
            <a:r>
              <a:rPr lang="ko-KR" altLang="en-US" baseline="0" dirty="0"/>
              <a:t>입체감</a:t>
            </a:r>
            <a:r>
              <a:rPr lang="en-US" altLang="ko-KR" baseline="0" dirty="0"/>
              <a:t>)</a:t>
            </a:r>
          </a:p>
          <a:p>
            <a:pPr marL="0" indent="0">
              <a:buFont typeface="Arial" panose="020B0604020202020204" pitchFamily="34" charset="0"/>
              <a:buNone/>
            </a:pPr>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3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54</a:t>
            </a:fld>
            <a:endParaRPr kumimoji="0" lang="ko-KR" altLang="en-US" sz="13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2629791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Unit-level test generation has entirely</a:t>
            </a:r>
            <a:r>
              <a:rPr lang="en-US" altLang="ko-KR" baseline="0" dirty="0"/>
              <a:t> different </a:t>
            </a:r>
            <a:r>
              <a:rPr lang="en-US" altLang="ko-KR" baseline="0" dirty="0" err="1"/>
              <a:t>charateristics</a:t>
            </a:r>
            <a:r>
              <a:rPr lang="en-US" altLang="ko-KR" baseline="0" dirty="0"/>
              <a:t>. Pros of unit-level test generation is that it has high bug detection power because It can control individual unit functions which has small search space. However, unit-level test generation causes many false alarms because it can give any inputs to a target unit, but the inputs may not be feasible in system-execution. Many papers pointed out such false alarm problem is severe. </a:t>
            </a:r>
            <a:endParaRPr lang="en-US" altLang="ko-KR" dirty="0"/>
          </a:p>
          <a:p>
            <a:endParaRPr lang="en-US" altLang="ko-KR" dirty="0"/>
          </a:p>
          <a:p>
            <a:r>
              <a:rPr lang="en-US" altLang="ko-KR" dirty="0"/>
              <a:t>3~5 slides </a:t>
            </a:r>
            <a:r>
              <a:rPr lang="ko-KR" altLang="en-US" dirty="0"/>
              <a:t>애니메이션으로</a:t>
            </a:r>
            <a:endParaRPr lang="en-US" altLang="ko-KR" dirty="0"/>
          </a:p>
          <a:p>
            <a:endParaRPr lang="en-US" altLang="ko-KR" dirty="0"/>
          </a:p>
          <a:p>
            <a:r>
              <a:rPr lang="ko-KR" altLang="en-US" dirty="0"/>
              <a:t>조금 더 타이트하게</a:t>
            </a:r>
            <a:r>
              <a:rPr lang="en-US" altLang="ko-KR" dirty="0"/>
              <a:t>. </a:t>
            </a:r>
            <a:r>
              <a:rPr lang="ko-KR" altLang="en-US" dirty="0"/>
              <a:t>너무 쳐지지 않게</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55</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44173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656" indent="-171656">
              <a:buFont typeface="Arial" panose="020B0604020202020204" pitchFamily="34" charset="0"/>
              <a:buChar char="•"/>
            </a:pPr>
            <a:r>
              <a:rPr lang="ko-KR" altLang="en-US" dirty="0"/>
              <a:t>드라이버</a:t>
            </a:r>
            <a:r>
              <a:rPr lang="en-US" altLang="ko-KR" dirty="0"/>
              <a:t>/</a:t>
            </a:r>
            <a:r>
              <a:rPr lang="ko-KR" altLang="en-US" dirty="0" err="1"/>
              <a:t>스텁</a:t>
            </a:r>
            <a:r>
              <a:rPr lang="ko-KR" altLang="en-US" dirty="0"/>
              <a:t> </a:t>
            </a:r>
            <a:endParaRPr lang="en-US" altLang="ko-KR" dirty="0"/>
          </a:p>
          <a:p>
            <a:pPr marL="171656" indent="-171656">
              <a:buFont typeface="Arial" panose="020B0604020202020204" pitchFamily="34" charset="0"/>
              <a:buChar char="•"/>
            </a:pPr>
            <a:r>
              <a:rPr lang="en-US" altLang="ko-KR" dirty="0"/>
              <a:t>Tu2, 3 </a:t>
            </a:r>
            <a:r>
              <a:rPr lang="ko-KR" altLang="en-US" dirty="0"/>
              <a:t>로 가장 표면에서 가는 선 없는 거 보이기</a:t>
            </a:r>
            <a:r>
              <a:rPr lang="en-US" altLang="ko-KR" dirty="0"/>
              <a:t>(visual)</a:t>
            </a:r>
          </a:p>
          <a:p>
            <a:pPr marL="171656" indent="-171656">
              <a:buFont typeface="Arial" panose="020B0604020202020204" pitchFamily="34" charset="0"/>
              <a:buChar char="•"/>
            </a:pP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3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56</a:t>
            </a:fld>
            <a:endParaRPr kumimoji="0" lang="ko-KR" altLang="en-US" sz="13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32954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Not pure unit testing, but task oriented testing</a:t>
            </a:r>
          </a:p>
          <a:p>
            <a:r>
              <a:rPr lang="en-US" altLang="ko-KR" dirty="0"/>
              <a:t>Many False alarm reduction heuristics </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59</a:t>
            </a:fld>
            <a:endParaRPr lang="ko-KR" altLang="en-US"/>
          </a:p>
        </p:txBody>
      </p:sp>
    </p:spTree>
    <p:extLst>
      <p:ext uri="{BB962C8B-B14F-4D97-AF65-F5344CB8AC3E}">
        <p14:creationId xmlns:p14="http://schemas.microsoft.com/office/powerpoint/2010/main" val="41800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애니메이션으로 회색 사라지게</a:t>
            </a:r>
          </a:p>
        </p:txBody>
      </p:sp>
      <p:sp>
        <p:nvSpPr>
          <p:cNvPr id="4" name="슬라이드 번호 개체 틀 3"/>
          <p:cNvSpPr>
            <a:spLocks noGrp="1"/>
          </p:cNvSpPr>
          <p:nvPr>
            <p:ph type="sldNum" sz="quarter" idx="10"/>
          </p:nvPr>
        </p:nvSpPr>
        <p:spPr/>
        <p:txBody>
          <a:bodyPr/>
          <a:lstStyle/>
          <a:p>
            <a:fld id="{5AFC8E97-7F41-4A11-BD62-AE4849AC0FA8}" type="slidenum">
              <a:rPr lang="ko-KR" altLang="en-US" smtClean="0"/>
              <a:t>2</a:t>
            </a:fld>
            <a:endParaRPr lang="ko-KR" altLang="en-US"/>
          </a:p>
        </p:txBody>
      </p:sp>
    </p:spTree>
    <p:extLst>
      <p:ext uri="{BB962C8B-B14F-4D97-AF65-F5344CB8AC3E}">
        <p14:creationId xmlns:p14="http://schemas.microsoft.com/office/powerpoint/2010/main" val="213655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LoC</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60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9310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그래프 </a:t>
            </a:r>
            <a:r>
              <a:rPr lang="en-US" altLang="ko-KR" dirty="0"/>
              <a:t>label</a:t>
            </a:r>
          </a:p>
          <a:p>
            <a:endParaRPr lang="en-US" altLang="ko-KR" dirty="0"/>
          </a:p>
          <a:p>
            <a:endParaRPr lang="en-US" altLang="ko-KR" dirty="0"/>
          </a:p>
          <a:p>
            <a:r>
              <a:rPr lang="ko-KR" altLang="en-US" dirty="0"/>
              <a:t>메시지 각 </a:t>
            </a:r>
            <a:r>
              <a:rPr lang="en-US" altLang="ko-KR" dirty="0"/>
              <a:t>RQ</a:t>
            </a:r>
            <a:r>
              <a:rPr lang="ko-KR" altLang="en-US" dirty="0"/>
              <a:t>별로 </a:t>
            </a:r>
            <a:r>
              <a:rPr lang="en-US" altLang="ko-KR" dirty="0"/>
              <a:t>(BR &gt; 90, 90.5%)</a:t>
            </a:r>
            <a:r>
              <a:rPr lang="en-US" altLang="ko-KR" baseline="0" dirty="0"/>
              <a:t> almost all possible</a:t>
            </a:r>
          </a:p>
          <a:p>
            <a:r>
              <a:rPr lang="ko-KR" altLang="en-US" baseline="0" dirty="0"/>
              <a:t>빠진 </a:t>
            </a:r>
            <a:r>
              <a:rPr lang="en-US" altLang="ko-KR" baseline="0" dirty="0"/>
              <a:t>uncovered branches RQ </a:t>
            </a:r>
            <a:r>
              <a:rPr lang="ko-KR" altLang="en-US" baseline="0" dirty="0"/>
              <a:t>다시 넣기</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61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458092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677C717-9CA6-4EBE-A920-877D0D6EFB88}" type="slidenum">
              <a:rPr lang="ko-KR" altLang="en-US" smtClean="0"/>
              <a:t>63</a:t>
            </a:fld>
            <a:endParaRPr lang="ko-KR" altLang="en-US"/>
          </a:p>
        </p:txBody>
      </p:sp>
    </p:spTree>
    <p:extLst>
      <p:ext uri="{BB962C8B-B14F-4D97-AF65-F5344CB8AC3E}">
        <p14:creationId xmlns:p14="http://schemas.microsoft.com/office/powerpoint/2010/main" val="134438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656" indent="-171656">
              <a:buFont typeface="Arial" panose="020B0604020202020204" pitchFamily="34" charset="0"/>
              <a:buChar char="•"/>
            </a:pPr>
            <a:r>
              <a:rPr lang="ko-KR" altLang="en-US" dirty="0"/>
              <a:t>드라이버</a:t>
            </a:r>
            <a:r>
              <a:rPr lang="en-US" altLang="ko-KR" dirty="0"/>
              <a:t>/</a:t>
            </a:r>
            <a:r>
              <a:rPr lang="ko-KR" altLang="en-US" dirty="0" err="1"/>
              <a:t>스텁</a:t>
            </a:r>
            <a:r>
              <a:rPr lang="ko-KR" altLang="en-US" dirty="0"/>
              <a:t> </a:t>
            </a:r>
            <a:endParaRPr lang="en-US" altLang="ko-KR" dirty="0"/>
          </a:p>
          <a:p>
            <a:pPr marL="171656" indent="-171656">
              <a:buFont typeface="Arial" panose="020B0604020202020204" pitchFamily="34" charset="0"/>
              <a:buChar char="•"/>
            </a:pPr>
            <a:r>
              <a:rPr lang="en-US" altLang="ko-KR" dirty="0"/>
              <a:t>Tu2, 3 </a:t>
            </a:r>
            <a:r>
              <a:rPr lang="ko-KR" altLang="en-US" dirty="0"/>
              <a:t>로 가장 표면에서 가는 선 없는 거 보이기</a:t>
            </a:r>
            <a:r>
              <a:rPr lang="en-US" altLang="ko-KR" dirty="0"/>
              <a:t>(visual)</a:t>
            </a:r>
          </a:p>
          <a:p>
            <a:pPr marL="171656" indent="-171656">
              <a:buFont typeface="Arial" panose="020B0604020202020204" pitchFamily="34" charset="0"/>
              <a:buChar char="•"/>
            </a:pP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3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69</a:t>
            </a:fld>
            <a:endParaRPr kumimoji="0" lang="ko-KR" altLang="en-US" sz="13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3561354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70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845120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OOP </a:t>
            </a:r>
            <a:r>
              <a:rPr lang="ko-KR" altLang="en-US" dirty="0"/>
              <a:t>타겟 도움  받음</a:t>
            </a:r>
            <a:r>
              <a:rPr lang="en-US" altLang="ko-KR" dirty="0"/>
              <a:t>, </a:t>
            </a:r>
            <a:r>
              <a:rPr lang="ko-KR" altLang="en-US" dirty="0"/>
              <a:t>쉽다</a:t>
            </a:r>
            <a:r>
              <a:rPr lang="en-US" altLang="ko-KR" dirty="0"/>
              <a:t>. OOP</a:t>
            </a:r>
            <a:r>
              <a:rPr lang="en-US" altLang="ko-KR" baseline="0" dirty="0"/>
              <a:t> </a:t>
            </a:r>
            <a:r>
              <a:rPr lang="ko-KR" altLang="en-US" baseline="0" dirty="0"/>
              <a:t>얘기 </a:t>
            </a:r>
            <a:r>
              <a:rPr lang="ko-KR" altLang="en-US" baseline="0" dirty="0" err="1"/>
              <a:t>하지말고</a:t>
            </a:r>
            <a:endParaRPr lang="en-US" altLang="ko-KR" dirty="0"/>
          </a:p>
          <a:p>
            <a:r>
              <a:rPr lang="en-US" altLang="ko-KR" dirty="0" err="1"/>
              <a:t>Randoop</a:t>
            </a:r>
            <a:r>
              <a:rPr lang="en-US" altLang="ko-KR" dirty="0"/>
              <a:t>,</a:t>
            </a:r>
            <a:r>
              <a:rPr lang="en-US" altLang="ko-KR" baseline="0" dirty="0"/>
              <a:t> Garg et al., </a:t>
            </a:r>
            <a:r>
              <a:rPr lang="en-US" altLang="ko-KR" baseline="0" dirty="0" err="1"/>
              <a:t>Evosuite</a:t>
            </a:r>
            <a:r>
              <a:rPr lang="en-US" altLang="ko-KR" baseline="0" dirty="0"/>
              <a:t>, UC-KLEE False alarm </a:t>
            </a:r>
            <a:r>
              <a:rPr lang="ko-KR" altLang="en-US" baseline="0" dirty="0"/>
              <a:t>비교 슬라이드</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71</a:t>
            </a:fld>
            <a:endParaRPr lang="ko-KR" altLang="en-US"/>
          </a:p>
        </p:txBody>
      </p:sp>
    </p:spTree>
    <p:extLst>
      <p:ext uri="{BB962C8B-B14F-4D97-AF65-F5344CB8AC3E}">
        <p14:creationId xmlns:p14="http://schemas.microsoft.com/office/powerpoint/2010/main" val="1413300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날짜 개체 틀 3"/>
          <p:cNvSpPr>
            <a:spLocks noGrp="1"/>
          </p:cNvSpPr>
          <p:nvPr>
            <p:ph type="dt" idx="10"/>
          </p:nvPr>
        </p:nvSpPr>
        <p:spPr/>
        <p:txBody>
          <a:bodyPr/>
          <a:lstStyle/>
          <a:p>
            <a:r>
              <a:rPr lang="en-US" altLang="ko-KR"/>
              <a:t>World Champ 2014</a:t>
            </a:r>
            <a:endParaRPr lang="ko-KR" altLang="en-US"/>
          </a:p>
        </p:txBody>
      </p:sp>
      <p:sp>
        <p:nvSpPr>
          <p:cNvPr id="5" name="슬라이드 번호 개체 틀 4"/>
          <p:cNvSpPr>
            <a:spLocks noGrp="1"/>
          </p:cNvSpPr>
          <p:nvPr>
            <p:ph type="sldNum" sz="quarter" idx="11"/>
          </p:nvPr>
        </p:nvSpPr>
        <p:spPr/>
        <p:txBody>
          <a:bodyPr/>
          <a:lstStyle/>
          <a:p>
            <a:fld id="{47DE4CD5-8FF1-46AE-A18E-3BB60B89DB5E}" type="slidenum">
              <a:rPr lang="ko-KR" altLang="en-US" smtClean="0"/>
              <a:pPr/>
              <a:t>72</a:t>
            </a:fld>
            <a:endParaRPr lang="ko-KR" altLang="en-US"/>
          </a:p>
        </p:txBody>
      </p:sp>
    </p:spTree>
    <p:extLst>
      <p:ext uri="{BB962C8B-B14F-4D97-AF65-F5344CB8AC3E}">
        <p14:creationId xmlns:p14="http://schemas.microsoft.com/office/powerpoint/2010/main" val="1067106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애니메이션으로 회색 사라지게</a:t>
            </a:r>
          </a:p>
        </p:txBody>
      </p:sp>
      <p:sp>
        <p:nvSpPr>
          <p:cNvPr id="4" name="슬라이드 번호 개체 틀 3"/>
          <p:cNvSpPr>
            <a:spLocks noGrp="1"/>
          </p:cNvSpPr>
          <p:nvPr>
            <p:ph type="sldNum" sz="quarter" idx="10"/>
          </p:nvPr>
        </p:nvSpPr>
        <p:spPr/>
        <p:txBody>
          <a:bodyPr/>
          <a:lstStyle/>
          <a:p>
            <a:fld id="{5AFC8E97-7F41-4A11-BD62-AE4849AC0FA8}" type="slidenum">
              <a:rPr lang="ko-KR" altLang="en-US" smtClean="0"/>
              <a:t>73</a:t>
            </a:fld>
            <a:endParaRPr lang="ko-KR" altLang="en-US"/>
          </a:p>
        </p:txBody>
      </p:sp>
    </p:spTree>
    <p:extLst>
      <p:ext uri="{BB962C8B-B14F-4D97-AF65-F5344CB8AC3E}">
        <p14:creationId xmlns:p14="http://schemas.microsoft.com/office/powerpoint/2010/main" val="2440851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핸드폰 이미지 </a:t>
            </a:r>
            <a:r>
              <a:rPr lang="ko-KR" altLang="en-US" dirty="0" err="1"/>
              <a:t>예전걸로</a:t>
            </a:r>
            <a:endParaRPr lang="ko-KR" altLang="en-US" dirty="0"/>
          </a:p>
        </p:txBody>
      </p:sp>
      <p:sp>
        <p:nvSpPr>
          <p:cNvPr id="4" name="슬라이드 번호 개체 틀 3"/>
          <p:cNvSpPr>
            <a:spLocks noGrp="1"/>
          </p:cNvSpPr>
          <p:nvPr>
            <p:ph type="sldNum" sz="quarter" idx="10"/>
          </p:nvPr>
        </p:nvSpPr>
        <p:spPr/>
        <p:txBody>
          <a:bodyPr/>
          <a:lstStyle/>
          <a:p>
            <a:fld id="{5AFC8E97-7F41-4A11-BD62-AE4849AC0FA8}" type="slidenum">
              <a:rPr lang="ko-KR" altLang="en-US" smtClean="0"/>
              <a:t>74</a:t>
            </a:fld>
            <a:endParaRPr lang="ko-KR" altLang="en-US"/>
          </a:p>
        </p:txBody>
      </p:sp>
    </p:spTree>
    <p:extLst>
      <p:ext uri="{BB962C8B-B14F-4D97-AF65-F5344CB8AC3E}">
        <p14:creationId xmlns:p14="http://schemas.microsoft.com/office/powerpoint/2010/main" val="406030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 strongly believe that testing is a job of machine, not a human engineer.</a:t>
            </a:r>
            <a:endParaRPr lang="ko-KR" altLang="en-US" dirty="0"/>
          </a:p>
        </p:txBody>
      </p:sp>
      <p:sp>
        <p:nvSpPr>
          <p:cNvPr id="4" name="슬라이드 번호 개체 틀 3"/>
          <p:cNvSpPr>
            <a:spLocks noGrp="1"/>
          </p:cNvSpPr>
          <p:nvPr>
            <p:ph type="sldNum" sz="quarter" idx="10"/>
          </p:nvPr>
        </p:nvSpPr>
        <p:spPr/>
        <p:txBody>
          <a:bodyPr/>
          <a:lstStyle/>
          <a:p>
            <a:fld id="{5AFC8E97-7F41-4A11-BD62-AE4849AC0FA8}" type="slidenum">
              <a:rPr lang="ko-KR" altLang="en-US" smtClean="0"/>
              <a:t>3</a:t>
            </a:fld>
            <a:endParaRPr lang="ko-KR" altLang="en-US"/>
          </a:p>
        </p:txBody>
      </p:sp>
    </p:spTree>
    <p:extLst>
      <p:ext uri="{BB962C8B-B14F-4D97-AF65-F5344CB8AC3E}">
        <p14:creationId xmlns:p14="http://schemas.microsoft.com/office/powerpoint/2010/main" val="102713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18</a:t>
            </a:r>
            <a:r>
              <a:rPr lang="ko-KR" altLang="en-US"/>
              <a:t>개 </a:t>
            </a:r>
            <a:r>
              <a:rPr lang="en-US" altLang="ko-KR"/>
              <a:t>SE</a:t>
            </a:r>
            <a:r>
              <a:rPr lang="en-US" altLang="ko-KR" baseline="0"/>
              <a:t> </a:t>
            </a:r>
            <a:r>
              <a:rPr lang="ko-KR" altLang="en-US" baseline="0"/>
              <a:t>우수학회</a:t>
            </a:r>
            <a:endParaRPr lang="en-US" altLang="ko-KR" baseline="0"/>
          </a:p>
          <a:p>
            <a:r>
              <a:rPr lang="en-US" altLang="ko-KR" baseline="0"/>
              <a:t>36000</a:t>
            </a:r>
            <a:r>
              <a:rPr lang="ko-KR" altLang="en-US" baseline="0"/>
              <a:t>개 논문 </a:t>
            </a:r>
            <a:r>
              <a:rPr lang="en-US" altLang="ko-KR" baseline="0"/>
              <a:t>title + abstract</a:t>
            </a:r>
            <a:endParaRPr lang="ko-KR" altLang="en-US"/>
          </a:p>
        </p:txBody>
      </p:sp>
      <p:sp>
        <p:nvSpPr>
          <p:cNvPr id="4" name="슬라이드 번호 개체 틀 3"/>
          <p:cNvSpPr>
            <a:spLocks noGrp="1"/>
          </p:cNvSpPr>
          <p:nvPr>
            <p:ph type="sldNum" sz="quarter" idx="10"/>
          </p:nvPr>
        </p:nvSpPr>
        <p:spPr/>
        <p:txBody>
          <a:bodyPr/>
          <a:lstStyle/>
          <a:p>
            <a:pPr defTabSz="441701"/>
            <a:fld id="{98166B0C-09DE-41E0-A0EC-0291C4F7070B}" type="slidenum">
              <a:rPr lang="ko-KR" altLang="en-US">
                <a:solidFill>
                  <a:prstClr val="black"/>
                </a:solidFill>
                <a:latin typeface="나눔고딕" panose="020D0604000000000000" pitchFamily="50" charset="-127"/>
                <a:ea typeface="나눔고딕" panose="020D0604000000000000" pitchFamily="50" charset="-127"/>
              </a:rPr>
              <a:pPr defTabSz="441701"/>
              <a:t>7</a:t>
            </a:fld>
            <a:endParaRPr lang="ko-KR" altLang="en-US">
              <a:solidFill>
                <a:prstClr val="black"/>
              </a:solidFill>
              <a:latin typeface="나눔고딕" panose="020D0604000000000000" pitchFamily="50" charset="-127"/>
              <a:ea typeface="나눔고딕" panose="020D0604000000000000" pitchFamily="50" charset="-127"/>
            </a:endParaRPr>
          </a:p>
        </p:txBody>
      </p:sp>
    </p:spTree>
    <p:extLst>
      <p:ext uri="{BB962C8B-B14F-4D97-AF65-F5344CB8AC3E}">
        <p14:creationId xmlns:p14="http://schemas.microsoft.com/office/powerpoint/2010/main" val="333250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3</a:t>
            </a:r>
            <a:r>
              <a:rPr lang="ko-KR" altLang="en-US" dirty="0"/>
              <a:t>개 주제 글씨 더 키우기</a:t>
            </a:r>
          </a:p>
        </p:txBody>
      </p:sp>
      <p:sp>
        <p:nvSpPr>
          <p:cNvPr id="4" name="슬라이드 번호 개체 틀 3"/>
          <p:cNvSpPr>
            <a:spLocks noGrp="1"/>
          </p:cNvSpPr>
          <p:nvPr>
            <p:ph type="sldNum" sz="quarter" idx="10"/>
          </p:nvPr>
        </p:nvSpPr>
        <p:spPr/>
        <p:txBody>
          <a:bodyPr/>
          <a:lstStyle/>
          <a:p>
            <a:fld id="{5AFC8E97-7F41-4A11-BD62-AE4849AC0FA8}" type="slidenum">
              <a:rPr lang="ko-KR" altLang="en-US" smtClean="0"/>
              <a:t>8</a:t>
            </a:fld>
            <a:endParaRPr lang="ko-KR" altLang="en-US"/>
          </a:p>
        </p:txBody>
      </p:sp>
    </p:spTree>
    <p:extLst>
      <p:ext uri="{BB962C8B-B14F-4D97-AF65-F5344CB8AC3E}">
        <p14:creationId xmlns:p14="http://schemas.microsoft.com/office/powerpoint/2010/main" val="89662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3</a:t>
            </a:r>
            <a:r>
              <a:rPr lang="ko-KR" altLang="en-US" dirty="0"/>
              <a:t>개 주제 글씨 더 키우기</a:t>
            </a:r>
          </a:p>
        </p:txBody>
      </p:sp>
      <p:sp>
        <p:nvSpPr>
          <p:cNvPr id="4" name="슬라이드 번호 개체 틀 3"/>
          <p:cNvSpPr>
            <a:spLocks noGrp="1"/>
          </p:cNvSpPr>
          <p:nvPr>
            <p:ph type="sldNum" sz="quarter" idx="10"/>
          </p:nvPr>
        </p:nvSpPr>
        <p:spPr/>
        <p:txBody>
          <a:bodyPr/>
          <a:lstStyle/>
          <a:p>
            <a:fld id="{5AFC8E97-7F41-4A11-BD62-AE4849AC0FA8}" type="slidenum">
              <a:rPr lang="ko-KR" altLang="en-US" smtClean="0"/>
              <a:t>9</a:t>
            </a:fld>
            <a:endParaRPr lang="ko-KR" altLang="en-US"/>
          </a:p>
        </p:txBody>
      </p:sp>
    </p:spTree>
    <p:extLst>
      <p:ext uri="{BB962C8B-B14F-4D97-AF65-F5344CB8AC3E}">
        <p14:creationId xmlns:p14="http://schemas.microsoft.com/office/powerpoint/2010/main" val="335113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36019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05885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7B1DFC34-F91A-43F4-A782-E70AF619826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841571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89235" y="1023790"/>
            <a:ext cx="11603697" cy="5179047"/>
          </a:xfrm>
        </p:spPr>
        <p:txBody>
          <a:bodyPr/>
          <a:lstStyle>
            <a:lvl1pPr>
              <a:lnSpc>
                <a:spcPct val="100000"/>
              </a:lnSpc>
              <a:defRPr sz="2800" baseline="0">
                <a:solidFill>
                  <a:schemeClr val="tx1"/>
                </a:solidFill>
                <a:latin typeface="Calibri" panose="020F0502020204030204" pitchFamily="34" charset="0"/>
                <a:cs typeface="Calibri" panose="020F0502020204030204" pitchFamily="34" charset="0"/>
              </a:defRPr>
            </a:lvl1pPr>
            <a:lvl2pPr>
              <a:lnSpc>
                <a:spcPct val="100000"/>
              </a:lnSpc>
              <a:defRPr sz="2400">
                <a:solidFill>
                  <a:schemeClr val="tx1"/>
                </a:solidFill>
                <a:latin typeface="Calibri" panose="020F0502020204030204" pitchFamily="34" charset="0"/>
                <a:cs typeface="Calibri" panose="020F0502020204030204" pitchFamily="34" charset="0"/>
              </a:defRPr>
            </a:lvl2pPr>
            <a:lvl3pPr>
              <a:lnSpc>
                <a:spcPct val="100000"/>
              </a:lnSpc>
              <a:defRPr sz="2000">
                <a:solidFill>
                  <a:schemeClr val="tx1"/>
                </a:solidFill>
                <a:latin typeface="Calibri" panose="020F0502020204030204" pitchFamily="34" charset="0"/>
                <a:cs typeface="Calibri" panose="020F0502020204030204" pitchFamily="34" charset="0"/>
              </a:defRPr>
            </a:lvl3pPr>
            <a:lvl4pPr>
              <a:lnSpc>
                <a:spcPct val="100000"/>
              </a:lnSpc>
              <a:defRPr sz="1600">
                <a:solidFill>
                  <a:schemeClr val="tx1"/>
                </a:solidFill>
                <a:latin typeface="Calibri" panose="020F0502020204030204" pitchFamily="34" charset="0"/>
                <a:cs typeface="Calibri" panose="020F0502020204030204" pitchFamily="34" charset="0"/>
              </a:defRPr>
            </a:lvl4pPr>
          </a:lstStyle>
          <a:p>
            <a:pPr lvl="0"/>
            <a:r>
              <a:rPr lang="da-DK" dirty="0"/>
              <a:t>Click to add text</a:t>
            </a:r>
          </a:p>
          <a:p>
            <a:pPr lvl="1"/>
            <a:r>
              <a:rPr lang="da-DK" dirty="0"/>
              <a:t>2</a:t>
            </a:r>
          </a:p>
          <a:p>
            <a:pPr lvl="2"/>
            <a:r>
              <a:rPr lang="da-DK" dirty="0"/>
              <a:t>3</a:t>
            </a:r>
          </a:p>
          <a:p>
            <a:pPr lvl="3"/>
            <a:r>
              <a:rPr lang="da-DK" dirty="0"/>
              <a:t>4</a:t>
            </a:r>
          </a:p>
        </p:txBody>
      </p:sp>
      <p:sp>
        <p:nvSpPr>
          <p:cNvPr id="2" name="Title 1"/>
          <p:cNvSpPr>
            <a:spLocks noGrp="1"/>
          </p:cNvSpPr>
          <p:nvPr>
            <p:ph type="title" hasCustomPrompt="1"/>
          </p:nvPr>
        </p:nvSpPr>
        <p:spPr>
          <a:xfrm>
            <a:off x="189235" y="0"/>
            <a:ext cx="11137901" cy="745133"/>
          </a:xfrm>
        </p:spPr>
        <p:txBody>
          <a:bodyPr/>
          <a:lstStyle>
            <a:lvl1pPr>
              <a:defRPr sz="3600" baseline="0"/>
            </a:lvl1pPr>
          </a:lstStyle>
          <a:p>
            <a:r>
              <a:rPr lang="da-DK" dirty="0"/>
              <a:t>TITLE WITH CAPITAL LETTERS</a:t>
            </a:r>
          </a:p>
        </p:txBody>
      </p:sp>
      <p:sp>
        <p:nvSpPr>
          <p:cNvPr id="8" name="슬라이드 번호 개체 틀 4"/>
          <p:cNvSpPr>
            <a:spLocks noGrp="1"/>
          </p:cNvSpPr>
          <p:nvPr>
            <p:ph type="sldNum" sz="quarter" idx="4"/>
          </p:nvPr>
        </p:nvSpPr>
        <p:spPr>
          <a:xfrm>
            <a:off x="11137900" y="6417309"/>
            <a:ext cx="781050" cy="365125"/>
          </a:xfrm>
          <a:prstGeom prst="rect">
            <a:avLst/>
          </a:prstGeom>
        </p:spPr>
        <p:txBody>
          <a:bodyPr vert="horz" lIns="91440" tIns="45720" rIns="91440" bIns="45720" rtlCol="0" anchor="ctr"/>
          <a:lstStyle>
            <a:lvl1pPr algn="ctr">
              <a:defRPr sz="1600">
                <a:solidFill>
                  <a:schemeClr val="bg1"/>
                </a:solidFill>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B4A1B628-B272-4CC6-BE97-1E2C59277CE8}" type="slidenum">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r>
              <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rPr>
              <a:t> </a:t>
            </a:r>
            <a:r>
              <a:rPr kumimoji="0" lang="en-US" altLang="ko-KR" sz="1600" b="0" i="0" u="none" strike="noStrike" kern="1200" cap="none" spc="0" normalizeH="0" baseline="0" noProof="0" dirty="0">
                <a:ln>
                  <a:noFill/>
                </a:ln>
                <a:solidFill>
                  <a:prstClr val="white"/>
                </a:solidFill>
                <a:effectLst/>
                <a:uLnTx/>
                <a:uFillTx/>
                <a:latin typeface="Calibri"/>
                <a:ea typeface="맑은 고딕"/>
                <a:cs typeface="+mn-cs"/>
              </a:rPr>
              <a:t>/ 19</a:t>
            </a:r>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10" name="날짜 개체 틀 5"/>
          <p:cNvSpPr>
            <a:spLocks noGrp="1"/>
          </p:cNvSpPr>
          <p:nvPr>
            <p:ph type="dt" sz="half" idx="2"/>
          </p:nvPr>
        </p:nvSpPr>
        <p:spPr>
          <a:xfrm>
            <a:off x="189235" y="6417310"/>
            <a:ext cx="2743200" cy="365125"/>
          </a:xfrm>
          <a:prstGeom prst="rect">
            <a:avLst/>
          </a:prstGeom>
        </p:spPr>
        <p:txBody>
          <a:bodyPr vert="horz" lIns="91440" tIns="45720" rIns="91440" bIns="45720" rtlCol="0" anchor="ctr"/>
          <a:lstStyle>
            <a:lvl1pPr algn="l">
              <a:defRPr sz="1600">
                <a:solidFill>
                  <a:schemeClr val="bg1"/>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1DB5FF2A-8675-41EA-8D8E-C814BBBEEC85}" type="datetime1">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l" defTabSz="914400" rtl="0" eaLnBrk="1" fontAlgn="auto" latinLnBrk="1" hangingPunct="1">
                <a:lnSpc>
                  <a:spcPct val="100000"/>
                </a:lnSpc>
                <a:spcBef>
                  <a:spcPts val="0"/>
                </a:spcBef>
                <a:spcAft>
                  <a:spcPts val="0"/>
                </a:spcAft>
                <a:buClrTx/>
                <a:buSzTx/>
                <a:buFontTx/>
                <a:buNone/>
                <a:tabLst/>
                <a:defRPr/>
              </a:pPr>
              <a:t>2020-08-21</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pic>
        <p:nvPicPr>
          <p:cNvPr id="6" name="Picture 14">
            <a:extLst>
              <a:ext uri="{FF2B5EF4-FFF2-40B4-BE49-F238E27FC236}">
                <a16:creationId xmlns:a16="http://schemas.microsoft.com/office/drawing/2014/main" id="{DE1735EA-840A-9F46-A90E-7157C977CC20}"/>
              </a:ext>
            </a:extLst>
          </p:cNvPr>
          <p:cNvPicPr>
            <a:picLocks noChangeAspect="1"/>
          </p:cNvPicPr>
          <p:nvPr userDrawn="1"/>
        </p:nvPicPr>
        <p:blipFill>
          <a:blip r:embed="rId2"/>
          <a:stretch>
            <a:fillRect/>
          </a:stretch>
        </p:blipFill>
        <p:spPr>
          <a:xfrm>
            <a:off x="9927331" y="6481494"/>
            <a:ext cx="879698" cy="295305"/>
          </a:xfrm>
          <a:prstGeom prst="rect">
            <a:avLst/>
          </a:prstGeom>
        </p:spPr>
      </p:pic>
    </p:spTree>
    <p:extLst>
      <p:ext uri="{BB962C8B-B14F-4D97-AF65-F5344CB8AC3E}">
        <p14:creationId xmlns:p14="http://schemas.microsoft.com/office/powerpoint/2010/main" val="418301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3" name="그림 2" descr="동물이(가) 표시된 사진&#10;&#10;자동 생성된 설명">
            <a:extLst>
              <a:ext uri="{FF2B5EF4-FFF2-40B4-BE49-F238E27FC236}">
                <a16:creationId xmlns:a16="http://schemas.microsoft.com/office/drawing/2014/main" id="{191365AA-949C-4EE8-8253-C378D52BAE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54600"/>
          </a:xfrm>
          <a:prstGeom prst="rect">
            <a:avLst/>
          </a:prstGeom>
          <a:effectLst>
            <a:outerShdw blurRad="50800" dist="38100" dir="5400000" algn="t" rotWithShape="0">
              <a:prstClr val="black">
                <a:alpha val="40000"/>
              </a:prstClr>
            </a:outerShdw>
          </a:effectLst>
        </p:spPr>
      </p:pic>
      <p:sp>
        <p:nvSpPr>
          <p:cNvPr id="3074" name="SD_FLD_SD_FLD_PresentationTitle"/>
          <p:cNvSpPr>
            <a:spLocks noGrp="1" noChangeArrowheads="1"/>
          </p:cNvSpPr>
          <p:nvPr>
            <p:ph type="ctrTitle"/>
          </p:nvPr>
        </p:nvSpPr>
        <p:spPr>
          <a:xfrm>
            <a:off x="575734" y="1628801"/>
            <a:ext cx="11131551" cy="949325"/>
          </a:xfrm>
        </p:spPr>
        <p:txBody>
          <a:bodyPr/>
          <a:lstStyle>
            <a:lvl1pPr>
              <a:lnSpc>
                <a:spcPts val="3600"/>
              </a:lnSpc>
              <a:defRPr sz="2800" b="0" baseline="0">
                <a:solidFill>
                  <a:schemeClr val="accent1"/>
                </a:solidFill>
              </a:defRPr>
            </a:lvl1pPr>
          </a:lstStyle>
          <a:p>
            <a:endParaRPr lang="en-GB" noProof="0" dirty="0"/>
          </a:p>
        </p:txBody>
      </p:sp>
      <p:sp>
        <p:nvSpPr>
          <p:cNvPr id="3075" name="Rectangle 3"/>
          <p:cNvSpPr>
            <a:spLocks noGrp="1" noChangeArrowheads="1"/>
          </p:cNvSpPr>
          <p:nvPr>
            <p:ph type="subTitle" idx="1"/>
          </p:nvPr>
        </p:nvSpPr>
        <p:spPr>
          <a:xfrm>
            <a:off x="575734" y="2924944"/>
            <a:ext cx="11137900" cy="334962"/>
          </a:xfrm>
        </p:spPr>
        <p:txBody>
          <a:bodyPr/>
          <a:lstStyle>
            <a:lvl1pPr marL="0" indent="0">
              <a:lnSpc>
                <a:spcPct val="97000"/>
              </a:lnSpc>
              <a:buFont typeface="AU Passata" pitchFamily="34" charset="0"/>
              <a:buNone/>
              <a:defRPr sz="1200" baseline="0">
                <a:solidFill>
                  <a:schemeClr val="accent1"/>
                </a:solidFill>
              </a:defRPr>
            </a:lvl1pPr>
          </a:lstStyle>
          <a:p>
            <a:endParaRPr lang="da-DK" dirty="0"/>
          </a:p>
        </p:txBody>
      </p:sp>
    </p:spTree>
    <p:extLst>
      <p:ext uri="{BB962C8B-B14F-4D97-AF65-F5344CB8AC3E}">
        <p14:creationId xmlns:p14="http://schemas.microsoft.com/office/powerpoint/2010/main" val="274325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pic>
        <p:nvPicPr>
          <p:cNvPr id="4" name="Picture 2" descr="https://download.hipwallpaper.com/desktop/1920/1080/74/27/GO5V1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hidden">
          <a:xfrm>
            <a:off x="0" y="802025"/>
            <a:ext cx="12191999" cy="6055975"/>
          </a:xfrm>
          <a:prstGeom prst="rect">
            <a:avLst/>
          </a:prstGeom>
          <a:noFill/>
          <a:extLst>
            <a:ext uri="{909E8E84-426E-40DD-AFC4-6F175D3DCCD1}">
              <a14:hiddenFill xmlns:a14="http://schemas.microsoft.com/office/drawing/2010/main">
                <a:solidFill>
                  <a:srgbClr val="FFFFFF"/>
                </a:solidFill>
              </a14:hiddenFill>
            </a:ext>
          </a:extLst>
        </p:spPr>
      </p:pic>
      <p:sp>
        <p:nvSpPr>
          <p:cNvPr id="7" name="내용 개체 틀 6"/>
          <p:cNvSpPr>
            <a:spLocks noGrp="1"/>
          </p:cNvSpPr>
          <p:nvPr>
            <p:ph sz="quarter" idx="13"/>
          </p:nvPr>
        </p:nvSpPr>
        <p:spPr>
          <a:xfrm>
            <a:off x="380961" y="1214422"/>
            <a:ext cx="11239540" cy="5214974"/>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5" name="TextBox 4"/>
          <p:cNvSpPr txBox="1"/>
          <p:nvPr userDrawn="1"/>
        </p:nvSpPr>
        <p:spPr>
          <a:xfrm>
            <a:off x="11717712" y="6542970"/>
            <a:ext cx="607539" cy="307777"/>
          </a:xfrm>
          <a:prstGeom prst="rect">
            <a:avLst/>
          </a:prstGeom>
          <a:noFill/>
          <a:ln w="12700">
            <a:noFill/>
          </a:ln>
        </p:spPr>
        <p:txBody>
          <a:bodyPr wrap="none" lIns="0" tIns="0" rIns="0" bIns="0"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1E8EF55A-D651-4309-8E22-CE3674AD0D62}" type="slidenum">
              <a:rPr kumimoji="0" lang="ko-KR" altLang="en-US" sz="2000" b="0" i="0" u="none" strike="noStrike" kern="1200" cap="none" spc="0" normalizeH="0" baseline="0" noProof="0" smtClean="0">
                <a:ln>
                  <a:noFill/>
                </a:ln>
                <a:solidFill>
                  <a:prstClr val="black"/>
                </a:solidFill>
                <a:effectLst/>
                <a:uLnTx/>
                <a:uFillTx/>
                <a:latin typeface="나눔바른고딕" panose="020B0603020101020101" pitchFamily="50" charset="-127"/>
                <a:ea typeface="나눔바른고딕" panose="020B0603020101020101"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p:txBody>
      </p:sp>
      <p:sp>
        <p:nvSpPr>
          <p:cNvPr id="6" name="TextBox 5"/>
          <p:cNvSpPr txBox="1"/>
          <p:nvPr userDrawn="1"/>
        </p:nvSpPr>
        <p:spPr>
          <a:xfrm>
            <a:off x="288257" y="113942"/>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p>
        </p:txBody>
      </p:sp>
      <p:sp>
        <p:nvSpPr>
          <p:cNvPr id="8" name="TextBox 7"/>
          <p:cNvSpPr txBox="1"/>
          <p:nvPr userDrawn="1"/>
        </p:nvSpPr>
        <p:spPr>
          <a:xfrm>
            <a:off x="440657" y="117482"/>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p>
        </p:txBody>
      </p:sp>
      <p:sp>
        <p:nvSpPr>
          <p:cNvPr id="9" name="TextBox 8"/>
          <p:cNvSpPr txBox="1"/>
          <p:nvPr userDrawn="1"/>
        </p:nvSpPr>
        <p:spPr>
          <a:xfrm>
            <a:off x="288257" y="132604"/>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endPar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endParaRPr>
          </a:p>
        </p:txBody>
      </p:sp>
      <p:sp>
        <p:nvSpPr>
          <p:cNvPr id="10" name="TextBox 9"/>
          <p:cNvSpPr txBox="1"/>
          <p:nvPr userDrawn="1"/>
        </p:nvSpPr>
        <p:spPr>
          <a:xfrm>
            <a:off x="440657" y="147726"/>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p>
        </p:txBody>
      </p:sp>
    </p:spTree>
    <p:extLst>
      <p:ext uri="{BB962C8B-B14F-4D97-AF65-F5344CB8AC3E}">
        <p14:creationId xmlns:p14="http://schemas.microsoft.com/office/powerpoint/2010/main" val="118735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0" y="142852"/>
            <a:ext cx="12192000" cy="857256"/>
          </a:xfrm>
        </p:spPr>
        <p:txBody>
          <a:bodyPr/>
          <a:lstStyle>
            <a:lvl1pPr>
              <a:defRPr>
                <a:latin typeface="Calibri" pitchFamily="34" charset="0"/>
              </a:defRPr>
            </a:lvl1pPr>
          </a:lstStyle>
          <a:p>
            <a:r>
              <a:rPr lang="ko-KR" altLang="en-US" dirty="0"/>
              <a:t>마스터 제목 스타일 편집</a:t>
            </a:r>
          </a:p>
        </p:txBody>
      </p:sp>
      <p:sp>
        <p:nvSpPr>
          <p:cNvPr id="3" name="날짜 개체 틀 2"/>
          <p:cNvSpPr>
            <a:spLocks noGrp="1"/>
          </p:cNvSpPr>
          <p:nvPr>
            <p:ph type="dt" sz="half" idx="10"/>
          </p:nvPr>
        </p:nvSpPr>
        <p:spPr/>
        <p:txBody>
          <a:bodyPr/>
          <a:lstStyle>
            <a:lvl1pPr>
              <a:defRPr>
                <a:latin typeface="Calibri"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err="1">
                <a:ln>
                  <a:noFill/>
                </a:ln>
                <a:solidFill>
                  <a:prstClr val="black">
                    <a:tint val="75000"/>
                  </a:prstClr>
                </a:solidFill>
                <a:effectLst/>
                <a:uLnTx/>
                <a:uFillTx/>
                <a:latin typeface="Calibri" pitchFamily="34" charset="0"/>
                <a:ea typeface="맑은 고딕"/>
                <a:cs typeface="+mn-cs"/>
              </a:rPr>
              <a:t>Moonzoo</a:t>
            </a:r>
            <a:r>
              <a:rPr kumimoji="0" lang="en-US" altLang="ko-KR" sz="1600" b="0" i="0" u="none" strike="noStrike" kern="1200" cap="none" spc="0" normalizeH="0" baseline="0" noProof="0" dirty="0">
                <a:ln>
                  <a:noFill/>
                </a:ln>
                <a:solidFill>
                  <a:prstClr val="black">
                    <a:tint val="75000"/>
                  </a:prstClr>
                </a:solidFill>
                <a:effectLst/>
                <a:uLnTx/>
                <a:uFillTx/>
                <a:latin typeface="Calibri" pitchFamily="34" charset="0"/>
                <a:ea typeface="맑은 고딕"/>
                <a:cs typeface="+mn-cs"/>
              </a:rPr>
              <a:t> Kim</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tint val="75000"/>
                  </a:prstClr>
                </a:solidFill>
                <a:effectLst/>
                <a:uLnTx/>
                <a:uFillTx/>
                <a:latin typeface="Calibri" pitchFamily="34" charset="0"/>
                <a:ea typeface="맑은 고딕"/>
                <a:cs typeface="+mn-cs"/>
              </a:rPr>
              <a:t>SWTV Group</a:t>
            </a:r>
            <a:endParaRPr kumimoji="0" lang="ko-KR" altLang="en-US" sz="1600" b="0" i="0" u="none" strike="noStrike" kern="1200" cap="none" spc="0" normalizeH="0" baseline="0" noProof="0" dirty="0">
              <a:ln>
                <a:noFill/>
              </a:ln>
              <a:solidFill>
                <a:prstClr val="black">
                  <a:tint val="75000"/>
                </a:prstClr>
              </a:solidFill>
              <a:effectLst/>
              <a:uLnTx/>
              <a:uFillTx/>
              <a:latin typeface="Calibri" pitchFamily="34" charset="0"/>
              <a:ea typeface="맑은 고딕"/>
              <a:cs typeface="+mn-cs"/>
            </a:endParaRPr>
          </a:p>
        </p:txBody>
      </p:sp>
      <p:sp>
        <p:nvSpPr>
          <p:cNvPr id="7" name="내용 개체 틀 6"/>
          <p:cNvSpPr>
            <a:spLocks noGrp="1"/>
          </p:cNvSpPr>
          <p:nvPr>
            <p:ph sz="quarter" idx="13"/>
          </p:nvPr>
        </p:nvSpPr>
        <p:spPr>
          <a:xfrm>
            <a:off x="380961" y="1214422"/>
            <a:ext cx="11239540" cy="5214974"/>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9" name="바닥글 개체 틀 4"/>
          <p:cNvSpPr>
            <a:spLocks noGrp="1"/>
          </p:cNvSpPr>
          <p:nvPr>
            <p:ph type="ftr" sz="quarter" idx="3"/>
          </p:nvPr>
        </p:nvSpPr>
        <p:spPr>
          <a:xfrm>
            <a:off x="2063552" y="6491292"/>
            <a:ext cx="6912768"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tint val="75000"/>
                  </a:prstClr>
                </a:solidFill>
                <a:effectLst/>
                <a:uLnTx/>
                <a:uFillTx/>
                <a:latin typeface="Calibri" pitchFamily="34" charset="0"/>
                <a:ea typeface="맑은 고딕"/>
                <a:cs typeface="+mn-cs"/>
              </a:rPr>
              <a:t> </a:t>
            </a: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tint val="75000"/>
                </a:prstClr>
              </a:solidFill>
              <a:effectLst/>
              <a:uLnTx/>
              <a:uFillTx/>
              <a:latin typeface="Calibri" pitchFamily="34" charset="0"/>
              <a:ea typeface="맑은 고딕"/>
              <a:cs typeface="+mn-cs"/>
            </a:endParaRPr>
          </a:p>
        </p:txBody>
      </p:sp>
    </p:spTree>
    <p:extLst>
      <p:ext uri="{BB962C8B-B14F-4D97-AF65-F5344CB8AC3E}">
        <p14:creationId xmlns:p14="http://schemas.microsoft.com/office/powerpoint/2010/main" val="126048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제목 및 내용">
    <p:spTree>
      <p:nvGrpSpPr>
        <p:cNvPr id="1" name=""/>
        <p:cNvGrpSpPr/>
        <p:nvPr/>
      </p:nvGrpSpPr>
      <p:grpSpPr>
        <a:xfrm>
          <a:off x="0" y="0"/>
          <a:ext cx="0" cy="0"/>
          <a:chOff x="0" y="0"/>
          <a:chExt cx="0" cy="0"/>
        </a:xfrm>
      </p:grpSpPr>
      <p:pic>
        <p:nvPicPr>
          <p:cNvPr id="7" name="Picture 2" descr="https://download.hipwallpaper.com/desktop/1920/1080/74/27/GO5V1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hidden">
          <a:xfrm>
            <a:off x="0" y="802025"/>
            <a:ext cx="12191999" cy="6055975"/>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5" name="바닥글 개체 틀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8" name="TextBox 7"/>
          <p:cNvSpPr txBox="1"/>
          <p:nvPr userDrawn="1"/>
        </p:nvSpPr>
        <p:spPr>
          <a:xfrm>
            <a:off x="11727041" y="6542967"/>
            <a:ext cx="607539" cy="307777"/>
          </a:xfrm>
          <a:prstGeom prst="rect">
            <a:avLst/>
          </a:prstGeom>
          <a:noFill/>
          <a:ln w="12700">
            <a:noFill/>
          </a:ln>
        </p:spPr>
        <p:txBody>
          <a:bodyPr wrap="none" lIns="0" tIns="0" rIns="0" bIns="0"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1E8EF55A-D651-4309-8E22-CE3674AD0D62}" type="slidenum">
              <a:rPr kumimoji="0" lang="ko-KR" altLang="en-US" sz="2000" b="0" i="0" u="none" strike="noStrike" kern="1200" cap="none" spc="0" normalizeH="0" baseline="0" noProof="0" smtClean="0">
                <a:ln>
                  <a:noFill/>
                </a:ln>
                <a:solidFill>
                  <a:prstClr val="black"/>
                </a:solidFill>
                <a:effectLst/>
                <a:uLnTx/>
                <a:uFillTx/>
                <a:latin typeface="나눔바른고딕" panose="020B0603020101020101" pitchFamily="50" charset="-127"/>
                <a:ea typeface="나눔바른고딕" panose="020B0603020101020101"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p:txBody>
      </p:sp>
      <p:sp>
        <p:nvSpPr>
          <p:cNvPr id="9" name="TextBox 8"/>
          <p:cNvSpPr txBox="1"/>
          <p:nvPr userDrawn="1"/>
        </p:nvSpPr>
        <p:spPr>
          <a:xfrm>
            <a:off x="288257" y="113942"/>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p>
        </p:txBody>
      </p:sp>
    </p:spTree>
    <p:extLst>
      <p:ext uri="{BB962C8B-B14F-4D97-AF65-F5344CB8AC3E}">
        <p14:creationId xmlns:p14="http://schemas.microsoft.com/office/powerpoint/2010/main" val="310227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609600" y="277814"/>
            <a:ext cx="10972800" cy="560387"/>
          </a:xfrm>
        </p:spPr>
        <p:txBody>
          <a:bodyPr/>
          <a:lstStyle/>
          <a:p>
            <a:r>
              <a:rPr lang="ko-KR" altLang="en-US"/>
              <a:t>마스터 제목 스타일 편집</a:t>
            </a:r>
          </a:p>
        </p:txBody>
      </p:sp>
      <p:sp>
        <p:nvSpPr>
          <p:cNvPr id="3" name="텍스트 개체 틀 2"/>
          <p:cNvSpPr>
            <a:spLocks noGrp="1"/>
          </p:cNvSpPr>
          <p:nvPr>
            <p:ph type="body" sz="half" idx="1"/>
          </p:nvPr>
        </p:nvSpPr>
        <p:spPr>
          <a:xfrm>
            <a:off x="609600" y="990600"/>
            <a:ext cx="5384800" cy="533400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990600"/>
            <a:ext cx="5384800" cy="533400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날짜 개체 틀 3"/>
          <p:cNvSpPr>
            <a:spLocks noGrp="1"/>
          </p:cNvSpPr>
          <p:nvPr>
            <p:ph type="dt" sz="half" idx="11"/>
          </p:nvPr>
        </p:nvSpPr>
        <p:spPr>
          <a:xfrm>
            <a:off x="9347221" y="6502443"/>
            <a:ext cx="1809763"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defRPr>
            </a:lvl1pPr>
          </a:lstStyle>
          <a:p>
            <a:r>
              <a:rPr lang="en-US" altLang="ko-KR" dirty="0"/>
              <a:t>Moonzoo Kim Provable SW Lab</a:t>
            </a:r>
          </a:p>
        </p:txBody>
      </p:sp>
      <p:sp>
        <p:nvSpPr>
          <p:cNvPr id="7" name="바닥글 개체 틀 4"/>
          <p:cNvSpPr>
            <a:spLocks noGrp="1"/>
          </p:cNvSpPr>
          <p:nvPr>
            <p:ph type="ftr" sz="quarter" idx="3"/>
          </p:nvPr>
        </p:nvSpPr>
        <p:spPr>
          <a:xfrm>
            <a:off x="4013184" y="6500835"/>
            <a:ext cx="428628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defRPr>
            </a:lvl1pPr>
          </a:lstStyle>
          <a:p>
            <a:r>
              <a:rPr lang="en-US" altLang="ko-KR" dirty="0"/>
              <a:t>Automated Software Analysis Techniques</a:t>
            </a:r>
            <a:br>
              <a:rPr lang="en-US" altLang="ko-KR" dirty="0"/>
            </a:br>
            <a:r>
              <a:rPr lang="en-US" altLang="ko-KR" dirty="0"/>
              <a:t>For High Reliability</a:t>
            </a:r>
            <a:endParaRPr lang="ko-KR" altLang="en-US" dirty="0"/>
          </a:p>
        </p:txBody>
      </p:sp>
      <p:sp>
        <p:nvSpPr>
          <p:cNvPr id="8" name="슬라이드 번호 개체 틀 5"/>
          <p:cNvSpPr txBox="1">
            <a:spLocks/>
          </p:cNvSpPr>
          <p:nvPr userDrawn="1"/>
        </p:nvSpPr>
        <p:spPr>
          <a:xfrm>
            <a:off x="812800" y="6502443"/>
            <a:ext cx="120012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653EB63F-210B-426B-8655-095B3862437C}" type="slidenum">
              <a:rPr kumimoji="0" lang="ko-KR" altLang="en-US" sz="1200" b="0" i="0" u="none" strike="noStrike" kern="1200" cap="none" spc="0" normalizeH="0" baseline="0" noProof="0" smtClean="0">
                <a:ln>
                  <a:noFill/>
                </a:ln>
                <a:solidFill>
                  <a:schemeClr val="tx1">
                    <a:tint val="75000"/>
                  </a:schemeClr>
                </a:solidFill>
                <a:effectLst/>
                <a:uLnTx/>
                <a:uFillTx/>
                <a:latin typeface="Calibri" pitchFamily="34" charset="0"/>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r>
              <a:rPr kumimoji="0" lang="en-US" altLang="ko-KR" sz="1200" b="0" i="0" u="none" strike="noStrike" kern="1200" cap="none" spc="0" normalizeH="0" baseline="0" noProof="0" dirty="0">
                <a:ln>
                  <a:noFill/>
                </a:ln>
                <a:solidFill>
                  <a:schemeClr val="tx1">
                    <a:tint val="75000"/>
                  </a:schemeClr>
                </a:solidFill>
                <a:effectLst/>
                <a:uLnTx/>
                <a:uFillTx/>
                <a:latin typeface="Calibri" pitchFamily="34" charset="0"/>
                <a:ea typeface="+mn-ea"/>
                <a:cs typeface="+mn-cs"/>
              </a:rPr>
              <a:t>/42</a:t>
            </a:r>
            <a:endParaRPr kumimoji="0" lang="ko-KR" altLang="en-US" sz="1200" b="0" i="0" u="none" strike="noStrike" kern="1200" cap="none" spc="0" normalizeH="0" baseline="0" noProof="0" dirty="0">
              <a:ln>
                <a:noFill/>
              </a:ln>
              <a:solidFill>
                <a:schemeClr val="tx1">
                  <a:tint val="75000"/>
                </a:schemeClr>
              </a:solidFill>
              <a:effectLst/>
              <a:uLnTx/>
              <a:uFillTx/>
              <a:latin typeface="Calibri" pitchFamily="34" charset="0"/>
              <a:ea typeface="+mn-ea"/>
              <a:cs typeface="+mn-cs"/>
            </a:endParaRPr>
          </a:p>
        </p:txBody>
      </p:sp>
    </p:spTree>
    <p:extLst>
      <p:ext uri="{BB962C8B-B14F-4D97-AF65-F5344CB8AC3E}">
        <p14:creationId xmlns:p14="http://schemas.microsoft.com/office/powerpoint/2010/main" val="9901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사용자 지정 레이아웃">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2"/>
          <a:srcRect/>
          <a:stretch>
            <a:fillRect/>
          </a:stretch>
        </p:blipFill>
        <p:spPr bwMode="auto">
          <a:xfrm>
            <a:off x="10763283" y="6522464"/>
            <a:ext cx="1356243" cy="315896"/>
          </a:xfrm>
          <a:prstGeom prst="rect">
            <a:avLst/>
          </a:prstGeom>
          <a:noFill/>
          <a:ln w="9525">
            <a:noFill/>
            <a:miter lim="800000"/>
            <a:headEnd/>
            <a:tailEnd/>
          </a:ln>
          <a:effectLst/>
        </p:spPr>
      </p:pic>
      <p:sp>
        <p:nvSpPr>
          <p:cNvPr id="2" name="제목 1"/>
          <p:cNvSpPr>
            <a:spLocks noGrp="1"/>
          </p:cNvSpPr>
          <p:nvPr>
            <p:ph type="title"/>
          </p:nvPr>
        </p:nvSpPr>
        <p:spPr>
          <a:xfrm>
            <a:off x="0" y="142852"/>
            <a:ext cx="12192000" cy="857256"/>
          </a:xfrm>
        </p:spPr>
        <p:txBody>
          <a:bodyPr/>
          <a:lstStyle>
            <a:lvl1pPr>
              <a:defRPr>
                <a:latin typeface="Calibri" pitchFamily="34" charset="0"/>
              </a:defRPr>
            </a:lvl1pPr>
          </a:lstStyle>
          <a:p>
            <a:r>
              <a:rPr lang="ko-KR" altLang="en-US" dirty="0"/>
              <a:t>마스터 제목 스타일 편집</a:t>
            </a:r>
          </a:p>
        </p:txBody>
      </p:sp>
      <p:sp>
        <p:nvSpPr>
          <p:cNvPr id="3" name="날짜 개체 틀 2"/>
          <p:cNvSpPr>
            <a:spLocks noGrp="1"/>
          </p:cNvSpPr>
          <p:nvPr>
            <p:ph type="dt" sz="half" idx="10"/>
          </p:nvPr>
        </p:nvSpPr>
        <p:spPr>
          <a:xfrm>
            <a:off x="9144021" y="6492900"/>
            <a:ext cx="1809763" cy="365125"/>
          </a:xfrm>
          <a:prstGeom prst="rect">
            <a:avLst/>
          </a:prstGeom>
        </p:spPr>
        <p:txBody>
          <a:bodyPr/>
          <a:lstStyle>
            <a:lvl1pPr>
              <a:defRPr>
                <a:latin typeface="Calibri" pitchFamily="34" charset="0"/>
              </a:defRPr>
            </a:lvl1pPr>
          </a:lstStyle>
          <a:p>
            <a:r>
              <a:rPr lang="en-US" altLang="ko-KR" dirty="0"/>
              <a:t>Moonzoo Kim Provable SW Lab</a:t>
            </a:r>
          </a:p>
        </p:txBody>
      </p:sp>
      <p:sp>
        <p:nvSpPr>
          <p:cNvPr id="4" name="바닥글 개체 틀 3"/>
          <p:cNvSpPr>
            <a:spLocks noGrp="1"/>
          </p:cNvSpPr>
          <p:nvPr>
            <p:ph type="ftr" sz="quarter" idx="11"/>
          </p:nvPr>
        </p:nvSpPr>
        <p:spPr>
          <a:xfrm>
            <a:off x="3809984" y="6491292"/>
            <a:ext cx="4286280" cy="365125"/>
          </a:xfrm>
          <a:prstGeom prst="rect">
            <a:avLst/>
          </a:prstGeom>
        </p:spPr>
        <p:txBody>
          <a:bodyPr/>
          <a:lstStyle>
            <a:lvl1pPr>
              <a:defRPr>
                <a:latin typeface="Calibri" pitchFamily="34" charset="0"/>
              </a:defRPr>
            </a:lvl1pPr>
          </a:lstStyle>
          <a:p>
            <a:r>
              <a:rPr lang="en-US" altLang="ko-KR" dirty="0"/>
              <a:t>Automated Software Analysis Techniques</a:t>
            </a:r>
            <a:br>
              <a:rPr lang="en-US" altLang="ko-KR" dirty="0"/>
            </a:br>
            <a:r>
              <a:rPr lang="en-US" altLang="ko-KR" dirty="0"/>
              <a:t>For High Reliability</a:t>
            </a:r>
            <a:endParaRPr lang="ko-KR" altLang="en-US" dirty="0"/>
          </a:p>
        </p:txBody>
      </p:sp>
      <p:sp>
        <p:nvSpPr>
          <p:cNvPr id="5" name="슬라이드 번호 개체 틀 4"/>
          <p:cNvSpPr>
            <a:spLocks noGrp="1"/>
          </p:cNvSpPr>
          <p:nvPr>
            <p:ph type="sldNum" sz="quarter" idx="12"/>
          </p:nvPr>
        </p:nvSpPr>
        <p:spPr/>
        <p:txBody>
          <a:bodyPr/>
          <a:lstStyle>
            <a:lvl1pPr>
              <a:defRPr>
                <a:latin typeface="Calibri" pitchFamily="34" charset="0"/>
              </a:defRPr>
            </a:lvl1pPr>
          </a:lstStyle>
          <a:p>
            <a:fld id="{653EB63F-210B-426B-8655-095B3862437C}" type="slidenum">
              <a:rPr lang="ko-KR" altLang="en-US" smtClean="0"/>
              <a:pPr/>
              <a:t>‹#›</a:t>
            </a:fld>
            <a:r>
              <a:rPr lang="en-US" altLang="ko-KR" dirty="0"/>
              <a:t>/42</a:t>
            </a:r>
            <a:endParaRPr lang="ko-KR" altLang="en-US" dirty="0"/>
          </a:p>
        </p:txBody>
      </p:sp>
      <p:sp>
        <p:nvSpPr>
          <p:cNvPr id="7" name="내용 개체 틀 6"/>
          <p:cNvSpPr>
            <a:spLocks noGrp="1"/>
          </p:cNvSpPr>
          <p:nvPr>
            <p:ph sz="quarter" idx="13"/>
          </p:nvPr>
        </p:nvSpPr>
        <p:spPr>
          <a:xfrm>
            <a:off x="380961" y="1214422"/>
            <a:ext cx="11239540" cy="5214974"/>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1791449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0F68D62C-9EE2-4997-ACA1-2A41BB874122}" type="datetime1">
              <a:rPr lang="ko-KR" altLang="en-US" smtClean="0"/>
              <a:pPr/>
              <a:t>2020-08-21</a:t>
            </a:fld>
            <a:endParaRPr lang="ko-KR" altLang="en-US"/>
          </a:p>
        </p:txBody>
      </p:sp>
      <p:sp>
        <p:nvSpPr>
          <p:cNvPr id="6" name="슬라이드 번호 개체 틀 5"/>
          <p:cNvSpPr>
            <a:spLocks noGrp="1"/>
          </p:cNvSpPr>
          <p:nvPr>
            <p:ph type="sldNum" sz="quarter" idx="12"/>
          </p:nvPr>
        </p:nvSpPr>
        <p:spPr/>
        <p:txBody>
          <a:bodyPr/>
          <a:lstStyle>
            <a:lvl1pPr>
              <a:defRPr sz="1200" b="1">
                <a:solidFill>
                  <a:schemeClr val="tx1"/>
                </a:solidFill>
              </a:defRPr>
            </a:lvl1pPr>
          </a:lstStyle>
          <a:p>
            <a:r>
              <a:rPr lang="ko-KR" altLang="en-US" dirty="0">
                <a:latin typeface="HY헤드라인M" pitchFamily="18" charset="-127"/>
                <a:ea typeface="HY헤드라인M" pitchFamily="18" charset="-127"/>
              </a:rPr>
              <a:t>㈜ </a:t>
            </a:r>
            <a:r>
              <a:rPr lang="ko-KR" altLang="en-US" b="0" dirty="0" err="1">
                <a:latin typeface="HY헤드라인M" pitchFamily="18" charset="-127"/>
                <a:ea typeface="HY헤드라인M" pitchFamily="18" charset="-127"/>
              </a:rPr>
              <a:t>기업체명</a:t>
            </a:r>
            <a:endParaRPr lang="en-US" altLang="ko-KR" b="0" dirty="0"/>
          </a:p>
        </p:txBody>
      </p:sp>
      <p:sp>
        <p:nvSpPr>
          <p:cNvPr id="8" name="제목 7"/>
          <p:cNvSpPr>
            <a:spLocks noGrp="1"/>
          </p:cNvSpPr>
          <p:nvPr>
            <p:ph type="title"/>
          </p:nvPr>
        </p:nvSpPr>
        <p:spPr/>
        <p:txBody>
          <a:bodyPr/>
          <a:lstStyle/>
          <a:p>
            <a:r>
              <a:rPr lang="ko-KR" altLang="en-US" dirty="0"/>
              <a:t>마스터 제목 스타일 편집</a:t>
            </a:r>
          </a:p>
        </p:txBody>
      </p:sp>
    </p:spTree>
    <p:extLst>
      <p:ext uri="{BB962C8B-B14F-4D97-AF65-F5344CB8AC3E}">
        <p14:creationId xmlns:p14="http://schemas.microsoft.com/office/powerpoint/2010/main" val="313954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Gray neural network illustration Free Vecto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728513"/>
            <a:ext cx="12192001" cy="5653555"/>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descr="물, 해변, 남자, 해양이(가) 표시된 사진&#10;&#10;자동 생성된 설명">
            <a:extLst>
              <a:ext uri="{FF2B5EF4-FFF2-40B4-BE49-F238E27FC236}">
                <a16:creationId xmlns:a16="http://schemas.microsoft.com/office/drawing/2014/main" id="{333A296E-5D4A-416F-B06F-0B96926342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
            <a:ext cx="12192000" cy="6370457"/>
          </a:xfrm>
          <a:prstGeom prst="rect">
            <a:avLst/>
          </a:prstGeom>
        </p:spPr>
      </p:pic>
      <p:sp>
        <p:nvSpPr>
          <p:cNvPr id="9" name="직사각형 8">
            <a:extLst>
              <a:ext uri="{FF2B5EF4-FFF2-40B4-BE49-F238E27FC236}">
                <a16:creationId xmlns:a16="http://schemas.microsoft.com/office/drawing/2014/main" id="{BA366BFA-5E5D-41AD-8BA5-28DD4AC3AB5F}"/>
              </a:ext>
            </a:extLst>
          </p:cNvPr>
          <p:cNvSpPr/>
          <p:nvPr userDrawn="1"/>
        </p:nvSpPr>
        <p:spPr bwMode="auto">
          <a:xfrm>
            <a:off x="-1" y="6370457"/>
            <a:ext cx="12191999" cy="487542"/>
          </a:xfrm>
          <a:prstGeom prst="rect">
            <a:avLst/>
          </a:prstGeom>
          <a:solidFill>
            <a:srgbClr val="151A3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pic>
        <p:nvPicPr>
          <p:cNvPr id="8" name="그림 7">
            <a:extLst>
              <a:ext uri="{FF2B5EF4-FFF2-40B4-BE49-F238E27FC236}">
                <a16:creationId xmlns:a16="http://schemas.microsoft.com/office/drawing/2014/main" id="{2FC64B05-2927-4E58-A7A5-DAAB143E419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1"/>
            <a:ext cx="12192000" cy="781050"/>
          </a:xfrm>
          <a:prstGeom prst="rect">
            <a:avLst/>
          </a:prstGeom>
          <a:effectLst>
            <a:outerShdw blurRad="50800" dist="38100" dir="5400000" algn="t" rotWithShape="0">
              <a:prstClr val="black">
                <a:alpha val="40000"/>
              </a:prstClr>
            </a:outerShdw>
          </a:effectLst>
        </p:spPr>
      </p:pic>
      <p:sp>
        <p:nvSpPr>
          <p:cNvPr id="1028" name="Rectangle 3"/>
          <p:cNvSpPr>
            <a:spLocks noGrp="1" noChangeArrowheads="1"/>
          </p:cNvSpPr>
          <p:nvPr>
            <p:ph type="body" idx="1"/>
          </p:nvPr>
        </p:nvSpPr>
        <p:spPr bwMode="auto">
          <a:xfrm>
            <a:off x="254524" y="1093509"/>
            <a:ext cx="11459109" cy="50723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27" name="SD_FLD_"/>
          <p:cNvSpPr>
            <a:spLocks noGrp="1" noChangeArrowheads="1"/>
          </p:cNvSpPr>
          <p:nvPr>
            <p:ph type="title"/>
          </p:nvPr>
        </p:nvSpPr>
        <p:spPr bwMode="auto">
          <a:xfrm>
            <a:off x="254524" y="1"/>
            <a:ext cx="11745798" cy="74471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endParaRPr lang="da-DK" dirty="0"/>
          </a:p>
        </p:txBody>
      </p:sp>
      <p:sp>
        <p:nvSpPr>
          <p:cNvPr id="6" name="날짜 개체 틀 5"/>
          <p:cNvSpPr>
            <a:spLocks noGrp="1"/>
          </p:cNvSpPr>
          <p:nvPr>
            <p:ph type="dt" sz="half" idx="2"/>
          </p:nvPr>
        </p:nvSpPr>
        <p:spPr>
          <a:xfrm>
            <a:off x="254524" y="6431665"/>
            <a:ext cx="1388296" cy="365125"/>
          </a:xfrm>
          <a:prstGeom prst="rect">
            <a:avLst/>
          </a:prstGeom>
        </p:spPr>
        <p:txBody>
          <a:bodyPr vert="horz" lIns="91440" tIns="45720" rIns="91440" bIns="45720" rtlCol="0" anchor="ctr"/>
          <a:lstStyle>
            <a:lvl1pPr algn="l">
              <a:defRPr sz="1600">
                <a:solidFill>
                  <a:schemeClr val="bg1"/>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D5CE9F33-0914-4744-BCE4-A0CAFA08C0D5}" type="datetime1">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l" defTabSz="914400" rtl="0" eaLnBrk="1" fontAlgn="auto" latinLnBrk="1" hangingPunct="1">
                <a:lnSpc>
                  <a:spcPct val="100000"/>
                </a:lnSpc>
                <a:spcBef>
                  <a:spcPts val="0"/>
                </a:spcBef>
                <a:spcAft>
                  <a:spcPts val="0"/>
                </a:spcAft>
                <a:buClrTx/>
                <a:buSzTx/>
                <a:buFontTx/>
                <a:buNone/>
                <a:tabLst/>
                <a:defRPr/>
              </a:pPr>
              <a:t>2020-08-21</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7" name="직사각형 6"/>
          <p:cNvSpPr/>
          <p:nvPr userDrawn="1"/>
        </p:nvSpPr>
        <p:spPr>
          <a:xfrm>
            <a:off x="1" y="6414414"/>
            <a:ext cx="11639549" cy="369332"/>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800" b="0" i="0" kern="1200" dirty="0">
                <a:solidFill>
                  <a:schemeClr val="bg1"/>
                </a:solidFill>
                <a:effectLst/>
                <a:latin typeface="+mn-lt"/>
                <a:ea typeface="+mn-ea"/>
                <a:cs typeface="+mn-cs"/>
              </a:rPr>
              <a:t>Automated Software Testing to Improve Bug Detection Ability and Reduce Testing Cost </a:t>
            </a:r>
            <a:endParaRPr kumimoji="0" lang="da-DK" altLang="ko-KR" sz="1600" b="0" i="0" u="none" strike="noStrike" kern="1200" cap="none" spc="0" normalizeH="0" baseline="0" noProof="0" dirty="0">
              <a:ln>
                <a:noFill/>
              </a:ln>
              <a:solidFill>
                <a:schemeClr val="bg1"/>
              </a:solidFill>
              <a:effectLst/>
              <a:uLnTx/>
              <a:uFillTx/>
              <a:latin typeface="Calibri"/>
              <a:ea typeface="맑은 고딕"/>
              <a:cs typeface="Calibri" panose="020F0502020204030204" pitchFamily="34" charset="0"/>
            </a:endParaRPr>
          </a:p>
        </p:txBody>
      </p:sp>
      <p:sp>
        <p:nvSpPr>
          <p:cNvPr id="5" name="슬라이드 번호 개체 틀 4"/>
          <p:cNvSpPr>
            <a:spLocks noGrp="1"/>
          </p:cNvSpPr>
          <p:nvPr>
            <p:ph type="sldNum" sz="quarter" idx="4"/>
          </p:nvPr>
        </p:nvSpPr>
        <p:spPr>
          <a:xfrm>
            <a:off x="11125200" y="6414414"/>
            <a:ext cx="812276" cy="365125"/>
          </a:xfrm>
          <a:prstGeom prst="rect">
            <a:avLst/>
          </a:prstGeom>
        </p:spPr>
        <p:txBody>
          <a:bodyPr vert="horz" lIns="91440" tIns="45720" rIns="91440" bIns="45720" rtlCol="0" anchor="ctr"/>
          <a:lstStyle>
            <a:lvl1pPr algn="ctr">
              <a:defRPr sz="1600">
                <a:solidFill>
                  <a:schemeClr val="bg1"/>
                </a:solidFill>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B4A1B628-B272-4CC6-BE97-1E2C59277CE8}" type="slidenum">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r>
              <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rPr>
              <a:t> </a:t>
            </a:r>
            <a:r>
              <a:rPr kumimoji="0" lang="en-US" altLang="ko-KR" sz="1600" b="0" i="0" u="none" strike="noStrike" kern="1200" cap="none" spc="0" normalizeH="0" baseline="0" noProof="0" dirty="0">
                <a:ln>
                  <a:noFill/>
                </a:ln>
                <a:solidFill>
                  <a:prstClr val="white"/>
                </a:solidFill>
                <a:effectLst/>
                <a:uLnTx/>
                <a:uFillTx/>
                <a:latin typeface="Calibri"/>
                <a:ea typeface="맑은 고딕"/>
                <a:cs typeface="+mn-cs"/>
              </a:rPr>
              <a:t>/ 19</a:t>
            </a:r>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pic>
        <p:nvPicPr>
          <p:cNvPr id="12" name="Picture 2" descr="https://download.hipwallpaper.com/desktop/1920/1080/74/27/GO5V1i.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802025"/>
            <a:ext cx="12191999" cy="55294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DE1735EA-840A-9F46-A90E-7157C977CC20}"/>
              </a:ext>
            </a:extLst>
          </p:cNvPr>
          <p:cNvPicPr>
            <a:picLocks noChangeAspect="1"/>
          </p:cNvPicPr>
          <p:nvPr userDrawn="1"/>
        </p:nvPicPr>
        <p:blipFill>
          <a:blip r:embed="rId14"/>
          <a:stretch>
            <a:fillRect/>
          </a:stretch>
        </p:blipFill>
        <p:spPr>
          <a:xfrm>
            <a:off x="9927331" y="6481494"/>
            <a:ext cx="879698" cy="295305"/>
          </a:xfrm>
          <a:prstGeom prst="rect">
            <a:avLst/>
          </a:prstGeom>
        </p:spPr>
      </p:pic>
    </p:spTree>
    <p:extLst>
      <p:ext uri="{BB962C8B-B14F-4D97-AF65-F5344CB8AC3E}">
        <p14:creationId xmlns:p14="http://schemas.microsoft.com/office/powerpoint/2010/main" val="240159601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9" r:id="rId4"/>
    <p:sldLayoutId id="2147483720" r:id="rId5"/>
    <p:sldLayoutId id="2147483721" r:id="rId6"/>
    <p:sldLayoutId id="2147483722" r:id="rId7"/>
    <p:sldLayoutId id="2147483723" r:id="rId8"/>
  </p:sldLayoutIdLst>
  <p:hf hdr="0" ftr="0"/>
  <p:txStyles>
    <p:titleStyle>
      <a:lvl1pPr algn="l" rtl="0" eaLnBrk="1" fontAlgn="base" hangingPunct="1">
        <a:lnSpc>
          <a:spcPct val="83000"/>
        </a:lnSpc>
        <a:spcBef>
          <a:spcPct val="0"/>
        </a:spcBef>
        <a:spcAft>
          <a:spcPct val="0"/>
        </a:spcAft>
        <a:defRPr sz="360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defRPr>
      </a:lvl1pPr>
      <a:lvl2pPr algn="l" rtl="0" eaLnBrk="1" fontAlgn="base" hangingPunct="1">
        <a:lnSpc>
          <a:spcPct val="83000"/>
        </a:lnSpc>
        <a:spcBef>
          <a:spcPct val="0"/>
        </a:spcBef>
        <a:spcAft>
          <a:spcPct val="0"/>
        </a:spcAft>
        <a:defRPr sz="3600">
          <a:solidFill>
            <a:srgbClr val="003D85"/>
          </a:solidFill>
          <a:latin typeface="AU Passata" pitchFamily="34" charset="0"/>
        </a:defRPr>
      </a:lvl2pPr>
      <a:lvl3pPr algn="l" rtl="0" eaLnBrk="1" fontAlgn="base" hangingPunct="1">
        <a:lnSpc>
          <a:spcPct val="83000"/>
        </a:lnSpc>
        <a:spcBef>
          <a:spcPct val="0"/>
        </a:spcBef>
        <a:spcAft>
          <a:spcPct val="0"/>
        </a:spcAft>
        <a:defRPr sz="3600">
          <a:solidFill>
            <a:srgbClr val="003D85"/>
          </a:solidFill>
          <a:latin typeface="AU Passata" pitchFamily="34" charset="0"/>
        </a:defRPr>
      </a:lvl3pPr>
      <a:lvl4pPr algn="l" rtl="0" eaLnBrk="1" fontAlgn="base" hangingPunct="1">
        <a:lnSpc>
          <a:spcPct val="83000"/>
        </a:lnSpc>
        <a:spcBef>
          <a:spcPct val="0"/>
        </a:spcBef>
        <a:spcAft>
          <a:spcPct val="0"/>
        </a:spcAft>
        <a:defRPr sz="3600">
          <a:solidFill>
            <a:srgbClr val="003D85"/>
          </a:solidFill>
          <a:latin typeface="AU Passata" pitchFamily="34" charset="0"/>
        </a:defRPr>
      </a:lvl4pPr>
      <a:lvl5pPr algn="l" rtl="0" eaLnBrk="1" fontAlgn="base" hangingPunct="1">
        <a:lnSpc>
          <a:spcPct val="83000"/>
        </a:lnSpc>
        <a:spcBef>
          <a:spcPct val="0"/>
        </a:spcBef>
        <a:spcAft>
          <a:spcPct val="0"/>
        </a:spcAft>
        <a:defRPr sz="3600">
          <a:solidFill>
            <a:srgbClr val="003D85"/>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oonzoo.kim@vpluslab.k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na.co.kr/view/AKR20180720158800003"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tv.kaist.ac.k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images.google.com/imgres?imgurl=http://thomashawk.com/hello/209/1017/1024/hdtv%20gates.jpg&amp;imgrefurl=http://thomashawk.com/2004_12_01_archive.html&amp;h=580&amp;w=1024&amp;sz=55&amp;hl=en&amp;start=1&amp;tbnid=Dw8ojcvZl9h4gM:&amp;tbnh=85&amp;tbnw=150&amp;prev=/images?q=bill-gates&amp;svnum=10&amp;hl=en&amp;lr=" TargetMode="Externa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8.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hyperlink" Target="http://m.yna.co.kr/kr/contents/?cid=AKR20180720158800003&amp;mobile" TargetMode="Externa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8" Type="http://schemas.openxmlformats.org/officeDocument/2006/relationships/hyperlink" Target="mailto:moonzoo.kim@gmail.com" TargetMode="External"/><Relationship Id="rId3" Type="http://schemas.openxmlformats.org/officeDocument/2006/relationships/image" Target="../media/image70.png"/><Relationship Id="rId7" Type="http://schemas.openxmlformats.org/officeDocument/2006/relationships/hyperlink" Target="https://vpluslab.kr/" TargetMode="External"/><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hyperlink" Target="http://swtv.kaist.ac.kr/"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77.jpeg"/><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3" Type="http://schemas.openxmlformats.org/officeDocument/2006/relationships/hyperlink" Target="http://swtv.kaist.ac.kr/"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www.yna.co.kr/view/AKR20180720158800003"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jpe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wdp"/><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85738" y="1149508"/>
            <a:ext cx="11609184" cy="2387600"/>
          </a:xfrm>
        </p:spPr>
        <p:txBody>
          <a:bodyPr>
            <a:normAutofit/>
          </a:bodyPr>
          <a:lstStyle/>
          <a:p>
            <a:pPr algn="ctr">
              <a:lnSpc>
                <a:spcPct val="100000"/>
              </a:lnSpc>
            </a:pPr>
            <a:r>
              <a:rPr lang="en-US" altLang="ko-KR" sz="4400" dirty="0">
                <a:solidFill>
                  <a:schemeClr val="bg1"/>
                </a:solidFill>
                <a:effectLst/>
              </a:rPr>
              <a:t>Automated Software Testing to Improve Bug Detection Ability and Reduce Testing Cost </a:t>
            </a:r>
            <a:endParaRPr lang="ko-KR" altLang="en-US" sz="5400" dirty="0">
              <a:solidFill>
                <a:schemeClr val="bg1"/>
              </a:solidFill>
              <a:effectLst>
                <a:outerShdw blurRad="38100" dist="38100" dir="2700000" algn="tl">
                  <a:srgbClr val="000000">
                    <a:alpha val="43137"/>
                  </a:srgbClr>
                </a:outerShdw>
              </a:effectLst>
            </a:endParaRPr>
          </a:p>
        </p:txBody>
      </p:sp>
      <p:sp>
        <p:nvSpPr>
          <p:cNvPr id="3" name="부제목 2"/>
          <p:cNvSpPr>
            <a:spLocks noGrp="1"/>
          </p:cNvSpPr>
          <p:nvPr>
            <p:ph type="subTitle" idx="1"/>
          </p:nvPr>
        </p:nvSpPr>
        <p:spPr>
          <a:xfrm>
            <a:off x="185738" y="5207796"/>
            <a:ext cx="11137900" cy="928387"/>
          </a:xfrm>
        </p:spPr>
        <p:txBody>
          <a:bodyPr/>
          <a:lstStyle/>
          <a:p>
            <a:r>
              <a:rPr lang="en-US" altLang="ko-KR" sz="2800" dirty="0" err="1">
                <a:solidFill>
                  <a:schemeClr val="tx1"/>
                </a:solidFill>
              </a:rPr>
              <a:t>Moonzoo</a:t>
            </a:r>
            <a:r>
              <a:rPr lang="en-US" altLang="ko-KR" sz="2800" dirty="0">
                <a:solidFill>
                  <a:schemeClr val="tx1"/>
                </a:solidFill>
              </a:rPr>
              <a:t> Kim</a:t>
            </a:r>
          </a:p>
          <a:p>
            <a:r>
              <a:rPr lang="en-US" altLang="ko-KR" sz="2800" dirty="0">
                <a:solidFill>
                  <a:schemeClr val="tx1"/>
                </a:solidFill>
              </a:rPr>
              <a:t>School of Computing, KAIST and </a:t>
            </a:r>
            <a:r>
              <a:rPr lang="en-US" altLang="ko-KR" sz="2800" dirty="0" err="1">
                <a:solidFill>
                  <a:schemeClr val="tx1"/>
                </a:solidFill>
              </a:rPr>
              <a:t>V</a:t>
            </a:r>
            <a:r>
              <a:rPr lang="en-US" altLang="ko-KR" sz="2800" baseline="30000" dirty="0" err="1">
                <a:solidFill>
                  <a:schemeClr val="tx1"/>
                </a:solidFill>
              </a:rPr>
              <a:t>+</a:t>
            </a:r>
            <a:r>
              <a:rPr lang="en-US" altLang="ko-KR" sz="2800" dirty="0" err="1">
                <a:solidFill>
                  <a:schemeClr val="tx1"/>
                </a:solidFill>
              </a:rPr>
              <a:t>Lab</a:t>
            </a:r>
            <a:endParaRPr lang="en-US" altLang="ko-KR" sz="2800" dirty="0">
              <a:solidFill>
                <a:schemeClr val="tx1"/>
              </a:solidFill>
            </a:endParaRPr>
          </a:p>
          <a:p>
            <a:r>
              <a:rPr lang="en-US" altLang="ko-KR" sz="2800" dirty="0">
                <a:solidFill>
                  <a:schemeClr val="tx1"/>
                </a:solidFill>
                <a:hlinkClick r:id="rId3"/>
              </a:rPr>
              <a:t>https://vpluslab.kr</a:t>
            </a:r>
          </a:p>
          <a:p>
            <a:r>
              <a:rPr lang="en-US" altLang="ko-KR" sz="2800" dirty="0">
                <a:solidFill>
                  <a:schemeClr val="tx1"/>
                </a:solidFill>
                <a:hlinkClick r:id="rId3"/>
              </a:rPr>
              <a:t>moonzoo.kim@vpluslab.kr</a:t>
            </a:r>
            <a:endParaRPr lang="en-US" altLang="ko-KR" sz="2800" dirty="0">
              <a:solidFill>
                <a:schemeClr val="tx1"/>
              </a:solidFill>
            </a:endParaRPr>
          </a:p>
          <a:p>
            <a:endParaRPr lang="ko-KR" altLang="en-US" sz="2800" dirty="0">
              <a:solidFill>
                <a:schemeClr val="tx1"/>
              </a:solidFill>
            </a:endParaRPr>
          </a:p>
        </p:txBody>
      </p:sp>
      <p:pic>
        <p:nvPicPr>
          <p:cNvPr id="5" name="그림 4"/>
          <p:cNvPicPr>
            <a:picLocks noChangeAspect="1"/>
          </p:cNvPicPr>
          <p:nvPr/>
        </p:nvPicPr>
        <p:blipFill rotWithShape="1">
          <a:blip r:embed="rId4"/>
          <a:srcRect l="-23" r="51835"/>
          <a:stretch/>
        </p:blipFill>
        <p:spPr>
          <a:xfrm>
            <a:off x="6095826" y="5671988"/>
            <a:ext cx="2259012" cy="806166"/>
          </a:xfrm>
          <a:prstGeom prst="rect">
            <a:avLst/>
          </a:prstGeom>
        </p:spPr>
      </p:pic>
      <p:pic>
        <p:nvPicPr>
          <p:cNvPr id="4" name="그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604" y="5671988"/>
            <a:ext cx="2083945" cy="728811"/>
          </a:xfrm>
          <a:prstGeom prst="rect">
            <a:avLst/>
          </a:prstGeom>
        </p:spPr>
      </p:pic>
    </p:spTree>
    <p:extLst>
      <p:ext uri="{BB962C8B-B14F-4D97-AF65-F5344CB8AC3E}">
        <p14:creationId xmlns:p14="http://schemas.microsoft.com/office/powerpoint/2010/main" val="3661397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257" y="132604"/>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sz="3200" b="1" dirty="0">
                <a:solidFill>
                  <a:prstClr val="white"/>
                </a:solidFill>
                <a:latin typeface="HY헤드라인M" panose="02030600000101010101" pitchFamily="18" charset="-127"/>
                <a:ea typeface="HY헤드라인M" panose="02030600000101010101" pitchFamily="18" charset="-127"/>
              </a:rPr>
              <a:t>잘되는 음식점 요건 </a:t>
            </a:r>
            <a:r>
              <a:rPr lang="en-US" altLang="ko-KR" sz="3200" b="1" dirty="0">
                <a:solidFill>
                  <a:prstClr val="white"/>
                </a:solidFill>
                <a:latin typeface="HY헤드라인M" panose="02030600000101010101" pitchFamily="18" charset="-127"/>
                <a:ea typeface="HY헤드라인M" panose="02030600000101010101" pitchFamily="18" charset="-127"/>
              </a:rPr>
              <a:t>vs </a:t>
            </a:r>
            <a:r>
              <a:rPr lang="ko-KR" altLang="en-US" sz="3200" b="1" dirty="0">
                <a:solidFill>
                  <a:prstClr val="white"/>
                </a:solidFill>
                <a:latin typeface="HY헤드라인M" panose="02030600000101010101" pitchFamily="18" charset="-127"/>
                <a:ea typeface="HY헤드라인M" panose="02030600000101010101" pitchFamily="18" charset="-127"/>
              </a:rPr>
              <a:t>성공적인 </a:t>
            </a:r>
            <a:r>
              <a:rPr lang="en-US" altLang="ko-KR" sz="3200" b="1" dirty="0">
                <a:solidFill>
                  <a:prstClr val="white"/>
                </a:solidFill>
                <a:latin typeface="HY헤드라인M" panose="02030600000101010101" pitchFamily="18" charset="-127"/>
                <a:ea typeface="HY헤드라인M" panose="02030600000101010101" pitchFamily="18" charset="-127"/>
              </a:rPr>
              <a:t>SW </a:t>
            </a:r>
            <a:r>
              <a:rPr lang="ko-KR" altLang="en-US" sz="3200" b="1" dirty="0">
                <a:solidFill>
                  <a:prstClr val="white"/>
                </a:solidFill>
                <a:latin typeface="HY헤드라인M" panose="02030600000101010101" pitchFamily="18" charset="-127"/>
                <a:ea typeface="HY헤드라인M" panose="02030600000101010101" pitchFamily="18" charset="-127"/>
              </a:rPr>
              <a:t>개발회사 요건</a:t>
            </a:r>
            <a:endPar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endParaRPr>
          </a:p>
        </p:txBody>
      </p:sp>
      <p:pic>
        <p:nvPicPr>
          <p:cNvPr id="1026" name="Picture 2" descr="The Best White Tablecloth Restaurants in Denver and Beyond - Eater ..."/>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89833" y="940038"/>
            <a:ext cx="5059801" cy="37948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600983" y="4895389"/>
            <a:ext cx="5264559" cy="1694981"/>
          </a:xfrm>
          <a:prstGeom prst="rect">
            <a:avLst/>
          </a:prstGeom>
          <a:noFill/>
          <a:ln w="9525">
            <a:noFill/>
            <a:miter lim="800000"/>
            <a:headEnd/>
            <a:tailEnd/>
          </a:ln>
        </p:spPr>
        <p:txBody>
          <a:bodyPr lIns="92075" tIns="46038" rIns="92075" bIns="46038"/>
          <a:lstStyle/>
          <a:p>
            <a:pPr marL="457200" marR="0" lvl="0" indent="-457200" algn="l" defTabSz="914400" rtl="0" eaLnBrk="1" fontAlgn="auto" latinLnBrk="1" hangingPunct="1">
              <a:lnSpc>
                <a:spcPct val="100000"/>
              </a:lnSpc>
              <a:spcBef>
                <a:spcPct val="20000"/>
              </a:spcBef>
              <a:spcAft>
                <a:spcPts val="0"/>
              </a:spcAft>
              <a:buClrTx/>
              <a:buSzTx/>
              <a:buFont typeface="+mj-lt"/>
              <a:buAutoNum type="arabicPeriod"/>
              <a:tabLst/>
              <a:defRPr/>
            </a:pP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itchFamily="50" charset="-127"/>
              </a:rPr>
              <a:t>맛</a:t>
            </a:r>
            <a:endPar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endParaRPr>
          </a:p>
          <a:p>
            <a:pPr marL="457200" indent="-457200">
              <a:spcBef>
                <a:spcPct val="20000"/>
              </a:spcBef>
              <a:buFont typeface="+mj-lt"/>
              <a:buAutoNum type="arabicPeriod"/>
              <a:defRPr/>
            </a:pPr>
            <a:r>
              <a:rPr lang="ko-KR" altLang="en-US" sz="2400" b="1" dirty="0">
                <a:solidFill>
                  <a:prstClr val="black"/>
                </a:solidFill>
                <a:latin typeface="Calibri" pitchFamily="34" charset="0"/>
                <a:ea typeface="맑은 고딕" pitchFamily="50" charset="-127"/>
              </a:rPr>
              <a:t>요리 속도</a:t>
            </a:r>
            <a:r>
              <a:rPr lang="en-US" altLang="ko-KR" sz="2400" b="1" dirty="0">
                <a:solidFill>
                  <a:prstClr val="black"/>
                </a:solidFill>
                <a:latin typeface="Calibri" pitchFamily="34" charset="0"/>
                <a:ea typeface="맑은 고딕" pitchFamily="50" charset="-127"/>
              </a:rPr>
              <a:t> </a:t>
            </a:r>
          </a:p>
          <a:p>
            <a:pPr marL="457200" marR="0" lvl="0" indent="-457200" algn="l" defTabSz="914400" rtl="0" eaLnBrk="1" fontAlgn="auto" latinLnBrk="1" hangingPunct="1">
              <a:lnSpc>
                <a:spcPct val="100000"/>
              </a:lnSpc>
              <a:spcBef>
                <a:spcPct val="20000"/>
              </a:spcBef>
              <a:spcAft>
                <a:spcPts val="0"/>
              </a:spcAft>
              <a:buClrTx/>
              <a:buSzTx/>
              <a:buFont typeface="+mj-lt"/>
              <a:buAutoNum type="arabicPeriod"/>
              <a:tabLst/>
              <a:defRPr/>
            </a:pPr>
            <a:r>
              <a:rPr kumimoji="0" lang="ko-KR" altLang="en-US" sz="2400" b="1" i="0" u="none" strike="noStrike" kern="1200" cap="none" spc="0" normalizeH="0" baseline="0" noProof="0" dirty="0">
                <a:ln>
                  <a:noFill/>
                </a:ln>
                <a:solidFill>
                  <a:srgbClr val="00B050"/>
                </a:solidFill>
                <a:effectLst/>
                <a:uLnTx/>
                <a:uFillTx/>
                <a:latin typeface="Calibri" pitchFamily="34" charset="0"/>
                <a:ea typeface="맑은 고딕" pitchFamily="50" charset="-127"/>
              </a:rPr>
              <a:t>영양가 </a:t>
            </a:r>
            <a:r>
              <a:rPr kumimoji="0" lang="en-US" altLang="ko-KR"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a:t>
            </a:r>
            <a:r>
              <a:rPr kumimoji="0" lang="ko-KR" altLang="en-US"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단백질</a:t>
            </a:r>
            <a:r>
              <a:rPr kumimoji="0" lang="en-US" altLang="ko-KR"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 </a:t>
            </a:r>
            <a:r>
              <a:rPr kumimoji="0" lang="ko-KR" altLang="en-US" sz="2000" b="1" i="0" u="none" strike="noStrike" kern="1200" cap="none" spc="0" normalizeH="0" baseline="0" noProof="0" dirty="0" err="1">
                <a:ln>
                  <a:noFill/>
                </a:ln>
                <a:solidFill>
                  <a:srgbClr val="00B050"/>
                </a:solidFill>
                <a:effectLst/>
                <a:uLnTx/>
                <a:uFillTx/>
                <a:latin typeface="Calibri" pitchFamily="34" charset="0"/>
                <a:ea typeface="맑은 고딕" pitchFamily="50" charset="-127"/>
              </a:rPr>
              <a:t>콜레스트롤</a:t>
            </a:r>
            <a:r>
              <a:rPr kumimoji="0" lang="en-US" altLang="ko-KR"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 </a:t>
            </a:r>
            <a:r>
              <a:rPr kumimoji="0" lang="ko-KR" altLang="en-US" sz="2000" b="1" i="0" u="none" strike="noStrike" kern="1200" cap="none" spc="0" normalizeH="0" baseline="0" noProof="0" dirty="0" err="1">
                <a:ln>
                  <a:noFill/>
                </a:ln>
                <a:solidFill>
                  <a:srgbClr val="00B050"/>
                </a:solidFill>
                <a:effectLst/>
                <a:uLnTx/>
                <a:uFillTx/>
                <a:latin typeface="Calibri" pitchFamily="34" charset="0"/>
                <a:ea typeface="맑은 고딕" pitchFamily="50" charset="-127"/>
              </a:rPr>
              <a:t>앨러지</a:t>
            </a:r>
            <a:r>
              <a:rPr kumimoji="0" lang="en-US" altLang="ko-KR"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a:t>
            </a:r>
            <a:r>
              <a:rPr kumimoji="0" lang="en-US" altLang="ko-KR" sz="2400" b="1" i="0" u="none" strike="noStrike" kern="1200" cap="none" spc="0" normalizeH="0" baseline="0" noProof="0" dirty="0">
                <a:ln>
                  <a:noFill/>
                </a:ln>
                <a:solidFill>
                  <a:srgbClr val="00B050"/>
                </a:solidFill>
                <a:effectLst/>
                <a:uLnTx/>
                <a:uFillTx/>
                <a:latin typeface="Calibri" pitchFamily="34" charset="0"/>
                <a:ea typeface="맑은 고딕" pitchFamily="50" charset="-127"/>
              </a:rPr>
              <a:t>: </a:t>
            </a:r>
          </a:p>
          <a:p>
            <a:pPr marL="914400" lvl="1" indent="-457200">
              <a:spcBef>
                <a:spcPct val="20000"/>
              </a:spcBef>
              <a:buFont typeface="Arial" panose="020B0604020202020204" pitchFamily="34" charset="0"/>
              <a:buChar char="•"/>
              <a:defRPr/>
            </a:pPr>
            <a:r>
              <a:rPr kumimoji="0" lang="ko-KR" altLang="en-US"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과학적</a:t>
            </a:r>
            <a:r>
              <a:rPr kumimoji="0" lang="en-US" altLang="ko-KR"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a:t>
            </a:r>
            <a:r>
              <a:rPr kumimoji="0" lang="ko-KR" altLang="en-US" sz="2000" b="1" i="0" u="none" strike="noStrike" kern="1200" cap="none" spc="0" normalizeH="0" baseline="0" noProof="0" dirty="0">
                <a:ln>
                  <a:noFill/>
                </a:ln>
                <a:solidFill>
                  <a:srgbClr val="00B050"/>
                </a:solidFill>
                <a:effectLst/>
                <a:uLnTx/>
                <a:uFillTx/>
                <a:latin typeface="Calibri" pitchFamily="34" charset="0"/>
                <a:ea typeface="맑은 고딕" pitchFamily="50" charset="-127"/>
              </a:rPr>
              <a:t>실험적 분석을 통한 계량  </a:t>
            </a:r>
            <a:endParaRPr kumimoji="0" lang="en-US" altLang="ko-KR" sz="2000" b="1" i="0" u="none" strike="noStrike" kern="1200" cap="none" spc="0" normalizeH="0" baseline="0" noProof="0" dirty="0">
              <a:ln>
                <a:noFill/>
              </a:ln>
              <a:solidFill>
                <a:srgbClr val="00B050"/>
              </a:solidFill>
              <a:effectLst/>
              <a:uLnTx/>
              <a:uFillTx/>
              <a:latin typeface="Calibri" pitchFamily="34" charset="0"/>
              <a:ea typeface="맑은 고딕" pitchFamily="50" charset="-127"/>
            </a:endParaRPr>
          </a:p>
          <a:p>
            <a:pPr marL="342900" marR="0" lvl="0" indent="-342900" algn="l" defTabSz="914400" rtl="0" eaLnBrk="1" fontAlgn="auto" latinLnBrk="1" hangingPunct="1">
              <a:lnSpc>
                <a:spcPct val="100000"/>
              </a:lnSpc>
              <a:spcBef>
                <a:spcPct val="20000"/>
              </a:spcBef>
              <a:spcAft>
                <a:spcPts val="0"/>
              </a:spcAft>
              <a:buClrTx/>
              <a:buSzTx/>
              <a:buFontTx/>
              <a:buChar char="•"/>
              <a:tabLst/>
              <a:defRPr/>
            </a:pPr>
            <a:endPar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endParaRPr>
          </a:p>
          <a:p>
            <a:pPr marL="342900" marR="0" lvl="0" indent="-342900" algn="l" defTabSz="914400" rtl="0" eaLnBrk="1" fontAlgn="auto" latinLnBrk="1" hangingPunct="1">
              <a:lnSpc>
                <a:spcPct val="100000"/>
              </a:lnSpc>
              <a:spcBef>
                <a:spcPct val="20000"/>
              </a:spcBef>
              <a:spcAft>
                <a:spcPts val="0"/>
              </a:spcAft>
              <a:buClrTx/>
              <a:buSzTx/>
              <a:buFontTx/>
              <a:buChar char="•"/>
              <a:tabLst/>
              <a:defRPr/>
            </a:pPr>
            <a:endParaRPr kumimoji="0" lang="en-US" altLang="ko-KR" sz="16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endParaRPr>
          </a:p>
        </p:txBody>
      </p:sp>
      <p:pic>
        <p:nvPicPr>
          <p:cNvPr id="1028" name="Picture 4" descr="Our Approach - Software Development Company | Product Developmen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666" y="940038"/>
            <a:ext cx="5292076" cy="37948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6325666" y="4895390"/>
            <a:ext cx="5951820" cy="1795342"/>
          </a:xfrm>
          <a:prstGeom prst="rect">
            <a:avLst/>
          </a:prstGeom>
          <a:noFill/>
          <a:ln w="9525">
            <a:noFill/>
            <a:miter lim="800000"/>
            <a:headEnd/>
            <a:tailEnd/>
          </a:ln>
        </p:spPr>
        <p:txBody>
          <a:bodyPr lIns="92075" tIns="46038" rIns="92075" bIns="46038"/>
          <a:lstStyle/>
          <a:p>
            <a:pPr marL="457200" marR="0" lvl="0" indent="-457200" algn="l" defTabSz="914400" rtl="0" eaLnBrk="1" fontAlgn="auto" latinLnBrk="1" hangingPunct="1">
              <a:lnSpc>
                <a:spcPct val="100000"/>
              </a:lnSpc>
              <a:spcBef>
                <a:spcPct val="20000"/>
              </a:spcBef>
              <a:spcAft>
                <a:spcPts val="0"/>
              </a:spcAft>
              <a:buClrTx/>
              <a:buSzTx/>
              <a:buFont typeface="+mj-lt"/>
              <a:buAutoNum type="arabicPeriod"/>
              <a:tabLst/>
              <a:defRPr/>
            </a:pPr>
            <a:r>
              <a:rPr lang="en-US" altLang="ko-KR" sz="2400" b="1" dirty="0">
                <a:solidFill>
                  <a:prstClr val="black"/>
                </a:solidFill>
                <a:latin typeface="Calibri" pitchFamily="34" charset="0"/>
                <a:ea typeface="맑은 고딕" pitchFamily="50" charset="-127"/>
              </a:rPr>
              <a:t>SW </a:t>
            </a:r>
            <a:r>
              <a:rPr lang="ko-KR" altLang="en-US" sz="2400" b="1" dirty="0">
                <a:solidFill>
                  <a:prstClr val="black"/>
                </a:solidFill>
                <a:latin typeface="Calibri" pitchFamily="34" charset="0"/>
                <a:ea typeface="맑은 고딕" pitchFamily="50" charset="-127"/>
              </a:rPr>
              <a:t>기능들</a:t>
            </a:r>
            <a:endPar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endParaRPr>
          </a:p>
          <a:p>
            <a:pPr marL="457200" indent="-457200">
              <a:spcBef>
                <a:spcPct val="20000"/>
              </a:spcBef>
              <a:buFont typeface="+mj-lt"/>
              <a:buAutoNum type="arabicPeriod"/>
              <a:defRPr/>
            </a:pPr>
            <a:r>
              <a:rPr lang="ko-KR" altLang="en-US" sz="2400" b="1" dirty="0">
                <a:solidFill>
                  <a:prstClr val="black"/>
                </a:solidFill>
                <a:latin typeface="Calibri" pitchFamily="34" charset="0"/>
                <a:ea typeface="맑은 고딕" pitchFamily="50" charset="-127"/>
              </a:rPr>
              <a:t>개발 속도</a:t>
            </a:r>
            <a:r>
              <a:rPr lang="en-US" altLang="ko-KR" sz="2400" b="1" dirty="0">
                <a:solidFill>
                  <a:prstClr val="black"/>
                </a:solidFill>
                <a:latin typeface="Calibri" pitchFamily="34" charset="0"/>
                <a:ea typeface="맑은 고딕" pitchFamily="50" charset="-127"/>
              </a:rPr>
              <a:t> </a:t>
            </a:r>
          </a:p>
          <a:p>
            <a:pPr marL="457200" marR="0" lvl="0" indent="-457200" algn="l" defTabSz="914400" rtl="0" eaLnBrk="1" fontAlgn="auto" latinLnBrk="1" hangingPunct="1">
              <a:lnSpc>
                <a:spcPct val="100000"/>
              </a:lnSpc>
              <a:spcBef>
                <a:spcPct val="20000"/>
              </a:spcBef>
              <a:spcAft>
                <a:spcPts val="0"/>
              </a:spcAft>
              <a:buClrTx/>
              <a:buSzTx/>
              <a:buFont typeface="+mj-lt"/>
              <a:buAutoNum type="arabicPeriod"/>
              <a:tabLst/>
              <a:defRPr/>
            </a:pPr>
            <a:r>
              <a:rPr lang="en-US" altLang="ko-KR" sz="2400" b="1" dirty="0">
                <a:solidFill>
                  <a:srgbClr val="FF0000"/>
                </a:solidFill>
                <a:latin typeface="Calibri" pitchFamily="34" charset="0"/>
                <a:ea typeface="맑은 고딕" pitchFamily="50" charset="-127"/>
              </a:rPr>
              <a:t>Code Quality </a:t>
            </a:r>
            <a:r>
              <a:rPr lang="en-US" altLang="ko-KR" sz="2000" b="1" dirty="0">
                <a:solidFill>
                  <a:srgbClr val="FF0000"/>
                </a:solidFill>
                <a:latin typeface="Calibri" pitchFamily="34" charset="0"/>
                <a:ea typeface="맑은 고딕" pitchFamily="50" charset="-127"/>
              </a:rPr>
              <a:t>(</a:t>
            </a:r>
            <a:r>
              <a:rPr lang="ko-KR" altLang="en-US" sz="2000" b="1" dirty="0">
                <a:solidFill>
                  <a:srgbClr val="FF0000"/>
                </a:solidFill>
                <a:latin typeface="Calibri" pitchFamily="34" charset="0"/>
                <a:ea typeface="맑은 고딕" pitchFamily="50" charset="-127"/>
              </a:rPr>
              <a:t>오류</a:t>
            </a:r>
            <a:r>
              <a:rPr lang="en-US" altLang="ko-KR" sz="2000" b="1" dirty="0">
                <a:solidFill>
                  <a:srgbClr val="FF0000"/>
                </a:solidFill>
                <a:latin typeface="Calibri" pitchFamily="34" charset="0"/>
                <a:ea typeface="맑은 고딕" pitchFamily="50" charset="-127"/>
              </a:rPr>
              <a:t>, </a:t>
            </a:r>
            <a:r>
              <a:rPr lang="ko-KR" altLang="en-US" sz="2000" b="1" dirty="0">
                <a:solidFill>
                  <a:srgbClr val="FF0000"/>
                </a:solidFill>
                <a:latin typeface="Calibri" pitchFamily="34" charset="0"/>
                <a:ea typeface="맑은 고딕" pitchFamily="50" charset="-127"/>
              </a:rPr>
              <a:t>유지보수</a:t>
            </a:r>
            <a:r>
              <a:rPr lang="en-US" altLang="ko-KR" sz="2000" b="1" dirty="0">
                <a:solidFill>
                  <a:srgbClr val="FF0000"/>
                </a:solidFill>
                <a:latin typeface="Calibri" pitchFamily="34" charset="0"/>
                <a:ea typeface="맑은 고딕" pitchFamily="50" charset="-127"/>
              </a:rPr>
              <a:t>, </a:t>
            </a:r>
            <a:r>
              <a:rPr lang="ko-KR" altLang="en-US" sz="2000" b="1" dirty="0">
                <a:solidFill>
                  <a:srgbClr val="FF0000"/>
                </a:solidFill>
                <a:latin typeface="Calibri" pitchFamily="34" charset="0"/>
                <a:ea typeface="맑은 고딕" pitchFamily="50" charset="-127"/>
              </a:rPr>
              <a:t>재사용</a:t>
            </a:r>
            <a:r>
              <a:rPr lang="en-US" altLang="ko-KR" sz="2000" b="1" dirty="0">
                <a:solidFill>
                  <a:srgbClr val="FF0000"/>
                </a:solidFill>
                <a:latin typeface="Calibri" pitchFamily="34" charset="0"/>
                <a:ea typeface="맑은 고딕" pitchFamily="50" charset="-127"/>
              </a:rPr>
              <a:t>…) </a:t>
            </a:r>
            <a:endParaRPr lang="en-US" altLang="ko-KR" sz="2400" b="1" dirty="0">
              <a:solidFill>
                <a:srgbClr val="FF0000"/>
              </a:solidFill>
              <a:latin typeface="Calibri" pitchFamily="34" charset="0"/>
              <a:ea typeface="맑은 고딕" pitchFamily="50" charset="-127"/>
            </a:endParaRPr>
          </a:p>
          <a:p>
            <a:pPr marL="914400" lvl="1" indent="-457200">
              <a:spcBef>
                <a:spcPct val="20000"/>
              </a:spcBef>
              <a:buFont typeface="Arial" panose="020B0604020202020204" pitchFamily="34" charset="0"/>
              <a:buChar char="•"/>
              <a:defRPr/>
            </a:pPr>
            <a:r>
              <a:rPr lang="ko-KR" altLang="en-US" sz="2000" b="1" dirty="0">
                <a:solidFill>
                  <a:srgbClr val="FF0000"/>
                </a:solidFill>
                <a:latin typeface="Calibri" pitchFamily="34" charset="0"/>
                <a:ea typeface="맑은 고딕" pitchFamily="50" charset="-127"/>
              </a:rPr>
              <a:t>과학적</a:t>
            </a:r>
            <a:r>
              <a:rPr lang="en-US" altLang="ko-KR" sz="2000" b="1" dirty="0">
                <a:solidFill>
                  <a:srgbClr val="FF0000"/>
                </a:solidFill>
                <a:latin typeface="Calibri" pitchFamily="34" charset="0"/>
                <a:ea typeface="맑은 고딕" pitchFamily="50" charset="-127"/>
              </a:rPr>
              <a:t>/</a:t>
            </a:r>
            <a:r>
              <a:rPr lang="ko-KR" altLang="en-US" sz="2000" b="1" dirty="0">
                <a:solidFill>
                  <a:srgbClr val="FF0000"/>
                </a:solidFill>
                <a:latin typeface="Calibri" pitchFamily="34" charset="0"/>
                <a:ea typeface="맑은 고딕" pitchFamily="50" charset="-127"/>
              </a:rPr>
              <a:t>실험적 분석을 통한 계량</a:t>
            </a:r>
            <a:endParaRPr lang="en-US" altLang="ko-KR" sz="2400" b="1" dirty="0">
              <a:solidFill>
                <a:srgbClr val="FF0000"/>
              </a:solidFill>
              <a:latin typeface="Calibri" pitchFamily="34" charset="0"/>
              <a:ea typeface="맑은 고딕" pitchFamily="50" charset="-127"/>
            </a:endParaRPr>
          </a:p>
          <a:p>
            <a:pPr marL="457200" marR="0" lvl="0" indent="-457200" algn="l" defTabSz="914400" rtl="0" eaLnBrk="1" fontAlgn="auto" latinLnBrk="1" hangingPunct="1">
              <a:lnSpc>
                <a:spcPct val="100000"/>
              </a:lnSpc>
              <a:spcBef>
                <a:spcPct val="20000"/>
              </a:spcBef>
              <a:spcAft>
                <a:spcPts val="0"/>
              </a:spcAft>
              <a:buClrTx/>
              <a:buSzTx/>
              <a:buFont typeface="+mj-lt"/>
              <a:buAutoNum type="arabicPeriod"/>
              <a:tabLst/>
              <a:defRPr/>
            </a:pPr>
            <a:endPar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endParaRPr>
          </a:p>
          <a:p>
            <a:pPr marL="342900" marR="0" lvl="0" indent="-342900" algn="l" defTabSz="914400" rtl="0" eaLnBrk="1" fontAlgn="auto" latinLnBrk="1" hangingPunct="1">
              <a:lnSpc>
                <a:spcPct val="100000"/>
              </a:lnSpc>
              <a:spcBef>
                <a:spcPct val="20000"/>
              </a:spcBef>
              <a:spcAft>
                <a:spcPts val="0"/>
              </a:spcAft>
              <a:buClrTx/>
              <a:buSzTx/>
              <a:buFontTx/>
              <a:buChar char="•"/>
              <a:tabLst/>
              <a:defRPr/>
            </a:pPr>
            <a:endParaRPr kumimoji="0" lang="en-US" altLang="ko-KR" sz="16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endParaRPr>
          </a:p>
        </p:txBody>
      </p:sp>
    </p:spTree>
    <p:extLst>
      <p:ext uri="{BB962C8B-B14F-4D97-AF65-F5344CB8AC3E}">
        <p14:creationId xmlns:p14="http://schemas.microsoft.com/office/powerpoint/2010/main" val="10415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내용 개체 틀 5"/>
          <p:cNvSpPr>
            <a:spLocks noGrp="1"/>
          </p:cNvSpPr>
          <p:nvPr>
            <p:ph sz="quarter" idx="13"/>
          </p:nvPr>
        </p:nvSpPr>
        <p:spPr>
          <a:xfrm>
            <a:off x="749300" y="1167765"/>
            <a:ext cx="10551746" cy="5214974"/>
          </a:xfrm>
        </p:spPr>
        <p:txBody>
          <a:bodyPr>
            <a:normAutofit fontScale="92500" lnSpcReduction="20000"/>
          </a:bodyPr>
          <a:lstStyle/>
          <a:p>
            <a:pPr>
              <a:lnSpc>
                <a:spcPct val="150000"/>
              </a:lnSpc>
              <a:spcBef>
                <a:spcPts val="500"/>
              </a:spcBef>
            </a:pPr>
            <a:r>
              <a:rPr lang="ko-KR" altLang="en-US" sz="3600" dirty="0">
                <a:latin typeface="나눔바른고딕" panose="020B0603020101020101" pitchFamily="50" charset="-127"/>
                <a:ea typeface="나눔바른고딕" panose="020B0603020101020101" pitchFamily="50" charset="-127"/>
              </a:rPr>
              <a:t>테스팅 </a:t>
            </a:r>
            <a:r>
              <a:rPr lang="ko-KR" altLang="en-US" sz="3600" dirty="0" err="1">
                <a:latin typeface="나눔바른고딕" panose="020B0603020101020101" pitchFamily="50" charset="-127"/>
                <a:ea typeface="나눔바른고딕" panose="020B0603020101020101" pitchFamily="50" charset="-127"/>
              </a:rPr>
              <a:t>입력값</a:t>
            </a:r>
            <a:r>
              <a:rPr lang="en-US" altLang="ko-KR" sz="3600" dirty="0">
                <a:latin typeface="나눔바른고딕" panose="020B0603020101020101" pitchFamily="50" charset="-127"/>
                <a:ea typeface="나눔바른고딕" panose="020B0603020101020101" pitchFamily="50" charset="-127"/>
              </a:rPr>
              <a:t> : </a:t>
            </a:r>
          </a:p>
          <a:p>
            <a:pPr lvl="1">
              <a:lnSpc>
                <a:spcPct val="150000"/>
              </a:lnSpc>
            </a:pPr>
            <a:r>
              <a:rPr lang="ko-KR" altLang="en-US" sz="3200" dirty="0">
                <a:latin typeface="나눔바른고딕" panose="020B0603020101020101" pitchFamily="50" charset="-127"/>
                <a:ea typeface="나눔바른고딕" panose="020B0603020101020101" pitchFamily="50" charset="-127"/>
              </a:rPr>
              <a:t>삼각형의 세변을 나타내는 정수 </a:t>
            </a:r>
            <a:r>
              <a:rPr lang="en-US" altLang="ko-KR" sz="3200" dirty="0">
                <a:latin typeface="나눔바른고딕" panose="020B0603020101020101" pitchFamily="50" charset="-127"/>
                <a:ea typeface="나눔바른고딕" panose="020B0603020101020101" pitchFamily="50" charset="-127"/>
                <a:cs typeface="Courier New" panose="02070309020205020404" pitchFamily="49" charset="0"/>
              </a:rPr>
              <a:t>a</a:t>
            </a:r>
            <a:r>
              <a:rPr lang="en-US" altLang="ko-KR" sz="3200" dirty="0">
                <a:latin typeface="나눔바른고딕" panose="020B0603020101020101" pitchFamily="50" charset="-127"/>
                <a:ea typeface="나눔바른고딕" panose="020B0603020101020101" pitchFamily="50" charset="-127"/>
              </a:rPr>
              <a:t>, </a:t>
            </a:r>
            <a:r>
              <a:rPr lang="en-US" altLang="ko-KR" sz="3200" dirty="0">
                <a:latin typeface="나눔바른고딕" panose="020B0603020101020101" pitchFamily="50" charset="-127"/>
                <a:ea typeface="나눔바른고딕" panose="020B0603020101020101" pitchFamily="50" charset="-127"/>
                <a:cs typeface="Courier New" panose="02070309020205020404" pitchFamily="49" charset="0"/>
              </a:rPr>
              <a:t>b</a:t>
            </a:r>
            <a:r>
              <a:rPr lang="en-US" altLang="ko-KR" sz="3200" dirty="0">
                <a:latin typeface="나눔바른고딕" panose="020B0603020101020101" pitchFamily="50" charset="-127"/>
                <a:ea typeface="나눔바른고딕" panose="020B0603020101020101" pitchFamily="50" charset="-127"/>
              </a:rPr>
              <a:t>, </a:t>
            </a:r>
            <a:r>
              <a:rPr lang="en-US" altLang="ko-KR" sz="3200" dirty="0">
                <a:latin typeface="나눔바른고딕" panose="020B0603020101020101" pitchFamily="50" charset="-127"/>
                <a:ea typeface="나눔바른고딕" panose="020B0603020101020101" pitchFamily="50" charset="-127"/>
                <a:cs typeface="Courier New" panose="02070309020205020404" pitchFamily="49" charset="0"/>
              </a:rPr>
              <a:t>c</a:t>
            </a:r>
          </a:p>
          <a:p>
            <a:pPr>
              <a:lnSpc>
                <a:spcPct val="150000"/>
              </a:lnSpc>
              <a:spcBef>
                <a:spcPts val="500"/>
              </a:spcBef>
            </a:pPr>
            <a:r>
              <a:rPr lang="ko-KR" altLang="en-US" sz="3600" dirty="0">
                <a:latin typeface="나눔바른고딕" panose="020B0603020101020101" pitchFamily="50" charset="-127"/>
                <a:ea typeface="나눔바른고딕" panose="020B0603020101020101" pitchFamily="50" charset="-127"/>
              </a:rPr>
              <a:t>테스팅 </a:t>
            </a:r>
            <a:r>
              <a:rPr lang="ko-KR" altLang="en-US" sz="3600" dirty="0" err="1">
                <a:latin typeface="나눔바른고딕" panose="020B0603020101020101" pitchFamily="50" charset="-127"/>
                <a:ea typeface="나눔바른고딕" panose="020B0603020101020101" pitchFamily="50" charset="-127"/>
              </a:rPr>
              <a:t>출력값</a:t>
            </a:r>
            <a:r>
              <a:rPr lang="en-US" altLang="ko-KR" sz="3600" dirty="0">
                <a:latin typeface="나눔바른고딕" panose="020B0603020101020101" pitchFamily="50" charset="-127"/>
                <a:ea typeface="나눔바른고딕" panose="020B0603020101020101" pitchFamily="50" charset="-127"/>
              </a:rPr>
              <a:t>:</a:t>
            </a:r>
          </a:p>
          <a:p>
            <a:pPr lvl="1">
              <a:lnSpc>
                <a:spcPct val="150000"/>
              </a:lnSpc>
            </a:pPr>
            <a:r>
              <a:rPr lang="ko-KR" altLang="en-US" sz="3200" dirty="0">
                <a:latin typeface="나눔바른고딕" panose="020B0603020101020101" pitchFamily="50" charset="-127"/>
                <a:ea typeface="나눔바른고딕" panose="020B0603020101020101" pitchFamily="50" charset="-127"/>
              </a:rPr>
              <a:t> </a:t>
            </a:r>
            <a:r>
              <a:rPr lang="ko-KR" altLang="en-US" sz="2800" dirty="0" err="1">
                <a:latin typeface="나눔바른고딕" panose="020B0603020101020101" pitchFamily="50" charset="-127"/>
                <a:ea typeface="나눔바른고딕" panose="020B0603020101020101" pitchFamily="50" charset="-127"/>
              </a:rPr>
              <a:t>반환값인</a:t>
            </a:r>
            <a:r>
              <a:rPr lang="ko-KR" altLang="en-US" sz="2800" dirty="0">
                <a:latin typeface="나눔바른고딕" panose="020B0603020101020101" pitchFamily="50" charset="-127"/>
                <a:ea typeface="나눔바른고딕" panose="020B0603020101020101" pitchFamily="50" charset="-127"/>
              </a:rPr>
              <a:t> </a:t>
            </a:r>
            <a:r>
              <a:rPr lang="en-US" altLang="ko-KR" sz="2800" dirty="0">
                <a:latin typeface="나눔바른고딕" panose="020B0603020101020101" pitchFamily="50" charset="-127"/>
                <a:ea typeface="나눔바른고딕" panose="020B0603020101020101" pitchFamily="50" charset="-127"/>
                <a:cs typeface="Courier New" panose="02070309020205020404" pitchFamily="49" charset="0"/>
              </a:rPr>
              <a:t>result</a:t>
            </a:r>
          </a:p>
          <a:p>
            <a:pPr lvl="2">
              <a:lnSpc>
                <a:spcPct val="150000"/>
              </a:lnSpc>
            </a:pPr>
            <a:r>
              <a:rPr lang="ko-KR" altLang="en-US" sz="2800" dirty="0">
                <a:latin typeface="나눔바른고딕" panose="020B0603020101020101" pitchFamily="50" charset="-127"/>
                <a:ea typeface="나눔바른고딕" panose="020B0603020101020101" pitchFamily="50" charset="-127"/>
              </a:rPr>
              <a:t>정 삼각형</a:t>
            </a:r>
            <a:r>
              <a:rPr lang="en-US" altLang="ko-KR" sz="2800" dirty="0">
                <a:latin typeface="나눔바른고딕" panose="020B0603020101020101" pitchFamily="50" charset="-127"/>
                <a:ea typeface="나눔바른고딕" panose="020B0603020101020101" pitchFamily="50" charset="-127"/>
              </a:rPr>
              <a:t>:         </a:t>
            </a:r>
            <a:r>
              <a:rPr lang="en-US" altLang="ko-KR" sz="2800" dirty="0">
                <a:latin typeface="나눔바른고딕" panose="020B0603020101020101" pitchFamily="50" charset="-127"/>
                <a:ea typeface="나눔바른고딕" panose="020B0603020101020101" pitchFamily="50" charset="-127"/>
                <a:cs typeface="Courier New" panose="02070309020205020404" pitchFamily="49" charset="0"/>
              </a:rPr>
              <a:t>result = 0</a:t>
            </a:r>
            <a:r>
              <a:rPr lang="en-US" altLang="ko-KR" sz="2800" dirty="0">
                <a:latin typeface="나눔바른고딕" panose="020B0603020101020101" pitchFamily="50" charset="-127"/>
                <a:ea typeface="나눔바른고딕" panose="020B0603020101020101" pitchFamily="50" charset="-127"/>
              </a:rPr>
              <a:t> </a:t>
            </a:r>
          </a:p>
          <a:p>
            <a:pPr lvl="2">
              <a:lnSpc>
                <a:spcPct val="150000"/>
              </a:lnSpc>
            </a:pPr>
            <a:r>
              <a:rPr lang="ko-KR" altLang="en-US" sz="2800" dirty="0">
                <a:latin typeface="나눔바른고딕" panose="020B0603020101020101" pitchFamily="50" charset="-127"/>
                <a:ea typeface="나눔바른고딕" panose="020B0603020101020101" pitchFamily="50" charset="-127"/>
              </a:rPr>
              <a:t>이등변 삼각형</a:t>
            </a:r>
            <a:r>
              <a:rPr lang="en-US" altLang="ko-KR" sz="2800" dirty="0">
                <a:latin typeface="나눔바른고딕" panose="020B0603020101020101" pitchFamily="50" charset="-127"/>
                <a:ea typeface="나눔바른고딕" panose="020B0603020101020101" pitchFamily="50" charset="-127"/>
              </a:rPr>
              <a:t>: </a:t>
            </a:r>
            <a:r>
              <a:rPr lang="en-US" altLang="ko-KR" sz="2800" dirty="0">
                <a:latin typeface="나눔바른고딕" panose="020B0603020101020101" pitchFamily="50" charset="-127"/>
                <a:ea typeface="나눔바른고딕" panose="020B0603020101020101" pitchFamily="50" charset="-127"/>
                <a:cs typeface="Courier New" panose="02070309020205020404" pitchFamily="49" charset="0"/>
              </a:rPr>
              <a:t>result = 1</a:t>
            </a:r>
            <a:r>
              <a:rPr lang="en-US" altLang="ko-KR" sz="2800" dirty="0">
                <a:latin typeface="나눔바른고딕" panose="020B0603020101020101" pitchFamily="50" charset="-127"/>
                <a:ea typeface="나눔바른고딕" panose="020B0603020101020101" pitchFamily="50" charset="-127"/>
              </a:rPr>
              <a:t> </a:t>
            </a:r>
          </a:p>
          <a:p>
            <a:pPr lvl="2">
              <a:lnSpc>
                <a:spcPct val="150000"/>
              </a:lnSpc>
            </a:pPr>
            <a:r>
              <a:rPr lang="ko-KR" altLang="en-US" sz="2800" dirty="0">
                <a:latin typeface="나눔바른고딕" panose="020B0603020101020101" pitchFamily="50" charset="-127"/>
                <a:ea typeface="나눔바른고딕" panose="020B0603020101020101" pitchFamily="50" charset="-127"/>
              </a:rPr>
              <a:t>부등변 삼각형</a:t>
            </a:r>
            <a:r>
              <a:rPr lang="en-US" altLang="ko-KR" sz="2800" dirty="0">
                <a:latin typeface="나눔바른고딕" panose="020B0603020101020101" pitchFamily="50" charset="-127"/>
                <a:ea typeface="나눔바른고딕" panose="020B0603020101020101" pitchFamily="50" charset="-127"/>
              </a:rPr>
              <a:t>: </a:t>
            </a:r>
            <a:r>
              <a:rPr lang="en-US" altLang="ko-KR" sz="2800" dirty="0">
                <a:latin typeface="나눔바른고딕" panose="020B0603020101020101" pitchFamily="50" charset="-127"/>
                <a:ea typeface="나눔바른고딕" panose="020B0603020101020101" pitchFamily="50" charset="-127"/>
                <a:cs typeface="Courier New" panose="02070309020205020404" pitchFamily="49" charset="0"/>
              </a:rPr>
              <a:t>result = 3</a:t>
            </a:r>
          </a:p>
          <a:p>
            <a:pPr lvl="2">
              <a:lnSpc>
                <a:spcPct val="150000"/>
              </a:lnSpc>
            </a:pPr>
            <a:r>
              <a:rPr lang="ko-KR" altLang="en-US" sz="2800" dirty="0">
                <a:latin typeface="나눔바른고딕" panose="020B0603020101020101" pitchFamily="50" charset="-127"/>
                <a:ea typeface="나눔바른고딕" panose="020B0603020101020101" pitchFamily="50" charset="-127"/>
                <a:cs typeface="Courier New" panose="02070309020205020404" pitchFamily="49" charset="0"/>
              </a:rPr>
              <a:t>삼각형 아님</a:t>
            </a:r>
            <a:r>
              <a:rPr lang="en-US" altLang="ko-KR" sz="2800" dirty="0">
                <a:latin typeface="나눔바른고딕" panose="020B0603020101020101" pitchFamily="50" charset="-127"/>
                <a:ea typeface="나눔바른고딕" panose="020B0603020101020101" pitchFamily="50" charset="-127"/>
              </a:rPr>
              <a:t>:     </a:t>
            </a:r>
            <a:r>
              <a:rPr lang="en-US" altLang="ko-KR" sz="2800" dirty="0">
                <a:latin typeface="나눔바른고딕" panose="020B0603020101020101" pitchFamily="50" charset="-127"/>
                <a:ea typeface="나눔바른고딕" panose="020B0603020101020101" pitchFamily="50" charset="-127"/>
                <a:cs typeface="Courier New" panose="02070309020205020404" pitchFamily="49" charset="0"/>
              </a:rPr>
              <a:t>result = 2</a:t>
            </a:r>
            <a:endParaRPr lang="en-US" altLang="ko-KR" sz="2800" dirty="0">
              <a:latin typeface="나눔바른고딕" panose="020B0603020101020101" pitchFamily="50" charset="-127"/>
              <a:ea typeface="나눔바른고딕" panose="020B0603020101020101" pitchFamily="50" charset="-127"/>
            </a:endParaRPr>
          </a:p>
        </p:txBody>
      </p:sp>
      <p:sp>
        <p:nvSpPr>
          <p:cNvPr id="5" name="TextBox 4"/>
          <p:cNvSpPr txBox="1"/>
          <p:nvPr/>
        </p:nvSpPr>
        <p:spPr>
          <a:xfrm>
            <a:off x="288257" y="132604"/>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예제</a:t>
            </a: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삼각형 판별 프로그램 유닛 </a:t>
            </a:r>
            <a:r>
              <a:rPr kumimoji="0" lang="ko-KR" altLang="en-US" sz="3200" b="1" i="0" u="none" strike="noStrike" kern="1200" cap="none" spc="0" normalizeH="0" baseline="0" noProof="0" dirty="0" err="1">
                <a:ln>
                  <a:noFill/>
                </a:ln>
                <a:solidFill>
                  <a:prstClr val="white"/>
                </a:solidFill>
                <a:effectLst/>
                <a:uLnTx/>
                <a:uFillTx/>
                <a:latin typeface="HY헤드라인M" panose="02030600000101010101" pitchFamily="18" charset="-127"/>
                <a:ea typeface="HY헤드라인M" panose="02030600000101010101" pitchFamily="18" charset="-127"/>
                <a:cs typeface="+mn-cs"/>
              </a:rPr>
              <a:t>테스팅</a:t>
            </a:r>
            <a:endPar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endParaRPr>
          </a:p>
        </p:txBody>
      </p:sp>
    </p:spTree>
    <p:extLst>
      <p:ext uri="{BB962C8B-B14F-4D97-AF65-F5344CB8AC3E}">
        <p14:creationId xmlns:p14="http://schemas.microsoft.com/office/powerpoint/2010/main" val="3715675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내용 개체 틀 5"/>
          <p:cNvSpPr>
            <a:spLocks noGrp="1"/>
          </p:cNvSpPr>
          <p:nvPr>
            <p:ph sz="quarter" idx="13"/>
          </p:nvPr>
        </p:nvSpPr>
        <p:spPr>
          <a:xfrm>
            <a:off x="749300" y="1102450"/>
            <a:ext cx="10551746" cy="5214974"/>
          </a:xfrm>
        </p:spPr>
        <p:txBody>
          <a:bodyPr>
            <a:noAutofit/>
          </a:bodyPr>
          <a:lstStyle/>
          <a:p>
            <a:pPr>
              <a:lnSpc>
                <a:spcPct val="100000"/>
              </a:lnSpc>
            </a:pPr>
            <a:r>
              <a:rPr lang="ko-KR" altLang="en-US" sz="3200" dirty="0">
                <a:latin typeface="나눔바른고딕" panose="020B0603020101020101" pitchFamily="50" charset="-127"/>
                <a:ea typeface="나눔바른고딕" panose="020B0603020101020101" pitchFamily="50" charset="-127"/>
              </a:rPr>
              <a:t>검사해야 하는 숨겨진 </a:t>
            </a:r>
            <a:r>
              <a:rPr lang="en-US" altLang="ko-KR" sz="3200" dirty="0">
                <a:latin typeface="나눔바른고딕" panose="020B0603020101020101" pitchFamily="50" charset="-127"/>
                <a:ea typeface="나눔바른고딕" panose="020B0603020101020101" pitchFamily="50" charset="-127"/>
              </a:rPr>
              <a:t>(implicit) </a:t>
            </a:r>
            <a:r>
              <a:rPr lang="ko-KR" altLang="en-US" sz="3200" dirty="0">
                <a:latin typeface="나눔바른고딕" panose="020B0603020101020101" pitchFamily="50" charset="-127"/>
                <a:ea typeface="나눔바른고딕" panose="020B0603020101020101" pitchFamily="50" charset="-127"/>
              </a:rPr>
              <a:t>조건</a:t>
            </a:r>
            <a:r>
              <a:rPr lang="en-US" altLang="ko-KR" sz="3200" dirty="0">
                <a:latin typeface="나눔바른고딕" panose="020B0603020101020101" pitchFamily="50" charset="-127"/>
                <a:ea typeface="나눔바른고딕" panose="020B0603020101020101" pitchFamily="50" charset="-127"/>
              </a:rPr>
              <a:t> 1: a &gt; 0, b &gt; 0, c &gt; 0</a:t>
            </a:r>
          </a:p>
          <a:p>
            <a:pPr>
              <a:lnSpc>
                <a:spcPct val="100000"/>
              </a:lnSpc>
            </a:pPr>
            <a:r>
              <a:rPr lang="ko-KR" altLang="en-US" sz="3200" dirty="0">
                <a:latin typeface="나눔바른고딕" panose="020B0603020101020101" pitchFamily="50" charset="-127"/>
                <a:ea typeface="나눔바른고딕" panose="020B0603020101020101" pitchFamily="50" charset="-127"/>
              </a:rPr>
              <a:t>검사해야 하는 숨겨진 </a:t>
            </a:r>
            <a:r>
              <a:rPr lang="en-US" altLang="ko-KR" sz="3200" dirty="0">
                <a:latin typeface="나눔바른고딕" panose="020B0603020101020101" pitchFamily="50" charset="-127"/>
                <a:ea typeface="나눔바른고딕" panose="020B0603020101020101" pitchFamily="50" charset="-127"/>
              </a:rPr>
              <a:t>(implicit) </a:t>
            </a:r>
            <a:r>
              <a:rPr lang="ko-KR" altLang="en-US" sz="3200" dirty="0">
                <a:latin typeface="나눔바른고딕" panose="020B0603020101020101" pitchFamily="50" charset="-127"/>
                <a:ea typeface="나눔바른고딕" panose="020B0603020101020101" pitchFamily="50" charset="-127"/>
              </a:rPr>
              <a:t>조건</a:t>
            </a:r>
            <a:r>
              <a:rPr lang="en-US" altLang="ko-KR" sz="3200" dirty="0">
                <a:latin typeface="나눔바른고딕" panose="020B0603020101020101" pitchFamily="50" charset="-127"/>
                <a:ea typeface="나눔바른고딕" panose="020B0603020101020101" pitchFamily="50" charset="-127"/>
              </a:rPr>
              <a:t>  2: a &lt; b + c</a:t>
            </a:r>
          </a:p>
          <a:p>
            <a:pPr lvl="1">
              <a:lnSpc>
                <a:spcPct val="100000"/>
              </a:lnSpc>
            </a:pPr>
            <a:r>
              <a:rPr lang="en-US" altLang="ko-KR" sz="2800" dirty="0">
                <a:latin typeface="나눔바른고딕" panose="020B0603020101020101" pitchFamily="50" charset="-127"/>
                <a:ea typeface="나눔바른고딕" panose="020B0603020101020101" pitchFamily="50" charset="-127"/>
              </a:rPr>
              <a:t>Ex. (4, 2, 1) </a:t>
            </a:r>
            <a:r>
              <a:rPr lang="ko-KR" altLang="en-US" sz="2800" dirty="0">
                <a:latin typeface="나눔바른고딕" panose="020B0603020101020101" pitchFamily="50" charset="-127"/>
                <a:ea typeface="나눔바른고딕" panose="020B0603020101020101" pitchFamily="50" charset="-127"/>
              </a:rPr>
              <a:t>는</a:t>
            </a:r>
            <a:r>
              <a:rPr lang="en-US" altLang="ko-KR" sz="2800" dirty="0">
                <a:latin typeface="나눔바른고딕" panose="020B0603020101020101" pitchFamily="50" charset="-127"/>
                <a:ea typeface="나눔바른고딕" panose="020B0603020101020101" pitchFamily="50" charset="-127"/>
              </a:rPr>
              <a:t> </a:t>
            </a:r>
            <a:r>
              <a:rPr lang="ko-KR" altLang="en-US" sz="2800" dirty="0">
                <a:latin typeface="나눔바른고딕" panose="020B0603020101020101" pitchFamily="50" charset="-127"/>
                <a:ea typeface="나눔바른고딕" panose="020B0603020101020101" pitchFamily="50" charset="-127"/>
              </a:rPr>
              <a:t>삼각형이 아님 </a:t>
            </a:r>
            <a:r>
              <a:rPr lang="en-US" altLang="ko-KR" sz="2800" dirty="0">
                <a:latin typeface="나눔바른고딕" panose="020B0603020101020101" pitchFamily="50" charset="-127"/>
                <a:ea typeface="나눔바른고딕" panose="020B0603020101020101" pitchFamily="50" charset="-127"/>
              </a:rPr>
              <a:t> </a:t>
            </a:r>
          </a:p>
          <a:p>
            <a:pPr lvl="1">
              <a:lnSpc>
                <a:spcPct val="100000"/>
              </a:lnSpc>
            </a:pPr>
            <a:r>
              <a:rPr lang="ko-KR" altLang="en-US" sz="2800" dirty="0">
                <a:latin typeface="나눔바른고딕" panose="020B0603020101020101" pitchFamily="50" charset="-127"/>
                <a:ea typeface="나눔바른고딕" panose="020B0603020101020101" pitchFamily="50" charset="-127"/>
              </a:rPr>
              <a:t>모든 가능한 조합을 다 검사해야 함</a:t>
            </a:r>
            <a:r>
              <a:rPr lang="en-US" altLang="ko-KR" sz="2800" dirty="0">
                <a:latin typeface="나눔바른고딕" panose="020B0603020101020101" pitchFamily="50" charset="-127"/>
                <a:ea typeface="나눔바른고딕" panose="020B0603020101020101" pitchFamily="50" charset="-127"/>
              </a:rPr>
              <a:t> </a:t>
            </a:r>
          </a:p>
          <a:p>
            <a:pPr lvl="2">
              <a:lnSpc>
                <a:spcPct val="100000"/>
              </a:lnSpc>
            </a:pPr>
            <a:r>
              <a:rPr lang="en-US" altLang="ko-KR" sz="2400" dirty="0">
                <a:latin typeface="나눔바른고딕" panose="020B0603020101020101" pitchFamily="50" charset="-127"/>
                <a:ea typeface="나눔바른고딕" panose="020B0603020101020101" pitchFamily="50" charset="-127"/>
              </a:rPr>
              <a:t>a &lt; b +c </a:t>
            </a:r>
          </a:p>
          <a:p>
            <a:pPr lvl="2">
              <a:lnSpc>
                <a:spcPct val="100000"/>
              </a:lnSpc>
            </a:pPr>
            <a:r>
              <a:rPr lang="en-US" altLang="ko-KR" sz="2400" dirty="0">
                <a:latin typeface="나눔바른고딕" panose="020B0603020101020101" pitchFamily="50" charset="-127"/>
                <a:ea typeface="나눔바른고딕" panose="020B0603020101020101" pitchFamily="50" charset="-127"/>
              </a:rPr>
              <a:t>b &lt; a + c</a:t>
            </a:r>
          </a:p>
          <a:p>
            <a:pPr lvl="2">
              <a:lnSpc>
                <a:spcPct val="100000"/>
              </a:lnSpc>
            </a:pPr>
            <a:r>
              <a:rPr lang="en-US" altLang="ko-KR" sz="2400" dirty="0">
                <a:latin typeface="나눔바른고딕" panose="020B0603020101020101" pitchFamily="50" charset="-127"/>
                <a:ea typeface="나눔바른고딕" panose="020B0603020101020101" pitchFamily="50" charset="-127"/>
              </a:rPr>
              <a:t>c &lt; a + b</a:t>
            </a:r>
          </a:p>
          <a:p>
            <a:pPr>
              <a:lnSpc>
                <a:spcPct val="100000"/>
              </a:lnSpc>
            </a:pPr>
            <a:r>
              <a:rPr lang="ko-KR" altLang="en-US" sz="3200" dirty="0">
                <a:latin typeface="나눔바른고딕" panose="020B0603020101020101" pitchFamily="50" charset="-127"/>
                <a:ea typeface="나눔바른고딕" panose="020B0603020101020101" pitchFamily="50" charset="-127"/>
              </a:rPr>
              <a:t>예외적인 상황에서 </a:t>
            </a:r>
            <a:r>
              <a:rPr lang="en-US" altLang="ko-KR" sz="3200" dirty="0">
                <a:latin typeface="나눔바른고딕" panose="020B0603020101020101" pitchFamily="50" charset="-127"/>
                <a:ea typeface="나눔바른고딕" panose="020B0603020101020101" pitchFamily="50" charset="-127"/>
              </a:rPr>
              <a:t>b + c </a:t>
            </a:r>
            <a:r>
              <a:rPr lang="ko-KR" altLang="en-US" sz="3200" dirty="0">
                <a:latin typeface="나눔바른고딕" panose="020B0603020101020101" pitchFamily="50" charset="-127"/>
                <a:ea typeface="나눔바른고딕" panose="020B0603020101020101" pitchFamily="50" charset="-127"/>
              </a:rPr>
              <a:t>가 </a:t>
            </a:r>
            <a:r>
              <a:rPr lang="en-US" altLang="ko-KR" sz="3200" dirty="0">
                <a:latin typeface="나눔바른고딕" panose="020B0603020101020101" pitchFamily="50" charset="-127"/>
                <a:ea typeface="나눔바른고딕" panose="020B0603020101020101" pitchFamily="50" charset="-127"/>
              </a:rPr>
              <a:t>2</a:t>
            </a:r>
            <a:r>
              <a:rPr lang="en-US" altLang="ko-KR" sz="3200" baseline="30000" dirty="0">
                <a:latin typeface="나눔바른고딕" panose="020B0603020101020101" pitchFamily="50" charset="-127"/>
                <a:ea typeface="나눔바른고딕" panose="020B0603020101020101" pitchFamily="50" charset="-127"/>
              </a:rPr>
              <a:t>32  </a:t>
            </a:r>
            <a:r>
              <a:rPr lang="ko-KR" altLang="en-US" sz="3200" dirty="0">
                <a:latin typeface="나눔바른고딕" panose="020B0603020101020101" pitchFamily="50" charset="-127"/>
                <a:ea typeface="나눔바른고딕" panose="020B0603020101020101" pitchFamily="50" charset="-127"/>
              </a:rPr>
              <a:t>보다 크면 </a:t>
            </a:r>
            <a:r>
              <a:rPr lang="en-US" altLang="ko-KR" sz="3200" dirty="0">
                <a:latin typeface="나눔바른고딕" panose="020B0603020101020101" pitchFamily="50" charset="-127"/>
                <a:ea typeface="나눔바른고딕" panose="020B0603020101020101" pitchFamily="50" charset="-127"/>
              </a:rPr>
              <a:t>(overflow)?</a:t>
            </a:r>
          </a:p>
          <a:p>
            <a:pPr lvl="1">
              <a:lnSpc>
                <a:spcPct val="100000"/>
              </a:lnSpc>
            </a:pPr>
            <a:r>
              <a:rPr lang="en-US" altLang="ko-KR" sz="2800" dirty="0">
                <a:latin typeface="나눔바른고딕" panose="020B0603020101020101" pitchFamily="50" charset="-127"/>
                <a:ea typeface="나눔바른고딕" panose="020B0603020101020101" pitchFamily="50" charset="-127"/>
              </a:rPr>
              <a:t>long </a:t>
            </a:r>
            <a:r>
              <a:rPr lang="en-US" altLang="ko-KR" sz="2800" dirty="0" err="1">
                <a:latin typeface="나눔바른고딕" panose="020B0603020101020101" pitchFamily="50" charset="-127"/>
                <a:ea typeface="나눔바른고딕" panose="020B0603020101020101" pitchFamily="50" charset="-127"/>
              </a:rPr>
              <a:t>v.s</a:t>
            </a:r>
            <a:r>
              <a:rPr lang="en-US" altLang="ko-KR" sz="2800" dirty="0">
                <a:latin typeface="나눔바른고딕" panose="020B0603020101020101" pitchFamily="50" charset="-127"/>
                <a:ea typeface="나눔바른고딕" panose="020B0603020101020101" pitchFamily="50" charset="-127"/>
              </a:rPr>
              <a:t>. </a:t>
            </a:r>
            <a:r>
              <a:rPr lang="en-US" altLang="ko-KR" sz="2800" dirty="0" err="1">
                <a:latin typeface="나눔바른고딕" panose="020B0603020101020101" pitchFamily="50" charset="-127"/>
                <a:ea typeface="나눔바른고딕" panose="020B0603020101020101" pitchFamily="50" charset="-127"/>
              </a:rPr>
              <a:t>int</a:t>
            </a:r>
            <a:r>
              <a:rPr lang="en-US" altLang="ko-KR" sz="2800" dirty="0">
                <a:latin typeface="나눔바른고딕" panose="020B0603020101020101" pitchFamily="50" charset="-127"/>
                <a:ea typeface="나눔바른고딕" panose="020B0603020101020101" pitchFamily="50" charset="-127"/>
              </a:rPr>
              <a:t> </a:t>
            </a:r>
            <a:r>
              <a:rPr lang="en-US" altLang="ko-KR" sz="2800" dirty="0" err="1">
                <a:latin typeface="나눔바른고딕" panose="020B0603020101020101" pitchFamily="50" charset="-127"/>
                <a:ea typeface="나눔바른고딕" panose="020B0603020101020101" pitchFamily="50" charset="-127"/>
              </a:rPr>
              <a:t>v.s</a:t>
            </a:r>
            <a:r>
              <a:rPr lang="en-US" altLang="ko-KR" sz="2800" dirty="0">
                <a:latin typeface="나눔바른고딕" panose="020B0603020101020101" pitchFamily="50" charset="-127"/>
                <a:ea typeface="나눔바른고딕" panose="020B0603020101020101" pitchFamily="50" charset="-127"/>
              </a:rPr>
              <a:t>. short. </a:t>
            </a:r>
            <a:r>
              <a:rPr lang="en-US" altLang="ko-KR" sz="2800" dirty="0" err="1">
                <a:latin typeface="나눔바른고딕" panose="020B0603020101020101" pitchFamily="50" charset="-127"/>
                <a:ea typeface="나눔바른고딕" panose="020B0603020101020101" pitchFamily="50" charset="-127"/>
              </a:rPr>
              <a:t>v.s</a:t>
            </a:r>
            <a:r>
              <a:rPr lang="en-US" altLang="ko-KR" sz="2800" dirty="0">
                <a:latin typeface="나눔바른고딕" panose="020B0603020101020101" pitchFamily="50" charset="-127"/>
                <a:ea typeface="나눔바른고딕" panose="020B0603020101020101" pitchFamily="50" charset="-127"/>
              </a:rPr>
              <a:t>. char  </a:t>
            </a:r>
          </a:p>
          <a:p>
            <a:pPr>
              <a:lnSpc>
                <a:spcPct val="100000"/>
              </a:lnSpc>
            </a:pPr>
            <a:r>
              <a:rPr lang="ko-KR" altLang="en-US" sz="3200" dirty="0">
                <a:solidFill>
                  <a:srgbClr val="FF0000"/>
                </a:solidFill>
                <a:latin typeface="나눔바른고딕" panose="020B0603020101020101" pitchFamily="50" charset="-127"/>
                <a:ea typeface="나눔바른고딕" panose="020B0603020101020101" pitchFamily="50" charset="-127"/>
              </a:rPr>
              <a:t>개발자는 이런 숨겨진 조건들을 하나 </a:t>
            </a:r>
            <a:r>
              <a:rPr lang="ko-KR" altLang="en-US" sz="3200" dirty="0" err="1">
                <a:solidFill>
                  <a:srgbClr val="FF0000"/>
                </a:solidFill>
                <a:latin typeface="나눔바른고딕" panose="020B0603020101020101" pitchFamily="50" charset="-127"/>
                <a:ea typeface="나눔바른고딕" panose="020B0603020101020101" pitchFamily="50" charset="-127"/>
              </a:rPr>
              <a:t>하나</a:t>
            </a:r>
            <a:r>
              <a:rPr lang="ko-KR" altLang="en-US" sz="3200" dirty="0">
                <a:solidFill>
                  <a:srgbClr val="FF0000"/>
                </a:solidFill>
                <a:latin typeface="나눔바른고딕" panose="020B0603020101020101" pitchFamily="50" charset="-127"/>
                <a:ea typeface="나눔바른고딕" panose="020B0603020101020101" pitchFamily="50" charset="-127"/>
              </a:rPr>
              <a:t> 생각하기 힘듦 </a:t>
            </a:r>
            <a:r>
              <a:rPr lang="en-US" altLang="ko-KR" sz="3200" dirty="0">
                <a:solidFill>
                  <a:srgbClr val="FF0000"/>
                </a:solidFill>
                <a:latin typeface="나눔바른고딕" panose="020B0603020101020101" pitchFamily="50" charset="-127"/>
                <a:ea typeface="나눔바른고딕" panose="020B0603020101020101" pitchFamily="50" charset="-127"/>
              </a:rPr>
              <a:t> </a:t>
            </a:r>
          </a:p>
          <a:p>
            <a:pPr lvl="1">
              <a:lnSpc>
                <a:spcPct val="100000"/>
              </a:lnSpc>
            </a:pPr>
            <a:r>
              <a:rPr lang="ko-KR" altLang="en-US" dirty="0">
                <a:solidFill>
                  <a:srgbClr val="FF0000"/>
                </a:solidFill>
                <a:latin typeface="나눔바른고딕" panose="020B0603020101020101" pitchFamily="50" charset="-127"/>
                <a:ea typeface="나눔바른고딕" panose="020B0603020101020101" pitchFamily="50" charset="-127"/>
              </a:rPr>
              <a:t>디버깅 하기 어려운 대부분의 버그들은</a:t>
            </a:r>
            <a:r>
              <a:rPr lang="en-US" altLang="ko-KR" dirty="0">
                <a:solidFill>
                  <a:srgbClr val="FF0000"/>
                </a:solidFill>
                <a:latin typeface="나눔바른고딕" panose="020B0603020101020101" pitchFamily="50" charset="-127"/>
                <a:ea typeface="나눔바른고딕" panose="020B0603020101020101" pitchFamily="50" charset="-127"/>
              </a:rPr>
              <a:t>, </a:t>
            </a:r>
            <a:r>
              <a:rPr lang="ko-KR" altLang="en-US" dirty="0">
                <a:solidFill>
                  <a:srgbClr val="FF0000"/>
                </a:solidFill>
                <a:latin typeface="나눔바른고딕" panose="020B0603020101020101" pitchFamily="50" charset="-127"/>
                <a:ea typeface="나눔바른고딕" panose="020B0603020101020101" pitchFamily="50" charset="-127"/>
              </a:rPr>
              <a:t>숨겨진 조건을 위반하는 예외적인 오류임</a:t>
            </a:r>
            <a:r>
              <a:rPr lang="en-US" altLang="ko-KR" dirty="0">
                <a:solidFill>
                  <a:srgbClr val="FF0000"/>
                </a:solidFill>
                <a:latin typeface="나눔바른고딕" panose="020B0603020101020101" pitchFamily="50" charset="-127"/>
                <a:ea typeface="나눔바른고딕" panose="020B0603020101020101" pitchFamily="50" charset="-127"/>
              </a:rPr>
              <a:t>. </a:t>
            </a:r>
            <a:endParaRPr lang="ko-KR" altLang="en-US" dirty="0">
              <a:latin typeface="나눔바른고딕" panose="020B0603020101020101" pitchFamily="50" charset="-127"/>
              <a:ea typeface="나눔바른고딕" panose="020B0603020101020101" pitchFamily="50" charset="-127"/>
            </a:endParaRPr>
          </a:p>
        </p:txBody>
      </p:sp>
      <p:sp>
        <p:nvSpPr>
          <p:cNvPr id="5" name="TextBox 4"/>
          <p:cNvSpPr txBox="1"/>
          <p:nvPr/>
        </p:nvSpPr>
        <p:spPr>
          <a:xfrm>
            <a:off x="288257" y="132604"/>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예제</a:t>
            </a: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삼각형 판별 프로그램 유닛 </a:t>
            </a:r>
            <a:r>
              <a:rPr kumimoji="0" lang="ko-KR" altLang="en-US" sz="3200" b="1" i="0" u="none" strike="noStrike" kern="1200" cap="none" spc="0" normalizeH="0" baseline="0" noProof="0" dirty="0" err="1">
                <a:ln>
                  <a:noFill/>
                </a:ln>
                <a:solidFill>
                  <a:prstClr val="white"/>
                </a:solidFill>
                <a:effectLst/>
                <a:uLnTx/>
                <a:uFillTx/>
                <a:latin typeface="HY헤드라인M" panose="02030600000101010101" pitchFamily="18" charset="-127"/>
                <a:ea typeface="HY헤드라인M" panose="02030600000101010101" pitchFamily="18" charset="-127"/>
                <a:cs typeface="+mn-cs"/>
              </a:rPr>
              <a:t>테스팅</a:t>
            </a:r>
            <a:endPar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endParaRPr>
          </a:p>
        </p:txBody>
      </p:sp>
    </p:spTree>
    <p:extLst>
      <p:ext uri="{BB962C8B-B14F-4D97-AF65-F5344CB8AC3E}">
        <p14:creationId xmlns:p14="http://schemas.microsoft.com/office/powerpoint/2010/main" val="168892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left)">
                                      <p:cBhvr>
                                        <p:cTn id="26" dur="500"/>
                                        <p:tgtEl>
                                          <p:spTgt spid="6">
                                            <p:txEl>
                                              <p:pRg st="5" end="5"/>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wipe(left)">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wipe(left)">
                                      <p:cBhvr>
                                        <p:cTn id="34" dur="500"/>
                                        <p:tgtEl>
                                          <p:spTgt spid="6">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wipe(left)">
                                      <p:cBhvr>
                                        <p:cTn id="37" dur="500"/>
                                        <p:tgtEl>
                                          <p:spTgt spid="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wipe(left)">
                                      <p:cBhvr>
                                        <p:cTn id="42" dur="500"/>
                                        <p:tgtEl>
                                          <p:spTgt spid="6">
                                            <p:txEl>
                                              <p:pRg st="9" end="9"/>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Effect transition="in" filter="wipe(left)">
                                      <p:cBhvr>
                                        <p:cTn id="45"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그룹 12"/>
          <p:cNvGrpSpPr/>
          <p:nvPr/>
        </p:nvGrpSpPr>
        <p:grpSpPr>
          <a:xfrm>
            <a:off x="6438896" y="933060"/>
            <a:ext cx="5067300" cy="5840190"/>
            <a:chOff x="4000496" y="13336"/>
            <a:chExt cx="5067300" cy="6773250"/>
          </a:xfrm>
        </p:grpSpPr>
        <p:pic>
          <p:nvPicPr>
            <p:cNvPr id="89091" name="Picture 3"/>
            <p:cNvPicPr>
              <a:picLocks noChangeAspect="1" noChangeArrowheads="1"/>
            </p:cNvPicPr>
            <p:nvPr/>
          </p:nvPicPr>
          <p:blipFill>
            <a:blip r:embed="rId3"/>
            <a:srcRect b="2589"/>
            <a:stretch>
              <a:fillRect/>
            </a:stretch>
          </p:blipFill>
          <p:spPr bwMode="auto">
            <a:xfrm>
              <a:off x="4000496" y="13336"/>
              <a:ext cx="5067300" cy="6773250"/>
            </a:xfrm>
            <a:prstGeom prst="rect">
              <a:avLst/>
            </a:prstGeom>
            <a:noFill/>
            <a:ln w="38100">
              <a:solidFill>
                <a:schemeClr val="accent1"/>
              </a:solidFill>
              <a:miter lim="800000"/>
              <a:headEnd/>
              <a:tailEnd/>
            </a:ln>
            <a:effectLst/>
          </p:spPr>
        </p:pic>
        <p:sp>
          <p:nvSpPr>
            <p:cNvPr id="12" name="직사각형 11"/>
            <p:cNvSpPr/>
            <p:nvPr/>
          </p:nvSpPr>
          <p:spPr>
            <a:xfrm>
              <a:off x="4000496" y="142852"/>
              <a:ext cx="1928826" cy="139210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“Software Testing a craftsman’s approach” 2</a:t>
              </a:r>
              <a:r>
                <a:rPr kumimoji="0" lang="en-US" altLang="ko-KR" sz="1800" b="0" i="0" u="none" strike="noStrike" kern="1200" cap="none" spc="0" normalizeH="0" baseline="30000" noProof="0" dirty="0">
                  <a:ln>
                    <a:noFill/>
                  </a:ln>
                  <a:solidFill>
                    <a:prstClr val="black"/>
                  </a:solidFill>
                  <a:effectLst/>
                  <a:uLnTx/>
                  <a:uFillTx/>
                  <a:latin typeface="Calibri" pitchFamily="34" charset="0"/>
                  <a:ea typeface="맑은 고딕" panose="020B0503020000020004" pitchFamily="50" charset="-127"/>
                  <a:cs typeface="+mn-cs"/>
                </a:rPr>
                <a:t>nd</a:t>
              </a: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a:t>
              </a:r>
              <a:r>
                <a:rPr kumimoji="0" lang="en-US" altLang="ko-KR" sz="1800" b="0" i="0" u="none" strike="noStrike" kern="1200" cap="none" spc="0" normalizeH="0" baseline="0" noProof="0" dirty="0" err="1">
                  <a:ln>
                    <a:noFill/>
                  </a:ln>
                  <a:solidFill>
                    <a:prstClr val="black"/>
                  </a:solidFill>
                  <a:effectLst/>
                  <a:uLnTx/>
                  <a:uFillTx/>
                  <a:latin typeface="Calibri" pitchFamily="34" charset="0"/>
                  <a:ea typeface="맑은 고딕" panose="020B0503020000020004" pitchFamily="50" charset="-127"/>
                  <a:cs typeface="+mn-cs"/>
                </a:rPr>
                <a:t>ed</a:t>
              </a: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by </a:t>
              </a:r>
              <a:r>
                <a:rPr kumimoji="0" lang="en-US" altLang="ko-KR" sz="1800" b="0" i="0" u="none" strike="noStrike" kern="1200" cap="none" spc="0" normalizeH="0" baseline="0" noProof="0" dirty="0" err="1">
                  <a:ln>
                    <a:noFill/>
                  </a:ln>
                  <a:solidFill>
                    <a:prstClr val="black"/>
                  </a:solidFill>
                  <a:effectLst/>
                  <a:uLnTx/>
                  <a:uFillTx/>
                  <a:latin typeface="Calibri" pitchFamily="34" charset="0"/>
                  <a:ea typeface="맑은 고딕" panose="020B0503020000020004" pitchFamily="50" charset="-127"/>
                  <a:cs typeface="+mn-cs"/>
                </a:rPr>
                <a:t>P.C.Jorgensen</a:t>
              </a: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a:t>
              </a:r>
            </a:p>
          </p:txBody>
        </p:sp>
      </p:grpSp>
      <p:sp>
        <p:nvSpPr>
          <p:cNvPr id="6" name="직사각형 5"/>
          <p:cNvSpPr/>
          <p:nvPr/>
        </p:nvSpPr>
        <p:spPr>
          <a:xfrm>
            <a:off x="181908" y="933060"/>
            <a:ext cx="5367215" cy="5924939"/>
          </a:xfrm>
          <a:prstGeom prst="rect">
            <a:avLst/>
          </a:prstGeom>
          <a:ln>
            <a:solidFill>
              <a:schemeClr val="tx1"/>
            </a:solidFill>
          </a:ln>
        </p:spPr>
        <p:txBody>
          <a:bodyPr wrap="square" lIns="0" tIns="0" rIns="0" bIns="0">
            <a:noAutofit/>
          </a:bodyPr>
          <a:lstStyle/>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int </a:t>
            </a:r>
            <a:r>
              <a:rPr kumimoji="0" lang="en-US" altLang="ko-KR" sz="2000" b="1"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triangle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(int </a:t>
            </a:r>
            <a:r>
              <a:rPr kumimoji="0" lang="ko-KR"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int </a:t>
            </a:r>
            <a:r>
              <a:rPr kumimoji="0" lang="ko-KR"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b</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int </a:t>
            </a:r>
            <a:r>
              <a:rPr kumimoji="0" lang="ko-KR" altLang="en-US" sz="2000" b="1"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c</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int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=0</a:t>
            </a:r>
            <a:r>
              <a:rPr kumimoji="0" lang="en-US" altLang="ko-KR"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=-1;</a:t>
            </a:r>
            <a:endParaRPr kumimoji="0" lang="en-US" altLang="ko-KR"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endParaRPr>
          </a:p>
          <a:p>
            <a:pPr marL="0" marR="0" lvl="0" indent="0" algn="l" defTabSz="914400" rtl="0" eaLnBrk="1" fontAlgn="auto" latinLnBrk="1" hangingPunct="1">
              <a:lnSpc>
                <a:spcPct val="9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endParaRP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b</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=match+1;</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==c)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=match+2;</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b</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==c)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=match+3;</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==0)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a+b</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&lt;= c)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=2;</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b+c</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&lt;=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=2;</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a+c</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&lt;=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b</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=2;</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=3;</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1)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a+b</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&lt;= c)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=2;</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=1;</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==2)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a+c</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&lt;=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b</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2;</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=1;</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match</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==3) {</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if</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b+c</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&lt;=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=2;</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=1;</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else</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a:t>
            </a:r>
            <a:r>
              <a:rPr kumimoji="0" lang="ko-KR" altLang="en-US" sz="1600" b="0" i="0" u="none" strike="noStrike" kern="1200" cap="none" spc="0" normalizeH="0" baseline="0" noProof="0" dirty="0" err="1">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0;</a:t>
            </a:r>
          </a:p>
          <a:p>
            <a:pPr marL="0" marR="0" lvl="0" indent="0" algn="l" defTabSz="914400" rtl="0" eaLnBrk="1" fontAlgn="auto" latinLnBrk="1" hangingPunct="1">
              <a:lnSpc>
                <a:spcPct val="9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 }}</a:t>
            </a:r>
            <a:endParaRPr kumimoji="0" lang="en-US" altLang="ko-KR"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endParaRPr>
          </a:p>
          <a:p>
            <a:pPr marL="0" marR="0" lvl="0" indent="0" algn="l" defTabSz="914400" rtl="0" eaLnBrk="1" fontAlgn="auto" latinLnBrk="1" hangingPunct="1">
              <a:lnSpc>
                <a:spcPct val="9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    return </a:t>
            </a:r>
            <a:r>
              <a:rPr kumimoji="0" lang="en-US" altLang="ko-KR" sz="2000" b="1"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result</a:t>
            </a:r>
            <a:r>
              <a:rPr kumimoji="0" lang="en-US" altLang="ko-KR"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r>
              <a:rPr kumimoji="0" lang="ko-KR" altLang="en-US" sz="1600" b="0" i="0" u="none" strike="noStrike" kern="1200" cap="none" spc="0" normalizeH="0" baseline="0" noProof="0" dirty="0">
                <a:ln>
                  <a:noFill/>
                </a:ln>
                <a:solidFill>
                  <a:prstClr val="black"/>
                </a:solidFill>
                <a:effectLst/>
                <a:uLnTx/>
                <a:uFillTx/>
                <a:latin typeface="Courier New" panose="02070309020205020404" pitchFamily="49" charset="0"/>
                <a:ea typeface="맑은 고딕" panose="020B0503020000020004" pitchFamily="50" charset="-127"/>
                <a:cs typeface="Courier New" panose="02070309020205020404" pitchFamily="49" charset="0"/>
              </a:rPr>
              <a:t>}</a:t>
            </a:r>
          </a:p>
        </p:txBody>
      </p:sp>
      <p:sp>
        <p:nvSpPr>
          <p:cNvPr id="7" name="TextBox 6"/>
          <p:cNvSpPr txBox="1"/>
          <p:nvPr/>
        </p:nvSpPr>
        <p:spPr>
          <a:xfrm>
            <a:off x="288257" y="132604"/>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삼각형 판별 프로그램 코드 및 </a:t>
            </a: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CFG</a:t>
            </a:r>
            <a:endPar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endParaRPr>
          </a:p>
        </p:txBody>
      </p:sp>
    </p:spTree>
    <p:extLst>
      <p:ext uri="{BB962C8B-B14F-4D97-AF65-F5344CB8AC3E}">
        <p14:creationId xmlns:p14="http://schemas.microsoft.com/office/powerpoint/2010/main" val="124906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내용 개체 틀 5"/>
          <p:cNvSpPr txBox="1">
            <a:spLocks/>
          </p:cNvSpPr>
          <p:nvPr/>
        </p:nvSpPr>
        <p:spPr>
          <a:xfrm>
            <a:off x="288257" y="983745"/>
            <a:ext cx="5807735" cy="5738328"/>
          </a:xfrm>
          <a:prstGeom prst="rect">
            <a:avLst/>
          </a:prstGeom>
        </p:spPr>
        <p:txBody>
          <a:bodyPr vert="horz" lIns="91440" tIns="45720" rIns="91440" bIns="45720" rtlCol="0">
            <a:noAutofit/>
          </a:bodyPr>
          <a:lstStyle/>
          <a:p>
            <a:pPr marL="342900" marR="0" lvl="0"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유닛 </a:t>
            </a:r>
            <a:r>
              <a:rPr kumimoji="0" lang="ko-KR" altLang="en-US" sz="28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테스팅에</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필요한 테스트 </a:t>
            </a:r>
            <a:b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케이스 수는</a:t>
            </a: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p>
          <a:p>
            <a:pPr marL="1200150" marR="0" lvl="1" indent="-742950" algn="l" defTabSz="914400" rtl="0" eaLnBrk="1" fontAlgn="auto" latinLnBrk="1" hangingPunct="1">
              <a:lnSpc>
                <a:spcPct val="100000"/>
              </a:lnSpc>
              <a:spcBef>
                <a:spcPct val="20000"/>
              </a:spcBef>
              <a:spcAft>
                <a:spcPts val="0"/>
              </a:spcAft>
              <a:buClrTx/>
              <a:buSzTx/>
              <a:buFont typeface="+mj-ea"/>
              <a:buAutoNum type="circleNumDbPlain"/>
              <a:tabLst/>
              <a:defRPr/>
            </a:pP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4</a:t>
            </a:r>
          </a:p>
          <a:p>
            <a:pPr marL="1200150" marR="0" lvl="1" indent="-742950" algn="l" defTabSz="914400" rtl="0" eaLnBrk="1" fontAlgn="auto" latinLnBrk="1" hangingPunct="1">
              <a:lnSpc>
                <a:spcPct val="100000"/>
              </a:lnSpc>
              <a:spcBef>
                <a:spcPct val="20000"/>
              </a:spcBef>
              <a:spcAft>
                <a:spcPts val="0"/>
              </a:spcAft>
              <a:buClrTx/>
              <a:buSzTx/>
              <a:buFont typeface="+mj-ea"/>
              <a:buAutoNum type="circleNumDbPlain"/>
              <a:tabLst/>
              <a:defRPr/>
            </a:pP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11</a:t>
            </a:r>
          </a:p>
          <a:p>
            <a:pPr marL="1200150" marR="0" lvl="1" indent="-742950" algn="l" defTabSz="914400" rtl="0" eaLnBrk="1" fontAlgn="auto" latinLnBrk="1" hangingPunct="1">
              <a:lnSpc>
                <a:spcPct val="100000"/>
              </a:lnSpc>
              <a:spcBef>
                <a:spcPct val="20000"/>
              </a:spcBef>
              <a:spcAft>
                <a:spcPts val="0"/>
              </a:spcAft>
              <a:buClrTx/>
              <a:buSzTx/>
              <a:buFont typeface="+mj-ea"/>
              <a:buAutoNum type="circleNumDbPlain"/>
              <a:tabLst/>
              <a:defRPr/>
            </a:pP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50</a:t>
            </a:r>
          </a:p>
          <a:p>
            <a:pPr marL="1200150" marR="0" lvl="1" indent="-742950" algn="l" defTabSz="914400" rtl="0" eaLnBrk="1" fontAlgn="auto" latinLnBrk="1" hangingPunct="1">
              <a:lnSpc>
                <a:spcPct val="100000"/>
              </a:lnSpc>
              <a:spcBef>
                <a:spcPct val="20000"/>
              </a:spcBef>
              <a:spcAft>
                <a:spcPts val="0"/>
              </a:spcAft>
              <a:buClrTx/>
              <a:buSzTx/>
              <a:buFont typeface="+mj-ea"/>
              <a:buAutoNum type="circleNumDbPlain"/>
              <a:tabLst/>
              <a:defRPr/>
            </a:pP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100</a:t>
            </a: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오른쪽 </a:t>
            </a: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control-flow graph</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에서 </a:t>
            </a:r>
            <a:b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ko-KR" altLang="en-US" sz="28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수행가능한</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r>
              <a:rPr kumimoji="0" lang="ko-KR" altLang="en-US" sz="28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실행경로</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수는</a:t>
            </a: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a:t>
            </a:r>
          </a:p>
          <a:p>
            <a:pPr marL="8001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11</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개 </a:t>
            </a:r>
            <a:endPar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자동 </a:t>
            </a:r>
            <a:r>
              <a:rPr kumimoji="0" lang="ko-KR" altLang="en-US" sz="28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테스팅의</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목표</a:t>
            </a: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p>
          <a:p>
            <a:pPr marL="8001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해당 </a:t>
            </a: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11</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개 실행 경로를 수행하는 </a:t>
            </a:r>
            <a:r>
              <a:rPr kumimoji="0" lang="ko-KR" altLang="en-US" sz="28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입력값</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11</a:t>
            </a:r>
            <a:r>
              <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개 만들기</a:t>
            </a:r>
            <a:r>
              <a:rPr kumimoji="0" lang="en-US" altLang="ko-KR"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ko-KR" altLang="en-US" sz="28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p:txBody>
      </p:sp>
      <p:grpSp>
        <p:nvGrpSpPr>
          <p:cNvPr id="13" name="그룹 12"/>
          <p:cNvGrpSpPr/>
          <p:nvPr/>
        </p:nvGrpSpPr>
        <p:grpSpPr>
          <a:xfrm>
            <a:off x="6438896" y="923730"/>
            <a:ext cx="5067300" cy="5849519"/>
            <a:chOff x="4000496" y="13336"/>
            <a:chExt cx="5067300" cy="6773251"/>
          </a:xfrm>
        </p:grpSpPr>
        <p:pic>
          <p:nvPicPr>
            <p:cNvPr id="89091" name="Picture 3"/>
            <p:cNvPicPr>
              <a:picLocks noChangeAspect="1" noChangeArrowheads="1"/>
            </p:cNvPicPr>
            <p:nvPr/>
          </p:nvPicPr>
          <p:blipFill>
            <a:blip r:embed="rId3"/>
            <a:srcRect b="2589"/>
            <a:stretch>
              <a:fillRect/>
            </a:stretch>
          </p:blipFill>
          <p:spPr bwMode="auto">
            <a:xfrm>
              <a:off x="4000496" y="13336"/>
              <a:ext cx="5067300" cy="6773251"/>
            </a:xfrm>
            <a:prstGeom prst="rect">
              <a:avLst/>
            </a:prstGeom>
            <a:noFill/>
            <a:ln w="38100">
              <a:solidFill>
                <a:schemeClr val="accent1"/>
              </a:solidFill>
              <a:miter lim="800000"/>
              <a:headEnd/>
              <a:tailEnd/>
            </a:ln>
            <a:effectLst/>
          </p:spPr>
        </p:pic>
        <p:sp>
          <p:nvSpPr>
            <p:cNvPr id="12" name="직사각형 11"/>
            <p:cNvSpPr/>
            <p:nvPr/>
          </p:nvSpPr>
          <p:spPr>
            <a:xfrm>
              <a:off x="4000496" y="142852"/>
              <a:ext cx="1928826" cy="138988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“Software Testing a craftsman’s approach” 2</a:t>
              </a:r>
              <a:r>
                <a:rPr kumimoji="0" lang="en-US" altLang="ko-KR" sz="1800" b="0" i="0" u="none" strike="noStrike" kern="1200" cap="none" spc="0" normalizeH="0" baseline="30000" noProof="0" dirty="0">
                  <a:ln>
                    <a:noFill/>
                  </a:ln>
                  <a:solidFill>
                    <a:prstClr val="black"/>
                  </a:solidFill>
                  <a:effectLst/>
                  <a:uLnTx/>
                  <a:uFillTx/>
                  <a:latin typeface="Calibri" pitchFamily="34" charset="0"/>
                  <a:ea typeface="맑은 고딕" panose="020B0503020000020004" pitchFamily="50" charset="-127"/>
                  <a:cs typeface="+mn-cs"/>
                </a:rPr>
                <a:t>nd</a:t>
              </a: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a:t>
              </a:r>
              <a:r>
                <a:rPr kumimoji="0" lang="en-US" altLang="ko-KR" sz="1800" b="0" i="0" u="none" strike="noStrike" kern="1200" cap="none" spc="0" normalizeH="0" baseline="0" noProof="0" dirty="0" err="1">
                  <a:ln>
                    <a:noFill/>
                  </a:ln>
                  <a:solidFill>
                    <a:prstClr val="black"/>
                  </a:solidFill>
                  <a:effectLst/>
                  <a:uLnTx/>
                  <a:uFillTx/>
                  <a:latin typeface="Calibri" pitchFamily="34" charset="0"/>
                  <a:ea typeface="맑은 고딕" panose="020B0503020000020004" pitchFamily="50" charset="-127"/>
                  <a:cs typeface="+mn-cs"/>
                </a:rPr>
                <a:t>ed</a:t>
              </a: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by </a:t>
              </a:r>
              <a:r>
                <a:rPr kumimoji="0" lang="en-US" altLang="ko-KR" sz="1800" b="0" i="0" u="none" strike="noStrike" kern="1200" cap="none" spc="0" normalizeH="0" baseline="0" noProof="0" dirty="0" err="1">
                  <a:ln>
                    <a:noFill/>
                  </a:ln>
                  <a:solidFill>
                    <a:prstClr val="black"/>
                  </a:solidFill>
                  <a:effectLst/>
                  <a:uLnTx/>
                  <a:uFillTx/>
                  <a:latin typeface="Calibri" pitchFamily="34" charset="0"/>
                  <a:ea typeface="맑은 고딕" panose="020B0503020000020004" pitchFamily="50" charset="-127"/>
                  <a:cs typeface="+mn-cs"/>
                </a:rPr>
                <a:t>P.C.Jorgensen</a:t>
              </a: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a:t>
              </a:r>
            </a:p>
          </p:txBody>
        </p:sp>
      </p:grpSp>
      <p:sp>
        <p:nvSpPr>
          <p:cNvPr id="7" name="TextBox 6"/>
          <p:cNvSpPr txBox="1"/>
          <p:nvPr/>
        </p:nvSpPr>
        <p:spPr>
          <a:xfrm>
            <a:off x="288257" y="113942"/>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삼각형 판별 프로그램에 대한</a:t>
            </a: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유닛 테스트 </a:t>
            </a:r>
            <a:r>
              <a:rPr kumimoji="0" lang="ko-KR" altLang="en-US" sz="3200" b="1" i="0" u="none" strike="noStrike" kern="1200" cap="none" spc="0" normalizeH="0" baseline="0" noProof="0" dirty="0" err="1">
                <a:ln>
                  <a:noFill/>
                </a:ln>
                <a:solidFill>
                  <a:prstClr val="white"/>
                </a:solidFill>
                <a:effectLst/>
                <a:uLnTx/>
                <a:uFillTx/>
                <a:latin typeface="HY헤드라인M" panose="02030600000101010101" pitchFamily="18" charset="-127"/>
                <a:ea typeface="HY헤드라인M" panose="02030600000101010101" pitchFamily="18" charset="-127"/>
                <a:cs typeface="+mn-cs"/>
              </a:rPr>
              <a:t>입력값</a:t>
            </a: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a:t>
            </a:r>
            <a:endPar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endParaRPr>
          </a:p>
        </p:txBody>
      </p:sp>
      <p:sp>
        <p:nvSpPr>
          <p:cNvPr id="2" name="자유형 1"/>
          <p:cNvSpPr/>
          <p:nvPr/>
        </p:nvSpPr>
        <p:spPr>
          <a:xfrm>
            <a:off x="6572991" y="1093862"/>
            <a:ext cx="3382907" cy="5554766"/>
          </a:xfrm>
          <a:custGeom>
            <a:avLst/>
            <a:gdLst>
              <a:gd name="connsiteX0" fmla="*/ 2306089 w 3382907"/>
              <a:gd name="connsiteY0" fmla="*/ 0 h 5554766"/>
              <a:gd name="connsiteX1" fmla="*/ 2280452 w 3382907"/>
              <a:gd name="connsiteY1" fmla="*/ 247828 h 5554766"/>
              <a:gd name="connsiteX2" fmla="*/ 2288998 w 3382907"/>
              <a:gd name="connsiteY2" fmla="*/ 581114 h 5554766"/>
              <a:gd name="connsiteX3" fmla="*/ 2297544 w 3382907"/>
              <a:gd name="connsiteY3" fmla="*/ 606751 h 5554766"/>
              <a:gd name="connsiteX4" fmla="*/ 2331727 w 3382907"/>
              <a:gd name="connsiteY4" fmla="*/ 658026 h 5554766"/>
              <a:gd name="connsiteX5" fmla="*/ 2383002 w 3382907"/>
              <a:gd name="connsiteY5" fmla="*/ 726392 h 5554766"/>
              <a:gd name="connsiteX6" fmla="*/ 2408639 w 3382907"/>
              <a:gd name="connsiteY6" fmla="*/ 734938 h 5554766"/>
              <a:gd name="connsiteX7" fmla="*/ 2451368 w 3382907"/>
              <a:gd name="connsiteY7" fmla="*/ 769121 h 5554766"/>
              <a:gd name="connsiteX8" fmla="*/ 2477005 w 3382907"/>
              <a:gd name="connsiteY8" fmla="*/ 794759 h 5554766"/>
              <a:gd name="connsiteX9" fmla="*/ 2511188 w 3382907"/>
              <a:gd name="connsiteY9" fmla="*/ 811850 h 5554766"/>
              <a:gd name="connsiteX10" fmla="*/ 2545372 w 3382907"/>
              <a:gd name="connsiteY10" fmla="*/ 837488 h 5554766"/>
              <a:gd name="connsiteX11" fmla="*/ 2622284 w 3382907"/>
              <a:gd name="connsiteY11" fmla="*/ 863125 h 5554766"/>
              <a:gd name="connsiteX12" fmla="*/ 2707742 w 3382907"/>
              <a:gd name="connsiteY12" fmla="*/ 880217 h 5554766"/>
              <a:gd name="connsiteX13" fmla="*/ 2904295 w 3382907"/>
              <a:gd name="connsiteY13" fmla="*/ 897308 h 5554766"/>
              <a:gd name="connsiteX14" fmla="*/ 2938478 w 3382907"/>
              <a:gd name="connsiteY14" fmla="*/ 905854 h 5554766"/>
              <a:gd name="connsiteX15" fmla="*/ 2989753 w 3382907"/>
              <a:gd name="connsiteY15" fmla="*/ 914400 h 5554766"/>
              <a:gd name="connsiteX16" fmla="*/ 3041028 w 3382907"/>
              <a:gd name="connsiteY16" fmla="*/ 931491 h 5554766"/>
              <a:gd name="connsiteX17" fmla="*/ 3075211 w 3382907"/>
              <a:gd name="connsiteY17" fmla="*/ 940037 h 5554766"/>
              <a:gd name="connsiteX18" fmla="*/ 3100848 w 3382907"/>
              <a:gd name="connsiteY18" fmla="*/ 948583 h 5554766"/>
              <a:gd name="connsiteX19" fmla="*/ 3177760 w 3382907"/>
              <a:gd name="connsiteY19" fmla="*/ 965674 h 5554766"/>
              <a:gd name="connsiteX20" fmla="*/ 3220489 w 3382907"/>
              <a:gd name="connsiteY20" fmla="*/ 1051132 h 5554766"/>
              <a:gd name="connsiteX21" fmla="*/ 3194852 w 3382907"/>
              <a:gd name="connsiteY21" fmla="*/ 1128045 h 5554766"/>
              <a:gd name="connsiteX22" fmla="*/ 3169215 w 3382907"/>
              <a:gd name="connsiteY22" fmla="*/ 1145136 h 5554766"/>
              <a:gd name="connsiteX23" fmla="*/ 3152123 w 3382907"/>
              <a:gd name="connsiteY23" fmla="*/ 1170774 h 5554766"/>
              <a:gd name="connsiteX24" fmla="*/ 3117940 w 3382907"/>
              <a:gd name="connsiteY24" fmla="*/ 1179319 h 5554766"/>
              <a:gd name="connsiteX25" fmla="*/ 3092302 w 3382907"/>
              <a:gd name="connsiteY25" fmla="*/ 1187865 h 5554766"/>
              <a:gd name="connsiteX26" fmla="*/ 3066665 w 3382907"/>
              <a:gd name="connsiteY26" fmla="*/ 1204957 h 5554766"/>
              <a:gd name="connsiteX27" fmla="*/ 3032482 w 3382907"/>
              <a:gd name="connsiteY27" fmla="*/ 1213502 h 5554766"/>
              <a:gd name="connsiteX28" fmla="*/ 3006845 w 3382907"/>
              <a:gd name="connsiteY28" fmla="*/ 1222048 h 5554766"/>
              <a:gd name="connsiteX29" fmla="*/ 2964116 w 3382907"/>
              <a:gd name="connsiteY29" fmla="*/ 1239140 h 5554766"/>
              <a:gd name="connsiteX30" fmla="*/ 2878658 w 3382907"/>
              <a:gd name="connsiteY30" fmla="*/ 1247686 h 5554766"/>
              <a:gd name="connsiteX31" fmla="*/ 2827383 w 3382907"/>
              <a:gd name="connsiteY31" fmla="*/ 1256231 h 5554766"/>
              <a:gd name="connsiteX32" fmla="*/ 2784654 w 3382907"/>
              <a:gd name="connsiteY32" fmla="*/ 1264777 h 5554766"/>
              <a:gd name="connsiteX33" fmla="*/ 2750471 w 3382907"/>
              <a:gd name="connsiteY33" fmla="*/ 1273323 h 5554766"/>
              <a:gd name="connsiteX34" fmla="*/ 2647921 w 3382907"/>
              <a:gd name="connsiteY34" fmla="*/ 1290415 h 5554766"/>
              <a:gd name="connsiteX35" fmla="*/ 2588101 w 3382907"/>
              <a:gd name="connsiteY35" fmla="*/ 1307506 h 5554766"/>
              <a:gd name="connsiteX36" fmla="*/ 2519734 w 3382907"/>
              <a:gd name="connsiteY36" fmla="*/ 1324598 h 5554766"/>
              <a:gd name="connsiteX37" fmla="*/ 2425730 w 3382907"/>
              <a:gd name="connsiteY37" fmla="*/ 1358781 h 5554766"/>
              <a:gd name="connsiteX38" fmla="*/ 2391547 w 3382907"/>
              <a:gd name="connsiteY38" fmla="*/ 1367327 h 5554766"/>
              <a:gd name="connsiteX39" fmla="*/ 2357364 w 3382907"/>
              <a:gd name="connsiteY39" fmla="*/ 1392964 h 5554766"/>
              <a:gd name="connsiteX40" fmla="*/ 2331727 w 3382907"/>
              <a:gd name="connsiteY40" fmla="*/ 1401510 h 5554766"/>
              <a:gd name="connsiteX41" fmla="*/ 2323181 w 3382907"/>
              <a:gd name="connsiteY41" fmla="*/ 1427147 h 5554766"/>
              <a:gd name="connsiteX42" fmla="*/ 2348818 w 3382907"/>
              <a:gd name="connsiteY42" fmla="*/ 1529697 h 5554766"/>
              <a:gd name="connsiteX43" fmla="*/ 2374456 w 3382907"/>
              <a:gd name="connsiteY43" fmla="*/ 1563880 h 5554766"/>
              <a:gd name="connsiteX44" fmla="*/ 2383002 w 3382907"/>
              <a:gd name="connsiteY44" fmla="*/ 1589517 h 5554766"/>
              <a:gd name="connsiteX45" fmla="*/ 2442822 w 3382907"/>
              <a:gd name="connsiteY45" fmla="*/ 1615155 h 5554766"/>
              <a:gd name="connsiteX46" fmla="*/ 2477005 w 3382907"/>
              <a:gd name="connsiteY46" fmla="*/ 1632246 h 5554766"/>
              <a:gd name="connsiteX47" fmla="*/ 2519734 w 3382907"/>
              <a:gd name="connsiteY47" fmla="*/ 1640792 h 5554766"/>
              <a:gd name="connsiteX48" fmla="*/ 2571009 w 3382907"/>
              <a:gd name="connsiteY48" fmla="*/ 1657884 h 5554766"/>
              <a:gd name="connsiteX49" fmla="*/ 2613738 w 3382907"/>
              <a:gd name="connsiteY49" fmla="*/ 1674975 h 5554766"/>
              <a:gd name="connsiteX50" fmla="*/ 2776108 w 3382907"/>
              <a:gd name="connsiteY50" fmla="*/ 1683521 h 5554766"/>
              <a:gd name="connsiteX51" fmla="*/ 2827383 w 3382907"/>
              <a:gd name="connsiteY51" fmla="*/ 1692067 h 5554766"/>
              <a:gd name="connsiteX52" fmla="*/ 2861566 w 3382907"/>
              <a:gd name="connsiteY52" fmla="*/ 1700613 h 5554766"/>
              <a:gd name="connsiteX53" fmla="*/ 3066665 w 3382907"/>
              <a:gd name="connsiteY53" fmla="*/ 1709159 h 5554766"/>
              <a:gd name="connsiteX54" fmla="*/ 3263218 w 3382907"/>
              <a:gd name="connsiteY54" fmla="*/ 1726250 h 5554766"/>
              <a:gd name="connsiteX55" fmla="*/ 3297402 w 3382907"/>
              <a:gd name="connsiteY55" fmla="*/ 1734796 h 5554766"/>
              <a:gd name="connsiteX56" fmla="*/ 3323039 w 3382907"/>
              <a:gd name="connsiteY56" fmla="*/ 1743342 h 5554766"/>
              <a:gd name="connsiteX57" fmla="*/ 3314493 w 3382907"/>
              <a:gd name="connsiteY57" fmla="*/ 1786071 h 5554766"/>
              <a:gd name="connsiteX58" fmla="*/ 3305947 w 3382907"/>
              <a:gd name="connsiteY58" fmla="*/ 1811708 h 5554766"/>
              <a:gd name="connsiteX59" fmla="*/ 3280310 w 3382907"/>
              <a:gd name="connsiteY59" fmla="*/ 1828800 h 5554766"/>
              <a:gd name="connsiteX60" fmla="*/ 3246127 w 3382907"/>
              <a:gd name="connsiteY60" fmla="*/ 1854437 h 5554766"/>
              <a:gd name="connsiteX61" fmla="*/ 3186306 w 3382907"/>
              <a:gd name="connsiteY61" fmla="*/ 1888620 h 5554766"/>
              <a:gd name="connsiteX62" fmla="*/ 3152123 w 3382907"/>
              <a:gd name="connsiteY62" fmla="*/ 1905712 h 5554766"/>
              <a:gd name="connsiteX63" fmla="*/ 3117940 w 3382907"/>
              <a:gd name="connsiteY63" fmla="*/ 1931349 h 5554766"/>
              <a:gd name="connsiteX64" fmla="*/ 3066665 w 3382907"/>
              <a:gd name="connsiteY64" fmla="*/ 1939895 h 5554766"/>
              <a:gd name="connsiteX65" fmla="*/ 2929932 w 3382907"/>
              <a:gd name="connsiteY65" fmla="*/ 1982624 h 5554766"/>
              <a:gd name="connsiteX66" fmla="*/ 2784654 w 3382907"/>
              <a:gd name="connsiteY66" fmla="*/ 2016807 h 5554766"/>
              <a:gd name="connsiteX67" fmla="*/ 2656467 w 3382907"/>
              <a:gd name="connsiteY67" fmla="*/ 2042445 h 5554766"/>
              <a:gd name="connsiteX68" fmla="*/ 2545372 w 3382907"/>
              <a:gd name="connsiteY68" fmla="*/ 2068082 h 5554766"/>
              <a:gd name="connsiteX69" fmla="*/ 2451368 w 3382907"/>
              <a:gd name="connsiteY69" fmla="*/ 2110811 h 5554766"/>
              <a:gd name="connsiteX70" fmla="*/ 2400093 w 3382907"/>
              <a:gd name="connsiteY70" fmla="*/ 2127902 h 5554766"/>
              <a:gd name="connsiteX71" fmla="*/ 2383002 w 3382907"/>
              <a:gd name="connsiteY71" fmla="*/ 2153540 h 5554766"/>
              <a:gd name="connsiteX72" fmla="*/ 2391547 w 3382907"/>
              <a:gd name="connsiteY72" fmla="*/ 2179177 h 5554766"/>
              <a:gd name="connsiteX73" fmla="*/ 2442822 w 3382907"/>
              <a:gd name="connsiteY73" fmla="*/ 2204815 h 5554766"/>
              <a:gd name="connsiteX74" fmla="*/ 2459914 w 3382907"/>
              <a:gd name="connsiteY74" fmla="*/ 2230452 h 5554766"/>
              <a:gd name="connsiteX75" fmla="*/ 2502643 w 3382907"/>
              <a:gd name="connsiteY75" fmla="*/ 2247544 h 5554766"/>
              <a:gd name="connsiteX76" fmla="*/ 2579555 w 3382907"/>
              <a:gd name="connsiteY76" fmla="*/ 2273181 h 5554766"/>
              <a:gd name="connsiteX77" fmla="*/ 3194852 w 3382907"/>
              <a:gd name="connsiteY77" fmla="*/ 2281727 h 5554766"/>
              <a:gd name="connsiteX78" fmla="*/ 3246127 w 3382907"/>
              <a:gd name="connsiteY78" fmla="*/ 2290273 h 5554766"/>
              <a:gd name="connsiteX79" fmla="*/ 3374314 w 3382907"/>
              <a:gd name="connsiteY79" fmla="*/ 2298818 h 5554766"/>
              <a:gd name="connsiteX80" fmla="*/ 3365768 w 3382907"/>
              <a:gd name="connsiteY80" fmla="*/ 2375731 h 5554766"/>
              <a:gd name="connsiteX81" fmla="*/ 3323039 w 3382907"/>
              <a:gd name="connsiteY81" fmla="*/ 2409914 h 5554766"/>
              <a:gd name="connsiteX82" fmla="*/ 3271764 w 3382907"/>
              <a:gd name="connsiteY82" fmla="*/ 2444097 h 5554766"/>
              <a:gd name="connsiteX83" fmla="*/ 3177760 w 3382907"/>
              <a:gd name="connsiteY83" fmla="*/ 2495372 h 5554766"/>
              <a:gd name="connsiteX84" fmla="*/ 3100848 w 3382907"/>
              <a:gd name="connsiteY84" fmla="*/ 2512463 h 5554766"/>
              <a:gd name="connsiteX85" fmla="*/ 3049573 w 3382907"/>
              <a:gd name="connsiteY85" fmla="*/ 2529555 h 5554766"/>
              <a:gd name="connsiteX86" fmla="*/ 2998299 w 3382907"/>
              <a:gd name="connsiteY86" fmla="*/ 2538101 h 5554766"/>
              <a:gd name="connsiteX87" fmla="*/ 2947024 w 3382907"/>
              <a:gd name="connsiteY87" fmla="*/ 2555192 h 5554766"/>
              <a:gd name="connsiteX88" fmla="*/ 2912841 w 3382907"/>
              <a:gd name="connsiteY88" fmla="*/ 2572284 h 5554766"/>
              <a:gd name="connsiteX89" fmla="*/ 2741925 w 3382907"/>
              <a:gd name="connsiteY89" fmla="*/ 2606467 h 5554766"/>
              <a:gd name="connsiteX90" fmla="*/ 2673559 w 3382907"/>
              <a:gd name="connsiteY90" fmla="*/ 2632104 h 5554766"/>
              <a:gd name="connsiteX91" fmla="*/ 2613738 w 3382907"/>
              <a:gd name="connsiteY91" fmla="*/ 2640650 h 5554766"/>
              <a:gd name="connsiteX92" fmla="*/ 2571009 w 3382907"/>
              <a:gd name="connsiteY92" fmla="*/ 2649196 h 5554766"/>
              <a:gd name="connsiteX93" fmla="*/ 2451368 w 3382907"/>
              <a:gd name="connsiteY93" fmla="*/ 2674833 h 5554766"/>
              <a:gd name="connsiteX94" fmla="*/ 2425730 w 3382907"/>
              <a:gd name="connsiteY94" fmla="*/ 2683379 h 5554766"/>
              <a:gd name="connsiteX95" fmla="*/ 2383002 w 3382907"/>
              <a:gd name="connsiteY95" fmla="*/ 2700471 h 5554766"/>
              <a:gd name="connsiteX96" fmla="*/ 2348818 w 3382907"/>
              <a:gd name="connsiteY96" fmla="*/ 2709017 h 5554766"/>
              <a:gd name="connsiteX97" fmla="*/ 2314635 w 3382907"/>
              <a:gd name="connsiteY97" fmla="*/ 2726108 h 5554766"/>
              <a:gd name="connsiteX98" fmla="*/ 2280452 w 3382907"/>
              <a:gd name="connsiteY98" fmla="*/ 2734654 h 5554766"/>
              <a:gd name="connsiteX99" fmla="*/ 2254815 w 3382907"/>
              <a:gd name="connsiteY99" fmla="*/ 2743200 h 5554766"/>
              <a:gd name="connsiteX100" fmla="*/ 2212086 w 3382907"/>
              <a:gd name="connsiteY100" fmla="*/ 2751745 h 5554766"/>
              <a:gd name="connsiteX101" fmla="*/ 2143719 w 3382907"/>
              <a:gd name="connsiteY101" fmla="*/ 2777383 h 5554766"/>
              <a:gd name="connsiteX102" fmla="*/ 2100990 w 3382907"/>
              <a:gd name="connsiteY102" fmla="*/ 2785929 h 5554766"/>
              <a:gd name="connsiteX103" fmla="*/ 2058261 w 3382907"/>
              <a:gd name="connsiteY103" fmla="*/ 2811566 h 5554766"/>
              <a:gd name="connsiteX104" fmla="*/ 1930074 w 3382907"/>
              <a:gd name="connsiteY104" fmla="*/ 2845749 h 5554766"/>
              <a:gd name="connsiteX105" fmla="*/ 1878800 w 3382907"/>
              <a:gd name="connsiteY105" fmla="*/ 2871387 h 5554766"/>
              <a:gd name="connsiteX106" fmla="*/ 1759159 w 3382907"/>
              <a:gd name="connsiteY106" fmla="*/ 2931207 h 5554766"/>
              <a:gd name="connsiteX107" fmla="*/ 1699338 w 3382907"/>
              <a:gd name="connsiteY107" fmla="*/ 2948299 h 5554766"/>
              <a:gd name="connsiteX108" fmla="*/ 1596788 w 3382907"/>
              <a:gd name="connsiteY108" fmla="*/ 2999574 h 5554766"/>
              <a:gd name="connsiteX109" fmla="*/ 1536968 w 3382907"/>
              <a:gd name="connsiteY109" fmla="*/ 3016665 h 5554766"/>
              <a:gd name="connsiteX110" fmla="*/ 1511330 w 3382907"/>
              <a:gd name="connsiteY110" fmla="*/ 3025211 h 5554766"/>
              <a:gd name="connsiteX111" fmla="*/ 1485693 w 3382907"/>
              <a:gd name="connsiteY111" fmla="*/ 3042302 h 5554766"/>
              <a:gd name="connsiteX112" fmla="*/ 1391689 w 3382907"/>
              <a:gd name="connsiteY112" fmla="*/ 3076486 h 5554766"/>
              <a:gd name="connsiteX113" fmla="*/ 1314777 w 3382907"/>
              <a:gd name="connsiteY113" fmla="*/ 3110669 h 5554766"/>
              <a:gd name="connsiteX114" fmla="*/ 1289140 w 3382907"/>
              <a:gd name="connsiteY114" fmla="*/ 3119215 h 5554766"/>
              <a:gd name="connsiteX115" fmla="*/ 1263502 w 3382907"/>
              <a:gd name="connsiteY115" fmla="*/ 3136306 h 5554766"/>
              <a:gd name="connsiteX116" fmla="*/ 1212228 w 3382907"/>
              <a:gd name="connsiteY116" fmla="*/ 3153398 h 5554766"/>
              <a:gd name="connsiteX117" fmla="*/ 1143861 w 3382907"/>
              <a:gd name="connsiteY117" fmla="*/ 3179035 h 5554766"/>
              <a:gd name="connsiteX118" fmla="*/ 1118224 w 3382907"/>
              <a:gd name="connsiteY118" fmla="*/ 3187581 h 5554766"/>
              <a:gd name="connsiteX119" fmla="*/ 938762 w 3382907"/>
              <a:gd name="connsiteY119" fmla="*/ 3255947 h 5554766"/>
              <a:gd name="connsiteX120" fmla="*/ 861850 w 3382907"/>
              <a:gd name="connsiteY120" fmla="*/ 3290131 h 5554766"/>
              <a:gd name="connsiteX121" fmla="*/ 742209 w 3382907"/>
              <a:gd name="connsiteY121" fmla="*/ 3332859 h 5554766"/>
              <a:gd name="connsiteX122" fmla="*/ 699480 w 3382907"/>
              <a:gd name="connsiteY122" fmla="*/ 3341405 h 5554766"/>
              <a:gd name="connsiteX123" fmla="*/ 545656 w 3382907"/>
              <a:gd name="connsiteY123" fmla="*/ 3401226 h 5554766"/>
              <a:gd name="connsiteX124" fmla="*/ 477289 w 3382907"/>
              <a:gd name="connsiteY124" fmla="*/ 3426863 h 5554766"/>
              <a:gd name="connsiteX125" fmla="*/ 357648 w 3382907"/>
              <a:gd name="connsiteY125" fmla="*/ 3495230 h 5554766"/>
              <a:gd name="connsiteX126" fmla="*/ 255099 w 3382907"/>
              <a:gd name="connsiteY126" fmla="*/ 3555050 h 5554766"/>
              <a:gd name="connsiteX127" fmla="*/ 238007 w 3382907"/>
              <a:gd name="connsiteY127" fmla="*/ 3580688 h 5554766"/>
              <a:gd name="connsiteX128" fmla="*/ 229461 w 3382907"/>
              <a:gd name="connsiteY128" fmla="*/ 3606325 h 5554766"/>
              <a:gd name="connsiteX129" fmla="*/ 212370 w 3382907"/>
              <a:gd name="connsiteY129" fmla="*/ 3700329 h 5554766"/>
              <a:gd name="connsiteX130" fmla="*/ 195278 w 3382907"/>
              <a:gd name="connsiteY130" fmla="*/ 3777241 h 5554766"/>
              <a:gd name="connsiteX131" fmla="*/ 178187 w 3382907"/>
              <a:gd name="connsiteY131" fmla="*/ 3828516 h 5554766"/>
              <a:gd name="connsiteX132" fmla="*/ 152549 w 3382907"/>
              <a:gd name="connsiteY132" fmla="*/ 3965248 h 5554766"/>
              <a:gd name="connsiteX133" fmla="*/ 144003 w 3382907"/>
              <a:gd name="connsiteY133" fmla="*/ 4025069 h 5554766"/>
              <a:gd name="connsiteX134" fmla="*/ 101274 w 3382907"/>
              <a:gd name="connsiteY134" fmla="*/ 4161802 h 5554766"/>
              <a:gd name="connsiteX135" fmla="*/ 75637 w 3382907"/>
              <a:gd name="connsiteY135" fmla="*/ 4264351 h 5554766"/>
              <a:gd name="connsiteX136" fmla="*/ 58545 w 3382907"/>
              <a:gd name="connsiteY136" fmla="*/ 4375446 h 5554766"/>
              <a:gd name="connsiteX137" fmla="*/ 24362 w 3382907"/>
              <a:gd name="connsiteY137" fmla="*/ 4546362 h 5554766"/>
              <a:gd name="connsiteX138" fmla="*/ 7271 w 3382907"/>
              <a:gd name="connsiteY138" fmla="*/ 5554766 h 55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382907" h="5554766">
                <a:moveTo>
                  <a:pt x="2306089" y="0"/>
                </a:moveTo>
                <a:cubicBezTo>
                  <a:pt x="2297102" y="71904"/>
                  <a:pt x="2281378" y="192263"/>
                  <a:pt x="2280452" y="247828"/>
                </a:cubicBezTo>
                <a:cubicBezTo>
                  <a:pt x="2278600" y="358944"/>
                  <a:pt x="2283712" y="470108"/>
                  <a:pt x="2288998" y="581114"/>
                </a:cubicBezTo>
                <a:cubicBezTo>
                  <a:pt x="2289426" y="590112"/>
                  <a:pt x="2293169" y="598877"/>
                  <a:pt x="2297544" y="606751"/>
                </a:cubicBezTo>
                <a:cubicBezTo>
                  <a:pt x="2307520" y="624708"/>
                  <a:pt x="2321159" y="640412"/>
                  <a:pt x="2331727" y="658026"/>
                </a:cubicBezTo>
                <a:cubicBezTo>
                  <a:pt x="2346458" y="682578"/>
                  <a:pt x="2358078" y="709776"/>
                  <a:pt x="2383002" y="726392"/>
                </a:cubicBezTo>
                <a:cubicBezTo>
                  <a:pt x="2390497" y="731389"/>
                  <a:pt x="2400093" y="732089"/>
                  <a:pt x="2408639" y="734938"/>
                </a:cubicBezTo>
                <a:cubicBezTo>
                  <a:pt x="2446863" y="792275"/>
                  <a:pt x="2401834" y="736097"/>
                  <a:pt x="2451368" y="769121"/>
                </a:cubicBezTo>
                <a:cubicBezTo>
                  <a:pt x="2461424" y="775825"/>
                  <a:pt x="2467171" y="787734"/>
                  <a:pt x="2477005" y="794759"/>
                </a:cubicBezTo>
                <a:cubicBezTo>
                  <a:pt x="2487371" y="802164"/>
                  <a:pt x="2500385" y="805098"/>
                  <a:pt x="2511188" y="811850"/>
                </a:cubicBezTo>
                <a:cubicBezTo>
                  <a:pt x="2523266" y="819399"/>
                  <a:pt x="2532921" y="830571"/>
                  <a:pt x="2545372" y="837488"/>
                </a:cubicBezTo>
                <a:cubicBezTo>
                  <a:pt x="2567850" y="849976"/>
                  <a:pt x="2597073" y="857723"/>
                  <a:pt x="2622284" y="863125"/>
                </a:cubicBezTo>
                <a:cubicBezTo>
                  <a:pt x="2650689" y="869212"/>
                  <a:pt x="2678801" y="877700"/>
                  <a:pt x="2707742" y="880217"/>
                </a:cubicBezTo>
                <a:lnTo>
                  <a:pt x="2904295" y="897308"/>
                </a:lnTo>
                <a:cubicBezTo>
                  <a:pt x="2915689" y="900157"/>
                  <a:pt x="2926961" y="903551"/>
                  <a:pt x="2938478" y="905854"/>
                </a:cubicBezTo>
                <a:cubicBezTo>
                  <a:pt x="2955469" y="909252"/>
                  <a:pt x="2972943" y="910198"/>
                  <a:pt x="2989753" y="914400"/>
                </a:cubicBezTo>
                <a:cubicBezTo>
                  <a:pt x="3007231" y="918769"/>
                  <a:pt x="3023550" y="927121"/>
                  <a:pt x="3041028" y="931491"/>
                </a:cubicBezTo>
                <a:cubicBezTo>
                  <a:pt x="3052422" y="934340"/>
                  <a:pt x="3063918" y="936810"/>
                  <a:pt x="3075211" y="940037"/>
                </a:cubicBezTo>
                <a:cubicBezTo>
                  <a:pt x="3083872" y="942512"/>
                  <a:pt x="3092055" y="946629"/>
                  <a:pt x="3100848" y="948583"/>
                </a:cubicBezTo>
                <a:cubicBezTo>
                  <a:pt x="3191098" y="968639"/>
                  <a:pt x="3120042" y="946436"/>
                  <a:pt x="3177760" y="965674"/>
                </a:cubicBezTo>
                <a:cubicBezTo>
                  <a:pt x="3218459" y="1026721"/>
                  <a:pt x="3206962" y="997020"/>
                  <a:pt x="3220489" y="1051132"/>
                </a:cubicBezTo>
                <a:cubicBezTo>
                  <a:pt x="3214760" y="1085509"/>
                  <a:pt x="3218885" y="1104012"/>
                  <a:pt x="3194852" y="1128045"/>
                </a:cubicBezTo>
                <a:cubicBezTo>
                  <a:pt x="3187590" y="1135307"/>
                  <a:pt x="3177761" y="1139439"/>
                  <a:pt x="3169215" y="1145136"/>
                </a:cubicBezTo>
                <a:cubicBezTo>
                  <a:pt x="3163518" y="1153682"/>
                  <a:pt x="3160669" y="1165077"/>
                  <a:pt x="3152123" y="1170774"/>
                </a:cubicBezTo>
                <a:cubicBezTo>
                  <a:pt x="3142351" y="1177289"/>
                  <a:pt x="3129233" y="1176093"/>
                  <a:pt x="3117940" y="1179319"/>
                </a:cubicBezTo>
                <a:cubicBezTo>
                  <a:pt x="3109278" y="1181794"/>
                  <a:pt x="3100848" y="1185016"/>
                  <a:pt x="3092302" y="1187865"/>
                </a:cubicBezTo>
                <a:cubicBezTo>
                  <a:pt x="3083756" y="1193562"/>
                  <a:pt x="3076105" y="1200911"/>
                  <a:pt x="3066665" y="1204957"/>
                </a:cubicBezTo>
                <a:cubicBezTo>
                  <a:pt x="3055870" y="1209584"/>
                  <a:pt x="3043775" y="1210275"/>
                  <a:pt x="3032482" y="1213502"/>
                </a:cubicBezTo>
                <a:cubicBezTo>
                  <a:pt x="3023821" y="1215977"/>
                  <a:pt x="3015279" y="1218885"/>
                  <a:pt x="3006845" y="1222048"/>
                </a:cubicBezTo>
                <a:cubicBezTo>
                  <a:pt x="2992482" y="1227434"/>
                  <a:pt x="2979158" y="1236131"/>
                  <a:pt x="2964116" y="1239140"/>
                </a:cubicBezTo>
                <a:cubicBezTo>
                  <a:pt x="2936044" y="1244755"/>
                  <a:pt x="2907065" y="1244135"/>
                  <a:pt x="2878658" y="1247686"/>
                </a:cubicBezTo>
                <a:cubicBezTo>
                  <a:pt x="2861464" y="1249835"/>
                  <a:pt x="2844431" y="1253131"/>
                  <a:pt x="2827383" y="1256231"/>
                </a:cubicBezTo>
                <a:cubicBezTo>
                  <a:pt x="2813092" y="1258829"/>
                  <a:pt x="2798833" y="1261626"/>
                  <a:pt x="2784654" y="1264777"/>
                </a:cubicBezTo>
                <a:cubicBezTo>
                  <a:pt x="2773189" y="1267325"/>
                  <a:pt x="2762015" y="1271158"/>
                  <a:pt x="2750471" y="1273323"/>
                </a:cubicBezTo>
                <a:cubicBezTo>
                  <a:pt x="2716410" y="1279710"/>
                  <a:pt x="2681243" y="1280895"/>
                  <a:pt x="2647921" y="1290415"/>
                </a:cubicBezTo>
                <a:lnTo>
                  <a:pt x="2588101" y="1307506"/>
                </a:lnTo>
                <a:cubicBezTo>
                  <a:pt x="2565404" y="1313559"/>
                  <a:pt x="2542321" y="1318145"/>
                  <a:pt x="2519734" y="1324598"/>
                </a:cubicBezTo>
                <a:cubicBezTo>
                  <a:pt x="2421969" y="1352530"/>
                  <a:pt x="2512380" y="1329897"/>
                  <a:pt x="2425730" y="1358781"/>
                </a:cubicBezTo>
                <a:cubicBezTo>
                  <a:pt x="2414588" y="1362495"/>
                  <a:pt x="2402941" y="1364478"/>
                  <a:pt x="2391547" y="1367327"/>
                </a:cubicBezTo>
                <a:cubicBezTo>
                  <a:pt x="2380153" y="1375873"/>
                  <a:pt x="2369730" y="1385898"/>
                  <a:pt x="2357364" y="1392964"/>
                </a:cubicBezTo>
                <a:cubicBezTo>
                  <a:pt x="2349543" y="1397433"/>
                  <a:pt x="2338097" y="1395140"/>
                  <a:pt x="2331727" y="1401510"/>
                </a:cubicBezTo>
                <a:cubicBezTo>
                  <a:pt x="2325357" y="1407880"/>
                  <a:pt x="2326030" y="1418601"/>
                  <a:pt x="2323181" y="1427147"/>
                </a:cubicBezTo>
                <a:cubicBezTo>
                  <a:pt x="2326935" y="1449673"/>
                  <a:pt x="2334309" y="1510353"/>
                  <a:pt x="2348818" y="1529697"/>
                </a:cubicBezTo>
                <a:lnTo>
                  <a:pt x="2374456" y="1563880"/>
                </a:lnTo>
                <a:cubicBezTo>
                  <a:pt x="2377305" y="1572426"/>
                  <a:pt x="2377375" y="1582483"/>
                  <a:pt x="2383002" y="1589517"/>
                </a:cubicBezTo>
                <a:cubicBezTo>
                  <a:pt x="2400321" y="1611165"/>
                  <a:pt x="2419362" y="1606358"/>
                  <a:pt x="2442822" y="1615155"/>
                </a:cubicBezTo>
                <a:cubicBezTo>
                  <a:pt x="2454750" y="1619628"/>
                  <a:pt x="2464920" y="1628218"/>
                  <a:pt x="2477005" y="1632246"/>
                </a:cubicBezTo>
                <a:cubicBezTo>
                  <a:pt x="2490785" y="1636839"/>
                  <a:pt x="2505721" y="1636970"/>
                  <a:pt x="2519734" y="1640792"/>
                </a:cubicBezTo>
                <a:cubicBezTo>
                  <a:pt x="2537115" y="1645532"/>
                  <a:pt x="2554077" y="1651727"/>
                  <a:pt x="2571009" y="1657884"/>
                </a:cubicBezTo>
                <a:cubicBezTo>
                  <a:pt x="2585426" y="1663126"/>
                  <a:pt x="2598516" y="1673072"/>
                  <a:pt x="2613738" y="1674975"/>
                </a:cubicBezTo>
                <a:cubicBezTo>
                  <a:pt x="2667518" y="1681697"/>
                  <a:pt x="2721985" y="1680672"/>
                  <a:pt x="2776108" y="1683521"/>
                </a:cubicBezTo>
                <a:cubicBezTo>
                  <a:pt x="2793200" y="1686370"/>
                  <a:pt x="2810392" y="1688669"/>
                  <a:pt x="2827383" y="1692067"/>
                </a:cubicBezTo>
                <a:cubicBezTo>
                  <a:pt x="2838900" y="1694370"/>
                  <a:pt x="2849851" y="1699776"/>
                  <a:pt x="2861566" y="1700613"/>
                </a:cubicBezTo>
                <a:cubicBezTo>
                  <a:pt x="2929818" y="1705488"/>
                  <a:pt x="2998378" y="1704800"/>
                  <a:pt x="3066665" y="1709159"/>
                </a:cubicBezTo>
                <a:cubicBezTo>
                  <a:pt x="3132296" y="1713348"/>
                  <a:pt x="3263218" y="1726250"/>
                  <a:pt x="3263218" y="1726250"/>
                </a:cubicBezTo>
                <a:cubicBezTo>
                  <a:pt x="3274613" y="1729099"/>
                  <a:pt x="3286109" y="1731569"/>
                  <a:pt x="3297402" y="1734796"/>
                </a:cubicBezTo>
                <a:cubicBezTo>
                  <a:pt x="3306063" y="1737271"/>
                  <a:pt x="3320191" y="1734796"/>
                  <a:pt x="3323039" y="1743342"/>
                </a:cubicBezTo>
                <a:cubicBezTo>
                  <a:pt x="3327632" y="1757122"/>
                  <a:pt x="3318016" y="1771980"/>
                  <a:pt x="3314493" y="1786071"/>
                </a:cubicBezTo>
                <a:cubicBezTo>
                  <a:pt x="3312308" y="1794810"/>
                  <a:pt x="3311574" y="1804674"/>
                  <a:pt x="3305947" y="1811708"/>
                </a:cubicBezTo>
                <a:cubicBezTo>
                  <a:pt x="3299531" y="1819728"/>
                  <a:pt x="3288668" y="1822830"/>
                  <a:pt x="3280310" y="1828800"/>
                </a:cubicBezTo>
                <a:cubicBezTo>
                  <a:pt x="3268720" y="1837079"/>
                  <a:pt x="3258143" y="1846790"/>
                  <a:pt x="3246127" y="1854437"/>
                </a:cubicBezTo>
                <a:cubicBezTo>
                  <a:pt x="3226751" y="1866767"/>
                  <a:pt x="3206468" y="1877623"/>
                  <a:pt x="3186306" y="1888620"/>
                </a:cubicBezTo>
                <a:cubicBezTo>
                  <a:pt x="3175122" y="1894720"/>
                  <a:pt x="3162926" y="1898960"/>
                  <a:pt x="3152123" y="1905712"/>
                </a:cubicBezTo>
                <a:cubicBezTo>
                  <a:pt x="3140045" y="1913261"/>
                  <a:pt x="3131164" y="1926059"/>
                  <a:pt x="3117940" y="1931349"/>
                </a:cubicBezTo>
                <a:cubicBezTo>
                  <a:pt x="3101852" y="1937784"/>
                  <a:pt x="3083757" y="1937046"/>
                  <a:pt x="3066665" y="1939895"/>
                </a:cubicBezTo>
                <a:cubicBezTo>
                  <a:pt x="2924327" y="1993271"/>
                  <a:pt x="3072077" y="1940817"/>
                  <a:pt x="2929932" y="1982624"/>
                </a:cubicBezTo>
                <a:cubicBezTo>
                  <a:pt x="2808347" y="2018384"/>
                  <a:pt x="2899284" y="2002478"/>
                  <a:pt x="2784654" y="2016807"/>
                </a:cubicBezTo>
                <a:cubicBezTo>
                  <a:pt x="2602373" y="2068888"/>
                  <a:pt x="2856571" y="1999566"/>
                  <a:pt x="2656467" y="2042445"/>
                </a:cubicBezTo>
                <a:cubicBezTo>
                  <a:pt x="2468774" y="2082664"/>
                  <a:pt x="2754182" y="2038251"/>
                  <a:pt x="2545372" y="2068082"/>
                </a:cubicBezTo>
                <a:cubicBezTo>
                  <a:pt x="2465599" y="2121264"/>
                  <a:pt x="2525845" y="2090499"/>
                  <a:pt x="2451368" y="2110811"/>
                </a:cubicBezTo>
                <a:cubicBezTo>
                  <a:pt x="2433987" y="2115551"/>
                  <a:pt x="2400093" y="2127902"/>
                  <a:pt x="2400093" y="2127902"/>
                </a:cubicBezTo>
                <a:cubicBezTo>
                  <a:pt x="2394396" y="2136448"/>
                  <a:pt x="2384691" y="2143409"/>
                  <a:pt x="2383002" y="2153540"/>
                </a:cubicBezTo>
                <a:cubicBezTo>
                  <a:pt x="2381521" y="2162425"/>
                  <a:pt x="2385920" y="2172143"/>
                  <a:pt x="2391547" y="2179177"/>
                </a:cubicBezTo>
                <a:cubicBezTo>
                  <a:pt x="2403595" y="2194237"/>
                  <a:pt x="2425933" y="2199185"/>
                  <a:pt x="2442822" y="2204815"/>
                </a:cubicBezTo>
                <a:cubicBezTo>
                  <a:pt x="2448519" y="2213361"/>
                  <a:pt x="2451556" y="2224482"/>
                  <a:pt x="2459914" y="2230452"/>
                </a:cubicBezTo>
                <a:cubicBezTo>
                  <a:pt x="2472397" y="2239368"/>
                  <a:pt x="2488196" y="2242385"/>
                  <a:pt x="2502643" y="2247544"/>
                </a:cubicBezTo>
                <a:cubicBezTo>
                  <a:pt x="2528093" y="2256633"/>
                  <a:pt x="2552564" y="2271848"/>
                  <a:pt x="2579555" y="2273181"/>
                </a:cubicBezTo>
                <a:cubicBezTo>
                  <a:pt x="2784424" y="2283298"/>
                  <a:pt x="2989753" y="2278878"/>
                  <a:pt x="3194852" y="2281727"/>
                </a:cubicBezTo>
                <a:cubicBezTo>
                  <a:pt x="3211944" y="2284576"/>
                  <a:pt x="3228878" y="2288630"/>
                  <a:pt x="3246127" y="2290273"/>
                </a:cubicBezTo>
                <a:cubicBezTo>
                  <a:pt x="3288758" y="2294333"/>
                  <a:pt x="3339467" y="2273927"/>
                  <a:pt x="3374314" y="2298818"/>
                </a:cubicBezTo>
                <a:cubicBezTo>
                  <a:pt x="3395305" y="2313811"/>
                  <a:pt x="3372024" y="2350706"/>
                  <a:pt x="3365768" y="2375731"/>
                </a:cubicBezTo>
                <a:cubicBezTo>
                  <a:pt x="3357109" y="2410366"/>
                  <a:pt x="3346641" y="2396802"/>
                  <a:pt x="3323039" y="2409914"/>
                </a:cubicBezTo>
                <a:cubicBezTo>
                  <a:pt x="3305082" y="2419890"/>
                  <a:pt x="3289378" y="2433529"/>
                  <a:pt x="3271764" y="2444097"/>
                </a:cubicBezTo>
                <a:cubicBezTo>
                  <a:pt x="3233184" y="2467245"/>
                  <a:pt x="3220267" y="2476480"/>
                  <a:pt x="3177760" y="2495372"/>
                </a:cubicBezTo>
                <a:cubicBezTo>
                  <a:pt x="3146330" y="2509341"/>
                  <a:pt x="3140532" y="2502542"/>
                  <a:pt x="3100848" y="2512463"/>
                </a:cubicBezTo>
                <a:cubicBezTo>
                  <a:pt x="3083370" y="2516833"/>
                  <a:pt x="3067051" y="2525185"/>
                  <a:pt x="3049573" y="2529555"/>
                </a:cubicBezTo>
                <a:cubicBezTo>
                  <a:pt x="3032763" y="2533758"/>
                  <a:pt x="3015109" y="2533899"/>
                  <a:pt x="2998299" y="2538101"/>
                </a:cubicBezTo>
                <a:cubicBezTo>
                  <a:pt x="2980821" y="2542471"/>
                  <a:pt x="2963752" y="2548501"/>
                  <a:pt x="2947024" y="2555192"/>
                </a:cubicBezTo>
                <a:cubicBezTo>
                  <a:pt x="2935196" y="2559923"/>
                  <a:pt x="2925200" y="2569194"/>
                  <a:pt x="2912841" y="2572284"/>
                </a:cubicBezTo>
                <a:cubicBezTo>
                  <a:pt x="2769931" y="2608011"/>
                  <a:pt x="2855562" y="2570955"/>
                  <a:pt x="2741925" y="2606467"/>
                </a:cubicBezTo>
                <a:cubicBezTo>
                  <a:pt x="2718695" y="2613727"/>
                  <a:pt x="2697076" y="2625833"/>
                  <a:pt x="2673559" y="2632104"/>
                </a:cubicBezTo>
                <a:cubicBezTo>
                  <a:pt x="2654096" y="2637294"/>
                  <a:pt x="2633607" y="2637338"/>
                  <a:pt x="2613738" y="2640650"/>
                </a:cubicBezTo>
                <a:cubicBezTo>
                  <a:pt x="2599411" y="2643038"/>
                  <a:pt x="2585022" y="2645374"/>
                  <a:pt x="2571009" y="2649196"/>
                </a:cubicBezTo>
                <a:cubicBezTo>
                  <a:pt x="2467975" y="2677297"/>
                  <a:pt x="2575817" y="2659278"/>
                  <a:pt x="2451368" y="2674833"/>
                </a:cubicBezTo>
                <a:cubicBezTo>
                  <a:pt x="2442822" y="2677682"/>
                  <a:pt x="2434165" y="2680216"/>
                  <a:pt x="2425730" y="2683379"/>
                </a:cubicBezTo>
                <a:cubicBezTo>
                  <a:pt x="2411367" y="2688765"/>
                  <a:pt x="2397555" y="2695620"/>
                  <a:pt x="2383002" y="2700471"/>
                </a:cubicBezTo>
                <a:cubicBezTo>
                  <a:pt x="2371859" y="2704185"/>
                  <a:pt x="2359816" y="2704893"/>
                  <a:pt x="2348818" y="2709017"/>
                </a:cubicBezTo>
                <a:cubicBezTo>
                  <a:pt x="2336890" y="2713490"/>
                  <a:pt x="2326563" y="2721635"/>
                  <a:pt x="2314635" y="2726108"/>
                </a:cubicBezTo>
                <a:cubicBezTo>
                  <a:pt x="2303638" y="2730232"/>
                  <a:pt x="2291745" y="2731427"/>
                  <a:pt x="2280452" y="2734654"/>
                </a:cubicBezTo>
                <a:cubicBezTo>
                  <a:pt x="2271791" y="2737129"/>
                  <a:pt x="2263554" y="2741015"/>
                  <a:pt x="2254815" y="2743200"/>
                </a:cubicBezTo>
                <a:cubicBezTo>
                  <a:pt x="2240724" y="2746723"/>
                  <a:pt x="2226177" y="2748222"/>
                  <a:pt x="2212086" y="2751745"/>
                </a:cubicBezTo>
                <a:cubicBezTo>
                  <a:pt x="2178878" y="2760047"/>
                  <a:pt x="2182920" y="2765622"/>
                  <a:pt x="2143719" y="2777383"/>
                </a:cubicBezTo>
                <a:cubicBezTo>
                  <a:pt x="2129807" y="2781557"/>
                  <a:pt x="2115233" y="2783080"/>
                  <a:pt x="2100990" y="2785929"/>
                </a:cubicBezTo>
                <a:cubicBezTo>
                  <a:pt x="2086747" y="2794475"/>
                  <a:pt x="2073871" y="2805890"/>
                  <a:pt x="2058261" y="2811566"/>
                </a:cubicBezTo>
                <a:cubicBezTo>
                  <a:pt x="1940939" y="2854229"/>
                  <a:pt x="2084862" y="2768352"/>
                  <a:pt x="1930074" y="2845749"/>
                </a:cubicBezTo>
                <a:cubicBezTo>
                  <a:pt x="1912983" y="2854295"/>
                  <a:pt x="1895625" y="2862327"/>
                  <a:pt x="1878800" y="2871387"/>
                </a:cubicBezTo>
                <a:cubicBezTo>
                  <a:pt x="1819596" y="2903266"/>
                  <a:pt x="1821713" y="2908866"/>
                  <a:pt x="1759159" y="2931207"/>
                </a:cubicBezTo>
                <a:cubicBezTo>
                  <a:pt x="1739629" y="2938182"/>
                  <a:pt x="1718451" y="2940251"/>
                  <a:pt x="1699338" y="2948299"/>
                </a:cubicBezTo>
                <a:cubicBezTo>
                  <a:pt x="1664115" y="2963130"/>
                  <a:pt x="1633536" y="2989075"/>
                  <a:pt x="1596788" y="2999574"/>
                </a:cubicBezTo>
                <a:lnTo>
                  <a:pt x="1536968" y="3016665"/>
                </a:lnTo>
                <a:cubicBezTo>
                  <a:pt x="1528340" y="3019253"/>
                  <a:pt x="1519387" y="3021182"/>
                  <a:pt x="1511330" y="3025211"/>
                </a:cubicBezTo>
                <a:cubicBezTo>
                  <a:pt x="1502144" y="3029804"/>
                  <a:pt x="1495043" y="3038052"/>
                  <a:pt x="1485693" y="3042302"/>
                </a:cubicBezTo>
                <a:cubicBezTo>
                  <a:pt x="1280552" y="3135549"/>
                  <a:pt x="1487919" y="3036390"/>
                  <a:pt x="1391689" y="3076486"/>
                </a:cubicBezTo>
                <a:cubicBezTo>
                  <a:pt x="1365792" y="3087276"/>
                  <a:pt x="1340674" y="3099878"/>
                  <a:pt x="1314777" y="3110669"/>
                </a:cubicBezTo>
                <a:cubicBezTo>
                  <a:pt x="1306462" y="3114134"/>
                  <a:pt x="1297197" y="3115187"/>
                  <a:pt x="1289140" y="3119215"/>
                </a:cubicBezTo>
                <a:cubicBezTo>
                  <a:pt x="1279953" y="3123808"/>
                  <a:pt x="1272888" y="3132135"/>
                  <a:pt x="1263502" y="3136306"/>
                </a:cubicBezTo>
                <a:cubicBezTo>
                  <a:pt x="1247039" y="3143623"/>
                  <a:pt x="1229194" y="3147339"/>
                  <a:pt x="1212228" y="3153398"/>
                </a:cubicBezTo>
                <a:cubicBezTo>
                  <a:pt x="1189307" y="3161584"/>
                  <a:pt x="1166734" y="3170718"/>
                  <a:pt x="1143861" y="3179035"/>
                </a:cubicBezTo>
                <a:cubicBezTo>
                  <a:pt x="1135395" y="3182113"/>
                  <a:pt x="1126658" y="3184418"/>
                  <a:pt x="1118224" y="3187581"/>
                </a:cubicBezTo>
                <a:cubicBezTo>
                  <a:pt x="1058285" y="3210058"/>
                  <a:pt x="997259" y="3229948"/>
                  <a:pt x="938762" y="3255947"/>
                </a:cubicBezTo>
                <a:cubicBezTo>
                  <a:pt x="913125" y="3267342"/>
                  <a:pt x="887976" y="3279908"/>
                  <a:pt x="861850" y="3290131"/>
                </a:cubicBezTo>
                <a:cubicBezTo>
                  <a:pt x="822414" y="3305562"/>
                  <a:pt x="783734" y="3324554"/>
                  <a:pt x="742209" y="3332859"/>
                </a:cubicBezTo>
                <a:cubicBezTo>
                  <a:pt x="727966" y="3335708"/>
                  <a:pt x="713199" y="3336633"/>
                  <a:pt x="699480" y="3341405"/>
                </a:cubicBezTo>
                <a:cubicBezTo>
                  <a:pt x="647518" y="3359479"/>
                  <a:pt x="597005" y="3381477"/>
                  <a:pt x="545656" y="3401226"/>
                </a:cubicBezTo>
                <a:cubicBezTo>
                  <a:pt x="522940" y="3409963"/>
                  <a:pt x="498421" y="3414788"/>
                  <a:pt x="477289" y="3426863"/>
                </a:cubicBezTo>
                <a:cubicBezTo>
                  <a:pt x="437409" y="3449652"/>
                  <a:pt x="397972" y="3473235"/>
                  <a:pt x="357648" y="3495230"/>
                </a:cubicBezTo>
                <a:cubicBezTo>
                  <a:pt x="258517" y="3549302"/>
                  <a:pt x="319742" y="3506569"/>
                  <a:pt x="255099" y="3555050"/>
                </a:cubicBezTo>
                <a:cubicBezTo>
                  <a:pt x="249402" y="3563596"/>
                  <a:pt x="242600" y="3571501"/>
                  <a:pt x="238007" y="3580688"/>
                </a:cubicBezTo>
                <a:cubicBezTo>
                  <a:pt x="233978" y="3588745"/>
                  <a:pt x="231646" y="3597586"/>
                  <a:pt x="229461" y="3606325"/>
                </a:cubicBezTo>
                <a:cubicBezTo>
                  <a:pt x="222428" y="3634456"/>
                  <a:pt x="217446" y="3672410"/>
                  <a:pt x="212370" y="3700329"/>
                </a:cubicBezTo>
                <a:cubicBezTo>
                  <a:pt x="208616" y="3720975"/>
                  <a:pt x="201609" y="3756136"/>
                  <a:pt x="195278" y="3777241"/>
                </a:cubicBezTo>
                <a:cubicBezTo>
                  <a:pt x="190101" y="3794497"/>
                  <a:pt x="183884" y="3811424"/>
                  <a:pt x="178187" y="3828516"/>
                </a:cubicBezTo>
                <a:cubicBezTo>
                  <a:pt x="159341" y="3979276"/>
                  <a:pt x="182766" y="3814169"/>
                  <a:pt x="152549" y="3965248"/>
                </a:cubicBezTo>
                <a:cubicBezTo>
                  <a:pt x="148599" y="3985000"/>
                  <a:pt x="148223" y="4005373"/>
                  <a:pt x="144003" y="4025069"/>
                </a:cubicBezTo>
                <a:cubicBezTo>
                  <a:pt x="133413" y="4074492"/>
                  <a:pt x="115324" y="4112627"/>
                  <a:pt x="101274" y="4161802"/>
                </a:cubicBezTo>
                <a:cubicBezTo>
                  <a:pt x="91594" y="4195681"/>
                  <a:pt x="82547" y="4229800"/>
                  <a:pt x="75637" y="4264351"/>
                </a:cubicBezTo>
                <a:cubicBezTo>
                  <a:pt x="68289" y="4301091"/>
                  <a:pt x="65556" y="4338640"/>
                  <a:pt x="58545" y="4375446"/>
                </a:cubicBezTo>
                <a:cubicBezTo>
                  <a:pt x="39859" y="4473547"/>
                  <a:pt x="35269" y="4426376"/>
                  <a:pt x="24362" y="4546362"/>
                </a:cubicBezTo>
                <a:cubicBezTo>
                  <a:pt x="-17486" y="5006712"/>
                  <a:pt x="7271" y="4671442"/>
                  <a:pt x="7271" y="5554766"/>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 name="자유형 3"/>
          <p:cNvSpPr/>
          <p:nvPr/>
        </p:nvSpPr>
        <p:spPr>
          <a:xfrm>
            <a:off x="7971949" y="1093862"/>
            <a:ext cx="1727528" cy="5469308"/>
          </a:xfrm>
          <a:custGeom>
            <a:avLst/>
            <a:gdLst>
              <a:gd name="connsiteX0" fmla="*/ 804582 w 1727528"/>
              <a:gd name="connsiteY0" fmla="*/ 0 h 5469308"/>
              <a:gd name="connsiteX1" fmla="*/ 813128 w 1727528"/>
              <a:gd name="connsiteY1" fmla="*/ 128187 h 5469308"/>
              <a:gd name="connsiteX2" fmla="*/ 796036 w 1727528"/>
              <a:gd name="connsiteY2" fmla="*/ 256374 h 5469308"/>
              <a:gd name="connsiteX3" fmla="*/ 778944 w 1727528"/>
              <a:gd name="connsiteY3" fmla="*/ 341831 h 5469308"/>
              <a:gd name="connsiteX4" fmla="*/ 787490 w 1727528"/>
              <a:gd name="connsiteY4" fmla="*/ 572568 h 5469308"/>
              <a:gd name="connsiteX5" fmla="*/ 804582 w 1727528"/>
              <a:gd name="connsiteY5" fmla="*/ 623843 h 5469308"/>
              <a:gd name="connsiteX6" fmla="*/ 830219 w 1727528"/>
              <a:gd name="connsiteY6" fmla="*/ 683663 h 5469308"/>
              <a:gd name="connsiteX7" fmla="*/ 864402 w 1727528"/>
              <a:gd name="connsiteY7" fmla="*/ 734938 h 5469308"/>
              <a:gd name="connsiteX8" fmla="*/ 881494 w 1727528"/>
              <a:gd name="connsiteY8" fmla="*/ 760575 h 5469308"/>
              <a:gd name="connsiteX9" fmla="*/ 941315 w 1727528"/>
              <a:gd name="connsiteY9" fmla="*/ 803304 h 5469308"/>
              <a:gd name="connsiteX10" fmla="*/ 984044 w 1727528"/>
              <a:gd name="connsiteY10" fmla="*/ 837488 h 5469308"/>
              <a:gd name="connsiteX11" fmla="*/ 1052410 w 1727528"/>
              <a:gd name="connsiteY11" fmla="*/ 871671 h 5469308"/>
              <a:gd name="connsiteX12" fmla="*/ 1078047 w 1727528"/>
              <a:gd name="connsiteY12" fmla="*/ 888762 h 5469308"/>
              <a:gd name="connsiteX13" fmla="*/ 1163505 w 1727528"/>
              <a:gd name="connsiteY13" fmla="*/ 914400 h 5469308"/>
              <a:gd name="connsiteX14" fmla="*/ 1223326 w 1727528"/>
              <a:gd name="connsiteY14" fmla="*/ 931491 h 5469308"/>
              <a:gd name="connsiteX15" fmla="*/ 1377150 w 1727528"/>
              <a:gd name="connsiteY15" fmla="*/ 948583 h 5469308"/>
              <a:gd name="connsiteX16" fmla="*/ 1428425 w 1727528"/>
              <a:gd name="connsiteY16" fmla="*/ 957129 h 5469308"/>
              <a:gd name="connsiteX17" fmla="*/ 1548066 w 1727528"/>
              <a:gd name="connsiteY17" fmla="*/ 965674 h 5469308"/>
              <a:gd name="connsiteX18" fmla="*/ 1590795 w 1727528"/>
              <a:gd name="connsiteY18" fmla="*/ 974220 h 5469308"/>
              <a:gd name="connsiteX19" fmla="*/ 1616432 w 1727528"/>
              <a:gd name="connsiteY19" fmla="*/ 982766 h 5469308"/>
              <a:gd name="connsiteX20" fmla="*/ 1667707 w 1727528"/>
              <a:gd name="connsiteY20" fmla="*/ 991312 h 5469308"/>
              <a:gd name="connsiteX21" fmla="*/ 1718982 w 1727528"/>
              <a:gd name="connsiteY21" fmla="*/ 1016949 h 5469308"/>
              <a:gd name="connsiteX22" fmla="*/ 1727528 w 1727528"/>
              <a:gd name="connsiteY22" fmla="*/ 1042587 h 5469308"/>
              <a:gd name="connsiteX23" fmla="*/ 1718982 w 1727528"/>
              <a:gd name="connsiteY23" fmla="*/ 1085316 h 5469308"/>
              <a:gd name="connsiteX24" fmla="*/ 1642070 w 1727528"/>
              <a:gd name="connsiteY24" fmla="*/ 1119499 h 5469308"/>
              <a:gd name="connsiteX25" fmla="*/ 1565158 w 1727528"/>
              <a:gd name="connsiteY25" fmla="*/ 1145136 h 5469308"/>
              <a:gd name="connsiteX26" fmla="*/ 1505337 w 1727528"/>
              <a:gd name="connsiteY26" fmla="*/ 1162228 h 5469308"/>
              <a:gd name="connsiteX27" fmla="*/ 1308784 w 1727528"/>
              <a:gd name="connsiteY27" fmla="*/ 1170774 h 5469308"/>
              <a:gd name="connsiteX28" fmla="*/ 1223326 w 1727528"/>
              <a:gd name="connsiteY28" fmla="*/ 1187865 h 5469308"/>
              <a:gd name="connsiteX29" fmla="*/ 1189143 w 1727528"/>
              <a:gd name="connsiteY29" fmla="*/ 1196411 h 5469308"/>
              <a:gd name="connsiteX30" fmla="*/ 1137868 w 1727528"/>
              <a:gd name="connsiteY30" fmla="*/ 1204957 h 5469308"/>
              <a:gd name="connsiteX31" fmla="*/ 1086593 w 1727528"/>
              <a:gd name="connsiteY31" fmla="*/ 1222048 h 5469308"/>
              <a:gd name="connsiteX32" fmla="*/ 1009681 w 1727528"/>
              <a:gd name="connsiteY32" fmla="*/ 1239140 h 5469308"/>
              <a:gd name="connsiteX33" fmla="*/ 975498 w 1727528"/>
              <a:gd name="connsiteY33" fmla="*/ 1256231 h 5469308"/>
              <a:gd name="connsiteX34" fmla="*/ 941315 w 1727528"/>
              <a:gd name="connsiteY34" fmla="*/ 1264777 h 5469308"/>
              <a:gd name="connsiteX35" fmla="*/ 915677 w 1727528"/>
              <a:gd name="connsiteY35" fmla="*/ 1281869 h 5469308"/>
              <a:gd name="connsiteX36" fmla="*/ 890040 w 1727528"/>
              <a:gd name="connsiteY36" fmla="*/ 1290415 h 5469308"/>
              <a:gd name="connsiteX37" fmla="*/ 847311 w 1727528"/>
              <a:gd name="connsiteY37" fmla="*/ 1324598 h 5469308"/>
              <a:gd name="connsiteX38" fmla="*/ 830219 w 1727528"/>
              <a:gd name="connsiteY38" fmla="*/ 1350235 h 5469308"/>
              <a:gd name="connsiteX39" fmla="*/ 804582 w 1727528"/>
              <a:gd name="connsiteY39" fmla="*/ 1367327 h 5469308"/>
              <a:gd name="connsiteX40" fmla="*/ 796036 w 1727528"/>
              <a:gd name="connsiteY40" fmla="*/ 1392964 h 5469308"/>
              <a:gd name="connsiteX41" fmla="*/ 770399 w 1727528"/>
              <a:gd name="connsiteY41" fmla="*/ 1410056 h 5469308"/>
              <a:gd name="connsiteX42" fmla="*/ 753307 w 1727528"/>
              <a:gd name="connsiteY42" fmla="*/ 1461331 h 5469308"/>
              <a:gd name="connsiteX43" fmla="*/ 744761 w 1727528"/>
              <a:gd name="connsiteY43" fmla="*/ 1486968 h 5469308"/>
              <a:gd name="connsiteX44" fmla="*/ 736215 w 1727528"/>
              <a:gd name="connsiteY44" fmla="*/ 1512605 h 5469308"/>
              <a:gd name="connsiteX45" fmla="*/ 710578 w 1727528"/>
              <a:gd name="connsiteY45" fmla="*/ 1683521 h 5469308"/>
              <a:gd name="connsiteX46" fmla="*/ 702032 w 1727528"/>
              <a:gd name="connsiteY46" fmla="*/ 1726250 h 5469308"/>
              <a:gd name="connsiteX47" fmla="*/ 693487 w 1727528"/>
              <a:gd name="connsiteY47" fmla="*/ 1905712 h 5469308"/>
              <a:gd name="connsiteX48" fmla="*/ 684941 w 1727528"/>
              <a:gd name="connsiteY48" fmla="*/ 2042445 h 5469308"/>
              <a:gd name="connsiteX49" fmla="*/ 676395 w 1727528"/>
              <a:gd name="connsiteY49" fmla="*/ 2307364 h 5469308"/>
              <a:gd name="connsiteX50" fmla="*/ 659303 w 1727528"/>
              <a:gd name="connsiteY50" fmla="*/ 2580830 h 5469308"/>
              <a:gd name="connsiteX51" fmla="*/ 633666 w 1727528"/>
              <a:gd name="connsiteY51" fmla="*/ 2700471 h 5469308"/>
              <a:gd name="connsiteX52" fmla="*/ 625120 w 1727528"/>
              <a:gd name="connsiteY52" fmla="*/ 2743200 h 5469308"/>
              <a:gd name="connsiteX53" fmla="*/ 608029 w 1727528"/>
              <a:gd name="connsiteY53" fmla="*/ 2768837 h 5469308"/>
              <a:gd name="connsiteX54" fmla="*/ 582391 w 1727528"/>
              <a:gd name="connsiteY54" fmla="*/ 2777383 h 5469308"/>
              <a:gd name="connsiteX55" fmla="*/ 539662 w 1727528"/>
              <a:gd name="connsiteY55" fmla="*/ 2794474 h 5469308"/>
              <a:gd name="connsiteX56" fmla="*/ 488387 w 1727528"/>
              <a:gd name="connsiteY56" fmla="*/ 2811566 h 5469308"/>
              <a:gd name="connsiteX57" fmla="*/ 462750 w 1727528"/>
              <a:gd name="connsiteY57" fmla="*/ 2828658 h 5469308"/>
              <a:gd name="connsiteX58" fmla="*/ 428567 w 1727528"/>
              <a:gd name="connsiteY58" fmla="*/ 2837203 h 5469308"/>
              <a:gd name="connsiteX59" fmla="*/ 351655 w 1727528"/>
              <a:gd name="connsiteY59" fmla="*/ 2862841 h 5469308"/>
              <a:gd name="connsiteX60" fmla="*/ 326017 w 1727528"/>
              <a:gd name="connsiteY60" fmla="*/ 2871387 h 5469308"/>
              <a:gd name="connsiteX61" fmla="*/ 300380 w 1727528"/>
              <a:gd name="connsiteY61" fmla="*/ 2879932 h 5469308"/>
              <a:gd name="connsiteX62" fmla="*/ 249105 w 1727528"/>
              <a:gd name="connsiteY62" fmla="*/ 2905570 h 5469308"/>
              <a:gd name="connsiteX63" fmla="*/ 197830 w 1727528"/>
              <a:gd name="connsiteY63" fmla="*/ 2931207 h 5469308"/>
              <a:gd name="connsiteX64" fmla="*/ 172193 w 1727528"/>
              <a:gd name="connsiteY64" fmla="*/ 2956845 h 5469308"/>
              <a:gd name="connsiteX65" fmla="*/ 146556 w 1727528"/>
              <a:gd name="connsiteY65" fmla="*/ 2965390 h 5469308"/>
              <a:gd name="connsiteX66" fmla="*/ 120918 w 1727528"/>
              <a:gd name="connsiteY66" fmla="*/ 2982482 h 5469308"/>
              <a:gd name="connsiteX67" fmla="*/ 86735 w 1727528"/>
              <a:gd name="connsiteY67" fmla="*/ 2999574 h 5469308"/>
              <a:gd name="connsiteX68" fmla="*/ 35460 w 1727528"/>
              <a:gd name="connsiteY68" fmla="*/ 3033757 h 5469308"/>
              <a:gd name="connsiteX69" fmla="*/ 9823 w 1727528"/>
              <a:gd name="connsiteY69" fmla="*/ 3136306 h 5469308"/>
              <a:gd name="connsiteX70" fmla="*/ 26915 w 1727528"/>
              <a:gd name="connsiteY70" fmla="*/ 3161944 h 5469308"/>
              <a:gd name="connsiteX71" fmla="*/ 35460 w 1727528"/>
              <a:gd name="connsiteY71" fmla="*/ 3187581 h 5469308"/>
              <a:gd name="connsiteX72" fmla="*/ 61098 w 1727528"/>
              <a:gd name="connsiteY72" fmla="*/ 3196127 h 5469308"/>
              <a:gd name="connsiteX73" fmla="*/ 86735 w 1727528"/>
              <a:gd name="connsiteY73" fmla="*/ 3213218 h 5469308"/>
              <a:gd name="connsiteX74" fmla="*/ 120918 w 1727528"/>
              <a:gd name="connsiteY74" fmla="*/ 3230310 h 5469308"/>
              <a:gd name="connsiteX75" fmla="*/ 146556 w 1727528"/>
              <a:gd name="connsiteY75" fmla="*/ 3238856 h 5469308"/>
              <a:gd name="connsiteX76" fmla="*/ 197830 w 1727528"/>
              <a:gd name="connsiteY76" fmla="*/ 3264493 h 5469308"/>
              <a:gd name="connsiteX77" fmla="*/ 257651 w 1727528"/>
              <a:gd name="connsiteY77" fmla="*/ 3273039 h 5469308"/>
              <a:gd name="connsiteX78" fmla="*/ 360201 w 1727528"/>
              <a:gd name="connsiteY78" fmla="*/ 3307222 h 5469308"/>
              <a:gd name="connsiteX79" fmla="*/ 385838 w 1727528"/>
              <a:gd name="connsiteY79" fmla="*/ 3315768 h 5469308"/>
              <a:gd name="connsiteX80" fmla="*/ 437113 w 1727528"/>
              <a:gd name="connsiteY80" fmla="*/ 3341405 h 5469308"/>
              <a:gd name="connsiteX81" fmla="*/ 462750 w 1727528"/>
              <a:gd name="connsiteY81" fmla="*/ 3358497 h 5469308"/>
              <a:gd name="connsiteX82" fmla="*/ 488387 w 1727528"/>
              <a:gd name="connsiteY82" fmla="*/ 3367043 h 5469308"/>
              <a:gd name="connsiteX83" fmla="*/ 505479 w 1727528"/>
              <a:gd name="connsiteY83" fmla="*/ 3392680 h 5469308"/>
              <a:gd name="connsiteX84" fmla="*/ 531116 w 1727528"/>
              <a:gd name="connsiteY84" fmla="*/ 3401226 h 5469308"/>
              <a:gd name="connsiteX85" fmla="*/ 556754 w 1727528"/>
              <a:gd name="connsiteY85" fmla="*/ 3418317 h 5469308"/>
              <a:gd name="connsiteX86" fmla="*/ 608029 w 1727528"/>
              <a:gd name="connsiteY86" fmla="*/ 3443955 h 5469308"/>
              <a:gd name="connsiteX87" fmla="*/ 625120 w 1727528"/>
              <a:gd name="connsiteY87" fmla="*/ 3469592 h 5469308"/>
              <a:gd name="connsiteX88" fmla="*/ 650758 w 1727528"/>
              <a:gd name="connsiteY88" fmla="*/ 3486684 h 5469308"/>
              <a:gd name="connsiteX89" fmla="*/ 667849 w 1727528"/>
              <a:gd name="connsiteY89" fmla="*/ 3537959 h 5469308"/>
              <a:gd name="connsiteX90" fmla="*/ 693487 w 1727528"/>
              <a:gd name="connsiteY90" fmla="*/ 3589233 h 5469308"/>
              <a:gd name="connsiteX91" fmla="*/ 702032 w 1727528"/>
              <a:gd name="connsiteY91" fmla="*/ 3666145 h 5469308"/>
              <a:gd name="connsiteX92" fmla="*/ 684941 w 1727528"/>
              <a:gd name="connsiteY92" fmla="*/ 4101981 h 5469308"/>
              <a:gd name="connsiteX93" fmla="*/ 702032 w 1727528"/>
              <a:gd name="connsiteY93" fmla="*/ 4383992 h 5469308"/>
              <a:gd name="connsiteX94" fmla="*/ 710578 w 1727528"/>
              <a:gd name="connsiteY94" fmla="*/ 4477996 h 5469308"/>
              <a:gd name="connsiteX95" fmla="*/ 727670 w 1727528"/>
              <a:gd name="connsiteY95" fmla="*/ 4862557 h 5469308"/>
              <a:gd name="connsiteX96" fmla="*/ 744761 w 1727528"/>
              <a:gd name="connsiteY96" fmla="*/ 5033473 h 5469308"/>
              <a:gd name="connsiteX97" fmla="*/ 761853 w 1727528"/>
              <a:gd name="connsiteY97" fmla="*/ 5118931 h 5469308"/>
              <a:gd name="connsiteX98" fmla="*/ 778944 w 1727528"/>
              <a:gd name="connsiteY98" fmla="*/ 5204388 h 5469308"/>
              <a:gd name="connsiteX99" fmla="*/ 796036 w 1727528"/>
              <a:gd name="connsiteY99" fmla="*/ 5289846 h 5469308"/>
              <a:gd name="connsiteX100" fmla="*/ 787490 w 1727528"/>
              <a:gd name="connsiteY100" fmla="*/ 5469308 h 546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27528" h="5469308">
                <a:moveTo>
                  <a:pt x="804582" y="0"/>
                </a:moveTo>
                <a:cubicBezTo>
                  <a:pt x="807431" y="42729"/>
                  <a:pt x="813128" y="85363"/>
                  <a:pt x="813128" y="128187"/>
                </a:cubicBezTo>
                <a:cubicBezTo>
                  <a:pt x="813128" y="196060"/>
                  <a:pt x="805127" y="201828"/>
                  <a:pt x="796036" y="256374"/>
                </a:cubicBezTo>
                <a:cubicBezTo>
                  <a:pt x="782943" y="334931"/>
                  <a:pt x="795324" y="292694"/>
                  <a:pt x="778944" y="341831"/>
                </a:cubicBezTo>
                <a:cubicBezTo>
                  <a:pt x="781793" y="418743"/>
                  <a:pt x="780522" y="495919"/>
                  <a:pt x="787490" y="572568"/>
                </a:cubicBezTo>
                <a:cubicBezTo>
                  <a:pt x="789121" y="590510"/>
                  <a:pt x="798885" y="606751"/>
                  <a:pt x="804582" y="623843"/>
                </a:cubicBezTo>
                <a:cubicBezTo>
                  <a:pt x="813422" y="650363"/>
                  <a:pt x="814381" y="657266"/>
                  <a:pt x="830219" y="683663"/>
                </a:cubicBezTo>
                <a:cubicBezTo>
                  <a:pt x="840787" y="701277"/>
                  <a:pt x="853008" y="717846"/>
                  <a:pt x="864402" y="734938"/>
                </a:cubicBezTo>
                <a:cubicBezTo>
                  <a:pt x="870099" y="743484"/>
                  <a:pt x="872948" y="754878"/>
                  <a:pt x="881494" y="760575"/>
                </a:cubicBezTo>
                <a:cubicBezTo>
                  <a:pt x="918982" y="785568"/>
                  <a:pt x="898914" y="771505"/>
                  <a:pt x="941315" y="803304"/>
                </a:cubicBezTo>
                <a:cubicBezTo>
                  <a:pt x="973745" y="851952"/>
                  <a:pt x="939591" y="812087"/>
                  <a:pt x="984044" y="837488"/>
                </a:cubicBezTo>
                <a:cubicBezTo>
                  <a:pt x="1051835" y="876225"/>
                  <a:pt x="984444" y="854679"/>
                  <a:pt x="1052410" y="871671"/>
                </a:cubicBezTo>
                <a:cubicBezTo>
                  <a:pt x="1060956" y="877368"/>
                  <a:pt x="1068662" y="884591"/>
                  <a:pt x="1078047" y="888762"/>
                </a:cubicBezTo>
                <a:cubicBezTo>
                  <a:pt x="1114598" y="905007"/>
                  <a:pt x="1128707" y="904458"/>
                  <a:pt x="1163505" y="914400"/>
                </a:cubicBezTo>
                <a:cubicBezTo>
                  <a:pt x="1191943" y="922525"/>
                  <a:pt x="1191281" y="926150"/>
                  <a:pt x="1223326" y="931491"/>
                </a:cubicBezTo>
                <a:cubicBezTo>
                  <a:pt x="1275459" y="940180"/>
                  <a:pt x="1324485" y="942000"/>
                  <a:pt x="1377150" y="948583"/>
                </a:cubicBezTo>
                <a:cubicBezTo>
                  <a:pt x="1394344" y="950732"/>
                  <a:pt x="1411184" y="955405"/>
                  <a:pt x="1428425" y="957129"/>
                </a:cubicBezTo>
                <a:cubicBezTo>
                  <a:pt x="1468209" y="961107"/>
                  <a:pt x="1508186" y="962826"/>
                  <a:pt x="1548066" y="965674"/>
                </a:cubicBezTo>
                <a:cubicBezTo>
                  <a:pt x="1562309" y="968523"/>
                  <a:pt x="1576704" y="970697"/>
                  <a:pt x="1590795" y="974220"/>
                </a:cubicBezTo>
                <a:cubicBezTo>
                  <a:pt x="1599534" y="976405"/>
                  <a:pt x="1607639" y="980812"/>
                  <a:pt x="1616432" y="982766"/>
                </a:cubicBezTo>
                <a:cubicBezTo>
                  <a:pt x="1633347" y="986525"/>
                  <a:pt x="1650615" y="988463"/>
                  <a:pt x="1667707" y="991312"/>
                </a:cubicBezTo>
                <a:cubicBezTo>
                  <a:pt x="1684594" y="996941"/>
                  <a:pt x="1706935" y="1001890"/>
                  <a:pt x="1718982" y="1016949"/>
                </a:cubicBezTo>
                <a:cubicBezTo>
                  <a:pt x="1724610" y="1023983"/>
                  <a:pt x="1724679" y="1034041"/>
                  <a:pt x="1727528" y="1042587"/>
                </a:cubicBezTo>
                <a:cubicBezTo>
                  <a:pt x="1724679" y="1056830"/>
                  <a:pt x="1726189" y="1072705"/>
                  <a:pt x="1718982" y="1085316"/>
                </a:cubicBezTo>
                <a:cubicBezTo>
                  <a:pt x="1709423" y="1102043"/>
                  <a:pt x="1648589" y="1117326"/>
                  <a:pt x="1642070" y="1119499"/>
                </a:cubicBezTo>
                <a:lnTo>
                  <a:pt x="1565158" y="1145136"/>
                </a:lnTo>
                <a:cubicBezTo>
                  <a:pt x="1550718" y="1149949"/>
                  <a:pt x="1519132" y="1161206"/>
                  <a:pt x="1505337" y="1162228"/>
                </a:cubicBezTo>
                <a:cubicBezTo>
                  <a:pt x="1439937" y="1167073"/>
                  <a:pt x="1374302" y="1167925"/>
                  <a:pt x="1308784" y="1170774"/>
                </a:cubicBezTo>
                <a:cubicBezTo>
                  <a:pt x="1280298" y="1176471"/>
                  <a:pt x="1251509" y="1180819"/>
                  <a:pt x="1223326" y="1187865"/>
                </a:cubicBezTo>
                <a:cubicBezTo>
                  <a:pt x="1211932" y="1190714"/>
                  <a:pt x="1200660" y="1194108"/>
                  <a:pt x="1189143" y="1196411"/>
                </a:cubicBezTo>
                <a:cubicBezTo>
                  <a:pt x="1172152" y="1199809"/>
                  <a:pt x="1154678" y="1200755"/>
                  <a:pt x="1137868" y="1204957"/>
                </a:cubicBezTo>
                <a:cubicBezTo>
                  <a:pt x="1120390" y="1209326"/>
                  <a:pt x="1103849" y="1216871"/>
                  <a:pt x="1086593" y="1222048"/>
                </a:cubicBezTo>
                <a:cubicBezTo>
                  <a:pt x="1062452" y="1229290"/>
                  <a:pt x="1034081" y="1234260"/>
                  <a:pt x="1009681" y="1239140"/>
                </a:cubicBezTo>
                <a:cubicBezTo>
                  <a:pt x="998287" y="1244837"/>
                  <a:pt x="987426" y="1251758"/>
                  <a:pt x="975498" y="1256231"/>
                </a:cubicBezTo>
                <a:cubicBezTo>
                  <a:pt x="964501" y="1260355"/>
                  <a:pt x="952110" y="1260150"/>
                  <a:pt x="941315" y="1264777"/>
                </a:cubicBezTo>
                <a:cubicBezTo>
                  <a:pt x="931874" y="1268823"/>
                  <a:pt x="924864" y="1277276"/>
                  <a:pt x="915677" y="1281869"/>
                </a:cubicBezTo>
                <a:cubicBezTo>
                  <a:pt x="907620" y="1285898"/>
                  <a:pt x="898586" y="1287566"/>
                  <a:pt x="890040" y="1290415"/>
                </a:cubicBezTo>
                <a:cubicBezTo>
                  <a:pt x="841056" y="1363887"/>
                  <a:pt x="906280" y="1277423"/>
                  <a:pt x="847311" y="1324598"/>
                </a:cubicBezTo>
                <a:cubicBezTo>
                  <a:pt x="839291" y="1331014"/>
                  <a:pt x="837482" y="1342972"/>
                  <a:pt x="830219" y="1350235"/>
                </a:cubicBezTo>
                <a:cubicBezTo>
                  <a:pt x="822956" y="1357498"/>
                  <a:pt x="813128" y="1361630"/>
                  <a:pt x="804582" y="1367327"/>
                </a:cubicBezTo>
                <a:cubicBezTo>
                  <a:pt x="801733" y="1375873"/>
                  <a:pt x="801663" y="1385930"/>
                  <a:pt x="796036" y="1392964"/>
                </a:cubicBezTo>
                <a:cubicBezTo>
                  <a:pt x="789620" y="1400984"/>
                  <a:pt x="775842" y="1401346"/>
                  <a:pt x="770399" y="1410056"/>
                </a:cubicBezTo>
                <a:cubicBezTo>
                  <a:pt x="760850" y="1425334"/>
                  <a:pt x="759004" y="1444239"/>
                  <a:pt x="753307" y="1461331"/>
                </a:cubicBezTo>
                <a:lnTo>
                  <a:pt x="744761" y="1486968"/>
                </a:lnTo>
                <a:lnTo>
                  <a:pt x="736215" y="1512605"/>
                </a:lnTo>
                <a:cubicBezTo>
                  <a:pt x="728426" y="1567126"/>
                  <a:pt x="720692" y="1627896"/>
                  <a:pt x="710578" y="1683521"/>
                </a:cubicBezTo>
                <a:cubicBezTo>
                  <a:pt x="707980" y="1697812"/>
                  <a:pt x="704881" y="1712007"/>
                  <a:pt x="702032" y="1726250"/>
                </a:cubicBezTo>
                <a:cubicBezTo>
                  <a:pt x="699184" y="1786071"/>
                  <a:pt x="696719" y="1845911"/>
                  <a:pt x="693487" y="1905712"/>
                </a:cubicBezTo>
                <a:cubicBezTo>
                  <a:pt x="691022" y="1951312"/>
                  <a:pt x="686883" y="1996820"/>
                  <a:pt x="684941" y="2042445"/>
                </a:cubicBezTo>
                <a:cubicBezTo>
                  <a:pt x="681185" y="2130717"/>
                  <a:pt x="679791" y="2219077"/>
                  <a:pt x="676395" y="2307364"/>
                </a:cubicBezTo>
                <a:cubicBezTo>
                  <a:pt x="674592" y="2354236"/>
                  <a:pt x="668942" y="2513355"/>
                  <a:pt x="659303" y="2580830"/>
                </a:cubicBezTo>
                <a:cubicBezTo>
                  <a:pt x="647710" y="2661982"/>
                  <a:pt x="646104" y="2644502"/>
                  <a:pt x="633666" y="2700471"/>
                </a:cubicBezTo>
                <a:cubicBezTo>
                  <a:pt x="630515" y="2714650"/>
                  <a:pt x="630220" y="2729600"/>
                  <a:pt x="625120" y="2743200"/>
                </a:cubicBezTo>
                <a:cubicBezTo>
                  <a:pt x="621514" y="2752817"/>
                  <a:pt x="616049" y="2762421"/>
                  <a:pt x="608029" y="2768837"/>
                </a:cubicBezTo>
                <a:cubicBezTo>
                  <a:pt x="600995" y="2774464"/>
                  <a:pt x="590826" y="2774220"/>
                  <a:pt x="582391" y="2777383"/>
                </a:cubicBezTo>
                <a:cubicBezTo>
                  <a:pt x="568028" y="2782769"/>
                  <a:pt x="554079" y="2789232"/>
                  <a:pt x="539662" y="2794474"/>
                </a:cubicBezTo>
                <a:cubicBezTo>
                  <a:pt x="522730" y="2800631"/>
                  <a:pt x="488387" y="2811566"/>
                  <a:pt x="488387" y="2811566"/>
                </a:cubicBezTo>
                <a:cubicBezTo>
                  <a:pt x="479841" y="2817263"/>
                  <a:pt x="472190" y="2824612"/>
                  <a:pt x="462750" y="2828658"/>
                </a:cubicBezTo>
                <a:cubicBezTo>
                  <a:pt x="451955" y="2833285"/>
                  <a:pt x="439817" y="2833828"/>
                  <a:pt x="428567" y="2837203"/>
                </a:cubicBezTo>
                <a:cubicBezTo>
                  <a:pt x="428550" y="2837208"/>
                  <a:pt x="364482" y="2858565"/>
                  <a:pt x="351655" y="2862841"/>
                </a:cubicBezTo>
                <a:lnTo>
                  <a:pt x="326017" y="2871387"/>
                </a:lnTo>
                <a:lnTo>
                  <a:pt x="300380" y="2879932"/>
                </a:lnTo>
                <a:cubicBezTo>
                  <a:pt x="226919" y="2928908"/>
                  <a:pt x="319859" y="2870194"/>
                  <a:pt x="249105" y="2905570"/>
                </a:cubicBezTo>
                <a:cubicBezTo>
                  <a:pt x="182839" y="2938702"/>
                  <a:pt x="262273" y="2909726"/>
                  <a:pt x="197830" y="2931207"/>
                </a:cubicBezTo>
                <a:cubicBezTo>
                  <a:pt x="189284" y="2939753"/>
                  <a:pt x="182249" y="2950141"/>
                  <a:pt x="172193" y="2956845"/>
                </a:cubicBezTo>
                <a:cubicBezTo>
                  <a:pt x="164698" y="2961842"/>
                  <a:pt x="154613" y="2961362"/>
                  <a:pt x="146556" y="2965390"/>
                </a:cubicBezTo>
                <a:cubicBezTo>
                  <a:pt x="137369" y="2969983"/>
                  <a:pt x="129836" y="2977386"/>
                  <a:pt x="120918" y="2982482"/>
                </a:cubicBezTo>
                <a:cubicBezTo>
                  <a:pt x="109857" y="2988803"/>
                  <a:pt x="97659" y="2993020"/>
                  <a:pt x="86735" y="2999574"/>
                </a:cubicBezTo>
                <a:cubicBezTo>
                  <a:pt x="69121" y="3010143"/>
                  <a:pt x="35460" y="3033757"/>
                  <a:pt x="35460" y="3033757"/>
                </a:cubicBezTo>
                <a:cubicBezTo>
                  <a:pt x="1088" y="3085314"/>
                  <a:pt x="-10049" y="3076692"/>
                  <a:pt x="9823" y="3136306"/>
                </a:cubicBezTo>
                <a:cubicBezTo>
                  <a:pt x="13071" y="3146050"/>
                  <a:pt x="21218" y="3153398"/>
                  <a:pt x="26915" y="3161944"/>
                </a:cubicBezTo>
                <a:cubicBezTo>
                  <a:pt x="29763" y="3170490"/>
                  <a:pt x="29090" y="3181211"/>
                  <a:pt x="35460" y="3187581"/>
                </a:cubicBezTo>
                <a:cubicBezTo>
                  <a:pt x="41830" y="3193951"/>
                  <a:pt x="53041" y="3192098"/>
                  <a:pt x="61098" y="3196127"/>
                </a:cubicBezTo>
                <a:cubicBezTo>
                  <a:pt x="70284" y="3200720"/>
                  <a:pt x="77818" y="3208122"/>
                  <a:pt x="86735" y="3213218"/>
                </a:cubicBezTo>
                <a:cubicBezTo>
                  <a:pt x="97796" y="3219538"/>
                  <a:pt x="109209" y="3225292"/>
                  <a:pt x="120918" y="3230310"/>
                </a:cubicBezTo>
                <a:cubicBezTo>
                  <a:pt x="129198" y="3233859"/>
                  <a:pt x="138499" y="3234827"/>
                  <a:pt x="146556" y="3238856"/>
                </a:cubicBezTo>
                <a:cubicBezTo>
                  <a:pt x="180165" y="3255660"/>
                  <a:pt x="162032" y="3257333"/>
                  <a:pt x="197830" y="3264493"/>
                </a:cubicBezTo>
                <a:cubicBezTo>
                  <a:pt x="217582" y="3268443"/>
                  <a:pt x="237711" y="3270190"/>
                  <a:pt x="257651" y="3273039"/>
                </a:cubicBezTo>
                <a:lnTo>
                  <a:pt x="360201" y="3307222"/>
                </a:lnTo>
                <a:cubicBezTo>
                  <a:pt x="368747" y="3310071"/>
                  <a:pt x="378343" y="3310771"/>
                  <a:pt x="385838" y="3315768"/>
                </a:cubicBezTo>
                <a:cubicBezTo>
                  <a:pt x="418970" y="3337856"/>
                  <a:pt x="401731" y="3329611"/>
                  <a:pt x="437113" y="3341405"/>
                </a:cubicBezTo>
                <a:cubicBezTo>
                  <a:pt x="445659" y="3347102"/>
                  <a:pt x="453564" y="3353904"/>
                  <a:pt x="462750" y="3358497"/>
                </a:cubicBezTo>
                <a:cubicBezTo>
                  <a:pt x="470807" y="3362526"/>
                  <a:pt x="481353" y="3361416"/>
                  <a:pt x="488387" y="3367043"/>
                </a:cubicBezTo>
                <a:cubicBezTo>
                  <a:pt x="496407" y="3373459"/>
                  <a:pt x="497459" y="3386264"/>
                  <a:pt x="505479" y="3392680"/>
                </a:cubicBezTo>
                <a:cubicBezTo>
                  <a:pt x="512513" y="3398307"/>
                  <a:pt x="523059" y="3397198"/>
                  <a:pt x="531116" y="3401226"/>
                </a:cubicBezTo>
                <a:cubicBezTo>
                  <a:pt x="540303" y="3405819"/>
                  <a:pt x="547567" y="3413724"/>
                  <a:pt x="556754" y="3418317"/>
                </a:cubicBezTo>
                <a:cubicBezTo>
                  <a:pt x="627509" y="3453694"/>
                  <a:pt x="534562" y="3394977"/>
                  <a:pt x="608029" y="3443955"/>
                </a:cubicBezTo>
                <a:cubicBezTo>
                  <a:pt x="613726" y="3452501"/>
                  <a:pt x="617858" y="3462330"/>
                  <a:pt x="625120" y="3469592"/>
                </a:cubicBezTo>
                <a:cubicBezTo>
                  <a:pt x="632383" y="3476855"/>
                  <a:pt x="645314" y="3477974"/>
                  <a:pt x="650758" y="3486684"/>
                </a:cubicBezTo>
                <a:cubicBezTo>
                  <a:pt x="660306" y="3501962"/>
                  <a:pt x="657855" y="3522969"/>
                  <a:pt x="667849" y="3537959"/>
                </a:cubicBezTo>
                <a:cubicBezTo>
                  <a:pt x="689938" y="3571091"/>
                  <a:pt x="681693" y="3553852"/>
                  <a:pt x="693487" y="3589233"/>
                </a:cubicBezTo>
                <a:cubicBezTo>
                  <a:pt x="696335" y="3614870"/>
                  <a:pt x="702032" y="3640350"/>
                  <a:pt x="702032" y="3666145"/>
                </a:cubicBezTo>
                <a:cubicBezTo>
                  <a:pt x="702032" y="3904232"/>
                  <a:pt x="698526" y="3925377"/>
                  <a:pt x="684941" y="4101981"/>
                </a:cubicBezTo>
                <a:cubicBezTo>
                  <a:pt x="703676" y="4289323"/>
                  <a:pt x="683852" y="4074928"/>
                  <a:pt x="702032" y="4383992"/>
                </a:cubicBezTo>
                <a:cubicBezTo>
                  <a:pt x="703880" y="4415402"/>
                  <a:pt x="707729" y="4446661"/>
                  <a:pt x="710578" y="4477996"/>
                </a:cubicBezTo>
                <a:cubicBezTo>
                  <a:pt x="717208" y="4676896"/>
                  <a:pt x="715110" y="4699274"/>
                  <a:pt x="727670" y="4862557"/>
                </a:cubicBezTo>
                <a:cubicBezTo>
                  <a:pt x="729423" y="4885346"/>
                  <a:pt x="740223" y="5004735"/>
                  <a:pt x="744761" y="5033473"/>
                </a:cubicBezTo>
                <a:cubicBezTo>
                  <a:pt x="749292" y="5062168"/>
                  <a:pt x="757077" y="5090276"/>
                  <a:pt x="761853" y="5118931"/>
                </a:cubicBezTo>
                <a:cubicBezTo>
                  <a:pt x="781731" y="5238193"/>
                  <a:pt x="759825" y="5115163"/>
                  <a:pt x="778944" y="5204388"/>
                </a:cubicBezTo>
                <a:cubicBezTo>
                  <a:pt x="785031" y="5232793"/>
                  <a:pt x="796036" y="5289846"/>
                  <a:pt x="796036" y="5289846"/>
                </a:cubicBezTo>
                <a:lnTo>
                  <a:pt x="787490" y="5469308"/>
                </a:lnTo>
              </a:path>
            </a:pathLst>
          </a:custGeom>
          <a:no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 name="자유형 5"/>
          <p:cNvSpPr/>
          <p:nvPr/>
        </p:nvSpPr>
        <p:spPr>
          <a:xfrm>
            <a:off x="7973226" y="1145136"/>
            <a:ext cx="1888621" cy="5383851"/>
          </a:xfrm>
          <a:custGeom>
            <a:avLst/>
            <a:gdLst>
              <a:gd name="connsiteX0" fmla="*/ 683664 w 1888621"/>
              <a:gd name="connsiteY0" fmla="*/ 0 h 5383851"/>
              <a:gd name="connsiteX1" fmla="*/ 675118 w 1888621"/>
              <a:gd name="connsiteY1" fmla="*/ 59821 h 5383851"/>
              <a:gd name="connsiteX2" fmla="*/ 666572 w 1888621"/>
              <a:gd name="connsiteY2" fmla="*/ 85458 h 5383851"/>
              <a:gd name="connsiteX3" fmla="*/ 649481 w 1888621"/>
              <a:gd name="connsiteY3" fmla="*/ 196554 h 5383851"/>
              <a:gd name="connsiteX4" fmla="*/ 666572 w 1888621"/>
              <a:gd name="connsiteY4" fmla="*/ 427290 h 5383851"/>
              <a:gd name="connsiteX5" fmla="*/ 692210 w 1888621"/>
              <a:gd name="connsiteY5" fmla="*/ 512748 h 5383851"/>
              <a:gd name="connsiteX6" fmla="*/ 717847 w 1888621"/>
              <a:gd name="connsiteY6" fmla="*/ 589660 h 5383851"/>
              <a:gd name="connsiteX7" fmla="*/ 734938 w 1888621"/>
              <a:gd name="connsiteY7" fmla="*/ 640935 h 5383851"/>
              <a:gd name="connsiteX8" fmla="*/ 760576 w 1888621"/>
              <a:gd name="connsiteY8" fmla="*/ 692210 h 5383851"/>
              <a:gd name="connsiteX9" fmla="*/ 786213 w 1888621"/>
              <a:gd name="connsiteY9" fmla="*/ 709301 h 5383851"/>
              <a:gd name="connsiteX10" fmla="*/ 828942 w 1888621"/>
              <a:gd name="connsiteY10" fmla="*/ 752030 h 5383851"/>
              <a:gd name="connsiteX11" fmla="*/ 854580 w 1888621"/>
              <a:gd name="connsiteY11" fmla="*/ 777668 h 5383851"/>
              <a:gd name="connsiteX12" fmla="*/ 880217 w 1888621"/>
              <a:gd name="connsiteY12" fmla="*/ 794759 h 5383851"/>
              <a:gd name="connsiteX13" fmla="*/ 905854 w 1888621"/>
              <a:gd name="connsiteY13" fmla="*/ 820397 h 5383851"/>
              <a:gd name="connsiteX14" fmla="*/ 931492 w 1888621"/>
              <a:gd name="connsiteY14" fmla="*/ 828943 h 5383851"/>
              <a:gd name="connsiteX15" fmla="*/ 957129 w 1888621"/>
              <a:gd name="connsiteY15" fmla="*/ 846034 h 5383851"/>
              <a:gd name="connsiteX16" fmla="*/ 1008404 w 1888621"/>
              <a:gd name="connsiteY16" fmla="*/ 863126 h 5383851"/>
              <a:gd name="connsiteX17" fmla="*/ 1034041 w 1888621"/>
              <a:gd name="connsiteY17" fmla="*/ 871671 h 5383851"/>
              <a:gd name="connsiteX18" fmla="*/ 1059679 w 1888621"/>
              <a:gd name="connsiteY18" fmla="*/ 880217 h 5383851"/>
              <a:gd name="connsiteX19" fmla="*/ 1136591 w 1888621"/>
              <a:gd name="connsiteY19" fmla="*/ 897309 h 5383851"/>
              <a:gd name="connsiteX20" fmla="*/ 1187866 w 1888621"/>
              <a:gd name="connsiteY20" fmla="*/ 914400 h 5383851"/>
              <a:gd name="connsiteX21" fmla="*/ 1239140 w 1888621"/>
              <a:gd name="connsiteY21" fmla="*/ 931492 h 5383851"/>
              <a:gd name="connsiteX22" fmla="*/ 1264778 w 1888621"/>
              <a:gd name="connsiteY22" fmla="*/ 940038 h 5383851"/>
              <a:gd name="connsiteX23" fmla="*/ 1290415 w 1888621"/>
              <a:gd name="connsiteY23" fmla="*/ 957129 h 5383851"/>
              <a:gd name="connsiteX24" fmla="*/ 1341690 w 1888621"/>
              <a:gd name="connsiteY24" fmla="*/ 974221 h 5383851"/>
              <a:gd name="connsiteX25" fmla="*/ 1392965 w 1888621"/>
              <a:gd name="connsiteY25" fmla="*/ 1016950 h 5383851"/>
              <a:gd name="connsiteX26" fmla="*/ 1478423 w 1888621"/>
              <a:gd name="connsiteY26" fmla="*/ 1042587 h 5383851"/>
              <a:gd name="connsiteX27" fmla="*/ 1247686 w 1888621"/>
              <a:gd name="connsiteY27" fmla="*/ 1059679 h 5383851"/>
              <a:gd name="connsiteX28" fmla="*/ 1179320 w 1888621"/>
              <a:gd name="connsiteY28" fmla="*/ 1068225 h 5383851"/>
              <a:gd name="connsiteX29" fmla="*/ 1128045 w 1888621"/>
              <a:gd name="connsiteY29" fmla="*/ 1085316 h 5383851"/>
              <a:gd name="connsiteX30" fmla="*/ 1093862 w 1888621"/>
              <a:gd name="connsiteY30" fmla="*/ 1093862 h 5383851"/>
              <a:gd name="connsiteX31" fmla="*/ 1042587 w 1888621"/>
              <a:gd name="connsiteY31" fmla="*/ 1110954 h 5383851"/>
              <a:gd name="connsiteX32" fmla="*/ 1016950 w 1888621"/>
              <a:gd name="connsiteY32" fmla="*/ 1119500 h 5383851"/>
              <a:gd name="connsiteX33" fmla="*/ 982767 w 1888621"/>
              <a:gd name="connsiteY33" fmla="*/ 1128045 h 5383851"/>
              <a:gd name="connsiteX34" fmla="*/ 957129 w 1888621"/>
              <a:gd name="connsiteY34" fmla="*/ 1145137 h 5383851"/>
              <a:gd name="connsiteX35" fmla="*/ 931492 w 1888621"/>
              <a:gd name="connsiteY35" fmla="*/ 1153683 h 5383851"/>
              <a:gd name="connsiteX36" fmla="*/ 880217 w 1888621"/>
              <a:gd name="connsiteY36" fmla="*/ 1187866 h 5383851"/>
              <a:gd name="connsiteX37" fmla="*/ 863125 w 1888621"/>
              <a:gd name="connsiteY37" fmla="*/ 1213503 h 5383851"/>
              <a:gd name="connsiteX38" fmla="*/ 837488 w 1888621"/>
              <a:gd name="connsiteY38" fmla="*/ 1222049 h 5383851"/>
              <a:gd name="connsiteX39" fmla="*/ 828942 w 1888621"/>
              <a:gd name="connsiteY39" fmla="*/ 1247686 h 5383851"/>
              <a:gd name="connsiteX40" fmla="*/ 803305 w 1888621"/>
              <a:gd name="connsiteY40" fmla="*/ 1264778 h 5383851"/>
              <a:gd name="connsiteX41" fmla="*/ 769122 w 1888621"/>
              <a:gd name="connsiteY41" fmla="*/ 1298961 h 5383851"/>
              <a:gd name="connsiteX42" fmla="*/ 760576 w 1888621"/>
              <a:gd name="connsiteY42" fmla="*/ 1324599 h 5383851"/>
              <a:gd name="connsiteX43" fmla="*/ 726393 w 1888621"/>
              <a:gd name="connsiteY43" fmla="*/ 1375873 h 5383851"/>
              <a:gd name="connsiteX44" fmla="*/ 709301 w 1888621"/>
              <a:gd name="connsiteY44" fmla="*/ 1401511 h 5383851"/>
              <a:gd name="connsiteX45" fmla="*/ 700755 w 1888621"/>
              <a:gd name="connsiteY45" fmla="*/ 1427148 h 5383851"/>
              <a:gd name="connsiteX46" fmla="*/ 666572 w 1888621"/>
              <a:gd name="connsiteY46" fmla="*/ 1478423 h 5383851"/>
              <a:gd name="connsiteX47" fmla="*/ 649481 w 1888621"/>
              <a:gd name="connsiteY47" fmla="*/ 1529698 h 5383851"/>
              <a:gd name="connsiteX48" fmla="*/ 640935 w 1888621"/>
              <a:gd name="connsiteY48" fmla="*/ 1555335 h 5383851"/>
              <a:gd name="connsiteX49" fmla="*/ 632389 w 1888621"/>
              <a:gd name="connsiteY49" fmla="*/ 1589518 h 5383851"/>
              <a:gd name="connsiteX50" fmla="*/ 615297 w 1888621"/>
              <a:gd name="connsiteY50" fmla="*/ 1760434 h 5383851"/>
              <a:gd name="connsiteX51" fmla="*/ 598206 w 1888621"/>
              <a:gd name="connsiteY51" fmla="*/ 1828800 h 5383851"/>
              <a:gd name="connsiteX52" fmla="*/ 589660 w 1888621"/>
              <a:gd name="connsiteY52" fmla="*/ 1880075 h 5383851"/>
              <a:gd name="connsiteX53" fmla="*/ 581114 w 1888621"/>
              <a:gd name="connsiteY53" fmla="*/ 1939896 h 5383851"/>
              <a:gd name="connsiteX54" fmla="*/ 572568 w 1888621"/>
              <a:gd name="connsiteY54" fmla="*/ 1965533 h 5383851"/>
              <a:gd name="connsiteX55" fmla="*/ 564023 w 1888621"/>
              <a:gd name="connsiteY55" fmla="*/ 2153541 h 5383851"/>
              <a:gd name="connsiteX56" fmla="*/ 555477 w 1888621"/>
              <a:gd name="connsiteY56" fmla="*/ 2546647 h 5383851"/>
              <a:gd name="connsiteX57" fmla="*/ 546931 w 1888621"/>
              <a:gd name="connsiteY57" fmla="*/ 2572285 h 5383851"/>
              <a:gd name="connsiteX58" fmla="*/ 521294 w 1888621"/>
              <a:gd name="connsiteY58" fmla="*/ 2589376 h 5383851"/>
              <a:gd name="connsiteX59" fmla="*/ 478565 w 1888621"/>
              <a:gd name="connsiteY59" fmla="*/ 2632105 h 5383851"/>
              <a:gd name="connsiteX60" fmla="*/ 435836 w 1888621"/>
              <a:gd name="connsiteY60" fmla="*/ 2666288 h 5383851"/>
              <a:gd name="connsiteX61" fmla="*/ 418744 w 1888621"/>
              <a:gd name="connsiteY61" fmla="*/ 2691926 h 5383851"/>
              <a:gd name="connsiteX62" fmla="*/ 393107 w 1888621"/>
              <a:gd name="connsiteY62" fmla="*/ 2700471 h 5383851"/>
              <a:gd name="connsiteX63" fmla="*/ 341832 w 1888621"/>
              <a:gd name="connsiteY63" fmla="*/ 2726109 h 5383851"/>
              <a:gd name="connsiteX64" fmla="*/ 282011 w 1888621"/>
              <a:gd name="connsiteY64" fmla="*/ 2760292 h 5383851"/>
              <a:gd name="connsiteX65" fmla="*/ 247828 w 1888621"/>
              <a:gd name="connsiteY65" fmla="*/ 2785929 h 5383851"/>
              <a:gd name="connsiteX66" fmla="*/ 196553 w 1888621"/>
              <a:gd name="connsiteY66" fmla="*/ 2803021 h 5383851"/>
              <a:gd name="connsiteX67" fmla="*/ 162370 w 1888621"/>
              <a:gd name="connsiteY67" fmla="*/ 2820113 h 5383851"/>
              <a:gd name="connsiteX68" fmla="*/ 85458 w 1888621"/>
              <a:gd name="connsiteY68" fmla="*/ 2862842 h 5383851"/>
              <a:gd name="connsiteX69" fmla="*/ 42729 w 1888621"/>
              <a:gd name="connsiteY69" fmla="*/ 2897025 h 5383851"/>
              <a:gd name="connsiteX70" fmla="*/ 25638 w 1888621"/>
              <a:gd name="connsiteY70" fmla="*/ 2922662 h 5383851"/>
              <a:gd name="connsiteX71" fmla="*/ 0 w 1888621"/>
              <a:gd name="connsiteY71" fmla="*/ 2939754 h 5383851"/>
              <a:gd name="connsiteX72" fmla="*/ 17092 w 1888621"/>
              <a:gd name="connsiteY72" fmla="*/ 3025212 h 5383851"/>
              <a:gd name="connsiteX73" fmla="*/ 94004 w 1888621"/>
              <a:gd name="connsiteY73" fmla="*/ 3085032 h 5383851"/>
              <a:gd name="connsiteX74" fmla="*/ 119641 w 1888621"/>
              <a:gd name="connsiteY74" fmla="*/ 3093578 h 5383851"/>
              <a:gd name="connsiteX75" fmla="*/ 145279 w 1888621"/>
              <a:gd name="connsiteY75" fmla="*/ 3110670 h 5383851"/>
              <a:gd name="connsiteX76" fmla="*/ 247828 w 1888621"/>
              <a:gd name="connsiteY76" fmla="*/ 3136307 h 5383851"/>
              <a:gd name="connsiteX77" fmla="*/ 307649 w 1888621"/>
              <a:gd name="connsiteY77" fmla="*/ 3161944 h 5383851"/>
              <a:gd name="connsiteX78" fmla="*/ 367469 w 1888621"/>
              <a:gd name="connsiteY78" fmla="*/ 3170490 h 5383851"/>
              <a:gd name="connsiteX79" fmla="*/ 410198 w 1888621"/>
              <a:gd name="connsiteY79" fmla="*/ 3187582 h 5383851"/>
              <a:gd name="connsiteX80" fmla="*/ 435836 w 1888621"/>
              <a:gd name="connsiteY80" fmla="*/ 3196128 h 5383851"/>
              <a:gd name="connsiteX81" fmla="*/ 461473 w 1888621"/>
              <a:gd name="connsiteY81" fmla="*/ 3213219 h 5383851"/>
              <a:gd name="connsiteX82" fmla="*/ 512748 w 1888621"/>
              <a:gd name="connsiteY82" fmla="*/ 3230311 h 5383851"/>
              <a:gd name="connsiteX83" fmla="*/ 581114 w 1888621"/>
              <a:gd name="connsiteY83" fmla="*/ 3273040 h 5383851"/>
              <a:gd name="connsiteX84" fmla="*/ 606752 w 1888621"/>
              <a:gd name="connsiteY84" fmla="*/ 3281585 h 5383851"/>
              <a:gd name="connsiteX85" fmla="*/ 726393 w 1888621"/>
              <a:gd name="connsiteY85" fmla="*/ 3349952 h 5383851"/>
              <a:gd name="connsiteX86" fmla="*/ 752030 w 1888621"/>
              <a:gd name="connsiteY86" fmla="*/ 3358498 h 5383851"/>
              <a:gd name="connsiteX87" fmla="*/ 777667 w 1888621"/>
              <a:gd name="connsiteY87" fmla="*/ 3375589 h 5383851"/>
              <a:gd name="connsiteX88" fmla="*/ 811851 w 1888621"/>
              <a:gd name="connsiteY88" fmla="*/ 3392681 h 5383851"/>
              <a:gd name="connsiteX89" fmla="*/ 837488 w 1888621"/>
              <a:gd name="connsiteY89" fmla="*/ 3409772 h 5383851"/>
              <a:gd name="connsiteX90" fmla="*/ 880217 w 1888621"/>
              <a:gd name="connsiteY90" fmla="*/ 3426864 h 5383851"/>
              <a:gd name="connsiteX91" fmla="*/ 948583 w 1888621"/>
              <a:gd name="connsiteY91" fmla="*/ 3443956 h 5383851"/>
              <a:gd name="connsiteX92" fmla="*/ 974221 w 1888621"/>
              <a:gd name="connsiteY92" fmla="*/ 3461047 h 5383851"/>
              <a:gd name="connsiteX93" fmla="*/ 1025495 w 1888621"/>
              <a:gd name="connsiteY93" fmla="*/ 3478139 h 5383851"/>
              <a:gd name="connsiteX94" fmla="*/ 1076770 w 1888621"/>
              <a:gd name="connsiteY94" fmla="*/ 3503776 h 5383851"/>
              <a:gd name="connsiteX95" fmla="*/ 1128045 w 1888621"/>
              <a:gd name="connsiteY95" fmla="*/ 3529414 h 5383851"/>
              <a:gd name="connsiteX96" fmla="*/ 1179320 w 1888621"/>
              <a:gd name="connsiteY96" fmla="*/ 3606326 h 5383851"/>
              <a:gd name="connsiteX97" fmla="*/ 1196411 w 1888621"/>
              <a:gd name="connsiteY97" fmla="*/ 3631963 h 5383851"/>
              <a:gd name="connsiteX98" fmla="*/ 1204957 w 1888621"/>
              <a:gd name="connsiteY98" fmla="*/ 3657600 h 5383851"/>
              <a:gd name="connsiteX99" fmla="*/ 1239140 w 1888621"/>
              <a:gd name="connsiteY99" fmla="*/ 3708875 h 5383851"/>
              <a:gd name="connsiteX100" fmla="*/ 1256232 w 1888621"/>
              <a:gd name="connsiteY100" fmla="*/ 3734513 h 5383851"/>
              <a:gd name="connsiteX101" fmla="*/ 1290415 w 1888621"/>
              <a:gd name="connsiteY101" fmla="*/ 3811425 h 5383851"/>
              <a:gd name="connsiteX102" fmla="*/ 1298961 w 1888621"/>
              <a:gd name="connsiteY102" fmla="*/ 3837062 h 5383851"/>
              <a:gd name="connsiteX103" fmla="*/ 1316053 w 1888621"/>
              <a:gd name="connsiteY103" fmla="*/ 3879791 h 5383851"/>
              <a:gd name="connsiteX104" fmla="*/ 1324598 w 1888621"/>
              <a:gd name="connsiteY104" fmla="*/ 3905428 h 5383851"/>
              <a:gd name="connsiteX105" fmla="*/ 1350236 w 1888621"/>
              <a:gd name="connsiteY105" fmla="*/ 3939612 h 5383851"/>
              <a:gd name="connsiteX106" fmla="*/ 1358781 w 1888621"/>
              <a:gd name="connsiteY106" fmla="*/ 3973795 h 5383851"/>
              <a:gd name="connsiteX107" fmla="*/ 1375873 w 1888621"/>
              <a:gd name="connsiteY107" fmla="*/ 3999432 h 5383851"/>
              <a:gd name="connsiteX108" fmla="*/ 1392965 w 1888621"/>
              <a:gd name="connsiteY108" fmla="*/ 4033615 h 5383851"/>
              <a:gd name="connsiteX109" fmla="*/ 1410056 w 1888621"/>
              <a:gd name="connsiteY109" fmla="*/ 4093436 h 5383851"/>
              <a:gd name="connsiteX110" fmla="*/ 1427148 w 1888621"/>
              <a:gd name="connsiteY110" fmla="*/ 4119073 h 5383851"/>
              <a:gd name="connsiteX111" fmla="*/ 1452785 w 1888621"/>
              <a:gd name="connsiteY111" fmla="*/ 4195985 h 5383851"/>
              <a:gd name="connsiteX112" fmla="*/ 1461331 w 1888621"/>
              <a:gd name="connsiteY112" fmla="*/ 4221623 h 5383851"/>
              <a:gd name="connsiteX113" fmla="*/ 1512606 w 1888621"/>
              <a:gd name="connsiteY113" fmla="*/ 4315627 h 5383851"/>
              <a:gd name="connsiteX114" fmla="*/ 1529697 w 1888621"/>
              <a:gd name="connsiteY114" fmla="*/ 4349810 h 5383851"/>
              <a:gd name="connsiteX115" fmla="*/ 1563881 w 1888621"/>
              <a:gd name="connsiteY115" fmla="*/ 4401085 h 5383851"/>
              <a:gd name="connsiteX116" fmla="*/ 1589518 w 1888621"/>
              <a:gd name="connsiteY116" fmla="*/ 4469451 h 5383851"/>
              <a:gd name="connsiteX117" fmla="*/ 1623701 w 1888621"/>
              <a:gd name="connsiteY117" fmla="*/ 4546363 h 5383851"/>
              <a:gd name="connsiteX118" fmla="*/ 1640793 w 1888621"/>
              <a:gd name="connsiteY118" fmla="*/ 4614729 h 5383851"/>
              <a:gd name="connsiteX119" fmla="*/ 1657884 w 1888621"/>
              <a:gd name="connsiteY119" fmla="*/ 4648913 h 5383851"/>
              <a:gd name="connsiteX120" fmla="*/ 1683522 w 1888621"/>
              <a:gd name="connsiteY120" fmla="*/ 4742916 h 5383851"/>
              <a:gd name="connsiteX121" fmla="*/ 1692067 w 1888621"/>
              <a:gd name="connsiteY121" fmla="*/ 4768554 h 5383851"/>
              <a:gd name="connsiteX122" fmla="*/ 1717705 w 1888621"/>
              <a:gd name="connsiteY122" fmla="*/ 4862557 h 5383851"/>
              <a:gd name="connsiteX123" fmla="*/ 1726251 w 1888621"/>
              <a:gd name="connsiteY123" fmla="*/ 4888195 h 5383851"/>
              <a:gd name="connsiteX124" fmla="*/ 1734796 w 1888621"/>
              <a:gd name="connsiteY124" fmla="*/ 4956561 h 5383851"/>
              <a:gd name="connsiteX125" fmla="*/ 1751888 w 1888621"/>
              <a:gd name="connsiteY125" fmla="*/ 5007836 h 5383851"/>
              <a:gd name="connsiteX126" fmla="*/ 1786071 w 1888621"/>
              <a:gd name="connsiteY126" fmla="*/ 5127477 h 5383851"/>
              <a:gd name="connsiteX127" fmla="*/ 1794617 w 1888621"/>
              <a:gd name="connsiteY127" fmla="*/ 5153114 h 5383851"/>
              <a:gd name="connsiteX128" fmla="*/ 1811709 w 1888621"/>
              <a:gd name="connsiteY128" fmla="*/ 5204389 h 5383851"/>
              <a:gd name="connsiteX129" fmla="*/ 1828800 w 1888621"/>
              <a:gd name="connsiteY129" fmla="*/ 5230027 h 5383851"/>
              <a:gd name="connsiteX130" fmla="*/ 1837346 w 1888621"/>
              <a:gd name="connsiteY130" fmla="*/ 5255664 h 5383851"/>
              <a:gd name="connsiteX131" fmla="*/ 1862983 w 1888621"/>
              <a:gd name="connsiteY131" fmla="*/ 5315485 h 5383851"/>
              <a:gd name="connsiteX132" fmla="*/ 1888621 w 1888621"/>
              <a:gd name="connsiteY132" fmla="*/ 5383851 h 538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888621" h="5383851">
                <a:moveTo>
                  <a:pt x="683664" y="0"/>
                </a:moveTo>
                <a:cubicBezTo>
                  <a:pt x="680815" y="19940"/>
                  <a:pt x="679068" y="40069"/>
                  <a:pt x="675118" y="59821"/>
                </a:cubicBezTo>
                <a:cubicBezTo>
                  <a:pt x="673351" y="68654"/>
                  <a:pt x="668053" y="76573"/>
                  <a:pt x="666572" y="85458"/>
                </a:cubicBezTo>
                <a:cubicBezTo>
                  <a:pt x="641961" y="233121"/>
                  <a:pt x="671006" y="110447"/>
                  <a:pt x="649481" y="196554"/>
                </a:cubicBezTo>
                <a:cubicBezTo>
                  <a:pt x="654166" y="290253"/>
                  <a:pt x="651677" y="345370"/>
                  <a:pt x="666572" y="427290"/>
                </a:cubicBezTo>
                <a:cubicBezTo>
                  <a:pt x="671738" y="455705"/>
                  <a:pt x="683291" y="485990"/>
                  <a:pt x="692210" y="512748"/>
                </a:cubicBezTo>
                <a:lnTo>
                  <a:pt x="717847" y="589660"/>
                </a:lnTo>
                <a:lnTo>
                  <a:pt x="734938" y="640935"/>
                </a:lnTo>
                <a:cubicBezTo>
                  <a:pt x="741888" y="661786"/>
                  <a:pt x="744010" y="675644"/>
                  <a:pt x="760576" y="692210"/>
                </a:cubicBezTo>
                <a:cubicBezTo>
                  <a:pt x="767838" y="699472"/>
                  <a:pt x="777667" y="703604"/>
                  <a:pt x="786213" y="709301"/>
                </a:cubicBezTo>
                <a:cubicBezTo>
                  <a:pt x="817549" y="756305"/>
                  <a:pt x="786213" y="716422"/>
                  <a:pt x="828942" y="752030"/>
                </a:cubicBezTo>
                <a:cubicBezTo>
                  <a:pt x="838227" y="759767"/>
                  <a:pt x="845295" y="769931"/>
                  <a:pt x="854580" y="777668"/>
                </a:cubicBezTo>
                <a:cubicBezTo>
                  <a:pt x="862470" y="784243"/>
                  <a:pt x="872327" y="788184"/>
                  <a:pt x="880217" y="794759"/>
                </a:cubicBezTo>
                <a:cubicBezTo>
                  <a:pt x="889501" y="802496"/>
                  <a:pt x="895798" y="813693"/>
                  <a:pt x="905854" y="820397"/>
                </a:cubicBezTo>
                <a:cubicBezTo>
                  <a:pt x="913349" y="825394"/>
                  <a:pt x="923435" y="824914"/>
                  <a:pt x="931492" y="828943"/>
                </a:cubicBezTo>
                <a:cubicBezTo>
                  <a:pt x="940678" y="833536"/>
                  <a:pt x="947744" y="841863"/>
                  <a:pt x="957129" y="846034"/>
                </a:cubicBezTo>
                <a:cubicBezTo>
                  <a:pt x="973592" y="853351"/>
                  <a:pt x="991312" y="857429"/>
                  <a:pt x="1008404" y="863126"/>
                </a:cubicBezTo>
                <a:lnTo>
                  <a:pt x="1034041" y="871671"/>
                </a:lnTo>
                <a:cubicBezTo>
                  <a:pt x="1042587" y="874520"/>
                  <a:pt x="1050846" y="878450"/>
                  <a:pt x="1059679" y="880217"/>
                </a:cubicBezTo>
                <a:cubicBezTo>
                  <a:pt x="1084079" y="885097"/>
                  <a:pt x="1112450" y="890067"/>
                  <a:pt x="1136591" y="897309"/>
                </a:cubicBezTo>
                <a:cubicBezTo>
                  <a:pt x="1153847" y="902486"/>
                  <a:pt x="1170774" y="908703"/>
                  <a:pt x="1187866" y="914400"/>
                </a:cubicBezTo>
                <a:lnTo>
                  <a:pt x="1239140" y="931492"/>
                </a:lnTo>
                <a:cubicBezTo>
                  <a:pt x="1247686" y="934341"/>
                  <a:pt x="1257283" y="935041"/>
                  <a:pt x="1264778" y="940038"/>
                </a:cubicBezTo>
                <a:cubicBezTo>
                  <a:pt x="1273324" y="945735"/>
                  <a:pt x="1281030" y="952958"/>
                  <a:pt x="1290415" y="957129"/>
                </a:cubicBezTo>
                <a:cubicBezTo>
                  <a:pt x="1306878" y="964446"/>
                  <a:pt x="1341690" y="974221"/>
                  <a:pt x="1341690" y="974221"/>
                </a:cubicBezTo>
                <a:cubicBezTo>
                  <a:pt x="1357791" y="990322"/>
                  <a:pt x="1371548" y="1007431"/>
                  <a:pt x="1392965" y="1016950"/>
                </a:cubicBezTo>
                <a:cubicBezTo>
                  <a:pt x="1419723" y="1028843"/>
                  <a:pt x="1450008" y="1035484"/>
                  <a:pt x="1478423" y="1042587"/>
                </a:cubicBezTo>
                <a:cubicBezTo>
                  <a:pt x="1385702" y="1073494"/>
                  <a:pt x="1478255" y="1045268"/>
                  <a:pt x="1247686" y="1059679"/>
                </a:cubicBezTo>
                <a:cubicBezTo>
                  <a:pt x="1224765" y="1061112"/>
                  <a:pt x="1202109" y="1065376"/>
                  <a:pt x="1179320" y="1068225"/>
                </a:cubicBezTo>
                <a:cubicBezTo>
                  <a:pt x="1162228" y="1073922"/>
                  <a:pt x="1145523" y="1080946"/>
                  <a:pt x="1128045" y="1085316"/>
                </a:cubicBezTo>
                <a:cubicBezTo>
                  <a:pt x="1116651" y="1088165"/>
                  <a:pt x="1105112" y="1090487"/>
                  <a:pt x="1093862" y="1093862"/>
                </a:cubicBezTo>
                <a:cubicBezTo>
                  <a:pt x="1076606" y="1099039"/>
                  <a:pt x="1059679" y="1105257"/>
                  <a:pt x="1042587" y="1110954"/>
                </a:cubicBezTo>
                <a:cubicBezTo>
                  <a:pt x="1034041" y="1113803"/>
                  <a:pt x="1025689" y="1117315"/>
                  <a:pt x="1016950" y="1119500"/>
                </a:cubicBezTo>
                <a:lnTo>
                  <a:pt x="982767" y="1128045"/>
                </a:lnTo>
                <a:cubicBezTo>
                  <a:pt x="974221" y="1133742"/>
                  <a:pt x="966316" y="1140544"/>
                  <a:pt x="957129" y="1145137"/>
                </a:cubicBezTo>
                <a:cubicBezTo>
                  <a:pt x="949072" y="1149166"/>
                  <a:pt x="939366" y="1149308"/>
                  <a:pt x="931492" y="1153683"/>
                </a:cubicBezTo>
                <a:cubicBezTo>
                  <a:pt x="913535" y="1163659"/>
                  <a:pt x="880217" y="1187866"/>
                  <a:pt x="880217" y="1187866"/>
                </a:cubicBezTo>
                <a:cubicBezTo>
                  <a:pt x="874520" y="1196412"/>
                  <a:pt x="871145" y="1207087"/>
                  <a:pt x="863125" y="1213503"/>
                </a:cubicBezTo>
                <a:cubicBezTo>
                  <a:pt x="856091" y="1219130"/>
                  <a:pt x="843858" y="1215679"/>
                  <a:pt x="837488" y="1222049"/>
                </a:cubicBezTo>
                <a:cubicBezTo>
                  <a:pt x="831118" y="1228419"/>
                  <a:pt x="834569" y="1240652"/>
                  <a:pt x="828942" y="1247686"/>
                </a:cubicBezTo>
                <a:cubicBezTo>
                  <a:pt x="822526" y="1255706"/>
                  <a:pt x="811851" y="1259081"/>
                  <a:pt x="803305" y="1264778"/>
                </a:cubicBezTo>
                <a:cubicBezTo>
                  <a:pt x="780515" y="1333145"/>
                  <a:pt x="814700" y="1253382"/>
                  <a:pt x="769122" y="1298961"/>
                </a:cubicBezTo>
                <a:cubicBezTo>
                  <a:pt x="762752" y="1305331"/>
                  <a:pt x="764951" y="1316724"/>
                  <a:pt x="760576" y="1324599"/>
                </a:cubicBezTo>
                <a:cubicBezTo>
                  <a:pt x="750600" y="1342555"/>
                  <a:pt x="737787" y="1358782"/>
                  <a:pt x="726393" y="1375873"/>
                </a:cubicBezTo>
                <a:cubicBezTo>
                  <a:pt x="720696" y="1384419"/>
                  <a:pt x="712549" y="1391767"/>
                  <a:pt x="709301" y="1401511"/>
                </a:cubicBezTo>
                <a:cubicBezTo>
                  <a:pt x="706452" y="1410057"/>
                  <a:pt x="705130" y="1419274"/>
                  <a:pt x="700755" y="1427148"/>
                </a:cubicBezTo>
                <a:cubicBezTo>
                  <a:pt x="690779" y="1445105"/>
                  <a:pt x="673068" y="1458935"/>
                  <a:pt x="666572" y="1478423"/>
                </a:cubicBezTo>
                <a:lnTo>
                  <a:pt x="649481" y="1529698"/>
                </a:lnTo>
                <a:cubicBezTo>
                  <a:pt x="646632" y="1538244"/>
                  <a:pt x="643120" y="1546596"/>
                  <a:pt x="640935" y="1555335"/>
                </a:cubicBezTo>
                <a:lnTo>
                  <a:pt x="632389" y="1589518"/>
                </a:lnTo>
                <a:cubicBezTo>
                  <a:pt x="629583" y="1623191"/>
                  <a:pt x="622978" y="1719469"/>
                  <a:pt x="615297" y="1760434"/>
                </a:cubicBezTo>
                <a:cubicBezTo>
                  <a:pt x="610968" y="1783522"/>
                  <a:pt x="602068" y="1805630"/>
                  <a:pt x="598206" y="1828800"/>
                </a:cubicBezTo>
                <a:cubicBezTo>
                  <a:pt x="595357" y="1845892"/>
                  <a:pt x="592295" y="1862949"/>
                  <a:pt x="589660" y="1880075"/>
                </a:cubicBezTo>
                <a:cubicBezTo>
                  <a:pt x="586597" y="1899984"/>
                  <a:pt x="585064" y="1920144"/>
                  <a:pt x="581114" y="1939896"/>
                </a:cubicBezTo>
                <a:cubicBezTo>
                  <a:pt x="579347" y="1948729"/>
                  <a:pt x="575417" y="1956987"/>
                  <a:pt x="572568" y="1965533"/>
                </a:cubicBezTo>
                <a:cubicBezTo>
                  <a:pt x="569720" y="2028202"/>
                  <a:pt x="565867" y="2090834"/>
                  <a:pt x="564023" y="2153541"/>
                </a:cubicBezTo>
                <a:cubicBezTo>
                  <a:pt x="560170" y="2284551"/>
                  <a:pt x="560822" y="2415690"/>
                  <a:pt x="555477" y="2546647"/>
                </a:cubicBezTo>
                <a:cubicBezTo>
                  <a:pt x="555110" y="2555648"/>
                  <a:pt x="552558" y="2565251"/>
                  <a:pt x="546931" y="2572285"/>
                </a:cubicBezTo>
                <a:cubicBezTo>
                  <a:pt x="540515" y="2580305"/>
                  <a:pt x="529840" y="2583679"/>
                  <a:pt x="521294" y="2589376"/>
                </a:cubicBezTo>
                <a:cubicBezTo>
                  <a:pt x="475714" y="2657746"/>
                  <a:pt x="535538" y="2575132"/>
                  <a:pt x="478565" y="2632105"/>
                </a:cubicBezTo>
                <a:cubicBezTo>
                  <a:pt x="439910" y="2670760"/>
                  <a:pt x="485746" y="2649653"/>
                  <a:pt x="435836" y="2666288"/>
                </a:cubicBezTo>
                <a:cubicBezTo>
                  <a:pt x="430139" y="2674834"/>
                  <a:pt x="426764" y="2685510"/>
                  <a:pt x="418744" y="2691926"/>
                </a:cubicBezTo>
                <a:cubicBezTo>
                  <a:pt x="411710" y="2697553"/>
                  <a:pt x="401164" y="2696443"/>
                  <a:pt x="393107" y="2700471"/>
                </a:cubicBezTo>
                <a:cubicBezTo>
                  <a:pt x="326834" y="2733607"/>
                  <a:pt x="406277" y="2704626"/>
                  <a:pt x="341832" y="2726109"/>
                </a:cubicBezTo>
                <a:cubicBezTo>
                  <a:pt x="284272" y="2783669"/>
                  <a:pt x="350873" y="2725862"/>
                  <a:pt x="282011" y="2760292"/>
                </a:cubicBezTo>
                <a:cubicBezTo>
                  <a:pt x="269272" y="2766662"/>
                  <a:pt x="260567" y="2779559"/>
                  <a:pt x="247828" y="2785929"/>
                </a:cubicBezTo>
                <a:cubicBezTo>
                  <a:pt x="231714" y="2793986"/>
                  <a:pt x="212667" y="2794964"/>
                  <a:pt x="196553" y="2803021"/>
                </a:cubicBezTo>
                <a:cubicBezTo>
                  <a:pt x="185159" y="2808718"/>
                  <a:pt x="173294" y="2813559"/>
                  <a:pt x="162370" y="2820113"/>
                </a:cubicBezTo>
                <a:cubicBezTo>
                  <a:pt x="88909" y="2864190"/>
                  <a:pt x="137025" y="2845652"/>
                  <a:pt x="85458" y="2862842"/>
                </a:cubicBezTo>
                <a:cubicBezTo>
                  <a:pt x="36479" y="2936312"/>
                  <a:pt x="101697" y="2849851"/>
                  <a:pt x="42729" y="2897025"/>
                </a:cubicBezTo>
                <a:cubicBezTo>
                  <a:pt x="34709" y="2903441"/>
                  <a:pt x="32900" y="2915400"/>
                  <a:pt x="25638" y="2922662"/>
                </a:cubicBezTo>
                <a:cubicBezTo>
                  <a:pt x="18375" y="2929925"/>
                  <a:pt x="8546" y="2934057"/>
                  <a:pt x="0" y="2939754"/>
                </a:cubicBezTo>
                <a:cubicBezTo>
                  <a:pt x="520" y="2942873"/>
                  <a:pt x="11093" y="3014714"/>
                  <a:pt x="17092" y="3025212"/>
                </a:cubicBezTo>
                <a:cubicBezTo>
                  <a:pt x="27502" y="3043429"/>
                  <a:pt x="83243" y="3081445"/>
                  <a:pt x="94004" y="3085032"/>
                </a:cubicBezTo>
                <a:cubicBezTo>
                  <a:pt x="102550" y="3087881"/>
                  <a:pt x="111584" y="3089549"/>
                  <a:pt x="119641" y="3093578"/>
                </a:cubicBezTo>
                <a:cubicBezTo>
                  <a:pt x="128828" y="3098171"/>
                  <a:pt x="135893" y="3106499"/>
                  <a:pt x="145279" y="3110670"/>
                </a:cubicBezTo>
                <a:cubicBezTo>
                  <a:pt x="197080" y="3133693"/>
                  <a:pt x="194085" y="3124364"/>
                  <a:pt x="247828" y="3136307"/>
                </a:cubicBezTo>
                <a:cubicBezTo>
                  <a:pt x="336972" y="3156117"/>
                  <a:pt x="192692" y="3130592"/>
                  <a:pt x="307649" y="3161944"/>
                </a:cubicBezTo>
                <a:cubicBezTo>
                  <a:pt x="327082" y="3167244"/>
                  <a:pt x="347529" y="3167641"/>
                  <a:pt x="367469" y="3170490"/>
                </a:cubicBezTo>
                <a:cubicBezTo>
                  <a:pt x="381712" y="3176187"/>
                  <a:pt x="395835" y="3182196"/>
                  <a:pt x="410198" y="3187582"/>
                </a:cubicBezTo>
                <a:cubicBezTo>
                  <a:pt x="418633" y="3190745"/>
                  <a:pt x="427779" y="3192099"/>
                  <a:pt x="435836" y="3196128"/>
                </a:cubicBezTo>
                <a:cubicBezTo>
                  <a:pt x="445022" y="3200721"/>
                  <a:pt x="452088" y="3209048"/>
                  <a:pt x="461473" y="3213219"/>
                </a:cubicBezTo>
                <a:cubicBezTo>
                  <a:pt x="477936" y="3220536"/>
                  <a:pt x="512748" y="3230311"/>
                  <a:pt x="512748" y="3230311"/>
                </a:cubicBezTo>
                <a:cubicBezTo>
                  <a:pt x="539832" y="3270938"/>
                  <a:pt x="520096" y="3252701"/>
                  <a:pt x="581114" y="3273040"/>
                </a:cubicBezTo>
                <a:lnTo>
                  <a:pt x="606752" y="3281585"/>
                </a:lnTo>
                <a:cubicBezTo>
                  <a:pt x="644265" y="3306595"/>
                  <a:pt x="683016" y="3335492"/>
                  <a:pt x="726393" y="3349952"/>
                </a:cubicBezTo>
                <a:cubicBezTo>
                  <a:pt x="734939" y="3352801"/>
                  <a:pt x="743973" y="3354470"/>
                  <a:pt x="752030" y="3358498"/>
                </a:cubicBezTo>
                <a:cubicBezTo>
                  <a:pt x="761216" y="3363091"/>
                  <a:pt x="768750" y="3370493"/>
                  <a:pt x="777667" y="3375589"/>
                </a:cubicBezTo>
                <a:cubicBezTo>
                  <a:pt x="788728" y="3381910"/>
                  <a:pt x="800790" y="3386360"/>
                  <a:pt x="811851" y="3392681"/>
                </a:cubicBezTo>
                <a:cubicBezTo>
                  <a:pt x="820768" y="3397777"/>
                  <a:pt x="828302" y="3405179"/>
                  <a:pt x="837488" y="3409772"/>
                </a:cubicBezTo>
                <a:cubicBezTo>
                  <a:pt x="851209" y="3416632"/>
                  <a:pt x="865524" y="3422456"/>
                  <a:pt x="880217" y="3426864"/>
                </a:cubicBezTo>
                <a:cubicBezTo>
                  <a:pt x="904600" y="3434179"/>
                  <a:pt x="926022" y="3432676"/>
                  <a:pt x="948583" y="3443956"/>
                </a:cubicBezTo>
                <a:cubicBezTo>
                  <a:pt x="957770" y="3448549"/>
                  <a:pt x="964835" y="3456876"/>
                  <a:pt x="974221" y="3461047"/>
                </a:cubicBezTo>
                <a:cubicBezTo>
                  <a:pt x="990684" y="3468364"/>
                  <a:pt x="1010505" y="3468146"/>
                  <a:pt x="1025495" y="3478139"/>
                </a:cubicBezTo>
                <a:cubicBezTo>
                  <a:pt x="1098980" y="3527126"/>
                  <a:pt x="1005999" y="3468390"/>
                  <a:pt x="1076770" y="3503776"/>
                </a:cubicBezTo>
                <a:cubicBezTo>
                  <a:pt x="1143035" y="3536909"/>
                  <a:pt x="1063607" y="3507934"/>
                  <a:pt x="1128045" y="3529414"/>
                </a:cubicBezTo>
                <a:lnTo>
                  <a:pt x="1179320" y="3606326"/>
                </a:lnTo>
                <a:cubicBezTo>
                  <a:pt x="1185017" y="3614872"/>
                  <a:pt x="1193163" y="3622220"/>
                  <a:pt x="1196411" y="3631963"/>
                </a:cubicBezTo>
                <a:cubicBezTo>
                  <a:pt x="1199260" y="3640509"/>
                  <a:pt x="1200582" y="3649726"/>
                  <a:pt x="1204957" y="3657600"/>
                </a:cubicBezTo>
                <a:cubicBezTo>
                  <a:pt x="1214933" y="3675557"/>
                  <a:pt x="1227746" y="3691783"/>
                  <a:pt x="1239140" y="3708875"/>
                </a:cubicBezTo>
                <a:cubicBezTo>
                  <a:pt x="1244837" y="3717421"/>
                  <a:pt x="1252984" y="3724769"/>
                  <a:pt x="1256232" y="3734513"/>
                </a:cubicBezTo>
                <a:cubicBezTo>
                  <a:pt x="1300327" y="3866794"/>
                  <a:pt x="1249788" y="3730170"/>
                  <a:pt x="1290415" y="3811425"/>
                </a:cubicBezTo>
                <a:cubicBezTo>
                  <a:pt x="1294443" y="3819482"/>
                  <a:pt x="1295798" y="3828628"/>
                  <a:pt x="1298961" y="3837062"/>
                </a:cubicBezTo>
                <a:cubicBezTo>
                  <a:pt x="1304347" y="3851425"/>
                  <a:pt x="1310667" y="3865427"/>
                  <a:pt x="1316053" y="3879791"/>
                </a:cubicBezTo>
                <a:cubicBezTo>
                  <a:pt x="1319216" y="3888225"/>
                  <a:pt x="1320129" y="3897607"/>
                  <a:pt x="1324598" y="3905428"/>
                </a:cubicBezTo>
                <a:cubicBezTo>
                  <a:pt x="1331665" y="3917795"/>
                  <a:pt x="1341690" y="3928217"/>
                  <a:pt x="1350236" y="3939612"/>
                </a:cubicBezTo>
                <a:cubicBezTo>
                  <a:pt x="1353084" y="3951006"/>
                  <a:pt x="1354154" y="3963000"/>
                  <a:pt x="1358781" y="3973795"/>
                </a:cubicBezTo>
                <a:cubicBezTo>
                  <a:pt x="1362827" y="3983235"/>
                  <a:pt x="1370777" y="3990515"/>
                  <a:pt x="1375873" y="3999432"/>
                </a:cubicBezTo>
                <a:cubicBezTo>
                  <a:pt x="1382194" y="4010493"/>
                  <a:pt x="1387268" y="4022221"/>
                  <a:pt x="1392965" y="4033615"/>
                </a:cubicBezTo>
                <a:cubicBezTo>
                  <a:pt x="1395704" y="4044572"/>
                  <a:pt x="1403924" y="4081172"/>
                  <a:pt x="1410056" y="4093436"/>
                </a:cubicBezTo>
                <a:cubicBezTo>
                  <a:pt x="1414649" y="4102622"/>
                  <a:pt x="1421451" y="4110527"/>
                  <a:pt x="1427148" y="4119073"/>
                </a:cubicBezTo>
                <a:lnTo>
                  <a:pt x="1452785" y="4195985"/>
                </a:lnTo>
                <a:cubicBezTo>
                  <a:pt x="1455634" y="4204531"/>
                  <a:pt x="1456334" y="4214128"/>
                  <a:pt x="1461331" y="4221623"/>
                </a:cubicBezTo>
                <a:cubicBezTo>
                  <a:pt x="1515055" y="4302209"/>
                  <a:pt x="1479647" y="4241468"/>
                  <a:pt x="1512606" y="4315627"/>
                </a:cubicBezTo>
                <a:cubicBezTo>
                  <a:pt x="1517780" y="4327268"/>
                  <a:pt x="1523143" y="4338886"/>
                  <a:pt x="1529697" y="4349810"/>
                </a:cubicBezTo>
                <a:cubicBezTo>
                  <a:pt x="1540266" y="4367424"/>
                  <a:pt x="1563881" y="4401085"/>
                  <a:pt x="1563881" y="4401085"/>
                </a:cubicBezTo>
                <a:cubicBezTo>
                  <a:pt x="1584138" y="4502380"/>
                  <a:pt x="1557511" y="4397438"/>
                  <a:pt x="1589518" y="4469451"/>
                </a:cubicBezTo>
                <a:cubicBezTo>
                  <a:pt x="1630200" y="4560983"/>
                  <a:pt x="1585020" y="4488340"/>
                  <a:pt x="1623701" y="4546363"/>
                </a:cubicBezTo>
                <a:cubicBezTo>
                  <a:pt x="1628718" y="4571447"/>
                  <a:pt x="1630938" y="4591733"/>
                  <a:pt x="1640793" y="4614729"/>
                </a:cubicBezTo>
                <a:cubicBezTo>
                  <a:pt x="1645811" y="4626438"/>
                  <a:pt x="1652866" y="4637204"/>
                  <a:pt x="1657884" y="4648913"/>
                </a:cubicBezTo>
                <a:cubicBezTo>
                  <a:pt x="1668973" y="4674789"/>
                  <a:pt x="1676984" y="4723299"/>
                  <a:pt x="1683522" y="4742916"/>
                </a:cubicBezTo>
                <a:cubicBezTo>
                  <a:pt x="1686370" y="4751462"/>
                  <a:pt x="1689882" y="4759815"/>
                  <a:pt x="1692067" y="4768554"/>
                </a:cubicBezTo>
                <a:cubicBezTo>
                  <a:pt x="1716220" y="4865169"/>
                  <a:pt x="1681045" y="4752579"/>
                  <a:pt x="1717705" y="4862557"/>
                </a:cubicBezTo>
                <a:lnTo>
                  <a:pt x="1726251" y="4888195"/>
                </a:lnTo>
                <a:cubicBezTo>
                  <a:pt x="1729099" y="4910984"/>
                  <a:pt x="1729984" y="4934105"/>
                  <a:pt x="1734796" y="4956561"/>
                </a:cubicBezTo>
                <a:cubicBezTo>
                  <a:pt x="1738571" y="4974177"/>
                  <a:pt x="1747518" y="4990358"/>
                  <a:pt x="1751888" y="5007836"/>
                </a:cubicBezTo>
                <a:cubicBezTo>
                  <a:pt x="1773347" y="5093670"/>
                  <a:pt x="1761554" y="5053925"/>
                  <a:pt x="1786071" y="5127477"/>
                </a:cubicBezTo>
                <a:lnTo>
                  <a:pt x="1794617" y="5153114"/>
                </a:lnTo>
                <a:cubicBezTo>
                  <a:pt x="1800314" y="5170206"/>
                  <a:pt x="1801716" y="5189398"/>
                  <a:pt x="1811709" y="5204389"/>
                </a:cubicBezTo>
                <a:cubicBezTo>
                  <a:pt x="1817406" y="5212935"/>
                  <a:pt x="1824207" y="5220840"/>
                  <a:pt x="1828800" y="5230027"/>
                </a:cubicBezTo>
                <a:cubicBezTo>
                  <a:pt x="1832828" y="5238084"/>
                  <a:pt x="1834001" y="5247300"/>
                  <a:pt x="1837346" y="5255664"/>
                </a:cubicBezTo>
                <a:cubicBezTo>
                  <a:pt x="1845403" y="5275807"/>
                  <a:pt x="1855195" y="5295237"/>
                  <a:pt x="1862983" y="5315485"/>
                </a:cubicBezTo>
                <a:cubicBezTo>
                  <a:pt x="1894824" y="5398271"/>
                  <a:pt x="1867516" y="5341640"/>
                  <a:pt x="1888621" y="5383851"/>
                </a:cubicBezTo>
              </a:path>
            </a:pathLst>
          </a:cu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 name="자유형 8"/>
          <p:cNvSpPr/>
          <p:nvPr/>
        </p:nvSpPr>
        <p:spPr>
          <a:xfrm>
            <a:off x="6853727" y="1179320"/>
            <a:ext cx="2606947" cy="5255663"/>
          </a:xfrm>
          <a:custGeom>
            <a:avLst/>
            <a:gdLst>
              <a:gd name="connsiteX0" fmla="*/ 1700613 w 2606947"/>
              <a:gd name="connsiteY0" fmla="*/ 0 h 5255663"/>
              <a:gd name="connsiteX1" fmla="*/ 1709159 w 2606947"/>
              <a:gd name="connsiteY1" fmla="*/ 111095 h 5255663"/>
              <a:gd name="connsiteX2" fmla="*/ 1717705 w 2606947"/>
              <a:gd name="connsiteY2" fmla="*/ 136732 h 5255663"/>
              <a:gd name="connsiteX3" fmla="*/ 1726251 w 2606947"/>
              <a:gd name="connsiteY3" fmla="*/ 170916 h 5255663"/>
              <a:gd name="connsiteX4" fmla="*/ 1717705 w 2606947"/>
              <a:gd name="connsiteY4" fmla="*/ 358923 h 5255663"/>
              <a:gd name="connsiteX5" fmla="*/ 1709159 w 2606947"/>
              <a:gd name="connsiteY5" fmla="*/ 444381 h 5255663"/>
              <a:gd name="connsiteX6" fmla="*/ 1700613 w 2606947"/>
              <a:gd name="connsiteY6" fmla="*/ 606751 h 5255663"/>
              <a:gd name="connsiteX7" fmla="*/ 1683522 w 2606947"/>
              <a:gd name="connsiteY7" fmla="*/ 734938 h 5255663"/>
              <a:gd name="connsiteX8" fmla="*/ 1692067 w 2606947"/>
              <a:gd name="connsiteY8" fmla="*/ 1059678 h 5255663"/>
              <a:gd name="connsiteX9" fmla="*/ 1700613 w 2606947"/>
              <a:gd name="connsiteY9" fmla="*/ 1093861 h 5255663"/>
              <a:gd name="connsiteX10" fmla="*/ 1709159 w 2606947"/>
              <a:gd name="connsiteY10" fmla="*/ 1204957 h 5255663"/>
              <a:gd name="connsiteX11" fmla="*/ 1726251 w 2606947"/>
              <a:gd name="connsiteY11" fmla="*/ 1281869 h 5255663"/>
              <a:gd name="connsiteX12" fmla="*/ 1734796 w 2606947"/>
              <a:gd name="connsiteY12" fmla="*/ 1444239 h 5255663"/>
              <a:gd name="connsiteX13" fmla="*/ 1743342 w 2606947"/>
              <a:gd name="connsiteY13" fmla="*/ 1469876 h 5255663"/>
              <a:gd name="connsiteX14" fmla="*/ 1760434 w 2606947"/>
              <a:gd name="connsiteY14" fmla="*/ 1546788 h 5255663"/>
              <a:gd name="connsiteX15" fmla="*/ 1768980 w 2606947"/>
              <a:gd name="connsiteY15" fmla="*/ 1666430 h 5255663"/>
              <a:gd name="connsiteX16" fmla="*/ 1777525 w 2606947"/>
              <a:gd name="connsiteY16" fmla="*/ 1692067 h 5255663"/>
              <a:gd name="connsiteX17" fmla="*/ 1794617 w 2606947"/>
              <a:gd name="connsiteY17" fmla="*/ 1854437 h 5255663"/>
              <a:gd name="connsiteX18" fmla="*/ 1803163 w 2606947"/>
              <a:gd name="connsiteY18" fmla="*/ 1991170 h 5255663"/>
              <a:gd name="connsiteX19" fmla="*/ 1845892 w 2606947"/>
              <a:gd name="connsiteY19" fmla="*/ 2068082 h 5255663"/>
              <a:gd name="connsiteX20" fmla="*/ 1880075 w 2606947"/>
              <a:gd name="connsiteY20" fmla="*/ 2119357 h 5255663"/>
              <a:gd name="connsiteX21" fmla="*/ 1905712 w 2606947"/>
              <a:gd name="connsiteY21" fmla="*/ 2136448 h 5255663"/>
              <a:gd name="connsiteX22" fmla="*/ 1922804 w 2606947"/>
              <a:gd name="connsiteY22" fmla="*/ 2162086 h 5255663"/>
              <a:gd name="connsiteX23" fmla="*/ 1948441 w 2606947"/>
              <a:gd name="connsiteY23" fmla="*/ 2170631 h 5255663"/>
              <a:gd name="connsiteX24" fmla="*/ 2033899 w 2606947"/>
              <a:gd name="connsiteY24" fmla="*/ 2196269 h 5255663"/>
              <a:gd name="connsiteX25" fmla="*/ 2110811 w 2606947"/>
              <a:gd name="connsiteY25" fmla="*/ 2247544 h 5255663"/>
              <a:gd name="connsiteX26" fmla="*/ 2136449 w 2606947"/>
              <a:gd name="connsiteY26" fmla="*/ 2264635 h 5255663"/>
              <a:gd name="connsiteX27" fmla="*/ 2187723 w 2606947"/>
              <a:gd name="connsiteY27" fmla="*/ 2281727 h 5255663"/>
              <a:gd name="connsiteX28" fmla="*/ 2213361 w 2606947"/>
              <a:gd name="connsiteY28" fmla="*/ 2290273 h 5255663"/>
              <a:gd name="connsiteX29" fmla="*/ 2307365 w 2606947"/>
              <a:gd name="connsiteY29" fmla="*/ 2307364 h 5255663"/>
              <a:gd name="connsiteX30" fmla="*/ 2367185 w 2606947"/>
              <a:gd name="connsiteY30" fmla="*/ 2324456 h 5255663"/>
              <a:gd name="connsiteX31" fmla="*/ 2444097 w 2606947"/>
              <a:gd name="connsiteY31" fmla="*/ 2333001 h 5255663"/>
              <a:gd name="connsiteX32" fmla="*/ 2521009 w 2606947"/>
              <a:gd name="connsiteY32" fmla="*/ 2350093 h 5255663"/>
              <a:gd name="connsiteX33" fmla="*/ 2572284 w 2606947"/>
              <a:gd name="connsiteY33" fmla="*/ 2367185 h 5255663"/>
              <a:gd name="connsiteX34" fmla="*/ 2597922 w 2606947"/>
              <a:gd name="connsiteY34" fmla="*/ 2384276 h 5255663"/>
              <a:gd name="connsiteX35" fmla="*/ 2597922 w 2606947"/>
              <a:gd name="connsiteY35" fmla="*/ 2435551 h 5255663"/>
              <a:gd name="connsiteX36" fmla="*/ 2572284 w 2606947"/>
              <a:gd name="connsiteY36" fmla="*/ 2444097 h 5255663"/>
              <a:gd name="connsiteX37" fmla="*/ 2546647 w 2606947"/>
              <a:gd name="connsiteY37" fmla="*/ 2461188 h 5255663"/>
              <a:gd name="connsiteX38" fmla="*/ 2495372 w 2606947"/>
              <a:gd name="connsiteY38" fmla="*/ 2478280 h 5255663"/>
              <a:gd name="connsiteX39" fmla="*/ 2444097 w 2606947"/>
              <a:gd name="connsiteY39" fmla="*/ 2495372 h 5255663"/>
              <a:gd name="connsiteX40" fmla="*/ 2418460 w 2606947"/>
              <a:gd name="connsiteY40" fmla="*/ 2503917 h 5255663"/>
              <a:gd name="connsiteX41" fmla="*/ 2333002 w 2606947"/>
              <a:gd name="connsiteY41" fmla="*/ 2521009 h 5255663"/>
              <a:gd name="connsiteX42" fmla="*/ 2307365 w 2606947"/>
              <a:gd name="connsiteY42" fmla="*/ 2529555 h 5255663"/>
              <a:gd name="connsiteX43" fmla="*/ 2008262 w 2606947"/>
              <a:gd name="connsiteY43" fmla="*/ 2538101 h 5255663"/>
              <a:gd name="connsiteX44" fmla="*/ 1948441 w 2606947"/>
              <a:gd name="connsiteY44" fmla="*/ 2555192 h 5255663"/>
              <a:gd name="connsiteX45" fmla="*/ 1922804 w 2606947"/>
              <a:gd name="connsiteY45" fmla="*/ 2563738 h 5255663"/>
              <a:gd name="connsiteX46" fmla="*/ 1743342 w 2606947"/>
              <a:gd name="connsiteY46" fmla="*/ 2572284 h 5255663"/>
              <a:gd name="connsiteX47" fmla="*/ 1709159 w 2606947"/>
              <a:gd name="connsiteY47" fmla="*/ 2580830 h 5255663"/>
              <a:gd name="connsiteX48" fmla="*/ 1666430 w 2606947"/>
              <a:gd name="connsiteY48" fmla="*/ 2589375 h 5255663"/>
              <a:gd name="connsiteX49" fmla="*/ 1640793 w 2606947"/>
              <a:gd name="connsiteY49" fmla="*/ 2597921 h 5255663"/>
              <a:gd name="connsiteX50" fmla="*/ 1572426 w 2606947"/>
              <a:gd name="connsiteY50" fmla="*/ 2606467 h 5255663"/>
              <a:gd name="connsiteX51" fmla="*/ 1538243 w 2606947"/>
              <a:gd name="connsiteY51" fmla="*/ 2615013 h 5255663"/>
              <a:gd name="connsiteX52" fmla="*/ 1512606 w 2606947"/>
              <a:gd name="connsiteY52" fmla="*/ 2632104 h 5255663"/>
              <a:gd name="connsiteX53" fmla="*/ 1401510 w 2606947"/>
              <a:gd name="connsiteY53" fmla="*/ 2640650 h 5255663"/>
              <a:gd name="connsiteX54" fmla="*/ 1324598 w 2606947"/>
              <a:gd name="connsiteY54" fmla="*/ 2666287 h 5255663"/>
              <a:gd name="connsiteX55" fmla="*/ 1298961 w 2606947"/>
              <a:gd name="connsiteY55" fmla="*/ 2674833 h 5255663"/>
              <a:gd name="connsiteX56" fmla="*/ 1273323 w 2606947"/>
              <a:gd name="connsiteY56" fmla="*/ 2683379 h 5255663"/>
              <a:gd name="connsiteX57" fmla="*/ 1247686 w 2606947"/>
              <a:gd name="connsiteY57" fmla="*/ 2700471 h 5255663"/>
              <a:gd name="connsiteX58" fmla="*/ 1222049 w 2606947"/>
              <a:gd name="connsiteY58" fmla="*/ 2709016 h 5255663"/>
              <a:gd name="connsiteX59" fmla="*/ 1136591 w 2606947"/>
              <a:gd name="connsiteY59" fmla="*/ 2760291 h 5255663"/>
              <a:gd name="connsiteX60" fmla="*/ 1102408 w 2606947"/>
              <a:gd name="connsiteY60" fmla="*/ 2768837 h 5255663"/>
              <a:gd name="connsiteX61" fmla="*/ 999858 w 2606947"/>
              <a:gd name="connsiteY61" fmla="*/ 2820112 h 5255663"/>
              <a:gd name="connsiteX62" fmla="*/ 974221 w 2606947"/>
              <a:gd name="connsiteY62" fmla="*/ 2828658 h 5255663"/>
              <a:gd name="connsiteX63" fmla="*/ 948583 w 2606947"/>
              <a:gd name="connsiteY63" fmla="*/ 2837203 h 5255663"/>
              <a:gd name="connsiteX64" fmla="*/ 888763 w 2606947"/>
              <a:gd name="connsiteY64" fmla="*/ 2871387 h 5255663"/>
              <a:gd name="connsiteX65" fmla="*/ 863125 w 2606947"/>
              <a:gd name="connsiteY65" fmla="*/ 2879932 h 5255663"/>
              <a:gd name="connsiteX66" fmla="*/ 803305 w 2606947"/>
              <a:gd name="connsiteY66" fmla="*/ 2905570 h 5255663"/>
              <a:gd name="connsiteX67" fmla="*/ 777667 w 2606947"/>
              <a:gd name="connsiteY67" fmla="*/ 2922661 h 5255663"/>
              <a:gd name="connsiteX68" fmla="*/ 726393 w 2606947"/>
              <a:gd name="connsiteY68" fmla="*/ 2939753 h 5255663"/>
              <a:gd name="connsiteX69" fmla="*/ 700755 w 2606947"/>
              <a:gd name="connsiteY69" fmla="*/ 2956844 h 5255663"/>
              <a:gd name="connsiteX70" fmla="*/ 649480 w 2606947"/>
              <a:gd name="connsiteY70" fmla="*/ 2973936 h 5255663"/>
              <a:gd name="connsiteX71" fmla="*/ 572568 w 2606947"/>
              <a:gd name="connsiteY71" fmla="*/ 3008119 h 5255663"/>
              <a:gd name="connsiteX72" fmla="*/ 555477 w 2606947"/>
              <a:gd name="connsiteY72" fmla="*/ 3033757 h 5255663"/>
              <a:gd name="connsiteX73" fmla="*/ 512748 w 2606947"/>
              <a:gd name="connsiteY73" fmla="*/ 3042302 h 5255663"/>
              <a:gd name="connsiteX74" fmla="*/ 435836 w 2606947"/>
              <a:gd name="connsiteY74" fmla="*/ 3076486 h 5255663"/>
              <a:gd name="connsiteX75" fmla="*/ 410198 w 2606947"/>
              <a:gd name="connsiteY75" fmla="*/ 3085031 h 5255663"/>
              <a:gd name="connsiteX76" fmla="*/ 333286 w 2606947"/>
              <a:gd name="connsiteY76" fmla="*/ 3119215 h 5255663"/>
              <a:gd name="connsiteX77" fmla="*/ 307649 w 2606947"/>
              <a:gd name="connsiteY77" fmla="*/ 3127760 h 5255663"/>
              <a:gd name="connsiteX78" fmla="*/ 282011 w 2606947"/>
              <a:gd name="connsiteY78" fmla="*/ 3136306 h 5255663"/>
              <a:gd name="connsiteX79" fmla="*/ 205099 w 2606947"/>
              <a:gd name="connsiteY79" fmla="*/ 3170489 h 5255663"/>
              <a:gd name="connsiteX80" fmla="*/ 179462 w 2606947"/>
              <a:gd name="connsiteY80" fmla="*/ 3179035 h 5255663"/>
              <a:gd name="connsiteX81" fmla="*/ 153824 w 2606947"/>
              <a:gd name="connsiteY81" fmla="*/ 3187581 h 5255663"/>
              <a:gd name="connsiteX82" fmla="*/ 128187 w 2606947"/>
              <a:gd name="connsiteY82" fmla="*/ 3204673 h 5255663"/>
              <a:gd name="connsiteX83" fmla="*/ 76912 w 2606947"/>
              <a:gd name="connsiteY83" fmla="*/ 3221764 h 5255663"/>
              <a:gd name="connsiteX84" fmla="*/ 59821 w 2606947"/>
              <a:gd name="connsiteY84" fmla="*/ 3281585 h 5255663"/>
              <a:gd name="connsiteX85" fmla="*/ 42729 w 2606947"/>
              <a:gd name="connsiteY85" fmla="*/ 3486684 h 5255663"/>
              <a:gd name="connsiteX86" fmla="*/ 34183 w 2606947"/>
              <a:gd name="connsiteY86" fmla="*/ 3589233 h 5255663"/>
              <a:gd name="connsiteX87" fmla="*/ 17092 w 2606947"/>
              <a:gd name="connsiteY87" fmla="*/ 3871244 h 5255663"/>
              <a:gd name="connsiteX88" fmla="*/ 0 w 2606947"/>
              <a:gd name="connsiteY88" fmla="*/ 3939611 h 5255663"/>
              <a:gd name="connsiteX89" fmla="*/ 8546 w 2606947"/>
              <a:gd name="connsiteY89" fmla="*/ 4136164 h 5255663"/>
              <a:gd name="connsiteX90" fmla="*/ 17092 w 2606947"/>
              <a:gd name="connsiteY90" fmla="*/ 4161801 h 5255663"/>
              <a:gd name="connsiteX91" fmla="*/ 68366 w 2606947"/>
              <a:gd name="connsiteY91" fmla="*/ 4178893 h 5255663"/>
              <a:gd name="connsiteX92" fmla="*/ 119641 w 2606947"/>
              <a:gd name="connsiteY92" fmla="*/ 4204530 h 5255663"/>
              <a:gd name="connsiteX93" fmla="*/ 162370 w 2606947"/>
              <a:gd name="connsiteY93" fmla="*/ 4238714 h 5255663"/>
              <a:gd name="connsiteX94" fmla="*/ 213645 w 2606947"/>
              <a:gd name="connsiteY94" fmla="*/ 4272897 h 5255663"/>
              <a:gd name="connsiteX95" fmla="*/ 264920 w 2606947"/>
              <a:gd name="connsiteY95" fmla="*/ 4307080 h 5255663"/>
              <a:gd name="connsiteX96" fmla="*/ 341832 w 2606947"/>
              <a:gd name="connsiteY96" fmla="*/ 4358355 h 5255663"/>
              <a:gd name="connsiteX97" fmla="*/ 367469 w 2606947"/>
              <a:gd name="connsiteY97" fmla="*/ 4375446 h 5255663"/>
              <a:gd name="connsiteX98" fmla="*/ 393107 w 2606947"/>
              <a:gd name="connsiteY98" fmla="*/ 4401084 h 5255663"/>
              <a:gd name="connsiteX99" fmla="*/ 470019 w 2606947"/>
              <a:gd name="connsiteY99" fmla="*/ 4443813 h 5255663"/>
              <a:gd name="connsiteX100" fmla="*/ 495656 w 2606947"/>
              <a:gd name="connsiteY100" fmla="*/ 4469450 h 5255663"/>
              <a:gd name="connsiteX101" fmla="*/ 581114 w 2606947"/>
              <a:gd name="connsiteY101" fmla="*/ 4529271 h 5255663"/>
              <a:gd name="connsiteX102" fmla="*/ 615297 w 2606947"/>
              <a:gd name="connsiteY102" fmla="*/ 4546362 h 5255663"/>
              <a:gd name="connsiteX103" fmla="*/ 666572 w 2606947"/>
              <a:gd name="connsiteY103" fmla="*/ 4589091 h 5255663"/>
              <a:gd name="connsiteX104" fmla="*/ 700755 w 2606947"/>
              <a:gd name="connsiteY104" fmla="*/ 4606183 h 5255663"/>
              <a:gd name="connsiteX105" fmla="*/ 734938 w 2606947"/>
              <a:gd name="connsiteY105" fmla="*/ 4640366 h 5255663"/>
              <a:gd name="connsiteX106" fmla="*/ 760576 w 2606947"/>
              <a:gd name="connsiteY106" fmla="*/ 4648912 h 5255663"/>
              <a:gd name="connsiteX107" fmla="*/ 811851 w 2606947"/>
              <a:gd name="connsiteY107" fmla="*/ 4674549 h 5255663"/>
              <a:gd name="connsiteX108" fmla="*/ 863125 w 2606947"/>
              <a:gd name="connsiteY108" fmla="*/ 4708732 h 5255663"/>
              <a:gd name="connsiteX109" fmla="*/ 880217 w 2606947"/>
              <a:gd name="connsiteY109" fmla="*/ 4734370 h 5255663"/>
              <a:gd name="connsiteX110" fmla="*/ 914400 w 2606947"/>
              <a:gd name="connsiteY110" fmla="*/ 4760007 h 5255663"/>
              <a:gd name="connsiteX111" fmla="*/ 965675 w 2606947"/>
              <a:gd name="connsiteY111" fmla="*/ 4802736 h 5255663"/>
              <a:gd name="connsiteX112" fmla="*/ 999858 w 2606947"/>
              <a:gd name="connsiteY112" fmla="*/ 4854011 h 5255663"/>
              <a:gd name="connsiteX113" fmla="*/ 1025495 w 2606947"/>
              <a:gd name="connsiteY113" fmla="*/ 4871102 h 5255663"/>
              <a:gd name="connsiteX114" fmla="*/ 1059679 w 2606947"/>
              <a:gd name="connsiteY114" fmla="*/ 4913831 h 5255663"/>
              <a:gd name="connsiteX115" fmla="*/ 1093862 w 2606947"/>
              <a:gd name="connsiteY115" fmla="*/ 4939469 h 5255663"/>
              <a:gd name="connsiteX116" fmla="*/ 1136591 w 2606947"/>
              <a:gd name="connsiteY116" fmla="*/ 4982198 h 5255663"/>
              <a:gd name="connsiteX117" fmla="*/ 1196411 w 2606947"/>
              <a:gd name="connsiteY117" fmla="*/ 5042018 h 5255663"/>
              <a:gd name="connsiteX118" fmla="*/ 1256232 w 2606947"/>
              <a:gd name="connsiteY118" fmla="*/ 5110385 h 5255663"/>
              <a:gd name="connsiteX119" fmla="*/ 1290415 w 2606947"/>
              <a:gd name="connsiteY119" fmla="*/ 5153114 h 5255663"/>
              <a:gd name="connsiteX120" fmla="*/ 1298961 w 2606947"/>
              <a:gd name="connsiteY120" fmla="*/ 5178751 h 5255663"/>
              <a:gd name="connsiteX121" fmla="*/ 1324598 w 2606947"/>
              <a:gd name="connsiteY121" fmla="*/ 5187297 h 5255663"/>
              <a:gd name="connsiteX122" fmla="*/ 1350236 w 2606947"/>
              <a:gd name="connsiteY122" fmla="*/ 5204388 h 5255663"/>
              <a:gd name="connsiteX123" fmla="*/ 1546789 w 2606947"/>
              <a:gd name="connsiteY123" fmla="*/ 5212934 h 5255663"/>
              <a:gd name="connsiteX124" fmla="*/ 1598064 w 2606947"/>
              <a:gd name="connsiteY124" fmla="*/ 5230026 h 5255663"/>
              <a:gd name="connsiteX125" fmla="*/ 1674976 w 2606947"/>
              <a:gd name="connsiteY125" fmla="*/ 5255663 h 52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6947" h="5255663">
                <a:moveTo>
                  <a:pt x="1700613" y="0"/>
                </a:moveTo>
                <a:cubicBezTo>
                  <a:pt x="1703462" y="37032"/>
                  <a:pt x="1704552" y="74241"/>
                  <a:pt x="1709159" y="111095"/>
                </a:cubicBezTo>
                <a:cubicBezTo>
                  <a:pt x="1710276" y="120033"/>
                  <a:pt x="1715230" y="128071"/>
                  <a:pt x="1717705" y="136732"/>
                </a:cubicBezTo>
                <a:cubicBezTo>
                  <a:pt x="1720932" y="148025"/>
                  <a:pt x="1723402" y="159521"/>
                  <a:pt x="1726251" y="170916"/>
                </a:cubicBezTo>
                <a:cubicBezTo>
                  <a:pt x="1723402" y="233585"/>
                  <a:pt x="1721618" y="296311"/>
                  <a:pt x="1717705" y="358923"/>
                </a:cubicBezTo>
                <a:cubicBezTo>
                  <a:pt x="1715919" y="387495"/>
                  <a:pt x="1711129" y="415821"/>
                  <a:pt x="1709159" y="444381"/>
                </a:cubicBezTo>
                <a:cubicBezTo>
                  <a:pt x="1705430" y="498451"/>
                  <a:pt x="1704102" y="552665"/>
                  <a:pt x="1700613" y="606751"/>
                </a:cubicBezTo>
                <a:cubicBezTo>
                  <a:pt x="1693921" y="710470"/>
                  <a:pt x="1702230" y="678810"/>
                  <a:pt x="1683522" y="734938"/>
                </a:cubicBezTo>
                <a:cubicBezTo>
                  <a:pt x="1686370" y="843185"/>
                  <a:pt x="1686917" y="951516"/>
                  <a:pt x="1692067" y="1059678"/>
                </a:cubicBezTo>
                <a:cubicBezTo>
                  <a:pt x="1692626" y="1071410"/>
                  <a:pt x="1699241" y="1082196"/>
                  <a:pt x="1700613" y="1093861"/>
                </a:cubicBezTo>
                <a:cubicBezTo>
                  <a:pt x="1704953" y="1130748"/>
                  <a:pt x="1705057" y="1168043"/>
                  <a:pt x="1709159" y="1204957"/>
                </a:cubicBezTo>
                <a:cubicBezTo>
                  <a:pt x="1711329" y="1224486"/>
                  <a:pt x="1721200" y="1261667"/>
                  <a:pt x="1726251" y="1281869"/>
                </a:cubicBezTo>
                <a:cubicBezTo>
                  <a:pt x="1729099" y="1335992"/>
                  <a:pt x="1729889" y="1390263"/>
                  <a:pt x="1734796" y="1444239"/>
                </a:cubicBezTo>
                <a:cubicBezTo>
                  <a:pt x="1735612" y="1453210"/>
                  <a:pt x="1741388" y="1461083"/>
                  <a:pt x="1743342" y="1469876"/>
                </a:cubicBezTo>
                <a:cubicBezTo>
                  <a:pt x="1763396" y="1560116"/>
                  <a:pt x="1741196" y="1489075"/>
                  <a:pt x="1760434" y="1546788"/>
                </a:cubicBezTo>
                <a:cubicBezTo>
                  <a:pt x="1763283" y="1586669"/>
                  <a:pt x="1764309" y="1626722"/>
                  <a:pt x="1768980" y="1666430"/>
                </a:cubicBezTo>
                <a:cubicBezTo>
                  <a:pt x="1770032" y="1675376"/>
                  <a:pt x="1776530" y="1683114"/>
                  <a:pt x="1777525" y="1692067"/>
                </a:cubicBezTo>
                <a:cubicBezTo>
                  <a:pt x="1798043" y="1876734"/>
                  <a:pt x="1772615" y="1766432"/>
                  <a:pt x="1794617" y="1854437"/>
                </a:cubicBezTo>
                <a:cubicBezTo>
                  <a:pt x="1797466" y="1900015"/>
                  <a:pt x="1798382" y="1945754"/>
                  <a:pt x="1803163" y="1991170"/>
                </a:cubicBezTo>
                <a:cubicBezTo>
                  <a:pt x="1805983" y="2017961"/>
                  <a:pt x="1834583" y="2051118"/>
                  <a:pt x="1845892" y="2068082"/>
                </a:cubicBezTo>
                <a:cubicBezTo>
                  <a:pt x="1845893" y="2068084"/>
                  <a:pt x="1880074" y="2119356"/>
                  <a:pt x="1880075" y="2119357"/>
                </a:cubicBezTo>
                <a:lnTo>
                  <a:pt x="1905712" y="2136448"/>
                </a:lnTo>
                <a:cubicBezTo>
                  <a:pt x="1911409" y="2144994"/>
                  <a:pt x="1914784" y="2155670"/>
                  <a:pt x="1922804" y="2162086"/>
                </a:cubicBezTo>
                <a:cubicBezTo>
                  <a:pt x="1929838" y="2167713"/>
                  <a:pt x="1939780" y="2168156"/>
                  <a:pt x="1948441" y="2170631"/>
                </a:cubicBezTo>
                <a:cubicBezTo>
                  <a:pt x="1969341" y="2176602"/>
                  <a:pt x="2018668" y="2186115"/>
                  <a:pt x="2033899" y="2196269"/>
                </a:cubicBezTo>
                <a:lnTo>
                  <a:pt x="2110811" y="2247544"/>
                </a:lnTo>
                <a:cubicBezTo>
                  <a:pt x="2119357" y="2253241"/>
                  <a:pt x="2126705" y="2261387"/>
                  <a:pt x="2136449" y="2264635"/>
                </a:cubicBezTo>
                <a:lnTo>
                  <a:pt x="2187723" y="2281727"/>
                </a:lnTo>
                <a:cubicBezTo>
                  <a:pt x="2196269" y="2284576"/>
                  <a:pt x="2204475" y="2288792"/>
                  <a:pt x="2213361" y="2290273"/>
                </a:cubicBezTo>
                <a:cubicBezTo>
                  <a:pt x="2236228" y="2294084"/>
                  <a:pt x="2283469" y="2301390"/>
                  <a:pt x="2307365" y="2307364"/>
                </a:cubicBezTo>
                <a:cubicBezTo>
                  <a:pt x="2343098" y="2316298"/>
                  <a:pt x="2325627" y="2318063"/>
                  <a:pt x="2367185" y="2324456"/>
                </a:cubicBezTo>
                <a:cubicBezTo>
                  <a:pt x="2392680" y="2328378"/>
                  <a:pt x="2418561" y="2329353"/>
                  <a:pt x="2444097" y="2333001"/>
                </a:cubicBezTo>
                <a:cubicBezTo>
                  <a:pt x="2459621" y="2335219"/>
                  <a:pt x="2504045" y="2345004"/>
                  <a:pt x="2521009" y="2350093"/>
                </a:cubicBezTo>
                <a:cubicBezTo>
                  <a:pt x="2538265" y="2355270"/>
                  <a:pt x="2557293" y="2357192"/>
                  <a:pt x="2572284" y="2367185"/>
                </a:cubicBezTo>
                <a:lnTo>
                  <a:pt x="2597922" y="2384276"/>
                </a:lnTo>
                <a:cubicBezTo>
                  <a:pt x="2603618" y="2401366"/>
                  <a:pt x="2615012" y="2418461"/>
                  <a:pt x="2597922" y="2435551"/>
                </a:cubicBezTo>
                <a:cubicBezTo>
                  <a:pt x="2591552" y="2441921"/>
                  <a:pt x="2580341" y="2440068"/>
                  <a:pt x="2572284" y="2444097"/>
                </a:cubicBezTo>
                <a:cubicBezTo>
                  <a:pt x="2563098" y="2448690"/>
                  <a:pt x="2556032" y="2457017"/>
                  <a:pt x="2546647" y="2461188"/>
                </a:cubicBezTo>
                <a:cubicBezTo>
                  <a:pt x="2530184" y="2468505"/>
                  <a:pt x="2512464" y="2472583"/>
                  <a:pt x="2495372" y="2478280"/>
                </a:cubicBezTo>
                <a:lnTo>
                  <a:pt x="2444097" y="2495372"/>
                </a:lnTo>
                <a:cubicBezTo>
                  <a:pt x="2435551" y="2498220"/>
                  <a:pt x="2427293" y="2502150"/>
                  <a:pt x="2418460" y="2503917"/>
                </a:cubicBezTo>
                <a:cubicBezTo>
                  <a:pt x="2389974" y="2509614"/>
                  <a:pt x="2360561" y="2511822"/>
                  <a:pt x="2333002" y="2521009"/>
                </a:cubicBezTo>
                <a:cubicBezTo>
                  <a:pt x="2324456" y="2523858"/>
                  <a:pt x="2316361" y="2529082"/>
                  <a:pt x="2307365" y="2529555"/>
                </a:cubicBezTo>
                <a:cubicBezTo>
                  <a:pt x="2207761" y="2534797"/>
                  <a:pt x="2107963" y="2535252"/>
                  <a:pt x="2008262" y="2538101"/>
                </a:cubicBezTo>
                <a:cubicBezTo>
                  <a:pt x="1946765" y="2558598"/>
                  <a:pt x="2023590" y="2533720"/>
                  <a:pt x="1948441" y="2555192"/>
                </a:cubicBezTo>
                <a:cubicBezTo>
                  <a:pt x="1939780" y="2557667"/>
                  <a:pt x="1931781" y="2562990"/>
                  <a:pt x="1922804" y="2563738"/>
                </a:cubicBezTo>
                <a:cubicBezTo>
                  <a:pt x="1863122" y="2568712"/>
                  <a:pt x="1803163" y="2569435"/>
                  <a:pt x="1743342" y="2572284"/>
                </a:cubicBezTo>
                <a:cubicBezTo>
                  <a:pt x="1731948" y="2575133"/>
                  <a:pt x="1720624" y="2578282"/>
                  <a:pt x="1709159" y="2580830"/>
                </a:cubicBezTo>
                <a:cubicBezTo>
                  <a:pt x="1694980" y="2583981"/>
                  <a:pt x="1680521" y="2585852"/>
                  <a:pt x="1666430" y="2589375"/>
                </a:cubicBezTo>
                <a:cubicBezTo>
                  <a:pt x="1657691" y="2591560"/>
                  <a:pt x="1649656" y="2596310"/>
                  <a:pt x="1640793" y="2597921"/>
                </a:cubicBezTo>
                <a:cubicBezTo>
                  <a:pt x="1618197" y="2602029"/>
                  <a:pt x="1595215" y="2603618"/>
                  <a:pt x="1572426" y="2606467"/>
                </a:cubicBezTo>
                <a:cubicBezTo>
                  <a:pt x="1561032" y="2609316"/>
                  <a:pt x="1549038" y="2610386"/>
                  <a:pt x="1538243" y="2615013"/>
                </a:cubicBezTo>
                <a:cubicBezTo>
                  <a:pt x="1528803" y="2619059"/>
                  <a:pt x="1522701" y="2630211"/>
                  <a:pt x="1512606" y="2632104"/>
                </a:cubicBezTo>
                <a:cubicBezTo>
                  <a:pt x="1476101" y="2638949"/>
                  <a:pt x="1438542" y="2637801"/>
                  <a:pt x="1401510" y="2640650"/>
                </a:cubicBezTo>
                <a:lnTo>
                  <a:pt x="1324598" y="2666287"/>
                </a:lnTo>
                <a:lnTo>
                  <a:pt x="1298961" y="2674833"/>
                </a:lnTo>
                <a:lnTo>
                  <a:pt x="1273323" y="2683379"/>
                </a:lnTo>
                <a:cubicBezTo>
                  <a:pt x="1264777" y="2689076"/>
                  <a:pt x="1256872" y="2695878"/>
                  <a:pt x="1247686" y="2700471"/>
                </a:cubicBezTo>
                <a:cubicBezTo>
                  <a:pt x="1239629" y="2704499"/>
                  <a:pt x="1229923" y="2704641"/>
                  <a:pt x="1222049" y="2709016"/>
                </a:cubicBezTo>
                <a:cubicBezTo>
                  <a:pt x="1180759" y="2731955"/>
                  <a:pt x="1176382" y="2745370"/>
                  <a:pt x="1136591" y="2760291"/>
                </a:cubicBezTo>
                <a:cubicBezTo>
                  <a:pt x="1125594" y="2764415"/>
                  <a:pt x="1113802" y="2765988"/>
                  <a:pt x="1102408" y="2768837"/>
                </a:cubicBezTo>
                <a:cubicBezTo>
                  <a:pt x="1036142" y="2813014"/>
                  <a:pt x="1070621" y="2796524"/>
                  <a:pt x="999858" y="2820112"/>
                </a:cubicBezTo>
                <a:lnTo>
                  <a:pt x="974221" y="2828658"/>
                </a:lnTo>
                <a:lnTo>
                  <a:pt x="948583" y="2837203"/>
                </a:lnTo>
                <a:cubicBezTo>
                  <a:pt x="922838" y="2854367"/>
                  <a:pt x="919119" y="2858378"/>
                  <a:pt x="888763" y="2871387"/>
                </a:cubicBezTo>
                <a:cubicBezTo>
                  <a:pt x="880483" y="2874935"/>
                  <a:pt x="871489" y="2876586"/>
                  <a:pt x="863125" y="2879932"/>
                </a:cubicBezTo>
                <a:cubicBezTo>
                  <a:pt x="842982" y="2887989"/>
                  <a:pt x="822709" y="2895868"/>
                  <a:pt x="803305" y="2905570"/>
                </a:cubicBezTo>
                <a:cubicBezTo>
                  <a:pt x="794118" y="2910163"/>
                  <a:pt x="787053" y="2918490"/>
                  <a:pt x="777667" y="2922661"/>
                </a:cubicBezTo>
                <a:cubicBezTo>
                  <a:pt x="761204" y="2929978"/>
                  <a:pt x="741383" y="2929760"/>
                  <a:pt x="726393" y="2939753"/>
                </a:cubicBezTo>
                <a:cubicBezTo>
                  <a:pt x="717847" y="2945450"/>
                  <a:pt x="710141" y="2952673"/>
                  <a:pt x="700755" y="2956844"/>
                </a:cubicBezTo>
                <a:cubicBezTo>
                  <a:pt x="684292" y="2964161"/>
                  <a:pt x="649480" y="2973936"/>
                  <a:pt x="649480" y="2973936"/>
                </a:cubicBezTo>
                <a:cubicBezTo>
                  <a:pt x="582204" y="3041212"/>
                  <a:pt x="677897" y="2955453"/>
                  <a:pt x="572568" y="3008119"/>
                </a:cubicBezTo>
                <a:cubicBezTo>
                  <a:pt x="563382" y="3012712"/>
                  <a:pt x="564395" y="3028661"/>
                  <a:pt x="555477" y="3033757"/>
                </a:cubicBezTo>
                <a:cubicBezTo>
                  <a:pt x="542866" y="3040963"/>
                  <a:pt x="526991" y="3039454"/>
                  <a:pt x="512748" y="3042302"/>
                </a:cubicBezTo>
                <a:cubicBezTo>
                  <a:pt x="472122" y="3069386"/>
                  <a:pt x="496851" y="3056148"/>
                  <a:pt x="435836" y="3076486"/>
                </a:cubicBezTo>
                <a:lnTo>
                  <a:pt x="410198" y="3085031"/>
                </a:lnTo>
                <a:cubicBezTo>
                  <a:pt x="369572" y="3112116"/>
                  <a:pt x="394303" y="3098876"/>
                  <a:pt x="333286" y="3119215"/>
                </a:cubicBezTo>
                <a:lnTo>
                  <a:pt x="307649" y="3127760"/>
                </a:lnTo>
                <a:lnTo>
                  <a:pt x="282011" y="3136306"/>
                </a:lnTo>
                <a:cubicBezTo>
                  <a:pt x="241383" y="3163392"/>
                  <a:pt x="266119" y="3150149"/>
                  <a:pt x="205099" y="3170489"/>
                </a:cubicBezTo>
                <a:lnTo>
                  <a:pt x="179462" y="3179035"/>
                </a:lnTo>
                <a:lnTo>
                  <a:pt x="153824" y="3187581"/>
                </a:lnTo>
                <a:cubicBezTo>
                  <a:pt x="145278" y="3193278"/>
                  <a:pt x="137573" y="3200502"/>
                  <a:pt x="128187" y="3204673"/>
                </a:cubicBezTo>
                <a:cubicBezTo>
                  <a:pt x="111724" y="3211990"/>
                  <a:pt x="76912" y="3221764"/>
                  <a:pt x="76912" y="3221764"/>
                </a:cubicBezTo>
                <a:cubicBezTo>
                  <a:pt x="71966" y="3236602"/>
                  <a:pt x="61014" y="3267271"/>
                  <a:pt x="59821" y="3281585"/>
                </a:cubicBezTo>
                <a:cubicBezTo>
                  <a:pt x="41558" y="3500753"/>
                  <a:pt x="66990" y="3389641"/>
                  <a:pt x="42729" y="3486684"/>
                </a:cubicBezTo>
                <a:cubicBezTo>
                  <a:pt x="39880" y="3520867"/>
                  <a:pt x="36465" y="3555007"/>
                  <a:pt x="34183" y="3589233"/>
                </a:cubicBezTo>
                <a:cubicBezTo>
                  <a:pt x="27919" y="3683201"/>
                  <a:pt x="46873" y="3781901"/>
                  <a:pt x="17092" y="3871244"/>
                </a:cubicBezTo>
                <a:cubicBezTo>
                  <a:pt x="3953" y="3910662"/>
                  <a:pt x="10313" y="3888049"/>
                  <a:pt x="0" y="3939611"/>
                </a:cubicBezTo>
                <a:cubicBezTo>
                  <a:pt x="2849" y="4005129"/>
                  <a:pt x="3516" y="4070778"/>
                  <a:pt x="8546" y="4136164"/>
                </a:cubicBezTo>
                <a:cubicBezTo>
                  <a:pt x="9237" y="4145145"/>
                  <a:pt x="9762" y="4156565"/>
                  <a:pt x="17092" y="4161801"/>
                </a:cubicBezTo>
                <a:cubicBezTo>
                  <a:pt x="31752" y="4172273"/>
                  <a:pt x="53376" y="4168900"/>
                  <a:pt x="68366" y="4178893"/>
                </a:cubicBezTo>
                <a:cubicBezTo>
                  <a:pt x="101499" y="4200982"/>
                  <a:pt x="84260" y="4192737"/>
                  <a:pt x="119641" y="4204530"/>
                </a:cubicBezTo>
                <a:cubicBezTo>
                  <a:pt x="151221" y="4251901"/>
                  <a:pt x="118665" y="4214433"/>
                  <a:pt x="162370" y="4238714"/>
                </a:cubicBezTo>
                <a:cubicBezTo>
                  <a:pt x="180327" y="4248690"/>
                  <a:pt x="196553" y="4261503"/>
                  <a:pt x="213645" y="4272897"/>
                </a:cubicBezTo>
                <a:lnTo>
                  <a:pt x="264920" y="4307080"/>
                </a:lnTo>
                <a:lnTo>
                  <a:pt x="341832" y="4358355"/>
                </a:lnTo>
                <a:cubicBezTo>
                  <a:pt x="350378" y="4364052"/>
                  <a:pt x="360207" y="4368184"/>
                  <a:pt x="367469" y="4375446"/>
                </a:cubicBezTo>
                <a:cubicBezTo>
                  <a:pt x="376015" y="4383992"/>
                  <a:pt x="383051" y="4394380"/>
                  <a:pt x="393107" y="4401084"/>
                </a:cubicBezTo>
                <a:cubicBezTo>
                  <a:pt x="457584" y="4444069"/>
                  <a:pt x="367118" y="4340912"/>
                  <a:pt x="470019" y="4443813"/>
                </a:cubicBezTo>
                <a:cubicBezTo>
                  <a:pt x="478565" y="4452359"/>
                  <a:pt x="486480" y="4461585"/>
                  <a:pt x="495656" y="4469450"/>
                </a:cubicBezTo>
                <a:cubicBezTo>
                  <a:pt x="510659" y="4482310"/>
                  <a:pt x="569351" y="4523390"/>
                  <a:pt x="581114" y="4529271"/>
                </a:cubicBezTo>
                <a:lnTo>
                  <a:pt x="615297" y="4546362"/>
                </a:lnTo>
                <a:cubicBezTo>
                  <a:pt x="638865" y="4569930"/>
                  <a:pt x="638809" y="4573227"/>
                  <a:pt x="666572" y="4589091"/>
                </a:cubicBezTo>
                <a:cubicBezTo>
                  <a:pt x="677633" y="4595411"/>
                  <a:pt x="690564" y="4598539"/>
                  <a:pt x="700755" y="4606183"/>
                </a:cubicBezTo>
                <a:cubicBezTo>
                  <a:pt x="713646" y="4615851"/>
                  <a:pt x="721825" y="4631000"/>
                  <a:pt x="734938" y="4640366"/>
                </a:cubicBezTo>
                <a:cubicBezTo>
                  <a:pt x="742268" y="4645602"/>
                  <a:pt x="752519" y="4644883"/>
                  <a:pt x="760576" y="4648912"/>
                </a:cubicBezTo>
                <a:cubicBezTo>
                  <a:pt x="826842" y="4682044"/>
                  <a:pt x="747408" y="4653068"/>
                  <a:pt x="811851" y="4674549"/>
                </a:cubicBezTo>
                <a:cubicBezTo>
                  <a:pt x="854758" y="4738914"/>
                  <a:pt x="796906" y="4664586"/>
                  <a:pt x="863125" y="4708732"/>
                </a:cubicBezTo>
                <a:cubicBezTo>
                  <a:pt x="871671" y="4714429"/>
                  <a:pt x="872954" y="4727107"/>
                  <a:pt x="880217" y="4734370"/>
                </a:cubicBezTo>
                <a:cubicBezTo>
                  <a:pt x="890288" y="4744441"/>
                  <a:pt x="903586" y="4750738"/>
                  <a:pt x="914400" y="4760007"/>
                </a:cubicBezTo>
                <a:cubicBezTo>
                  <a:pt x="971976" y="4809358"/>
                  <a:pt x="909010" y="4764959"/>
                  <a:pt x="965675" y="4802736"/>
                </a:cubicBezTo>
                <a:cubicBezTo>
                  <a:pt x="977069" y="4819828"/>
                  <a:pt x="982766" y="4842617"/>
                  <a:pt x="999858" y="4854011"/>
                </a:cubicBezTo>
                <a:cubicBezTo>
                  <a:pt x="1008404" y="4859708"/>
                  <a:pt x="1018233" y="4863840"/>
                  <a:pt x="1025495" y="4871102"/>
                </a:cubicBezTo>
                <a:cubicBezTo>
                  <a:pt x="1038393" y="4884000"/>
                  <a:pt x="1046781" y="4900933"/>
                  <a:pt x="1059679" y="4913831"/>
                </a:cubicBezTo>
                <a:cubicBezTo>
                  <a:pt x="1069750" y="4923902"/>
                  <a:pt x="1083791" y="4929398"/>
                  <a:pt x="1093862" y="4939469"/>
                </a:cubicBezTo>
                <a:cubicBezTo>
                  <a:pt x="1150831" y="4996439"/>
                  <a:pt x="1068225" y="4936621"/>
                  <a:pt x="1136591" y="4982198"/>
                </a:cubicBezTo>
                <a:cubicBezTo>
                  <a:pt x="1186659" y="5057302"/>
                  <a:pt x="1105065" y="4940522"/>
                  <a:pt x="1196411" y="5042018"/>
                </a:cubicBezTo>
                <a:cubicBezTo>
                  <a:pt x="1271187" y="5125103"/>
                  <a:pt x="1196054" y="5070266"/>
                  <a:pt x="1256232" y="5110385"/>
                </a:cubicBezTo>
                <a:cubicBezTo>
                  <a:pt x="1277713" y="5174824"/>
                  <a:pt x="1246239" y="5097893"/>
                  <a:pt x="1290415" y="5153114"/>
                </a:cubicBezTo>
                <a:cubicBezTo>
                  <a:pt x="1296042" y="5160148"/>
                  <a:pt x="1292591" y="5172381"/>
                  <a:pt x="1298961" y="5178751"/>
                </a:cubicBezTo>
                <a:cubicBezTo>
                  <a:pt x="1305331" y="5185121"/>
                  <a:pt x="1316541" y="5183269"/>
                  <a:pt x="1324598" y="5187297"/>
                </a:cubicBezTo>
                <a:cubicBezTo>
                  <a:pt x="1333785" y="5191890"/>
                  <a:pt x="1340033" y="5203211"/>
                  <a:pt x="1350236" y="5204388"/>
                </a:cubicBezTo>
                <a:cubicBezTo>
                  <a:pt x="1415383" y="5211905"/>
                  <a:pt x="1481271" y="5210085"/>
                  <a:pt x="1546789" y="5212934"/>
                </a:cubicBezTo>
                <a:cubicBezTo>
                  <a:pt x="1563881" y="5218631"/>
                  <a:pt x="1580586" y="5225657"/>
                  <a:pt x="1598064" y="5230026"/>
                </a:cubicBezTo>
                <a:cubicBezTo>
                  <a:pt x="1670338" y="5248094"/>
                  <a:pt x="1649820" y="5230507"/>
                  <a:pt x="1674976" y="5255663"/>
                </a:cubicBezTo>
              </a:path>
            </a:pathLst>
          </a:custGeom>
          <a:noFill/>
          <a:ln w="762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 name="자유형 9"/>
          <p:cNvSpPr/>
          <p:nvPr/>
        </p:nvSpPr>
        <p:spPr>
          <a:xfrm>
            <a:off x="6973368" y="1170774"/>
            <a:ext cx="2965391" cy="5332576"/>
          </a:xfrm>
          <a:custGeom>
            <a:avLst/>
            <a:gdLst>
              <a:gd name="connsiteX0" fmla="*/ 1632247 w 2965391"/>
              <a:gd name="connsiteY0" fmla="*/ 0 h 5332576"/>
              <a:gd name="connsiteX1" fmla="*/ 1640793 w 2965391"/>
              <a:gd name="connsiteY1" fmla="*/ 85458 h 5332576"/>
              <a:gd name="connsiteX2" fmla="*/ 1649339 w 2965391"/>
              <a:gd name="connsiteY2" fmla="*/ 111095 h 5332576"/>
              <a:gd name="connsiteX3" fmla="*/ 1666430 w 2965391"/>
              <a:gd name="connsiteY3" fmla="*/ 264919 h 5332576"/>
              <a:gd name="connsiteX4" fmla="*/ 1674976 w 2965391"/>
              <a:gd name="connsiteY4" fmla="*/ 692209 h 5332576"/>
              <a:gd name="connsiteX5" fmla="*/ 1683522 w 2965391"/>
              <a:gd name="connsiteY5" fmla="*/ 752030 h 5332576"/>
              <a:gd name="connsiteX6" fmla="*/ 1700613 w 2965391"/>
              <a:gd name="connsiteY6" fmla="*/ 871671 h 5332576"/>
              <a:gd name="connsiteX7" fmla="*/ 1717705 w 2965391"/>
              <a:gd name="connsiteY7" fmla="*/ 1196411 h 5332576"/>
              <a:gd name="connsiteX8" fmla="*/ 1734796 w 2965391"/>
              <a:gd name="connsiteY8" fmla="*/ 1247686 h 5332576"/>
              <a:gd name="connsiteX9" fmla="*/ 1743342 w 2965391"/>
              <a:gd name="connsiteY9" fmla="*/ 1281869 h 5332576"/>
              <a:gd name="connsiteX10" fmla="*/ 1820254 w 2965391"/>
              <a:gd name="connsiteY10" fmla="*/ 1341690 h 5332576"/>
              <a:gd name="connsiteX11" fmla="*/ 1948441 w 2965391"/>
              <a:gd name="connsiteY11" fmla="*/ 1367327 h 5332576"/>
              <a:gd name="connsiteX12" fmla="*/ 2119357 w 2965391"/>
              <a:gd name="connsiteY12" fmla="*/ 1401510 h 5332576"/>
              <a:gd name="connsiteX13" fmla="*/ 2187724 w 2965391"/>
              <a:gd name="connsiteY13" fmla="*/ 1418602 h 5332576"/>
              <a:gd name="connsiteX14" fmla="*/ 2281727 w 2965391"/>
              <a:gd name="connsiteY14" fmla="*/ 1435693 h 5332576"/>
              <a:gd name="connsiteX15" fmla="*/ 2324456 w 2965391"/>
              <a:gd name="connsiteY15" fmla="*/ 1452785 h 5332576"/>
              <a:gd name="connsiteX16" fmla="*/ 2367185 w 2965391"/>
              <a:gd name="connsiteY16" fmla="*/ 1461331 h 5332576"/>
              <a:gd name="connsiteX17" fmla="*/ 2392823 w 2965391"/>
              <a:gd name="connsiteY17" fmla="*/ 1469876 h 5332576"/>
              <a:gd name="connsiteX18" fmla="*/ 2418460 w 2965391"/>
              <a:gd name="connsiteY18" fmla="*/ 1486968 h 5332576"/>
              <a:gd name="connsiteX19" fmla="*/ 2521010 w 2965391"/>
              <a:gd name="connsiteY19" fmla="*/ 1512605 h 5332576"/>
              <a:gd name="connsiteX20" fmla="*/ 2555193 w 2965391"/>
              <a:gd name="connsiteY20" fmla="*/ 1521151 h 5332576"/>
              <a:gd name="connsiteX21" fmla="*/ 2580830 w 2965391"/>
              <a:gd name="connsiteY21" fmla="*/ 1529697 h 5332576"/>
              <a:gd name="connsiteX22" fmla="*/ 2700471 w 2965391"/>
              <a:gd name="connsiteY22" fmla="*/ 1546789 h 5332576"/>
              <a:gd name="connsiteX23" fmla="*/ 2734654 w 2965391"/>
              <a:gd name="connsiteY23" fmla="*/ 1555334 h 5332576"/>
              <a:gd name="connsiteX24" fmla="*/ 2837204 w 2965391"/>
              <a:gd name="connsiteY24" fmla="*/ 1563880 h 5332576"/>
              <a:gd name="connsiteX25" fmla="*/ 2888479 w 2965391"/>
              <a:gd name="connsiteY25" fmla="*/ 1572426 h 5332576"/>
              <a:gd name="connsiteX26" fmla="*/ 2965391 w 2965391"/>
              <a:gd name="connsiteY26" fmla="*/ 1580972 h 5332576"/>
              <a:gd name="connsiteX27" fmla="*/ 2956845 w 2965391"/>
              <a:gd name="connsiteY27" fmla="*/ 1615155 h 5332576"/>
              <a:gd name="connsiteX28" fmla="*/ 2914116 w 2965391"/>
              <a:gd name="connsiteY28" fmla="*/ 1657884 h 5332576"/>
              <a:gd name="connsiteX29" fmla="*/ 2888479 w 2965391"/>
              <a:gd name="connsiteY29" fmla="*/ 1666430 h 5332576"/>
              <a:gd name="connsiteX30" fmla="*/ 2845750 w 2965391"/>
              <a:gd name="connsiteY30" fmla="*/ 1692067 h 5332576"/>
              <a:gd name="connsiteX31" fmla="*/ 2743200 w 2965391"/>
              <a:gd name="connsiteY31" fmla="*/ 1700613 h 5332576"/>
              <a:gd name="connsiteX32" fmla="*/ 2615013 w 2965391"/>
              <a:gd name="connsiteY32" fmla="*/ 1726250 h 5332576"/>
              <a:gd name="connsiteX33" fmla="*/ 2546647 w 2965391"/>
              <a:gd name="connsiteY33" fmla="*/ 1743342 h 5332576"/>
              <a:gd name="connsiteX34" fmla="*/ 2521010 w 2965391"/>
              <a:gd name="connsiteY34" fmla="*/ 1751888 h 5332576"/>
              <a:gd name="connsiteX35" fmla="*/ 2401368 w 2965391"/>
              <a:gd name="connsiteY35" fmla="*/ 1768979 h 5332576"/>
              <a:gd name="connsiteX36" fmla="*/ 2264636 w 2965391"/>
              <a:gd name="connsiteY36" fmla="*/ 1803162 h 5332576"/>
              <a:gd name="connsiteX37" fmla="*/ 2162086 w 2965391"/>
              <a:gd name="connsiteY37" fmla="*/ 1811708 h 5332576"/>
              <a:gd name="connsiteX38" fmla="*/ 2119357 w 2965391"/>
              <a:gd name="connsiteY38" fmla="*/ 1820254 h 5332576"/>
              <a:gd name="connsiteX39" fmla="*/ 2093720 w 2965391"/>
              <a:gd name="connsiteY39" fmla="*/ 1828800 h 5332576"/>
              <a:gd name="connsiteX40" fmla="*/ 2042445 w 2965391"/>
              <a:gd name="connsiteY40" fmla="*/ 1837346 h 5332576"/>
              <a:gd name="connsiteX41" fmla="*/ 1965533 w 2965391"/>
              <a:gd name="connsiteY41" fmla="*/ 1862983 h 5332576"/>
              <a:gd name="connsiteX42" fmla="*/ 1905712 w 2965391"/>
              <a:gd name="connsiteY42" fmla="*/ 1880075 h 5332576"/>
              <a:gd name="connsiteX43" fmla="*/ 1854438 w 2965391"/>
              <a:gd name="connsiteY43" fmla="*/ 1897166 h 5332576"/>
              <a:gd name="connsiteX44" fmla="*/ 1828800 w 2965391"/>
              <a:gd name="connsiteY44" fmla="*/ 2358639 h 5332576"/>
              <a:gd name="connsiteX45" fmla="*/ 1786071 w 2965391"/>
              <a:gd name="connsiteY45" fmla="*/ 2435551 h 5332576"/>
              <a:gd name="connsiteX46" fmla="*/ 1751888 w 2965391"/>
              <a:gd name="connsiteY46" fmla="*/ 2486826 h 5332576"/>
              <a:gd name="connsiteX47" fmla="*/ 1726251 w 2965391"/>
              <a:gd name="connsiteY47" fmla="*/ 2503918 h 5332576"/>
              <a:gd name="connsiteX48" fmla="*/ 1709159 w 2965391"/>
              <a:gd name="connsiteY48" fmla="*/ 2529555 h 5332576"/>
              <a:gd name="connsiteX49" fmla="*/ 1683522 w 2965391"/>
              <a:gd name="connsiteY49" fmla="*/ 2538101 h 5332576"/>
              <a:gd name="connsiteX50" fmla="*/ 1615155 w 2965391"/>
              <a:gd name="connsiteY50" fmla="*/ 2572284 h 5332576"/>
              <a:gd name="connsiteX51" fmla="*/ 1589518 w 2965391"/>
              <a:gd name="connsiteY51" fmla="*/ 2589376 h 5332576"/>
              <a:gd name="connsiteX52" fmla="*/ 1538243 w 2965391"/>
              <a:gd name="connsiteY52" fmla="*/ 2606467 h 5332576"/>
              <a:gd name="connsiteX53" fmla="*/ 1486968 w 2965391"/>
              <a:gd name="connsiteY53" fmla="*/ 2623559 h 5332576"/>
              <a:gd name="connsiteX54" fmla="*/ 1435694 w 2965391"/>
              <a:gd name="connsiteY54" fmla="*/ 2640650 h 5332576"/>
              <a:gd name="connsiteX55" fmla="*/ 1410056 w 2965391"/>
              <a:gd name="connsiteY55" fmla="*/ 2649196 h 5332576"/>
              <a:gd name="connsiteX56" fmla="*/ 1375873 w 2965391"/>
              <a:gd name="connsiteY56" fmla="*/ 2657742 h 5332576"/>
              <a:gd name="connsiteX57" fmla="*/ 1324598 w 2965391"/>
              <a:gd name="connsiteY57" fmla="*/ 2674833 h 5332576"/>
              <a:gd name="connsiteX58" fmla="*/ 1298961 w 2965391"/>
              <a:gd name="connsiteY58" fmla="*/ 2683379 h 5332576"/>
              <a:gd name="connsiteX59" fmla="*/ 1230595 w 2965391"/>
              <a:gd name="connsiteY59" fmla="*/ 2691925 h 5332576"/>
              <a:gd name="connsiteX60" fmla="*/ 1170774 w 2965391"/>
              <a:gd name="connsiteY60" fmla="*/ 2709017 h 5332576"/>
              <a:gd name="connsiteX61" fmla="*/ 1119499 w 2965391"/>
              <a:gd name="connsiteY61" fmla="*/ 2726108 h 5332576"/>
              <a:gd name="connsiteX62" fmla="*/ 1085316 w 2965391"/>
              <a:gd name="connsiteY62" fmla="*/ 2734654 h 5332576"/>
              <a:gd name="connsiteX63" fmla="*/ 1034041 w 2965391"/>
              <a:gd name="connsiteY63" fmla="*/ 2751746 h 5332576"/>
              <a:gd name="connsiteX64" fmla="*/ 1008404 w 2965391"/>
              <a:gd name="connsiteY64" fmla="*/ 2760291 h 5332576"/>
              <a:gd name="connsiteX65" fmla="*/ 948583 w 2965391"/>
              <a:gd name="connsiteY65" fmla="*/ 2768837 h 5332576"/>
              <a:gd name="connsiteX66" fmla="*/ 905854 w 2965391"/>
              <a:gd name="connsiteY66" fmla="*/ 2785929 h 5332576"/>
              <a:gd name="connsiteX67" fmla="*/ 837488 w 2965391"/>
              <a:gd name="connsiteY67" fmla="*/ 2803020 h 5332576"/>
              <a:gd name="connsiteX68" fmla="*/ 803305 w 2965391"/>
              <a:gd name="connsiteY68" fmla="*/ 2811566 h 5332576"/>
              <a:gd name="connsiteX69" fmla="*/ 640935 w 2965391"/>
              <a:gd name="connsiteY69" fmla="*/ 2862841 h 5332576"/>
              <a:gd name="connsiteX70" fmla="*/ 555477 w 2965391"/>
              <a:gd name="connsiteY70" fmla="*/ 2879933 h 5332576"/>
              <a:gd name="connsiteX71" fmla="*/ 495656 w 2965391"/>
              <a:gd name="connsiteY71" fmla="*/ 2897024 h 5332576"/>
              <a:gd name="connsiteX72" fmla="*/ 410198 w 2965391"/>
              <a:gd name="connsiteY72" fmla="*/ 2922662 h 5332576"/>
              <a:gd name="connsiteX73" fmla="*/ 316195 w 2965391"/>
              <a:gd name="connsiteY73" fmla="*/ 2948299 h 5332576"/>
              <a:gd name="connsiteX74" fmla="*/ 256374 w 2965391"/>
              <a:gd name="connsiteY74" fmla="*/ 2973936 h 5332576"/>
              <a:gd name="connsiteX75" fmla="*/ 230737 w 2965391"/>
              <a:gd name="connsiteY75" fmla="*/ 2991028 h 5332576"/>
              <a:gd name="connsiteX76" fmla="*/ 179462 w 2965391"/>
              <a:gd name="connsiteY76" fmla="*/ 3008119 h 5332576"/>
              <a:gd name="connsiteX77" fmla="*/ 102550 w 2965391"/>
              <a:gd name="connsiteY77" fmla="*/ 3059394 h 5332576"/>
              <a:gd name="connsiteX78" fmla="*/ 76912 w 2965391"/>
              <a:gd name="connsiteY78" fmla="*/ 3076486 h 5332576"/>
              <a:gd name="connsiteX79" fmla="*/ 51275 w 2965391"/>
              <a:gd name="connsiteY79" fmla="*/ 3093577 h 5332576"/>
              <a:gd name="connsiteX80" fmla="*/ 34183 w 2965391"/>
              <a:gd name="connsiteY80" fmla="*/ 3119215 h 5332576"/>
              <a:gd name="connsiteX81" fmla="*/ 0 w 2965391"/>
              <a:gd name="connsiteY81" fmla="*/ 3153398 h 5332576"/>
              <a:gd name="connsiteX82" fmla="*/ 17092 w 2965391"/>
              <a:gd name="connsiteY82" fmla="*/ 3204673 h 5332576"/>
              <a:gd name="connsiteX83" fmla="*/ 25638 w 2965391"/>
              <a:gd name="connsiteY83" fmla="*/ 3230310 h 5332576"/>
              <a:gd name="connsiteX84" fmla="*/ 42729 w 2965391"/>
              <a:gd name="connsiteY84" fmla="*/ 3255947 h 5332576"/>
              <a:gd name="connsiteX85" fmla="*/ 68367 w 2965391"/>
              <a:gd name="connsiteY85" fmla="*/ 3307222 h 5332576"/>
              <a:gd name="connsiteX86" fmla="*/ 76912 w 2965391"/>
              <a:gd name="connsiteY86" fmla="*/ 3332860 h 5332576"/>
              <a:gd name="connsiteX87" fmla="*/ 153825 w 2965391"/>
              <a:gd name="connsiteY87" fmla="*/ 3375589 h 5332576"/>
              <a:gd name="connsiteX88" fmla="*/ 162370 w 2965391"/>
              <a:gd name="connsiteY88" fmla="*/ 3401226 h 5332576"/>
              <a:gd name="connsiteX89" fmla="*/ 188008 w 2965391"/>
              <a:gd name="connsiteY89" fmla="*/ 3409772 h 5332576"/>
              <a:gd name="connsiteX90" fmla="*/ 247828 w 2965391"/>
              <a:gd name="connsiteY90" fmla="*/ 3443955 h 5332576"/>
              <a:gd name="connsiteX91" fmla="*/ 264920 w 2965391"/>
              <a:gd name="connsiteY91" fmla="*/ 3469592 h 5332576"/>
              <a:gd name="connsiteX92" fmla="*/ 290557 w 2965391"/>
              <a:gd name="connsiteY92" fmla="*/ 3478138 h 5332576"/>
              <a:gd name="connsiteX93" fmla="*/ 316195 w 2965391"/>
              <a:gd name="connsiteY93" fmla="*/ 3495230 h 5332576"/>
              <a:gd name="connsiteX94" fmla="*/ 333286 w 2965391"/>
              <a:gd name="connsiteY94" fmla="*/ 3520867 h 5332576"/>
              <a:gd name="connsiteX95" fmla="*/ 384561 w 2965391"/>
              <a:gd name="connsiteY95" fmla="*/ 3555050 h 5332576"/>
              <a:gd name="connsiteX96" fmla="*/ 452927 w 2965391"/>
              <a:gd name="connsiteY96" fmla="*/ 3614871 h 5332576"/>
              <a:gd name="connsiteX97" fmla="*/ 478565 w 2965391"/>
              <a:gd name="connsiteY97" fmla="*/ 3631962 h 5332576"/>
              <a:gd name="connsiteX98" fmla="*/ 521294 w 2965391"/>
              <a:gd name="connsiteY98" fmla="*/ 3666146 h 5332576"/>
              <a:gd name="connsiteX99" fmla="*/ 564023 w 2965391"/>
              <a:gd name="connsiteY99" fmla="*/ 3700329 h 5332576"/>
              <a:gd name="connsiteX100" fmla="*/ 598206 w 2965391"/>
              <a:gd name="connsiteY100" fmla="*/ 3734512 h 5332576"/>
              <a:gd name="connsiteX101" fmla="*/ 623843 w 2965391"/>
              <a:gd name="connsiteY101" fmla="*/ 3743058 h 5332576"/>
              <a:gd name="connsiteX102" fmla="*/ 658026 w 2965391"/>
              <a:gd name="connsiteY102" fmla="*/ 3777241 h 5332576"/>
              <a:gd name="connsiteX103" fmla="*/ 692210 w 2965391"/>
              <a:gd name="connsiteY103" fmla="*/ 3811424 h 5332576"/>
              <a:gd name="connsiteX104" fmla="*/ 726393 w 2965391"/>
              <a:gd name="connsiteY104" fmla="*/ 3845607 h 5332576"/>
              <a:gd name="connsiteX105" fmla="*/ 828942 w 2965391"/>
              <a:gd name="connsiteY105" fmla="*/ 3999432 h 5332576"/>
              <a:gd name="connsiteX106" fmla="*/ 846034 w 2965391"/>
              <a:gd name="connsiteY106" fmla="*/ 4025069 h 5332576"/>
              <a:gd name="connsiteX107" fmla="*/ 863125 w 2965391"/>
              <a:gd name="connsiteY107" fmla="*/ 4059252 h 5332576"/>
              <a:gd name="connsiteX108" fmla="*/ 888763 w 2965391"/>
              <a:gd name="connsiteY108" fmla="*/ 4076344 h 5332576"/>
              <a:gd name="connsiteX109" fmla="*/ 922946 w 2965391"/>
              <a:gd name="connsiteY109" fmla="*/ 4127619 h 5332576"/>
              <a:gd name="connsiteX110" fmla="*/ 940038 w 2965391"/>
              <a:gd name="connsiteY110" fmla="*/ 4153256 h 5332576"/>
              <a:gd name="connsiteX111" fmla="*/ 965675 w 2965391"/>
              <a:gd name="connsiteY111" fmla="*/ 4170347 h 5332576"/>
              <a:gd name="connsiteX112" fmla="*/ 1025496 w 2965391"/>
              <a:gd name="connsiteY112" fmla="*/ 4238714 h 5332576"/>
              <a:gd name="connsiteX113" fmla="*/ 1059679 w 2965391"/>
              <a:gd name="connsiteY113" fmla="*/ 4298534 h 5332576"/>
              <a:gd name="connsiteX114" fmla="*/ 1093862 w 2965391"/>
              <a:gd name="connsiteY114" fmla="*/ 4349809 h 5332576"/>
              <a:gd name="connsiteX115" fmla="*/ 1162228 w 2965391"/>
              <a:gd name="connsiteY115" fmla="*/ 4452359 h 5332576"/>
              <a:gd name="connsiteX116" fmla="*/ 1204957 w 2965391"/>
              <a:gd name="connsiteY116" fmla="*/ 4520725 h 5332576"/>
              <a:gd name="connsiteX117" fmla="*/ 1230595 w 2965391"/>
              <a:gd name="connsiteY117" fmla="*/ 4572000 h 5332576"/>
              <a:gd name="connsiteX118" fmla="*/ 1298961 w 2965391"/>
              <a:gd name="connsiteY118" fmla="*/ 4657458 h 5332576"/>
              <a:gd name="connsiteX119" fmla="*/ 1333144 w 2965391"/>
              <a:gd name="connsiteY119" fmla="*/ 4717278 h 5332576"/>
              <a:gd name="connsiteX120" fmla="*/ 1367327 w 2965391"/>
              <a:gd name="connsiteY120" fmla="*/ 4760007 h 5332576"/>
              <a:gd name="connsiteX121" fmla="*/ 1392965 w 2965391"/>
              <a:gd name="connsiteY121" fmla="*/ 4811282 h 5332576"/>
              <a:gd name="connsiteX122" fmla="*/ 1427148 w 2965391"/>
              <a:gd name="connsiteY122" fmla="*/ 4871103 h 5332576"/>
              <a:gd name="connsiteX123" fmla="*/ 1461331 w 2965391"/>
              <a:gd name="connsiteY123" fmla="*/ 4913832 h 5332576"/>
              <a:gd name="connsiteX124" fmla="*/ 1495514 w 2965391"/>
              <a:gd name="connsiteY124" fmla="*/ 4982198 h 5332576"/>
              <a:gd name="connsiteX125" fmla="*/ 1546789 w 2965391"/>
              <a:gd name="connsiteY125" fmla="*/ 5067656 h 5332576"/>
              <a:gd name="connsiteX126" fmla="*/ 1563881 w 2965391"/>
              <a:gd name="connsiteY126" fmla="*/ 5101839 h 5332576"/>
              <a:gd name="connsiteX127" fmla="*/ 1623701 w 2965391"/>
              <a:gd name="connsiteY127" fmla="*/ 5212934 h 5332576"/>
              <a:gd name="connsiteX128" fmla="*/ 1666430 w 2965391"/>
              <a:gd name="connsiteY128" fmla="*/ 5306938 h 5332576"/>
              <a:gd name="connsiteX129" fmla="*/ 1692068 w 2965391"/>
              <a:gd name="connsiteY129" fmla="*/ 5332576 h 53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965391" h="5332576">
                <a:moveTo>
                  <a:pt x="1632247" y="0"/>
                </a:moveTo>
                <a:cubicBezTo>
                  <a:pt x="1635096" y="28486"/>
                  <a:pt x="1636440" y="57163"/>
                  <a:pt x="1640793" y="85458"/>
                </a:cubicBezTo>
                <a:cubicBezTo>
                  <a:pt x="1642163" y="94361"/>
                  <a:pt x="1647728" y="102232"/>
                  <a:pt x="1649339" y="111095"/>
                </a:cubicBezTo>
                <a:cubicBezTo>
                  <a:pt x="1654712" y="140649"/>
                  <a:pt x="1663978" y="240400"/>
                  <a:pt x="1666430" y="264919"/>
                </a:cubicBezTo>
                <a:cubicBezTo>
                  <a:pt x="1669279" y="407349"/>
                  <a:pt x="1669980" y="549838"/>
                  <a:pt x="1674976" y="692209"/>
                </a:cubicBezTo>
                <a:cubicBezTo>
                  <a:pt x="1675682" y="712339"/>
                  <a:pt x="1680860" y="732064"/>
                  <a:pt x="1683522" y="752030"/>
                </a:cubicBezTo>
                <a:cubicBezTo>
                  <a:pt x="1697784" y="858991"/>
                  <a:pt x="1685602" y="781596"/>
                  <a:pt x="1700613" y="871671"/>
                </a:cubicBezTo>
                <a:cubicBezTo>
                  <a:pt x="1706310" y="979918"/>
                  <a:pt x="1683428" y="1093577"/>
                  <a:pt x="1717705" y="1196411"/>
                </a:cubicBezTo>
                <a:cubicBezTo>
                  <a:pt x="1723402" y="1213503"/>
                  <a:pt x="1730426" y="1230208"/>
                  <a:pt x="1734796" y="1247686"/>
                </a:cubicBezTo>
                <a:cubicBezTo>
                  <a:pt x="1737645" y="1259080"/>
                  <a:pt x="1737515" y="1271672"/>
                  <a:pt x="1743342" y="1281869"/>
                </a:cubicBezTo>
                <a:cubicBezTo>
                  <a:pt x="1753751" y="1300084"/>
                  <a:pt x="1809497" y="1338104"/>
                  <a:pt x="1820254" y="1341690"/>
                </a:cubicBezTo>
                <a:cubicBezTo>
                  <a:pt x="1896000" y="1366938"/>
                  <a:pt x="1853623" y="1356791"/>
                  <a:pt x="1948441" y="1367327"/>
                </a:cubicBezTo>
                <a:cubicBezTo>
                  <a:pt x="2035517" y="1419572"/>
                  <a:pt x="1954937" y="1380063"/>
                  <a:pt x="2119357" y="1401510"/>
                </a:cubicBezTo>
                <a:cubicBezTo>
                  <a:pt x="2142650" y="1404548"/>
                  <a:pt x="2164835" y="1413320"/>
                  <a:pt x="2187724" y="1418602"/>
                </a:cubicBezTo>
                <a:cubicBezTo>
                  <a:pt x="2218760" y="1425764"/>
                  <a:pt x="2250343" y="1430462"/>
                  <a:pt x="2281727" y="1435693"/>
                </a:cubicBezTo>
                <a:cubicBezTo>
                  <a:pt x="2295970" y="1441390"/>
                  <a:pt x="2309763" y="1448377"/>
                  <a:pt x="2324456" y="1452785"/>
                </a:cubicBezTo>
                <a:cubicBezTo>
                  <a:pt x="2338368" y="1456959"/>
                  <a:pt x="2353094" y="1457808"/>
                  <a:pt x="2367185" y="1461331"/>
                </a:cubicBezTo>
                <a:cubicBezTo>
                  <a:pt x="2375924" y="1463516"/>
                  <a:pt x="2384277" y="1467028"/>
                  <a:pt x="2392823" y="1469876"/>
                </a:cubicBezTo>
                <a:cubicBezTo>
                  <a:pt x="2401369" y="1475573"/>
                  <a:pt x="2408716" y="1483720"/>
                  <a:pt x="2418460" y="1486968"/>
                </a:cubicBezTo>
                <a:cubicBezTo>
                  <a:pt x="2451887" y="1498110"/>
                  <a:pt x="2486827" y="1504059"/>
                  <a:pt x="2521010" y="1512605"/>
                </a:cubicBezTo>
                <a:cubicBezTo>
                  <a:pt x="2532404" y="1515454"/>
                  <a:pt x="2544051" y="1517437"/>
                  <a:pt x="2555193" y="1521151"/>
                </a:cubicBezTo>
                <a:cubicBezTo>
                  <a:pt x="2563739" y="1524000"/>
                  <a:pt x="2572037" y="1527743"/>
                  <a:pt x="2580830" y="1529697"/>
                </a:cubicBezTo>
                <a:cubicBezTo>
                  <a:pt x="2629236" y="1540454"/>
                  <a:pt x="2648739" y="1538167"/>
                  <a:pt x="2700471" y="1546789"/>
                </a:cubicBezTo>
                <a:cubicBezTo>
                  <a:pt x="2712056" y="1548720"/>
                  <a:pt x="2723000" y="1553877"/>
                  <a:pt x="2734654" y="1555334"/>
                </a:cubicBezTo>
                <a:cubicBezTo>
                  <a:pt x="2768691" y="1559588"/>
                  <a:pt x="2803112" y="1560092"/>
                  <a:pt x="2837204" y="1563880"/>
                </a:cubicBezTo>
                <a:cubicBezTo>
                  <a:pt x="2854425" y="1565794"/>
                  <a:pt x="2871304" y="1570136"/>
                  <a:pt x="2888479" y="1572426"/>
                </a:cubicBezTo>
                <a:cubicBezTo>
                  <a:pt x="2914048" y="1575835"/>
                  <a:pt x="2939754" y="1578123"/>
                  <a:pt x="2965391" y="1580972"/>
                </a:cubicBezTo>
                <a:cubicBezTo>
                  <a:pt x="2962542" y="1592366"/>
                  <a:pt x="2961472" y="1604360"/>
                  <a:pt x="2956845" y="1615155"/>
                </a:cubicBezTo>
                <a:cubicBezTo>
                  <a:pt x="2947523" y="1636907"/>
                  <a:pt x="2934832" y="1647526"/>
                  <a:pt x="2914116" y="1657884"/>
                </a:cubicBezTo>
                <a:cubicBezTo>
                  <a:pt x="2906059" y="1661913"/>
                  <a:pt x="2896536" y="1662402"/>
                  <a:pt x="2888479" y="1666430"/>
                </a:cubicBezTo>
                <a:cubicBezTo>
                  <a:pt x="2873623" y="1673858"/>
                  <a:pt x="2861918" y="1688263"/>
                  <a:pt x="2845750" y="1692067"/>
                </a:cubicBezTo>
                <a:cubicBezTo>
                  <a:pt x="2812360" y="1699923"/>
                  <a:pt x="2777237" y="1696358"/>
                  <a:pt x="2743200" y="1700613"/>
                </a:cubicBezTo>
                <a:cubicBezTo>
                  <a:pt x="2570895" y="1722152"/>
                  <a:pt x="2689350" y="1705977"/>
                  <a:pt x="2615013" y="1726250"/>
                </a:cubicBezTo>
                <a:cubicBezTo>
                  <a:pt x="2592351" y="1732431"/>
                  <a:pt x="2568932" y="1735914"/>
                  <a:pt x="2546647" y="1743342"/>
                </a:cubicBezTo>
                <a:cubicBezTo>
                  <a:pt x="2538101" y="1746191"/>
                  <a:pt x="2529881" y="1750323"/>
                  <a:pt x="2521010" y="1751888"/>
                </a:cubicBezTo>
                <a:cubicBezTo>
                  <a:pt x="2481337" y="1758889"/>
                  <a:pt x="2401368" y="1768979"/>
                  <a:pt x="2401368" y="1768979"/>
                </a:cubicBezTo>
                <a:cubicBezTo>
                  <a:pt x="2352376" y="1785310"/>
                  <a:pt x="2319641" y="1798578"/>
                  <a:pt x="2264636" y="1803162"/>
                </a:cubicBezTo>
                <a:lnTo>
                  <a:pt x="2162086" y="1811708"/>
                </a:lnTo>
                <a:cubicBezTo>
                  <a:pt x="2147843" y="1814557"/>
                  <a:pt x="2133448" y="1816731"/>
                  <a:pt x="2119357" y="1820254"/>
                </a:cubicBezTo>
                <a:cubicBezTo>
                  <a:pt x="2110618" y="1822439"/>
                  <a:pt x="2102513" y="1826846"/>
                  <a:pt x="2093720" y="1828800"/>
                </a:cubicBezTo>
                <a:cubicBezTo>
                  <a:pt x="2076805" y="1832559"/>
                  <a:pt x="2059255" y="1833144"/>
                  <a:pt x="2042445" y="1837346"/>
                </a:cubicBezTo>
                <a:cubicBezTo>
                  <a:pt x="2042426" y="1837351"/>
                  <a:pt x="1978361" y="1858707"/>
                  <a:pt x="1965533" y="1862983"/>
                </a:cubicBezTo>
                <a:cubicBezTo>
                  <a:pt x="1879405" y="1891693"/>
                  <a:pt x="2012979" y="1847895"/>
                  <a:pt x="1905712" y="1880075"/>
                </a:cubicBezTo>
                <a:cubicBezTo>
                  <a:pt x="1888456" y="1885252"/>
                  <a:pt x="1854438" y="1897166"/>
                  <a:pt x="1854438" y="1897166"/>
                </a:cubicBezTo>
                <a:cubicBezTo>
                  <a:pt x="1756163" y="2044579"/>
                  <a:pt x="1845780" y="1900186"/>
                  <a:pt x="1828800" y="2358639"/>
                </a:cubicBezTo>
                <a:cubicBezTo>
                  <a:pt x="1827915" y="2382527"/>
                  <a:pt x="1792967" y="2425207"/>
                  <a:pt x="1786071" y="2435551"/>
                </a:cubicBezTo>
                <a:cubicBezTo>
                  <a:pt x="1786069" y="2435555"/>
                  <a:pt x="1751892" y="2486823"/>
                  <a:pt x="1751888" y="2486826"/>
                </a:cubicBezTo>
                <a:lnTo>
                  <a:pt x="1726251" y="2503918"/>
                </a:lnTo>
                <a:cubicBezTo>
                  <a:pt x="1720554" y="2512464"/>
                  <a:pt x="1717179" y="2523139"/>
                  <a:pt x="1709159" y="2529555"/>
                </a:cubicBezTo>
                <a:cubicBezTo>
                  <a:pt x="1702125" y="2535182"/>
                  <a:pt x="1691723" y="2534373"/>
                  <a:pt x="1683522" y="2538101"/>
                </a:cubicBezTo>
                <a:cubicBezTo>
                  <a:pt x="1660327" y="2548644"/>
                  <a:pt x="1636354" y="2558151"/>
                  <a:pt x="1615155" y="2572284"/>
                </a:cubicBezTo>
                <a:cubicBezTo>
                  <a:pt x="1606609" y="2577981"/>
                  <a:pt x="1598904" y="2585205"/>
                  <a:pt x="1589518" y="2589376"/>
                </a:cubicBezTo>
                <a:cubicBezTo>
                  <a:pt x="1573055" y="2596693"/>
                  <a:pt x="1555335" y="2600770"/>
                  <a:pt x="1538243" y="2606467"/>
                </a:cubicBezTo>
                <a:lnTo>
                  <a:pt x="1486968" y="2623559"/>
                </a:lnTo>
                <a:lnTo>
                  <a:pt x="1435694" y="2640650"/>
                </a:lnTo>
                <a:cubicBezTo>
                  <a:pt x="1427148" y="2643499"/>
                  <a:pt x="1418795" y="2647011"/>
                  <a:pt x="1410056" y="2649196"/>
                </a:cubicBezTo>
                <a:cubicBezTo>
                  <a:pt x="1398662" y="2652045"/>
                  <a:pt x="1387123" y="2654367"/>
                  <a:pt x="1375873" y="2657742"/>
                </a:cubicBezTo>
                <a:cubicBezTo>
                  <a:pt x="1358617" y="2662919"/>
                  <a:pt x="1341690" y="2669136"/>
                  <a:pt x="1324598" y="2674833"/>
                </a:cubicBezTo>
                <a:cubicBezTo>
                  <a:pt x="1316052" y="2677682"/>
                  <a:pt x="1307899" y="2682262"/>
                  <a:pt x="1298961" y="2683379"/>
                </a:cubicBezTo>
                <a:lnTo>
                  <a:pt x="1230595" y="2691925"/>
                </a:lnTo>
                <a:cubicBezTo>
                  <a:pt x="1144452" y="2720639"/>
                  <a:pt x="1278055" y="2676833"/>
                  <a:pt x="1170774" y="2709017"/>
                </a:cubicBezTo>
                <a:cubicBezTo>
                  <a:pt x="1153518" y="2714194"/>
                  <a:pt x="1136977" y="2721738"/>
                  <a:pt x="1119499" y="2726108"/>
                </a:cubicBezTo>
                <a:cubicBezTo>
                  <a:pt x="1108105" y="2728957"/>
                  <a:pt x="1096566" y="2731279"/>
                  <a:pt x="1085316" y="2734654"/>
                </a:cubicBezTo>
                <a:cubicBezTo>
                  <a:pt x="1068060" y="2739831"/>
                  <a:pt x="1051133" y="2746049"/>
                  <a:pt x="1034041" y="2751746"/>
                </a:cubicBezTo>
                <a:cubicBezTo>
                  <a:pt x="1025495" y="2754595"/>
                  <a:pt x="1017321" y="2759017"/>
                  <a:pt x="1008404" y="2760291"/>
                </a:cubicBezTo>
                <a:lnTo>
                  <a:pt x="948583" y="2768837"/>
                </a:lnTo>
                <a:cubicBezTo>
                  <a:pt x="934340" y="2774534"/>
                  <a:pt x="920516" y="2781418"/>
                  <a:pt x="905854" y="2785929"/>
                </a:cubicBezTo>
                <a:cubicBezTo>
                  <a:pt x="883403" y="2792837"/>
                  <a:pt x="860277" y="2797323"/>
                  <a:pt x="837488" y="2803020"/>
                </a:cubicBezTo>
                <a:cubicBezTo>
                  <a:pt x="826094" y="2805869"/>
                  <a:pt x="814447" y="2807852"/>
                  <a:pt x="803305" y="2811566"/>
                </a:cubicBezTo>
                <a:cubicBezTo>
                  <a:pt x="765507" y="2824165"/>
                  <a:pt x="686811" y="2852046"/>
                  <a:pt x="640935" y="2862841"/>
                </a:cubicBezTo>
                <a:cubicBezTo>
                  <a:pt x="612657" y="2869495"/>
                  <a:pt x="583037" y="2870748"/>
                  <a:pt x="555477" y="2879933"/>
                </a:cubicBezTo>
                <a:cubicBezTo>
                  <a:pt x="493982" y="2900429"/>
                  <a:pt x="570801" y="2875553"/>
                  <a:pt x="495656" y="2897024"/>
                </a:cubicBezTo>
                <a:cubicBezTo>
                  <a:pt x="467060" y="2905194"/>
                  <a:pt x="438585" y="2913791"/>
                  <a:pt x="410198" y="2922662"/>
                </a:cubicBezTo>
                <a:cubicBezTo>
                  <a:pt x="333102" y="2946755"/>
                  <a:pt x="386299" y="2934278"/>
                  <a:pt x="316195" y="2948299"/>
                </a:cubicBezTo>
                <a:cubicBezTo>
                  <a:pt x="251822" y="2991212"/>
                  <a:pt x="333640" y="2940821"/>
                  <a:pt x="256374" y="2973936"/>
                </a:cubicBezTo>
                <a:cubicBezTo>
                  <a:pt x="246934" y="2977982"/>
                  <a:pt x="240123" y="2986857"/>
                  <a:pt x="230737" y="2991028"/>
                </a:cubicBezTo>
                <a:cubicBezTo>
                  <a:pt x="214274" y="2998345"/>
                  <a:pt x="179462" y="3008119"/>
                  <a:pt x="179462" y="3008119"/>
                </a:cubicBezTo>
                <a:lnTo>
                  <a:pt x="102550" y="3059394"/>
                </a:lnTo>
                <a:lnTo>
                  <a:pt x="76912" y="3076486"/>
                </a:lnTo>
                <a:lnTo>
                  <a:pt x="51275" y="3093577"/>
                </a:lnTo>
                <a:cubicBezTo>
                  <a:pt x="45578" y="3102123"/>
                  <a:pt x="42203" y="3112799"/>
                  <a:pt x="34183" y="3119215"/>
                </a:cubicBezTo>
                <a:cubicBezTo>
                  <a:pt x="-7251" y="3152363"/>
                  <a:pt x="18646" y="3097462"/>
                  <a:pt x="0" y="3153398"/>
                </a:cubicBezTo>
                <a:lnTo>
                  <a:pt x="17092" y="3204673"/>
                </a:lnTo>
                <a:cubicBezTo>
                  <a:pt x="19941" y="3213219"/>
                  <a:pt x="20641" y="3222815"/>
                  <a:pt x="25638" y="3230310"/>
                </a:cubicBezTo>
                <a:cubicBezTo>
                  <a:pt x="31335" y="3238856"/>
                  <a:pt x="38136" y="3246761"/>
                  <a:pt x="42729" y="3255947"/>
                </a:cubicBezTo>
                <a:cubicBezTo>
                  <a:pt x="78105" y="3326701"/>
                  <a:pt x="19391" y="3233761"/>
                  <a:pt x="68367" y="3307222"/>
                </a:cubicBezTo>
                <a:cubicBezTo>
                  <a:pt x="71215" y="3315768"/>
                  <a:pt x="70542" y="3326490"/>
                  <a:pt x="76912" y="3332860"/>
                </a:cubicBezTo>
                <a:cubicBezTo>
                  <a:pt x="106296" y="3362244"/>
                  <a:pt x="121587" y="3364843"/>
                  <a:pt x="153825" y="3375589"/>
                </a:cubicBezTo>
                <a:cubicBezTo>
                  <a:pt x="156673" y="3384135"/>
                  <a:pt x="156000" y="3394856"/>
                  <a:pt x="162370" y="3401226"/>
                </a:cubicBezTo>
                <a:cubicBezTo>
                  <a:pt x="168740" y="3407596"/>
                  <a:pt x="180187" y="3405303"/>
                  <a:pt x="188008" y="3409772"/>
                </a:cubicBezTo>
                <a:cubicBezTo>
                  <a:pt x="260442" y="3451162"/>
                  <a:pt x="189045" y="3424360"/>
                  <a:pt x="247828" y="3443955"/>
                </a:cubicBezTo>
                <a:cubicBezTo>
                  <a:pt x="253525" y="3452501"/>
                  <a:pt x="256900" y="3463176"/>
                  <a:pt x="264920" y="3469592"/>
                </a:cubicBezTo>
                <a:cubicBezTo>
                  <a:pt x="271954" y="3475219"/>
                  <a:pt x="282500" y="3474109"/>
                  <a:pt x="290557" y="3478138"/>
                </a:cubicBezTo>
                <a:cubicBezTo>
                  <a:pt x="299744" y="3482731"/>
                  <a:pt x="307649" y="3489533"/>
                  <a:pt x="316195" y="3495230"/>
                </a:cubicBezTo>
                <a:cubicBezTo>
                  <a:pt x="321892" y="3503776"/>
                  <a:pt x="325557" y="3514104"/>
                  <a:pt x="333286" y="3520867"/>
                </a:cubicBezTo>
                <a:cubicBezTo>
                  <a:pt x="348745" y="3534394"/>
                  <a:pt x="384561" y="3555050"/>
                  <a:pt x="384561" y="3555050"/>
                </a:cubicBezTo>
                <a:cubicBezTo>
                  <a:pt x="413047" y="3597779"/>
                  <a:pt x="393108" y="3574992"/>
                  <a:pt x="452927" y="3614871"/>
                </a:cubicBezTo>
                <a:lnTo>
                  <a:pt x="478565" y="3631962"/>
                </a:lnTo>
                <a:cubicBezTo>
                  <a:pt x="527543" y="3705433"/>
                  <a:pt x="462328" y="3618973"/>
                  <a:pt x="521294" y="3666146"/>
                </a:cubicBezTo>
                <a:cubicBezTo>
                  <a:pt x="576515" y="3710323"/>
                  <a:pt x="499580" y="3678848"/>
                  <a:pt x="564023" y="3700329"/>
                </a:cubicBezTo>
                <a:cubicBezTo>
                  <a:pt x="575417" y="3711723"/>
                  <a:pt x="585094" y="3725146"/>
                  <a:pt x="598206" y="3734512"/>
                </a:cubicBezTo>
                <a:cubicBezTo>
                  <a:pt x="605536" y="3739748"/>
                  <a:pt x="617473" y="3736688"/>
                  <a:pt x="623843" y="3743058"/>
                </a:cubicBezTo>
                <a:cubicBezTo>
                  <a:pt x="669420" y="3788635"/>
                  <a:pt x="589661" y="3754452"/>
                  <a:pt x="658026" y="3777241"/>
                </a:cubicBezTo>
                <a:cubicBezTo>
                  <a:pt x="680816" y="3845609"/>
                  <a:pt x="646630" y="3765843"/>
                  <a:pt x="692210" y="3811424"/>
                </a:cubicBezTo>
                <a:cubicBezTo>
                  <a:pt x="737785" y="3857001"/>
                  <a:pt x="658027" y="3822821"/>
                  <a:pt x="726393" y="3845607"/>
                </a:cubicBezTo>
                <a:lnTo>
                  <a:pt x="828942" y="3999432"/>
                </a:lnTo>
                <a:cubicBezTo>
                  <a:pt x="834639" y="4007978"/>
                  <a:pt x="841441" y="4015883"/>
                  <a:pt x="846034" y="4025069"/>
                </a:cubicBezTo>
                <a:cubicBezTo>
                  <a:pt x="851731" y="4036463"/>
                  <a:pt x="854970" y="4049465"/>
                  <a:pt x="863125" y="4059252"/>
                </a:cubicBezTo>
                <a:cubicBezTo>
                  <a:pt x="869700" y="4067142"/>
                  <a:pt x="880217" y="4070647"/>
                  <a:pt x="888763" y="4076344"/>
                </a:cubicBezTo>
                <a:lnTo>
                  <a:pt x="922946" y="4127619"/>
                </a:lnTo>
                <a:cubicBezTo>
                  <a:pt x="928643" y="4136165"/>
                  <a:pt x="931492" y="4147559"/>
                  <a:pt x="940038" y="4153256"/>
                </a:cubicBezTo>
                <a:lnTo>
                  <a:pt x="965675" y="4170347"/>
                </a:lnTo>
                <a:cubicBezTo>
                  <a:pt x="1005555" y="4230168"/>
                  <a:pt x="982766" y="4210228"/>
                  <a:pt x="1025496" y="4238714"/>
                </a:cubicBezTo>
                <a:cubicBezTo>
                  <a:pt x="1039735" y="4281434"/>
                  <a:pt x="1026755" y="4251499"/>
                  <a:pt x="1059679" y="4298534"/>
                </a:cubicBezTo>
                <a:cubicBezTo>
                  <a:pt x="1071459" y="4315362"/>
                  <a:pt x="1082468" y="4332717"/>
                  <a:pt x="1093862" y="4349809"/>
                </a:cubicBezTo>
                <a:lnTo>
                  <a:pt x="1162228" y="4452359"/>
                </a:lnTo>
                <a:cubicBezTo>
                  <a:pt x="1178981" y="4477488"/>
                  <a:pt x="1189485" y="4492360"/>
                  <a:pt x="1204957" y="4520725"/>
                </a:cubicBezTo>
                <a:cubicBezTo>
                  <a:pt x="1214107" y="4537501"/>
                  <a:pt x="1219769" y="4556253"/>
                  <a:pt x="1230595" y="4572000"/>
                </a:cubicBezTo>
                <a:cubicBezTo>
                  <a:pt x="1251262" y="4602061"/>
                  <a:pt x="1282646" y="4624830"/>
                  <a:pt x="1298961" y="4657458"/>
                </a:cubicBezTo>
                <a:cubicBezTo>
                  <a:pt x="1313154" y="4685842"/>
                  <a:pt x="1315027" y="4693122"/>
                  <a:pt x="1333144" y="4717278"/>
                </a:cubicBezTo>
                <a:cubicBezTo>
                  <a:pt x="1344088" y="4731870"/>
                  <a:pt x="1357534" y="4744619"/>
                  <a:pt x="1367327" y="4760007"/>
                </a:cubicBezTo>
                <a:cubicBezTo>
                  <a:pt x="1377586" y="4776129"/>
                  <a:pt x="1383905" y="4794457"/>
                  <a:pt x="1392965" y="4811282"/>
                </a:cubicBezTo>
                <a:cubicBezTo>
                  <a:pt x="1403853" y="4831503"/>
                  <a:pt x="1414409" y="4851994"/>
                  <a:pt x="1427148" y="4871103"/>
                </a:cubicBezTo>
                <a:cubicBezTo>
                  <a:pt x="1437266" y="4886280"/>
                  <a:pt x="1451772" y="4898298"/>
                  <a:pt x="1461331" y="4913832"/>
                </a:cubicBezTo>
                <a:cubicBezTo>
                  <a:pt x="1474684" y="4935531"/>
                  <a:pt x="1482405" y="4960350"/>
                  <a:pt x="1495514" y="4982198"/>
                </a:cubicBezTo>
                <a:cubicBezTo>
                  <a:pt x="1512606" y="5010684"/>
                  <a:pt x="1531932" y="5037943"/>
                  <a:pt x="1546789" y="5067656"/>
                </a:cubicBezTo>
                <a:cubicBezTo>
                  <a:pt x="1552486" y="5079050"/>
                  <a:pt x="1557781" y="5090655"/>
                  <a:pt x="1563881" y="5101839"/>
                </a:cubicBezTo>
                <a:cubicBezTo>
                  <a:pt x="1596880" y="5162338"/>
                  <a:pt x="1596666" y="5154359"/>
                  <a:pt x="1623701" y="5212934"/>
                </a:cubicBezTo>
                <a:cubicBezTo>
                  <a:pt x="1625308" y="5216417"/>
                  <a:pt x="1656695" y="5293309"/>
                  <a:pt x="1666430" y="5306938"/>
                </a:cubicBezTo>
                <a:cubicBezTo>
                  <a:pt x="1673455" y="5316773"/>
                  <a:pt x="1692068" y="5332576"/>
                  <a:pt x="1692068" y="5332576"/>
                </a:cubicBezTo>
              </a:path>
            </a:pathLst>
          </a:custGeom>
          <a:noFill/>
          <a:ln w="762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2" name="자유형 21"/>
          <p:cNvSpPr/>
          <p:nvPr/>
        </p:nvSpPr>
        <p:spPr>
          <a:xfrm>
            <a:off x="8433734" y="1196411"/>
            <a:ext cx="2393787" cy="5315484"/>
          </a:xfrm>
          <a:custGeom>
            <a:avLst/>
            <a:gdLst>
              <a:gd name="connsiteX0" fmla="*/ 60786 w 2393787"/>
              <a:gd name="connsiteY0" fmla="*/ 0 h 5315484"/>
              <a:gd name="connsiteX1" fmla="*/ 52240 w 2393787"/>
              <a:gd name="connsiteY1" fmla="*/ 102550 h 5315484"/>
              <a:gd name="connsiteX2" fmla="*/ 35148 w 2393787"/>
              <a:gd name="connsiteY2" fmla="*/ 162370 h 5315484"/>
              <a:gd name="connsiteX3" fmla="*/ 26602 w 2393787"/>
              <a:gd name="connsiteY3" fmla="*/ 734939 h 5315484"/>
              <a:gd name="connsiteX4" fmla="*/ 18057 w 2393787"/>
              <a:gd name="connsiteY4" fmla="*/ 811851 h 5315484"/>
              <a:gd name="connsiteX5" fmla="*/ 965 w 2393787"/>
              <a:gd name="connsiteY5" fmla="*/ 1059679 h 5315484"/>
              <a:gd name="connsiteX6" fmla="*/ 9511 w 2393787"/>
              <a:gd name="connsiteY6" fmla="*/ 1649339 h 5315484"/>
              <a:gd name="connsiteX7" fmla="*/ 965 w 2393787"/>
              <a:gd name="connsiteY7" fmla="*/ 2375731 h 5315484"/>
              <a:gd name="connsiteX8" fmla="*/ 9511 w 2393787"/>
              <a:gd name="connsiteY8" fmla="*/ 2478281 h 5315484"/>
              <a:gd name="connsiteX9" fmla="*/ 60786 w 2393787"/>
              <a:gd name="connsiteY9" fmla="*/ 2512464 h 5315484"/>
              <a:gd name="connsiteX10" fmla="*/ 112060 w 2393787"/>
              <a:gd name="connsiteY10" fmla="*/ 2538101 h 5315484"/>
              <a:gd name="connsiteX11" fmla="*/ 214610 w 2393787"/>
              <a:gd name="connsiteY11" fmla="*/ 2580830 h 5315484"/>
              <a:gd name="connsiteX12" fmla="*/ 291522 w 2393787"/>
              <a:gd name="connsiteY12" fmla="*/ 2606468 h 5315484"/>
              <a:gd name="connsiteX13" fmla="*/ 317159 w 2393787"/>
              <a:gd name="connsiteY13" fmla="*/ 2615013 h 5315484"/>
              <a:gd name="connsiteX14" fmla="*/ 351343 w 2393787"/>
              <a:gd name="connsiteY14" fmla="*/ 2623559 h 5315484"/>
              <a:gd name="connsiteX15" fmla="*/ 402617 w 2393787"/>
              <a:gd name="connsiteY15" fmla="*/ 2640651 h 5315484"/>
              <a:gd name="connsiteX16" fmla="*/ 436801 w 2393787"/>
              <a:gd name="connsiteY16" fmla="*/ 2649196 h 5315484"/>
              <a:gd name="connsiteX17" fmla="*/ 522259 w 2393787"/>
              <a:gd name="connsiteY17" fmla="*/ 2674834 h 5315484"/>
              <a:gd name="connsiteX18" fmla="*/ 624808 w 2393787"/>
              <a:gd name="connsiteY18" fmla="*/ 2691925 h 5315484"/>
              <a:gd name="connsiteX19" fmla="*/ 693174 w 2393787"/>
              <a:gd name="connsiteY19" fmla="*/ 2709017 h 5315484"/>
              <a:gd name="connsiteX20" fmla="*/ 735903 w 2393787"/>
              <a:gd name="connsiteY20" fmla="*/ 2717563 h 5315484"/>
              <a:gd name="connsiteX21" fmla="*/ 795724 w 2393787"/>
              <a:gd name="connsiteY21" fmla="*/ 2734654 h 5315484"/>
              <a:gd name="connsiteX22" fmla="*/ 1069189 w 2393787"/>
              <a:gd name="connsiteY22" fmla="*/ 2751746 h 5315484"/>
              <a:gd name="connsiteX23" fmla="*/ 1146102 w 2393787"/>
              <a:gd name="connsiteY23" fmla="*/ 2768838 h 5315484"/>
              <a:gd name="connsiteX24" fmla="*/ 1299926 w 2393787"/>
              <a:gd name="connsiteY24" fmla="*/ 2785929 h 5315484"/>
              <a:gd name="connsiteX25" fmla="*/ 1359746 w 2393787"/>
              <a:gd name="connsiteY25" fmla="*/ 2794475 h 5315484"/>
              <a:gd name="connsiteX26" fmla="*/ 1385384 w 2393787"/>
              <a:gd name="connsiteY26" fmla="*/ 2803021 h 5315484"/>
              <a:gd name="connsiteX27" fmla="*/ 1513571 w 2393787"/>
              <a:gd name="connsiteY27" fmla="*/ 2820112 h 5315484"/>
              <a:gd name="connsiteX28" fmla="*/ 1539208 w 2393787"/>
              <a:gd name="connsiteY28" fmla="*/ 2828658 h 5315484"/>
              <a:gd name="connsiteX29" fmla="*/ 1658849 w 2393787"/>
              <a:gd name="connsiteY29" fmla="*/ 2854296 h 5315484"/>
              <a:gd name="connsiteX30" fmla="*/ 1701578 w 2393787"/>
              <a:gd name="connsiteY30" fmla="*/ 2862841 h 5315484"/>
              <a:gd name="connsiteX31" fmla="*/ 1787036 w 2393787"/>
              <a:gd name="connsiteY31" fmla="*/ 2871387 h 5315484"/>
              <a:gd name="connsiteX32" fmla="*/ 1821219 w 2393787"/>
              <a:gd name="connsiteY32" fmla="*/ 2879933 h 5315484"/>
              <a:gd name="connsiteX33" fmla="*/ 1983589 w 2393787"/>
              <a:gd name="connsiteY33" fmla="*/ 2897025 h 5315484"/>
              <a:gd name="connsiteX34" fmla="*/ 2026318 w 2393787"/>
              <a:gd name="connsiteY34" fmla="*/ 2905570 h 5315484"/>
              <a:gd name="connsiteX35" fmla="*/ 2231417 w 2393787"/>
              <a:gd name="connsiteY35" fmla="*/ 2922662 h 5315484"/>
              <a:gd name="connsiteX36" fmla="*/ 2393787 w 2393787"/>
              <a:gd name="connsiteY36" fmla="*/ 2948299 h 5315484"/>
              <a:gd name="connsiteX37" fmla="*/ 2368150 w 2393787"/>
              <a:gd name="connsiteY37" fmla="*/ 3059395 h 5315484"/>
              <a:gd name="connsiteX38" fmla="*/ 2359604 w 2393787"/>
              <a:gd name="connsiteY38" fmla="*/ 3085032 h 5315484"/>
              <a:gd name="connsiteX39" fmla="*/ 2351059 w 2393787"/>
              <a:gd name="connsiteY39" fmla="*/ 3110669 h 5315484"/>
              <a:gd name="connsiteX40" fmla="*/ 2333967 w 2393787"/>
              <a:gd name="connsiteY40" fmla="*/ 3136307 h 5315484"/>
              <a:gd name="connsiteX41" fmla="*/ 2325421 w 2393787"/>
              <a:gd name="connsiteY41" fmla="*/ 3161944 h 5315484"/>
              <a:gd name="connsiteX42" fmla="*/ 2282692 w 2393787"/>
              <a:gd name="connsiteY42" fmla="*/ 3221765 h 5315484"/>
              <a:gd name="connsiteX43" fmla="*/ 2239963 w 2393787"/>
              <a:gd name="connsiteY43" fmla="*/ 3290131 h 5315484"/>
              <a:gd name="connsiteX44" fmla="*/ 2231417 w 2393787"/>
              <a:gd name="connsiteY44" fmla="*/ 3315768 h 5315484"/>
              <a:gd name="connsiteX45" fmla="*/ 2188688 w 2393787"/>
              <a:gd name="connsiteY45" fmla="*/ 3375589 h 5315484"/>
              <a:gd name="connsiteX46" fmla="*/ 2171597 w 2393787"/>
              <a:gd name="connsiteY46" fmla="*/ 3418318 h 5315484"/>
              <a:gd name="connsiteX47" fmla="*/ 2120322 w 2393787"/>
              <a:gd name="connsiteY47" fmla="*/ 3503776 h 5315484"/>
              <a:gd name="connsiteX48" fmla="*/ 2111776 w 2393787"/>
              <a:gd name="connsiteY48" fmla="*/ 3529413 h 5315484"/>
              <a:gd name="connsiteX49" fmla="*/ 2069047 w 2393787"/>
              <a:gd name="connsiteY49" fmla="*/ 3614871 h 5315484"/>
              <a:gd name="connsiteX50" fmla="*/ 2051956 w 2393787"/>
              <a:gd name="connsiteY50" fmla="*/ 3683238 h 5315484"/>
              <a:gd name="connsiteX51" fmla="*/ 2026318 w 2393787"/>
              <a:gd name="connsiteY51" fmla="*/ 3734512 h 5315484"/>
              <a:gd name="connsiteX52" fmla="*/ 1983589 w 2393787"/>
              <a:gd name="connsiteY52" fmla="*/ 3819970 h 5315484"/>
              <a:gd name="connsiteX53" fmla="*/ 1966498 w 2393787"/>
              <a:gd name="connsiteY53" fmla="*/ 3888337 h 5315484"/>
              <a:gd name="connsiteX54" fmla="*/ 1932315 w 2393787"/>
              <a:gd name="connsiteY54" fmla="*/ 3948157 h 5315484"/>
              <a:gd name="connsiteX55" fmla="*/ 1915223 w 2393787"/>
              <a:gd name="connsiteY55" fmla="*/ 3982340 h 5315484"/>
              <a:gd name="connsiteX56" fmla="*/ 1889586 w 2393787"/>
              <a:gd name="connsiteY56" fmla="*/ 4076344 h 5315484"/>
              <a:gd name="connsiteX57" fmla="*/ 1863948 w 2393787"/>
              <a:gd name="connsiteY57" fmla="*/ 4136165 h 5315484"/>
              <a:gd name="connsiteX58" fmla="*/ 1829765 w 2393787"/>
              <a:gd name="connsiteY58" fmla="*/ 4255806 h 5315484"/>
              <a:gd name="connsiteX59" fmla="*/ 1795582 w 2393787"/>
              <a:gd name="connsiteY59" fmla="*/ 4358355 h 5315484"/>
              <a:gd name="connsiteX60" fmla="*/ 1778490 w 2393787"/>
              <a:gd name="connsiteY60" fmla="*/ 4409630 h 5315484"/>
              <a:gd name="connsiteX61" fmla="*/ 1744307 w 2393787"/>
              <a:gd name="connsiteY61" fmla="*/ 4495088 h 5315484"/>
              <a:gd name="connsiteX62" fmla="*/ 1735761 w 2393787"/>
              <a:gd name="connsiteY62" fmla="*/ 4554909 h 5315484"/>
              <a:gd name="connsiteX63" fmla="*/ 1710124 w 2393787"/>
              <a:gd name="connsiteY63" fmla="*/ 4606183 h 5315484"/>
              <a:gd name="connsiteX64" fmla="*/ 1693032 w 2393787"/>
              <a:gd name="connsiteY64" fmla="*/ 4657458 h 5315484"/>
              <a:gd name="connsiteX65" fmla="*/ 1684487 w 2393787"/>
              <a:gd name="connsiteY65" fmla="*/ 4700187 h 5315484"/>
              <a:gd name="connsiteX66" fmla="*/ 1650303 w 2393787"/>
              <a:gd name="connsiteY66" fmla="*/ 4802737 h 5315484"/>
              <a:gd name="connsiteX67" fmla="*/ 1633212 w 2393787"/>
              <a:gd name="connsiteY67" fmla="*/ 4862557 h 5315484"/>
              <a:gd name="connsiteX68" fmla="*/ 1599029 w 2393787"/>
              <a:gd name="connsiteY68" fmla="*/ 4913832 h 5315484"/>
              <a:gd name="connsiteX69" fmla="*/ 1581937 w 2393787"/>
              <a:gd name="connsiteY69" fmla="*/ 4973653 h 5315484"/>
              <a:gd name="connsiteX70" fmla="*/ 1564845 w 2393787"/>
              <a:gd name="connsiteY70" fmla="*/ 4999290 h 5315484"/>
              <a:gd name="connsiteX71" fmla="*/ 1547754 w 2393787"/>
              <a:gd name="connsiteY71" fmla="*/ 5042019 h 5315484"/>
              <a:gd name="connsiteX72" fmla="*/ 1530662 w 2393787"/>
              <a:gd name="connsiteY72" fmla="*/ 5076202 h 5315484"/>
              <a:gd name="connsiteX73" fmla="*/ 1522116 w 2393787"/>
              <a:gd name="connsiteY73" fmla="*/ 5118931 h 5315484"/>
              <a:gd name="connsiteX74" fmla="*/ 1496479 w 2393787"/>
              <a:gd name="connsiteY74" fmla="*/ 5195843 h 5315484"/>
              <a:gd name="connsiteX75" fmla="*/ 1487933 w 2393787"/>
              <a:gd name="connsiteY75" fmla="*/ 5230026 h 5315484"/>
              <a:gd name="connsiteX76" fmla="*/ 1470842 w 2393787"/>
              <a:gd name="connsiteY76" fmla="*/ 5281301 h 5315484"/>
              <a:gd name="connsiteX77" fmla="*/ 1462296 w 2393787"/>
              <a:gd name="connsiteY77" fmla="*/ 5315484 h 531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393787" h="5315484">
                <a:moveTo>
                  <a:pt x="60786" y="0"/>
                </a:moveTo>
                <a:cubicBezTo>
                  <a:pt x="57937" y="34183"/>
                  <a:pt x="56495" y="68513"/>
                  <a:pt x="52240" y="102550"/>
                </a:cubicBezTo>
                <a:cubicBezTo>
                  <a:pt x="50094" y="119719"/>
                  <a:pt x="40824" y="145342"/>
                  <a:pt x="35148" y="162370"/>
                </a:cubicBezTo>
                <a:cubicBezTo>
                  <a:pt x="32299" y="353226"/>
                  <a:pt x="31623" y="544127"/>
                  <a:pt x="26602" y="734939"/>
                </a:cubicBezTo>
                <a:cubicBezTo>
                  <a:pt x="25923" y="760725"/>
                  <a:pt x="20392" y="786162"/>
                  <a:pt x="18057" y="811851"/>
                </a:cubicBezTo>
                <a:cubicBezTo>
                  <a:pt x="10827" y="891385"/>
                  <a:pt x="5903" y="980666"/>
                  <a:pt x="965" y="1059679"/>
                </a:cubicBezTo>
                <a:cubicBezTo>
                  <a:pt x="3814" y="1256232"/>
                  <a:pt x="9511" y="1452765"/>
                  <a:pt x="9511" y="1649339"/>
                </a:cubicBezTo>
                <a:cubicBezTo>
                  <a:pt x="9511" y="1891486"/>
                  <a:pt x="965" y="2133584"/>
                  <a:pt x="965" y="2375731"/>
                </a:cubicBezTo>
                <a:cubicBezTo>
                  <a:pt x="965" y="2410033"/>
                  <a:pt x="-4238" y="2446855"/>
                  <a:pt x="9511" y="2478281"/>
                </a:cubicBezTo>
                <a:cubicBezTo>
                  <a:pt x="17744" y="2497100"/>
                  <a:pt x="43694" y="2501070"/>
                  <a:pt x="60786" y="2512464"/>
                </a:cubicBezTo>
                <a:cubicBezTo>
                  <a:pt x="174599" y="2588338"/>
                  <a:pt x="5917" y="2479133"/>
                  <a:pt x="112060" y="2538101"/>
                </a:cubicBezTo>
                <a:cubicBezTo>
                  <a:pt x="196520" y="2585024"/>
                  <a:pt x="127242" y="2566268"/>
                  <a:pt x="214610" y="2580830"/>
                </a:cubicBezTo>
                <a:lnTo>
                  <a:pt x="291522" y="2606468"/>
                </a:lnTo>
                <a:cubicBezTo>
                  <a:pt x="300068" y="2609316"/>
                  <a:pt x="308420" y="2612828"/>
                  <a:pt x="317159" y="2615013"/>
                </a:cubicBezTo>
                <a:cubicBezTo>
                  <a:pt x="328554" y="2617862"/>
                  <a:pt x="340093" y="2620184"/>
                  <a:pt x="351343" y="2623559"/>
                </a:cubicBezTo>
                <a:cubicBezTo>
                  <a:pt x="368599" y="2628736"/>
                  <a:pt x="385139" y="2636282"/>
                  <a:pt x="402617" y="2640651"/>
                </a:cubicBezTo>
                <a:cubicBezTo>
                  <a:pt x="414012" y="2643499"/>
                  <a:pt x="425551" y="2645821"/>
                  <a:pt x="436801" y="2649196"/>
                </a:cubicBezTo>
                <a:cubicBezTo>
                  <a:pt x="497686" y="2667461"/>
                  <a:pt x="471595" y="2663575"/>
                  <a:pt x="522259" y="2674834"/>
                </a:cubicBezTo>
                <a:cubicBezTo>
                  <a:pt x="659850" y="2705411"/>
                  <a:pt x="446445" y="2656253"/>
                  <a:pt x="624808" y="2691925"/>
                </a:cubicBezTo>
                <a:cubicBezTo>
                  <a:pt x="647842" y="2696532"/>
                  <a:pt x="670140" y="2704410"/>
                  <a:pt x="693174" y="2709017"/>
                </a:cubicBezTo>
                <a:cubicBezTo>
                  <a:pt x="707417" y="2711866"/>
                  <a:pt x="721812" y="2714040"/>
                  <a:pt x="735903" y="2717563"/>
                </a:cubicBezTo>
                <a:cubicBezTo>
                  <a:pt x="776547" y="2727724"/>
                  <a:pt x="747764" y="2726661"/>
                  <a:pt x="795724" y="2734654"/>
                </a:cubicBezTo>
                <a:cubicBezTo>
                  <a:pt x="886573" y="2749795"/>
                  <a:pt x="976451" y="2747882"/>
                  <a:pt x="1069189" y="2751746"/>
                </a:cubicBezTo>
                <a:cubicBezTo>
                  <a:pt x="1094827" y="2757443"/>
                  <a:pt x="1120289" y="2763998"/>
                  <a:pt x="1146102" y="2768838"/>
                </a:cubicBezTo>
                <a:cubicBezTo>
                  <a:pt x="1203206" y="2779545"/>
                  <a:pt x="1238760" y="2779133"/>
                  <a:pt x="1299926" y="2785929"/>
                </a:cubicBezTo>
                <a:cubicBezTo>
                  <a:pt x="1319945" y="2788153"/>
                  <a:pt x="1339806" y="2791626"/>
                  <a:pt x="1359746" y="2794475"/>
                </a:cubicBezTo>
                <a:cubicBezTo>
                  <a:pt x="1368292" y="2797324"/>
                  <a:pt x="1376645" y="2800836"/>
                  <a:pt x="1385384" y="2803021"/>
                </a:cubicBezTo>
                <a:cubicBezTo>
                  <a:pt x="1432587" y="2814822"/>
                  <a:pt x="1460170" y="2814772"/>
                  <a:pt x="1513571" y="2820112"/>
                </a:cubicBezTo>
                <a:cubicBezTo>
                  <a:pt x="1522117" y="2822961"/>
                  <a:pt x="1530547" y="2826183"/>
                  <a:pt x="1539208" y="2828658"/>
                </a:cubicBezTo>
                <a:cubicBezTo>
                  <a:pt x="1575587" y="2839052"/>
                  <a:pt x="1626151" y="2847756"/>
                  <a:pt x="1658849" y="2854296"/>
                </a:cubicBezTo>
                <a:cubicBezTo>
                  <a:pt x="1673092" y="2857145"/>
                  <a:pt x="1687125" y="2861396"/>
                  <a:pt x="1701578" y="2862841"/>
                </a:cubicBezTo>
                <a:lnTo>
                  <a:pt x="1787036" y="2871387"/>
                </a:lnTo>
                <a:cubicBezTo>
                  <a:pt x="1798430" y="2874236"/>
                  <a:pt x="1809634" y="2878002"/>
                  <a:pt x="1821219" y="2879933"/>
                </a:cubicBezTo>
                <a:cubicBezTo>
                  <a:pt x="1866032" y="2887402"/>
                  <a:pt x="1941755" y="2893222"/>
                  <a:pt x="1983589" y="2897025"/>
                </a:cubicBezTo>
                <a:cubicBezTo>
                  <a:pt x="1997832" y="2899873"/>
                  <a:pt x="2011870" y="2904075"/>
                  <a:pt x="2026318" y="2905570"/>
                </a:cubicBezTo>
                <a:cubicBezTo>
                  <a:pt x="2094557" y="2912629"/>
                  <a:pt x="2231417" y="2922662"/>
                  <a:pt x="2231417" y="2922662"/>
                </a:cubicBezTo>
                <a:cubicBezTo>
                  <a:pt x="2342169" y="2944812"/>
                  <a:pt x="2288003" y="2936545"/>
                  <a:pt x="2393787" y="2948299"/>
                </a:cubicBezTo>
                <a:cubicBezTo>
                  <a:pt x="2382694" y="3025954"/>
                  <a:pt x="2391612" y="2989012"/>
                  <a:pt x="2368150" y="3059395"/>
                </a:cubicBezTo>
                <a:lnTo>
                  <a:pt x="2359604" y="3085032"/>
                </a:lnTo>
                <a:cubicBezTo>
                  <a:pt x="2356756" y="3093578"/>
                  <a:pt x="2356056" y="3103174"/>
                  <a:pt x="2351059" y="3110669"/>
                </a:cubicBezTo>
                <a:cubicBezTo>
                  <a:pt x="2345362" y="3119215"/>
                  <a:pt x="2338560" y="3127120"/>
                  <a:pt x="2333967" y="3136307"/>
                </a:cubicBezTo>
                <a:cubicBezTo>
                  <a:pt x="2329938" y="3144364"/>
                  <a:pt x="2329890" y="3154123"/>
                  <a:pt x="2325421" y="3161944"/>
                </a:cubicBezTo>
                <a:cubicBezTo>
                  <a:pt x="2319109" y="3172990"/>
                  <a:pt x="2289305" y="3206886"/>
                  <a:pt x="2282692" y="3221765"/>
                </a:cubicBezTo>
                <a:cubicBezTo>
                  <a:pt x="2252718" y="3289206"/>
                  <a:pt x="2286084" y="3259384"/>
                  <a:pt x="2239963" y="3290131"/>
                </a:cubicBezTo>
                <a:cubicBezTo>
                  <a:pt x="2237114" y="3298677"/>
                  <a:pt x="2235445" y="3307711"/>
                  <a:pt x="2231417" y="3315768"/>
                </a:cubicBezTo>
                <a:cubicBezTo>
                  <a:pt x="2215385" y="3347834"/>
                  <a:pt x="2208065" y="3340711"/>
                  <a:pt x="2188688" y="3375589"/>
                </a:cubicBezTo>
                <a:cubicBezTo>
                  <a:pt x="2181238" y="3388999"/>
                  <a:pt x="2178943" y="3404851"/>
                  <a:pt x="2171597" y="3418318"/>
                </a:cubicBezTo>
                <a:cubicBezTo>
                  <a:pt x="2131094" y="3492575"/>
                  <a:pt x="2146138" y="3443541"/>
                  <a:pt x="2120322" y="3503776"/>
                </a:cubicBezTo>
                <a:cubicBezTo>
                  <a:pt x="2116773" y="3512056"/>
                  <a:pt x="2115551" y="3521234"/>
                  <a:pt x="2111776" y="3529413"/>
                </a:cubicBezTo>
                <a:cubicBezTo>
                  <a:pt x="2098430" y="3558330"/>
                  <a:pt x="2069047" y="3614871"/>
                  <a:pt x="2069047" y="3614871"/>
                </a:cubicBezTo>
                <a:cubicBezTo>
                  <a:pt x="2063350" y="3637660"/>
                  <a:pt x="2064986" y="3663693"/>
                  <a:pt x="2051956" y="3683238"/>
                </a:cubicBezTo>
                <a:cubicBezTo>
                  <a:pt x="2013061" y="3741578"/>
                  <a:pt x="2052852" y="3677023"/>
                  <a:pt x="2026318" y="3734512"/>
                </a:cubicBezTo>
                <a:cubicBezTo>
                  <a:pt x="2012972" y="3763429"/>
                  <a:pt x="1983589" y="3819970"/>
                  <a:pt x="1983589" y="3819970"/>
                </a:cubicBezTo>
                <a:cubicBezTo>
                  <a:pt x="1977892" y="3842759"/>
                  <a:pt x="1975222" y="3866527"/>
                  <a:pt x="1966498" y="3888337"/>
                </a:cubicBezTo>
                <a:cubicBezTo>
                  <a:pt x="1957969" y="3909660"/>
                  <a:pt x="1943312" y="3927995"/>
                  <a:pt x="1932315" y="3948157"/>
                </a:cubicBezTo>
                <a:cubicBezTo>
                  <a:pt x="1926215" y="3959341"/>
                  <a:pt x="1920920" y="3970946"/>
                  <a:pt x="1915223" y="3982340"/>
                </a:cubicBezTo>
                <a:cubicBezTo>
                  <a:pt x="1909837" y="4003882"/>
                  <a:pt x="1900232" y="4049729"/>
                  <a:pt x="1889586" y="4076344"/>
                </a:cubicBezTo>
                <a:cubicBezTo>
                  <a:pt x="1881529" y="4096487"/>
                  <a:pt x="1870808" y="4115584"/>
                  <a:pt x="1863948" y="4136165"/>
                </a:cubicBezTo>
                <a:cubicBezTo>
                  <a:pt x="1850832" y="4175513"/>
                  <a:pt x="1842881" y="4216458"/>
                  <a:pt x="1829765" y="4255806"/>
                </a:cubicBezTo>
                <a:lnTo>
                  <a:pt x="1795582" y="4358355"/>
                </a:lnTo>
                <a:cubicBezTo>
                  <a:pt x="1789885" y="4375447"/>
                  <a:pt x="1782023" y="4391964"/>
                  <a:pt x="1778490" y="4409630"/>
                </a:cubicBezTo>
                <a:cubicBezTo>
                  <a:pt x="1766688" y="4468647"/>
                  <a:pt x="1777418" y="4439904"/>
                  <a:pt x="1744307" y="4495088"/>
                </a:cubicBezTo>
                <a:cubicBezTo>
                  <a:pt x="1741458" y="4515028"/>
                  <a:pt x="1741685" y="4535657"/>
                  <a:pt x="1735761" y="4554909"/>
                </a:cubicBezTo>
                <a:cubicBezTo>
                  <a:pt x="1730141" y="4573173"/>
                  <a:pt x="1717474" y="4588544"/>
                  <a:pt x="1710124" y="4606183"/>
                </a:cubicBezTo>
                <a:cubicBezTo>
                  <a:pt x="1703195" y="4622813"/>
                  <a:pt x="1697772" y="4640077"/>
                  <a:pt x="1693032" y="4657458"/>
                </a:cubicBezTo>
                <a:cubicBezTo>
                  <a:pt x="1689210" y="4671471"/>
                  <a:pt x="1688585" y="4686252"/>
                  <a:pt x="1684487" y="4700187"/>
                </a:cubicBezTo>
                <a:cubicBezTo>
                  <a:pt x="1674320" y="4734755"/>
                  <a:pt x="1660202" y="4768091"/>
                  <a:pt x="1650303" y="4802737"/>
                </a:cubicBezTo>
                <a:cubicBezTo>
                  <a:pt x="1644606" y="4822677"/>
                  <a:pt x="1641902" y="4843728"/>
                  <a:pt x="1633212" y="4862557"/>
                </a:cubicBezTo>
                <a:cubicBezTo>
                  <a:pt x="1624604" y="4881208"/>
                  <a:pt x="1610423" y="4896740"/>
                  <a:pt x="1599029" y="4913832"/>
                </a:cubicBezTo>
                <a:cubicBezTo>
                  <a:pt x="1593332" y="4933772"/>
                  <a:pt x="1589639" y="4954398"/>
                  <a:pt x="1581937" y="4973653"/>
                </a:cubicBezTo>
                <a:cubicBezTo>
                  <a:pt x="1578122" y="4983189"/>
                  <a:pt x="1569438" y="4990104"/>
                  <a:pt x="1564845" y="4999290"/>
                </a:cubicBezTo>
                <a:cubicBezTo>
                  <a:pt x="1557985" y="5013011"/>
                  <a:pt x="1553984" y="5028001"/>
                  <a:pt x="1547754" y="5042019"/>
                </a:cubicBezTo>
                <a:cubicBezTo>
                  <a:pt x="1542580" y="5053660"/>
                  <a:pt x="1536359" y="5064808"/>
                  <a:pt x="1530662" y="5076202"/>
                </a:cubicBezTo>
                <a:cubicBezTo>
                  <a:pt x="1527813" y="5090445"/>
                  <a:pt x="1526106" y="5104965"/>
                  <a:pt x="1522116" y="5118931"/>
                </a:cubicBezTo>
                <a:cubicBezTo>
                  <a:pt x="1514692" y="5144915"/>
                  <a:pt x="1503033" y="5169626"/>
                  <a:pt x="1496479" y="5195843"/>
                </a:cubicBezTo>
                <a:cubicBezTo>
                  <a:pt x="1493630" y="5207237"/>
                  <a:pt x="1491308" y="5218776"/>
                  <a:pt x="1487933" y="5230026"/>
                </a:cubicBezTo>
                <a:cubicBezTo>
                  <a:pt x="1482756" y="5247282"/>
                  <a:pt x="1476539" y="5264209"/>
                  <a:pt x="1470842" y="5281301"/>
                </a:cubicBezTo>
                <a:cubicBezTo>
                  <a:pt x="1461395" y="5309642"/>
                  <a:pt x="1462296" y="5297930"/>
                  <a:pt x="1462296" y="5315484"/>
                </a:cubicBezTo>
              </a:path>
            </a:pathLst>
          </a:custGeom>
          <a:noFill/>
          <a:ln w="762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5" name="자유형 24"/>
          <p:cNvSpPr/>
          <p:nvPr/>
        </p:nvSpPr>
        <p:spPr>
          <a:xfrm>
            <a:off x="8315058" y="1204957"/>
            <a:ext cx="2751746" cy="5409488"/>
          </a:xfrm>
          <a:custGeom>
            <a:avLst/>
            <a:gdLst>
              <a:gd name="connsiteX0" fmla="*/ 102549 w 2751746"/>
              <a:gd name="connsiteY0" fmla="*/ 0 h 5409488"/>
              <a:gd name="connsiteX1" fmla="*/ 94004 w 2751746"/>
              <a:gd name="connsiteY1" fmla="*/ 42729 h 5409488"/>
              <a:gd name="connsiteX2" fmla="*/ 76912 w 2751746"/>
              <a:gd name="connsiteY2" fmla="*/ 572568 h 5409488"/>
              <a:gd name="connsiteX3" fmla="*/ 59821 w 2751746"/>
              <a:gd name="connsiteY3" fmla="*/ 888763 h 5409488"/>
              <a:gd name="connsiteX4" fmla="*/ 51275 w 2751746"/>
              <a:gd name="connsiteY4" fmla="*/ 1025495 h 5409488"/>
              <a:gd name="connsiteX5" fmla="*/ 42729 w 2751746"/>
              <a:gd name="connsiteY5" fmla="*/ 1059679 h 5409488"/>
              <a:gd name="connsiteX6" fmla="*/ 25637 w 2751746"/>
              <a:gd name="connsiteY6" fmla="*/ 1290415 h 5409488"/>
              <a:gd name="connsiteX7" fmla="*/ 8546 w 2751746"/>
              <a:gd name="connsiteY7" fmla="*/ 1640793 h 5409488"/>
              <a:gd name="connsiteX8" fmla="*/ 0 w 2751746"/>
              <a:gd name="connsiteY8" fmla="*/ 2008262 h 5409488"/>
              <a:gd name="connsiteX9" fmla="*/ 8546 w 2751746"/>
              <a:gd name="connsiteY9" fmla="*/ 2162086 h 5409488"/>
              <a:gd name="connsiteX10" fmla="*/ 25637 w 2751746"/>
              <a:gd name="connsiteY10" fmla="*/ 2204815 h 5409488"/>
              <a:gd name="connsiteX11" fmla="*/ 42729 w 2751746"/>
              <a:gd name="connsiteY11" fmla="*/ 2256090 h 5409488"/>
              <a:gd name="connsiteX12" fmla="*/ 51275 w 2751746"/>
              <a:gd name="connsiteY12" fmla="*/ 2281727 h 5409488"/>
              <a:gd name="connsiteX13" fmla="*/ 76912 w 2751746"/>
              <a:gd name="connsiteY13" fmla="*/ 2333002 h 5409488"/>
              <a:gd name="connsiteX14" fmla="*/ 111095 w 2751746"/>
              <a:gd name="connsiteY14" fmla="*/ 2384277 h 5409488"/>
              <a:gd name="connsiteX15" fmla="*/ 128187 w 2751746"/>
              <a:gd name="connsiteY15" fmla="*/ 2409914 h 5409488"/>
              <a:gd name="connsiteX16" fmla="*/ 145278 w 2751746"/>
              <a:gd name="connsiteY16" fmla="*/ 2435551 h 5409488"/>
              <a:gd name="connsiteX17" fmla="*/ 170916 w 2751746"/>
              <a:gd name="connsiteY17" fmla="*/ 2452643 h 5409488"/>
              <a:gd name="connsiteX18" fmla="*/ 222191 w 2751746"/>
              <a:gd name="connsiteY18" fmla="*/ 2529555 h 5409488"/>
              <a:gd name="connsiteX19" fmla="*/ 239282 w 2751746"/>
              <a:gd name="connsiteY19" fmla="*/ 2555193 h 5409488"/>
              <a:gd name="connsiteX20" fmla="*/ 264920 w 2751746"/>
              <a:gd name="connsiteY20" fmla="*/ 2572284 h 5409488"/>
              <a:gd name="connsiteX21" fmla="*/ 316194 w 2751746"/>
              <a:gd name="connsiteY21" fmla="*/ 2623559 h 5409488"/>
              <a:gd name="connsiteX22" fmla="*/ 358923 w 2751746"/>
              <a:gd name="connsiteY22" fmla="*/ 2640650 h 5409488"/>
              <a:gd name="connsiteX23" fmla="*/ 435835 w 2751746"/>
              <a:gd name="connsiteY23" fmla="*/ 2683379 h 5409488"/>
              <a:gd name="connsiteX24" fmla="*/ 538385 w 2751746"/>
              <a:gd name="connsiteY24" fmla="*/ 2726108 h 5409488"/>
              <a:gd name="connsiteX25" fmla="*/ 581114 w 2751746"/>
              <a:gd name="connsiteY25" fmla="*/ 2760292 h 5409488"/>
              <a:gd name="connsiteX26" fmla="*/ 709301 w 2751746"/>
              <a:gd name="connsiteY26" fmla="*/ 2794475 h 5409488"/>
              <a:gd name="connsiteX27" fmla="*/ 769121 w 2751746"/>
              <a:gd name="connsiteY27" fmla="*/ 2820112 h 5409488"/>
              <a:gd name="connsiteX28" fmla="*/ 837488 w 2751746"/>
              <a:gd name="connsiteY28" fmla="*/ 2828658 h 5409488"/>
              <a:gd name="connsiteX29" fmla="*/ 914400 w 2751746"/>
              <a:gd name="connsiteY29" fmla="*/ 2845750 h 5409488"/>
              <a:gd name="connsiteX30" fmla="*/ 1333144 w 2751746"/>
              <a:gd name="connsiteY30" fmla="*/ 2862841 h 5409488"/>
              <a:gd name="connsiteX31" fmla="*/ 1495514 w 2751746"/>
              <a:gd name="connsiteY31" fmla="*/ 2871387 h 5409488"/>
              <a:gd name="connsiteX32" fmla="*/ 1546789 w 2751746"/>
              <a:gd name="connsiteY32" fmla="*/ 2879933 h 5409488"/>
              <a:gd name="connsiteX33" fmla="*/ 1837346 w 2751746"/>
              <a:gd name="connsiteY33" fmla="*/ 2897024 h 5409488"/>
              <a:gd name="connsiteX34" fmla="*/ 1956987 w 2751746"/>
              <a:gd name="connsiteY34" fmla="*/ 2905570 h 5409488"/>
              <a:gd name="connsiteX35" fmla="*/ 2033899 w 2751746"/>
              <a:gd name="connsiteY35" fmla="*/ 2922662 h 5409488"/>
              <a:gd name="connsiteX36" fmla="*/ 2213361 w 2751746"/>
              <a:gd name="connsiteY36" fmla="*/ 2939753 h 5409488"/>
              <a:gd name="connsiteX37" fmla="*/ 2273181 w 2751746"/>
              <a:gd name="connsiteY37" fmla="*/ 2956845 h 5409488"/>
              <a:gd name="connsiteX38" fmla="*/ 2375731 w 2751746"/>
              <a:gd name="connsiteY38" fmla="*/ 2973936 h 5409488"/>
              <a:gd name="connsiteX39" fmla="*/ 2461189 w 2751746"/>
              <a:gd name="connsiteY39" fmla="*/ 2999574 h 5409488"/>
              <a:gd name="connsiteX40" fmla="*/ 2486826 w 2751746"/>
              <a:gd name="connsiteY40" fmla="*/ 3008120 h 5409488"/>
              <a:gd name="connsiteX41" fmla="*/ 2521009 w 2751746"/>
              <a:gd name="connsiteY41" fmla="*/ 3016665 h 5409488"/>
              <a:gd name="connsiteX42" fmla="*/ 2546647 w 2751746"/>
              <a:gd name="connsiteY42" fmla="*/ 3033757 h 5409488"/>
              <a:gd name="connsiteX43" fmla="*/ 2580830 w 2751746"/>
              <a:gd name="connsiteY43" fmla="*/ 3042303 h 5409488"/>
              <a:gd name="connsiteX44" fmla="*/ 2640650 w 2751746"/>
              <a:gd name="connsiteY44" fmla="*/ 3067940 h 5409488"/>
              <a:gd name="connsiteX45" fmla="*/ 2674834 w 2751746"/>
              <a:gd name="connsiteY45" fmla="*/ 3144852 h 5409488"/>
              <a:gd name="connsiteX46" fmla="*/ 2683379 w 2751746"/>
              <a:gd name="connsiteY46" fmla="*/ 3170490 h 5409488"/>
              <a:gd name="connsiteX47" fmla="*/ 2691925 w 2751746"/>
              <a:gd name="connsiteY47" fmla="*/ 3196127 h 5409488"/>
              <a:gd name="connsiteX48" fmla="*/ 2709017 w 2751746"/>
              <a:gd name="connsiteY48" fmla="*/ 3264493 h 5409488"/>
              <a:gd name="connsiteX49" fmla="*/ 2717563 w 2751746"/>
              <a:gd name="connsiteY49" fmla="*/ 3905428 h 5409488"/>
              <a:gd name="connsiteX50" fmla="*/ 2726108 w 2751746"/>
              <a:gd name="connsiteY50" fmla="*/ 3956703 h 5409488"/>
              <a:gd name="connsiteX51" fmla="*/ 2743200 w 2751746"/>
              <a:gd name="connsiteY51" fmla="*/ 4144710 h 5409488"/>
              <a:gd name="connsiteX52" fmla="*/ 2751746 w 2751746"/>
              <a:gd name="connsiteY52" fmla="*/ 4392538 h 5409488"/>
              <a:gd name="connsiteX53" fmla="*/ 2743200 w 2751746"/>
              <a:gd name="connsiteY53" fmla="*/ 5409488 h 540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51746" h="5409488">
                <a:moveTo>
                  <a:pt x="102549" y="0"/>
                </a:moveTo>
                <a:cubicBezTo>
                  <a:pt x="99701" y="14243"/>
                  <a:pt x="95924" y="28331"/>
                  <a:pt x="94004" y="42729"/>
                </a:cubicBezTo>
                <a:cubicBezTo>
                  <a:pt x="71885" y="208627"/>
                  <a:pt x="79957" y="446189"/>
                  <a:pt x="76912" y="572568"/>
                </a:cubicBezTo>
                <a:cubicBezTo>
                  <a:pt x="70500" y="838647"/>
                  <a:pt x="82362" y="753506"/>
                  <a:pt x="59821" y="888763"/>
                </a:cubicBezTo>
                <a:cubicBezTo>
                  <a:pt x="56972" y="934340"/>
                  <a:pt x="55819" y="980055"/>
                  <a:pt x="51275" y="1025495"/>
                </a:cubicBezTo>
                <a:cubicBezTo>
                  <a:pt x="50106" y="1037182"/>
                  <a:pt x="43666" y="1047971"/>
                  <a:pt x="42729" y="1059679"/>
                </a:cubicBezTo>
                <a:cubicBezTo>
                  <a:pt x="21106" y="1329966"/>
                  <a:pt x="47574" y="1158796"/>
                  <a:pt x="25637" y="1290415"/>
                </a:cubicBezTo>
                <a:cubicBezTo>
                  <a:pt x="19081" y="1408428"/>
                  <a:pt x="12137" y="1522283"/>
                  <a:pt x="8546" y="1640793"/>
                </a:cubicBezTo>
                <a:cubicBezTo>
                  <a:pt x="4835" y="1763260"/>
                  <a:pt x="2849" y="1885772"/>
                  <a:pt x="0" y="2008262"/>
                </a:cubicBezTo>
                <a:cubicBezTo>
                  <a:pt x="2849" y="2059537"/>
                  <a:pt x="1904" y="2111164"/>
                  <a:pt x="8546" y="2162086"/>
                </a:cubicBezTo>
                <a:cubicBezTo>
                  <a:pt x="10530" y="2177297"/>
                  <a:pt x="20395" y="2190398"/>
                  <a:pt x="25637" y="2204815"/>
                </a:cubicBezTo>
                <a:cubicBezTo>
                  <a:pt x="31794" y="2221747"/>
                  <a:pt x="37032" y="2238998"/>
                  <a:pt x="42729" y="2256090"/>
                </a:cubicBezTo>
                <a:cubicBezTo>
                  <a:pt x="45578" y="2264636"/>
                  <a:pt x="46278" y="2274232"/>
                  <a:pt x="51275" y="2281727"/>
                </a:cubicBezTo>
                <a:cubicBezTo>
                  <a:pt x="127150" y="2395541"/>
                  <a:pt x="17942" y="2226855"/>
                  <a:pt x="76912" y="2333002"/>
                </a:cubicBezTo>
                <a:cubicBezTo>
                  <a:pt x="86888" y="2350959"/>
                  <a:pt x="99701" y="2367185"/>
                  <a:pt x="111095" y="2384277"/>
                </a:cubicBezTo>
                <a:lnTo>
                  <a:pt x="128187" y="2409914"/>
                </a:lnTo>
                <a:cubicBezTo>
                  <a:pt x="133884" y="2418460"/>
                  <a:pt x="136732" y="2429854"/>
                  <a:pt x="145278" y="2435551"/>
                </a:cubicBezTo>
                <a:lnTo>
                  <a:pt x="170916" y="2452643"/>
                </a:lnTo>
                <a:lnTo>
                  <a:pt x="222191" y="2529555"/>
                </a:lnTo>
                <a:cubicBezTo>
                  <a:pt x="227888" y="2538101"/>
                  <a:pt x="230736" y="2549496"/>
                  <a:pt x="239282" y="2555193"/>
                </a:cubicBezTo>
                <a:lnTo>
                  <a:pt x="264920" y="2572284"/>
                </a:lnTo>
                <a:cubicBezTo>
                  <a:pt x="283617" y="2600331"/>
                  <a:pt x="282523" y="2604853"/>
                  <a:pt x="316194" y="2623559"/>
                </a:cubicBezTo>
                <a:cubicBezTo>
                  <a:pt x="329604" y="2631009"/>
                  <a:pt x="345202" y="2633790"/>
                  <a:pt x="358923" y="2640650"/>
                </a:cubicBezTo>
                <a:cubicBezTo>
                  <a:pt x="434499" y="2678438"/>
                  <a:pt x="369981" y="2654568"/>
                  <a:pt x="435835" y="2683379"/>
                </a:cubicBezTo>
                <a:cubicBezTo>
                  <a:pt x="469762" y="2698222"/>
                  <a:pt x="509468" y="2702974"/>
                  <a:pt x="538385" y="2726108"/>
                </a:cubicBezTo>
                <a:cubicBezTo>
                  <a:pt x="552628" y="2737503"/>
                  <a:pt x="564800" y="2752135"/>
                  <a:pt x="581114" y="2760292"/>
                </a:cubicBezTo>
                <a:cubicBezTo>
                  <a:pt x="596619" y="2768045"/>
                  <a:pt x="696596" y="2790240"/>
                  <a:pt x="709301" y="2794475"/>
                </a:cubicBezTo>
                <a:cubicBezTo>
                  <a:pt x="729882" y="2801335"/>
                  <a:pt x="748159" y="2814522"/>
                  <a:pt x="769121" y="2820112"/>
                </a:cubicBezTo>
                <a:cubicBezTo>
                  <a:pt x="791312" y="2826030"/>
                  <a:pt x="814871" y="2824667"/>
                  <a:pt x="837488" y="2828658"/>
                </a:cubicBezTo>
                <a:cubicBezTo>
                  <a:pt x="863351" y="2833222"/>
                  <a:pt x="888495" y="2841432"/>
                  <a:pt x="914400" y="2845750"/>
                </a:cubicBezTo>
                <a:cubicBezTo>
                  <a:pt x="1029996" y="2865016"/>
                  <a:pt x="1295149" y="2861891"/>
                  <a:pt x="1333144" y="2862841"/>
                </a:cubicBezTo>
                <a:cubicBezTo>
                  <a:pt x="1387267" y="2865690"/>
                  <a:pt x="1441488" y="2867065"/>
                  <a:pt x="1495514" y="2871387"/>
                </a:cubicBezTo>
                <a:cubicBezTo>
                  <a:pt x="1512786" y="2872769"/>
                  <a:pt x="1529540" y="2878290"/>
                  <a:pt x="1546789" y="2879933"/>
                </a:cubicBezTo>
                <a:cubicBezTo>
                  <a:pt x="1616031" y="2886528"/>
                  <a:pt x="1775254" y="2893261"/>
                  <a:pt x="1837346" y="2897024"/>
                </a:cubicBezTo>
                <a:cubicBezTo>
                  <a:pt x="1877255" y="2899443"/>
                  <a:pt x="1917107" y="2902721"/>
                  <a:pt x="1956987" y="2905570"/>
                </a:cubicBezTo>
                <a:cubicBezTo>
                  <a:pt x="1982624" y="2911267"/>
                  <a:pt x="2007994" y="2918344"/>
                  <a:pt x="2033899" y="2922662"/>
                </a:cubicBezTo>
                <a:cubicBezTo>
                  <a:pt x="2070886" y="2928826"/>
                  <a:pt x="2183531" y="2937267"/>
                  <a:pt x="2213361" y="2939753"/>
                </a:cubicBezTo>
                <a:cubicBezTo>
                  <a:pt x="2233301" y="2945450"/>
                  <a:pt x="2252888" y="2952573"/>
                  <a:pt x="2273181" y="2956845"/>
                </a:cubicBezTo>
                <a:cubicBezTo>
                  <a:pt x="2307092" y="2963984"/>
                  <a:pt x="2375731" y="2973936"/>
                  <a:pt x="2375731" y="2973936"/>
                </a:cubicBezTo>
                <a:cubicBezTo>
                  <a:pt x="2452285" y="3004558"/>
                  <a:pt x="2384160" y="2980316"/>
                  <a:pt x="2461189" y="2999574"/>
                </a:cubicBezTo>
                <a:cubicBezTo>
                  <a:pt x="2469928" y="3001759"/>
                  <a:pt x="2478165" y="3005645"/>
                  <a:pt x="2486826" y="3008120"/>
                </a:cubicBezTo>
                <a:cubicBezTo>
                  <a:pt x="2498119" y="3011347"/>
                  <a:pt x="2509615" y="3013817"/>
                  <a:pt x="2521009" y="3016665"/>
                </a:cubicBezTo>
                <a:cubicBezTo>
                  <a:pt x="2529555" y="3022362"/>
                  <a:pt x="2537206" y="3029711"/>
                  <a:pt x="2546647" y="3033757"/>
                </a:cubicBezTo>
                <a:cubicBezTo>
                  <a:pt x="2557442" y="3038384"/>
                  <a:pt x="2569537" y="3039076"/>
                  <a:pt x="2580830" y="3042303"/>
                </a:cubicBezTo>
                <a:cubicBezTo>
                  <a:pt x="2610168" y="3050686"/>
                  <a:pt x="2610267" y="3052749"/>
                  <a:pt x="2640650" y="3067940"/>
                </a:cubicBezTo>
                <a:cubicBezTo>
                  <a:pt x="2667734" y="3108566"/>
                  <a:pt x="2654496" y="3083837"/>
                  <a:pt x="2674834" y="3144852"/>
                </a:cubicBezTo>
                <a:lnTo>
                  <a:pt x="2683379" y="3170490"/>
                </a:lnTo>
                <a:cubicBezTo>
                  <a:pt x="2686227" y="3179036"/>
                  <a:pt x="2689740" y="3187388"/>
                  <a:pt x="2691925" y="3196127"/>
                </a:cubicBezTo>
                <a:lnTo>
                  <a:pt x="2709017" y="3264493"/>
                </a:lnTo>
                <a:cubicBezTo>
                  <a:pt x="2711866" y="3478138"/>
                  <a:pt x="2712289" y="3691829"/>
                  <a:pt x="2717563" y="3905428"/>
                </a:cubicBezTo>
                <a:cubicBezTo>
                  <a:pt x="2717991" y="3922750"/>
                  <a:pt x="2724384" y="3939462"/>
                  <a:pt x="2726108" y="3956703"/>
                </a:cubicBezTo>
                <a:cubicBezTo>
                  <a:pt x="2756645" y="4262087"/>
                  <a:pt x="2718003" y="3943136"/>
                  <a:pt x="2743200" y="4144710"/>
                </a:cubicBezTo>
                <a:cubicBezTo>
                  <a:pt x="2746049" y="4227319"/>
                  <a:pt x="2751746" y="4309880"/>
                  <a:pt x="2751746" y="4392538"/>
                </a:cubicBezTo>
                <a:cubicBezTo>
                  <a:pt x="2751746" y="4731533"/>
                  <a:pt x="2743200" y="5070493"/>
                  <a:pt x="2743200" y="5409488"/>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9" name="자유형 28"/>
          <p:cNvSpPr/>
          <p:nvPr/>
        </p:nvSpPr>
        <p:spPr>
          <a:xfrm>
            <a:off x="8221054" y="1179320"/>
            <a:ext cx="2794475" cy="5400942"/>
          </a:xfrm>
          <a:custGeom>
            <a:avLst/>
            <a:gdLst>
              <a:gd name="connsiteX0" fmla="*/ 111096 w 2794475"/>
              <a:gd name="connsiteY0" fmla="*/ 0 h 5400942"/>
              <a:gd name="connsiteX1" fmla="*/ 102550 w 2794475"/>
              <a:gd name="connsiteY1" fmla="*/ 102549 h 5400942"/>
              <a:gd name="connsiteX2" fmla="*/ 94004 w 2794475"/>
              <a:gd name="connsiteY2" fmla="*/ 128187 h 5400942"/>
              <a:gd name="connsiteX3" fmla="*/ 85458 w 2794475"/>
              <a:gd name="connsiteY3" fmla="*/ 179461 h 5400942"/>
              <a:gd name="connsiteX4" fmla="*/ 76912 w 2794475"/>
              <a:gd name="connsiteY4" fmla="*/ 247828 h 5400942"/>
              <a:gd name="connsiteX5" fmla="*/ 59821 w 2794475"/>
              <a:gd name="connsiteY5" fmla="*/ 299102 h 5400942"/>
              <a:gd name="connsiteX6" fmla="*/ 42729 w 2794475"/>
              <a:gd name="connsiteY6" fmla="*/ 418744 h 5400942"/>
              <a:gd name="connsiteX7" fmla="*/ 25638 w 2794475"/>
              <a:gd name="connsiteY7" fmla="*/ 521293 h 5400942"/>
              <a:gd name="connsiteX8" fmla="*/ 0 w 2794475"/>
              <a:gd name="connsiteY8" fmla="*/ 820396 h 5400942"/>
              <a:gd name="connsiteX9" fmla="*/ 8546 w 2794475"/>
              <a:gd name="connsiteY9" fmla="*/ 1427147 h 5400942"/>
              <a:gd name="connsiteX10" fmla="*/ 0 w 2794475"/>
              <a:gd name="connsiteY10" fmla="*/ 1598063 h 5400942"/>
              <a:gd name="connsiteX11" fmla="*/ 8546 w 2794475"/>
              <a:gd name="connsiteY11" fmla="*/ 2187723 h 5400942"/>
              <a:gd name="connsiteX12" fmla="*/ 17092 w 2794475"/>
              <a:gd name="connsiteY12" fmla="*/ 2273181 h 5400942"/>
              <a:gd name="connsiteX13" fmla="*/ 25638 w 2794475"/>
              <a:gd name="connsiteY13" fmla="*/ 2384276 h 5400942"/>
              <a:gd name="connsiteX14" fmla="*/ 42729 w 2794475"/>
              <a:gd name="connsiteY14" fmla="*/ 2435551 h 5400942"/>
              <a:gd name="connsiteX15" fmla="*/ 51275 w 2794475"/>
              <a:gd name="connsiteY15" fmla="*/ 2461188 h 5400942"/>
              <a:gd name="connsiteX16" fmla="*/ 85458 w 2794475"/>
              <a:gd name="connsiteY16" fmla="*/ 2512463 h 5400942"/>
              <a:gd name="connsiteX17" fmla="*/ 94004 w 2794475"/>
              <a:gd name="connsiteY17" fmla="*/ 2538101 h 5400942"/>
              <a:gd name="connsiteX18" fmla="*/ 136733 w 2794475"/>
              <a:gd name="connsiteY18" fmla="*/ 2589375 h 5400942"/>
              <a:gd name="connsiteX19" fmla="*/ 162370 w 2794475"/>
              <a:gd name="connsiteY19" fmla="*/ 2606467 h 5400942"/>
              <a:gd name="connsiteX20" fmla="*/ 188008 w 2794475"/>
              <a:gd name="connsiteY20" fmla="*/ 2640650 h 5400942"/>
              <a:gd name="connsiteX21" fmla="*/ 222191 w 2794475"/>
              <a:gd name="connsiteY21" fmla="*/ 2657742 h 5400942"/>
              <a:gd name="connsiteX22" fmla="*/ 273466 w 2794475"/>
              <a:gd name="connsiteY22" fmla="*/ 2700471 h 5400942"/>
              <a:gd name="connsiteX23" fmla="*/ 307649 w 2794475"/>
              <a:gd name="connsiteY23" fmla="*/ 2717562 h 5400942"/>
              <a:gd name="connsiteX24" fmla="*/ 384561 w 2794475"/>
              <a:gd name="connsiteY24" fmla="*/ 2760291 h 5400942"/>
              <a:gd name="connsiteX25" fmla="*/ 410198 w 2794475"/>
              <a:gd name="connsiteY25" fmla="*/ 2777383 h 5400942"/>
              <a:gd name="connsiteX26" fmla="*/ 452927 w 2794475"/>
              <a:gd name="connsiteY26" fmla="*/ 2794474 h 5400942"/>
              <a:gd name="connsiteX27" fmla="*/ 555477 w 2794475"/>
              <a:gd name="connsiteY27" fmla="*/ 2820112 h 5400942"/>
              <a:gd name="connsiteX28" fmla="*/ 658026 w 2794475"/>
              <a:gd name="connsiteY28" fmla="*/ 2854295 h 5400942"/>
              <a:gd name="connsiteX29" fmla="*/ 743484 w 2794475"/>
              <a:gd name="connsiteY29" fmla="*/ 2879932 h 5400942"/>
              <a:gd name="connsiteX30" fmla="*/ 837488 w 2794475"/>
              <a:gd name="connsiteY30" fmla="*/ 2888478 h 5400942"/>
              <a:gd name="connsiteX31" fmla="*/ 897309 w 2794475"/>
              <a:gd name="connsiteY31" fmla="*/ 2914116 h 5400942"/>
              <a:gd name="connsiteX32" fmla="*/ 1025496 w 2794475"/>
              <a:gd name="connsiteY32" fmla="*/ 2931207 h 5400942"/>
              <a:gd name="connsiteX33" fmla="*/ 1153682 w 2794475"/>
              <a:gd name="connsiteY33" fmla="*/ 2948299 h 5400942"/>
              <a:gd name="connsiteX34" fmla="*/ 1213503 w 2794475"/>
              <a:gd name="connsiteY34" fmla="*/ 2965390 h 5400942"/>
              <a:gd name="connsiteX35" fmla="*/ 1290415 w 2794475"/>
              <a:gd name="connsiteY35" fmla="*/ 2973936 h 5400942"/>
              <a:gd name="connsiteX36" fmla="*/ 1358782 w 2794475"/>
              <a:gd name="connsiteY36" fmla="*/ 2982482 h 5400942"/>
              <a:gd name="connsiteX37" fmla="*/ 1418602 w 2794475"/>
              <a:gd name="connsiteY37" fmla="*/ 2991028 h 5400942"/>
              <a:gd name="connsiteX38" fmla="*/ 1495514 w 2794475"/>
              <a:gd name="connsiteY38" fmla="*/ 3008119 h 5400942"/>
              <a:gd name="connsiteX39" fmla="*/ 1666430 w 2794475"/>
              <a:gd name="connsiteY39" fmla="*/ 3016665 h 5400942"/>
              <a:gd name="connsiteX40" fmla="*/ 1786071 w 2794475"/>
              <a:gd name="connsiteY40" fmla="*/ 3025211 h 5400942"/>
              <a:gd name="connsiteX41" fmla="*/ 1965533 w 2794475"/>
              <a:gd name="connsiteY41" fmla="*/ 3042302 h 5400942"/>
              <a:gd name="connsiteX42" fmla="*/ 2068082 w 2794475"/>
              <a:gd name="connsiteY42" fmla="*/ 3050848 h 5400942"/>
              <a:gd name="connsiteX43" fmla="*/ 2127903 w 2794475"/>
              <a:gd name="connsiteY43" fmla="*/ 3059394 h 5400942"/>
              <a:gd name="connsiteX44" fmla="*/ 2179178 w 2794475"/>
              <a:gd name="connsiteY44" fmla="*/ 3067940 h 5400942"/>
              <a:gd name="connsiteX45" fmla="*/ 2315910 w 2794475"/>
              <a:gd name="connsiteY45" fmla="*/ 3076486 h 5400942"/>
              <a:gd name="connsiteX46" fmla="*/ 2427006 w 2794475"/>
              <a:gd name="connsiteY46" fmla="*/ 3085031 h 5400942"/>
              <a:gd name="connsiteX47" fmla="*/ 2469735 w 2794475"/>
              <a:gd name="connsiteY47" fmla="*/ 3093577 h 5400942"/>
              <a:gd name="connsiteX48" fmla="*/ 2521010 w 2794475"/>
              <a:gd name="connsiteY48" fmla="*/ 3102123 h 5400942"/>
              <a:gd name="connsiteX49" fmla="*/ 2546647 w 2794475"/>
              <a:gd name="connsiteY49" fmla="*/ 3110669 h 5400942"/>
              <a:gd name="connsiteX50" fmla="*/ 2623559 w 2794475"/>
              <a:gd name="connsiteY50" fmla="*/ 3119215 h 5400942"/>
              <a:gd name="connsiteX51" fmla="*/ 2649196 w 2794475"/>
              <a:gd name="connsiteY51" fmla="*/ 3136306 h 5400942"/>
              <a:gd name="connsiteX52" fmla="*/ 2674834 w 2794475"/>
              <a:gd name="connsiteY52" fmla="*/ 3144852 h 5400942"/>
              <a:gd name="connsiteX53" fmla="*/ 2717563 w 2794475"/>
              <a:gd name="connsiteY53" fmla="*/ 3179035 h 5400942"/>
              <a:gd name="connsiteX54" fmla="*/ 2726109 w 2794475"/>
              <a:gd name="connsiteY54" fmla="*/ 3204673 h 5400942"/>
              <a:gd name="connsiteX55" fmla="*/ 2743200 w 2794475"/>
              <a:gd name="connsiteY55" fmla="*/ 3230310 h 5400942"/>
              <a:gd name="connsiteX56" fmla="*/ 2760292 w 2794475"/>
              <a:gd name="connsiteY56" fmla="*/ 3281585 h 5400942"/>
              <a:gd name="connsiteX57" fmla="*/ 2768838 w 2794475"/>
              <a:gd name="connsiteY57" fmla="*/ 3392680 h 5400942"/>
              <a:gd name="connsiteX58" fmla="*/ 2777383 w 2794475"/>
              <a:gd name="connsiteY58" fmla="*/ 3435409 h 5400942"/>
              <a:gd name="connsiteX59" fmla="*/ 2785929 w 2794475"/>
              <a:gd name="connsiteY59" fmla="*/ 3495230 h 5400942"/>
              <a:gd name="connsiteX60" fmla="*/ 2794475 w 2794475"/>
              <a:gd name="connsiteY60" fmla="*/ 3597779 h 5400942"/>
              <a:gd name="connsiteX61" fmla="*/ 2785929 w 2794475"/>
              <a:gd name="connsiteY61" fmla="*/ 3777241 h 5400942"/>
              <a:gd name="connsiteX62" fmla="*/ 2768838 w 2794475"/>
              <a:gd name="connsiteY62" fmla="*/ 3828516 h 5400942"/>
              <a:gd name="connsiteX63" fmla="*/ 2743200 w 2794475"/>
              <a:gd name="connsiteY63" fmla="*/ 3845607 h 5400942"/>
              <a:gd name="connsiteX64" fmla="*/ 2734654 w 2794475"/>
              <a:gd name="connsiteY64" fmla="*/ 3879790 h 5400942"/>
              <a:gd name="connsiteX65" fmla="*/ 2700471 w 2794475"/>
              <a:gd name="connsiteY65" fmla="*/ 3922519 h 5400942"/>
              <a:gd name="connsiteX66" fmla="*/ 2674834 w 2794475"/>
              <a:gd name="connsiteY66" fmla="*/ 3965248 h 5400942"/>
              <a:gd name="connsiteX67" fmla="*/ 2640651 w 2794475"/>
              <a:gd name="connsiteY67" fmla="*/ 4025069 h 5400942"/>
              <a:gd name="connsiteX68" fmla="*/ 2632105 w 2794475"/>
              <a:gd name="connsiteY68" fmla="*/ 4050706 h 5400942"/>
              <a:gd name="connsiteX69" fmla="*/ 2615013 w 2794475"/>
              <a:gd name="connsiteY69" fmla="*/ 4076344 h 5400942"/>
              <a:gd name="connsiteX70" fmla="*/ 2512464 w 2794475"/>
              <a:gd name="connsiteY70" fmla="*/ 4213076 h 5400942"/>
              <a:gd name="connsiteX71" fmla="*/ 2469735 w 2794475"/>
              <a:gd name="connsiteY71" fmla="*/ 4298534 h 5400942"/>
              <a:gd name="connsiteX72" fmla="*/ 2427006 w 2794475"/>
              <a:gd name="connsiteY72" fmla="*/ 4358355 h 5400942"/>
              <a:gd name="connsiteX73" fmla="*/ 2392823 w 2794475"/>
              <a:gd name="connsiteY73" fmla="*/ 4435267 h 5400942"/>
              <a:gd name="connsiteX74" fmla="*/ 2333002 w 2794475"/>
              <a:gd name="connsiteY74" fmla="*/ 4529271 h 5400942"/>
              <a:gd name="connsiteX75" fmla="*/ 2307365 w 2794475"/>
              <a:gd name="connsiteY75" fmla="*/ 4572000 h 5400942"/>
              <a:gd name="connsiteX76" fmla="*/ 2281727 w 2794475"/>
              <a:gd name="connsiteY76" fmla="*/ 4606183 h 5400942"/>
              <a:gd name="connsiteX77" fmla="*/ 2264636 w 2794475"/>
              <a:gd name="connsiteY77" fmla="*/ 4648912 h 5400942"/>
              <a:gd name="connsiteX78" fmla="*/ 2179178 w 2794475"/>
              <a:gd name="connsiteY78" fmla="*/ 4768553 h 5400942"/>
              <a:gd name="connsiteX79" fmla="*/ 2153540 w 2794475"/>
              <a:gd name="connsiteY79" fmla="*/ 4819828 h 5400942"/>
              <a:gd name="connsiteX80" fmla="*/ 2102266 w 2794475"/>
              <a:gd name="connsiteY80" fmla="*/ 4888194 h 5400942"/>
              <a:gd name="connsiteX81" fmla="*/ 2085174 w 2794475"/>
              <a:gd name="connsiteY81" fmla="*/ 4922377 h 5400942"/>
              <a:gd name="connsiteX82" fmla="*/ 2050991 w 2794475"/>
              <a:gd name="connsiteY82" fmla="*/ 4965106 h 5400942"/>
              <a:gd name="connsiteX83" fmla="*/ 2025353 w 2794475"/>
              <a:gd name="connsiteY83" fmla="*/ 5016381 h 5400942"/>
              <a:gd name="connsiteX84" fmla="*/ 1931350 w 2794475"/>
              <a:gd name="connsiteY84" fmla="*/ 5144568 h 5400942"/>
              <a:gd name="connsiteX85" fmla="*/ 1905712 w 2794475"/>
              <a:gd name="connsiteY85" fmla="*/ 5195843 h 5400942"/>
              <a:gd name="connsiteX86" fmla="*/ 1880075 w 2794475"/>
              <a:gd name="connsiteY86" fmla="*/ 5247117 h 5400942"/>
              <a:gd name="connsiteX87" fmla="*/ 1845892 w 2794475"/>
              <a:gd name="connsiteY87" fmla="*/ 5298392 h 5400942"/>
              <a:gd name="connsiteX88" fmla="*/ 1828800 w 2794475"/>
              <a:gd name="connsiteY88" fmla="*/ 5341121 h 5400942"/>
              <a:gd name="connsiteX89" fmla="*/ 1811709 w 2794475"/>
              <a:gd name="connsiteY89" fmla="*/ 5366759 h 5400942"/>
              <a:gd name="connsiteX90" fmla="*/ 1794617 w 2794475"/>
              <a:gd name="connsiteY90" fmla="*/ 5400942 h 540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794475" h="5400942">
                <a:moveTo>
                  <a:pt x="111096" y="0"/>
                </a:moveTo>
                <a:cubicBezTo>
                  <a:pt x="108247" y="34183"/>
                  <a:pt x="107084" y="68548"/>
                  <a:pt x="102550" y="102549"/>
                </a:cubicBezTo>
                <a:cubicBezTo>
                  <a:pt x="101359" y="111478"/>
                  <a:pt x="95958" y="119393"/>
                  <a:pt x="94004" y="128187"/>
                </a:cubicBezTo>
                <a:cubicBezTo>
                  <a:pt x="90245" y="145101"/>
                  <a:pt x="87908" y="162308"/>
                  <a:pt x="85458" y="179461"/>
                </a:cubicBezTo>
                <a:cubicBezTo>
                  <a:pt x="82210" y="202197"/>
                  <a:pt x="81724" y="225371"/>
                  <a:pt x="76912" y="247828"/>
                </a:cubicBezTo>
                <a:cubicBezTo>
                  <a:pt x="73137" y="265444"/>
                  <a:pt x="59821" y="299102"/>
                  <a:pt x="59821" y="299102"/>
                </a:cubicBezTo>
                <a:cubicBezTo>
                  <a:pt x="54124" y="338983"/>
                  <a:pt x="49352" y="379007"/>
                  <a:pt x="42729" y="418744"/>
                </a:cubicBezTo>
                <a:lnTo>
                  <a:pt x="25638" y="521293"/>
                </a:lnTo>
                <a:cubicBezTo>
                  <a:pt x="6568" y="769203"/>
                  <a:pt x="16749" y="669656"/>
                  <a:pt x="0" y="820396"/>
                </a:cubicBezTo>
                <a:cubicBezTo>
                  <a:pt x="2849" y="1022646"/>
                  <a:pt x="8546" y="1224877"/>
                  <a:pt x="8546" y="1427147"/>
                </a:cubicBezTo>
                <a:cubicBezTo>
                  <a:pt x="8546" y="1484190"/>
                  <a:pt x="0" y="1541020"/>
                  <a:pt x="0" y="1598063"/>
                </a:cubicBezTo>
                <a:cubicBezTo>
                  <a:pt x="0" y="1794637"/>
                  <a:pt x="3571" y="1991212"/>
                  <a:pt x="8546" y="2187723"/>
                </a:cubicBezTo>
                <a:cubicBezTo>
                  <a:pt x="9271" y="2216342"/>
                  <a:pt x="14612" y="2244661"/>
                  <a:pt x="17092" y="2273181"/>
                </a:cubicBezTo>
                <a:cubicBezTo>
                  <a:pt x="20310" y="2310182"/>
                  <a:pt x="19845" y="2347589"/>
                  <a:pt x="25638" y="2384276"/>
                </a:cubicBezTo>
                <a:cubicBezTo>
                  <a:pt x="28448" y="2402072"/>
                  <a:pt x="37032" y="2418459"/>
                  <a:pt x="42729" y="2435551"/>
                </a:cubicBezTo>
                <a:cubicBezTo>
                  <a:pt x="45578" y="2444097"/>
                  <a:pt x="46278" y="2453693"/>
                  <a:pt x="51275" y="2461188"/>
                </a:cubicBezTo>
                <a:cubicBezTo>
                  <a:pt x="62669" y="2478280"/>
                  <a:pt x="78962" y="2492976"/>
                  <a:pt x="85458" y="2512463"/>
                </a:cubicBezTo>
                <a:cubicBezTo>
                  <a:pt x="88307" y="2521009"/>
                  <a:pt x="89975" y="2530044"/>
                  <a:pt x="94004" y="2538101"/>
                </a:cubicBezTo>
                <a:cubicBezTo>
                  <a:pt x="103607" y="2557306"/>
                  <a:pt x="120534" y="2575876"/>
                  <a:pt x="136733" y="2589375"/>
                </a:cubicBezTo>
                <a:cubicBezTo>
                  <a:pt x="144623" y="2595950"/>
                  <a:pt x="155107" y="2599204"/>
                  <a:pt x="162370" y="2606467"/>
                </a:cubicBezTo>
                <a:cubicBezTo>
                  <a:pt x="172441" y="2616538"/>
                  <a:pt x="177194" y="2631381"/>
                  <a:pt x="188008" y="2640650"/>
                </a:cubicBezTo>
                <a:cubicBezTo>
                  <a:pt x="197680" y="2648941"/>
                  <a:pt x="211130" y="2651422"/>
                  <a:pt x="222191" y="2657742"/>
                </a:cubicBezTo>
                <a:cubicBezTo>
                  <a:pt x="290012" y="2696497"/>
                  <a:pt x="202759" y="2649966"/>
                  <a:pt x="273466" y="2700471"/>
                </a:cubicBezTo>
                <a:cubicBezTo>
                  <a:pt x="283832" y="2707875"/>
                  <a:pt x="296255" y="2711865"/>
                  <a:pt x="307649" y="2717562"/>
                </a:cubicBezTo>
                <a:cubicBezTo>
                  <a:pt x="388116" y="2798032"/>
                  <a:pt x="259075" y="2676630"/>
                  <a:pt x="384561" y="2760291"/>
                </a:cubicBezTo>
                <a:cubicBezTo>
                  <a:pt x="393107" y="2765988"/>
                  <a:pt x="401012" y="2772790"/>
                  <a:pt x="410198" y="2777383"/>
                </a:cubicBezTo>
                <a:cubicBezTo>
                  <a:pt x="423919" y="2784243"/>
                  <a:pt x="438564" y="2789088"/>
                  <a:pt x="452927" y="2794474"/>
                </a:cubicBezTo>
                <a:cubicBezTo>
                  <a:pt x="486146" y="2806931"/>
                  <a:pt x="520816" y="2813180"/>
                  <a:pt x="555477" y="2820112"/>
                </a:cubicBezTo>
                <a:cubicBezTo>
                  <a:pt x="703003" y="2883337"/>
                  <a:pt x="544240" y="2820158"/>
                  <a:pt x="658026" y="2854295"/>
                </a:cubicBezTo>
                <a:cubicBezTo>
                  <a:pt x="720221" y="2872954"/>
                  <a:pt x="680051" y="2872003"/>
                  <a:pt x="743484" y="2879932"/>
                </a:cubicBezTo>
                <a:cubicBezTo>
                  <a:pt x="774705" y="2883834"/>
                  <a:pt x="806153" y="2885629"/>
                  <a:pt x="837488" y="2888478"/>
                </a:cubicBezTo>
                <a:cubicBezTo>
                  <a:pt x="857428" y="2897024"/>
                  <a:pt x="876449" y="2908156"/>
                  <a:pt x="897309" y="2914116"/>
                </a:cubicBezTo>
                <a:cubicBezTo>
                  <a:pt x="906699" y="2916799"/>
                  <a:pt x="1020565" y="2930550"/>
                  <a:pt x="1025496" y="2931207"/>
                </a:cubicBezTo>
                <a:cubicBezTo>
                  <a:pt x="1202422" y="2954798"/>
                  <a:pt x="957729" y="2923804"/>
                  <a:pt x="1153682" y="2948299"/>
                </a:cubicBezTo>
                <a:cubicBezTo>
                  <a:pt x="1173622" y="2953996"/>
                  <a:pt x="1193120" y="2961568"/>
                  <a:pt x="1213503" y="2965390"/>
                </a:cubicBezTo>
                <a:cubicBezTo>
                  <a:pt x="1238856" y="2970144"/>
                  <a:pt x="1264797" y="2970922"/>
                  <a:pt x="1290415" y="2973936"/>
                </a:cubicBezTo>
                <a:lnTo>
                  <a:pt x="1358782" y="2982482"/>
                </a:lnTo>
                <a:cubicBezTo>
                  <a:pt x="1378748" y="2985144"/>
                  <a:pt x="1398805" y="2987316"/>
                  <a:pt x="1418602" y="2991028"/>
                </a:cubicBezTo>
                <a:cubicBezTo>
                  <a:pt x="1444415" y="2995868"/>
                  <a:pt x="1469391" y="3005417"/>
                  <a:pt x="1495514" y="3008119"/>
                </a:cubicBezTo>
                <a:cubicBezTo>
                  <a:pt x="1552254" y="3013989"/>
                  <a:pt x="1609485" y="3013315"/>
                  <a:pt x="1666430" y="3016665"/>
                </a:cubicBezTo>
                <a:cubicBezTo>
                  <a:pt x="1706343" y="3019013"/>
                  <a:pt x="1746207" y="3022144"/>
                  <a:pt x="1786071" y="3025211"/>
                </a:cubicBezTo>
                <a:cubicBezTo>
                  <a:pt x="1997331" y="3041462"/>
                  <a:pt x="1792110" y="3025786"/>
                  <a:pt x="1965533" y="3042302"/>
                </a:cubicBezTo>
                <a:cubicBezTo>
                  <a:pt x="1999680" y="3045554"/>
                  <a:pt x="2033969" y="3047257"/>
                  <a:pt x="2068082" y="3050848"/>
                </a:cubicBezTo>
                <a:cubicBezTo>
                  <a:pt x="2088114" y="3052957"/>
                  <a:pt x="2107994" y="3056331"/>
                  <a:pt x="2127903" y="3059394"/>
                </a:cubicBezTo>
                <a:cubicBezTo>
                  <a:pt x="2145029" y="3062029"/>
                  <a:pt x="2161922" y="3066371"/>
                  <a:pt x="2179178" y="3067940"/>
                </a:cubicBezTo>
                <a:cubicBezTo>
                  <a:pt x="2224657" y="3072075"/>
                  <a:pt x="2270352" y="3073344"/>
                  <a:pt x="2315910" y="3076486"/>
                </a:cubicBezTo>
                <a:lnTo>
                  <a:pt x="2427006" y="3085031"/>
                </a:lnTo>
                <a:lnTo>
                  <a:pt x="2469735" y="3093577"/>
                </a:lnTo>
                <a:cubicBezTo>
                  <a:pt x="2486783" y="3096677"/>
                  <a:pt x="2504095" y="3098364"/>
                  <a:pt x="2521010" y="3102123"/>
                </a:cubicBezTo>
                <a:cubicBezTo>
                  <a:pt x="2529803" y="3104077"/>
                  <a:pt x="2537762" y="3109188"/>
                  <a:pt x="2546647" y="3110669"/>
                </a:cubicBezTo>
                <a:cubicBezTo>
                  <a:pt x="2572091" y="3114910"/>
                  <a:pt x="2597922" y="3116366"/>
                  <a:pt x="2623559" y="3119215"/>
                </a:cubicBezTo>
                <a:cubicBezTo>
                  <a:pt x="2632105" y="3124912"/>
                  <a:pt x="2640010" y="3131713"/>
                  <a:pt x="2649196" y="3136306"/>
                </a:cubicBezTo>
                <a:cubicBezTo>
                  <a:pt x="2657253" y="3140335"/>
                  <a:pt x="2667800" y="3139225"/>
                  <a:pt x="2674834" y="3144852"/>
                </a:cubicBezTo>
                <a:cubicBezTo>
                  <a:pt x="2730055" y="3189029"/>
                  <a:pt x="2653120" y="3157554"/>
                  <a:pt x="2717563" y="3179035"/>
                </a:cubicBezTo>
                <a:cubicBezTo>
                  <a:pt x="2720412" y="3187581"/>
                  <a:pt x="2722080" y="3196616"/>
                  <a:pt x="2726109" y="3204673"/>
                </a:cubicBezTo>
                <a:cubicBezTo>
                  <a:pt x="2730702" y="3213859"/>
                  <a:pt x="2739029" y="3220925"/>
                  <a:pt x="2743200" y="3230310"/>
                </a:cubicBezTo>
                <a:cubicBezTo>
                  <a:pt x="2750517" y="3246773"/>
                  <a:pt x="2760292" y="3281585"/>
                  <a:pt x="2760292" y="3281585"/>
                </a:cubicBezTo>
                <a:cubicBezTo>
                  <a:pt x="2763141" y="3318617"/>
                  <a:pt x="2764737" y="3355766"/>
                  <a:pt x="2768838" y="3392680"/>
                </a:cubicBezTo>
                <a:cubicBezTo>
                  <a:pt x="2770442" y="3407116"/>
                  <a:pt x="2774995" y="3421082"/>
                  <a:pt x="2777383" y="3435409"/>
                </a:cubicBezTo>
                <a:cubicBezTo>
                  <a:pt x="2780694" y="3455278"/>
                  <a:pt x="2783820" y="3475198"/>
                  <a:pt x="2785929" y="3495230"/>
                </a:cubicBezTo>
                <a:cubicBezTo>
                  <a:pt x="2789520" y="3529343"/>
                  <a:pt x="2791626" y="3563596"/>
                  <a:pt x="2794475" y="3597779"/>
                </a:cubicBezTo>
                <a:cubicBezTo>
                  <a:pt x="2791626" y="3657600"/>
                  <a:pt x="2792542" y="3717719"/>
                  <a:pt x="2785929" y="3777241"/>
                </a:cubicBezTo>
                <a:cubicBezTo>
                  <a:pt x="2783939" y="3795147"/>
                  <a:pt x="2783829" y="3818523"/>
                  <a:pt x="2768838" y="3828516"/>
                </a:cubicBezTo>
                <a:lnTo>
                  <a:pt x="2743200" y="3845607"/>
                </a:lnTo>
                <a:cubicBezTo>
                  <a:pt x="2740351" y="3857001"/>
                  <a:pt x="2740358" y="3869523"/>
                  <a:pt x="2734654" y="3879790"/>
                </a:cubicBezTo>
                <a:cubicBezTo>
                  <a:pt x="2725796" y="3895735"/>
                  <a:pt x="2710931" y="3907576"/>
                  <a:pt x="2700471" y="3922519"/>
                </a:cubicBezTo>
                <a:cubicBezTo>
                  <a:pt x="2690946" y="3936126"/>
                  <a:pt x="2683380" y="3951005"/>
                  <a:pt x="2674834" y="3965248"/>
                </a:cubicBezTo>
                <a:cubicBezTo>
                  <a:pt x="2656760" y="4037543"/>
                  <a:pt x="2681381" y="3963973"/>
                  <a:pt x="2640651" y="4025069"/>
                </a:cubicBezTo>
                <a:cubicBezTo>
                  <a:pt x="2635654" y="4032564"/>
                  <a:pt x="2636134" y="4042649"/>
                  <a:pt x="2632105" y="4050706"/>
                </a:cubicBezTo>
                <a:cubicBezTo>
                  <a:pt x="2627512" y="4059893"/>
                  <a:pt x="2621176" y="4068127"/>
                  <a:pt x="2615013" y="4076344"/>
                </a:cubicBezTo>
                <a:cubicBezTo>
                  <a:pt x="2597240" y="4100042"/>
                  <a:pt x="2530998" y="4181569"/>
                  <a:pt x="2512464" y="4213076"/>
                </a:cubicBezTo>
                <a:cubicBezTo>
                  <a:pt x="2496316" y="4240527"/>
                  <a:pt x="2488246" y="4272618"/>
                  <a:pt x="2469735" y="4298534"/>
                </a:cubicBezTo>
                <a:cubicBezTo>
                  <a:pt x="2455492" y="4318474"/>
                  <a:pt x="2440162" y="4337681"/>
                  <a:pt x="2427006" y="4358355"/>
                </a:cubicBezTo>
                <a:cubicBezTo>
                  <a:pt x="2389361" y="4417512"/>
                  <a:pt x="2431134" y="4367159"/>
                  <a:pt x="2392823" y="4435267"/>
                </a:cubicBezTo>
                <a:cubicBezTo>
                  <a:pt x="2374614" y="4467639"/>
                  <a:pt x="2352111" y="4497422"/>
                  <a:pt x="2333002" y="4529271"/>
                </a:cubicBezTo>
                <a:cubicBezTo>
                  <a:pt x="2324456" y="4543514"/>
                  <a:pt x="2316579" y="4558180"/>
                  <a:pt x="2307365" y="4572000"/>
                </a:cubicBezTo>
                <a:cubicBezTo>
                  <a:pt x="2299464" y="4583851"/>
                  <a:pt x="2288644" y="4593732"/>
                  <a:pt x="2281727" y="4606183"/>
                </a:cubicBezTo>
                <a:cubicBezTo>
                  <a:pt x="2274277" y="4619593"/>
                  <a:pt x="2272676" y="4635847"/>
                  <a:pt x="2264636" y="4648912"/>
                </a:cubicBezTo>
                <a:cubicBezTo>
                  <a:pt x="2159602" y="4819593"/>
                  <a:pt x="2259041" y="4631645"/>
                  <a:pt x="2179178" y="4768553"/>
                </a:cubicBezTo>
                <a:cubicBezTo>
                  <a:pt x="2169549" y="4785059"/>
                  <a:pt x="2162820" y="4803124"/>
                  <a:pt x="2153540" y="4819828"/>
                </a:cubicBezTo>
                <a:cubicBezTo>
                  <a:pt x="2134488" y="4854122"/>
                  <a:pt x="2128380" y="4849023"/>
                  <a:pt x="2102266" y="4888194"/>
                </a:cubicBezTo>
                <a:cubicBezTo>
                  <a:pt x="2095199" y="4898794"/>
                  <a:pt x="2092241" y="4911777"/>
                  <a:pt x="2085174" y="4922377"/>
                </a:cubicBezTo>
                <a:cubicBezTo>
                  <a:pt x="2075056" y="4937553"/>
                  <a:pt x="2060784" y="4949718"/>
                  <a:pt x="2050991" y="4965106"/>
                </a:cubicBezTo>
                <a:cubicBezTo>
                  <a:pt x="2040732" y="4981228"/>
                  <a:pt x="2035953" y="5000481"/>
                  <a:pt x="2025353" y="5016381"/>
                </a:cubicBezTo>
                <a:cubicBezTo>
                  <a:pt x="1995961" y="5060469"/>
                  <a:pt x="1931350" y="5144568"/>
                  <a:pt x="1931350" y="5144568"/>
                </a:cubicBezTo>
                <a:cubicBezTo>
                  <a:pt x="1914712" y="5194479"/>
                  <a:pt x="1933323" y="5146143"/>
                  <a:pt x="1905712" y="5195843"/>
                </a:cubicBezTo>
                <a:cubicBezTo>
                  <a:pt x="1896432" y="5212547"/>
                  <a:pt x="1889703" y="5230611"/>
                  <a:pt x="1880075" y="5247117"/>
                </a:cubicBezTo>
                <a:cubicBezTo>
                  <a:pt x="1869725" y="5264860"/>
                  <a:pt x="1855728" y="5280359"/>
                  <a:pt x="1845892" y="5298392"/>
                </a:cubicBezTo>
                <a:cubicBezTo>
                  <a:pt x="1838546" y="5311859"/>
                  <a:pt x="1835660" y="5327400"/>
                  <a:pt x="1828800" y="5341121"/>
                </a:cubicBezTo>
                <a:cubicBezTo>
                  <a:pt x="1824207" y="5350308"/>
                  <a:pt x="1816302" y="5357572"/>
                  <a:pt x="1811709" y="5366759"/>
                </a:cubicBezTo>
                <a:cubicBezTo>
                  <a:pt x="1792071" y="5406036"/>
                  <a:pt x="1813924" y="5381635"/>
                  <a:pt x="1794617" y="5400942"/>
                </a:cubicBezTo>
              </a:path>
            </a:pathLst>
          </a:custGeom>
          <a:no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2" name="자유형 31"/>
          <p:cNvSpPr/>
          <p:nvPr/>
        </p:nvSpPr>
        <p:spPr>
          <a:xfrm>
            <a:off x="8143719" y="1213503"/>
            <a:ext cx="2837627" cy="5281301"/>
          </a:xfrm>
          <a:custGeom>
            <a:avLst/>
            <a:gdLst>
              <a:gd name="connsiteX0" fmla="*/ 60244 w 2837627"/>
              <a:gd name="connsiteY0" fmla="*/ 0 h 5281301"/>
              <a:gd name="connsiteX1" fmla="*/ 77335 w 2837627"/>
              <a:gd name="connsiteY1" fmla="*/ 145278 h 5281301"/>
              <a:gd name="connsiteX2" fmla="*/ 85881 w 2837627"/>
              <a:gd name="connsiteY2" fmla="*/ 205099 h 5281301"/>
              <a:gd name="connsiteX3" fmla="*/ 94427 w 2837627"/>
              <a:gd name="connsiteY3" fmla="*/ 239282 h 5281301"/>
              <a:gd name="connsiteX4" fmla="*/ 85881 w 2837627"/>
              <a:gd name="connsiteY4" fmla="*/ 555476 h 5281301"/>
              <a:gd name="connsiteX5" fmla="*/ 77335 w 2837627"/>
              <a:gd name="connsiteY5" fmla="*/ 632389 h 5281301"/>
              <a:gd name="connsiteX6" fmla="*/ 60244 w 2837627"/>
              <a:gd name="connsiteY6" fmla="*/ 999858 h 5281301"/>
              <a:gd name="connsiteX7" fmla="*/ 43152 w 2837627"/>
              <a:gd name="connsiteY7" fmla="*/ 1316052 h 5281301"/>
              <a:gd name="connsiteX8" fmla="*/ 34606 w 2837627"/>
              <a:gd name="connsiteY8" fmla="*/ 1435693 h 5281301"/>
              <a:gd name="connsiteX9" fmla="*/ 17515 w 2837627"/>
              <a:gd name="connsiteY9" fmla="*/ 1521151 h 5281301"/>
              <a:gd name="connsiteX10" fmla="*/ 8969 w 2837627"/>
              <a:gd name="connsiteY10" fmla="*/ 2315910 h 5281301"/>
              <a:gd name="connsiteX11" fmla="*/ 423 w 2837627"/>
              <a:gd name="connsiteY11" fmla="*/ 2358639 h 5281301"/>
              <a:gd name="connsiteX12" fmla="*/ 26060 w 2837627"/>
              <a:gd name="connsiteY12" fmla="*/ 2478280 h 5281301"/>
              <a:gd name="connsiteX13" fmla="*/ 51698 w 2837627"/>
              <a:gd name="connsiteY13" fmla="*/ 2486826 h 5281301"/>
              <a:gd name="connsiteX14" fmla="*/ 85881 w 2837627"/>
              <a:gd name="connsiteY14" fmla="*/ 2529555 h 5281301"/>
              <a:gd name="connsiteX15" fmla="*/ 128610 w 2837627"/>
              <a:gd name="connsiteY15" fmla="*/ 2572284 h 5281301"/>
              <a:gd name="connsiteX16" fmla="*/ 145702 w 2837627"/>
              <a:gd name="connsiteY16" fmla="*/ 2597921 h 5281301"/>
              <a:gd name="connsiteX17" fmla="*/ 196976 w 2837627"/>
              <a:gd name="connsiteY17" fmla="*/ 2632104 h 5281301"/>
              <a:gd name="connsiteX18" fmla="*/ 214068 w 2837627"/>
              <a:gd name="connsiteY18" fmla="*/ 2657742 h 5281301"/>
              <a:gd name="connsiteX19" fmla="*/ 273888 w 2837627"/>
              <a:gd name="connsiteY19" fmla="*/ 2683379 h 5281301"/>
              <a:gd name="connsiteX20" fmla="*/ 342255 w 2837627"/>
              <a:gd name="connsiteY20" fmla="*/ 2743200 h 5281301"/>
              <a:gd name="connsiteX21" fmla="*/ 376438 w 2837627"/>
              <a:gd name="connsiteY21" fmla="*/ 2760291 h 5281301"/>
              <a:gd name="connsiteX22" fmla="*/ 436259 w 2837627"/>
              <a:gd name="connsiteY22" fmla="*/ 2803020 h 5281301"/>
              <a:gd name="connsiteX23" fmla="*/ 521717 w 2837627"/>
              <a:gd name="connsiteY23" fmla="*/ 2837204 h 5281301"/>
              <a:gd name="connsiteX24" fmla="*/ 572991 w 2837627"/>
              <a:gd name="connsiteY24" fmla="*/ 2862841 h 5281301"/>
              <a:gd name="connsiteX25" fmla="*/ 607174 w 2837627"/>
              <a:gd name="connsiteY25" fmla="*/ 2879933 h 5281301"/>
              <a:gd name="connsiteX26" fmla="*/ 675541 w 2837627"/>
              <a:gd name="connsiteY26" fmla="*/ 2905570 h 5281301"/>
              <a:gd name="connsiteX27" fmla="*/ 760999 w 2837627"/>
              <a:gd name="connsiteY27" fmla="*/ 2922661 h 5281301"/>
              <a:gd name="connsiteX28" fmla="*/ 803728 w 2837627"/>
              <a:gd name="connsiteY28" fmla="*/ 2939753 h 5281301"/>
              <a:gd name="connsiteX29" fmla="*/ 872094 w 2837627"/>
              <a:gd name="connsiteY29" fmla="*/ 2956845 h 5281301"/>
              <a:gd name="connsiteX30" fmla="*/ 914823 w 2837627"/>
              <a:gd name="connsiteY30" fmla="*/ 2973936 h 5281301"/>
              <a:gd name="connsiteX31" fmla="*/ 991735 w 2837627"/>
              <a:gd name="connsiteY31" fmla="*/ 2991028 h 5281301"/>
              <a:gd name="connsiteX32" fmla="*/ 1043010 w 2837627"/>
              <a:gd name="connsiteY32" fmla="*/ 2999574 h 5281301"/>
              <a:gd name="connsiteX33" fmla="*/ 1102831 w 2837627"/>
              <a:gd name="connsiteY33" fmla="*/ 3016665 h 5281301"/>
              <a:gd name="connsiteX34" fmla="*/ 1273746 w 2837627"/>
              <a:gd name="connsiteY34" fmla="*/ 3033757 h 5281301"/>
              <a:gd name="connsiteX35" fmla="*/ 1325021 w 2837627"/>
              <a:gd name="connsiteY35" fmla="*/ 3050848 h 5281301"/>
              <a:gd name="connsiteX36" fmla="*/ 1461754 w 2837627"/>
              <a:gd name="connsiteY36" fmla="*/ 3076486 h 5281301"/>
              <a:gd name="connsiteX37" fmla="*/ 1547212 w 2837627"/>
              <a:gd name="connsiteY37" fmla="*/ 3093577 h 5281301"/>
              <a:gd name="connsiteX38" fmla="*/ 1641216 w 2837627"/>
              <a:gd name="connsiteY38" fmla="*/ 3127761 h 5281301"/>
              <a:gd name="connsiteX39" fmla="*/ 1666853 w 2837627"/>
              <a:gd name="connsiteY39" fmla="*/ 3136306 h 5281301"/>
              <a:gd name="connsiteX40" fmla="*/ 1709582 w 2837627"/>
              <a:gd name="connsiteY40" fmla="*/ 3144852 h 5281301"/>
              <a:gd name="connsiteX41" fmla="*/ 1743765 w 2837627"/>
              <a:gd name="connsiteY41" fmla="*/ 3153398 h 5281301"/>
              <a:gd name="connsiteX42" fmla="*/ 1820677 w 2837627"/>
              <a:gd name="connsiteY42" fmla="*/ 3161944 h 5281301"/>
              <a:gd name="connsiteX43" fmla="*/ 1880498 w 2837627"/>
              <a:gd name="connsiteY43" fmla="*/ 3179035 h 5281301"/>
              <a:gd name="connsiteX44" fmla="*/ 1983047 w 2837627"/>
              <a:gd name="connsiteY44" fmla="*/ 3187581 h 5281301"/>
              <a:gd name="connsiteX45" fmla="*/ 2119780 w 2837627"/>
              <a:gd name="connsiteY45" fmla="*/ 3213218 h 5281301"/>
              <a:gd name="connsiteX46" fmla="*/ 2179601 w 2837627"/>
              <a:gd name="connsiteY46" fmla="*/ 3221764 h 5281301"/>
              <a:gd name="connsiteX47" fmla="*/ 2256513 w 2837627"/>
              <a:gd name="connsiteY47" fmla="*/ 3247402 h 5281301"/>
              <a:gd name="connsiteX48" fmla="*/ 2282150 w 2837627"/>
              <a:gd name="connsiteY48" fmla="*/ 3255947 h 5281301"/>
              <a:gd name="connsiteX49" fmla="*/ 2453066 w 2837627"/>
              <a:gd name="connsiteY49" fmla="*/ 3264493 h 5281301"/>
              <a:gd name="connsiteX50" fmla="*/ 2529978 w 2837627"/>
              <a:gd name="connsiteY50" fmla="*/ 3281585 h 5281301"/>
              <a:gd name="connsiteX51" fmla="*/ 2564161 w 2837627"/>
              <a:gd name="connsiteY51" fmla="*/ 3290131 h 5281301"/>
              <a:gd name="connsiteX52" fmla="*/ 2649619 w 2837627"/>
              <a:gd name="connsiteY52" fmla="*/ 3298676 h 5281301"/>
              <a:gd name="connsiteX53" fmla="*/ 2692348 w 2837627"/>
              <a:gd name="connsiteY53" fmla="*/ 3307222 h 5281301"/>
              <a:gd name="connsiteX54" fmla="*/ 2743623 w 2837627"/>
              <a:gd name="connsiteY54" fmla="*/ 3324314 h 5281301"/>
              <a:gd name="connsiteX55" fmla="*/ 2777806 w 2837627"/>
              <a:gd name="connsiteY55" fmla="*/ 3375589 h 5281301"/>
              <a:gd name="connsiteX56" fmla="*/ 2794898 w 2837627"/>
              <a:gd name="connsiteY56" fmla="*/ 3401226 h 5281301"/>
              <a:gd name="connsiteX57" fmla="*/ 2811989 w 2837627"/>
              <a:gd name="connsiteY57" fmla="*/ 3452501 h 5281301"/>
              <a:gd name="connsiteX58" fmla="*/ 2820535 w 2837627"/>
              <a:gd name="connsiteY58" fmla="*/ 3512321 h 5281301"/>
              <a:gd name="connsiteX59" fmla="*/ 2829081 w 2837627"/>
              <a:gd name="connsiteY59" fmla="*/ 3537959 h 5281301"/>
              <a:gd name="connsiteX60" fmla="*/ 2837627 w 2837627"/>
              <a:gd name="connsiteY60" fmla="*/ 3683237 h 5281301"/>
              <a:gd name="connsiteX61" fmla="*/ 2829081 w 2837627"/>
              <a:gd name="connsiteY61" fmla="*/ 4007977 h 5281301"/>
              <a:gd name="connsiteX62" fmla="*/ 2811989 w 2837627"/>
              <a:gd name="connsiteY62" fmla="*/ 4144710 h 5281301"/>
              <a:gd name="connsiteX63" fmla="*/ 2794898 w 2837627"/>
              <a:gd name="connsiteY63" fmla="*/ 4315626 h 5281301"/>
              <a:gd name="connsiteX64" fmla="*/ 2786352 w 2837627"/>
              <a:gd name="connsiteY64" fmla="*/ 4623275 h 5281301"/>
              <a:gd name="connsiteX65" fmla="*/ 2760715 w 2837627"/>
              <a:gd name="connsiteY65" fmla="*/ 4725824 h 5281301"/>
              <a:gd name="connsiteX66" fmla="*/ 2752169 w 2837627"/>
              <a:gd name="connsiteY66" fmla="*/ 4751461 h 5281301"/>
              <a:gd name="connsiteX67" fmla="*/ 2726531 w 2837627"/>
              <a:gd name="connsiteY67" fmla="*/ 4777099 h 5281301"/>
              <a:gd name="connsiteX68" fmla="*/ 2717986 w 2837627"/>
              <a:gd name="connsiteY68" fmla="*/ 4802736 h 5281301"/>
              <a:gd name="connsiteX69" fmla="*/ 2658165 w 2837627"/>
              <a:gd name="connsiteY69" fmla="*/ 4862557 h 5281301"/>
              <a:gd name="connsiteX70" fmla="*/ 2649619 w 2837627"/>
              <a:gd name="connsiteY70" fmla="*/ 4888194 h 5281301"/>
              <a:gd name="connsiteX71" fmla="*/ 2598345 w 2837627"/>
              <a:gd name="connsiteY71" fmla="*/ 4930923 h 5281301"/>
              <a:gd name="connsiteX72" fmla="*/ 2555616 w 2837627"/>
              <a:gd name="connsiteY72" fmla="*/ 4973652 h 5281301"/>
              <a:gd name="connsiteX73" fmla="*/ 2521432 w 2837627"/>
              <a:gd name="connsiteY73" fmla="*/ 5007835 h 5281301"/>
              <a:gd name="connsiteX74" fmla="*/ 2478703 w 2837627"/>
              <a:gd name="connsiteY74" fmla="*/ 5042018 h 5281301"/>
              <a:gd name="connsiteX75" fmla="*/ 2444520 w 2837627"/>
              <a:gd name="connsiteY75" fmla="*/ 5084747 h 5281301"/>
              <a:gd name="connsiteX76" fmla="*/ 2376154 w 2837627"/>
              <a:gd name="connsiteY76" fmla="*/ 5136022 h 5281301"/>
              <a:gd name="connsiteX77" fmla="*/ 2290696 w 2837627"/>
              <a:gd name="connsiteY77" fmla="*/ 5195843 h 5281301"/>
              <a:gd name="connsiteX78" fmla="*/ 2265059 w 2837627"/>
              <a:gd name="connsiteY78" fmla="*/ 5212934 h 5281301"/>
              <a:gd name="connsiteX79" fmla="*/ 2239421 w 2837627"/>
              <a:gd name="connsiteY79" fmla="*/ 5230026 h 5281301"/>
              <a:gd name="connsiteX80" fmla="*/ 2222330 w 2837627"/>
              <a:gd name="connsiteY80" fmla="*/ 5255663 h 5281301"/>
              <a:gd name="connsiteX81" fmla="*/ 2171055 w 2837627"/>
              <a:gd name="connsiteY81" fmla="*/ 5272755 h 5281301"/>
              <a:gd name="connsiteX82" fmla="*/ 2153963 w 2837627"/>
              <a:gd name="connsiteY82" fmla="*/ 5281301 h 52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37627" h="5281301">
                <a:moveTo>
                  <a:pt x="60244" y="0"/>
                </a:moveTo>
                <a:cubicBezTo>
                  <a:pt x="66931" y="60187"/>
                  <a:pt x="69502" y="86529"/>
                  <a:pt x="77335" y="145278"/>
                </a:cubicBezTo>
                <a:cubicBezTo>
                  <a:pt x="79997" y="165244"/>
                  <a:pt x="82278" y="185281"/>
                  <a:pt x="85881" y="205099"/>
                </a:cubicBezTo>
                <a:cubicBezTo>
                  <a:pt x="87982" y="216655"/>
                  <a:pt x="91578" y="227888"/>
                  <a:pt x="94427" y="239282"/>
                </a:cubicBezTo>
                <a:cubicBezTo>
                  <a:pt x="91578" y="344680"/>
                  <a:pt x="90461" y="450139"/>
                  <a:pt x="85881" y="555476"/>
                </a:cubicBezTo>
                <a:cubicBezTo>
                  <a:pt x="84760" y="581247"/>
                  <a:pt x="78534" y="606621"/>
                  <a:pt x="77335" y="632389"/>
                </a:cubicBezTo>
                <a:cubicBezTo>
                  <a:pt x="58726" y="1032483"/>
                  <a:pt x="81965" y="804348"/>
                  <a:pt x="60244" y="999858"/>
                </a:cubicBezTo>
                <a:cubicBezTo>
                  <a:pt x="52210" y="1168560"/>
                  <a:pt x="53387" y="1162534"/>
                  <a:pt x="43152" y="1316052"/>
                </a:cubicBezTo>
                <a:cubicBezTo>
                  <a:pt x="40492" y="1355945"/>
                  <a:pt x="39565" y="1396020"/>
                  <a:pt x="34606" y="1435693"/>
                </a:cubicBezTo>
                <a:cubicBezTo>
                  <a:pt x="31003" y="1464519"/>
                  <a:pt x="17515" y="1521151"/>
                  <a:pt x="17515" y="1521151"/>
                </a:cubicBezTo>
                <a:cubicBezTo>
                  <a:pt x="14666" y="1786071"/>
                  <a:pt x="14375" y="2051030"/>
                  <a:pt x="8969" y="2315910"/>
                </a:cubicBezTo>
                <a:cubicBezTo>
                  <a:pt x="8673" y="2330432"/>
                  <a:pt x="423" y="2344114"/>
                  <a:pt x="423" y="2358639"/>
                </a:cubicBezTo>
                <a:cubicBezTo>
                  <a:pt x="423" y="2381210"/>
                  <a:pt x="-5391" y="2453120"/>
                  <a:pt x="26060" y="2478280"/>
                </a:cubicBezTo>
                <a:cubicBezTo>
                  <a:pt x="33094" y="2483907"/>
                  <a:pt x="43152" y="2483977"/>
                  <a:pt x="51698" y="2486826"/>
                </a:cubicBezTo>
                <a:cubicBezTo>
                  <a:pt x="68335" y="2536735"/>
                  <a:pt x="47227" y="2490901"/>
                  <a:pt x="85881" y="2529555"/>
                </a:cubicBezTo>
                <a:cubicBezTo>
                  <a:pt x="142853" y="2586527"/>
                  <a:pt x="60245" y="2526705"/>
                  <a:pt x="128610" y="2572284"/>
                </a:cubicBezTo>
                <a:cubicBezTo>
                  <a:pt x="134307" y="2580830"/>
                  <a:pt x="137972" y="2591158"/>
                  <a:pt x="145702" y="2597921"/>
                </a:cubicBezTo>
                <a:cubicBezTo>
                  <a:pt x="161161" y="2611448"/>
                  <a:pt x="196976" y="2632104"/>
                  <a:pt x="196976" y="2632104"/>
                </a:cubicBezTo>
                <a:cubicBezTo>
                  <a:pt x="202673" y="2640650"/>
                  <a:pt x="206805" y="2650479"/>
                  <a:pt x="214068" y="2657742"/>
                </a:cubicBezTo>
                <a:cubicBezTo>
                  <a:pt x="233739" y="2677413"/>
                  <a:pt x="247739" y="2676842"/>
                  <a:pt x="273888" y="2683379"/>
                </a:cubicBezTo>
                <a:cubicBezTo>
                  <a:pt x="300386" y="2709877"/>
                  <a:pt x="310876" y="2723588"/>
                  <a:pt x="342255" y="2743200"/>
                </a:cubicBezTo>
                <a:cubicBezTo>
                  <a:pt x="353058" y="2749952"/>
                  <a:pt x="365635" y="2753539"/>
                  <a:pt x="376438" y="2760291"/>
                </a:cubicBezTo>
                <a:cubicBezTo>
                  <a:pt x="386039" y="2766291"/>
                  <a:pt x="422422" y="2796633"/>
                  <a:pt x="436259" y="2803020"/>
                </a:cubicBezTo>
                <a:cubicBezTo>
                  <a:pt x="464116" y="2815877"/>
                  <a:pt x="496189" y="2820186"/>
                  <a:pt x="521717" y="2837204"/>
                </a:cubicBezTo>
                <a:cubicBezTo>
                  <a:pt x="570987" y="2870050"/>
                  <a:pt x="523457" y="2841611"/>
                  <a:pt x="572991" y="2862841"/>
                </a:cubicBezTo>
                <a:cubicBezTo>
                  <a:pt x="584700" y="2867859"/>
                  <a:pt x="595415" y="2875033"/>
                  <a:pt x="607174" y="2879933"/>
                </a:cubicBezTo>
                <a:cubicBezTo>
                  <a:pt x="629640" y="2889294"/>
                  <a:pt x="652090" y="2899056"/>
                  <a:pt x="675541" y="2905570"/>
                </a:cubicBezTo>
                <a:cubicBezTo>
                  <a:pt x="703531" y="2913345"/>
                  <a:pt x="760999" y="2922661"/>
                  <a:pt x="760999" y="2922661"/>
                </a:cubicBezTo>
                <a:cubicBezTo>
                  <a:pt x="775242" y="2928358"/>
                  <a:pt x="789066" y="2935242"/>
                  <a:pt x="803728" y="2939753"/>
                </a:cubicBezTo>
                <a:cubicBezTo>
                  <a:pt x="826179" y="2946661"/>
                  <a:pt x="850284" y="2948121"/>
                  <a:pt x="872094" y="2956845"/>
                </a:cubicBezTo>
                <a:cubicBezTo>
                  <a:pt x="886337" y="2962542"/>
                  <a:pt x="900270" y="2969085"/>
                  <a:pt x="914823" y="2973936"/>
                </a:cubicBezTo>
                <a:cubicBezTo>
                  <a:pt x="931285" y="2979423"/>
                  <a:pt x="976832" y="2988318"/>
                  <a:pt x="991735" y="2991028"/>
                </a:cubicBezTo>
                <a:cubicBezTo>
                  <a:pt x="1008783" y="2994128"/>
                  <a:pt x="1026126" y="2995678"/>
                  <a:pt x="1043010" y="2999574"/>
                </a:cubicBezTo>
                <a:cubicBezTo>
                  <a:pt x="1063217" y="3004237"/>
                  <a:pt x="1082553" y="3012320"/>
                  <a:pt x="1102831" y="3016665"/>
                </a:cubicBezTo>
                <a:cubicBezTo>
                  <a:pt x="1149197" y="3026600"/>
                  <a:pt x="1235173" y="3030790"/>
                  <a:pt x="1273746" y="3033757"/>
                </a:cubicBezTo>
                <a:cubicBezTo>
                  <a:pt x="1290838" y="3039454"/>
                  <a:pt x="1307543" y="3046478"/>
                  <a:pt x="1325021" y="3050848"/>
                </a:cubicBezTo>
                <a:cubicBezTo>
                  <a:pt x="1390177" y="3067137"/>
                  <a:pt x="1404068" y="3065670"/>
                  <a:pt x="1461754" y="3076486"/>
                </a:cubicBezTo>
                <a:cubicBezTo>
                  <a:pt x="1490307" y="3081840"/>
                  <a:pt x="1547212" y="3093577"/>
                  <a:pt x="1547212" y="3093577"/>
                </a:cubicBezTo>
                <a:cubicBezTo>
                  <a:pt x="1614335" y="3133852"/>
                  <a:pt x="1563609" y="3110516"/>
                  <a:pt x="1641216" y="3127761"/>
                </a:cubicBezTo>
                <a:cubicBezTo>
                  <a:pt x="1650009" y="3129715"/>
                  <a:pt x="1658114" y="3134121"/>
                  <a:pt x="1666853" y="3136306"/>
                </a:cubicBezTo>
                <a:cubicBezTo>
                  <a:pt x="1680944" y="3139829"/>
                  <a:pt x="1695403" y="3141701"/>
                  <a:pt x="1709582" y="3144852"/>
                </a:cubicBezTo>
                <a:cubicBezTo>
                  <a:pt x="1721047" y="3147400"/>
                  <a:pt x="1732157" y="3151612"/>
                  <a:pt x="1743765" y="3153398"/>
                </a:cubicBezTo>
                <a:cubicBezTo>
                  <a:pt x="1769260" y="3157320"/>
                  <a:pt x="1795040" y="3159095"/>
                  <a:pt x="1820677" y="3161944"/>
                </a:cubicBezTo>
                <a:cubicBezTo>
                  <a:pt x="1837708" y="3167621"/>
                  <a:pt x="1863325" y="3176888"/>
                  <a:pt x="1880498" y="3179035"/>
                </a:cubicBezTo>
                <a:cubicBezTo>
                  <a:pt x="1914535" y="3183289"/>
                  <a:pt x="1948955" y="3183793"/>
                  <a:pt x="1983047" y="3187581"/>
                </a:cubicBezTo>
                <a:cubicBezTo>
                  <a:pt x="2033074" y="3193140"/>
                  <a:pt x="2067465" y="3205744"/>
                  <a:pt x="2119780" y="3213218"/>
                </a:cubicBezTo>
                <a:lnTo>
                  <a:pt x="2179601" y="3221764"/>
                </a:lnTo>
                <a:lnTo>
                  <a:pt x="2256513" y="3247402"/>
                </a:lnTo>
                <a:cubicBezTo>
                  <a:pt x="2265059" y="3250250"/>
                  <a:pt x="2273153" y="3255497"/>
                  <a:pt x="2282150" y="3255947"/>
                </a:cubicBezTo>
                <a:lnTo>
                  <a:pt x="2453066" y="3264493"/>
                </a:lnTo>
                <a:cubicBezTo>
                  <a:pt x="2536431" y="3285335"/>
                  <a:pt x="2432336" y="3259886"/>
                  <a:pt x="2529978" y="3281585"/>
                </a:cubicBezTo>
                <a:cubicBezTo>
                  <a:pt x="2541443" y="3284133"/>
                  <a:pt x="2552534" y="3288470"/>
                  <a:pt x="2564161" y="3290131"/>
                </a:cubicBezTo>
                <a:cubicBezTo>
                  <a:pt x="2592501" y="3294179"/>
                  <a:pt x="2621133" y="3295828"/>
                  <a:pt x="2649619" y="3298676"/>
                </a:cubicBezTo>
                <a:cubicBezTo>
                  <a:pt x="2663862" y="3301525"/>
                  <a:pt x="2678335" y="3303400"/>
                  <a:pt x="2692348" y="3307222"/>
                </a:cubicBezTo>
                <a:cubicBezTo>
                  <a:pt x="2709729" y="3311962"/>
                  <a:pt x="2743623" y="3324314"/>
                  <a:pt x="2743623" y="3324314"/>
                </a:cubicBezTo>
                <a:lnTo>
                  <a:pt x="2777806" y="3375589"/>
                </a:lnTo>
                <a:cubicBezTo>
                  <a:pt x="2783503" y="3384135"/>
                  <a:pt x="2791650" y="3391482"/>
                  <a:pt x="2794898" y="3401226"/>
                </a:cubicBezTo>
                <a:lnTo>
                  <a:pt x="2811989" y="3452501"/>
                </a:lnTo>
                <a:cubicBezTo>
                  <a:pt x="2814838" y="3472441"/>
                  <a:pt x="2816585" y="3492570"/>
                  <a:pt x="2820535" y="3512321"/>
                </a:cubicBezTo>
                <a:cubicBezTo>
                  <a:pt x="2822302" y="3521154"/>
                  <a:pt x="2828185" y="3528995"/>
                  <a:pt x="2829081" y="3537959"/>
                </a:cubicBezTo>
                <a:cubicBezTo>
                  <a:pt x="2833908" y="3586228"/>
                  <a:pt x="2834778" y="3634811"/>
                  <a:pt x="2837627" y="3683237"/>
                </a:cubicBezTo>
                <a:cubicBezTo>
                  <a:pt x="2834778" y="3791484"/>
                  <a:pt x="2835088" y="3899860"/>
                  <a:pt x="2829081" y="4007977"/>
                </a:cubicBezTo>
                <a:cubicBezTo>
                  <a:pt x="2826533" y="4053839"/>
                  <a:pt x="2817686" y="4099132"/>
                  <a:pt x="2811989" y="4144710"/>
                </a:cubicBezTo>
                <a:cubicBezTo>
                  <a:pt x="2799192" y="4247091"/>
                  <a:pt x="2805348" y="4190223"/>
                  <a:pt x="2794898" y="4315626"/>
                </a:cubicBezTo>
                <a:cubicBezTo>
                  <a:pt x="2792049" y="4418176"/>
                  <a:pt x="2791232" y="4520802"/>
                  <a:pt x="2786352" y="4623275"/>
                </a:cubicBezTo>
                <a:cubicBezTo>
                  <a:pt x="2784434" y="4663547"/>
                  <a:pt x="2773314" y="4688028"/>
                  <a:pt x="2760715" y="4725824"/>
                </a:cubicBezTo>
                <a:cubicBezTo>
                  <a:pt x="2757866" y="4734370"/>
                  <a:pt x="2758539" y="4745091"/>
                  <a:pt x="2752169" y="4751461"/>
                </a:cubicBezTo>
                <a:lnTo>
                  <a:pt x="2726531" y="4777099"/>
                </a:lnTo>
                <a:cubicBezTo>
                  <a:pt x="2723683" y="4785645"/>
                  <a:pt x="2722760" y="4795097"/>
                  <a:pt x="2717986" y="4802736"/>
                </a:cubicBezTo>
                <a:cubicBezTo>
                  <a:pt x="2692612" y="4843334"/>
                  <a:pt x="2690405" y="4841063"/>
                  <a:pt x="2658165" y="4862557"/>
                </a:cubicBezTo>
                <a:cubicBezTo>
                  <a:pt x="2655316" y="4871103"/>
                  <a:pt x="2654616" y="4880699"/>
                  <a:pt x="2649619" y="4888194"/>
                </a:cubicBezTo>
                <a:cubicBezTo>
                  <a:pt x="2636458" y="4907936"/>
                  <a:pt x="2617264" y="4918310"/>
                  <a:pt x="2598345" y="4930923"/>
                </a:cubicBezTo>
                <a:cubicBezTo>
                  <a:pt x="2582452" y="4978603"/>
                  <a:pt x="2602550" y="4938453"/>
                  <a:pt x="2555616" y="4973652"/>
                </a:cubicBezTo>
                <a:cubicBezTo>
                  <a:pt x="2542724" y="4983320"/>
                  <a:pt x="2533476" y="4997129"/>
                  <a:pt x="2521432" y="5007835"/>
                </a:cubicBezTo>
                <a:cubicBezTo>
                  <a:pt x="2507799" y="5019953"/>
                  <a:pt x="2491601" y="5029120"/>
                  <a:pt x="2478703" y="5042018"/>
                </a:cubicBezTo>
                <a:cubicBezTo>
                  <a:pt x="2465805" y="5054916"/>
                  <a:pt x="2457966" y="5072422"/>
                  <a:pt x="2444520" y="5084747"/>
                </a:cubicBezTo>
                <a:cubicBezTo>
                  <a:pt x="2423522" y="5103996"/>
                  <a:pt x="2398943" y="5118930"/>
                  <a:pt x="2376154" y="5136022"/>
                </a:cubicBezTo>
                <a:cubicBezTo>
                  <a:pt x="2325533" y="5173988"/>
                  <a:pt x="2353829" y="5153755"/>
                  <a:pt x="2290696" y="5195843"/>
                </a:cubicBezTo>
                <a:lnTo>
                  <a:pt x="2265059" y="5212934"/>
                </a:lnTo>
                <a:lnTo>
                  <a:pt x="2239421" y="5230026"/>
                </a:lnTo>
                <a:cubicBezTo>
                  <a:pt x="2233724" y="5238572"/>
                  <a:pt x="2231039" y="5250220"/>
                  <a:pt x="2222330" y="5255663"/>
                </a:cubicBezTo>
                <a:cubicBezTo>
                  <a:pt x="2207052" y="5265212"/>
                  <a:pt x="2187169" y="5264698"/>
                  <a:pt x="2171055" y="5272755"/>
                </a:cubicBezTo>
                <a:lnTo>
                  <a:pt x="2153963" y="5281301"/>
                </a:lnTo>
              </a:path>
            </a:pathLst>
          </a:cu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3" name="자유형 32"/>
          <p:cNvSpPr/>
          <p:nvPr/>
        </p:nvSpPr>
        <p:spPr>
          <a:xfrm>
            <a:off x="7093009" y="1170774"/>
            <a:ext cx="2597922" cy="5178751"/>
          </a:xfrm>
          <a:custGeom>
            <a:avLst/>
            <a:gdLst>
              <a:gd name="connsiteX0" fmla="*/ 1085316 w 2597922"/>
              <a:gd name="connsiteY0" fmla="*/ 0 h 5178751"/>
              <a:gd name="connsiteX1" fmla="*/ 1076770 w 2597922"/>
              <a:gd name="connsiteY1" fmla="*/ 119641 h 5178751"/>
              <a:gd name="connsiteX2" fmla="*/ 1068225 w 2597922"/>
              <a:gd name="connsiteY2" fmla="*/ 188007 h 5178751"/>
              <a:gd name="connsiteX3" fmla="*/ 1059679 w 2597922"/>
              <a:gd name="connsiteY3" fmla="*/ 350377 h 5178751"/>
              <a:gd name="connsiteX4" fmla="*/ 1042587 w 2597922"/>
              <a:gd name="connsiteY4" fmla="*/ 529839 h 5178751"/>
              <a:gd name="connsiteX5" fmla="*/ 1034041 w 2597922"/>
              <a:gd name="connsiteY5" fmla="*/ 649480 h 5178751"/>
              <a:gd name="connsiteX6" fmla="*/ 1025496 w 2597922"/>
              <a:gd name="connsiteY6" fmla="*/ 692209 h 5178751"/>
              <a:gd name="connsiteX7" fmla="*/ 999858 w 2597922"/>
              <a:gd name="connsiteY7" fmla="*/ 1162228 h 5178751"/>
              <a:gd name="connsiteX8" fmla="*/ 982767 w 2597922"/>
              <a:gd name="connsiteY8" fmla="*/ 1999716 h 5178751"/>
              <a:gd name="connsiteX9" fmla="*/ 974221 w 2597922"/>
              <a:gd name="connsiteY9" fmla="*/ 2478280 h 5178751"/>
              <a:gd name="connsiteX10" fmla="*/ 965675 w 2597922"/>
              <a:gd name="connsiteY10" fmla="*/ 2563738 h 5178751"/>
              <a:gd name="connsiteX11" fmla="*/ 957129 w 2597922"/>
              <a:gd name="connsiteY11" fmla="*/ 2589376 h 5178751"/>
              <a:gd name="connsiteX12" fmla="*/ 948584 w 2597922"/>
              <a:gd name="connsiteY12" fmla="*/ 2632105 h 5178751"/>
              <a:gd name="connsiteX13" fmla="*/ 931492 w 2597922"/>
              <a:gd name="connsiteY13" fmla="*/ 2683379 h 5178751"/>
              <a:gd name="connsiteX14" fmla="*/ 922946 w 2597922"/>
              <a:gd name="connsiteY14" fmla="*/ 2709017 h 5178751"/>
              <a:gd name="connsiteX15" fmla="*/ 897309 w 2597922"/>
              <a:gd name="connsiteY15" fmla="*/ 2785929 h 5178751"/>
              <a:gd name="connsiteX16" fmla="*/ 888763 w 2597922"/>
              <a:gd name="connsiteY16" fmla="*/ 2837204 h 5178751"/>
              <a:gd name="connsiteX17" fmla="*/ 863126 w 2597922"/>
              <a:gd name="connsiteY17" fmla="*/ 2845749 h 5178751"/>
              <a:gd name="connsiteX18" fmla="*/ 854580 w 2597922"/>
              <a:gd name="connsiteY18" fmla="*/ 2871387 h 5178751"/>
              <a:gd name="connsiteX19" fmla="*/ 803305 w 2597922"/>
              <a:gd name="connsiteY19" fmla="*/ 2905570 h 5178751"/>
              <a:gd name="connsiteX20" fmla="*/ 777668 w 2597922"/>
              <a:gd name="connsiteY20" fmla="*/ 2922662 h 5178751"/>
              <a:gd name="connsiteX21" fmla="*/ 752030 w 2597922"/>
              <a:gd name="connsiteY21" fmla="*/ 2939753 h 5178751"/>
              <a:gd name="connsiteX22" fmla="*/ 717847 w 2597922"/>
              <a:gd name="connsiteY22" fmla="*/ 2965390 h 5178751"/>
              <a:gd name="connsiteX23" fmla="*/ 649481 w 2597922"/>
              <a:gd name="connsiteY23" fmla="*/ 2999574 h 5178751"/>
              <a:gd name="connsiteX24" fmla="*/ 546931 w 2597922"/>
              <a:gd name="connsiteY24" fmla="*/ 3059394 h 5178751"/>
              <a:gd name="connsiteX25" fmla="*/ 487111 w 2597922"/>
              <a:gd name="connsiteY25" fmla="*/ 3076486 h 5178751"/>
              <a:gd name="connsiteX26" fmla="*/ 393107 w 2597922"/>
              <a:gd name="connsiteY26" fmla="*/ 3110669 h 5178751"/>
              <a:gd name="connsiteX27" fmla="*/ 367470 w 2597922"/>
              <a:gd name="connsiteY27" fmla="*/ 3136306 h 5178751"/>
              <a:gd name="connsiteX28" fmla="*/ 324741 w 2597922"/>
              <a:gd name="connsiteY28" fmla="*/ 3144852 h 5178751"/>
              <a:gd name="connsiteX29" fmla="*/ 282012 w 2597922"/>
              <a:gd name="connsiteY29" fmla="*/ 3161944 h 5178751"/>
              <a:gd name="connsiteX30" fmla="*/ 222191 w 2597922"/>
              <a:gd name="connsiteY30" fmla="*/ 3179035 h 5178751"/>
              <a:gd name="connsiteX31" fmla="*/ 196554 w 2597922"/>
              <a:gd name="connsiteY31" fmla="*/ 3196127 h 5178751"/>
              <a:gd name="connsiteX32" fmla="*/ 145279 w 2597922"/>
              <a:gd name="connsiteY32" fmla="*/ 3213219 h 5178751"/>
              <a:gd name="connsiteX33" fmla="*/ 85458 w 2597922"/>
              <a:gd name="connsiteY33" fmla="*/ 3255947 h 5178751"/>
              <a:gd name="connsiteX34" fmla="*/ 34184 w 2597922"/>
              <a:gd name="connsiteY34" fmla="*/ 3290131 h 5178751"/>
              <a:gd name="connsiteX35" fmla="*/ 8546 w 2597922"/>
              <a:gd name="connsiteY35" fmla="*/ 3367043 h 5178751"/>
              <a:gd name="connsiteX36" fmla="*/ 0 w 2597922"/>
              <a:gd name="connsiteY36" fmla="*/ 3392680 h 5178751"/>
              <a:gd name="connsiteX37" fmla="*/ 8546 w 2597922"/>
              <a:gd name="connsiteY37" fmla="*/ 3443955 h 5178751"/>
              <a:gd name="connsiteX38" fmla="*/ 17092 w 2597922"/>
              <a:gd name="connsiteY38" fmla="*/ 3469592 h 5178751"/>
              <a:gd name="connsiteX39" fmla="*/ 42729 w 2597922"/>
              <a:gd name="connsiteY39" fmla="*/ 3478138 h 5178751"/>
              <a:gd name="connsiteX40" fmla="*/ 85458 w 2597922"/>
              <a:gd name="connsiteY40" fmla="*/ 3520867 h 5178751"/>
              <a:gd name="connsiteX41" fmla="*/ 111096 w 2597922"/>
              <a:gd name="connsiteY41" fmla="*/ 3546505 h 5178751"/>
              <a:gd name="connsiteX42" fmla="*/ 145279 w 2597922"/>
              <a:gd name="connsiteY42" fmla="*/ 3572142 h 5178751"/>
              <a:gd name="connsiteX43" fmla="*/ 188008 w 2597922"/>
              <a:gd name="connsiteY43" fmla="*/ 3606325 h 5178751"/>
              <a:gd name="connsiteX44" fmla="*/ 205099 w 2597922"/>
              <a:gd name="connsiteY44" fmla="*/ 3631962 h 5178751"/>
              <a:gd name="connsiteX45" fmla="*/ 239283 w 2597922"/>
              <a:gd name="connsiteY45" fmla="*/ 3649054 h 5178751"/>
              <a:gd name="connsiteX46" fmla="*/ 307649 w 2597922"/>
              <a:gd name="connsiteY46" fmla="*/ 3700329 h 5178751"/>
              <a:gd name="connsiteX47" fmla="*/ 358924 w 2597922"/>
              <a:gd name="connsiteY47" fmla="*/ 3734512 h 5178751"/>
              <a:gd name="connsiteX48" fmla="*/ 410198 w 2597922"/>
              <a:gd name="connsiteY48" fmla="*/ 3768695 h 5178751"/>
              <a:gd name="connsiteX49" fmla="*/ 478565 w 2597922"/>
              <a:gd name="connsiteY49" fmla="*/ 3802878 h 5178751"/>
              <a:gd name="connsiteX50" fmla="*/ 581114 w 2597922"/>
              <a:gd name="connsiteY50" fmla="*/ 3854153 h 5178751"/>
              <a:gd name="connsiteX51" fmla="*/ 649481 w 2597922"/>
              <a:gd name="connsiteY51" fmla="*/ 3905428 h 5178751"/>
              <a:gd name="connsiteX52" fmla="*/ 683664 w 2597922"/>
              <a:gd name="connsiteY52" fmla="*/ 3931065 h 5178751"/>
              <a:gd name="connsiteX53" fmla="*/ 760576 w 2597922"/>
              <a:gd name="connsiteY53" fmla="*/ 3973794 h 5178751"/>
              <a:gd name="connsiteX54" fmla="*/ 794759 w 2597922"/>
              <a:gd name="connsiteY54" fmla="*/ 4007977 h 5178751"/>
              <a:gd name="connsiteX55" fmla="*/ 828942 w 2597922"/>
              <a:gd name="connsiteY55" fmla="*/ 4025069 h 5178751"/>
              <a:gd name="connsiteX56" fmla="*/ 897309 w 2597922"/>
              <a:gd name="connsiteY56" fmla="*/ 4076344 h 5178751"/>
              <a:gd name="connsiteX57" fmla="*/ 982767 w 2597922"/>
              <a:gd name="connsiteY57" fmla="*/ 4119073 h 5178751"/>
              <a:gd name="connsiteX58" fmla="*/ 1034041 w 2597922"/>
              <a:gd name="connsiteY58" fmla="*/ 4144710 h 5178751"/>
              <a:gd name="connsiteX59" fmla="*/ 1145137 w 2597922"/>
              <a:gd name="connsiteY59" fmla="*/ 4204531 h 5178751"/>
              <a:gd name="connsiteX60" fmla="*/ 1162228 w 2597922"/>
              <a:gd name="connsiteY60" fmla="*/ 4230168 h 5178751"/>
              <a:gd name="connsiteX61" fmla="*/ 1187866 w 2597922"/>
              <a:gd name="connsiteY61" fmla="*/ 4238714 h 5178751"/>
              <a:gd name="connsiteX62" fmla="*/ 1213503 w 2597922"/>
              <a:gd name="connsiteY62" fmla="*/ 4255805 h 5178751"/>
              <a:gd name="connsiteX63" fmla="*/ 1239141 w 2597922"/>
              <a:gd name="connsiteY63" fmla="*/ 4281443 h 5178751"/>
              <a:gd name="connsiteX64" fmla="*/ 1290415 w 2597922"/>
              <a:gd name="connsiteY64" fmla="*/ 4341263 h 5178751"/>
              <a:gd name="connsiteX65" fmla="*/ 1316053 w 2597922"/>
              <a:gd name="connsiteY65" fmla="*/ 4349809 h 5178751"/>
              <a:gd name="connsiteX66" fmla="*/ 1375873 w 2597922"/>
              <a:gd name="connsiteY66" fmla="*/ 4409630 h 5178751"/>
              <a:gd name="connsiteX67" fmla="*/ 1427148 w 2597922"/>
              <a:gd name="connsiteY67" fmla="*/ 4443813 h 5178751"/>
              <a:gd name="connsiteX68" fmla="*/ 1469877 w 2597922"/>
              <a:gd name="connsiteY68" fmla="*/ 4469450 h 5178751"/>
              <a:gd name="connsiteX69" fmla="*/ 1563881 w 2597922"/>
              <a:gd name="connsiteY69" fmla="*/ 4537817 h 5178751"/>
              <a:gd name="connsiteX70" fmla="*/ 1623701 w 2597922"/>
              <a:gd name="connsiteY70" fmla="*/ 4572000 h 5178751"/>
              <a:gd name="connsiteX71" fmla="*/ 1751888 w 2597922"/>
              <a:gd name="connsiteY71" fmla="*/ 4674549 h 5178751"/>
              <a:gd name="connsiteX72" fmla="*/ 1837346 w 2597922"/>
              <a:gd name="connsiteY72" fmla="*/ 4717278 h 5178751"/>
              <a:gd name="connsiteX73" fmla="*/ 1871529 w 2597922"/>
              <a:gd name="connsiteY73" fmla="*/ 4742916 h 5178751"/>
              <a:gd name="connsiteX74" fmla="*/ 1905712 w 2597922"/>
              <a:gd name="connsiteY74" fmla="*/ 4760007 h 5178751"/>
              <a:gd name="connsiteX75" fmla="*/ 1931350 w 2597922"/>
              <a:gd name="connsiteY75" fmla="*/ 4777099 h 5178751"/>
              <a:gd name="connsiteX76" fmla="*/ 1974079 w 2597922"/>
              <a:gd name="connsiteY76" fmla="*/ 4794190 h 5178751"/>
              <a:gd name="connsiteX77" fmla="*/ 2050991 w 2597922"/>
              <a:gd name="connsiteY77" fmla="*/ 4854011 h 5178751"/>
              <a:gd name="connsiteX78" fmla="*/ 2170632 w 2597922"/>
              <a:gd name="connsiteY78" fmla="*/ 4922377 h 5178751"/>
              <a:gd name="connsiteX79" fmla="*/ 2230453 w 2597922"/>
              <a:gd name="connsiteY79" fmla="*/ 4973652 h 5178751"/>
              <a:gd name="connsiteX80" fmla="*/ 2264636 w 2597922"/>
              <a:gd name="connsiteY80" fmla="*/ 4990744 h 5178751"/>
              <a:gd name="connsiteX81" fmla="*/ 2315911 w 2597922"/>
              <a:gd name="connsiteY81" fmla="*/ 5016381 h 5178751"/>
              <a:gd name="connsiteX82" fmla="*/ 2384277 w 2597922"/>
              <a:gd name="connsiteY82" fmla="*/ 5050564 h 5178751"/>
              <a:gd name="connsiteX83" fmla="*/ 2418460 w 2597922"/>
              <a:gd name="connsiteY83" fmla="*/ 5076202 h 5178751"/>
              <a:gd name="connsiteX84" fmla="*/ 2452643 w 2597922"/>
              <a:gd name="connsiteY84" fmla="*/ 5084747 h 5178751"/>
              <a:gd name="connsiteX85" fmla="*/ 2478281 w 2597922"/>
              <a:gd name="connsiteY85" fmla="*/ 5101839 h 5178751"/>
              <a:gd name="connsiteX86" fmla="*/ 2503918 w 2597922"/>
              <a:gd name="connsiteY86" fmla="*/ 5110385 h 5178751"/>
              <a:gd name="connsiteX87" fmla="*/ 2589376 w 2597922"/>
              <a:gd name="connsiteY87" fmla="*/ 5170205 h 5178751"/>
              <a:gd name="connsiteX88" fmla="*/ 2597922 w 2597922"/>
              <a:gd name="connsiteY88" fmla="*/ 5178751 h 51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97922" h="5178751">
                <a:moveTo>
                  <a:pt x="1085316" y="0"/>
                </a:moveTo>
                <a:cubicBezTo>
                  <a:pt x="1082467" y="39880"/>
                  <a:pt x="1080390" y="79823"/>
                  <a:pt x="1076770" y="119641"/>
                </a:cubicBezTo>
                <a:cubicBezTo>
                  <a:pt x="1074691" y="142513"/>
                  <a:pt x="1069921" y="165104"/>
                  <a:pt x="1068225" y="188007"/>
                </a:cubicBezTo>
                <a:cubicBezTo>
                  <a:pt x="1064221" y="242057"/>
                  <a:pt x="1062685" y="296262"/>
                  <a:pt x="1059679" y="350377"/>
                </a:cubicBezTo>
                <a:cubicBezTo>
                  <a:pt x="1051103" y="504742"/>
                  <a:pt x="1062739" y="449233"/>
                  <a:pt x="1042587" y="529839"/>
                </a:cubicBezTo>
                <a:cubicBezTo>
                  <a:pt x="1039738" y="569719"/>
                  <a:pt x="1038226" y="609718"/>
                  <a:pt x="1034041" y="649480"/>
                </a:cubicBezTo>
                <a:cubicBezTo>
                  <a:pt x="1032521" y="663925"/>
                  <a:pt x="1026259" y="677704"/>
                  <a:pt x="1025496" y="692209"/>
                </a:cubicBezTo>
                <a:cubicBezTo>
                  <a:pt x="1000430" y="1168476"/>
                  <a:pt x="1055744" y="994570"/>
                  <a:pt x="999858" y="1162228"/>
                </a:cubicBezTo>
                <a:cubicBezTo>
                  <a:pt x="970647" y="1512748"/>
                  <a:pt x="993985" y="1203184"/>
                  <a:pt x="982767" y="1999716"/>
                </a:cubicBezTo>
                <a:cubicBezTo>
                  <a:pt x="980520" y="2159247"/>
                  <a:pt x="979054" y="2318806"/>
                  <a:pt x="974221" y="2478280"/>
                </a:cubicBezTo>
                <a:cubicBezTo>
                  <a:pt x="973354" y="2506895"/>
                  <a:pt x="970028" y="2535443"/>
                  <a:pt x="965675" y="2563738"/>
                </a:cubicBezTo>
                <a:cubicBezTo>
                  <a:pt x="964305" y="2572642"/>
                  <a:pt x="959314" y="2580637"/>
                  <a:pt x="957129" y="2589376"/>
                </a:cubicBezTo>
                <a:cubicBezTo>
                  <a:pt x="953606" y="2603467"/>
                  <a:pt x="952406" y="2618092"/>
                  <a:pt x="948584" y="2632105"/>
                </a:cubicBezTo>
                <a:cubicBezTo>
                  <a:pt x="943844" y="2649486"/>
                  <a:pt x="937189" y="2666288"/>
                  <a:pt x="931492" y="2683379"/>
                </a:cubicBezTo>
                <a:cubicBezTo>
                  <a:pt x="928643" y="2691925"/>
                  <a:pt x="925131" y="2700278"/>
                  <a:pt x="922946" y="2709017"/>
                </a:cubicBezTo>
                <a:cubicBezTo>
                  <a:pt x="910679" y="2758082"/>
                  <a:pt x="918762" y="2732295"/>
                  <a:pt x="897309" y="2785929"/>
                </a:cubicBezTo>
                <a:cubicBezTo>
                  <a:pt x="894460" y="2803021"/>
                  <a:pt x="897360" y="2822160"/>
                  <a:pt x="888763" y="2837204"/>
                </a:cubicBezTo>
                <a:cubicBezTo>
                  <a:pt x="884294" y="2845025"/>
                  <a:pt x="869496" y="2839379"/>
                  <a:pt x="863126" y="2845749"/>
                </a:cubicBezTo>
                <a:cubicBezTo>
                  <a:pt x="856756" y="2852119"/>
                  <a:pt x="860950" y="2865017"/>
                  <a:pt x="854580" y="2871387"/>
                </a:cubicBezTo>
                <a:cubicBezTo>
                  <a:pt x="840055" y="2885912"/>
                  <a:pt x="820397" y="2894176"/>
                  <a:pt x="803305" y="2905570"/>
                </a:cubicBezTo>
                <a:lnTo>
                  <a:pt x="777668" y="2922662"/>
                </a:lnTo>
                <a:cubicBezTo>
                  <a:pt x="769122" y="2928359"/>
                  <a:pt x="760247" y="2933591"/>
                  <a:pt x="752030" y="2939753"/>
                </a:cubicBezTo>
                <a:cubicBezTo>
                  <a:pt x="740636" y="2948299"/>
                  <a:pt x="730150" y="2958213"/>
                  <a:pt x="717847" y="2965390"/>
                </a:cubicBezTo>
                <a:cubicBezTo>
                  <a:pt x="695839" y="2978228"/>
                  <a:pt x="670681" y="2985441"/>
                  <a:pt x="649481" y="2999574"/>
                </a:cubicBezTo>
                <a:cubicBezTo>
                  <a:pt x="612933" y="3023939"/>
                  <a:pt x="588089" y="3043564"/>
                  <a:pt x="546931" y="3059394"/>
                </a:cubicBezTo>
                <a:cubicBezTo>
                  <a:pt x="527575" y="3066839"/>
                  <a:pt x="506641" y="3069511"/>
                  <a:pt x="487111" y="3076486"/>
                </a:cubicBezTo>
                <a:cubicBezTo>
                  <a:pt x="369421" y="3118518"/>
                  <a:pt x="473822" y="3090490"/>
                  <a:pt x="393107" y="3110669"/>
                </a:cubicBezTo>
                <a:cubicBezTo>
                  <a:pt x="384561" y="3119215"/>
                  <a:pt x="378280" y="3130901"/>
                  <a:pt x="367470" y="3136306"/>
                </a:cubicBezTo>
                <a:cubicBezTo>
                  <a:pt x="354478" y="3142802"/>
                  <a:pt x="338653" y="3140678"/>
                  <a:pt x="324741" y="3144852"/>
                </a:cubicBezTo>
                <a:cubicBezTo>
                  <a:pt x="310048" y="3149260"/>
                  <a:pt x="296565" y="3157093"/>
                  <a:pt x="282012" y="3161944"/>
                </a:cubicBezTo>
                <a:cubicBezTo>
                  <a:pt x="262338" y="3168502"/>
                  <a:pt x="242131" y="3173338"/>
                  <a:pt x="222191" y="3179035"/>
                </a:cubicBezTo>
                <a:cubicBezTo>
                  <a:pt x="213645" y="3184732"/>
                  <a:pt x="205939" y="3191956"/>
                  <a:pt x="196554" y="3196127"/>
                </a:cubicBezTo>
                <a:cubicBezTo>
                  <a:pt x="180091" y="3203444"/>
                  <a:pt x="160270" y="3203226"/>
                  <a:pt x="145279" y="3213219"/>
                </a:cubicBezTo>
                <a:cubicBezTo>
                  <a:pt x="62017" y="3268724"/>
                  <a:pt x="191333" y="3181833"/>
                  <a:pt x="85458" y="3255947"/>
                </a:cubicBezTo>
                <a:cubicBezTo>
                  <a:pt x="68630" y="3267727"/>
                  <a:pt x="34184" y="3290131"/>
                  <a:pt x="34184" y="3290131"/>
                </a:cubicBezTo>
                <a:lnTo>
                  <a:pt x="8546" y="3367043"/>
                </a:lnTo>
                <a:lnTo>
                  <a:pt x="0" y="3392680"/>
                </a:lnTo>
                <a:cubicBezTo>
                  <a:pt x="2849" y="3409772"/>
                  <a:pt x="4787" y="3427040"/>
                  <a:pt x="8546" y="3443955"/>
                </a:cubicBezTo>
                <a:cubicBezTo>
                  <a:pt x="10500" y="3452748"/>
                  <a:pt x="10722" y="3463222"/>
                  <a:pt x="17092" y="3469592"/>
                </a:cubicBezTo>
                <a:cubicBezTo>
                  <a:pt x="23462" y="3475962"/>
                  <a:pt x="34183" y="3475289"/>
                  <a:pt x="42729" y="3478138"/>
                </a:cubicBezTo>
                <a:cubicBezTo>
                  <a:pt x="58104" y="3524263"/>
                  <a:pt x="39258" y="3487867"/>
                  <a:pt x="85458" y="3520867"/>
                </a:cubicBezTo>
                <a:cubicBezTo>
                  <a:pt x="95293" y="3527892"/>
                  <a:pt x="101920" y="3538640"/>
                  <a:pt x="111096" y="3546505"/>
                </a:cubicBezTo>
                <a:cubicBezTo>
                  <a:pt x="121910" y="3555774"/>
                  <a:pt x="133885" y="3563596"/>
                  <a:pt x="145279" y="3572142"/>
                </a:cubicBezTo>
                <a:cubicBezTo>
                  <a:pt x="194258" y="3645612"/>
                  <a:pt x="129040" y="3559151"/>
                  <a:pt x="188008" y="3606325"/>
                </a:cubicBezTo>
                <a:cubicBezTo>
                  <a:pt x="196028" y="3612741"/>
                  <a:pt x="197209" y="3625387"/>
                  <a:pt x="205099" y="3631962"/>
                </a:cubicBezTo>
                <a:cubicBezTo>
                  <a:pt x="214886" y="3640118"/>
                  <a:pt x="228683" y="3641987"/>
                  <a:pt x="239283" y="3649054"/>
                </a:cubicBezTo>
                <a:cubicBezTo>
                  <a:pt x="262985" y="3664855"/>
                  <a:pt x="283947" y="3684528"/>
                  <a:pt x="307649" y="3700329"/>
                </a:cubicBezTo>
                <a:lnTo>
                  <a:pt x="358924" y="3734512"/>
                </a:lnTo>
                <a:lnTo>
                  <a:pt x="410198" y="3768695"/>
                </a:lnTo>
                <a:cubicBezTo>
                  <a:pt x="461443" y="3785777"/>
                  <a:pt x="409951" y="3766553"/>
                  <a:pt x="478565" y="3802878"/>
                </a:cubicBezTo>
                <a:cubicBezTo>
                  <a:pt x="512341" y="3820760"/>
                  <a:pt x="550540" y="3831222"/>
                  <a:pt x="581114" y="3854153"/>
                </a:cubicBezTo>
                <a:lnTo>
                  <a:pt x="649481" y="3905428"/>
                </a:lnTo>
                <a:cubicBezTo>
                  <a:pt x="660875" y="3913974"/>
                  <a:pt x="670925" y="3924695"/>
                  <a:pt x="683664" y="3931065"/>
                </a:cubicBezTo>
                <a:cubicBezTo>
                  <a:pt x="706365" y="3942416"/>
                  <a:pt x="741264" y="3958774"/>
                  <a:pt x="760576" y="3973794"/>
                </a:cubicBezTo>
                <a:cubicBezTo>
                  <a:pt x="773296" y="3983687"/>
                  <a:pt x="781868" y="3998309"/>
                  <a:pt x="794759" y="4007977"/>
                </a:cubicBezTo>
                <a:cubicBezTo>
                  <a:pt x="804950" y="4015621"/>
                  <a:pt x="818342" y="4018002"/>
                  <a:pt x="828942" y="4025069"/>
                </a:cubicBezTo>
                <a:cubicBezTo>
                  <a:pt x="852644" y="4040870"/>
                  <a:pt x="871830" y="4063605"/>
                  <a:pt x="897309" y="4076344"/>
                </a:cubicBezTo>
                <a:lnTo>
                  <a:pt x="982767" y="4119073"/>
                </a:lnTo>
                <a:cubicBezTo>
                  <a:pt x="999858" y="4127619"/>
                  <a:pt x="1017655" y="4134879"/>
                  <a:pt x="1034041" y="4144710"/>
                </a:cubicBezTo>
                <a:cubicBezTo>
                  <a:pt x="1127224" y="4200620"/>
                  <a:pt x="1087984" y="4185480"/>
                  <a:pt x="1145137" y="4204531"/>
                </a:cubicBezTo>
                <a:cubicBezTo>
                  <a:pt x="1150834" y="4213077"/>
                  <a:pt x="1154208" y="4223752"/>
                  <a:pt x="1162228" y="4230168"/>
                </a:cubicBezTo>
                <a:cubicBezTo>
                  <a:pt x="1169262" y="4235795"/>
                  <a:pt x="1179809" y="4234685"/>
                  <a:pt x="1187866" y="4238714"/>
                </a:cubicBezTo>
                <a:cubicBezTo>
                  <a:pt x="1197052" y="4243307"/>
                  <a:pt x="1205613" y="4249230"/>
                  <a:pt x="1213503" y="4255805"/>
                </a:cubicBezTo>
                <a:cubicBezTo>
                  <a:pt x="1222788" y="4263542"/>
                  <a:pt x="1231404" y="4272158"/>
                  <a:pt x="1239141" y="4281443"/>
                </a:cubicBezTo>
                <a:cubicBezTo>
                  <a:pt x="1265710" y="4313325"/>
                  <a:pt x="1248124" y="4311055"/>
                  <a:pt x="1290415" y="4341263"/>
                </a:cubicBezTo>
                <a:cubicBezTo>
                  <a:pt x="1297745" y="4346499"/>
                  <a:pt x="1307507" y="4346960"/>
                  <a:pt x="1316053" y="4349809"/>
                </a:cubicBezTo>
                <a:cubicBezTo>
                  <a:pt x="1335993" y="4369749"/>
                  <a:pt x="1352409" y="4393988"/>
                  <a:pt x="1375873" y="4409630"/>
                </a:cubicBezTo>
                <a:cubicBezTo>
                  <a:pt x="1392965" y="4421024"/>
                  <a:pt x="1409534" y="4433245"/>
                  <a:pt x="1427148" y="4443813"/>
                </a:cubicBezTo>
                <a:cubicBezTo>
                  <a:pt x="1441391" y="4452359"/>
                  <a:pt x="1456270" y="4459925"/>
                  <a:pt x="1469877" y="4469450"/>
                </a:cubicBezTo>
                <a:cubicBezTo>
                  <a:pt x="1562344" y="4534176"/>
                  <a:pt x="1459479" y="4473569"/>
                  <a:pt x="1563881" y="4537817"/>
                </a:cubicBezTo>
                <a:cubicBezTo>
                  <a:pt x="1583440" y="4549853"/>
                  <a:pt x="1604819" y="4558928"/>
                  <a:pt x="1623701" y="4572000"/>
                </a:cubicBezTo>
                <a:cubicBezTo>
                  <a:pt x="1653066" y="4592329"/>
                  <a:pt x="1725824" y="4664123"/>
                  <a:pt x="1751888" y="4674549"/>
                </a:cubicBezTo>
                <a:cubicBezTo>
                  <a:pt x="1797133" y="4692648"/>
                  <a:pt x="1795437" y="4689338"/>
                  <a:pt x="1837346" y="4717278"/>
                </a:cubicBezTo>
                <a:cubicBezTo>
                  <a:pt x="1849197" y="4725179"/>
                  <a:pt x="1859451" y="4735367"/>
                  <a:pt x="1871529" y="4742916"/>
                </a:cubicBezTo>
                <a:cubicBezTo>
                  <a:pt x="1882332" y="4749668"/>
                  <a:pt x="1894651" y="4753687"/>
                  <a:pt x="1905712" y="4760007"/>
                </a:cubicBezTo>
                <a:cubicBezTo>
                  <a:pt x="1914630" y="4765103"/>
                  <a:pt x="1922163" y="4772506"/>
                  <a:pt x="1931350" y="4777099"/>
                </a:cubicBezTo>
                <a:cubicBezTo>
                  <a:pt x="1945071" y="4783959"/>
                  <a:pt x="1961175" y="4785895"/>
                  <a:pt x="1974079" y="4794190"/>
                </a:cubicBezTo>
                <a:cubicBezTo>
                  <a:pt x="2001400" y="4811753"/>
                  <a:pt x="2022791" y="4837897"/>
                  <a:pt x="2050991" y="4854011"/>
                </a:cubicBezTo>
                <a:cubicBezTo>
                  <a:pt x="2090871" y="4876800"/>
                  <a:pt x="2135758" y="4892485"/>
                  <a:pt x="2170632" y="4922377"/>
                </a:cubicBezTo>
                <a:cubicBezTo>
                  <a:pt x="2190572" y="4939469"/>
                  <a:pt x="2209213" y="4958205"/>
                  <a:pt x="2230453" y="4973652"/>
                </a:cubicBezTo>
                <a:cubicBezTo>
                  <a:pt x="2240756" y="4981145"/>
                  <a:pt x="2253575" y="4984424"/>
                  <a:pt x="2264636" y="4990744"/>
                </a:cubicBezTo>
                <a:cubicBezTo>
                  <a:pt x="2366592" y="5049005"/>
                  <a:pt x="2220165" y="4972860"/>
                  <a:pt x="2315911" y="5016381"/>
                </a:cubicBezTo>
                <a:cubicBezTo>
                  <a:pt x="2339106" y="5026924"/>
                  <a:pt x="2363894" y="5035277"/>
                  <a:pt x="2384277" y="5050564"/>
                </a:cubicBezTo>
                <a:cubicBezTo>
                  <a:pt x="2395671" y="5059110"/>
                  <a:pt x="2405721" y="5069832"/>
                  <a:pt x="2418460" y="5076202"/>
                </a:cubicBezTo>
                <a:cubicBezTo>
                  <a:pt x="2428965" y="5081455"/>
                  <a:pt x="2441249" y="5081899"/>
                  <a:pt x="2452643" y="5084747"/>
                </a:cubicBezTo>
                <a:cubicBezTo>
                  <a:pt x="2461189" y="5090444"/>
                  <a:pt x="2469094" y="5097246"/>
                  <a:pt x="2478281" y="5101839"/>
                </a:cubicBezTo>
                <a:cubicBezTo>
                  <a:pt x="2486338" y="5105868"/>
                  <a:pt x="2496044" y="5106010"/>
                  <a:pt x="2503918" y="5110385"/>
                </a:cubicBezTo>
                <a:cubicBezTo>
                  <a:pt x="2523418" y="5121219"/>
                  <a:pt x="2569008" y="5153911"/>
                  <a:pt x="2589376" y="5170205"/>
                </a:cubicBezTo>
                <a:cubicBezTo>
                  <a:pt x="2592522" y="5172722"/>
                  <a:pt x="2595073" y="5175902"/>
                  <a:pt x="2597922" y="5178751"/>
                </a:cubicBezTo>
              </a:path>
            </a:pathLst>
          </a:custGeom>
          <a:noFill/>
          <a:ln w="762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5" name="자유형 34"/>
          <p:cNvSpPr/>
          <p:nvPr/>
        </p:nvSpPr>
        <p:spPr>
          <a:xfrm>
            <a:off x="6817878" y="1204957"/>
            <a:ext cx="2830324" cy="5212935"/>
          </a:xfrm>
          <a:custGeom>
            <a:avLst/>
            <a:gdLst>
              <a:gd name="connsiteX0" fmla="*/ 1274989 w 2830324"/>
              <a:gd name="connsiteY0" fmla="*/ 0 h 5212935"/>
              <a:gd name="connsiteX1" fmla="*/ 1283535 w 2830324"/>
              <a:gd name="connsiteY1" fmla="*/ 683664 h 5212935"/>
              <a:gd name="connsiteX2" fmla="*/ 1274989 w 2830324"/>
              <a:gd name="connsiteY2" fmla="*/ 726393 h 5212935"/>
              <a:gd name="connsiteX3" fmla="*/ 1249352 w 2830324"/>
              <a:gd name="connsiteY3" fmla="*/ 846034 h 5212935"/>
              <a:gd name="connsiteX4" fmla="*/ 1240806 w 2830324"/>
              <a:gd name="connsiteY4" fmla="*/ 897308 h 5212935"/>
              <a:gd name="connsiteX5" fmla="*/ 1223715 w 2830324"/>
              <a:gd name="connsiteY5" fmla="*/ 940037 h 5212935"/>
              <a:gd name="connsiteX6" fmla="*/ 1215169 w 2830324"/>
              <a:gd name="connsiteY6" fmla="*/ 965675 h 5212935"/>
              <a:gd name="connsiteX7" fmla="*/ 1206623 w 2830324"/>
              <a:gd name="connsiteY7" fmla="*/ 1051133 h 5212935"/>
              <a:gd name="connsiteX8" fmla="*/ 1189531 w 2830324"/>
              <a:gd name="connsiteY8" fmla="*/ 1128045 h 5212935"/>
              <a:gd name="connsiteX9" fmla="*/ 1180986 w 2830324"/>
              <a:gd name="connsiteY9" fmla="*/ 1170774 h 5212935"/>
              <a:gd name="connsiteX10" fmla="*/ 1155348 w 2830324"/>
              <a:gd name="connsiteY10" fmla="*/ 1392964 h 5212935"/>
              <a:gd name="connsiteX11" fmla="*/ 1146802 w 2830324"/>
              <a:gd name="connsiteY11" fmla="*/ 1444239 h 5212935"/>
              <a:gd name="connsiteX12" fmla="*/ 1129711 w 2830324"/>
              <a:gd name="connsiteY12" fmla="*/ 1486968 h 5212935"/>
              <a:gd name="connsiteX13" fmla="*/ 1121165 w 2830324"/>
              <a:gd name="connsiteY13" fmla="*/ 1598064 h 5212935"/>
              <a:gd name="connsiteX14" fmla="*/ 1104073 w 2830324"/>
              <a:gd name="connsiteY14" fmla="*/ 1657884 h 5212935"/>
              <a:gd name="connsiteX15" fmla="*/ 1095528 w 2830324"/>
              <a:gd name="connsiteY15" fmla="*/ 1811708 h 5212935"/>
              <a:gd name="connsiteX16" fmla="*/ 1086982 w 2830324"/>
              <a:gd name="connsiteY16" fmla="*/ 1854437 h 5212935"/>
              <a:gd name="connsiteX17" fmla="*/ 1069890 w 2830324"/>
              <a:gd name="connsiteY17" fmla="*/ 2016807 h 5212935"/>
              <a:gd name="connsiteX18" fmla="*/ 1061344 w 2830324"/>
              <a:gd name="connsiteY18" fmla="*/ 2050991 h 5212935"/>
              <a:gd name="connsiteX19" fmla="*/ 1052799 w 2830324"/>
              <a:gd name="connsiteY19" fmla="*/ 2102265 h 5212935"/>
              <a:gd name="connsiteX20" fmla="*/ 1044253 w 2830324"/>
              <a:gd name="connsiteY20" fmla="*/ 2401368 h 5212935"/>
              <a:gd name="connsiteX21" fmla="*/ 1027161 w 2830324"/>
              <a:gd name="connsiteY21" fmla="*/ 2478280 h 5212935"/>
              <a:gd name="connsiteX22" fmla="*/ 1018615 w 2830324"/>
              <a:gd name="connsiteY22" fmla="*/ 2503918 h 5212935"/>
              <a:gd name="connsiteX23" fmla="*/ 1010070 w 2830324"/>
              <a:gd name="connsiteY23" fmla="*/ 2546647 h 5212935"/>
              <a:gd name="connsiteX24" fmla="*/ 950249 w 2830324"/>
              <a:gd name="connsiteY24" fmla="*/ 2623559 h 5212935"/>
              <a:gd name="connsiteX25" fmla="*/ 924612 w 2830324"/>
              <a:gd name="connsiteY25" fmla="*/ 2632105 h 5212935"/>
              <a:gd name="connsiteX26" fmla="*/ 898974 w 2830324"/>
              <a:gd name="connsiteY26" fmla="*/ 2657742 h 5212935"/>
              <a:gd name="connsiteX27" fmla="*/ 804971 w 2830324"/>
              <a:gd name="connsiteY27" fmla="*/ 2709017 h 5212935"/>
              <a:gd name="connsiteX28" fmla="*/ 770787 w 2830324"/>
              <a:gd name="connsiteY28" fmla="*/ 2726108 h 5212935"/>
              <a:gd name="connsiteX29" fmla="*/ 719513 w 2830324"/>
              <a:gd name="connsiteY29" fmla="*/ 2743200 h 5212935"/>
              <a:gd name="connsiteX30" fmla="*/ 668238 w 2830324"/>
              <a:gd name="connsiteY30" fmla="*/ 2768837 h 5212935"/>
              <a:gd name="connsiteX31" fmla="*/ 642601 w 2830324"/>
              <a:gd name="connsiteY31" fmla="*/ 2785929 h 5212935"/>
              <a:gd name="connsiteX32" fmla="*/ 591326 w 2830324"/>
              <a:gd name="connsiteY32" fmla="*/ 2803021 h 5212935"/>
              <a:gd name="connsiteX33" fmla="*/ 540051 w 2830324"/>
              <a:gd name="connsiteY33" fmla="*/ 2837204 h 5212935"/>
              <a:gd name="connsiteX34" fmla="*/ 428956 w 2830324"/>
              <a:gd name="connsiteY34" fmla="*/ 2888479 h 5212935"/>
              <a:gd name="connsiteX35" fmla="*/ 377681 w 2830324"/>
              <a:gd name="connsiteY35" fmla="*/ 2914116 h 5212935"/>
              <a:gd name="connsiteX36" fmla="*/ 352043 w 2830324"/>
              <a:gd name="connsiteY36" fmla="*/ 2922662 h 5212935"/>
              <a:gd name="connsiteX37" fmla="*/ 258040 w 2830324"/>
              <a:gd name="connsiteY37" fmla="*/ 2965391 h 5212935"/>
              <a:gd name="connsiteX38" fmla="*/ 223857 w 2830324"/>
              <a:gd name="connsiteY38" fmla="*/ 2999574 h 5212935"/>
              <a:gd name="connsiteX39" fmla="*/ 172582 w 2830324"/>
              <a:gd name="connsiteY39" fmla="*/ 3033757 h 5212935"/>
              <a:gd name="connsiteX40" fmla="*/ 155490 w 2830324"/>
              <a:gd name="connsiteY40" fmla="*/ 3059394 h 5212935"/>
              <a:gd name="connsiteX41" fmla="*/ 129853 w 2830324"/>
              <a:gd name="connsiteY41" fmla="*/ 3110669 h 5212935"/>
              <a:gd name="connsiteX42" fmla="*/ 121307 w 2830324"/>
              <a:gd name="connsiteY42" fmla="*/ 3238856 h 5212935"/>
              <a:gd name="connsiteX43" fmla="*/ 112761 w 2830324"/>
              <a:gd name="connsiteY43" fmla="*/ 3273039 h 5212935"/>
              <a:gd name="connsiteX44" fmla="*/ 104215 w 2830324"/>
              <a:gd name="connsiteY44" fmla="*/ 3324314 h 5212935"/>
              <a:gd name="connsiteX45" fmla="*/ 95670 w 2830324"/>
              <a:gd name="connsiteY45" fmla="*/ 3358497 h 5212935"/>
              <a:gd name="connsiteX46" fmla="*/ 78578 w 2830324"/>
              <a:gd name="connsiteY46" fmla="*/ 3409772 h 5212935"/>
              <a:gd name="connsiteX47" fmla="*/ 70032 w 2830324"/>
              <a:gd name="connsiteY47" fmla="*/ 3495230 h 5212935"/>
              <a:gd name="connsiteX48" fmla="*/ 61486 w 2830324"/>
              <a:gd name="connsiteY48" fmla="*/ 3537959 h 5212935"/>
              <a:gd name="connsiteX49" fmla="*/ 52941 w 2830324"/>
              <a:gd name="connsiteY49" fmla="*/ 3589234 h 5212935"/>
              <a:gd name="connsiteX50" fmla="*/ 44395 w 2830324"/>
              <a:gd name="connsiteY50" fmla="*/ 3631963 h 5212935"/>
              <a:gd name="connsiteX51" fmla="*/ 35849 w 2830324"/>
              <a:gd name="connsiteY51" fmla="*/ 3691783 h 5212935"/>
              <a:gd name="connsiteX52" fmla="*/ 27303 w 2830324"/>
              <a:gd name="connsiteY52" fmla="*/ 3768695 h 5212935"/>
              <a:gd name="connsiteX53" fmla="*/ 18758 w 2830324"/>
              <a:gd name="connsiteY53" fmla="*/ 3794333 h 5212935"/>
              <a:gd name="connsiteX54" fmla="*/ 10212 w 2830324"/>
              <a:gd name="connsiteY54" fmla="*/ 3913974 h 5212935"/>
              <a:gd name="connsiteX55" fmla="*/ 10212 w 2830324"/>
              <a:gd name="connsiteY55" fmla="*/ 4025069 h 5212935"/>
              <a:gd name="connsiteX56" fmla="*/ 35849 w 2830324"/>
              <a:gd name="connsiteY56" fmla="*/ 4076344 h 5212935"/>
              <a:gd name="connsiteX57" fmla="*/ 61486 w 2830324"/>
              <a:gd name="connsiteY57" fmla="*/ 4101981 h 5212935"/>
              <a:gd name="connsiteX58" fmla="*/ 78578 w 2830324"/>
              <a:gd name="connsiteY58" fmla="*/ 4127619 h 5212935"/>
              <a:gd name="connsiteX59" fmla="*/ 104215 w 2830324"/>
              <a:gd name="connsiteY59" fmla="*/ 4144710 h 5212935"/>
              <a:gd name="connsiteX60" fmla="*/ 129853 w 2830324"/>
              <a:gd name="connsiteY60" fmla="*/ 4170348 h 5212935"/>
              <a:gd name="connsiteX61" fmla="*/ 249494 w 2830324"/>
              <a:gd name="connsiteY61" fmla="*/ 4255806 h 5212935"/>
              <a:gd name="connsiteX62" fmla="*/ 292223 w 2830324"/>
              <a:gd name="connsiteY62" fmla="*/ 4272897 h 5212935"/>
              <a:gd name="connsiteX63" fmla="*/ 369135 w 2830324"/>
              <a:gd name="connsiteY63" fmla="*/ 4315626 h 5212935"/>
              <a:gd name="connsiteX64" fmla="*/ 437501 w 2830324"/>
              <a:gd name="connsiteY64" fmla="*/ 4349809 h 5212935"/>
              <a:gd name="connsiteX65" fmla="*/ 480230 w 2830324"/>
              <a:gd name="connsiteY65" fmla="*/ 4366901 h 5212935"/>
              <a:gd name="connsiteX66" fmla="*/ 514414 w 2830324"/>
              <a:gd name="connsiteY66" fmla="*/ 4375447 h 5212935"/>
              <a:gd name="connsiteX67" fmla="*/ 548597 w 2830324"/>
              <a:gd name="connsiteY67" fmla="*/ 4392538 h 5212935"/>
              <a:gd name="connsiteX68" fmla="*/ 582780 w 2830324"/>
              <a:gd name="connsiteY68" fmla="*/ 4401084 h 5212935"/>
              <a:gd name="connsiteX69" fmla="*/ 710967 w 2830324"/>
              <a:gd name="connsiteY69" fmla="*/ 4435267 h 5212935"/>
              <a:gd name="connsiteX70" fmla="*/ 787879 w 2830324"/>
              <a:gd name="connsiteY70" fmla="*/ 4460905 h 5212935"/>
              <a:gd name="connsiteX71" fmla="*/ 822062 w 2830324"/>
              <a:gd name="connsiteY71" fmla="*/ 4477996 h 5212935"/>
              <a:gd name="connsiteX72" fmla="*/ 847700 w 2830324"/>
              <a:gd name="connsiteY72" fmla="*/ 4495088 h 5212935"/>
              <a:gd name="connsiteX73" fmla="*/ 907520 w 2830324"/>
              <a:gd name="connsiteY73" fmla="*/ 4512179 h 5212935"/>
              <a:gd name="connsiteX74" fmla="*/ 958795 w 2830324"/>
              <a:gd name="connsiteY74" fmla="*/ 4537817 h 5212935"/>
              <a:gd name="connsiteX75" fmla="*/ 984432 w 2830324"/>
              <a:gd name="connsiteY75" fmla="*/ 4554908 h 5212935"/>
              <a:gd name="connsiteX76" fmla="*/ 1035707 w 2830324"/>
              <a:gd name="connsiteY76" fmla="*/ 4572000 h 5212935"/>
              <a:gd name="connsiteX77" fmla="*/ 1061344 w 2830324"/>
              <a:gd name="connsiteY77" fmla="*/ 4580546 h 5212935"/>
              <a:gd name="connsiteX78" fmla="*/ 1086982 w 2830324"/>
              <a:gd name="connsiteY78" fmla="*/ 4597637 h 5212935"/>
              <a:gd name="connsiteX79" fmla="*/ 1138257 w 2830324"/>
              <a:gd name="connsiteY79" fmla="*/ 4614729 h 5212935"/>
              <a:gd name="connsiteX80" fmla="*/ 1215169 w 2830324"/>
              <a:gd name="connsiteY80" fmla="*/ 4648912 h 5212935"/>
              <a:gd name="connsiteX81" fmla="*/ 1249352 w 2830324"/>
              <a:gd name="connsiteY81" fmla="*/ 4666004 h 5212935"/>
              <a:gd name="connsiteX82" fmla="*/ 1283535 w 2830324"/>
              <a:gd name="connsiteY82" fmla="*/ 4674550 h 5212935"/>
              <a:gd name="connsiteX83" fmla="*/ 1309172 w 2830324"/>
              <a:gd name="connsiteY83" fmla="*/ 4683095 h 5212935"/>
              <a:gd name="connsiteX84" fmla="*/ 1377539 w 2830324"/>
              <a:gd name="connsiteY84" fmla="*/ 4700187 h 5212935"/>
              <a:gd name="connsiteX85" fmla="*/ 1471543 w 2830324"/>
              <a:gd name="connsiteY85" fmla="*/ 4708733 h 5212935"/>
              <a:gd name="connsiteX86" fmla="*/ 1539909 w 2830324"/>
              <a:gd name="connsiteY86" fmla="*/ 4725824 h 5212935"/>
              <a:gd name="connsiteX87" fmla="*/ 1565546 w 2830324"/>
              <a:gd name="connsiteY87" fmla="*/ 4734370 h 5212935"/>
              <a:gd name="connsiteX88" fmla="*/ 1625367 w 2830324"/>
              <a:gd name="connsiteY88" fmla="*/ 4742916 h 5212935"/>
              <a:gd name="connsiteX89" fmla="*/ 1719371 w 2830324"/>
              <a:gd name="connsiteY89" fmla="*/ 4768553 h 5212935"/>
              <a:gd name="connsiteX90" fmla="*/ 1753554 w 2830324"/>
              <a:gd name="connsiteY90" fmla="*/ 4777099 h 5212935"/>
              <a:gd name="connsiteX91" fmla="*/ 1787737 w 2830324"/>
              <a:gd name="connsiteY91" fmla="*/ 4794191 h 5212935"/>
              <a:gd name="connsiteX92" fmla="*/ 1839012 w 2830324"/>
              <a:gd name="connsiteY92" fmla="*/ 4811282 h 5212935"/>
              <a:gd name="connsiteX93" fmla="*/ 1898832 w 2830324"/>
              <a:gd name="connsiteY93" fmla="*/ 4836920 h 5212935"/>
              <a:gd name="connsiteX94" fmla="*/ 1967199 w 2830324"/>
              <a:gd name="connsiteY94" fmla="*/ 4862557 h 5212935"/>
              <a:gd name="connsiteX95" fmla="*/ 2027019 w 2830324"/>
              <a:gd name="connsiteY95" fmla="*/ 4896740 h 5212935"/>
              <a:gd name="connsiteX96" fmla="*/ 2069748 w 2830324"/>
              <a:gd name="connsiteY96" fmla="*/ 4905286 h 5212935"/>
              <a:gd name="connsiteX97" fmla="*/ 2112477 w 2830324"/>
              <a:gd name="connsiteY97" fmla="*/ 4930923 h 5212935"/>
              <a:gd name="connsiteX98" fmla="*/ 2146660 w 2830324"/>
              <a:gd name="connsiteY98" fmla="*/ 4939469 h 5212935"/>
              <a:gd name="connsiteX99" fmla="*/ 2232118 w 2830324"/>
              <a:gd name="connsiteY99" fmla="*/ 4973652 h 5212935"/>
              <a:gd name="connsiteX100" fmla="*/ 2274847 w 2830324"/>
              <a:gd name="connsiteY100" fmla="*/ 4990744 h 5212935"/>
              <a:gd name="connsiteX101" fmla="*/ 2351759 w 2830324"/>
              <a:gd name="connsiteY101" fmla="*/ 5024927 h 5212935"/>
              <a:gd name="connsiteX102" fmla="*/ 2394488 w 2830324"/>
              <a:gd name="connsiteY102" fmla="*/ 5033473 h 5212935"/>
              <a:gd name="connsiteX103" fmla="*/ 2462855 w 2830324"/>
              <a:gd name="connsiteY103" fmla="*/ 5067656 h 5212935"/>
              <a:gd name="connsiteX104" fmla="*/ 2514129 w 2830324"/>
              <a:gd name="connsiteY104" fmla="*/ 5093293 h 5212935"/>
              <a:gd name="connsiteX105" fmla="*/ 2548313 w 2830324"/>
              <a:gd name="connsiteY105" fmla="*/ 5101839 h 5212935"/>
              <a:gd name="connsiteX106" fmla="*/ 2659408 w 2830324"/>
              <a:gd name="connsiteY106" fmla="*/ 5136022 h 5212935"/>
              <a:gd name="connsiteX107" fmla="*/ 2744866 w 2830324"/>
              <a:gd name="connsiteY107" fmla="*/ 5178751 h 5212935"/>
              <a:gd name="connsiteX108" fmla="*/ 2779049 w 2830324"/>
              <a:gd name="connsiteY108" fmla="*/ 5195843 h 5212935"/>
              <a:gd name="connsiteX109" fmla="*/ 2830324 w 2830324"/>
              <a:gd name="connsiteY109" fmla="*/ 5212935 h 52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830324" h="5212935">
                <a:moveTo>
                  <a:pt x="1274989" y="0"/>
                </a:moveTo>
                <a:cubicBezTo>
                  <a:pt x="1298942" y="347316"/>
                  <a:pt x="1299208" y="244836"/>
                  <a:pt x="1283535" y="683664"/>
                </a:cubicBezTo>
                <a:cubicBezTo>
                  <a:pt x="1283017" y="698180"/>
                  <a:pt x="1277377" y="712066"/>
                  <a:pt x="1274989" y="726393"/>
                </a:cubicBezTo>
                <a:cubicBezTo>
                  <a:pt x="1245635" y="902514"/>
                  <a:pt x="1290380" y="668242"/>
                  <a:pt x="1249352" y="846034"/>
                </a:cubicBezTo>
                <a:cubicBezTo>
                  <a:pt x="1245456" y="862917"/>
                  <a:pt x="1245365" y="880591"/>
                  <a:pt x="1240806" y="897308"/>
                </a:cubicBezTo>
                <a:cubicBezTo>
                  <a:pt x="1236770" y="912108"/>
                  <a:pt x="1229101" y="925674"/>
                  <a:pt x="1223715" y="940037"/>
                </a:cubicBezTo>
                <a:cubicBezTo>
                  <a:pt x="1220552" y="948472"/>
                  <a:pt x="1218018" y="957129"/>
                  <a:pt x="1215169" y="965675"/>
                </a:cubicBezTo>
                <a:cubicBezTo>
                  <a:pt x="1212320" y="994161"/>
                  <a:pt x="1210407" y="1022756"/>
                  <a:pt x="1206623" y="1051133"/>
                </a:cubicBezTo>
                <a:cubicBezTo>
                  <a:pt x="1202326" y="1083357"/>
                  <a:pt x="1196301" y="1097577"/>
                  <a:pt x="1189531" y="1128045"/>
                </a:cubicBezTo>
                <a:cubicBezTo>
                  <a:pt x="1186380" y="1142224"/>
                  <a:pt x="1183834" y="1156531"/>
                  <a:pt x="1180986" y="1170774"/>
                </a:cubicBezTo>
                <a:cubicBezTo>
                  <a:pt x="1172208" y="1276103"/>
                  <a:pt x="1173634" y="1283250"/>
                  <a:pt x="1155348" y="1392964"/>
                </a:cubicBezTo>
                <a:cubicBezTo>
                  <a:pt x="1152499" y="1410056"/>
                  <a:pt x="1151361" y="1427522"/>
                  <a:pt x="1146802" y="1444239"/>
                </a:cubicBezTo>
                <a:cubicBezTo>
                  <a:pt x="1142766" y="1459039"/>
                  <a:pt x="1135408" y="1472725"/>
                  <a:pt x="1129711" y="1486968"/>
                </a:cubicBezTo>
                <a:cubicBezTo>
                  <a:pt x="1126862" y="1524000"/>
                  <a:pt x="1126675" y="1561334"/>
                  <a:pt x="1121165" y="1598064"/>
                </a:cubicBezTo>
                <a:cubicBezTo>
                  <a:pt x="1118089" y="1618573"/>
                  <a:pt x="1106544" y="1637294"/>
                  <a:pt x="1104073" y="1657884"/>
                </a:cubicBezTo>
                <a:cubicBezTo>
                  <a:pt x="1097955" y="1708872"/>
                  <a:pt x="1099977" y="1760547"/>
                  <a:pt x="1095528" y="1811708"/>
                </a:cubicBezTo>
                <a:cubicBezTo>
                  <a:pt x="1094270" y="1826178"/>
                  <a:pt x="1089191" y="1840081"/>
                  <a:pt x="1086982" y="1854437"/>
                </a:cubicBezTo>
                <a:cubicBezTo>
                  <a:pt x="1066062" y="1990416"/>
                  <a:pt x="1092121" y="1850077"/>
                  <a:pt x="1069890" y="2016807"/>
                </a:cubicBezTo>
                <a:cubicBezTo>
                  <a:pt x="1068338" y="2028449"/>
                  <a:pt x="1063647" y="2039474"/>
                  <a:pt x="1061344" y="2050991"/>
                </a:cubicBezTo>
                <a:cubicBezTo>
                  <a:pt x="1057946" y="2067982"/>
                  <a:pt x="1055647" y="2085174"/>
                  <a:pt x="1052799" y="2102265"/>
                </a:cubicBezTo>
                <a:cubicBezTo>
                  <a:pt x="1049950" y="2201966"/>
                  <a:pt x="1049234" y="2301751"/>
                  <a:pt x="1044253" y="2401368"/>
                </a:cubicBezTo>
                <a:cubicBezTo>
                  <a:pt x="1043719" y="2412049"/>
                  <a:pt x="1030889" y="2465233"/>
                  <a:pt x="1027161" y="2478280"/>
                </a:cubicBezTo>
                <a:cubicBezTo>
                  <a:pt x="1024686" y="2486942"/>
                  <a:pt x="1020800" y="2495179"/>
                  <a:pt x="1018615" y="2503918"/>
                </a:cubicBezTo>
                <a:cubicBezTo>
                  <a:pt x="1015092" y="2518009"/>
                  <a:pt x="1016080" y="2533424"/>
                  <a:pt x="1010070" y="2546647"/>
                </a:cubicBezTo>
                <a:cubicBezTo>
                  <a:pt x="1002689" y="2562885"/>
                  <a:pt x="970698" y="2609926"/>
                  <a:pt x="950249" y="2623559"/>
                </a:cubicBezTo>
                <a:cubicBezTo>
                  <a:pt x="942754" y="2628556"/>
                  <a:pt x="933158" y="2629256"/>
                  <a:pt x="924612" y="2632105"/>
                </a:cubicBezTo>
                <a:cubicBezTo>
                  <a:pt x="916066" y="2640651"/>
                  <a:pt x="908258" y="2650005"/>
                  <a:pt x="898974" y="2657742"/>
                </a:cubicBezTo>
                <a:cubicBezTo>
                  <a:pt x="875552" y="2677260"/>
                  <a:pt x="824440" y="2699283"/>
                  <a:pt x="804971" y="2709017"/>
                </a:cubicBezTo>
                <a:cubicBezTo>
                  <a:pt x="793576" y="2714714"/>
                  <a:pt x="782873" y="2722079"/>
                  <a:pt x="770787" y="2726108"/>
                </a:cubicBezTo>
                <a:cubicBezTo>
                  <a:pt x="753696" y="2731805"/>
                  <a:pt x="734503" y="2733207"/>
                  <a:pt x="719513" y="2743200"/>
                </a:cubicBezTo>
                <a:cubicBezTo>
                  <a:pt x="686380" y="2765289"/>
                  <a:pt x="703619" y="2757044"/>
                  <a:pt x="668238" y="2768837"/>
                </a:cubicBezTo>
                <a:cubicBezTo>
                  <a:pt x="659692" y="2774534"/>
                  <a:pt x="651986" y="2781758"/>
                  <a:pt x="642601" y="2785929"/>
                </a:cubicBezTo>
                <a:cubicBezTo>
                  <a:pt x="626138" y="2793246"/>
                  <a:pt x="606316" y="2793027"/>
                  <a:pt x="591326" y="2803021"/>
                </a:cubicBezTo>
                <a:cubicBezTo>
                  <a:pt x="574234" y="2814415"/>
                  <a:pt x="558424" y="2828018"/>
                  <a:pt x="540051" y="2837204"/>
                </a:cubicBezTo>
                <a:cubicBezTo>
                  <a:pt x="410946" y="2901755"/>
                  <a:pt x="572670" y="2822149"/>
                  <a:pt x="428956" y="2888479"/>
                </a:cubicBezTo>
                <a:cubicBezTo>
                  <a:pt x="411606" y="2896487"/>
                  <a:pt x="395143" y="2906355"/>
                  <a:pt x="377681" y="2914116"/>
                </a:cubicBezTo>
                <a:cubicBezTo>
                  <a:pt x="369449" y="2917775"/>
                  <a:pt x="360244" y="2918934"/>
                  <a:pt x="352043" y="2922662"/>
                </a:cubicBezTo>
                <a:cubicBezTo>
                  <a:pt x="246958" y="2970428"/>
                  <a:pt x="317982" y="2945410"/>
                  <a:pt x="258040" y="2965391"/>
                </a:cubicBezTo>
                <a:cubicBezTo>
                  <a:pt x="243538" y="3008896"/>
                  <a:pt x="261147" y="2978857"/>
                  <a:pt x="223857" y="2999574"/>
                </a:cubicBezTo>
                <a:cubicBezTo>
                  <a:pt x="205900" y="3009550"/>
                  <a:pt x="172582" y="3033757"/>
                  <a:pt x="172582" y="3033757"/>
                </a:cubicBezTo>
                <a:cubicBezTo>
                  <a:pt x="166885" y="3042303"/>
                  <a:pt x="160083" y="3050208"/>
                  <a:pt x="155490" y="3059394"/>
                </a:cubicBezTo>
                <a:cubicBezTo>
                  <a:pt x="120104" y="3130164"/>
                  <a:pt x="178838" y="3037189"/>
                  <a:pt x="129853" y="3110669"/>
                </a:cubicBezTo>
                <a:cubicBezTo>
                  <a:pt x="127004" y="3153398"/>
                  <a:pt x="125790" y="3196267"/>
                  <a:pt x="121307" y="3238856"/>
                </a:cubicBezTo>
                <a:cubicBezTo>
                  <a:pt x="120077" y="3250536"/>
                  <a:pt x="115064" y="3261522"/>
                  <a:pt x="112761" y="3273039"/>
                </a:cubicBezTo>
                <a:cubicBezTo>
                  <a:pt x="109363" y="3290030"/>
                  <a:pt x="107613" y="3307323"/>
                  <a:pt x="104215" y="3324314"/>
                </a:cubicBezTo>
                <a:cubicBezTo>
                  <a:pt x="101912" y="3335831"/>
                  <a:pt x="99045" y="3347247"/>
                  <a:pt x="95670" y="3358497"/>
                </a:cubicBezTo>
                <a:cubicBezTo>
                  <a:pt x="90493" y="3375753"/>
                  <a:pt x="78578" y="3409772"/>
                  <a:pt x="78578" y="3409772"/>
                </a:cubicBezTo>
                <a:cubicBezTo>
                  <a:pt x="75729" y="3438258"/>
                  <a:pt x="73816" y="3466853"/>
                  <a:pt x="70032" y="3495230"/>
                </a:cubicBezTo>
                <a:cubicBezTo>
                  <a:pt x="68112" y="3509628"/>
                  <a:pt x="64084" y="3523668"/>
                  <a:pt x="61486" y="3537959"/>
                </a:cubicBezTo>
                <a:cubicBezTo>
                  <a:pt x="58386" y="3555007"/>
                  <a:pt x="56041" y="3572186"/>
                  <a:pt x="52941" y="3589234"/>
                </a:cubicBezTo>
                <a:cubicBezTo>
                  <a:pt x="50343" y="3603525"/>
                  <a:pt x="46783" y="3617636"/>
                  <a:pt x="44395" y="3631963"/>
                </a:cubicBezTo>
                <a:cubicBezTo>
                  <a:pt x="41084" y="3651831"/>
                  <a:pt x="38347" y="3671796"/>
                  <a:pt x="35849" y="3691783"/>
                </a:cubicBezTo>
                <a:cubicBezTo>
                  <a:pt x="32649" y="3717379"/>
                  <a:pt x="31544" y="3743251"/>
                  <a:pt x="27303" y="3768695"/>
                </a:cubicBezTo>
                <a:cubicBezTo>
                  <a:pt x="25822" y="3777581"/>
                  <a:pt x="21606" y="3785787"/>
                  <a:pt x="18758" y="3794333"/>
                </a:cubicBezTo>
                <a:cubicBezTo>
                  <a:pt x="15909" y="3834213"/>
                  <a:pt x="14398" y="3874212"/>
                  <a:pt x="10212" y="3913974"/>
                </a:cubicBezTo>
                <a:cubicBezTo>
                  <a:pt x="2168" y="3990394"/>
                  <a:pt x="-8050" y="3924628"/>
                  <a:pt x="10212" y="4025069"/>
                </a:cubicBezTo>
                <a:cubicBezTo>
                  <a:pt x="13797" y="4044788"/>
                  <a:pt x="23120" y="4061069"/>
                  <a:pt x="35849" y="4076344"/>
                </a:cubicBezTo>
                <a:cubicBezTo>
                  <a:pt x="43586" y="4085628"/>
                  <a:pt x="53749" y="4092697"/>
                  <a:pt x="61486" y="4101981"/>
                </a:cubicBezTo>
                <a:cubicBezTo>
                  <a:pt x="68061" y="4109871"/>
                  <a:pt x="71315" y="4120356"/>
                  <a:pt x="78578" y="4127619"/>
                </a:cubicBezTo>
                <a:cubicBezTo>
                  <a:pt x="85840" y="4134881"/>
                  <a:pt x="96325" y="4138135"/>
                  <a:pt x="104215" y="4144710"/>
                </a:cubicBezTo>
                <a:cubicBezTo>
                  <a:pt x="113500" y="4152447"/>
                  <a:pt x="120568" y="4162611"/>
                  <a:pt x="129853" y="4170348"/>
                </a:cubicBezTo>
                <a:cubicBezTo>
                  <a:pt x="163463" y="4198356"/>
                  <a:pt x="207765" y="4234942"/>
                  <a:pt x="249494" y="4255806"/>
                </a:cubicBezTo>
                <a:cubicBezTo>
                  <a:pt x="263215" y="4262666"/>
                  <a:pt x="277980" y="4267200"/>
                  <a:pt x="292223" y="4272897"/>
                </a:cubicBezTo>
                <a:cubicBezTo>
                  <a:pt x="337614" y="4318289"/>
                  <a:pt x="295938" y="4284256"/>
                  <a:pt x="369135" y="4315626"/>
                </a:cubicBezTo>
                <a:cubicBezTo>
                  <a:pt x="392553" y="4325662"/>
                  <a:pt x="413845" y="4340346"/>
                  <a:pt x="437501" y="4349809"/>
                </a:cubicBezTo>
                <a:cubicBezTo>
                  <a:pt x="451744" y="4355506"/>
                  <a:pt x="465677" y="4362050"/>
                  <a:pt x="480230" y="4366901"/>
                </a:cubicBezTo>
                <a:cubicBezTo>
                  <a:pt x="491373" y="4370615"/>
                  <a:pt x="503416" y="4371323"/>
                  <a:pt x="514414" y="4375447"/>
                </a:cubicBezTo>
                <a:cubicBezTo>
                  <a:pt x="526342" y="4379920"/>
                  <a:pt x="536669" y="4388065"/>
                  <a:pt x="548597" y="4392538"/>
                </a:cubicBezTo>
                <a:cubicBezTo>
                  <a:pt x="559594" y="4396662"/>
                  <a:pt x="571554" y="4397630"/>
                  <a:pt x="582780" y="4401084"/>
                </a:cubicBezTo>
                <a:cubicBezTo>
                  <a:pt x="693100" y="4435030"/>
                  <a:pt x="622155" y="4420466"/>
                  <a:pt x="710967" y="4435267"/>
                </a:cubicBezTo>
                <a:cubicBezTo>
                  <a:pt x="736604" y="4443813"/>
                  <a:pt x="763708" y="4448820"/>
                  <a:pt x="787879" y="4460905"/>
                </a:cubicBezTo>
                <a:cubicBezTo>
                  <a:pt x="799273" y="4466602"/>
                  <a:pt x="811001" y="4471676"/>
                  <a:pt x="822062" y="4477996"/>
                </a:cubicBezTo>
                <a:cubicBezTo>
                  <a:pt x="830980" y="4483092"/>
                  <a:pt x="838513" y="4490495"/>
                  <a:pt x="847700" y="4495088"/>
                </a:cubicBezTo>
                <a:cubicBezTo>
                  <a:pt x="859963" y="4501220"/>
                  <a:pt x="896563" y="4509440"/>
                  <a:pt x="907520" y="4512179"/>
                </a:cubicBezTo>
                <a:cubicBezTo>
                  <a:pt x="980992" y="4561160"/>
                  <a:pt x="888036" y="4502437"/>
                  <a:pt x="958795" y="4537817"/>
                </a:cubicBezTo>
                <a:cubicBezTo>
                  <a:pt x="967981" y="4542410"/>
                  <a:pt x="975047" y="4550737"/>
                  <a:pt x="984432" y="4554908"/>
                </a:cubicBezTo>
                <a:cubicBezTo>
                  <a:pt x="1000895" y="4562225"/>
                  <a:pt x="1018615" y="4566303"/>
                  <a:pt x="1035707" y="4572000"/>
                </a:cubicBezTo>
                <a:cubicBezTo>
                  <a:pt x="1044253" y="4574849"/>
                  <a:pt x="1053849" y="4575549"/>
                  <a:pt x="1061344" y="4580546"/>
                </a:cubicBezTo>
                <a:cubicBezTo>
                  <a:pt x="1069890" y="4586243"/>
                  <a:pt x="1077596" y="4593466"/>
                  <a:pt x="1086982" y="4597637"/>
                </a:cubicBezTo>
                <a:cubicBezTo>
                  <a:pt x="1103445" y="4604954"/>
                  <a:pt x="1138257" y="4614729"/>
                  <a:pt x="1138257" y="4614729"/>
                </a:cubicBezTo>
                <a:cubicBezTo>
                  <a:pt x="1213673" y="4665009"/>
                  <a:pt x="1093126" y="4587889"/>
                  <a:pt x="1215169" y="4648912"/>
                </a:cubicBezTo>
                <a:cubicBezTo>
                  <a:pt x="1226563" y="4654609"/>
                  <a:pt x="1237424" y="4661531"/>
                  <a:pt x="1249352" y="4666004"/>
                </a:cubicBezTo>
                <a:cubicBezTo>
                  <a:pt x="1260349" y="4670128"/>
                  <a:pt x="1272242" y="4671323"/>
                  <a:pt x="1283535" y="4674550"/>
                </a:cubicBezTo>
                <a:cubicBezTo>
                  <a:pt x="1292196" y="4677025"/>
                  <a:pt x="1300482" y="4680725"/>
                  <a:pt x="1309172" y="4683095"/>
                </a:cubicBezTo>
                <a:cubicBezTo>
                  <a:pt x="1331835" y="4689276"/>
                  <a:pt x="1354145" y="4698060"/>
                  <a:pt x="1377539" y="4700187"/>
                </a:cubicBezTo>
                <a:lnTo>
                  <a:pt x="1471543" y="4708733"/>
                </a:lnTo>
                <a:cubicBezTo>
                  <a:pt x="1494332" y="4714430"/>
                  <a:pt x="1517625" y="4718396"/>
                  <a:pt x="1539909" y="4725824"/>
                </a:cubicBezTo>
                <a:cubicBezTo>
                  <a:pt x="1548455" y="4728673"/>
                  <a:pt x="1556713" y="4732603"/>
                  <a:pt x="1565546" y="4734370"/>
                </a:cubicBezTo>
                <a:cubicBezTo>
                  <a:pt x="1585298" y="4738320"/>
                  <a:pt x="1605427" y="4740067"/>
                  <a:pt x="1625367" y="4742916"/>
                </a:cubicBezTo>
                <a:cubicBezTo>
                  <a:pt x="1673291" y="4758891"/>
                  <a:pt x="1642259" y="4749275"/>
                  <a:pt x="1719371" y="4768553"/>
                </a:cubicBezTo>
                <a:cubicBezTo>
                  <a:pt x="1730765" y="4771402"/>
                  <a:pt x="1743049" y="4771846"/>
                  <a:pt x="1753554" y="4777099"/>
                </a:cubicBezTo>
                <a:cubicBezTo>
                  <a:pt x="1764948" y="4782796"/>
                  <a:pt x="1775909" y="4789460"/>
                  <a:pt x="1787737" y="4794191"/>
                </a:cubicBezTo>
                <a:cubicBezTo>
                  <a:pt x="1804465" y="4800882"/>
                  <a:pt x="1839012" y="4811282"/>
                  <a:pt x="1839012" y="4811282"/>
                </a:cubicBezTo>
                <a:cubicBezTo>
                  <a:pt x="1890963" y="4845918"/>
                  <a:pt x="1835768" y="4813271"/>
                  <a:pt x="1898832" y="4836920"/>
                </a:cubicBezTo>
                <a:cubicBezTo>
                  <a:pt x="1988206" y="4870435"/>
                  <a:pt x="1879456" y="4840621"/>
                  <a:pt x="1967199" y="4862557"/>
                </a:cubicBezTo>
                <a:cubicBezTo>
                  <a:pt x="1985955" y="4875062"/>
                  <a:pt x="2005331" y="4889511"/>
                  <a:pt x="2027019" y="4896740"/>
                </a:cubicBezTo>
                <a:cubicBezTo>
                  <a:pt x="2040799" y="4901333"/>
                  <a:pt x="2055505" y="4902437"/>
                  <a:pt x="2069748" y="4905286"/>
                </a:cubicBezTo>
                <a:cubicBezTo>
                  <a:pt x="2083991" y="4913832"/>
                  <a:pt x="2097299" y="4924177"/>
                  <a:pt x="2112477" y="4930923"/>
                </a:cubicBezTo>
                <a:cubicBezTo>
                  <a:pt x="2123210" y="4935693"/>
                  <a:pt x="2136155" y="4934216"/>
                  <a:pt x="2146660" y="4939469"/>
                </a:cubicBezTo>
                <a:cubicBezTo>
                  <a:pt x="2230736" y="4981508"/>
                  <a:pt x="2122960" y="4955461"/>
                  <a:pt x="2232118" y="4973652"/>
                </a:cubicBezTo>
                <a:cubicBezTo>
                  <a:pt x="2246361" y="4979349"/>
                  <a:pt x="2260829" y="4984514"/>
                  <a:pt x="2274847" y="4990744"/>
                </a:cubicBezTo>
                <a:cubicBezTo>
                  <a:pt x="2309814" y="5006285"/>
                  <a:pt x="2312780" y="5013233"/>
                  <a:pt x="2351759" y="5024927"/>
                </a:cubicBezTo>
                <a:cubicBezTo>
                  <a:pt x="2365672" y="5029101"/>
                  <a:pt x="2380245" y="5030624"/>
                  <a:pt x="2394488" y="5033473"/>
                </a:cubicBezTo>
                <a:cubicBezTo>
                  <a:pt x="2499463" y="5096457"/>
                  <a:pt x="2391890" y="5036116"/>
                  <a:pt x="2462855" y="5067656"/>
                </a:cubicBezTo>
                <a:cubicBezTo>
                  <a:pt x="2480317" y="5075417"/>
                  <a:pt x="2496387" y="5086196"/>
                  <a:pt x="2514129" y="5093293"/>
                </a:cubicBezTo>
                <a:cubicBezTo>
                  <a:pt x="2525034" y="5097655"/>
                  <a:pt x="2537275" y="5097825"/>
                  <a:pt x="2548313" y="5101839"/>
                </a:cubicBezTo>
                <a:cubicBezTo>
                  <a:pt x="2649030" y="5138464"/>
                  <a:pt x="2566789" y="5120587"/>
                  <a:pt x="2659408" y="5136022"/>
                </a:cubicBezTo>
                <a:cubicBezTo>
                  <a:pt x="2733284" y="5180349"/>
                  <a:pt x="2670097" y="5145520"/>
                  <a:pt x="2744866" y="5178751"/>
                </a:cubicBezTo>
                <a:cubicBezTo>
                  <a:pt x="2756507" y="5183925"/>
                  <a:pt x="2767121" y="5191370"/>
                  <a:pt x="2779049" y="5195843"/>
                </a:cubicBezTo>
                <a:cubicBezTo>
                  <a:pt x="2859779" y="5226118"/>
                  <a:pt x="2780834" y="5188190"/>
                  <a:pt x="2830324" y="5212935"/>
                </a:cubicBezTo>
              </a:path>
            </a:pathLst>
          </a:custGeom>
          <a:noFill/>
          <a:ln w="762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18" name="Picture 2"/>
          <p:cNvPicPr>
            <a:picLocks noChangeAspect="1" noChangeArrowheads="1"/>
          </p:cNvPicPr>
          <p:nvPr/>
        </p:nvPicPr>
        <p:blipFill>
          <a:blip r:embed="rId4" cstate="print"/>
          <a:srcRect/>
          <a:stretch>
            <a:fillRect/>
          </a:stretch>
        </p:blipFill>
        <p:spPr bwMode="auto">
          <a:xfrm>
            <a:off x="6368590" y="929192"/>
            <a:ext cx="5235275" cy="5928807"/>
          </a:xfrm>
          <a:prstGeom prst="rect">
            <a:avLst/>
          </a:prstGeom>
          <a:noFill/>
          <a:ln w="38100">
            <a:solidFill>
              <a:schemeClr val="accent1"/>
            </a:solidFill>
            <a:miter lim="800000"/>
            <a:headEnd/>
            <a:tailEnd/>
          </a:ln>
          <a:effectLst/>
        </p:spPr>
      </p:pic>
    </p:spTree>
    <p:extLst>
      <p:ext uri="{BB962C8B-B14F-4D97-AF65-F5344CB8AC3E}">
        <p14:creationId xmlns:p14="http://schemas.microsoft.com/office/powerpoint/2010/main" val="89590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blinds(horizontal)">
                                      <p:cBhvr>
                                        <p:cTn id="7" dur="500"/>
                                        <p:tgtEl>
                                          <p:spTgt spid="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up)">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8">
                                            <p:txEl>
                                              <p:pRg st="6" end="6"/>
                                            </p:txEl>
                                          </p:spTgt>
                                        </p:tgtEl>
                                        <p:attrNameLst>
                                          <p:attrName>style.visibility</p:attrName>
                                        </p:attrNameLst>
                                      </p:cBhvr>
                                      <p:to>
                                        <p:strVal val="visible"/>
                                      </p:to>
                                    </p:set>
                                    <p:animEffect transition="in" filter="blinds(horizontal)">
                                      <p:cBhvr>
                                        <p:cTn id="67" dur="500"/>
                                        <p:tgtEl>
                                          <p:spTgt spid="8">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8">
                                            <p:txEl>
                                              <p:pRg st="7" end="7"/>
                                            </p:txEl>
                                          </p:spTgt>
                                        </p:tgtEl>
                                        <p:attrNameLst>
                                          <p:attrName>style.visibility</p:attrName>
                                        </p:attrNameLst>
                                      </p:cBhvr>
                                      <p:to>
                                        <p:strVal val="visible"/>
                                      </p:to>
                                    </p:set>
                                    <p:animEffect transition="in" filter="blinds(horizontal)">
                                      <p:cBhvr>
                                        <p:cTn id="72" dur="500"/>
                                        <p:tgtEl>
                                          <p:spTgt spid="8">
                                            <p:txEl>
                                              <p:pRg st="7" end="7"/>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8">
                                            <p:txEl>
                                              <p:pRg st="8" end="8"/>
                                            </p:txEl>
                                          </p:spTgt>
                                        </p:tgtEl>
                                        <p:attrNameLst>
                                          <p:attrName>style.visibility</p:attrName>
                                        </p:attrNameLst>
                                      </p:cBhvr>
                                      <p:to>
                                        <p:strVal val="visible"/>
                                      </p:to>
                                    </p:set>
                                    <p:animEffect transition="in" filter="blinds(horizontal)">
                                      <p:cBhvr>
                                        <p:cTn id="75" dur="500"/>
                                        <p:tgtEl>
                                          <p:spTgt spid="8">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9" grpId="0" animBg="1"/>
      <p:bldP spid="10" grpId="0" animBg="1"/>
      <p:bldP spid="22" grpId="0" animBg="1"/>
      <p:bldP spid="25" grpId="0" animBg="1"/>
      <p:bldP spid="29" grpId="0" animBg="1"/>
      <p:bldP spid="32" grpId="0" animBg="1"/>
      <p:bldP spid="33"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58373" y="1103789"/>
            <a:ext cx="5453541" cy="1569660"/>
          </a:xfrm>
          <a:prstGeom prst="rect">
            <a:avLst/>
          </a:prstGeom>
          <a:noFill/>
        </p:spPr>
        <p:txBody>
          <a:bodyPr wrap="square">
            <a:spAutoFit/>
          </a:bodyPr>
          <a:lstStyle/>
          <a:p>
            <a:pPr marL="342900" marR="0" lvl="0" indent="-3429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실력 있는 개발자는 점점 구하기 힘들고</a:t>
            </a:r>
            <a: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인건비가 비싸지고</a:t>
            </a:r>
            <a:endPar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복잡한 </a:t>
            </a:r>
            <a: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SW</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오류를 빠른 </a:t>
            </a:r>
            <a:r>
              <a:rPr kumimoji="0" lang="ko-KR" altLang="en-US" sz="24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시간안에</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검출하기에는 </a:t>
            </a:r>
            <a:r>
              <a:rPr kumimoji="0" lang="ko-KR" altLang="en-US" sz="24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테스팅</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인력 실력 부족</a:t>
            </a:r>
            <a:endParaRPr kumimoji="0" lang="en-US" altLang="ko-KR" sz="20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p:txBody>
      </p:sp>
      <p:sp>
        <p:nvSpPr>
          <p:cNvPr id="6" name="직사각형 5"/>
          <p:cNvSpPr/>
          <p:nvPr/>
        </p:nvSpPr>
        <p:spPr>
          <a:xfrm>
            <a:off x="5751783" y="1095000"/>
            <a:ext cx="6207185" cy="1446550"/>
          </a:xfrm>
          <a:prstGeom prst="rect">
            <a:avLst/>
          </a:prstGeom>
          <a:noFill/>
        </p:spPr>
        <p:txBody>
          <a:bodyPr wrap="square">
            <a:spAutoFit/>
          </a:bodyPr>
          <a:lstStyle/>
          <a:p>
            <a:pPr marL="342900" marR="0" lvl="0" indent="-3429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컴퓨팅 자원은 햇빛</a:t>
            </a:r>
            <a: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공기 같은 </a:t>
            </a:r>
            <a:r>
              <a:rPr kumimoji="0" lang="ko-KR" altLang="en-US" sz="24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자연재가</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됨</a:t>
            </a:r>
            <a:endPar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그리고 매우 쌈</a:t>
            </a:r>
            <a:endPar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a:p>
            <a:pPr marL="800100" marR="0" lvl="1" indent="-3429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20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Amazon AWS </a:t>
            </a:r>
            <a:r>
              <a:rPr kumimoji="0" lang="ko-KR" altLang="en-US" sz="20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가격</a:t>
            </a:r>
            <a:r>
              <a:rPr kumimoji="0" lang="en-US" altLang="ko-KR" sz="20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p>
          <a:p>
            <a:pPr marL="1257300" marR="0" lvl="2" indent="-3429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20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0.03$/</a:t>
            </a:r>
            <a:r>
              <a:rPr kumimoji="0" lang="en-US" altLang="ko-KR" sz="20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hr</a:t>
            </a:r>
            <a:r>
              <a:rPr kumimoji="0" lang="en-US" altLang="ko-KR" sz="20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for 2.5Ghz Quad-core CPU</a:t>
            </a:r>
          </a:p>
        </p:txBody>
      </p:sp>
      <p:pic>
        <p:nvPicPr>
          <p:cNvPr id="8" name="Picture 2" descr="http://bacikgroup.com/wp-content/uploads/2013/11/server-farm-sho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68"/>
          <a:stretch/>
        </p:blipFill>
        <p:spPr bwMode="auto">
          <a:xfrm>
            <a:off x="6510007" y="2986187"/>
            <a:ext cx="3023035" cy="1887253"/>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13"/>
          <p:cNvPicPr>
            <a:picLocks noChangeAspect="1"/>
          </p:cNvPicPr>
          <p:nvPr/>
        </p:nvPicPr>
        <p:blipFill>
          <a:blip r:embed="rId3"/>
          <a:stretch>
            <a:fillRect/>
          </a:stretch>
        </p:blipFill>
        <p:spPr>
          <a:xfrm>
            <a:off x="2634423" y="2928771"/>
            <a:ext cx="2186957" cy="1944669"/>
          </a:xfrm>
          <a:prstGeom prst="rect">
            <a:avLst/>
          </a:prstGeom>
        </p:spPr>
      </p:pic>
      <p:pic>
        <p:nvPicPr>
          <p:cNvPr id="2052" name="Picture 4" descr="해 이미지, 태양그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3481" y="2662284"/>
            <a:ext cx="1133819" cy="11338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바람 일러스트 PNG, AI 무료 다운로드 (2020년) - 리틀딥"/>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2340" y="3719496"/>
            <a:ext cx="1216099" cy="121609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그룹 12"/>
          <p:cNvGrpSpPr/>
          <p:nvPr/>
        </p:nvGrpSpPr>
        <p:grpSpPr>
          <a:xfrm>
            <a:off x="983777" y="5318077"/>
            <a:ext cx="10771045" cy="966513"/>
            <a:chOff x="-878900" y="5158023"/>
            <a:chExt cx="11162805" cy="966513"/>
          </a:xfrm>
        </p:grpSpPr>
        <p:sp>
          <p:nvSpPr>
            <p:cNvPr id="7" name="내용 개체 틀 2"/>
            <p:cNvSpPr txBox="1">
              <a:spLocks/>
            </p:cNvSpPr>
            <p:nvPr/>
          </p:nvSpPr>
          <p:spPr bwMode="auto">
            <a:xfrm>
              <a:off x="-878900" y="5180892"/>
              <a:ext cx="11162805" cy="9436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174625" marR="0" lvl="0" indent="-174625" algn="l" defTabSz="914400" rtl="0" eaLnBrk="1" fontAlgn="base" latinLnBrk="0" hangingPunct="1">
                <a:lnSpc>
                  <a:spcPct val="120000"/>
                </a:lnSpc>
                <a:spcBef>
                  <a:spcPct val="0"/>
                </a:spcBef>
                <a:spcAft>
                  <a:spcPct val="0"/>
                </a:spcAft>
                <a:buClrTx/>
                <a:buSzTx/>
                <a:buFont typeface="AU Passata" pitchFamily="34" charset="0"/>
                <a:buChar char="›"/>
                <a:tabLst/>
                <a:defRPr/>
              </a:pPr>
              <a:r>
                <a:rPr kumimoji="0" lang="ko-KR" altLang="en-US"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따라서 대규모의 컴퓨팅 자원을 활용한 과학적인 </a:t>
              </a:r>
              <a:r>
                <a:rPr kumimoji="0" lang="en-US" altLang="ko-KR"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SW </a:t>
              </a:r>
              <a:r>
                <a:rPr kumimoji="0" lang="ko-KR" altLang="en-US"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자동 </a:t>
              </a:r>
              <a:r>
                <a:rPr kumimoji="0" lang="ko-KR" altLang="en-US" sz="2800" b="0" i="0" u="none" strike="noStrike" kern="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테스팅</a:t>
              </a:r>
              <a:r>
                <a:rPr kumimoji="0" lang="ko-KR" altLang="en-US"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 기술을 개발</a:t>
              </a:r>
              <a:r>
                <a:rPr kumimoji="0" lang="en-US" altLang="ko-KR"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a:t>
              </a:r>
              <a:r>
                <a:rPr kumimoji="0" lang="ko-KR" altLang="en-US"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 활용하는 것이</a:t>
              </a:r>
              <a:r>
                <a:rPr kumimoji="0" lang="en-US" altLang="ko-KR"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 SW </a:t>
              </a:r>
              <a:r>
                <a:rPr kumimoji="0" lang="ko-KR" altLang="en-US" sz="2800" b="0" i="0" u="none" strike="noStrike" kern="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Calibri" panose="020F0502020204030204" pitchFamily="34" charset="0"/>
                </a:rPr>
                <a:t>안전성 및 제품 경쟁력 문제에 대한 해결책</a:t>
              </a:r>
            </a:p>
          </p:txBody>
        </p:sp>
        <p:sp>
          <p:nvSpPr>
            <p:cNvPr id="4" name="직사각형 3"/>
            <p:cNvSpPr/>
            <p:nvPr/>
          </p:nvSpPr>
          <p:spPr bwMode="auto">
            <a:xfrm>
              <a:off x="6336570" y="5158023"/>
              <a:ext cx="3123084" cy="553998"/>
            </a:xfrm>
            <a:prstGeom prst="rect">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4000" b="0" i="0" u="none" strike="noStrike" kern="1200" cap="none" spc="0" normalizeH="0" baseline="0" noProof="0">
                <a:ln>
                  <a:noFill/>
                </a:ln>
                <a:solidFill>
                  <a:prstClr val="black"/>
                </a:solidFill>
                <a:effectLst/>
                <a:uLnTx/>
                <a:uFillTx/>
                <a:latin typeface="AU Passata" pitchFamily="34" charset="0"/>
                <a:ea typeface="맑은 고딕" panose="020B0503020000020004" pitchFamily="50" charset="-127"/>
                <a:cs typeface="+mn-cs"/>
              </a:endParaRPr>
            </a:p>
          </p:txBody>
        </p:sp>
      </p:grpSp>
      <p:sp>
        <p:nvSpPr>
          <p:cNvPr id="15" name="TextBox 14"/>
          <p:cNvSpPr txBox="1"/>
          <p:nvPr/>
        </p:nvSpPr>
        <p:spPr>
          <a:xfrm>
            <a:off x="288257" y="113942"/>
            <a:ext cx="8546985"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현재 기술환경에서 </a:t>
            </a: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SW </a:t>
            </a:r>
            <a:r>
              <a:rPr kumimoji="0" lang="ko-KR" altLang="en-US" sz="3200" b="1" i="0" u="none" strike="noStrike" kern="1200" cap="none" spc="0" normalizeH="0" baseline="0" noProof="0" dirty="0" err="1">
                <a:ln>
                  <a:noFill/>
                </a:ln>
                <a:solidFill>
                  <a:prstClr val="white"/>
                </a:solidFill>
                <a:effectLst/>
                <a:uLnTx/>
                <a:uFillTx/>
                <a:latin typeface="HY헤드라인M" panose="02030600000101010101" pitchFamily="18" charset="-127"/>
                <a:ea typeface="HY헤드라인M" panose="02030600000101010101" pitchFamily="18" charset="-127"/>
                <a:cs typeface="+mn-cs"/>
              </a:rPr>
              <a:t>테스팅</a:t>
            </a: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 자동화 중요성</a:t>
            </a:r>
          </a:p>
        </p:txBody>
      </p:sp>
    </p:spTree>
    <p:extLst>
      <p:ext uri="{BB962C8B-B14F-4D97-AF65-F5344CB8AC3E}">
        <p14:creationId xmlns:p14="http://schemas.microsoft.com/office/powerpoint/2010/main" val="4053580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8256" y="113942"/>
            <a:ext cx="11487431" cy="646331"/>
          </a:xfrm>
          <a:prstGeom prst="rect">
            <a:avLst/>
          </a:prstGeom>
          <a:noFill/>
          <a:effectLst>
            <a:outerShdw blurRad="88900" dist="38100" dir="2700000" algn="tl" rotWithShape="0">
              <a:prstClr val="black">
                <a:alpha val="80000"/>
              </a:prstClr>
            </a:outerShdw>
          </a:effectLst>
        </p:spPr>
        <p:txBody>
          <a:bodyPr wrap="square" rtlCol="0">
            <a:spAutoFit/>
          </a:bodyPr>
          <a:lstStyle/>
          <a:p>
            <a:r>
              <a:rPr lang="en-US" altLang="ko-KR" sz="3600" dirty="0">
                <a:solidFill>
                  <a:schemeClr val="bg1"/>
                </a:solidFill>
                <a:ea typeface="HY헤드라인M" panose="02030600000101010101" pitchFamily="18" charset="-127"/>
              </a:rPr>
              <a:t>Automated Testing Machine (?) vs. Washing Machine</a:t>
            </a:r>
            <a:endParaRPr lang="ko-KR" altLang="en-US" sz="3600" dirty="0">
              <a:solidFill>
                <a:schemeClr val="bg1"/>
              </a:solidFill>
              <a:ea typeface="HY헤드라인M" panose="02030600000101010101" pitchFamily="18" charset="-127"/>
            </a:endParaRPr>
          </a:p>
        </p:txBody>
      </p:sp>
      <p:pic>
        <p:nvPicPr>
          <p:cNvPr id="1026" name="Picture 2" descr="https://www.homestratosphere.com/wp-content/uploads/2018/07/washing-machine-5-0716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56" y="1151253"/>
            <a:ext cx="5175029" cy="3570770"/>
          </a:xfrm>
          <a:prstGeom prst="rect">
            <a:avLst/>
          </a:prstGeom>
          <a:noFill/>
          <a:extLst>
            <a:ext uri="{909E8E84-426E-40DD-AFC4-6F175D3DCCD1}">
              <a14:hiddenFill xmlns:a14="http://schemas.microsoft.com/office/drawing/2010/main">
                <a:solidFill>
                  <a:srgbClr val="FFFFFF"/>
                </a:solidFill>
              </a14:hiddenFill>
            </a:ext>
          </a:extLst>
        </p:spPr>
      </p:pic>
      <p:sp>
        <p:nvSpPr>
          <p:cNvPr id="21" name="내용 개체 틀 5"/>
          <p:cNvSpPr txBox="1">
            <a:spLocks/>
          </p:cNvSpPr>
          <p:nvPr/>
        </p:nvSpPr>
        <p:spPr>
          <a:xfrm>
            <a:off x="5675971" y="1203773"/>
            <a:ext cx="6516029" cy="5738328"/>
          </a:xfrm>
          <a:prstGeom prst="rect">
            <a:avLst/>
          </a:prstGeom>
        </p:spPr>
        <p:txBody>
          <a:bodyPr vert="horz" lIns="91440" tIns="45720" rIns="91440" bIns="45720" rtlCol="0">
            <a:noAutofit/>
          </a:bodyPr>
          <a:lstStyle/>
          <a:p>
            <a:pPr fontAlgn="base"/>
            <a:r>
              <a:rPr lang="en-US" altLang="ko-KR" sz="2800" b="1" dirty="0"/>
              <a:t>“ 6 Interesting Facts About Washing Machines … </a:t>
            </a:r>
            <a:br>
              <a:rPr lang="en-US" altLang="ko-KR" sz="2800" b="1" dirty="0"/>
            </a:br>
            <a:r>
              <a:rPr lang="en-US" altLang="ko-KR" sz="2800" b="1" dirty="0"/>
              <a:t>Played a Role in Women’s Rights</a:t>
            </a:r>
          </a:p>
          <a:p>
            <a:pPr fontAlgn="base"/>
            <a:endParaRPr lang="en-US" altLang="ko-KR" sz="2400" dirty="0"/>
          </a:p>
          <a:p>
            <a:pPr fontAlgn="base"/>
            <a:r>
              <a:rPr lang="en-US" altLang="ko-KR" sz="2400" dirty="0"/>
              <a:t>Scholars and many others have long acknowledged </a:t>
            </a:r>
            <a:r>
              <a:rPr lang="en-US" altLang="ko-KR" sz="2400" b="1" dirty="0">
                <a:solidFill>
                  <a:srgbClr val="00B050"/>
                </a:solidFill>
              </a:rPr>
              <a:t>the significant role washing machines played in the fight for women’s rights</a:t>
            </a:r>
            <a:r>
              <a:rPr lang="en-US" altLang="ko-KR" sz="2400" dirty="0">
                <a:solidFill>
                  <a:srgbClr val="00B050"/>
                </a:solidFill>
              </a:rPr>
              <a:t>. </a:t>
            </a:r>
            <a:r>
              <a:rPr lang="en-US" altLang="ko-KR" sz="2400" dirty="0"/>
              <a:t>The invention of automatic washing machines </a:t>
            </a:r>
            <a:r>
              <a:rPr lang="en-US" altLang="ko-KR" sz="2400" dirty="0">
                <a:solidFill>
                  <a:srgbClr val="00B050"/>
                </a:solidFill>
              </a:rPr>
              <a:t>reduced the amount of time women spent doing household chores</a:t>
            </a:r>
            <a:r>
              <a:rPr lang="en-US" altLang="ko-KR" sz="2400" dirty="0"/>
              <a:t>, which allowed them more time to enter the workforce.</a:t>
            </a:r>
          </a:p>
          <a:p>
            <a:pPr fontAlgn="base"/>
            <a:endParaRPr lang="en-US" altLang="ko-KR" sz="2400" dirty="0"/>
          </a:p>
          <a:p>
            <a:pPr fontAlgn="base"/>
            <a:r>
              <a:rPr lang="en-US" altLang="ko-KR" sz="2400" dirty="0"/>
              <a:t>https://www.danby.com/blog/6-interesting-facts-washing-machines/</a:t>
            </a:r>
            <a:endParaRPr lang="en-US" altLang="ko-KR" sz="3200" dirty="0">
              <a:ea typeface="나눔바른고딕" panose="020B0603020101020101" pitchFamily="50" charset="-127"/>
            </a:endParaRPr>
          </a:p>
        </p:txBody>
      </p:sp>
      <p:pic>
        <p:nvPicPr>
          <p:cNvPr id="1032" name="Picture 8" descr="Pete fr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56" y="4786197"/>
            <a:ext cx="2477246"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To Trick People Into Sharing Something Boring On Social Medi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165" y="4786198"/>
            <a:ext cx="2575119"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90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5"/>
          <p:cNvGrpSpPr>
            <a:grpSpLocks/>
          </p:cNvGrpSpPr>
          <p:nvPr/>
        </p:nvGrpSpPr>
        <p:grpSpPr bwMode="auto">
          <a:xfrm>
            <a:off x="6784158" y="5816918"/>
            <a:ext cx="1262312" cy="653733"/>
            <a:chOff x="2332" y="3448"/>
            <a:chExt cx="801" cy="584"/>
          </a:xfrm>
          <a:noFill/>
        </p:grpSpPr>
        <p:sp>
          <p:nvSpPr>
            <p:cNvPr id="7" name="Text Box 20"/>
            <p:cNvSpPr txBox="1">
              <a:spLocks noChangeArrowheads="1"/>
            </p:cNvSpPr>
            <p:nvPr/>
          </p:nvSpPr>
          <p:spPr bwMode="auto">
            <a:xfrm>
              <a:off x="2332" y="3448"/>
              <a:ext cx="801" cy="584"/>
            </a:xfrm>
            <a:prstGeom prst="rect">
              <a:avLst/>
            </a:prstGeom>
            <a:grpFill/>
            <a:ln w="12700">
              <a:solidFill>
                <a:srgbClr val="000000"/>
              </a:solidFill>
              <a:miter lim="800000"/>
              <a:headEnd type="none" w="sm" len="sm"/>
              <a:tailEnd type="none" w="sm" len="sm"/>
            </a:ln>
          </p:spPr>
          <p:txBody>
            <a:bodyPr>
              <a:spAutoFit/>
            </a:bodyPr>
            <a:lstStyle/>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a:ln>
                    <a:noFill/>
                  </a:ln>
                  <a:solidFill>
                    <a:srgbClr val="000000"/>
                  </a:solidFill>
                  <a:effectLst/>
                  <a:uLnTx/>
                  <a:uFillTx/>
                  <a:latin typeface="맑은 고딕" panose="020F0502020204030204"/>
                  <a:ea typeface="굴림" pitchFamily="50" charset="-127"/>
                  <a:cs typeface="+mn-cs"/>
                </a:rPr>
                <a:t>Node Coverage</a:t>
              </a:r>
            </a:p>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a:ln>
                    <a:noFill/>
                  </a:ln>
                  <a:solidFill>
                    <a:srgbClr val="000000"/>
                  </a:solidFill>
                  <a:effectLst/>
                  <a:uLnTx/>
                  <a:uFillTx/>
                  <a:latin typeface="맑은 고딕" panose="020F0502020204030204"/>
                  <a:ea typeface="굴림" pitchFamily="50" charset="-127"/>
                  <a:cs typeface="+mn-cs"/>
                </a:rPr>
                <a:t>NC</a:t>
              </a:r>
            </a:p>
          </p:txBody>
        </p:sp>
        <p:sp>
          <p:nvSpPr>
            <p:cNvPr id="8" name="Line 21"/>
            <p:cNvSpPr>
              <a:spLocks noChangeShapeType="1"/>
            </p:cNvSpPr>
            <p:nvPr/>
          </p:nvSpPr>
          <p:spPr bwMode="auto">
            <a:xfrm>
              <a:off x="2390" y="3771"/>
              <a:ext cx="684" cy="0"/>
            </a:xfrm>
            <a:prstGeom prst="line">
              <a:avLst/>
            </a:prstGeom>
            <a:grpFill/>
            <a:ln w="19050">
              <a:solidFill>
                <a:srgbClr val="000000"/>
              </a:solidFill>
              <a:round/>
              <a:headEnd type="none" w="sm" len="sm"/>
              <a:tailEnd type="none" w="sm" len="sm"/>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grpSp>
        <p:nvGrpSpPr>
          <p:cNvPr id="9" name="Group 36"/>
          <p:cNvGrpSpPr>
            <a:grpSpLocks/>
          </p:cNvGrpSpPr>
          <p:nvPr/>
        </p:nvGrpSpPr>
        <p:grpSpPr bwMode="auto">
          <a:xfrm>
            <a:off x="6799917" y="5013186"/>
            <a:ext cx="1229218" cy="653733"/>
            <a:chOff x="2342" y="2730"/>
            <a:chExt cx="780" cy="584"/>
          </a:xfrm>
          <a:noFill/>
        </p:grpSpPr>
        <p:sp>
          <p:nvSpPr>
            <p:cNvPr id="10" name="Text Box 23"/>
            <p:cNvSpPr txBox="1">
              <a:spLocks noChangeArrowheads="1"/>
            </p:cNvSpPr>
            <p:nvPr/>
          </p:nvSpPr>
          <p:spPr bwMode="auto">
            <a:xfrm>
              <a:off x="2342" y="2730"/>
              <a:ext cx="780" cy="584"/>
            </a:xfrm>
            <a:prstGeom prst="rect">
              <a:avLst/>
            </a:prstGeom>
            <a:grpFill/>
            <a:ln w="12700">
              <a:solidFill>
                <a:srgbClr val="000000"/>
              </a:solidFill>
              <a:miter lim="800000"/>
              <a:headEnd type="none" w="sm" len="sm"/>
              <a:tailEnd type="none" w="sm" len="sm"/>
            </a:ln>
          </p:spPr>
          <p:txBody>
            <a:bodyPr>
              <a:spAutoFit/>
            </a:bodyPr>
            <a:lstStyle/>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Edge Coverage</a:t>
              </a:r>
            </a:p>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EC</a:t>
              </a:r>
            </a:p>
          </p:txBody>
        </p:sp>
        <p:sp>
          <p:nvSpPr>
            <p:cNvPr id="11" name="Line 24"/>
            <p:cNvSpPr>
              <a:spLocks noChangeShapeType="1"/>
            </p:cNvSpPr>
            <p:nvPr/>
          </p:nvSpPr>
          <p:spPr bwMode="auto">
            <a:xfrm>
              <a:off x="2399" y="3053"/>
              <a:ext cx="665" cy="0"/>
            </a:xfrm>
            <a:prstGeom prst="line">
              <a:avLst/>
            </a:prstGeom>
            <a:grpFill/>
            <a:ln w="19050">
              <a:solidFill>
                <a:srgbClr val="000000"/>
              </a:solidFill>
              <a:round/>
              <a:headEnd type="none" w="sm" len="sm"/>
              <a:tailEnd type="none" w="sm" len="sm"/>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grpSp>
        <p:nvGrpSpPr>
          <p:cNvPr id="12" name="Group 37"/>
          <p:cNvGrpSpPr>
            <a:grpSpLocks/>
          </p:cNvGrpSpPr>
          <p:nvPr/>
        </p:nvGrpSpPr>
        <p:grpSpPr bwMode="auto">
          <a:xfrm>
            <a:off x="6817252" y="4209453"/>
            <a:ext cx="1196124" cy="653733"/>
            <a:chOff x="2360" y="2012"/>
            <a:chExt cx="759" cy="584"/>
          </a:xfrm>
          <a:noFill/>
        </p:grpSpPr>
        <p:sp>
          <p:nvSpPr>
            <p:cNvPr id="13" name="Text Box 26"/>
            <p:cNvSpPr txBox="1">
              <a:spLocks noChangeArrowheads="1"/>
            </p:cNvSpPr>
            <p:nvPr/>
          </p:nvSpPr>
          <p:spPr bwMode="auto">
            <a:xfrm>
              <a:off x="2360" y="2012"/>
              <a:ext cx="759" cy="584"/>
            </a:xfrm>
            <a:prstGeom prst="rect">
              <a:avLst/>
            </a:prstGeom>
            <a:grpFill/>
            <a:ln w="12700">
              <a:solidFill>
                <a:srgbClr val="000000"/>
              </a:solidFill>
              <a:miter lim="800000"/>
              <a:headEnd type="none" w="sm" len="sm"/>
              <a:tailEnd type="none" w="sm" len="sm"/>
            </a:ln>
          </p:spPr>
          <p:txBody>
            <a:bodyPr>
              <a:spAutoFit/>
            </a:bodyPr>
            <a:lstStyle/>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a:ln>
                    <a:noFill/>
                  </a:ln>
                  <a:solidFill>
                    <a:srgbClr val="000000"/>
                  </a:solidFill>
                  <a:effectLst/>
                  <a:uLnTx/>
                  <a:uFillTx/>
                  <a:latin typeface="맑은 고딕" panose="020F0502020204030204"/>
                  <a:ea typeface="굴림" pitchFamily="50" charset="-127"/>
                  <a:cs typeface="+mn-cs"/>
                </a:rPr>
                <a:t>Edge-Pair Coverage</a:t>
              </a:r>
            </a:p>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a:ln>
                    <a:noFill/>
                  </a:ln>
                  <a:solidFill>
                    <a:srgbClr val="000000"/>
                  </a:solidFill>
                  <a:effectLst/>
                  <a:uLnTx/>
                  <a:uFillTx/>
                  <a:latin typeface="맑은 고딕" panose="020F0502020204030204"/>
                  <a:ea typeface="굴림" pitchFamily="50" charset="-127"/>
                  <a:cs typeface="+mn-cs"/>
                </a:rPr>
                <a:t>EPC</a:t>
              </a:r>
            </a:p>
          </p:txBody>
        </p:sp>
        <p:sp>
          <p:nvSpPr>
            <p:cNvPr id="14" name="Line 27"/>
            <p:cNvSpPr>
              <a:spLocks noChangeShapeType="1"/>
            </p:cNvSpPr>
            <p:nvPr/>
          </p:nvSpPr>
          <p:spPr bwMode="auto">
            <a:xfrm>
              <a:off x="2415" y="2335"/>
              <a:ext cx="648" cy="0"/>
            </a:xfrm>
            <a:prstGeom prst="line">
              <a:avLst/>
            </a:prstGeom>
            <a:grpFill/>
            <a:ln w="19050">
              <a:solidFill>
                <a:srgbClr val="000000"/>
              </a:solidFill>
              <a:round/>
              <a:headEnd type="none" w="sm" len="sm"/>
              <a:tailEnd type="none" w="sm" len="sm"/>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grpSp>
        <p:nvGrpSpPr>
          <p:cNvPr id="15" name="Group 38"/>
          <p:cNvGrpSpPr>
            <a:grpSpLocks/>
          </p:cNvGrpSpPr>
          <p:nvPr/>
        </p:nvGrpSpPr>
        <p:grpSpPr bwMode="auto">
          <a:xfrm>
            <a:off x="6499203" y="3222839"/>
            <a:ext cx="1720905" cy="653733"/>
            <a:chOff x="3153" y="1294"/>
            <a:chExt cx="1092" cy="584"/>
          </a:xfrm>
          <a:noFill/>
        </p:grpSpPr>
        <p:sp>
          <p:nvSpPr>
            <p:cNvPr id="16" name="Text Box 29"/>
            <p:cNvSpPr txBox="1">
              <a:spLocks noChangeArrowheads="1"/>
            </p:cNvSpPr>
            <p:nvPr/>
          </p:nvSpPr>
          <p:spPr bwMode="auto">
            <a:xfrm>
              <a:off x="3153" y="1294"/>
              <a:ext cx="1092" cy="584"/>
            </a:xfrm>
            <a:prstGeom prst="rect">
              <a:avLst/>
            </a:prstGeom>
            <a:grpFill/>
            <a:ln w="12700">
              <a:solidFill>
                <a:srgbClr val="000000"/>
              </a:solidFill>
              <a:miter lim="800000"/>
              <a:headEnd type="none" w="sm" len="sm"/>
              <a:tailEnd type="none" w="sm" len="sm"/>
            </a:ln>
          </p:spPr>
          <p:txBody>
            <a:bodyPr>
              <a:spAutoFit/>
            </a:bodyPr>
            <a:lstStyle/>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Prime Path Coverage</a:t>
              </a:r>
            </a:p>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PPC</a:t>
              </a:r>
            </a:p>
          </p:txBody>
        </p:sp>
        <p:sp>
          <p:nvSpPr>
            <p:cNvPr id="17" name="Line 30"/>
            <p:cNvSpPr>
              <a:spLocks noChangeShapeType="1"/>
            </p:cNvSpPr>
            <p:nvPr/>
          </p:nvSpPr>
          <p:spPr bwMode="auto">
            <a:xfrm>
              <a:off x="3233" y="1599"/>
              <a:ext cx="931" cy="0"/>
            </a:xfrm>
            <a:prstGeom prst="line">
              <a:avLst/>
            </a:prstGeom>
            <a:grpFill/>
            <a:ln w="19050">
              <a:solidFill>
                <a:srgbClr val="000000"/>
              </a:solidFill>
              <a:round/>
              <a:headEnd type="none" w="sm" len="sm"/>
              <a:tailEnd type="none" w="sm" len="sm"/>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grpSp>
        <p:nvGrpSpPr>
          <p:cNvPr id="18" name="Group 39"/>
          <p:cNvGrpSpPr>
            <a:grpSpLocks/>
          </p:cNvGrpSpPr>
          <p:nvPr/>
        </p:nvGrpSpPr>
        <p:grpSpPr bwMode="auto">
          <a:xfrm>
            <a:off x="6492899" y="2419106"/>
            <a:ext cx="1731937" cy="653733"/>
            <a:chOff x="3145" y="576"/>
            <a:chExt cx="1099" cy="584"/>
          </a:xfrm>
          <a:noFill/>
        </p:grpSpPr>
        <p:sp>
          <p:nvSpPr>
            <p:cNvPr id="19" name="Text Box 32"/>
            <p:cNvSpPr txBox="1">
              <a:spLocks noChangeArrowheads="1"/>
            </p:cNvSpPr>
            <p:nvPr/>
          </p:nvSpPr>
          <p:spPr bwMode="auto">
            <a:xfrm>
              <a:off x="3145" y="576"/>
              <a:ext cx="1099" cy="584"/>
            </a:xfrm>
            <a:prstGeom prst="rect">
              <a:avLst/>
            </a:prstGeom>
            <a:grpFill/>
            <a:ln w="12700">
              <a:solidFill>
                <a:srgbClr val="000000"/>
              </a:solidFill>
              <a:miter lim="800000"/>
              <a:headEnd type="none" w="sm" len="sm"/>
              <a:tailEnd type="none" w="sm" len="sm"/>
            </a:ln>
          </p:spPr>
          <p:txBody>
            <a:bodyPr>
              <a:spAutoFit/>
            </a:bodyPr>
            <a:lstStyle/>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Complete Path Coverage</a:t>
              </a:r>
            </a:p>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CPC</a:t>
              </a:r>
            </a:p>
          </p:txBody>
        </p:sp>
        <p:sp>
          <p:nvSpPr>
            <p:cNvPr id="20" name="Line 33"/>
            <p:cNvSpPr>
              <a:spLocks noChangeShapeType="1"/>
            </p:cNvSpPr>
            <p:nvPr/>
          </p:nvSpPr>
          <p:spPr bwMode="auto">
            <a:xfrm>
              <a:off x="3225" y="899"/>
              <a:ext cx="938" cy="0"/>
            </a:xfrm>
            <a:prstGeom prst="line">
              <a:avLst/>
            </a:prstGeom>
            <a:grpFill/>
            <a:ln w="19050">
              <a:solidFill>
                <a:srgbClr val="000000"/>
              </a:solidFill>
              <a:round/>
              <a:headEnd type="none" w="sm" len="sm"/>
              <a:tailEnd type="none" w="sm" len="sm"/>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sp>
        <p:nvSpPr>
          <p:cNvPr id="34" name="Line 54"/>
          <p:cNvSpPr>
            <a:spLocks noChangeShapeType="1"/>
          </p:cNvSpPr>
          <p:nvPr/>
        </p:nvSpPr>
        <p:spPr bwMode="auto">
          <a:xfrm>
            <a:off x="7414526" y="5582962"/>
            <a:ext cx="0" cy="223881"/>
          </a:xfrm>
          <a:prstGeom prst="line">
            <a:avLst/>
          </a:prstGeom>
          <a:noFill/>
          <a:ln w="38100">
            <a:solidFill>
              <a:srgbClr val="000000"/>
            </a:solidFill>
            <a:round/>
            <a:headEnd type="none" w="sm" len="sm"/>
            <a:tailEnd type="triangle" w="med" len="med"/>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5" name="Line 55"/>
          <p:cNvSpPr>
            <a:spLocks noChangeShapeType="1"/>
          </p:cNvSpPr>
          <p:nvPr/>
        </p:nvSpPr>
        <p:spPr bwMode="auto">
          <a:xfrm>
            <a:off x="7414526" y="4782588"/>
            <a:ext cx="0" cy="223881"/>
          </a:xfrm>
          <a:prstGeom prst="line">
            <a:avLst/>
          </a:prstGeom>
          <a:noFill/>
          <a:ln w="38100">
            <a:solidFill>
              <a:srgbClr val="000000"/>
            </a:solidFill>
            <a:round/>
            <a:headEnd type="none" w="sm" len="sm"/>
            <a:tailEnd type="triangle" w="med" len="med"/>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7" name="Line 57"/>
          <p:cNvSpPr>
            <a:spLocks noChangeShapeType="1"/>
          </p:cNvSpPr>
          <p:nvPr/>
        </p:nvSpPr>
        <p:spPr bwMode="auto">
          <a:xfrm>
            <a:off x="7358079" y="2992241"/>
            <a:ext cx="0" cy="223881"/>
          </a:xfrm>
          <a:prstGeom prst="line">
            <a:avLst/>
          </a:prstGeom>
          <a:noFill/>
          <a:ln w="38100">
            <a:solidFill>
              <a:srgbClr val="000000"/>
            </a:solidFill>
            <a:round/>
            <a:headEnd type="none" w="sm" len="sm"/>
            <a:tailEnd type="triangle" w="med" len="med"/>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41" name="Line 66"/>
          <p:cNvSpPr>
            <a:spLocks noChangeShapeType="1"/>
          </p:cNvSpPr>
          <p:nvPr/>
        </p:nvSpPr>
        <p:spPr bwMode="auto">
          <a:xfrm flipH="1">
            <a:off x="7414524" y="3905678"/>
            <a:ext cx="1" cy="279661"/>
          </a:xfrm>
          <a:prstGeom prst="line">
            <a:avLst/>
          </a:prstGeom>
          <a:noFill/>
          <a:ln w="38100">
            <a:solidFill>
              <a:srgbClr val="000000"/>
            </a:solidFill>
            <a:round/>
            <a:headEnd type="none" w="sm" len="sm"/>
            <a:tailEnd type="triangle" w="med" len="med"/>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43" name="Text Box 32"/>
          <p:cNvSpPr txBox="1">
            <a:spLocks noChangeArrowheads="1"/>
          </p:cNvSpPr>
          <p:nvPr/>
        </p:nvSpPr>
        <p:spPr bwMode="auto">
          <a:xfrm>
            <a:off x="6467157" y="1447802"/>
            <a:ext cx="1731937" cy="652486"/>
          </a:xfrm>
          <a:prstGeom prst="rect">
            <a:avLst/>
          </a:prstGeom>
          <a:noFill/>
          <a:ln w="12700">
            <a:solidFill>
              <a:srgbClr val="000000"/>
            </a:solidFill>
            <a:miter lim="800000"/>
            <a:headEnd type="none" w="sm" len="sm"/>
            <a:tailEnd type="none" w="sm" len="sm"/>
          </a:ln>
        </p:spPr>
        <p:txBody>
          <a:bodyPr>
            <a:spAutoFit/>
          </a:bodyPr>
          <a:lstStyle/>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Complete Value Coverage</a:t>
            </a:r>
          </a:p>
          <a:p>
            <a:pPr marL="0" marR="0" lvl="0" indent="0" algn="ctr" defTabSz="914400" rtl="0" eaLnBrk="1" fontAlgn="auto" latinLnBrk="1" hangingPunct="1">
              <a:lnSpc>
                <a:spcPct val="70000"/>
              </a:lnSpc>
              <a:spcBef>
                <a:spcPct val="50000"/>
              </a:spcBef>
              <a:spcAft>
                <a:spcPts val="0"/>
              </a:spcAft>
              <a:buClrTx/>
              <a:buSzTx/>
              <a:buFontTx/>
              <a:buNone/>
              <a:tabLst/>
              <a:defRPr/>
            </a:pPr>
            <a:r>
              <a:rPr kumimoji="0" lang="en-US" altLang="ko-KR" sz="1400" b="0" i="0" u="none" strike="noStrike" kern="1200" cap="none" spc="0" normalizeH="0" baseline="0" noProof="0" dirty="0">
                <a:ln>
                  <a:noFill/>
                </a:ln>
                <a:solidFill>
                  <a:srgbClr val="000000"/>
                </a:solidFill>
                <a:effectLst/>
                <a:uLnTx/>
                <a:uFillTx/>
                <a:latin typeface="맑은 고딕" panose="020F0502020204030204"/>
                <a:ea typeface="굴림" pitchFamily="50" charset="-127"/>
                <a:cs typeface="+mn-cs"/>
              </a:rPr>
              <a:t>CVC</a:t>
            </a:r>
          </a:p>
        </p:txBody>
      </p:sp>
      <p:sp>
        <p:nvSpPr>
          <p:cNvPr id="44" name="Line 33"/>
          <p:cNvSpPr>
            <a:spLocks noChangeShapeType="1"/>
          </p:cNvSpPr>
          <p:nvPr/>
        </p:nvSpPr>
        <p:spPr bwMode="auto">
          <a:xfrm>
            <a:off x="6625258" y="1818055"/>
            <a:ext cx="1478214" cy="0"/>
          </a:xfrm>
          <a:prstGeom prst="line">
            <a:avLst/>
          </a:prstGeom>
          <a:noFill/>
          <a:ln w="19050">
            <a:solidFill>
              <a:srgbClr val="000000"/>
            </a:solidFill>
            <a:round/>
            <a:headEnd type="none" w="sm" len="sm"/>
            <a:tailEnd type="none" w="sm" len="sm"/>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45" name="Line 57"/>
          <p:cNvSpPr>
            <a:spLocks noChangeShapeType="1"/>
          </p:cNvSpPr>
          <p:nvPr/>
        </p:nvSpPr>
        <p:spPr bwMode="auto">
          <a:xfrm flipH="1">
            <a:off x="7322648" y="2084458"/>
            <a:ext cx="35430" cy="344215"/>
          </a:xfrm>
          <a:prstGeom prst="line">
            <a:avLst/>
          </a:prstGeom>
          <a:noFill/>
          <a:ln w="38100">
            <a:solidFill>
              <a:srgbClr val="000000"/>
            </a:solidFill>
            <a:round/>
            <a:headEnd type="none" w="sm" len="sm"/>
            <a:tailEnd type="triangle" w="med" len="med"/>
          </a:ln>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47" name="TextBox 46"/>
          <p:cNvSpPr txBox="1"/>
          <p:nvPr/>
        </p:nvSpPr>
        <p:spPr>
          <a:xfrm>
            <a:off x="8469536" y="2435793"/>
            <a:ext cx="1263487" cy="70788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B050"/>
                </a:solidFill>
                <a:effectLst/>
                <a:uLnTx/>
                <a:uFillTx/>
                <a:latin typeface="맑은 고딕" panose="020F0502020204030204"/>
                <a:ea typeface="+mn-ea"/>
                <a:cs typeface="+mn-cs"/>
              </a:rPr>
              <a:t>Concolic</a:t>
            </a:r>
            <a:r>
              <a:rPr kumimoji="0" lang="en-US" sz="2000" b="0" i="0" u="none" strike="noStrike" kern="1200" cap="none" spc="0" normalizeH="0" baseline="0" noProof="0" dirty="0">
                <a:ln>
                  <a:noFill/>
                </a:ln>
                <a:solidFill>
                  <a:srgbClr val="00B050"/>
                </a:solidFill>
                <a:effectLst/>
                <a:uLnTx/>
                <a:uFillTx/>
                <a:latin typeface="맑은 고딕" panose="020F0502020204030204"/>
                <a:ea typeface="+mn-ea"/>
                <a:cs typeface="+mn-cs"/>
              </a:rPr>
              <a:t> </a:t>
            </a:r>
            <a:br>
              <a:rPr kumimoji="0" lang="en-US" sz="2000" b="0" i="0" u="none" strike="noStrike" kern="1200" cap="none" spc="0" normalizeH="0" baseline="0" noProof="0" dirty="0">
                <a:ln>
                  <a:noFill/>
                </a:ln>
                <a:solidFill>
                  <a:srgbClr val="00B050"/>
                </a:solidFill>
                <a:effectLst/>
                <a:uLnTx/>
                <a:uFillTx/>
                <a:latin typeface="맑은 고딕" panose="020F0502020204030204"/>
                <a:ea typeface="+mn-ea"/>
                <a:cs typeface="+mn-cs"/>
              </a:rPr>
            </a:br>
            <a:r>
              <a:rPr kumimoji="0" lang="en-US" sz="2000" b="0" i="0" u="none" strike="noStrike" kern="1200" cap="none" spc="0" normalizeH="0" baseline="0" noProof="0" dirty="0">
                <a:ln>
                  <a:noFill/>
                </a:ln>
                <a:solidFill>
                  <a:srgbClr val="00B050"/>
                </a:solidFill>
                <a:effectLst/>
                <a:uLnTx/>
                <a:uFillTx/>
                <a:latin typeface="맑은 고딕" panose="020F0502020204030204"/>
                <a:ea typeface="+mn-ea"/>
                <a:cs typeface="+mn-cs"/>
              </a:rPr>
              <a:t>testing</a:t>
            </a:r>
          </a:p>
        </p:txBody>
      </p:sp>
      <p:sp>
        <p:nvSpPr>
          <p:cNvPr id="48" name="TextBox 47"/>
          <p:cNvSpPr txBox="1"/>
          <p:nvPr/>
        </p:nvSpPr>
        <p:spPr>
          <a:xfrm>
            <a:off x="288257" y="132604"/>
            <a:ext cx="10119602" cy="584775"/>
          </a:xfrm>
          <a:prstGeom prst="rect">
            <a:avLst/>
          </a:prstGeom>
          <a:noFill/>
          <a:effectLst>
            <a:outerShdw blurRad="88900" dist="38100" dir="2700000" algn="tl" rotWithShape="0">
              <a:prstClr val="black">
                <a:alpha val="80000"/>
              </a:prst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SW </a:t>
            </a:r>
            <a:r>
              <a:rPr kumimoji="0" lang="ko-KR" altLang="en-US" sz="3200" b="1" i="0" u="none" strike="noStrike" kern="1200" cap="none" spc="0" normalizeH="0" baseline="0" noProof="0" dirty="0">
                <a:ln>
                  <a:noFill/>
                </a:ln>
                <a:solidFill>
                  <a:prstClr val="white"/>
                </a:solidFill>
                <a:effectLst/>
                <a:uLnTx/>
                <a:uFillTx/>
                <a:latin typeface="HY헤드라인M" panose="02030600000101010101" pitchFamily="18" charset="-127"/>
                <a:ea typeface="HY헤드라인M" panose="02030600000101010101" pitchFamily="18" charset="-127"/>
                <a:cs typeface="+mn-cs"/>
              </a:rPr>
              <a:t>자동 검증 기술 동향</a:t>
            </a:r>
          </a:p>
        </p:txBody>
      </p:sp>
      <p:sp>
        <p:nvSpPr>
          <p:cNvPr id="49" name="직사각형 48"/>
          <p:cNvSpPr/>
          <p:nvPr/>
        </p:nvSpPr>
        <p:spPr>
          <a:xfrm>
            <a:off x="6288029" y="2296024"/>
            <a:ext cx="3365424" cy="920098"/>
          </a:xfrm>
          <a:prstGeom prst="rect">
            <a:avLst/>
          </a:prstGeom>
          <a:no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0" name="아래쪽 화살표 49"/>
          <p:cNvSpPr/>
          <p:nvPr/>
        </p:nvSpPr>
        <p:spPr>
          <a:xfrm rot="10800000">
            <a:off x="9824379" y="875212"/>
            <a:ext cx="325247" cy="5776876"/>
          </a:xfrm>
          <a:prstGeom prst="downArrow">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1" name="TextBox 50"/>
          <p:cNvSpPr txBox="1"/>
          <p:nvPr/>
        </p:nvSpPr>
        <p:spPr>
          <a:xfrm>
            <a:off x="10251149" y="1029298"/>
            <a:ext cx="2836655" cy="2585323"/>
          </a:xfrm>
          <a:prstGeom prst="rect">
            <a:avLst/>
          </a:prstGeom>
          <a:noFill/>
          <a:ln w="12700">
            <a:noFill/>
          </a:ln>
        </p:spPr>
        <p:txBody>
          <a:bodyPr wrap="squar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장점</a:t>
            </a:r>
            <a: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버그 </a:t>
            </a:r>
            <a:b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검출 효과 향상 </a:t>
            </a:r>
            <a:endPar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단점</a:t>
            </a:r>
            <a: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테스트 </a:t>
            </a:r>
            <a:b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커버리지 만족</a:t>
            </a:r>
            <a:endPar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테스트 </a:t>
            </a:r>
            <a:r>
              <a:rPr kumimoji="0" lang="ko-KR" altLang="en-US" sz="2400" b="0" i="0" u="none" strike="noStrike" kern="1200" cap="none" spc="0" normalizeH="0" baseline="0" noProof="0" dirty="0" err="1">
                <a:ln>
                  <a:noFill/>
                </a:ln>
                <a:solidFill>
                  <a:prstClr val="black"/>
                </a:solidFill>
                <a:effectLst/>
                <a:uLnTx/>
                <a:uFillTx/>
                <a:latin typeface="나눔바른고딕" panose="020B0603020101020101" pitchFamily="50" charset="-127"/>
                <a:ea typeface="나눔바른고딕" panose="020B0603020101020101" pitchFamily="50" charset="-127"/>
                <a:cs typeface="+mn-cs"/>
              </a:rPr>
              <a:t>입력값</a:t>
            </a: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 </a:t>
            </a:r>
            <a:br>
              <a:rPr kumimoji="0" lang="en-US" altLang="ko-KR"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ko-KR" altLang="en-US" sz="2400" b="0" i="0"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생성 어려움</a:t>
            </a:r>
          </a:p>
        </p:txBody>
      </p:sp>
      <p:sp>
        <p:nvSpPr>
          <p:cNvPr id="52" name="TextBox 51"/>
          <p:cNvSpPr txBox="1"/>
          <p:nvPr/>
        </p:nvSpPr>
        <p:spPr>
          <a:xfrm>
            <a:off x="8396466" y="1477727"/>
            <a:ext cx="1141658" cy="646331"/>
          </a:xfrm>
          <a:prstGeom prst="rect">
            <a:avLst/>
          </a:prstGeom>
          <a:noFill/>
          <a:ln>
            <a:noFill/>
          </a:ln>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맑은 고딕" panose="020F0502020204030204"/>
                <a:ea typeface="+mn-ea"/>
                <a:cs typeface="+mn-cs"/>
              </a:rPr>
              <a:t>Model </a:t>
            </a:r>
            <a:br>
              <a:rPr kumimoji="0" lang="en-US" sz="1800" b="0" i="0" u="none" strike="noStrike" kern="1200" cap="none" spc="0" normalizeH="0" baseline="0" noProof="0" dirty="0">
                <a:ln>
                  <a:noFill/>
                </a:ln>
                <a:solidFill>
                  <a:prstClr val="black"/>
                </a:solidFill>
                <a:effectLst/>
                <a:uLnTx/>
                <a:uFillTx/>
                <a:latin typeface="맑은 고딕"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맑은 고딕" panose="020F0502020204030204"/>
                <a:ea typeface="+mn-ea"/>
                <a:cs typeface="+mn-cs"/>
              </a:rPr>
              <a:t>Checking</a:t>
            </a:r>
          </a:p>
        </p:txBody>
      </p:sp>
      <p:sp>
        <p:nvSpPr>
          <p:cNvPr id="54" name="내용 개체 틀 5"/>
          <p:cNvSpPr>
            <a:spLocks noGrp="1"/>
          </p:cNvSpPr>
          <p:nvPr>
            <p:ph sz="quarter" idx="13"/>
          </p:nvPr>
        </p:nvSpPr>
        <p:spPr>
          <a:xfrm>
            <a:off x="185920" y="963983"/>
            <a:ext cx="5696348" cy="5214974"/>
          </a:xfrm>
        </p:spPr>
        <p:txBody>
          <a:bodyPr>
            <a:noAutofit/>
          </a:bodyPr>
          <a:lstStyle/>
          <a:p>
            <a:pPr>
              <a:lnSpc>
                <a:spcPct val="100000"/>
              </a:lnSpc>
              <a:spcBef>
                <a:spcPts val="500"/>
              </a:spcBef>
            </a:pPr>
            <a:r>
              <a:rPr lang="ko-KR" altLang="en-US" sz="2000" b="1" dirty="0">
                <a:latin typeface="나눔바른고딕" panose="020B0603020101020101" pitchFamily="50" charset="-127"/>
                <a:ea typeface="나눔바른고딕" panose="020B0603020101020101" pitchFamily="50" charset="-127"/>
              </a:rPr>
              <a:t>목표</a:t>
            </a:r>
            <a:r>
              <a:rPr lang="en-US" altLang="ko-KR" sz="2000" b="1" dirty="0">
                <a:latin typeface="나눔바른고딕" panose="020B0603020101020101" pitchFamily="50" charset="-127"/>
                <a:ea typeface="나눔바른고딕" panose="020B0603020101020101" pitchFamily="50" charset="-127"/>
              </a:rPr>
              <a:t>: SW</a:t>
            </a:r>
            <a:r>
              <a:rPr lang="ko-KR" altLang="en-US" sz="2000" b="1" dirty="0">
                <a:latin typeface="나눔바른고딕" panose="020B0603020101020101" pitchFamily="50" charset="-127"/>
                <a:ea typeface="나눔바른고딕" panose="020B0603020101020101" pitchFamily="50" charset="-127"/>
              </a:rPr>
              <a:t>가 수행 가능한 </a:t>
            </a:r>
            <a:r>
              <a:rPr lang="ko-KR" altLang="en-US" sz="2000" b="1" u="sng" dirty="0">
                <a:latin typeface="나눔바른고딕" panose="020B0603020101020101" pitchFamily="50" charset="-127"/>
                <a:ea typeface="나눔바른고딕" panose="020B0603020101020101" pitchFamily="50" charset="-127"/>
              </a:rPr>
              <a:t>모든 다양한 동작들을</a:t>
            </a:r>
            <a:r>
              <a:rPr lang="en-US" altLang="ko-KR" sz="2000" b="1" u="sng" dirty="0">
                <a:latin typeface="나눔바른고딕" panose="020B0603020101020101" pitchFamily="50" charset="-127"/>
                <a:ea typeface="나눔바른고딕" panose="020B0603020101020101" pitchFamily="50" charset="-127"/>
              </a:rPr>
              <a:t> </a:t>
            </a:r>
            <a:r>
              <a:rPr lang="ko-KR" altLang="en-US" sz="2000" b="1" u="sng" dirty="0">
                <a:latin typeface="나눔바른고딕" panose="020B0603020101020101" pitchFamily="50" charset="-127"/>
                <a:ea typeface="나눔바른고딕" panose="020B0603020101020101" pitchFamily="50" charset="-127"/>
              </a:rPr>
              <a:t>검사 </a:t>
            </a:r>
            <a:r>
              <a:rPr lang="en-US" altLang="ko-KR" sz="2000" b="1" u="sng" dirty="0">
                <a:latin typeface="나눔바른고딕" panose="020B0603020101020101" pitchFamily="50" charset="-127"/>
                <a:ea typeface="나눔바른고딕" panose="020B0603020101020101" pitchFamily="50" charset="-127"/>
              </a:rPr>
              <a:t> </a:t>
            </a:r>
          </a:p>
          <a:p>
            <a:pPr>
              <a:lnSpc>
                <a:spcPct val="100000"/>
              </a:lnSpc>
              <a:spcBef>
                <a:spcPts val="500"/>
              </a:spcBef>
            </a:pPr>
            <a:r>
              <a:rPr lang="ko-KR" altLang="en-US" sz="2000" b="1" dirty="0">
                <a:latin typeface="나눔바른고딕" panose="020B0603020101020101" pitchFamily="50" charset="-127"/>
                <a:ea typeface="나눔바른고딕" panose="020B0603020101020101" pitchFamily="50" charset="-127"/>
              </a:rPr>
              <a:t>랜덤 </a:t>
            </a:r>
            <a:r>
              <a:rPr lang="ko-KR" altLang="en-US" sz="2000" b="1" dirty="0" err="1">
                <a:latin typeface="나눔바른고딕" panose="020B0603020101020101" pitchFamily="50" charset="-127"/>
                <a:ea typeface="나눔바른고딕" panose="020B0603020101020101" pitchFamily="50" charset="-127"/>
              </a:rPr>
              <a:t>테스팅</a:t>
            </a:r>
            <a:r>
              <a:rPr lang="ko-KR" altLang="en-US" sz="2000" b="1" dirty="0">
                <a:latin typeface="나눔바른고딕" panose="020B0603020101020101" pitchFamily="50" charset="-127"/>
                <a:ea typeface="나눔바른고딕" panose="020B0603020101020101" pitchFamily="50" charset="-127"/>
              </a:rPr>
              <a:t> </a:t>
            </a:r>
            <a:r>
              <a:rPr lang="en-US" altLang="ko-KR" sz="2000" b="1" dirty="0">
                <a:latin typeface="나눔바른고딕" panose="020B0603020101020101" pitchFamily="50" charset="-127"/>
                <a:ea typeface="나눔바른고딕" panose="020B0603020101020101" pitchFamily="50" charset="-127"/>
              </a:rPr>
              <a:t>(1970~): </a:t>
            </a:r>
          </a:p>
          <a:p>
            <a:pPr lvl="1">
              <a:lnSpc>
                <a:spcPct val="100000"/>
              </a:lnSpc>
            </a:pPr>
            <a:r>
              <a:rPr lang="ko-KR" altLang="en-US" sz="2000" dirty="0">
                <a:latin typeface="나눔바른고딕" panose="020B0603020101020101" pitchFamily="50" charset="-127"/>
                <a:ea typeface="나눔바른고딕" panose="020B0603020101020101" pitchFamily="50" charset="-127"/>
              </a:rPr>
              <a:t>가장 간편하나</a:t>
            </a:r>
            <a:r>
              <a:rPr lang="en-US" altLang="ko-KR" sz="2000" dirty="0">
                <a:latin typeface="나눔바른고딕" panose="020B0603020101020101" pitchFamily="50" charset="-127"/>
                <a:ea typeface="나눔바른고딕" panose="020B0603020101020101" pitchFamily="50" charset="-127"/>
              </a:rPr>
              <a:t>, </a:t>
            </a:r>
            <a:r>
              <a:rPr lang="ko-KR" altLang="en-US" sz="2000" dirty="0">
                <a:latin typeface="나눔바른고딕" panose="020B0603020101020101" pitchFamily="50" charset="-127"/>
                <a:ea typeface="나눔바른고딕" panose="020B0603020101020101" pitchFamily="50" charset="-127"/>
              </a:rPr>
              <a:t>실제 오류 </a:t>
            </a:r>
            <a:r>
              <a:rPr lang="ko-KR" altLang="en-US" sz="2000" dirty="0" err="1">
                <a:latin typeface="나눔바른고딕" panose="020B0603020101020101" pitchFamily="50" charset="-127"/>
                <a:ea typeface="나눔바른고딕" panose="020B0603020101020101" pitchFamily="50" charset="-127"/>
              </a:rPr>
              <a:t>검출력은</a:t>
            </a:r>
            <a:r>
              <a:rPr lang="ko-KR" altLang="en-US" sz="2000" dirty="0">
                <a:latin typeface="나눔바른고딕" panose="020B0603020101020101" pitchFamily="50" charset="-127"/>
                <a:ea typeface="나눔바른고딕" panose="020B0603020101020101" pitchFamily="50" charset="-127"/>
              </a:rPr>
              <a:t> 매우 낮음 </a:t>
            </a:r>
            <a:r>
              <a:rPr lang="en-US" altLang="ko-KR" sz="2000" dirty="0">
                <a:latin typeface="나눔바른고딕" panose="020B0603020101020101" pitchFamily="50" charset="-127"/>
                <a:ea typeface="나눔바른고딕" panose="020B0603020101020101" pitchFamily="50" charset="-127"/>
              </a:rPr>
              <a:t> </a:t>
            </a:r>
          </a:p>
          <a:p>
            <a:pPr lvl="1">
              <a:lnSpc>
                <a:spcPct val="100000"/>
              </a:lnSpc>
            </a:pPr>
            <a:endParaRPr lang="en-US" altLang="ko-KR" sz="2000" dirty="0">
              <a:latin typeface="나눔바른고딕" panose="020B0603020101020101" pitchFamily="50" charset="-127"/>
              <a:ea typeface="나눔바른고딕" panose="020B0603020101020101" pitchFamily="50" charset="-127"/>
            </a:endParaRPr>
          </a:p>
          <a:p>
            <a:pPr>
              <a:lnSpc>
                <a:spcPct val="100000"/>
              </a:lnSpc>
            </a:pPr>
            <a:r>
              <a:rPr lang="en-US" altLang="ko-KR" sz="2000" b="1" dirty="0">
                <a:latin typeface="나눔바른고딕" panose="020B0603020101020101" pitchFamily="50" charset="-127"/>
                <a:ea typeface="나눔바른고딕" panose="020B0603020101020101" pitchFamily="50" charset="-127"/>
              </a:rPr>
              <a:t>Model Checking (1980~):</a:t>
            </a:r>
          </a:p>
          <a:p>
            <a:pPr lvl="1">
              <a:lnSpc>
                <a:spcPct val="100000"/>
              </a:lnSpc>
            </a:pPr>
            <a:r>
              <a:rPr lang="ko-KR" altLang="en-US" sz="1800" dirty="0">
                <a:latin typeface="나눔바른고딕" panose="020B0603020101020101" pitchFamily="50" charset="-127"/>
                <a:ea typeface="나눔바른고딕" panose="020B0603020101020101" pitchFamily="50" charset="-127"/>
              </a:rPr>
              <a:t>오류</a:t>
            </a:r>
            <a:r>
              <a:rPr lang="en-US" altLang="ko-KR" sz="1800" dirty="0">
                <a:latin typeface="나눔바른고딕" panose="020B0603020101020101" pitchFamily="50" charset="-127"/>
                <a:ea typeface="나눔바른고딕" panose="020B0603020101020101" pitchFamily="50" charset="-127"/>
              </a:rPr>
              <a:t> </a:t>
            </a:r>
            <a:r>
              <a:rPr lang="ko-KR" altLang="en-US" sz="1800" dirty="0" err="1">
                <a:latin typeface="나눔바른고딕" panose="020B0603020101020101" pitchFamily="50" charset="-127"/>
                <a:ea typeface="나눔바른고딕" panose="020B0603020101020101" pitchFamily="50" charset="-127"/>
              </a:rPr>
              <a:t>검출력이</a:t>
            </a:r>
            <a:r>
              <a:rPr lang="ko-KR" altLang="en-US" sz="1800" dirty="0">
                <a:latin typeface="나눔바른고딕" panose="020B0603020101020101" pitchFamily="50" charset="-127"/>
                <a:ea typeface="나눔바른고딕" panose="020B0603020101020101" pitchFamily="50" charset="-127"/>
              </a:rPr>
              <a:t> 제일 높지만</a:t>
            </a:r>
            <a:r>
              <a:rPr lang="en-US" altLang="ko-KR" sz="1800" dirty="0">
                <a:latin typeface="나눔바른고딕" panose="020B0603020101020101" pitchFamily="50" charset="-127"/>
                <a:ea typeface="나눔바른고딕" panose="020B0603020101020101" pitchFamily="50" charset="-127"/>
              </a:rPr>
              <a:t>, CPU/</a:t>
            </a:r>
            <a:r>
              <a:rPr lang="ko-KR" altLang="en-US" sz="1800" dirty="0">
                <a:latin typeface="나눔바른고딕" panose="020B0603020101020101" pitchFamily="50" charset="-127"/>
                <a:ea typeface="나눔바른고딕" panose="020B0603020101020101" pitchFamily="50" charset="-127"/>
              </a:rPr>
              <a:t>메모리 사용량이 엄청나게 많기에</a:t>
            </a:r>
            <a:r>
              <a:rPr lang="en-US" altLang="ko-KR" sz="1800" dirty="0">
                <a:latin typeface="나눔바른고딕" panose="020B0603020101020101" pitchFamily="50" charset="-127"/>
                <a:ea typeface="나눔바른고딕" panose="020B0603020101020101" pitchFamily="50" charset="-127"/>
              </a:rPr>
              <a:t>, </a:t>
            </a:r>
            <a:r>
              <a:rPr lang="ko-KR" altLang="en-US" sz="1800" dirty="0">
                <a:latin typeface="나눔바른고딕" panose="020B0603020101020101" pitchFamily="50" charset="-127"/>
                <a:ea typeface="나눔바른고딕" panose="020B0603020101020101" pitchFamily="50" charset="-127"/>
              </a:rPr>
              <a:t>작은 </a:t>
            </a:r>
            <a:r>
              <a:rPr lang="en-US" altLang="ko-KR" sz="1800" dirty="0">
                <a:latin typeface="나눔바른고딕" panose="020B0603020101020101" pitchFamily="50" charset="-127"/>
                <a:ea typeface="나눔바른고딕" panose="020B0603020101020101" pitchFamily="50" charset="-127"/>
              </a:rPr>
              <a:t>SW</a:t>
            </a:r>
            <a:r>
              <a:rPr lang="ko-KR" altLang="en-US" sz="1800" dirty="0">
                <a:latin typeface="나눔바른고딕" panose="020B0603020101020101" pitchFamily="50" charset="-127"/>
                <a:ea typeface="나눔바른고딕" panose="020B0603020101020101" pitchFamily="50" charset="-127"/>
              </a:rPr>
              <a:t>에만 적용가능 </a:t>
            </a:r>
            <a:r>
              <a:rPr lang="en-US" altLang="ko-KR" sz="1800" dirty="0">
                <a:latin typeface="나눔바른고딕" panose="020B0603020101020101" pitchFamily="50" charset="-127"/>
                <a:ea typeface="나눔바른고딕" panose="020B0603020101020101" pitchFamily="50" charset="-127"/>
              </a:rPr>
              <a:t>(&lt;1KLOC)  </a:t>
            </a:r>
          </a:p>
          <a:p>
            <a:pPr lvl="1">
              <a:lnSpc>
                <a:spcPct val="100000"/>
              </a:lnSpc>
            </a:pPr>
            <a:endParaRPr lang="en-US" altLang="ko-KR" sz="1800" dirty="0">
              <a:latin typeface="나눔바른고딕" panose="020B0603020101020101" pitchFamily="50" charset="-127"/>
              <a:ea typeface="나눔바른고딕" panose="020B0603020101020101" pitchFamily="50" charset="-127"/>
            </a:endParaRPr>
          </a:p>
          <a:p>
            <a:pPr>
              <a:lnSpc>
                <a:spcPct val="100000"/>
              </a:lnSpc>
            </a:pPr>
            <a:r>
              <a:rPr lang="en-US" altLang="ko-KR" sz="2000" b="1" dirty="0">
                <a:latin typeface="나눔바른고딕" panose="020B0603020101020101" pitchFamily="50" charset="-127"/>
                <a:ea typeface="나눔바른고딕" panose="020B0603020101020101" pitchFamily="50" charset="-127"/>
              </a:rPr>
              <a:t>Search-based SW Testing (2000~):</a:t>
            </a:r>
          </a:p>
          <a:p>
            <a:pPr lvl="1">
              <a:lnSpc>
                <a:spcPct val="100000"/>
              </a:lnSpc>
            </a:pPr>
            <a:r>
              <a:rPr lang="ko-KR" altLang="en-US" sz="1800" dirty="0">
                <a:latin typeface="나눔바른고딕" panose="020B0603020101020101" pitchFamily="50" charset="-127"/>
                <a:ea typeface="나눔바른고딕" panose="020B0603020101020101" pitchFamily="50" charset="-127"/>
              </a:rPr>
              <a:t>프로그램의 입</a:t>
            </a:r>
            <a:r>
              <a:rPr lang="en-US" altLang="ko-KR" sz="1800" dirty="0">
                <a:latin typeface="나눔바른고딕" panose="020B0603020101020101" pitchFamily="50" charset="-127"/>
                <a:ea typeface="나눔바른고딕" panose="020B0603020101020101" pitchFamily="50" charset="-127"/>
              </a:rPr>
              <a:t>/</a:t>
            </a:r>
            <a:r>
              <a:rPr lang="ko-KR" altLang="en-US" sz="1800" dirty="0" err="1">
                <a:latin typeface="나눔바른고딕" panose="020B0603020101020101" pitchFamily="50" charset="-127"/>
                <a:ea typeface="나눔바른고딕" panose="020B0603020101020101" pitchFamily="50" charset="-127"/>
              </a:rPr>
              <a:t>출력값에</a:t>
            </a:r>
            <a:r>
              <a:rPr lang="ko-KR" altLang="en-US" sz="1800" dirty="0">
                <a:latin typeface="나눔바른고딕" panose="020B0603020101020101" pitchFamily="50" charset="-127"/>
                <a:ea typeface="나눔바른고딕" panose="020B0603020101020101" pitchFamily="50" charset="-127"/>
              </a:rPr>
              <a:t> 집중하여</a:t>
            </a:r>
            <a:r>
              <a:rPr lang="en-US" altLang="ko-KR" sz="1800" dirty="0">
                <a:latin typeface="나눔바른고딕" panose="020B0603020101020101" pitchFamily="50" charset="-127"/>
                <a:ea typeface="나눔바른고딕" panose="020B0603020101020101" pitchFamily="50" charset="-127"/>
              </a:rPr>
              <a:t>, </a:t>
            </a:r>
            <a:r>
              <a:rPr lang="ko-KR" altLang="en-US" sz="1800" dirty="0">
                <a:latin typeface="나눔바른고딕" panose="020B0603020101020101" pitchFamily="50" charset="-127"/>
                <a:ea typeface="나눔바른고딕" panose="020B0603020101020101" pitchFamily="50" charset="-127"/>
              </a:rPr>
              <a:t>다양한 </a:t>
            </a:r>
            <a:r>
              <a:rPr lang="ko-KR" altLang="en-US" sz="1800" dirty="0" err="1">
                <a:latin typeface="나눔바른고딕" panose="020B0603020101020101" pitchFamily="50" charset="-127"/>
                <a:ea typeface="나눔바른고딕" panose="020B0603020101020101" pitchFamily="50" charset="-127"/>
              </a:rPr>
              <a:t>입력값을</a:t>
            </a:r>
            <a:r>
              <a:rPr lang="ko-KR" altLang="en-US" sz="1800" dirty="0">
                <a:latin typeface="나눔바른고딕" panose="020B0603020101020101" pitchFamily="50" charset="-127"/>
                <a:ea typeface="나눔바른고딕" panose="020B0603020101020101" pitchFamily="50" charset="-127"/>
              </a:rPr>
              <a:t> 확률적 기술을 통해 생성</a:t>
            </a:r>
            <a:r>
              <a:rPr lang="en-US" altLang="ko-KR" sz="1800" dirty="0">
                <a:latin typeface="나눔바른고딕" panose="020B0603020101020101" pitchFamily="50" charset="-127"/>
                <a:ea typeface="나눔바른고딕" panose="020B0603020101020101" pitchFamily="50" charset="-127"/>
              </a:rPr>
              <a:t> </a:t>
            </a:r>
          </a:p>
          <a:p>
            <a:pPr lvl="1">
              <a:lnSpc>
                <a:spcPct val="100000"/>
              </a:lnSpc>
            </a:pPr>
            <a:r>
              <a:rPr lang="en-US" altLang="ko-KR" sz="1800" dirty="0">
                <a:latin typeface="나눔바른고딕" panose="020B0603020101020101" pitchFamily="50" charset="-127"/>
                <a:ea typeface="나눔바른고딕" panose="020B0603020101020101" pitchFamily="50" charset="-127"/>
              </a:rPr>
              <a:t>Scalability</a:t>
            </a:r>
            <a:r>
              <a:rPr lang="ko-KR" altLang="en-US" sz="1800" dirty="0">
                <a:latin typeface="나눔바른고딕" panose="020B0603020101020101" pitchFamily="50" charset="-127"/>
                <a:ea typeface="나눔바른고딕" panose="020B0603020101020101" pitchFamily="50" charset="-127"/>
              </a:rPr>
              <a:t>가 매우 크나</a:t>
            </a:r>
            <a:r>
              <a:rPr lang="en-US" altLang="ko-KR" sz="1800" dirty="0">
                <a:latin typeface="나눔바른고딕" panose="020B0603020101020101" pitchFamily="50" charset="-127"/>
                <a:ea typeface="나눔바른고딕" panose="020B0603020101020101" pitchFamily="50" charset="-127"/>
              </a:rPr>
              <a:t>, </a:t>
            </a:r>
            <a:r>
              <a:rPr lang="ko-KR" altLang="en-US" sz="1800" dirty="0">
                <a:latin typeface="나눔바른고딕" panose="020B0603020101020101" pitchFamily="50" charset="-127"/>
                <a:ea typeface="나눔바른고딕" panose="020B0603020101020101" pitchFamily="50" charset="-127"/>
              </a:rPr>
              <a:t>프로그램 </a:t>
            </a:r>
            <a:r>
              <a:rPr lang="ko-KR" altLang="en-US" sz="1800" dirty="0" err="1">
                <a:latin typeface="나눔바른고딕" panose="020B0603020101020101" pitchFamily="50" charset="-127"/>
                <a:ea typeface="나눔바른고딕" panose="020B0603020101020101" pitchFamily="50" charset="-127"/>
              </a:rPr>
              <a:t>로직을</a:t>
            </a:r>
            <a:r>
              <a:rPr lang="ko-KR" altLang="en-US" sz="1800" dirty="0">
                <a:latin typeface="나눔바른고딕" panose="020B0603020101020101" pitchFamily="50" charset="-127"/>
                <a:ea typeface="나눔바른고딕" panose="020B0603020101020101" pitchFamily="50" charset="-127"/>
              </a:rPr>
              <a:t> 직접 고려하지 않기에 오류 </a:t>
            </a:r>
            <a:r>
              <a:rPr lang="ko-KR" altLang="en-US" sz="1800" dirty="0" err="1">
                <a:latin typeface="나눔바른고딕" panose="020B0603020101020101" pitchFamily="50" charset="-127"/>
                <a:ea typeface="나눔바른고딕" panose="020B0603020101020101" pitchFamily="50" charset="-127"/>
              </a:rPr>
              <a:t>검출력에</a:t>
            </a:r>
            <a:r>
              <a:rPr lang="ko-KR" altLang="en-US" sz="1800" dirty="0">
                <a:latin typeface="나눔바른고딕" panose="020B0603020101020101" pitchFamily="50" charset="-127"/>
                <a:ea typeface="나눔바른고딕" panose="020B0603020101020101" pitchFamily="50" charset="-127"/>
              </a:rPr>
              <a:t> 한계가 있음</a:t>
            </a:r>
            <a:endParaRPr lang="en-US" altLang="ko-KR" sz="1800" dirty="0">
              <a:latin typeface="나눔바른고딕" panose="020B0603020101020101" pitchFamily="50" charset="-127"/>
              <a:ea typeface="나눔바른고딕" panose="020B0603020101020101" pitchFamily="50" charset="-127"/>
            </a:endParaRPr>
          </a:p>
          <a:p>
            <a:pPr lvl="1">
              <a:lnSpc>
                <a:spcPct val="100000"/>
              </a:lnSpc>
            </a:pPr>
            <a:endParaRPr lang="en-US" altLang="ko-KR" sz="1800" dirty="0">
              <a:latin typeface="나눔바른고딕" panose="020B0603020101020101" pitchFamily="50" charset="-127"/>
              <a:ea typeface="나눔바른고딕" panose="020B0603020101020101" pitchFamily="50" charset="-127"/>
            </a:endParaRPr>
          </a:p>
          <a:p>
            <a:pPr>
              <a:lnSpc>
                <a:spcPct val="100000"/>
              </a:lnSpc>
            </a:pPr>
            <a:r>
              <a:rPr lang="en-US" altLang="ko-KR" sz="2400" b="1" dirty="0" err="1">
                <a:solidFill>
                  <a:srgbClr val="00B050"/>
                </a:solidFill>
                <a:latin typeface="나눔바른고딕" panose="020B0603020101020101" pitchFamily="50" charset="-127"/>
                <a:ea typeface="나눔바른고딕" panose="020B0603020101020101" pitchFamily="50" charset="-127"/>
              </a:rPr>
              <a:t>Concolic</a:t>
            </a:r>
            <a:r>
              <a:rPr lang="en-US" altLang="ko-KR" sz="2400" b="1" dirty="0">
                <a:solidFill>
                  <a:srgbClr val="00B050"/>
                </a:solidFill>
                <a:latin typeface="나눔바른고딕" panose="020B0603020101020101" pitchFamily="50" charset="-127"/>
                <a:ea typeface="나눔바른고딕" panose="020B0603020101020101" pitchFamily="50" charset="-127"/>
              </a:rPr>
              <a:t> testing (2005~):</a:t>
            </a:r>
          </a:p>
          <a:p>
            <a:pPr lvl="1">
              <a:lnSpc>
                <a:spcPct val="100000"/>
              </a:lnSpc>
            </a:pPr>
            <a:r>
              <a:rPr lang="ko-KR" altLang="en-US" sz="1800" dirty="0">
                <a:latin typeface="나눔바른고딕" panose="020B0603020101020101" pitchFamily="50" charset="-127"/>
                <a:ea typeface="나눔바른고딕" panose="020B0603020101020101" pitchFamily="50" charset="-127"/>
              </a:rPr>
              <a:t>프로그램 </a:t>
            </a:r>
            <a:r>
              <a:rPr lang="ko-KR" altLang="en-US" sz="1800" dirty="0" err="1">
                <a:latin typeface="나눔바른고딕" panose="020B0603020101020101" pitchFamily="50" charset="-127"/>
                <a:ea typeface="나눔바른고딕" panose="020B0603020101020101" pitchFamily="50" charset="-127"/>
              </a:rPr>
              <a:t>로직을</a:t>
            </a:r>
            <a:r>
              <a:rPr lang="ko-KR" altLang="en-US" sz="1800" dirty="0">
                <a:latin typeface="나눔바른고딕" panose="020B0603020101020101" pitchFamily="50" charset="-127"/>
                <a:ea typeface="나눔바른고딕" panose="020B0603020101020101" pitchFamily="50" charset="-127"/>
              </a:rPr>
              <a:t> </a:t>
            </a:r>
            <a:r>
              <a:rPr lang="en-US" altLang="ko-KR" sz="1800" dirty="0">
                <a:latin typeface="나눔바른고딕" panose="020B0603020101020101" pitchFamily="50" charset="-127"/>
                <a:ea typeface="나눔바른고딕" panose="020B0603020101020101" pitchFamily="50" charset="-127"/>
              </a:rPr>
              <a:t>100% </a:t>
            </a:r>
            <a:r>
              <a:rPr lang="ko-KR" altLang="en-US" sz="1800" dirty="0">
                <a:latin typeface="나눔바른고딕" panose="020B0603020101020101" pitchFamily="50" charset="-127"/>
                <a:ea typeface="나눔바른고딕" panose="020B0603020101020101" pitchFamily="50" charset="-127"/>
              </a:rPr>
              <a:t>정확도로 분석하여</a:t>
            </a:r>
            <a:r>
              <a:rPr lang="en-US" altLang="ko-KR" sz="1800" dirty="0">
                <a:latin typeface="나눔바른고딕" panose="020B0603020101020101" pitchFamily="50" charset="-127"/>
                <a:ea typeface="나눔바른고딕" panose="020B0603020101020101" pitchFamily="50" charset="-127"/>
              </a:rPr>
              <a:t>, </a:t>
            </a:r>
            <a:r>
              <a:rPr lang="ko-KR" altLang="en-US" sz="1800" dirty="0">
                <a:latin typeface="나눔바른고딕" panose="020B0603020101020101" pitchFamily="50" charset="-127"/>
                <a:ea typeface="나눔바른고딕" panose="020B0603020101020101" pitchFamily="50" charset="-127"/>
              </a:rPr>
              <a:t>모든 </a:t>
            </a:r>
            <a:br>
              <a:rPr lang="en-US" altLang="ko-KR" sz="1800" dirty="0">
                <a:latin typeface="나눔바른고딕" panose="020B0603020101020101" pitchFamily="50" charset="-127"/>
                <a:ea typeface="나눔바른고딕" panose="020B0603020101020101" pitchFamily="50" charset="-127"/>
              </a:rPr>
            </a:br>
            <a:r>
              <a:rPr lang="ko-KR" altLang="en-US" sz="1800" dirty="0" err="1">
                <a:latin typeface="나눔바른고딕" panose="020B0603020101020101" pitchFamily="50" charset="-127"/>
                <a:ea typeface="나눔바른고딕" panose="020B0603020101020101" pitchFamily="50" charset="-127"/>
              </a:rPr>
              <a:t>수행경로를</a:t>
            </a:r>
            <a:r>
              <a:rPr lang="ko-KR" altLang="en-US" sz="1800" dirty="0">
                <a:latin typeface="나눔바른고딕" panose="020B0603020101020101" pitchFamily="50" charset="-127"/>
                <a:ea typeface="나눔바른고딕" panose="020B0603020101020101" pitchFamily="50" charset="-127"/>
              </a:rPr>
              <a:t> 검사하는 기술</a:t>
            </a:r>
            <a:endParaRPr lang="en-US" altLang="ko-KR" sz="1800" dirty="0">
              <a:latin typeface="나눔바른고딕" panose="020B0603020101020101" pitchFamily="50" charset="-127"/>
              <a:ea typeface="나눔바른고딕" panose="020B0603020101020101" pitchFamily="50" charset="-127"/>
            </a:endParaRPr>
          </a:p>
          <a:p>
            <a:pPr lvl="1">
              <a:lnSpc>
                <a:spcPct val="100000"/>
              </a:lnSpc>
            </a:pPr>
            <a:r>
              <a:rPr lang="en-US" altLang="ko-KR" sz="1800" dirty="0">
                <a:latin typeface="나눔바른고딕" panose="020B0603020101020101" pitchFamily="50" charset="-127"/>
                <a:ea typeface="나눔바른고딕" panose="020B0603020101020101" pitchFamily="50" charset="-127"/>
              </a:rPr>
              <a:t>Scalability</a:t>
            </a:r>
            <a:r>
              <a:rPr lang="ko-KR" altLang="en-US" sz="1800" dirty="0">
                <a:latin typeface="나눔바른고딕" panose="020B0603020101020101" pitchFamily="50" charset="-127"/>
                <a:ea typeface="나눔바른고딕" panose="020B0603020101020101" pitchFamily="50" charset="-127"/>
              </a:rPr>
              <a:t>는 </a:t>
            </a:r>
            <a:r>
              <a:rPr lang="en-US" altLang="ko-KR" sz="1800" dirty="0">
                <a:latin typeface="나눔바른고딕" panose="020B0603020101020101" pitchFamily="50" charset="-127"/>
                <a:ea typeface="나눔바른고딕" panose="020B0603020101020101" pitchFamily="50" charset="-127"/>
              </a:rPr>
              <a:t>Model </a:t>
            </a:r>
            <a:r>
              <a:rPr lang="en-US" altLang="ko-KR" sz="1800" dirty="0" err="1">
                <a:latin typeface="나눔바른고딕" panose="020B0603020101020101" pitchFamily="50" charset="-127"/>
                <a:ea typeface="나눔바른고딕" panose="020B0603020101020101" pitchFamily="50" charset="-127"/>
              </a:rPr>
              <a:t>checkin</a:t>
            </a:r>
            <a:r>
              <a:rPr lang="ko-KR" altLang="en-US" sz="1800" dirty="0">
                <a:latin typeface="나눔바른고딕" panose="020B0603020101020101" pitchFamily="50" charset="-127"/>
                <a:ea typeface="나눔바른고딕" panose="020B0603020101020101" pitchFamily="50" charset="-127"/>
              </a:rPr>
              <a:t>과 </a:t>
            </a:r>
            <a:r>
              <a:rPr lang="en-US" altLang="ko-KR" sz="1800" dirty="0">
                <a:latin typeface="나눔바른고딕" panose="020B0603020101020101" pitchFamily="50" charset="-127"/>
                <a:ea typeface="나눔바른고딕" panose="020B0603020101020101" pitchFamily="50" charset="-127"/>
              </a:rPr>
              <a:t>Search-based SW testing </a:t>
            </a:r>
            <a:r>
              <a:rPr lang="ko-KR" altLang="en-US" sz="1800" dirty="0">
                <a:latin typeface="나눔바른고딕" panose="020B0603020101020101" pitchFamily="50" charset="-127"/>
                <a:ea typeface="나눔바른고딕" panose="020B0603020101020101" pitchFamily="50" charset="-127"/>
              </a:rPr>
              <a:t>중간 정도이나</a:t>
            </a:r>
            <a:r>
              <a:rPr lang="en-US" altLang="ko-KR" sz="1800" dirty="0">
                <a:latin typeface="나눔바른고딕" panose="020B0603020101020101" pitchFamily="50" charset="-127"/>
                <a:ea typeface="나눔바른고딕" panose="020B0603020101020101" pitchFamily="50" charset="-127"/>
              </a:rPr>
              <a:t>, </a:t>
            </a:r>
            <a:r>
              <a:rPr lang="ko-KR" altLang="en-US" sz="1800" dirty="0">
                <a:latin typeface="나눔바른고딕" panose="020B0603020101020101" pitchFamily="50" charset="-127"/>
                <a:ea typeface="나눔바른고딕" panose="020B0603020101020101" pitchFamily="50" charset="-127"/>
              </a:rPr>
              <a:t>오류 </a:t>
            </a:r>
            <a:r>
              <a:rPr lang="ko-KR" altLang="en-US" sz="1800" dirty="0" err="1">
                <a:latin typeface="나눔바른고딕" panose="020B0603020101020101" pitchFamily="50" charset="-127"/>
                <a:ea typeface="나눔바른고딕" panose="020B0603020101020101" pitchFamily="50" charset="-127"/>
              </a:rPr>
              <a:t>검출력이</a:t>
            </a:r>
            <a:r>
              <a:rPr lang="ko-KR" altLang="en-US" sz="1800" dirty="0">
                <a:latin typeface="나눔바른고딕" panose="020B0603020101020101" pitchFamily="50" charset="-127"/>
                <a:ea typeface="나눔바른고딕" panose="020B0603020101020101" pitchFamily="50" charset="-127"/>
              </a:rPr>
              <a:t> 매우 높음 </a:t>
            </a:r>
            <a:r>
              <a:rPr lang="en-US" altLang="ko-KR" sz="1800" dirty="0">
                <a:latin typeface="나눔바른고딕" panose="020B0603020101020101" pitchFamily="50" charset="-127"/>
                <a:ea typeface="나눔바른고딕" panose="020B0603020101020101" pitchFamily="50" charset="-127"/>
              </a:rPr>
              <a:t>(</a:t>
            </a:r>
            <a:r>
              <a:rPr lang="ko-KR" altLang="en-US" sz="1800" dirty="0">
                <a:latin typeface="나눔바른고딕" panose="020B0603020101020101" pitchFamily="50" charset="-127"/>
                <a:ea typeface="나눔바른고딕" panose="020B0603020101020101" pitchFamily="50" charset="-127"/>
              </a:rPr>
              <a:t>사실상 </a:t>
            </a:r>
            <a:r>
              <a:rPr lang="en-US" altLang="ko-KR" sz="1800" dirty="0">
                <a:latin typeface="나눔바른고딕" panose="020B0603020101020101" pitchFamily="50" charset="-127"/>
                <a:ea typeface="나눔바른고딕" panose="020B0603020101020101" pitchFamily="50" charset="-127"/>
              </a:rPr>
              <a:t>model checking </a:t>
            </a:r>
            <a:r>
              <a:rPr lang="ko-KR" altLang="en-US" sz="1800" dirty="0">
                <a:latin typeface="나눔바른고딕" panose="020B0603020101020101" pitchFamily="50" charset="-127"/>
                <a:ea typeface="나눔바른고딕" panose="020B0603020101020101" pitchFamily="50" charset="-127"/>
              </a:rPr>
              <a:t>과 동일</a:t>
            </a:r>
            <a:r>
              <a:rPr lang="en-US" altLang="ko-KR" sz="1800" dirty="0">
                <a:latin typeface="나눔바른고딕" panose="020B0603020101020101" pitchFamily="50" charset="-127"/>
                <a:ea typeface="나눔바른고딕" panose="020B0603020101020101" pitchFamily="50" charset="-127"/>
              </a:rPr>
              <a:t>)</a:t>
            </a:r>
            <a:r>
              <a:rPr lang="ko-KR" altLang="en-US" sz="1800" dirty="0">
                <a:latin typeface="나눔바른고딕" panose="020B0603020101020101" pitchFamily="50" charset="-127"/>
                <a:ea typeface="나눔바른고딕" panose="020B0603020101020101" pitchFamily="50" charset="-127"/>
              </a:rPr>
              <a:t> </a:t>
            </a:r>
            <a:endParaRPr lang="en-US" altLang="ko-KR" sz="1800" dirty="0">
              <a:latin typeface="나눔바른고딕" panose="020B0603020101020101" pitchFamily="50" charset="-127"/>
              <a:ea typeface="나눔바른고딕" panose="020B0603020101020101" pitchFamily="50" charset="-127"/>
            </a:endParaRPr>
          </a:p>
        </p:txBody>
      </p:sp>
      <p:sp>
        <p:nvSpPr>
          <p:cNvPr id="2" name="TextBox 1"/>
          <p:cNvSpPr txBox="1"/>
          <p:nvPr/>
        </p:nvSpPr>
        <p:spPr>
          <a:xfrm>
            <a:off x="8589252" y="4045508"/>
            <a:ext cx="1261564" cy="1231106"/>
          </a:xfrm>
          <a:prstGeom prst="rect">
            <a:avLst/>
          </a:prstGeom>
          <a:noFill/>
          <a:ln w="12700">
            <a:noFill/>
          </a:ln>
        </p:spPr>
        <p:txBody>
          <a:bodyPr wrap="non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화이트 박스 </a:t>
            </a:r>
            <a:br>
              <a:rPr kumimoji="0" lang="en-US" altLang="ko-KR"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ko-KR" altLang="en-US"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테스트 </a:t>
            </a:r>
            <a:br>
              <a:rPr kumimoji="0" lang="en-US" altLang="ko-KR"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ko-KR" altLang="en-US"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커버리지 </a:t>
            </a:r>
            <a:br>
              <a:rPr kumimoji="0" lang="en-US" altLang="ko-KR"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br>
            <a:r>
              <a:rPr kumimoji="0" lang="en-US" altLang="ko-KR"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rPr>
              <a:t>hierarchy</a:t>
            </a:r>
            <a:endParaRPr kumimoji="0" lang="ko-KR" altLang="en-US" sz="2000" b="0" i="1" u="none" strike="noStrike" kern="1200" cap="none" spc="0" normalizeH="0" baseline="0" noProof="0" dirty="0">
              <a:ln>
                <a:noFill/>
              </a:ln>
              <a:solidFill>
                <a:prstClr val="black"/>
              </a:solidFill>
              <a:effectLst/>
              <a:uLnTx/>
              <a:uFillTx/>
              <a:latin typeface="나눔바른고딕" panose="020B0603020101020101" pitchFamily="50" charset="-127"/>
              <a:ea typeface="나눔바른고딕" panose="020B0603020101020101" pitchFamily="50" charset="-127"/>
              <a:cs typeface="+mn-cs"/>
            </a:endParaRPr>
          </a:p>
        </p:txBody>
      </p:sp>
    </p:spTree>
    <p:extLst>
      <p:ext uri="{BB962C8B-B14F-4D97-AF65-F5344CB8AC3E}">
        <p14:creationId xmlns:p14="http://schemas.microsoft.com/office/powerpoint/2010/main" val="388008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24000" y="81665"/>
            <a:ext cx="9144000" cy="646986"/>
          </a:xfrm>
        </p:spPr>
        <p:txBody>
          <a:bodyPr>
            <a:noAutofit/>
          </a:bodyPr>
          <a:lstStyle/>
          <a:p>
            <a:r>
              <a:rPr lang="en-US" altLang="ko-KR" sz="4000" dirty="0" err="1"/>
              <a:t>Concolic</a:t>
            </a:r>
            <a:r>
              <a:rPr lang="en-US" altLang="ko-KR" sz="4000" dirty="0"/>
              <a:t> Testing Example</a:t>
            </a:r>
            <a:endParaRPr lang="ko-KR" altLang="en-US" sz="4000" dirty="0"/>
          </a:p>
        </p:txBody>
      </p:sp>
      <p:sp>
        <p:nvSpPr>
          <p:cNvPr id="3" name="내용 개체 틀 2"/>
          <p:cNvSpPr>
            <a:spLocks noGrp="1"/>
          </p:cNvSpPr>
          <p:nvPr>
            <p:ph idx="1"/>
          </p:nvPr>
        </p:nvSpPr>
        <p:spPr>
          <a:xfrm>
            <a:off x="5159896" y="1071546"/>
            <a:ext cx="5508104" cy="5000660"/>
          </a:xfrm>
        </p:spPr>
        <p:txBody>
          <a:bodyPr>
            <a:noAutofit/>
          </a:bodyPr>
          <a:lstStyle/>
          <a:p>
            <a:r>
              <a:rPr lang="en-US" altLang="ko-KR" sz="2400" dirty="0">
                <a:ea typeface="굴림" pitchFamily="50" charset="-127"/>
              </a:rPr>
              <a:t>Random testing</a:t>
            </a:r>
          </a:p>
          <a:p>
            <a:pPr lvl="1"/>
            <a:r>
              <a:rPr lang="en-US" altLang="ko-KR" sz="1800" dirty="0">
                <a:ea typeface="굴림" charset="-127"/>
              </a:rPr>
              <a:t>Probability of reaching </a:t>
            </a:r>
            <a:r>
              <a:rPr lang="en-US" altLang="ko-KR" sz="1800" dirty="0">
                <a:solidFill>
                  <a:srgbClr val="FF3300"/>
                </a:solidFill>
                <a:ea typeface="굴림" charset="-127"/>
              </a:rPr>
              <a:t>Error( )</a:t>
            </a:r>
            <a:r>
              <a:rPr lang="en-US" altLang="ko-KR" sz="1800" dirty="0">
                <a:ea typeface="굴림" charset="-127"/>
              </a:rPr>
              <a:t> is extremely low</a:t>
            </a:r>
            <a:endParaRPr lang="en-US" altLang="ko-KR" sz="1800" dirty="0">
              <a:ea typeface="굴림" pitchFamily="50" charset="-127"/>
            </a:endParaRPr>
          </a:p>
          <a:p>
            <a:pPr eaLnBrk="1" hangingPunct="1"/>
            <a:r>
              <a:rPr lang="en-US" altLang="ko-KR" sz="2400" dirty="0">
                <a:ea typeface="굴림" pitchFamily="50" charset="-127"/>
              </a:rPr>
              <a:t>Concolic testing generates the following 4 test cases</a:t>
            </a:r>
          </a:p>
          <a:p>
            <a:pPr lvl="1"/>
            <a:r>
              <a:rPr lang="en-US" altLang="ko-KR" sz="1800" dirty="0">
                <a:ea typeface="굴림" pitchFamily="50" charset="-127"/>
              </a:rPr>
              <a:t>(0,0,0): </a:t>
            </a:r>
            <a:r>
              <a:rPr lang="en-US" altLang="ko-KR" sz="1600" dirty="0">
                <a:ea typeface="굴림" pitchFamily="50" charset="-127"/>
              </a:rPr>
              <a:t>initial random input</a:t>
            </a:r>
          </a:p>
          <a:p>
            <a:pPr lvl="2"/>
            <a:r>
              <a:rPr lang="en-US" altLang="ko-KR" sz="1600" dirty="0">
                <a:ea typeface="굴림" pitchFamily="50" charset="-127"/>
              </a:rPr>
              <a:t>Obtained symbolic path formula (SPF) </a:t>
            </a:r>
            <a:r>
              <a:rPr lang="el-GR" altLang="ko-KR" sz="1600" dirty="0"/>
              <a:t>φ</a:t>
            </a:r>
            <a:r>
              <a:rPr lang="en-US" altLang="ko-KR" sz="1600" dirty="0">
                <a:ea typeface="굴림" pitchFamily="50" charset="-127"/>
              </a:rPr>
              <a:t>: a!=1</a:t>
            </a:r>
          </a:p>
          <a:p>
            <a:pPr lvl="2"/>
            <a:r>
              <a:rPr lang="en-US" altLang="ko-KR" sz="1600" dirty="0">
                <a:ea typeface="굴림" pitchFamily="50" charset="-127"/>
              </a:rPr>
              <a:t>Next SPF </a:t>
            </a:r>
            <a:r>
              <a:rPr lang="el-GR" altLang="ko-KR" sz="1600" dirty="0">
                <a:latin typeface="Calibri"/>
              </a:rPr>
              <a:t>ψ</a:t>
            </a:r>
            <a:r>
              <a:rPr lang="el-GR" altLang="ko-KR" sz="1600" dirty="0"/>
              <a:t> </a:t>
            </a:r>
            <a:r>
              <a:rPr lang="en-US" altLang="ko-KR" sz="1600" dirty="0"/>
              <a:t>generated </a:t>
            </a:r>
            <a:r>
              <a:rPr lang="en-US" altLang="ko-KR" sz="1600" dirty="0">
                <a:ea typeface="굴림" pitchFamily="50" charset="-127"/>
              </a:rPr>
              <a:t>from </a:t>
            </a:r>
            <a:r>
              <a:rPr lang="el-GR" altLang="ko-KR" sz="1600" dirty="0"/>
              <a:t>φ</a:t>
            </a:r>
            <a:r>
              <a:rPr lang="en-US" altLang="ko-KR" sz="1600" dirty="0"/>
              <a:t>:</a:t>
            </a:r>
            <a:r>
              <a:rPr lang="en-US" altLang="ko-KR" sz="1600" dirty="0">
                <a:ea typeface="굴림" pitchFamily="50" charset="-127"/>
              </a:rPr>
              <a:t> </a:t>
            </a:r>
            <a:r>
              <a:rPr lang="en-US" altLang="ko-KR" sz="1600" dirty="0">
                <a:solidFill>
                  <a:srgbClr val="FF0000"/>
                </a:solidFill>
                <a:ea typeface="굴림" pitchFamily="50" charset="-127"/>
              </a:rPr>
              <a:t>!</a:t>
            </a:r>
            <a:r>
              <a:rPr lang="en-US" altLang="ko-KR" sz="1600" dirty="0">
                <a:ea typeface="굴림" pitchFamily="50" charset="-127"/>
              </a:rPr>
              <a:t>(a!=1)  </a:t>
            </a:r>
          </a:p>
          <a:p>
            <a:pPr lvl="1"/>
            <a:r>
              <a:rPr lang="en-US" altLang="ko-KR" sz="1800" dirty="0">
                <a:ea typeface="굴림" pitchFamily="50" charset="-127"/>
              </a:rPr>
              <a:t>(1,0,0): a solution of </a:t>
            </a:r>
            <a:r>
              <a:rPr lang="el-GR" altLang="ko-KR" sz="1800" dirty="0">
                <a:latin typeface="Calibri"/>
              </a:rPr>
              <a:t>ψ</a:t>
            </a:r>
            <a:r>
              <a:rPr lang="en-US" altLang="ko-KR" sz="1800" dirty="0">
                <a:latin typeface="Calibri"/>
              </a:rPr>
              <a:t> (i.e. </a:t>
            </a:r>
            <a:r>
              <a:rPr lang="en-US" altLang="ko-KR" sz="1800" dirty="0">
                <a:solidFill>
                  <a:srgbClr val="FF0000"/>
                </a:solidFill>
                <a:ea typeface="굴림" pitchFamily="50" charset="-127"/>
              </a:rPr>
              <a:t>!</a:t>
            </a:r>
            <a:r>
              <a:rPr lang="en-US" altLang="ko-KR" sz="1800" dirty="0">
                <a:ea typeface="굴림" pitchFamily="50" charset="-127"/>
              </a:rPr>
              <a:t>(a!=1))</a:t>
            </a:r>
          </a:p>
          <a:p>
            <a:pPr lvl="2"/>
            <a:r>
              <a:rPr lang="en-US" altLang="ko-KR" sz="1600" dirty="0">
                <a:ea typeface="굴림" pitchFamily="50" charset="-127"/>
              </a:rPr>
              <a:t>SPF </a:t>
            </a:r>
            <a:r>
              <a:rPr lang="el-GR" altLang="ko-KR" sz="1600" dirty="0"/>
              <a:t>φ</a:t>
            </a:r>
            <a:r>
              <a:rPr lang="en-US" altLang="ko-KR" sz="1600" dirty="0">
                <a:ea typeface="굴림" pitchFamily="50" charset="-127"/>
              </a:rPr>
              <a:t>: a==1 &amp;&amp; b!=2</a:t>
            </a:r>
          </a:p>
          <a:p>
            <a:pPr lvl="2"/>
            <a:r>
              <a:rPr lang="en-US" altLang="ko-KR" sz="1600" dirty="0">
                <a:ea typeface="굴림" pitchFamily="50" charset="-127"/>
              </a:rPr>
              <a:t>Next SPF </a:t>
            </a:r>
            <a:r>
              <a:rPr lang="el-GR" altLang="ko-KR" sz="1600" dirty="0">
                <a:latin typeface="Calibri"/>
              </a:rPr>
              <a:t>ψ</a:t>
            </a:r>
            <a:r>
              <a:rPr lang="en-US" altLang="ko-KR" sz="1600" dirty="0">
                <a:ea typeface="굴림" pitchFamily="50" charset="-127"/>
              </a:rPr>
              <a:t>: a==1 &amp;&amp; </a:t>
            </a:r>
            <a:r>
              <a:rPr lang="en-US" altLang="ko-KR" sz="1600" dirty="0">
                <a:solidFill>
                  <a:srgbClr val="FF0000"/>
                </a:solidFill>
                <a:ea typeface="굴림" pitchFamily="50" charset="-127"/>
              </a:rPr>
              <a:t>!</a:t>
            </a:r>
            <a:r>
              <a:rPr lang="en-US" altLang="ko-KR" sz="1600" dirty="0">
                <a:ea typeface="굴림" pitchFamily="50" charset="-127"/>
              </a:rPr>
              <a:t>(b!=2)</a:t>
            </a:r>
          </a:p>
          <a:p>
            <a:pPr lvl="1"/>
            <a:r>
              <a:rPr lang="en-US" altLang="ko-KR" sz="1800" dirty="0">
                <a:ea typeface="굴림" pitchFamily="50" charset="-127"/>
              </a:rPr>
              <a:t>(1,2,0)</a:t>
            </a:r>
          </a:p>
          <a:p>
            <a:pPr lvl="2"/>
            <a:r>
              <a:rPr lang="en-US" altLang="ko-KR" sz="1600" dirty="0">
                <a:ea typeface="굴림" pitchFamily="50" charset="-127"/>
              </a:rPr>
              <a:t>SPF </a:t>
            </a:r>
            <a:r>
              <a:rPr lang="el-GR" altLang="ko-KR" sz="1600" dirty="0"/>
              <a:t>φ</a:t>
            </a:r>
            <a:r>
              <a:rPr lang="en-US" altLang="ko-KR" sz="1600" dirty="0">
                <a:ea typeface="굴림" pitchFamily="50" charset="-127"/>
              </a:rPr>
              <a:t>: a==1 &amp;&amp; (b==2) &amp;&amp; (c!=3*a +b)</a:t>
            </a:r>
          </a:p>
          <a:p>
            <a:pPr lvl="2"/>
            <a:r>
              <a:rPr lang="en-US" altLang="ko-KR" sz="1600" dirty="0">
                <a:ea typeface="굴림" pitchFamily="50" charset="-127"/>
              </a:rPr>
              <a:t>Next SPF </a:t>
            </a:r>
            <a:r>
              <a:rPr lang="el-GR" altLang="ko-KR" sz="1600" dirty="0">
                <a:latin typeface="Calibri"/>
              </a:rPr>
              <a:t>ψ</a:t>
            </a:r>
            <a:r>
              <a:rPr lang="en-US" altLang="ko-KR" sz="1600" dirty="0">
                <a:ea typeface="굴림" pitchFamily="50" charset="-127"/>
              </a:rPr>
              <a:t>: a==1 &amp;&amp; (b==2) &amp;&amp; </a:t>
            </a:r>
            <a:r>
              <a:rPr lang="en-US" altLang="ko-KR" sz="1600" dirty="0">
                <a:solidFill>
                  <a:srgbClr val="FF0000"/>
                </a:solidFill>
                <a:ea typeface="굴림" pitchFamily="50" charset="-127"/>
              </a:rPr>
              <a:t>!</a:t>
            </a:r>
            <a:r>
              <a:rPr lang="en-US" altLang="ko-KR" sz="1600" dirty="0">
                <a:ea typeface="굴림" pitchFamily="50" charset="-127"/>
              </a:rPr>
              <a:t>(c!=3*a +b)</a:t>
            </a:r>
          </a:p>
          <a:p>
            <a:pPr lvl="1"/>
            <a:r>
              <a:rPr lang="en-US" altLang="ko-KR" sz="1800" dirty="0">
                <a:ea typeface="굴림" pitchFamily="50" charset="-127"/>
              </a:rPr>
              <a:t>(1,2,5)</a:t>
            </a:r>
          </a:p>
          <a:p>
            <a:pPr lvl="2"/>
            <a:r>
              <a:rPr lang="en-US" altLang="ko-KR" sz="1600" dirty="0">
                <a:ea typeface="굴림" pitchFamily="50" charset="-127"/>
              </a:rPr>
              <a:t>Covered all paths and  </a:t>
            </a:r>
            <a:endParaRPr lang="en-US" altLang="ko-KR" sz="1600" dirty="0">
              <a:solidFill>
                <a:srgbClr val="FF0000"/>
              </a:solidFill>
              <a:ea typeface="굴림" pitchFamily="50" charset="-127"/>
            </a:endParaRPr>
          </a:p>
          <a:p>
            <a:pPr eaLnBrk="1" hangingPunct="1"/>
            <a:endParaRPr lang="en-US" altLang="ko-KR" sz="2400" dirty="0">
              <a:ea typeface="굴림" pitchFamily="50" charset="-127"/>
            </a:endParaRPr>
          </a:p>
          <a:p>
            <a:pPr lvl="3" eaLnBrk="1" hangingPunct="1"/>
            <a:endParaRPr lang="en-US" altLang="ko-KR" sz="2400" b="1" dirty="0">
              <a:ea typeface="굴림" pitchFamily="50" charset="-127"/>
            </a:endParaRPr>
          </a:p>
          <a:p>
            <a:endParaRPr lang="ko-KR" altLang="en-US" sz="2400" dirty="0"/>
          </a:p>
        </p:txBody>
      </p:sp>
      <p:sp>
        <p:nvSpPr>
          <p:cNvPr id="5" name="내용 개체 틀 2"/>
          <p:cNvSpPr txBox="1">
            <a:spLocks/>
          </p:cNvSpPr>
          <p:nvPr/>
        </p:nvSpPr>
        <p:spPr>
          <a:xfrm>
            <a:off x="1634914" y="854486"/>
            <a:ext cx="2928958" cy="2857520"/>
          </a:xfrm>
          <a:prstGeom prst="rect">
            <a:avLst/>
          </a:prstGeom>
          <a:ln>
            <a:solidFill>
              <a:schemeClr val="accent1"/>
            </a:solidFill>
          </a:ln>
        </p:spPr>
        <p:txBody>
          <a:bodyPr vert="horz" lIns="91440" tIns="45720" rIns="91440" bIns="45720" rtlCol="0">
            <a:normAutofit/>
          </a:bodyPr>
          <a:lstStyle/>
          <a:p>
            <a:pPr marL="342900" indent="-342900">
              <a:spcBef>
                <a:spcPct val="20000"/>
              </a:spcBef>
            </a:pPr>
            <a:r>
              <a:rPr lang="en-US" altLang="ko-KR" sz="2000" dirty="0">
                <a:latin typeface="Calibri" pitchFamily="34" charset="0"/>
              </a:rPr>
              <a:t>// Test input a, b, c</a:t>
            </a:r>
          </a:p>
          <a:p>
            <a:pPr marL="342900" indent="-342900">
              <a:spcBef>
                <a:spcPct val="20000"/>
              </a:spcBef>
            </a:pPr>
            <a:r>
              <a:rPr lang="en-US" altLang="ko-KR" sz="2000" dirty="0">
                <a:latin typeface="Calibri" pitchFamily="34" charset="0"/>
              </a:rPr>
              <a:t>void f(</a:t>
            </a:r>
            <a:r>
              <a:rPr lang="en-US" altLang="ko-KR" sz="2000" dirty="0" err="1">
                <a:latin typeface="Calibri" pitchFamily="34" charset="0"/>
              </a:rPr>
              <a:t>int</a:t>
            </a:r>
            <a:r>
              <a:rPr lang="en-US" altLang="ko-KR" sz="2000" dirty="0">
                <a:latin typeface="Calibri" pitchFamily="34" charset="0"/>
              </a:rPr>
              <a:t> a, </a:t>
            </a:r>
            <a:r>
              <a:rPr lang="en-US" altLang="ko-KR" sz="2000" dirty="0" err="1">
                <a:latin typeface="Calibri" pitchFamily="34" charset="0"/>
              </a:rPr>
              <a:t>int</a:t>
            </a:r>
            <a:r>
              <a:rPr lang="en-US" altLang="ko-KR" sz="2000" dirty="0">
                <a:latin typeface="Calibri" pitchFamily="34" charset="0"/>
              </a:rPr>
              <a:t> b, </a:t>
            </a:r>
            <a:r>
              <a:rPr lang="en-US" altLang="ko-KR" sz="2000" dirty="0" err="1">
                <a:latin typeface="Calibri" pitchFamily="34" charset="0"/>
              </a:rPr>
              <a:t>int</a:t>
            </a:r>
            <a:r>
              <a:rPr lang="en-US" altLang="ko-KR" sz="2000" dirty="0">
                <a:latin typeface="Calibri" pitchFamily="34" charset="0"/>
              </a:rPr>
              <a:t> c) { </a:t>
            </a:r>
          </a:p>
          <a:p>
            <a:pPr marL="342900" indent="-342900">
              <a:spcBef>
                <a:spcPct val="20000"/>
              </a:spcBef>
            </a:pPr>
            <a:r>
              <a:rPr lang="en-US" altLang="ko-KR" sz="2000" dirty="0">
                <a:solidFill>
                  <a:srgbClr val="FF0000"/>
                </a:solidFill>
                <a:latin typeface="Calibri" pitchFamily="34" charset="0"/>
              </a:rPr>
              <a:t>  </a:t>
            </a:r>
            <a:r>
              <a:rPr lang="en-US" altLang="ko-KR" sz="2000" dirty="0">
                <a:latin typeface="Calibri" pitchFamily="34" charset="0"/>
              </a:rPr>
              <a:t>  if (a == 1) {</a:t>
            </a:r>
          </a:p>
          <a:p>
            <a:pPr marL="342900" indent="-342900">
              <a:spcBef>
                <a:spcPct val="20000"/>
              </a:spcBef>
            </a:pPr>
            <a:r>
              <a:rPr lang="en-US" altLang="ko-KR" sz="2000" dirty="0">
                <a:latin typeface="Calibri" pitchFamily="34" charset="0"/>
              </a:rPr>
              <a:t>    	if (b == 2) {</a:t>
            </a:r>
          </a:p>
          <a:p>
            <a:pPr marL="342900" indent="-342900">
              <a:spcBef>
                <a:spcPct val="20000"/>
              </a:spcBef>
            </a:pPr>
            <a:r>
              <a:rPr lang="en-US" altLang="ko-KR" sz="2000" dirty="0">
                <a:latin typeface="Calibri" pitchFamily="34" charset="0"/>
              </a:rPr>
              <a:t>          if (c == 3*a + b) {</a:t>
            </a:r>
          </a:p>
          <a:p>
            <a:pPr marL="342900" indent="-342900">
              <a:spcBef>
                <a:spcPct val="20000"/>
              </a:spcBef>
            </a:pPr>
            <a:r>
              <a:rPr lang="en-US" altLang="ko-KR" sz="2000" b="1" dirty="0">
                <a:solidFill>
                  <a:srgbClr val="FF0000"/>
                </a:solidFill>
                <a:latin typeface="Calibri" pitchFamily="34" charset="0"/>
              </a:rPr>
              <a:t>              Error();</a:t>
            </a:r>
          </a:p>
          <a:p>
            <a:pPr marL="342900" indent="-342900">
              <a:spcBef>
                <a:spcPct val="20000"/>
              </a:spcBef>
            </a:pPr>
            <a:r>
              <a:rPr lang="en-US" altLang="ko-KR" sz="2000" dirty="0">
                <a:latin typeface="Calibri" pitchFamily="34" charset="0"/>
              </a:rPr>
              <a:t>}  }  } }</a:t>
            </a:r>
          </a:p>
          <a:p>
            <a:pPr marL="342900" indent="-342900">
              <a:spcBef>
                <a:spcPct val="20000"/>
              </a:spcBef>
              <a:defRPr/>
            </a:pPr>
            <a:endParaRPr lang="ko-KR" altLang="en-US" sz="2000" dirty="0">
              <a:latin typeface="Calibri" pitchFamily="34" charset="0"/>
            </a:endParaRPr>
          </a:p>
        </p:txBody>
      </p:sp>
      <p:grpSp>
        <p:nvGrpSpPr>
          <p:cNvPr id="25" name="그룹 24"/>
          <p:cNvGrpSpPr/>
          <p:nvPr/>
        </p:nvGrpSpPr>
        <p:grpSpPr>
          <a:xfrm>
            <a:off x="1604250" y="3939390"/>
            <a:ext cx="3374497" cy="2143140"/>
            <a:chOff x="469369" y="4357694"/>
            <a:chExt cx="3374497" cy="2143140"/>
          </a:xfrm>
        </p:grpSpPr>
        <p:cxnSp>
          <p:nvCxnSpPr>
            <p:cNvPr id="8" name="직선 연결선 7"/>
            <p:cNvCxnSpPr/>
            <p:nvPr/>
          </p:nvCxnSpPr>
          <p:spPr>
            <a:xfrm rot="5400000">
              <a:off x="804997" y="4429132"/>
              <a:ext cx="714380" cy="57150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rot="16200000" flipH="1">
              <a:off x="1376501" y="4429132"/>
              <a:ext cx="714380" cy="57150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05129" y="4500570"/>
              <a:ext cx="646331" cy="369332"/>
            </a:xfrm>
            <a:prstGeom prst="rect">
              <a:avLst/>
            </a:prstGeom>
            <a:noFill/>
          </p:spPr>
          <p:txBody>
            <a:bodyPr wrap="none" rtlCol="0">
              <a:spAutoFit/>
            </a:bodyPr>
            <a:lstStyle/>
            <a:p>
              <a:r>
                <a:rPr lang="en-US" altLang="ko-KR" b="1" dirty="0">
                  <a:solidFill>
                    <a:schemeClr val="accent1"/>
                  </a:solidFill>
                </a:rPr>
                <a:t>a==1</a:t>
              </a:r>
              <a:endParaRPr lang="ko-KR" altLang="en-US" b="1" dirty="0">
                <a:solidFill>
                  <a:schemeClr val="accent1"/>
                </a:solidFill>
              </a:endParaRPr>
            </a:p>
          </p:txBody>
        </p:sp>
        <p:sp>
          <p:nvSpPr>
            <p:cNvPr id="11" name="TextBox 10"/>
            <p:cNvSpPr txBox="1"/>
            <p:nvPr/>
          </p:nvSpPr>
          <p:spPr>
            <a:xfrm>
              <a:off x="469369" y="4500570"/>
              <a:ext cx="606256" cy="369332"/>
            </a:xfrm>
            <a:prstGeom prst="rect">
              <a:avLst/>
            </a:prstGeom>
            <a:noFill/>
          </p:spPr>
          <p:txBody>
            <a:bodyPr wrap="none" rtlCol="0">
              <a:spAutoFit/>
            </a:bodyPr>
            <a:lstStyle/>
            <a:p>
              <a:r>
                <a:rPr lang="en-US" altLang="ko-KR" b="1" dirty="0">
                  <a:solidFill>
                    <a:schemeClr val="accent1"/>
                  </a:solidFill>
                </a:rPr>
                <a:t>a!=1</a:t>
              </a:r>
              <a:endParaRPr lang="ko-KR" altLang="en-US" b="1" dirty="0">
                <a:solidFill>
                  <a:schemeClr val="accent1"/>
                </a:solidFill>
              </a:endParaRPr>
            </a:p>
          </p:txBody>
        </p:sp>
        <p:cxnSp>
          <p:nvCxnSpPr>
            <p:cNvPr id="13" name="직선 연결선 12"/>
            <p:cNvCxnSpPr/>
            <p:nvPr/>
          </p:nvCxnSpPr>
          <p:spPr>
            <a:xfrm rot="5400000">
              <a:off x="1406984" y="5143512"/>
              <a:ext cx="714380" cy="57150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rot="16200000" flipH="1">
              <a:off x="1978488" y="5143512"/>
              <a:ext cx="714380" cy="57150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05195" y="5214950"/>
              <a:ext cx="655949" cy="369332"/>
            </a:xfrm>
            <a:prstGeom prst="rect">
              <a:avLst/>
            </a:prstGeom>
            <a:noFill/>
          </p:spPr>
          <p:txBody>
            <a:bodyPr wrap="none" rtlCol="0">
              <a:spAutoFit/>
            </a:bodyPr>
            <a:lstStyle/>
            <a:p>
              <a:r>
                <a:rPr lang="en-US" altLang="ko-KR" b="1" dirty="0">
                  <a:solidFill>
                    <a:schemeClr val="accent1"/>
                  </a:solidFill>
                </a:rPr>
                <a:t>b==2</a:t>
              </a:r>
              <a:endParaRPr lang="ko-KR" altLang="en-US" b="1" dirty="0">
                <a:solidFill>
                  <a:schemeClr val="accent1"/>
                </a:solidFill>
              </a:endParaRPr>
            </a:p>
          </p:txBody>
        </p:sp>
        <p:sp>
          <p:nvSpPr>
            <p:cNvPr id="16" name="TextBox 15"/>
            <p:cNvSpPr txBox="1"/>
            <p:nvPr/>
          </p:nvSpPr>
          <p:spPr>
            <a:xfrm>
              <a:off x="928662" y="5214950"/>
              <a:ext cx="615874" cy="369332"/>
            </a:xfrm>
            <a:prstGeom prst="rect">
              <a:avLst/>
            </a:prstGeom>
            <a:noFill/>
          </p:spPr>
          <p:txBody>
            <a:bodyPr wrap="none" rtlCol="0">
              <a:spAutoFit/>
            </a:bodyPr>
            <a:lstStyle/>
            <a:p>
              <a:r>
                <a:rPr lang="en-US" altLang="ko-KR" b="1" dirty="0">
                  <a:solidFill>
                    <a:schemeClr val="accent1"/>
                  </a:solidFill>
                </a:rPr>
                <a:t>b!=2</a:t>
              </a:r>
              <a:endParaRPr lang="ko-KR" altLang="en-US" b="1" dirty="0">
                <a:solidFill>
                  <a:schemeClr val="accent1"/>
                </a:solidFill>
              </a:endParaRPr>
            </a:p>
          </p:txBody>
        </p:sp>
        <p:cxnSp>
          <p:nvCxnSpPr>
            <p:cNvPr id="18" name="직선 연결선 17"/>
            <p:cNvCxnSpPr/>
            <p:nvPr/>
          </p:nvCxnSpPr>
          <p:spPr>
            <a:xfrm rot="5400000">
              <a:off x="1978488" y="5857892"/>
              <a:ext cx="714380" cy="57150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rot="16200000" flipH="1">
              <a:off x="2549992" y="5857892"/>
              <a:ext cx="714380" cy="57150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74103" y="5783065"/>
              <a:ext cx="769763" cy="646331"/>
            </a:xfrm>
            <a:prstGeom prst="rect">
              <a:avLst/>
            </a:prstGeom>
            <a:noFill/>
          </p:spPr>
          <p:txBody>
            <a:bodyPr wrap="none" rtlCol="0">
              <a:spAutoFit/>
            </a:bodyPr>
            <a:lstStyle/>
            <a:p>
              <a:r>
                <a:rPr lang="en-US" altLang="ko-KR" b="1" dirty="0">
                  <a:solidFill>
                    <a:schemeClr val="accent1"/>
                  </a:solidFill>
                </a:rPr>
                <a:t>c==</a:t>
              </a:r>
            </a:p>
            <a:p>
              <a:r>
                <a:rPr lang="en-US" altLang="ko-KR" b="1" dirty="0">
                  <a:solidFill>
                    <a:schemeClr val="accent1"/>
                  </a:solidFill>
                </a:rPr>
                <a:t>3*</a:t>
              </a:r>
              <a:r>
                <a:rPr lang="en-US" altLang="ko-KR" b="1" dirty="0" err="1">
                  <a:solidFill>
                    <a:schemeClr val="accent1"/>
                  </a:solidFill>
                </a:rPr>
                <a:t>a+b</a:t>
              </a:r>
              <a:endParaRPr lang="ko-KR" altLang="en-US" b="1" dirty="0">
                <a:solidFill>
                  <a:schemeClr val="accent1"/>
                </a:solidFill>
              </a:endParaRPr>
            </a:p>
          </p:txBody>
        </p:sp>
        <p:sp>
          <p:nvSpPr>
            <p:cNvPr id="21" name="TextBox 20"/>
            <p:cNvSpPr txBox="1"/>
            <p:nvPr/>
          </p:nvSpPr>
          <p:spPr>
            <a:xfrm>
              <a:off x="1233625" y="5929330"/>
              <a:ext cx="1056700" cy="369332"/>
            </a:xfrm>
            <a:prstGeom prst="rect">
              <a:avLst/>
            </a:prstGeom>
            <a:noFill/>
          </p:spPr>
          <p:txBody>
            <a:bodyPr wrap="none" rtlCol="0">
              <a:spAutoFit/>
            </a:bodyPr>
            <a:lstStyle/>
            <a:p>
              <a:r>
                <a:rPr lang="en-US" altLang="ko-KR" b="1" dirty="0">
                  <a:solidFill>
                    <a:schemeClr val="accent1"/>
                  </a:solidFill>
                </a:rPr>
                <a:t>c!=3*</a:t>
              </a:r>
              <a:r>
                <a:rPr lang="en-US" altLang="ko-KR" b="1" dirty="0" err="1">
                  <a:solidFill>
                    <a:schemeClr val="accent1"/>
                  </a:solidFill>
                </a:rPr>
                <a:t>a+b</a:t>
              </a:r>
              <a:endParaRPr lang="ko-KR" altLang="en-US" b="1" dirty="0">
                <a:solidFill>
                  <a:schemeClr val="accent1"/>
                </a:solidFill>
              </a:endParaRPr>
            </a:p>
          </p:txBody>
        </p:sp>
      </p:grpSp>
      <p:grpSp>
        <p:nvGrpSpPr>
          <p:cNvPr id="29" name="그룹 28"/>
          <p:cNvGrpSpPr/>
          <p:nvPr/>
        </p:nvGrpSpPr>
        <p:grpSpPr>
          <a:xfrm>
            <a:off x="1563476" y="3939390"/>
            <a:ext cx="928694" cy="1000132"/>
            <a:chOff x="285720" y="4357694"/>
            <a:chExt cx="928694" cy="1000132"/>
          </a:xfrm>
        </p:grpSpPr>
        <p:cxnSp>
          <p:nvCxnSpPr>
            <p:cNvPr id="27" name="직선 연결선 26"/>
            <p:cNvCxnSpPr/>
            <p:nvPr/>
          </p:nvCxnSpPr>
          <p:spPr>
            <a:xfrm rot="5400000">
              <a:off x="607191" y="4393413"/>
              <a:ext cx="642942" cy="57150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5720" y="4988494"/>
              <a:ext cx="808235" cy="369332"/>
            </a:xfrm>
            <a:prstGeom prst="rect">
              <a:avLst/>
            </a:prstGeom>
            <a:noFill/>
          </p:spPr>
          <p:txBody>
            <a:bodyPr wrap="none" rtlCol="0">
              <a:spAutoFit/>
            </a:bodyPr>
            <a:lstStyle/>
            <a:p>
              <a:r>
                <a:rPr lang="en-US" altLang="ko-KR" dirty="0">
                  <a:solidFill>
                    <a:srgbClr val="FF0000"/>
                  </a:solidFill>
                </a:rPr>
                <a:t>(0,0,0)</a:t>
              </a:r>
              <a:endParaRPr lang="ko-KR" altLang="en-US" dirty="0">
                <a:solidFill>
                  <a:srgbClr val="FF0000"/>
                </a:solidFill>
              </a:endParaRPr>
            </a:p>
          </p:txBody>
        </p:sp>
      </p:grpSp>
      <p:grpSp>
        <p:nvGrpSpPr>
          <p:cNvPr id="41" name="그룹 40"/>
          <p:cNvGrpSpPr/>
          <p:nvPr/>
        </p:nvGrpSpPr>
        <p:grpSpPr>
          <a:xfrm>
            <a:off x="1677324" y="3962401"/>
            <a:ext cx="1428760" cy="1726654"/>
            <a:chOff x="642910" y="4286256"/>
            <a:chExt cx="1428760" cy="1726654"/>
          </a:xfrm>
        </p:grpSpPr>
        <p:cxnSp>
          <p:nvCxnSpPr>
            <p:cNvPr id="31" name="직선 연결선 30"/>
            <p:cNvCxnSpPr/>
            <p:nvPr/>
          </p:nvCxnSpPr>
          <p:spPr>
            <a:xfrm rot="16200000" flipH="1">
              <a:off x="1428728" y="4357694"/>
              <a:ext cx="714380" cy="57150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rot="5400000" flipH="1" flipV="1">
              <a:off x="1406311" y="5074692"/>
              <a:ext cx="704856" cy="58102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42910" y="5643578"/>
              <a:ext cx="808235" cy="369332"/>
            </a:xfrm>
            <a:prstGeom prst="rect">
              <a:avLst/>
            </a:prstGeom>
            <a:noFill/>
          </p:spPr>
          <p:txBody>
            <a:bodyPr wrap="square" rtlCol="0">
              <a:spAutoFit/>
            </a:bodyPr>
            <a:lstStyle/>
            <a:p>
              <a:r>
                <a:rPr lang="en-US" altLang="ko-KR" dirty="0">
                  <a:solidFill>
                    <a:srgbClr val="FF0000"/>
                  </a:solidFill>
                </a:rPr>
                <a:t>(1,0,0)</a:t>
              </a:r>
              <a:endParaRPr lang="ko-KR" altLang="en-US" dirty="0">
                <a:solidFill>
                  <a:srgbClr val="FF0000"/>
                </a:solidFill>
              </a:endParaRPr>
            </a:p>
          </p:txBody>
        </p:sp>
      </p:grpSp>
      <p:grpSp>
        <p:nvGrpSpPr>
          <p:cNvPr id="47" name="그룹 46"/>
          <p:cNvGrpSpPr/>
          <p:nvPr/>
        </p:nvGrpSpPr>
        <p:grpSpPr>
          <a:xfrm>
            <a:off x="2420732" y="3939391"/>
            <a:ext cx="1428760" cy="2450557"/>
            <a:chOff x="4000496" y="3714753"/>
            <a:chExt cx="1428760" cy="2450557"/>
          </a:xfrm>
        </p:grpSpPr>
        <p:cxnSp>
          <p:nvCxnSpPr>
            <p:cNvPr id="43" name="직선 연결선 42"/>
            <p:cNvCxnSpPr/>
            <p:nvPr/>
          </p:nvCxnSpPr>
          <p:spPr>
            <a:xfrm rot="16200000" flipH="1">
              <a:off x="4786314" y="4510094"/>
              <a:ext cx="714380" cy="57150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직선 연결선 43"/>
            <p:cNvCxnSpPr/>
            <p:nvPr/>
          </p:nvCxnSpPr>
          <p:spPr>
            <a:xfrm rot="5400000" flipH="1" flipV="1">
              <a:off x="4763897" y="5227092"/>
              <a:ext cx="704856" cy="58102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000496" y="5795978"/>
              <a:ext cx="808235" cy="369332"/>
            </a:xfrm>
            <a:prstGeom prst="rect">
              <a:avLst/>
            </a:prstGeom>
            <a:noFill/>
          </p:spPr>
          <p:txBody>
            <a:bodyPr wrap="square" rtlCol="0">
              <a:spAutoFit/>
            </a:bodyPr>
            <a:lstStyle/>
            <a:p>
              <a:r>
                <a:rPr lang="en-US" altLang="ko-KR" dirty="0">
                  <a:solidFill>
                    <a:srgbClr val="FF0000"/>
                  </a:solidFill>
                </a:rPr>
                <a:t>(1,2,0)</a:t>
              </a:r>
              <a:endParaRPr lang="ko-KR" altLang="en-US" dirty="0">
                <a:solidFill>
                  <a:srgbClr val="FF0000"/>
                </a:solidFill>
              </a:endParaRPr>
            </a:p>
          </p:txBody>
        </p:sp>
        <p:cxnSp>
          <p:nvCxnSpPr>
            <p:cNvPr id="46" name="직선 연결선 45"/>
            <p:cNvCxnSpPr/>
            <p:nvPr/>
          </p:nvCxnSpPr>
          <p:spPr>
            <a:xfrm rot="16200000" flipH="1">
              <a:off x="4201428" y="3786191"/>
              <a:ext cx="714380" cy="57150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그룹 51"/>
          <p:cNvGrpSpPr/>
          <p:nvPr/>
        </p:nvGrpSpPr>
        <p:grpSpPr>
          <a:xfrm>
            <a:off x="2684068" y="3786966"/>
            <a:ext cx="2308433" cy="2652730"/>
            <a:chOff x="1428728" y="4205270"/>
            <a:chExt cx="2308433" cy="2652730"/>
          </a:xfrm>
        </p:grpSpPr>
        <p:cxnSp>
          <p:nvCxnSpPr>
            <p:cNvPr id="49" name="직선 연결선 48"/>
            <p:cNvCxnSpPr/>
            <p:nvPr/>
          </p:nvCxnSpPr>
          <p:spPr>
            <a:xfrm rot="16200000" flipH="1">
              <a:off x="1209652" y="4424346"/>
              <a:ext cx="2295540" cy="185738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28926" y="6488668"/>
              <a:ext cx="808235" cy="369332"/>
            </a:xfrm>
            <a:prstGeom prst="rect">
              <a:avLst/>
            </a:prstGeom>
            <a:noFill/>
          </p:spPr>
          <p:txBody>
            <a:bodyPr wrap="square" rtlCol="0">
              <a:spAutoFit/>
            </a:bodyPr>
            <a:lstStyle/>
            <a:p>
              <a:r>
                <a:rPr lang="en-US" altLang="ko-KR" dirty="0">
                  <a:solidFill>
                    <a:srgbClr val="FF0000"/>
                  </a:solidFill>
                </a:rPr>
                <a:t>(1,2,5)</a:t>
              </a:r>
              <a:endParaRPr lang="ko-KR" altLang="en-US" dirty="0">
                <a:solidFill>
                  <a:srgbClr val="FF0000"/>
                </a:solidFill>
              </a:endParaRPr>
            </a:p>
          </p:txBody>
        </p:sp>
      </p:grpSp>
      <p:sp>
        <p:nvSpPr>
          <p:cNvPr id="34" name="AutoShape 29"/>
          <p:cNvSpPr>
            <a:spLocks noChangeArrowheads="1"/>
          </p:cNvSpPr>
          <p:nvPr/>
        </p:nvSpPr>
        <p:spPr bwMode="auto">
          <a:xfrm>
            <a:off x="7707576" y="5265805"/>
            <a:ext cx="1426096" cy="919068"/>
          </a:xfrm>
          <a:prstGeom prst="star16">
            <a:avLst>
              <a:gd name="adj" fmla="val 37500"/>
            </a:avLst>
          </a:prstGeom>
          <a:solidFill>
            <a:srgbClr val="FFCC99"/>
          </a:solidFill>
          <a:ln w="12700" algn="ctr">
            <a:solidFill>
              <a:schemeClr val="tx1"/>
            </a:solidFill>
            <a:miter lim="800000"/>
            <a:headEnd type="none" w="lg" len="lg"/>
            <a:tailEnd/>
          </a:ln>
        </p:spPr>
        <p:txBody>
          <a:bodyPr wrap="none" lIns="0" anchor="ctr"/>
          <a:lstStyle/>
          <a:p>
            <a:r>
              <a:rPr lang="en-US" altLang="ko-KR" sz="2400" dirty="0">
                <a:solidFill>
                  <a:srgbClr val="FF0000"/>
                </a:solidFill>
                <a:latin typeface="Calibri" pitchFamily="34" charset="0"/>
                <a:ea typeface="굴림" charset="-127"/>
                <a:cs typeface="Calibri" pitchFamily="34" charset="0"/>
              </a:rPr>
              <a:t>Error() </a:t>
            </a:r>
          </a:p>
          <a:p>
            <a:r>
              <a:rPr lang="en-US" altLang="ko-KR" sz="2400" dirty="0">
                <a:solidFill>
                  <a:srgbClr val="FF0000"/>
                </a:solidFill>
                <a:latin typeface="Calibri" pitchFamily="34" charset="0"/>
                <a:ea typeface="굴림" charset="-127"/>
                <a:cs typeface="Calibri" pitchFamily="34" charset="0"/>
              </a:rPr>
              <a:t>reached</a:t>
            </a:r>
          </a:p>
        </p:txBody>
      </p:sp>
    </p:spTree>
    <p:extLst>
      <p:ext uri="{BB962C8B-B14F-4D97-AF65-F5344CB8AC3E}">
        <p14:creationId xmlns:p14="http://schemas.microsoft.com/office/powerpoint/2010/main" val="80781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linds(horizontal)">
                                      <p:cBhvr>
                                        <p:cTn id="35" dur="500"/>
                                        <p:tgtEl>
                                          <p:spTgt spid="47"/>
                                        </p:tgtEl>
                                      </p:cBhvr>
                                    </p:animEffect>
                                  </p:childTnLst>
                                </p:cTn>
                              </p:par>
                              <p:par>
                                <p:cTn id="36" presetID="1"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blinds(horizontal)">
                                      <p:cBhvr>
                                        <p:cTn id="46" dur="500"/>
                                        <p:tgtEl>
                                          <p:spTgt spid="52"/>
                                        </p:tgtEl>
                                      </p:cBhvr>
                                    </p:animEffect>
                                  </p:childTnLst>
                                </p:cTn>
                              </p:par>
                              <p:par>
                                <p:cTn id="47" presetID="3" presetClass="entr" presetSubtype="1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blinds(horizontal)">
                                      <p:cBhvr>
                                        <p:cTn id="49" dur="500"/>
                                        <p:tgtEl>
                                          <p:spTgt spid="3">
                                            <p:txEl>
                                              <p:pRg st="12" end="12"/>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blinds(horizontal)">
                                      <p:cBhvr>
                                        <p:cTn id="52" dur="500"/>
                                        <p:tgtEl>
                                          <p:spTgt spid="3">
                                            <p:txEl>
                                              <p:pRg st="13" end="13"/>
                                            </p:tx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09600" y="134043"/>
            <a:ext cx="10972800" cy="560387"/>
          </a:xfrm>
        </p:spPr>
        <p:txBody>
          <a:bodyPr>
            <a:normAutofit/>
          </a:bodyPr>
          <a:lstStyle/>
          <a:p>
            <a:pPr eaLnBrk="1" hangingPunct="1"/>
            <a:r>
              <a:rPr lang="en-US" altLang="ko-KR" sz="3800" dirty="0">
                <a:ea typeface="굴림" charset="-127"/>
              </a:rPr>
              <a:t>Example</a:t>
            </a:r>
          </a:p>
        </p:txBody>
      </p:sp>
      <p:sp>
        <p:nvSpPr>
          <p:cNvPr id="11268" name="Rectangle 4"/>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1269" name="Text Box 9"/>
          <p:cNvSpPr txBox="1">
            <a:spLocks noChangeArrowheads="1"/>
          </p:cNvSpPr>
          <p:nvPr/>
        </p:nvSpPr>
        <p:spPr bwMode="auto">
          <a:xfrm>
            <a:off x="5181600" y="1981200"/>
            <a:ext cx="5272118" cy="3416320"/>
          </a:xfrm>
          <a:prstGeom prst="rect">
            <a:avLst/>
          </a:prstGeom>
          <a:noFill/>
          <a:ln w="25400">
            <a:noFill/>
            <a:miter lim="800000"/>
            <a:headEnd/>
            <a:tailEnd/>
          </a:ln>
        </p:spPr>
        <p:txBody>
          <a:bodyPr wrap="square">
            <a:spAutoFit/>
          </a:bodyPr>
          <a:lstStyle/>
          <a:p>
            <a:pPr algn="l" eaLnBrk="0" hangingPunct="0">
              <a:spcBef>
                <a:spcPct val="50000"/>
              </a:spcBef>
              <a:buFontTx/>
              <a:buChar char="•"/>
            </a:pPr>
            <a:r>
              <a:rPr lang="en-US" altLang="ko-KR" sz="2400" dirty="0">
                <a:ea typeface="굴림" charset="-127"/>
              </a:rPr>
              <a:t> Random Test Driver:</a:t>
            </a:r>
          </a:p>
          <a:p>
            <a:pPr lvl="1" algn="l" eaLnBrk="0" hangingPunct="0">
              <a:spcBef>
                <a:spcPct val="50000"/>
              </a:spcBef>
              <a:buFontTx/>
              <a:buChar char="•"/>
            </a:pPr>
            <a:r>
              <a:rPr lang="en-US" altLang="ko-KR" sz="2400" dirty="0">
                <a:ea typeface="굴림" charset="-127"/>
              </a:rPr>
              <a:t>  random memory graph</a:t>
            </a:r>
            <a:br>
              <a:rPr lang="en-US" altLang="ko-KR" sz="2400" dirty="0">
                <a:ea typeface="굴림" charset="-127"/>
              </a:rPr>
            </a:br>
            <a:r>
              <a:rPr lang="en-US" altLang="ko-KR" sz="2400" dirty="0">
                <a:ea typeface="굴림" charset="-127"/>
              </a:rPr>
              <a:t>   reachable from p</a:t>
            </a:r>
          </a:p>
          <a:p>
            <a:pPr lvl="1" algn="l" eaLnBrk="0" hangingPunct="0">
              <a:spcBef>
                <a:spcPct val="50000"/>
              </a:spcBef>
              <a:buFontTx/>
              <a:buChar char="•"/>
            </a:pPr>
            <a:r>
              <a:rPr lang="en-US" altLang="ko-KR" sz="2400" dirty="0">
                <a:ea typeface="굴림" charset="-127"/>
              </a:rPr>
              <a:t>  random value for x</a:t>
            </a:r>
          </a:p>
          <a:p>
            <a:pPr algn="l" eaLnBrk="0" hangingPunct="0">
              <a:spcBef>
                <a:spcPct val="50000"/>
              </a:spcBef>
              <a:buFontTx/>
              <a:buChar char="•"/>
            </a:pPr>
            <a:endParaRPr lang="en-US" altLang="ko-KR" sz="2400" dirty="0">
              <a:ea typeface="굴림" charset="-127"/>
            </a:endParaRPr>
          </a:p>
          <a:p>
            <a:pPr algn="l" eaLnBrk="0" hangingPunct="0">
              <a:spcBef>
                <a:spcPct val="50000"/>
              </a:spcBef>
              <a:buFontTx/>
              <a:buChar char="•"/>
            </a:pPr>
            <a:r>
              <a:rPr lang="en-US" altLang="ko-KR" sz="2400" dirty="0">
                <a:ea typeface="굴림" charset="-127"/>
              </a:rPr>
              <a:t> Probability of reaching </a:t>
            </a:r>
            <a:r>
              <a:rPr lang="en-US" altLang="ko-KR" sz="2400" dirty="0">
                <a:solidFill>
                  <a:srgbClr val="FF3300"/>
                </a:solidFill>
                <a:ea typeface="굴림" charset="-127"/>
              </a:rPr>
              <a:t>Error( )</a:t>
            </a:r>
            <a:r>
              <a:rPr lang="en-US" altLang="ko-KR" sz="2400" dirty="0">
                <a:ea typeface="굴림" charset="-127"/>
              </a:rPr>
              <a:t> is</a:t>
            </a:r>
            <a:br>
              <a:rPr lang="en-US" altLang="ko-KR" sz="2400" dirty="0">
                <a:ea typeface="굴림" charset="-127"/>
              </a:rPr>
            </a:br>
            <a:r>
              <a:rPr lang="en-US" altLang="ko-KR" sz="2400" dirty="0">
                <a:ea typeface="굴림" charset="-127"/>
              </a:rPr>
              <a:t>  extremely low</a:t>
            </a:r>
          </a:p>
        </p:txBody>
      </p:sp>
      <p:sp>
        <p:nvSpPr>
          <p:cNvPr id="6" name="TextBox 5"/>
          <p:cNvSpPr txBox="1"/>
          <p:nvPr/>
        </p:nvSpPr>
        <p:spPr>
          <a:xfrm>
            <a:off x="3595670" y="6550248"/>
            <a:ext cx="6206892" cy="307777"/>
          </a:xfrm>
          <a:prstGeom prst="rect">
            <a:avLst/>
          </a:prstGeom>
          <a:noFill/>
        </p:spPr>
        <p:txBody>
          <a:bodyPr wrap="none" rtlCol="0">
            <a:spAutoFit/>
          </a:bodyPr>
          <a:lstStyle/>
          <a:p>
            <a:r>
              <a:rPr lang="en-US" altLang="ko-KR" sz="1400" i="1" dirty="0"/>
              <a:t>Example from the slides “</a:t>
            </a:r>
            <a:r>
              <a:rPr lang="en-US" altLang="ko-KR" sz="1400" i="1" dirty="0">
                <a:ea typeface="굴림" charset="-127"/>
              </a:rPr>
              <a:t>CUTE</a:t>
            </a:r>
            <a:r>
              <a:rPr lang="en-US" altLang="ko-KR" sz="1400" i="1" dirty="0">
                <a:solidFill>
                  <a:schemeClr val="hlink"/>
                </a:solidFill>
                <a:ea typeface="굴림" charset="-127"/>
              </a:rPr>
              <a:t>:</a:t>
            </a:r>
            <a:r>
              <a:rPr lang="en-US" altLang="ko-KR" sz="1400" i="1" dirty="0">
                <a:ea typeface="굴림" charset="-127"/>
              </a:rPr>
              <a:t> A </a:t>
            </a:r>
            <a:r>
              <a:rPr lang="en-US" altLang="ko-KR" sz="1400" i="1" dirty="0" err="1">
                <a:ea typeface="굴림" charset="-127"/>
              </a:rPr>
              <a:t>Concolic</a:t>
            </a:r>
            <a:r>
              <a:rPr lang="en-US" altLang="ko-KR" sz="1400" i="1" dirty="0">
                <a:ea typeface="굴림" charset="-127"/>
              </a:rPr>
              <a:t> Unit Testing Engine for C” by </a:t>
            </a:r>
            <a:r>
              <a:rPr lang="en-US" altLang="ko-KR" sz="1400" i="1" dirty="0" err="1">
                <a:ea typeface="굴림" charset="-127"/>
              </a:rPr>
              <a:t>K.Sen</a:t>
            </a:r>
            <a:r>
              <a:rPr lang="en-US" altLang="ko-KR" sz="1400" i="1" dirty="0">
                <a:ea typeface="굴림" charset="-127"/>
              </a:rPr>
              <a:t> 2005</a:t>
            </a:r>
            <a:endParaRPr lang="ko-KR" altLang="en-US" sz="1400" i="1" dirty="0"/>
          </a:p>
        </p:txBody>
      </p:sp>
    </p:spTree>
    <p:extLst>
      <p:ext uri="{BB962C8B-B14F-4D97-AF65-F5344CB8AC3E}">
        <p14:creationId xmlns:p14="http://schemas.microsoft.com/office/powerpoint/2010/main" val="4280945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9235" y="-33251"/>
            <a:ext cx="11137901" cy="745133"/>
          </a:xfrm>
        </p:spPr>
        <p:txBody>
          <a:bodyPr/>
          <a:lstStyle/>
          <a:p>
            <a:r>
              <a:rPr lang="en-US" altLang="ko-KR" dirty="0"/>
              <a:t>Short Intro.</a:t>
            </a:r>
            <a:r>
              <a:rPr lang="ko-KR" altLang="en-US" dirty="0"/>
              <a:t> </a:t>
            </a:r>
            <a:r>
              <a:rPr lang="en-US" altLang="ko-KR" dirty="0"/>
              <a:t>of Moonzoo Kim </a:t>
            </a:r>
            <a:endParaRPr lang="ko-KR" altLang="en-US" dirty="0"/>
          </a:p>
        </p:txBody>
      </p:sp>
      <p:sp>
        <p:nvSpPr>
          <p:cNvPr id="3" name="날짜 개체 틀 2"/>
          <p:cNvSpPr>
            <a:spLocks noGrp="1"/>
          </p:cNvSpPr>
          <p:nvPr>
            <p:ph type="dt" sz="half" idx="2"/>
          </p:nvPr>
        </p:nvSpPr>
        <p:spPr/>
        <p:txBody>
          <a:bodyPr/>
          <a:lstStyle/>
          <a:p>
            <a:fld id="{2450674E-9C1E-49A2-899A-8B7193C551C3}" type="datetime1">
              <a:rPr lang="ko-KR" altLang="en-US" smtClean="0"/>
              <a:t>2020-08-21</a:t>
            </a:fld>
            <a:endParaRPr lang="ko-KR" altLang="en-US"/>
          </a:p>
        </p:txBody>
      </p:sp>
      <p:sp>
        <p:nvSpPr>
          <p:cNvPr id="33" name="슬라이드 번호 개체 틀 32"/>
          <p:cNvSpPr>
            <a:spLocks noGrp="1"/>
          </p:cNvSpPr>
          <p:nvPr>
            <p:ph type="sldNum" sz="quarter" idx="4"/>
          </p:nvPr>
        </p:nvSpPr>
        <p:spPr/>
        <p:txBody>
          <a:bodyPr/>
          <a:lstStyle/>
          <a:p>
            <a:fld id="{B4A1B628-B272-4CC6-BE97-1E2C59277CE8}" type="slidenum">
              <a:rPr lang="ko-KR" altLang="en-US" smtClean="0"/>
              <a:pPr/>
              <a:t>2</a:t>
            </a:fld>
            <a:r>
              <a:rPr lang="ko-KR" altLang="en-US" dirty="0"/>
              <a:t> </a:t>
            </a:r>
            <a:r>
              <a:rPr lang="en-US" altLang="ko-KR" dirty="0"/>
              <a:t>/ 19</a:t>
            </a:r>
            <a:endParaRPr lang="ko-KR" altLang="en-US" dirty="0"/>
          </a:p>
        </p:txBody>
      </p:sp>
      <p:sp>
        <p:nvSpPr>
          <p:cNvPr id="32" name="내용 개체 틀 5"/>
          <p:cNvSpPr>
            <a:spLocks noGrp="1"/>
          </p:cNvSpPr>
          <p:nvPr>
            <p:ph sz="quarter" idx="4294967295"/>
          </p:nvPr>
        </p:nvSpPr>
        <p:spPr>
          <a:xfrm>
            <a:off x="260465" y="1001446"/>
            <a:ext cx="5780117" cy="5214974"/>
          </a:xfrm>
          <a:prstGeom prst="rect">
            <a:avLst/>
          </a:prstGeom>
        </p:spPr>
        <p:txBody>
          <a:bodyPr>
            <a:noAutofit/>
          </a:bodyPr>
          <a:lstStyle/>
          <a:p>
            <a:pPr marL="0" indent="0">
              <a:lnSpc>
                <a:spcPct val="140000"/>
              </a:lnSpc>
              <a:buNone/>
            </a:pPr>
            <a:r>
              <a:rPr lang="en-US" altLang="ko-KR" sz="2000" b="1" dirty="0">
                <a:solidFill>
                  <a:srgbClr val="000000"/>
                </a:solidFill>
                <a:latin typeface="+mn-lt"/>
                <a:ea typeface="휴먼명조"/>
              </a:rPr>
              <a:t>* ’95 KAIST BS, ‘01 Univ. of Pennsylvania </a:t>
            </a:r>
            <a:r>
              <a:rPr lang="en-US" altLang="ko-KR" sz="2000" b="1" dirty="0" err="1">
                <a:solidFill>
                  <a:srgbClr val="000000"/>
                </a:solidFill>
                <a:latin typeface="+mn-lt"/>
                <a:ea typeface="휴먼명조"/>
              </a:rPr>
              <a:t>Ph.D</a:t>
            </a:r>
            <a:endParaRPr lang="en-US" altLang="ko-KR" sz="2000" dirty="0">
              <a:solidFill>
                <a:srgbClr val="000000"/>
              </a:solidFill>
              <a:latin typeface="+mn-lt"/>
              <a:ea typeface="휴먼명조"/>
            </a:endParaRPr>
          </a:p>
          <a:p>
            <a:pPr marL="0" indent="0" algn="just" latinLnBrk="1">
              <a:lnSpc>
                <a:spcPct val="140000"/>
              </a:lnSpc>
              <a:spcBef>
                <a:spcPts val="0"/>
              </a:spcBef>
              <a:spcAft>
                <a:spcPts val="0"/>
              </a:spcAft>
              <a:buNone/>
            </a:pPr>
            <a:endParaRPr lang="en-US" altLang="ko-KR" sz="1000" b="1" dirty="0">
              <a:solidFill>
                <a:srgbClr val="000000"/>
              </a:solidFill>
              <a:latin typeface="+mn-lt"/>
              <a:ea typeface="휴먼명조"/>
            </a:endParaRPr>
          </a:p>
          <a:p>
            <a:pPr marL="0" indent="0" algn="just" latinLnBrk="1">
              <a:lnSpc>
                <a:spcPct val="140000"/>
              </a:lnSpc>
              <a:spcBef>
                <a:spcPts val="0"/>
              </a:spcBef>
              <a:spcAft>
                <a:spcPts val="0"/>
              </a:spcAft>
              <a:buNone/>
            </a:pPr>
            <a:r>
              <a:rPr lang="en-US" altLang="ko-KR" sz="2000" b="1" dirty="0">
                <a:solidFill>
                  <a:srgbClr val="000000"/>
                </a:solidFill>
                <a:latin typeface="+mn-lt"/>
                <a:ea typeface="휴먼명조"/>
              </a:rPr>
              <a:t>* </a:t>
            </a:r>
            <a:r>
              <a:rPr lang="ko-KR" altLang="en-US" sz="2000" b="1" dirty="0">
                <a:solidFill>
                  <a:srgbClr val="000000"/>
                </a:solidFill>
                <a:latin typeface="+mn-lt"/>
                <a:ea typeface="휴먼명조"/>
              </a:rPr>
              <a:t>과거 </a:t>
            </a:r>
            <a:r>
              <a:rPr lang="en-US" altLang="ko-KR" sz="2000" b="1" dirty="0">
                <a:solidFill>
                  <a:srgbClr val="000000"/>
                </a:solidFill>
                <a:latin typeface="+mn-lt"/>
                <a:ea typeface="휴먼명조"/>
              </a:rPr>
              <a:t>14</a:t>
            </a:r>
            <a:r>
              <a:rPr lang="ko-KR" altLang="en-US" sz="2000" b="1" dirty="0">
                <a:solidFill>
                  <a:srgbClr val="000000"/>
                </a:solidFill>
                <a:latin typeface="+mn-lt"/>
                <a:ea typeface="휴먼명조"/>
              </a:rPr>
              <a:t>년간 </a:t>
            </a:r>
            <a:r>
              <a:rPr lang="en-US" altLang="ko-KR" sz="2000" b="1" dirty="0">
                <a:solidFill>
                  <a:srgbClr val="000000"/>
                </a:solidFill>
                <a:latin typeface="+mn-lt"/>
                <a:ea typeface="휴먼명조"/>
              </a:rPr>
              <a:t>SW </a:t>
            </a:r>
            <a:r>
              <a:rPr lang="ko-KR" altLang="en-US" sz="2000" b="1" dirty="0">
                <a:solidFill>
                  <a:srgbClr val="000000"/>
                </a:solidFill>
                <a:latin typeface="+mn-lt"/>
                <a:ea typeface="휴먼명조"/>
              </a:rPr>
              <a:t>자동 테스팅 산학과제 수행 </a:t>
            </a:r>
            <a:br>
              <a:rPr lang="en-US" altLang="ko-KR" sz="2000" b="1" dirty="0">
                <a:solidFill>
                  <a:srgbClr val="000000"/>
                </a:solidFill>
                <a:latin typeface="+mn-lt"/>
                <a:ea typeface="휴먼명조"/>
              </a:rPr>
            </a:br>
            <a:r>
              <a:rPr lang="en-US" altLang="ko-KR" sz="2000" b="1" dirty="0">
                <a:solidFill>
                  <a:srgbClr val="000000"/>
                </a:solidFill>
                <a:latin typeface="+mn-lt"/>
                <a:ea typeface="휴먼명조"/>
              </a:rPr>
              <a:t>(</a:t>
            </a:r>
            <a:r>
              <a:rPr lang="ko-KR" altLang="en-US" sz="2000" b="1" dirty="0">
                <a:solidFill>
                  <a:srgbClr val="000000"/>
                </a:solidFill>
                <a:latin typeface="+mn-lt"/>
                <a:ea typeface="휴먼명조"/>
              </a:rPr>
              <a:t>총 연구비 </a:t>
            </a:r>
            <a:r>
              <a:rPr lang="en-US" altLang="ko-KR" sz="2000" b="1" dirty="0">
                <a:solidFill>
                  <a:srgbClr val="000000"/>
                </a:solidFill>
                <a:latin typeface="+mn-lt"/>
                <a:ea typeface="휴먼명조"/>
              </a:rPr>
              <a:t>15</a:t>
            </a:r>
            <a:r>
              <a:rPr lang="ko-KR" altLang="en-US" sz="2000" b="1" dirty="0">
                <a:solidFill>
                  <a:srgbClr val="000000"/>
                </a:solidFill>
                <a:latin typeface="+mn-lt"/>
                <a:ea typeface="휴먼명조"/>
              </a:rPr>
              <a:t>억</a:t>
            </a:r>
            <a:r>
              <a:rPr lang="en-US" altLang="ko-KR" sz="2000" b="1" dirty="0">
                <a:solidFill>
                  <a:srgbClr val="000000"/>
                </a:solidFill>
                <a:latin typeface="+mn-lt"/>
                <a:ea typeface="휴먼명조"/>
              </a:rPr>
              <a:t>)</a:t>
            </a:r>
            <a:endParaRPr lang="ko-KR" altLang="en-US" sz="2000" b="1" dirty="0">
              <a:solidFill>
                <a:srgbClr val="000000"/>
              </a:solidFill>
              <a:latin typeface="+mn-lt"/>
            </a:endParaRPr>
          </a:p>
          <a:p>
            <a:pPr marL="0" lvl="0" indent="0">
              <a:lnSpc>
                <a:spcPct val="140000"/>
              </a:lnSpc>
              <a:spcBef>
                <a:spcPts val="0"/>
              </a:spcBef>
              <a:spcAft>
                <a:spcPts val="0"/>
              </a:spcAft>
              <a:buNone/>
            </a:pPr>
            <a:r>
              <a:rPr lang="en-US" altLang="ko-KR" sz="2000" dirty="0">
                <a:solidFill>
                  <a:srgbClr val="000000"/>
                </a:solidFill>
                <a:latin typeface="+mn-lt"/>
                <a:ea typeface="휴먼명조"/>
              </a:rPr>
              <a:t>- </a:t>
            </a:r>
            <a:r>
              <a:rPr lang="ko-KR" altLang="en-US" dirty="0">
                <a:solidFill>
                  <a:srgbClr val="000000"/>
                </a:solidFill>
                <a:latin typeface="+mn-lt"/>
                <a:ea typeface="휴먼명조"/>
              </a:rPr>
              <a:t>삼성</a:t>
            </a:r>
            <a:r>
              <a:rPr lang="en-US" altLang="ko-KR" dirty="0">
                <a:solidFill>
                  <a:srgbClr val="000000"/>
                </a:solidFill>
                <a:latin typeface="+mn-lt"/>
                <a:ea typeface="휴먼명조"/>
              </a:rPr>
              <a:t>/LG/</a:t>
            </a:r>
            <a:r>
              <a:rPr lang="ko-KR" altLang="en-US" dirty="0">
                <a:solidFill>
                  <a:srgbClr val="000000"/>
                </a:solidFill>
                <a:latin typeface="+mn-lt"/>
                <a:ea typeface="휴먼명조"/>
              </a:rPr>
              <a:t>현대차</a:t>
            </a:r>
            <a:r>
              <a:rPr lang="en-US" altLang="ko-KR" dirty="0">
                <a:solidFill>
                  <a:srgbClr val="000000"/>
                </a:solidFill>
                <a:latin typeface="+mn-lt"/>
                <a:ea typeface="휴먼명조"/>
              </a:rPr>
              <a:t>/</a:t>
            </a:r>
            <a:r>
              <a:rPr lang="ko-KR" altLang="en-US" dirty="0">
                <a:solidFill>
                  <a:srgbClr val="000000"/>
                </a:solidFill>
                <a:latin typeface="+mn-lt"/>
                <a:ea typeface="휴먼명조"/>
              </a:rPr>
              <a:t>모비스</a:t>
            </a:r>
            <a:r>
              <a:rPr lang="en-US" altLang="ko-KR" dirty="0">
                <a:solidFill>
                  <a:srgbClr val="000000"/>
                </a:solidFill>
                <a:latin typeface="+mn-lt"/>
                <a:ea typeface="휴먼명조"/>
              </a:rPr>
              <a:t>/LIG</a:t>
            </a:r>
            <a:r>
              <a:rPr lang="ko-KR" altLang="en-US" dirty="0" err="1">
                <a:solidFill>
                  <a:srgbClr val="000000"/>
                </a:solidFill>
                <a:latin typeface="+mn-lt"/>
                <a:ea typeface="휴먼명조"/>
              </a:rPr>
              <a:t>넥스원</a:t>
            </a:r>
            <a:r>
              <a:rPr lang="en-US" altLang="ko-KR" dirty="0">
                <a:solidFill>
                  <a:srgbClr val="000000"/>
                </a:solidFill>
                <a:latin typeface="+mn-lt"/>
                <a:ea typeface="휴먼명조"/>
              </a:rPr>
              <a:t>/</a:t>
            </a:r>
            <a:r>
              <a:rPr lang="ko-KR" altLang="en-US" dirty="0" err="1">
                <a:solidFill>
                  <a:srgbClr val="000000"/>
                </a:solidFill>
                <a:latin typeface="+mn-lt"/>
                <a:ea typeface="휴먼명조"/>
              </a:rPr>
              <a:t>만도와</a:t>
            </a:r>
            <a:r>
              <a:rPr lang="ko-KR" altLang="en-US" dirty="0">
                <a:solidFill>
                  <a:srgbClr val="000000"/>
                </a:solidFill>
                <a:latin typeface="+mn-lt"/>
                <a:ea typeface="휴먼명조"/>
              </a:rPr>
              <a:t> </a:t>
            </a:r>
            <a:r>
              <a:rPr lang="en-US" altLang="ko-KR" b="1" dirty="0">
                <a:solidFill>
                  <a:srgbClr val="000000"/>
                </a:solidFill>
                <a:latin typeface="+mn-lt"/>
                <a:ea typeface="휴먼명조"/>
              </a:rPr>
              <a:t>Concolic </a:t>
            </a:r>
            <a:br>
              <a:rPr lang="en-US" altLang="ko-KR" b="1" dirty="0">
                <a:solidFill>
                  <a:srgbClr val="000000"/>
                </a:solidFill>
                <a:latin typeface="+mn-lt"/>
                <a:ea typeface="휴먼명조"/>
              </a:rPr>
            </a:br>
            <a:r>
              <a:rPr lang="en-US" altLang="ko-KR" b="1" dirty="0">
                <a:solidFill>
                  <a:srgbClr val="000000"/>
                </a:solidFill>
                <a:latin typeface="+mn-lt"/>
                <a:ea typeface="휴먼명조"/>
              </a:rPr>
              <a:t>   </a:t>
            </a:r>
            <a:r>
              <a:rPr lang="ko-KR" altLang="en-US" b="1" dirty="0">
                <a:solidFill>
                  <a:srgbClr val="000000"/>
                </a:solidFill>
                <a:latin typeface="+mn-lt"/>
                <a:ea typeface="휴먼명조"/>
              </a:rPr>
              <a:t>테스팅 산학연구 </a:t>
            </a:r>
            <a:r>
              <a:rPr lang="en-US" altLang="ko-KR" b="1" dirty="0">
                <a:solidFill>
                  <a:srgbClr val="000000"/>
                </a:solidFill>
                <a:latin typeface="+mn-lt"/>
                <a:ea typeface="휴먼명조"/>
              </a:rPr>
              <a:t>16</a:t>
            </a:r>
            <a:r>
              <a:rPr lang="ko-KR" altLang="en-US" b="1" dirty="0">
                <a:solidFill>
                  <a:srgbClr val="000000"/>
                </a:solidFill>
                <a:latin typeface="+mn-lt"/>
                <a:ea typeface="휴먼명조"/>
              </a:rPr>
              <a:t>건</a:t>
            </a:r>
            <a:endParaRPr lang="ko-KR" altLang="en-US" b="1" dirty="0">
              <a:solidFill>
                <a:srgbClr val="000000"/>
              </a:solidFill>
              <a:latin typeface="+mn-lt"/>
            </a:endParaRPr>
          </a:p>
          <a:p>
            <a:pPr lvl="0">
              <a:lnSpc>
                <a:spcPct val="140000"/>
              </a:lnSpc>
              <a:spcBef>
                <a:spcPts val="0"/>
              </a:spcBef>
              <a:spcAft>
                <a:spcPts val="0"/>
              </a:spcAft>
              <a:buFontTx/>
              <a:buChar char="-"/>
            </a:pPr>
            <a:r>
              <a:rPr lang="ko-KR" altLang="en-US" dirty="0">
                <a:solidFill>
                  <a:srgbClr val="000000"/>
                </a:solidFill>
                <a:latin typeface="+mn-lt"/>
                <a:ea typeface="휴먼명조"/>
              </a:rPr>
              <a:t>산학 성공사례 기사화</a:t>
            </a:r>
            <a:r>
              <a:rPr lang="en-US" altLang="ko-KR" dirty="0">
                <a:solidFill>
                  <a:srgbClr val="000000"/>
                </a:solidFill>
                <a:latin typeface="+mn-lt"/>
                <a:ea typeface="휴먼명조"/>
              </a:rPr>
              <a:t>: </a:t>
            </a:r>
            <a:r>
              <a:rPr lang="ko-KR" altLang="en-US" u="sng" dirty="0">
                <a:solidFill>
                  <a:srgbClr val="800080"/>
                </a:solidFill>
                <a:uFill>
                  <a:solidFill>
                    <a:srgbClr val="800080"/>
                  </a:solidFill>
                </a:uFill>
                <a:latin typeface="+mn-lt"/>
                <a:ea typeface="휴먼명조"/>
                <a:hlinkClick r:id="rId3"/>
              </a:rPr>
              <a:t>현대모비스</a:t>
            </a:r>
            <a:r>
              <a:rPr lang="en-US" altLang="ko-KR" u="sng" dirty="0">
                <a:solidFill>
                  <a:srgbClr val="800080"/>
                </a:solidFill>
                <a:uFill>
                  <a:solidFill>
                    <a:srgbClr val="800080"/>
                  </a:solidFill>
                </a:uFill>
                <a:latin typeface="+mn-lt"/>
                <a:ea typeface="휴먼명조"/>
                <a:hlinkClick r:id="rId3"/>
              </a:rPr>
              <a:t>, AI</a:t>
            </a:r>
            <a:r>
              <a:rPr lang="ko-KR" altLang="en-US" u="sng" dirty="0">
                <a:solidFill>
                  <a:srgbClr val="800080"/>
                </a:solidFill>
                <a:uFill>
                  <a:solidFill>
                    <a:srgbClr val="800080"/>
                  </a:solidFill>
                </a:uFill>
                <a:latin typeface="+mn-lt"/>
                <a:ea typeface="휴먼명조"/>
                <a:hlinkClick r:id="rId3"/>
              </a:rPr>
              <a:t>기반 소프트웨어 검증시스템 도입 </a:t>
            </a:r>
            <a:r>
              <a:rPr lang="en-US" altLang="ko-KR" u="sng" dirty="0">
                <a:solidFill>
                  <a:srgbClr val="800080"/>
                </a:solidFill>
                <a:uFill>
                  <a:solidFill>
                    <a:srgbClr val="800080"/>
                  </a:solidFill>
                </a:uFill>
                <a:latin typeface="+mn-lt"/>
                <a:ea typeface="휴먼명조"/>
                <a:hlinkClick r:id="rId3"/>
              </a:rPr>
              <a:t>"</a:t>
            </a:r>
            <a:r>
              <a:rPr lang="ko-KR" altLang="en-US" u="sng" dirty="0">
                <a:solidFill>
                  <a:srgbClr val="800080"/>
                </a:solidFill>
                <a:uFill>
                  <a:solidFill>
                    <a:srgbClr val="800080"/>
                  </a:solidFill>
                </a:uFill>
                <a:latin typeface="+mn-lt"/>
                <a:ea typeface="휴먼명조"/>
                <a:hlinkClick r:id="rId3"/>
              </a:rPr>
              <a:t>효율 </a:t>
            </a:r>
            <a:r>
              <a:rPr lang="en-US" altLang="ko-KR" u="sng" dirty="0">
                <a:solidFill>
                  <a:srgbClr val="800080"/>
                </a:solidFill>
                <a:uFill>
                  <a:solidFill>
                    <a:srgbClr val="800080"/>
                  </a:solidFill>
                </a:uFill>
                <a:latin typeface="+mn-lt"/>
                <a:ea typeface="휴먼명조"/>
                <a:hlinkClick r:id="rId3"/>
              </a:rPr>
              <a:t>2</a:t>
            </a:r>
            <a:r>
              <a:rPr lang="ko-KR" altLang="en-US" u="sng" dirty="0">
                <a:solidFill>
                  <a:srgbClr val="800080"/>
                </a:solidFill>
                <a:uFill>
                  <a:solidFill>
                    <a:srgbClr val="800080"/>
                  </a:solidFill>
                </a:uFill>
                <a:latin typeface="+mn-lt"/>
                <a:ea typeface="휴먼명조"/>
                <a:hlinkClick r:id="rId3"/>
              </a:rPr>
              <a:t>배로</a:t>
            </a:r>
            <a:r>
              <a:rPr lang="en-US" altLang="ko-KR" u="sng" dirty="0">
                <a:solidFill>
                  <a:srgbClr val="800080"/>
                </a:solidFill>
                <a:uFill>
                  <a:solidFill>
                    <a:srgbClr val="800080"/>
                  </a:solidFill>
                </a:uFill>
                <a:latin typeface="+mn-lt"/>
                <a:ea typeface="휴먼명조"/>
                <a:hlinkClick r:id="rId3"/>
              </a:rPr>
              <a:t>" (</a:t>
            </a:r>
            <a:r>
              <a:rPr lang="ko-KR" altLang="en-US" u="sng" dirty="0">
                <a:solidFill>
                  <a:srgbClr val="800080"/>
                </a:solidFill>
                <a:uFill>
                  <a:solidFill>
                    <a:srgbClr val="800080"/>
                  </a:solidFill>
                </a:uFill>
                <a:latin typeface="+mn-lt"/>
                <a:ea typeface="휴먼명조"/>
                <a:hlinkClick r:id="rId3"/>
              </a:rPr>
              <a:t>연합뉴스 </a:t>
            </a:r>
            <a:r>
              <a:rPr lang="en-US" altLang="ko-KR" u="sng" dirty="0">
                <a:solidFill>
                  <a:srgbClr val="800080"/>
                </a:solidFill>
                <a:uFill>
                  <a:solidFill>
                    <a:srgbClr val="800080"/>
                  </a:solidFill>
                </a:uFill>
                <a:latin typeface="+mn-lt"/>
                <a:ea typeface="휴먼명조"/>
                <a:hlinkClick r:id="rId3"/>
              </a:rPr>
              <a:t>2018.07.22)</a:t>
            </a:r>
            <a:r>
              <a:rPr lang="ko-KR" altLang="en-US" dirty="0">
                <a:solidFill>
                  <a:srgbClr val="000000"/>
                </a:solidFill>
                <a:latin typeface="+mn-lt"/>
                <a:ea typeface="휴먼명조"/>
              </a:rPr>
              <a:t> </a:t>
            </a:r>
            <a:endParaRPr lang="en-US" altLang="ko-KR" dirty="0">
              <a:solidFill>
                <a:srgbClr val="000000"/>
              </a:solidFill>
              <a:latin typeface="+mn-lt"/>
              <a:ea typeface="휴먼명조"/>
            </a:endParaRPr>
          </a:p>
          <a:p>
            <a:pPr lvl="0">
              <a:lnSpc>
                <a:spcPct val="140000"/>
              </a:lnSpc>
              <a:spcBef>
                <a:spcPts val="0"/>
              </a:spcBef>
              <a:spcAft>
                <a:spcPts val="0"/>
              </a:spcAft>
              <a:buFontTx/>
              <a:buChar char="-"/>
            </a:pPr>
            <a:r>
              <a:rPr lang="en-US" altLang="ko-KR" dirty="0">
                <a:solidFill>
                  <a:srgbClr val="000000"/>
                </a:solidFill>
                <a:latin typeface="+mn-lt"/>
                <a:ea typeface="휴먼명조"/>
              </a:rPr>
              <a:t>60</a:t>
            </a:r>
            <a:r>
              <a:rPr lang="ko-KR" altLang="en-US" dirty="0" err="1">
                <a:solidFill>
                  <a:srgbClr val="000000"/>
                </a:solidFill>
                <a:latin typeface="+mn-lt"/>
                <a:ea typeface="휴먼명조"/>
              </a:rPr>
              <a:t>여회</a:t>
            </a:r>
            <a:r>
              <a:rPr lang="ko-KR" altLang="en-US" dirty="0">
                <a:solidFill>
                  <a:srgbClr val="000000"/>
                </a:solidFill>
                <a:latin typeface="+mn-lt"/>
                <a:ea typeface="휴먼명조"/>
              </a:rPr>
              <a:t> 산업체 세미나 및 </a:t>
            </a:r>
            <a:r>
              <a:rPr lang="en-US" altLang="ko-KR" dirty="0">
                <a:solidFill>
                  <a:srgbClr val="000000"/>
                </a:solidFill>
                <a:latin typeface="+mn-lt"/>
                <a:ea typeface="휴먼명조"/>
              </a:rPr>
              <a:t> </a:t>
            </a:r>
            <a:r>
              <a:rPr lang="ko-KR" altLang="en-US" dirty="0">
                <a:solidFill>
                  <a:srgbClr val="000000"/>
                </a:solidFill>
                <a:latin typeface="+mn-lt"/>
                <a:ea typeface="휴먼명조"/>
              </a:rPr>
              <a:t>자문 및 </a:t>
            </a:r>
            <a:r>
              <a:rPr lang="en-US" altLang="ko-KR" dirty="0">
                <a:solidFill>
                  <a:srgbClr val="000000"/>
                </a:solidFill>
                <a:latin typeface="+mn-lt"/>
                <a:ea typeface="휴먼명조"/>
              </a:rPr>
              <a:t>SW </a:t>
            </a:r>
            <a:r>
              <a:rPr lang="ko-KR" altLang="en-US" dirty="0">
                <a:solidFill>
                  <a:srgbClr val="000000"/>
                </a:solidFill>
                <a:latin typeface="+mn-lt"/>
                <a:ea typeface="휴먼명조"/>
              </a:rPr>
              <a:t>테스팅 교육 </a:t>
            </a:r>
            <a:endParaRPr lang="en-US" altLang="ko-KR" dirty="0">
              <a:solidFill>
                <a:srgbClr val="000000"/>
              </a:solidFill>
              <a:latin typeface="+mn-lt"/>
              <a:ea typeface="휴먼명조"/>
            </a:endParaRPr>
          </a:p>
          <a:p>
            <a:pPr marL="0" indent="0" algn="just">
              <a:lnSpc>
                <a:spcPct val="140000"/>
              </a:lnSpc>
              <a:spcBef>
                <a:spcPts val="0"/>
              </a:spcBef>
              <a:spcAft>
                <a:spcPts val="0"/>
              </a:spcAft>
              <a:buNone/>
            </a:pPr>
            <a:endParaRPr lang="en-US" altLang="ko-KR" sz="1000" b="1" dirty="0">
              <a:solidFill>
                <a:srgbClr val="000000"/>
              </a:solidFill>
              <a:ea typeface="휴먼명조"/>
            </a:endParaRPr>
          </a:p>
          <a:p>
            <a:pPr marL="0" indent="0" algn="just">
              <a:lnSpc>
                <a:spcPct val="140000"/>
              </a:lnSpc>
              <a:spcBef>
                <a:spcPts val="0"/>
              </a:spcBef>
              <a:spcAft>
                <a:spcPts val="0"/>
              </a:spcAft>
              <a:buNone/>
            </a:pPr>
            <a:r>
              <a:rPr lang="en-US" altLang="ko-KR" sz="2000" b="1" dirty="0">
                <a:solidFill>
                  <a:srgbClr val="000000"/>
                </a:solidFill>
                <a:ea typeface="휴먼명조"/>
              </a:rPr>
              <a:t>* SW </a:t>
            </a:r>
            <a:r>
              <a:rPr lang="ko-KR" altLang="en-US" sz="2000" b="1" dirty="0">
                <a:solidFill>
                  <a:srgbClr val="000000"/>
                </a:solidFill>
                <a:ea typeface="휴먼명조"/>
              </a:rPr>
              <a:t>자동 테스팅 국가연구과제 수행 </a:t>
            </a:r>
            <a:r>
              <a:rPr lang="en-US" altLang="ko-KR" sz="2000" b="1" dirty="0">
                <a:solidFill>
                  <a:srgbClr val="000000"/>
                </a:solidFill>
                <a:ea typeface="휴먼명조"/>
              </a:rPr>
              <a:t>(</a:t>
            </a:r>
            <a:r>
              <a:rPr lang="ko-KR" altLang="en-US" sz="2000" b="1" dirty="0">
                <a:solidFill>
                  <a:srgbClr val="000000"/>
                </a:solidFill>
                <a:ea typeface="휴먼명조"/>
              </a:rPr>
              <a:t> 연구비 </a:t>
            </a:r>
            <a:r>
              <a:rPr lang="en-US" altLang="ko-KR" sz="2000" b="1" dirty="0">
                <a:solidFill>
                  <a:srgbClr val="000000"/>
                </a:solidFill>
                <a:ea typeface="휴먼명조"/>
              </a:rPr>
              <a:t>43</a:t>
            </a:r>
            <a:r>
              <a:rPr lang="ko-KR" altLang="en-US" sz="2000" b="1" dirty="0">
                <a:solidFill>
                  <a:srgbClr val="000000"/>
                </a:solidFill>
                <a:ea typeface="휴먼명조"/>
              </a:rPr>
              <a:t>억</a:t>
            </a:r>
            <a:r>
              <a:rPr lang="en-US" altLang="ko-KR" sz="2000" b="1" dirty="0">
                <a:solidFill>
                  <a:srgbClr val="000000"/>
                </a:solidFill>
                <a:ea typeface="휴먼명조"/>
              </a:rPr>
              <a:t>) </a:t>
            </a:r>
            <a:endParaRPr lang="ko-KR" altLang="en-US" sz="2000" b="1" dirty="0">
              <a:solidFill>
                <a:srgbClr val="000000"/>
              </a:solidFill>
            </a:endParaRPr>
          </a:p>
          <a:p>
            <a:pPr marL="0" indent="0" algn="just">
              <a:lnSpc>
                <a:spcPct val="140000"/>
              </a:lnSpc>
              <a:spcBef>
                <a:spcPts val="0"/>
              </a:spcBef>
              <a:spcAft>
                <a:spcPts val="0"/>
              </a:spcAft>
              <a:buNone/>
            </a:pPr>
            <a:r>
              <a:rPr lang="en-US" altLang="ko-KR" dirty="0">
                <a:solidFill>
                  <a:srgbClr val="000000"/>
                </a:solidFill>
                <a:ea typeface="휴먼명조"/>
              </a:rPr>
              <a:t>- NRF </a:t>
            </a:r>
            <a:r>
              <a:rPr lang="ko-KR" altLang="en-US" dirty="0" err="1">
                <a:solidFill>
                  <a:srgbClr val="000000"/>
                </a:solidFill>
                <a:ea typeface="휴먼명조"/>
              </a:rPr>
              <a:t>차세정</a:t>
            </a:r>
            <a:r>
              <a:rPr lang="ko-KR" altLang="en-US" dirty="0">
                <a:solidFill>
                  <a:srgbClr val="000000"/>
                </a:solidFill>
                <a:ea typeface="휴먼명조"/>
              </a:rPr>
              <a:t> 대형과제 총괄 책임 </a:t>
            </a:r>
            <a:r>
              <a:rPr lang="en-US" altLang="ko-KR" dirty="0">
                <a:solidFill>
                  <a:srgbClr val="000000"/>
                </a:solidFill>
                <a:ea typeface="휴먼명조"/>
              </a:rPr>
              <a:t>(</a:t>
            </a:r>
            <a:r>
              <a:rPr lang="ko-KR" altLang="en-US" dirty="0">
                <a:solidFill>
                  <a:srgbClr val="000000"/>
                </a:solidFill>
                <a:ea typeface="휴먼명조"/>
              </a:rPr>
              <a:t>지능형 자동화를 통한 </a:t>
            </a:r>
            <a:br>
              <a:rPr lang="en-US" altLang="ko-KR" dirty="0">
                <a:solidFill>
                  <a:srgbClr val="000000"/>
                </a:solidFill>
                <a:ea typeface="휴먼명조"/>
              </a:rPr>
            </a:br>
            <a:r>
              <a:rPr lang="en-US" altLang="ko-KR" dirty="0">
                <a:solidFill>
                  <a:srgbClr val="000000"/>
                </a:solidFill>
                <a:ea typeface="휴먼명조"/>
              </a:rPr>
              <a:t>   </a:t>
            </a:r>
            <a:r>
              <a:rPr lang="ko-KR" altLang="en-US" dirty="0" err="1">
                <a:solidFill>
                  <a:srgbClr val="000000"/>
                </a:solidFill>
                <a:ea typeface="휴먼명조"/>
              </a:rPr>
              <a:t>풀스택</a:t>
            </a:r>
            <a:r>
              <a:rPr lang="ko-KR" altLang="en-US" dirty="0">
                <a:solidFill>
                  <a:srgbClr val="000000"/>
                </a:solidFill>
                <a:ea typeface="휴먼명조"/>
              </a:rPr>
              <a:t> </a:t>
            </a:r>
            <a:r>
              <a:rPr lang="en-US" altLang="ko-KR" dirty="0">
                <a:solidFill>
                  <a:srgbClr val="000000"/>
                </a:solidFill>
                <a:ea typeface="휴먼명조"/>
              </a:rPr>
              <a:t>SW</a:t>
            </a:r>
            <a:r>
              <a:rPr lang="ko-KR" altLang="en-US" dirty="0">
                <a:solidFill>
                  <a:srgbClr val="000000"/>
                </a:solidFill>
                <a:ea typeface="휴먼명조"/>
              </a:rPr>
              <a:t>의 다중언어 검증 및 디버깅</a:t>
            </a:r>
            <a:r>
              <a:rPr lang="en-US" altLang="ko-KR" dirty="0">
                <a:solidFill>
                  <a:srgbClr val="000000"/>
                </a:solidFill>
                <a:ea typeface="휴먼명조"/>
              </a:rPr>
              <a:t>)</a:t>
            </a:r>
          </a:p>
          <a:p>
            <a:pPr marL="0" indent="0" algn="just">
              <a:lnSpc>
                <a:spcPct val="140000"/>
              </a:lnSpc>
              <a:spcBef>
                <a:spcPts val="0"/>
              </a:spcBef>
              <a:spcAft>
                <a:spcPts val="0"/>
              </a:spcAft>
              <a:buNone/>
            </a:pPr>
            <a:r>
              <a:rPr lang="en-US" altLang="ko-KR" dirty="0">
                <a:solidFill>
                  <a:srgbClr val="000000"/>
                </a:solidFill>
                <a:ea typeface="휴먼명조"/>
              </a:rPr>
              <a:t>    + 6</a:t>
            </a:r>
            <a:r>
              <a:rPr lang="ko-KR" altLang="en-US" dirty="0">
                <a:solidFill>
                  <a:srgbClr val="000000"/>
                </a:solidFill>
                <a:ea typeface="휴먼명조"/>
              </a:rPr>
              <a:t>개 대학 교수 </a:t>
            </a:r>
            <a:r>
              <a:rPr lang="en-US" altLang="ko-KR" dirty="0">
                <a:solidFill>
                  <a:srgbClr val="000000"/>
                </a:solidFill>
                <a:ea typeface="휴먼명조"/>
              </a:rPr>
              <a:t>9</a:t>
            </a:r>
            <a:r>
              <a:rPr lang="ko-KR" altLang="en-US" dirty="0">
                <a:solidFill>
                  <a:srgbClr val="000000"/>
                </a:solidFill>
                <a:ea typeface="휴먼명조"/>
              </a:rPr>
              <a:t>명과 총 </a:t>
            </a:r>
            <a:r>
              <a:rPr lang="en-US" altLang="ko-KR" dirty="0">
                <a:solidFill>
                  <a:srgbClr val="000000"/>
                </a:solidFill>
                <a:ea typeface="휴먼명조"/>
              </a:rPr>
              <a:t>23.4</a:t>
            </a:r>
            <a:r>
              <a:rPr lang="ko-KR" altLang="en-US" dirty="0">
                <a:solidFill>
                  <a:srgbClr val="000000"/>
                </a:solidFill>
                <a:ea typeface="휴먼명조"/>
              </a:rPr>
              <a:t>억 규모 공동연구</a:t>
            </a:r>
            <a:endParaRPr lang="ko-KR" altLang="en-US" dirty="0">
              <a:solidFill>
                <a:srgbClr val="000000"/>
              </a:solidFill>
            </a:endParaRPr>
          </a:p>
          <a:p>
            <a:pPr lvl="1">
              <a:lnSpc>
                <a:spcPct val="140000"/>
              </a:lnSpc>
              <a:spcBef>
                <a:spcPts val="0"/>
              </a:spcBef>
              <a:spcAft>
                <a:spcPts val="0"/>
              </a:spcAft>
              <a:buFontTx/>
              <a:buChar char="-"/>
            </a:pPr>
            <a:endParaRPr lang="ko-KR" altLang="en-US" sz="1600" dirty="0">
              <a:solidFill>
                <a:srgbClr val="000000"/>
              </a:solidFill>
              <a:latin typeface="+mn-lt"/>
            </a:endParaRPr>
          </a:p>
          <a:p>
            <a:pPr marL="0" lvl="0" indent="0" algn="just" latinLnBrk="1">
              <a:lnSpc>
                <a:spcPct val="140000"/>
              </a:lnSpc>
              <a:spcBef>
                <a:spcPts val="0"/>
              </a:spcBef>
              <a:spcAft>
                <a:spcPts val="0"/>
              </a:spcAft>
              <a:buNone/>
            </a:pPr>
            <a:endParaRPr lang="ko-KR" altLang="en-US" sz="2000" dirty="0">
              <a:latin typeface="+mn-lt"/>
            </a:endParaRPr>
          </a:p>
        </p:txBody>
      </p:sp>
      <p:sp>
        <p:nvSpPr>
          <p:cNvPr id="8" name="내용 개체 틀 5">
            <a:extLst>
              <a:ext uri="{FF2B5EF4-FFF2-40B4-BE49-F238E27FC236}">
                <a16:creationId xmlns:a16="http://schemas.microsoft.com/office/drawing/2014/main" id="{50BF122F-14F4-46FD-A391-E5833176BBE4}"/>
              </a:ext>
            </a:extLst>
          </p:cNvPr>
          <p:cNvSpPr txBox="1">
            <a:spLocks/>
          </p:cNvSpPr>
          <p:nvPr/>
        </p:nvSpPr>
        <p:spPr bwMode="auto">
          <a:xfrm>
            <a:off x="6245630" y="961260"/>
            <a:ext cx="5547359" cy="521497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74625" indent="-174625" algn="l" rtl="0" eaLnBrk="1" fontAlgn="base" hangingPunct="1">
              <a:lnSpc>
                <a:spcPts val="2100"/>
              </a:lnSpc>
              <a:spcBef>
                <a:spcPct val="0"/>
              </a:spcBef>
              <a:spcAft>
                <a:spcPct val="0"/>
              </a:spcAft>
              <a:buFont typeface="AU Passata" pitchFamily="34" charset="0"/>
              <a:buChar char="›"/>
              <a:defRPr>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0" indent="0">
              <a:lnSpc>
                <a:spcPct val="130000"/>
              </a:lnSpc>
              <a:spcBef>
                <a:spcPts val="0"/>
              </a:spcBef>
              <a:spcAft>
                <a:spcPts val="0"/>
              </a:spcAft>
              <a:buNone/>
            </a:pPr>
            <a:r>
              <a:rPr lang="en-US" altLang="ko-KR" sz="2000" b="1" dirty="0">
                <a:solidFill>
                  <a:srgbClr val="000000"/>
                </a:solidFill>
                <a:ea typeface="휴먼명조"/>
              </a:rPr>
              <a:t>* </a:t>
            </a:r>
            <a:r>
              <a:rPr lang="ko-KR" altLang="en-US" sz="2000" b="1" dirty="0">
                <a:solidFill>
                  <a:srgbClr val="000000"/>
                </a:solidFill>
                <a:ea typeface="휴먼명조"/>
              </a:rPr>
              <a:t>내장형 </a:t>
            </a:r>
            <a:r>
              <a:rPr lang="en-US" altLang="ko-KR" sz="2000" b="1" dirty="0">
                <a:solidFill>
                  <a:srgbClr val="000000"/>
                </a:solidFill>
                <a:ea typeface="휴먼명조"/>
              </a:rPr>
              <a:t>SW </a:t>
            </a:r>
            <a:r>
              <a:rPr lang="ko-KR" altLang="en-US" sz="2000" b="1" dirty="0">
                <a:solidFill>
                  <a:srgbClr val="000000"/>
                </a:solidFill>
                <a:ea typeface="휴먼명조"/>
              </a:rPr>
              <a:t>자동 테스팅</a:t>
            </a:r>
            <a:r>
              <a:rPr lang="en-US" altLang="ko-KR" sz="2000" b="1" dirty="0">
                <a:solidFill>
                  <a:srgbClr val="000000"/>
                </a:solidFill>
                <a:ea typeface="휴먼명조"/>
              </a:rPr>
              <a:t>/</a:t>
            </a:r>
            <a:r>
              <a:rPr lang="ko-KR" altLang="en-US" sz="2000" b="1" dirty="0">
                <a:solidFill>
                  <a:srgbClr val="000000"/>
                </a:solidFill>
                <a:ea typeface="휴먼명조"/>
              </a:rPr>
              <a:t>디버깅  </a:t>
            </a:r>
            <a:r>
              <a:rPr lang="en-US" altLang="ko-KR" sz="2000" b="1" dirty="0">
                <a:solidFill>
                  <a:srgbClr val="000000"/>
                </a:solidFill>
                <a:ea typeface="휴먼명조"/>
              </a:rPr>
              <a:t>SW Testing and </a:t>
            </a:r>
          </a:p>
          <a:p>
            <a:pPr marL="0" indent="0">
              <a:lnSpc>
                <a:spcPct val="130000"/>
              </a:lnSpc>
              <a:spcBef>
                <a:spcPts val="0"/>
              </a:spcBef>
              <a:spcAft>
                <a:spcPts val="0"/>
              </a:spcAft>
              <a:buNone/>
            </a:pPr>
            <a:r>
              <a:rPr lang="en-US" altLang="ko-KR" sz="2000" b="1" dirty="0">
                <a:solidFill>
                  <a:srgbClr val="000000"/>
                </a:solidFill>
                <a:ea typeface="휴먼명조"/>
              </a:rPr>
              <a:t>Verification </a:t>
            </a:r>
            <a:r>
              <a:rPr lang="ko-KR" altLang="en-US" sz="2000" b="1" dirty="0">
                <a:solidFill>
                  <a:srgbClr val="000000"/>
                </a:solidFill>
                <a:ea typeface="휴먼명조"/>
              </a:rPr>
              <a:t>연구실 운영</a:t>
            </a:r>
            <a:r>
              <a:rPr lang="en-US" altLang="ko-KR" sz="2000" b="1" dirty="0">
                <a:solidFill>
                  <a:srgbClr val="000000"/>
                </a:solidFill>
                <a:ea typeface="휴먼명조"/>
              </a:rPr>
              <a:t> </a:t>
            </a:r>
            <a:r>
              <a:rPr lang="en-US" altLang="ko-KR" sz="2000" dirty="0">
                <a:solidFill>
                  <a:srgbClr val="000000"/>
                </a:solidFill>
                <a:ea typeface="휴먼명조"/>
              </a:rPr>
              <a:t>(</a:t>
            </a:r>
            <a:r>
              <a:rPr lang="en-US" altLang="ko-KR" sz="2000" u="sng" dirty="0">
                <a:solidFill>
                  <a:srgbClr val="0000FF"/>
                </a:solidFill>
                <a:uFill>
                  <a:solidFill>
                    <a:srgbClr val="0000FF"/>
                  </a:solidFill>
                </a:uFill>
                <a:ea typeface="휴먼명조"/>
                <a:hlinkClick r:id="rId4"/>
              </a:rPr>
              <a:t>http://swtv.kaist.ac.kr/</a:t>
            </a:r>
            <a:r>
              <a:rPr lang="en-US" altLang="ko-KR" sz="2000" dirty="0">
                <a:solidFill>
                  <a:srgbClr val="000000"/>
                </a:solidFill>
                <a:ea typeface="휴먼명조"/>
              </a:rPr>
              <a:t>) </a:t>
            </a:r>
          </a:p>
          <a:p>
            <a:pPr marL="0" indent="0">
              <a:lnSpc>
                <a:spcPct val="130000"/>
              </a:lnSpc>
              <a:spcBef>
                <a:spcPts val="0"/>
              </a:spcBef>
              <a:spcAft>
                <a:spcPts val="0"/>
              </a:spcAft>
              <a:buNone/>
            </a:pPr>
            <a:r>
              <a:rPr lang="en-US" altLang="ko-KR" sz="2000" b="1" kern="0" dirty="0">
                <a:solidFill>
                  <a:srgbClr val="000000"/>
                </a:solidFill>
                <a:latin typeface="+mn-lt"/>
                <a:ea typeface="휴먼명조"/>
              </a:rPr>
              <a:t>* </a:t>
            </a:r>
            <a:r>
              <a:rPr lang="ko-KR" altLang="en-US" sz="2000" b="1" kern="0" dirty="0">
                <a:solidFill>
                  <a:srgbClr val="000000"/>
                </a:solidFill>
                <a:latin typeface="+mn-lt"/>
                <a:ea typeface="휴먼명조"/>
              </a:rPr>
              <a:t>세계적으로</a:t>
            </a:r>
            <a:r>
              <a:rPr lang="en-US" altLang="ko-KR" sz="2000" b="1" kern="0" dirty="0">
                <a:solidFill>
                  <a:srgbClr val="000000"/>
                </a:solidFill>
                <a:latin typeface="+mn-lt"/>
                <a:ea typeface="휴먼명조"/>
              </a:rPr>
              <a:t> </a:t>
            </a:r>
            <a:r>
              <a:rPr lang="ko-KR" altLang="en-US" sz="2000" b="1" kern="0" dirty="0">
                <a:solidFill>
                  <a:srgbClr val="000000"/>
                </a:solidFill>
                <a:latin typeface="+mn-lt"/>
                <a:ea typeface="휴먼명조"/>
              </a:rPr>
              <a:t>선도하는 </a:t>
            </a:r>
            <a:r>
              <a:rPr lang="en-US" altLang="ko-KR" sz="2000" b="1" kern="0" dirty="0">
                <a:solidFill>
                  <a:srgbClr val="000000"/>
                </a:solidFill>
                <a:latin typeface="+mn-lt"/>
                <a:ea typeface="휴먼명조"/>
              </a:rPr>
              <a:t>SW </a:t>
            </a:r>
            <a:r>
              <a:rPr lang="ko-KR" altLang="en-US" sz="2000" b="1" kern="0" dirty="0">
                <a:solidFill>
                  <a:srgbClr val="000000"/>
                </a:solidFill>
                <a:latin typeface="+mn-lt"/>
                <a:ea typeface="휴먼명조"/>
              </a:rPr>
              <a:t>자동 테스팅 연구 수행</a:t>
            </a:r>
            <a:r>
              <a:rPr lang="en-US" altLang="ko-KR" sz="2000" b="1" kern="0" dirty="0">
                <a:solidFill>
                  <a:srgbClr val="000000"/>
                </a:solidFill>
                <a:latin typeface="+mn-lt"/>
                <a:ea typeface="휴먼명조"/>
              </a:rPr>
              <a:t>: </a:t>
            </a:r>
            <a:endParaRPr lang="ko-KR" altLang="en-US" sz="2000" b="1" kern="0" dirty="0">
              <a:solidFill>
                <a:srgbClr val="000000"/>
              </a:solidFill>
              <a:latin typeface="+mn-lt"/>
            </a:endParaRPr>
          </a:p>
          <a:p>
            <a:pPr marL="0" indent="0" latinLnBrk="1">
              <a:lnSpc>
                <a:spcPct val="130000"/>
              </a:lnSpc>
              <a:spcBef>
                <a:spcPts val="0"/>
              </a:spcBef>
              <a:spcAft>
                <a:spcPts val="0"/>
              </a:spcAft>
              <a:buFont typeface="AU Passata" pitchFamily="34" charset="0"/>
              <a:buNone/>
            </a:pPr>
            <a:r>
              <a:rPr lang="en-US" altLang="ko-KR" sz="2000" kern="0" dirty="0">
                <a:solidFill>
                  <a:srgbClr val="000000"/>
                </a:solidFill>
                <a:latin typeface="+mn-lt"/>
                <a:ea typeface="휴먼명조"/>
              </a:rPr>
              <a:t>-  </a:t>
            </a:r>
            <a:r>
              <a:rPr lang="en-US" altLang="ko-KR" kern="0" dirty="0">
                <a:solidFill>
                  <a:srgbClr val="000000"/>
                </a:solidFill>
                <a:latin typeface="+mn-lt"/>
                <a:ea typeface="휴먼명조"/>
              </a:rPr>
              <a:t>Runtime Verification ‘19 </a:t>
            </a:r>
            <a:r>
              <a:rPr lang="ko-KR" altLang="en-US" kern="0" dirty="0">
                <a:solidFill>
                  <a:srgbClr val="000000"/>
                </a:solidFill>
                <a:latin typeface="+mn-lt"/>
                <a:ea typeface="휴먼명조"/>
              </a:rPr>
              <a:t>학회 </a:t>
            </a:r>
            <a:r>
              <a:rPr lang="en-US" altLang="ko-KR" kern="0" dirty="0">
                <a:solidFill>
                  <a:srgbClr val="000000"/>
                </a:solidFill>
                <a:latin typeface="+mn-lt"/>
                <a:ea typeface="휴먼명조"/>
              </a:rPr>
              <a:t>Test of Time Award </a:t>
            </a:r>
            <a:br>
              <a:rPr lang="en-US" altLang="ko-KR" kern="0" dirty="0">
                <a:solidFill>
                  <a:srgbClr val="000000"/>
                </a:solidFill>
                <a:latin typeface="+mn-lt"/>
                <a:ea typeface="휴먼명조"/>
              </a:rPr>
            </a:br>
            <a:r>
              <a:rPr lang="en-US" altLang="ko-KR" kern="0" dirty="0">
                <a:solidFill>
                  <a:srgbClr val="000000"/>
                </a:solidFill>
                <a:latin typeface="+mn-lt"/>
                <a:ea typeface="휴먼명조"/>
              </a:rPr>
              <a:t>-   ICST</a:t>
            </a:r>
            <a:r>
              <a:rPr lang="ko-KR" altLang="en-US" kern="0" dirty="0">
                <a:solidFill>
                  <a:srgbClr val="000000"/>
                </a:solidFill>
                <a:latin typeface="+mn-lt"/>
                <a:ea typeface="휴먼명조"/>
              </a:rPr>
              <a:t> </a:t>
            </a:r>
            <a:r>
              <a:rPr lang="en-US" altLang="ko-KR" kern="0" dirty="0">
                <a:solidFill>
                  <a:srgbClr val="000000"/>
                </a:solidFill>
                <a:latin typeface="+mn-lt"/>
                <a:ea typeface="휴먼명조"/>
              </a:rPr>
              <a:t>’18 </a:t>
            </a:r>
            <a:r>
              <a:rPr lang="ko-KR" altLang="en-US" kern="0" dirty="0">
                <a:solidFill>
                  <a:srgbClr val="000000"/>
                </a:solidFill>
                <a:latin typeface="+mn-lt"/>
                <a:ea typeface="휴먼명조"/>
              </a:rPr>
              <a:t>국제학회 우수 논문상 </a:t>
            </a:r>
            <a:endParaRPr lang="ko-KR" altLang="en-US" kern="0" dirty="0">
              <a:solidFill>
                <a:srgbClr val="000000"/>
              </a:solidFill>
              <a:latin typeface="+mn-lt"/>
            </a:endParaRPr>
          </a:p>
          <a:p>
            <a:pPr marL="0" indent="0" latinLnBrk="1">
              <a:lnSpc>
                <a:spcPct val="130000"/>
              </a:lnSpc>
              <a:spcBef>
                <a:spcPts val="0"/>
              </a:spcBef>
              <a:spcAft>
                <a:spcPts val="0"/>
              </a:spcAft>
              <a:buFont typeface="AU Passata" pitchFamily="34" charset="0"/>
              <a:buNone/>
            </a:pPr>
            <a:r>
              <a:rPr lang="en-US" altLang="ko-KR" kern="0" dirty="0">
                <a:solidFill>
                  <a:srgbClr val="000000"/>
                </a:solidFill>
                <a:latin typeface="+mn-lt"/>
                <a:ea typeface="휴먼명조"/>
              </a:rPr>
              <a:t>-   SCI </a:t>
            </a:r>
            <a:r>
              <a:rPr lang="ko-KR" altLang="en-US" kern="0" dirty="0">
                <a:solidFill>
                  <a:srgbClr val="000000"/>
                </a:solidFill>
                <a:latin typeface="+mn-lt"/>
                <a:ea typeface="휴먼명조"/>
              </a:rPr>
              <a:t>저널 </a:t>
            </a:r>
            <a:r>
              <a:rPr lang="en-US" altLang="ko-KR" kern="0" dirty="0">
                <a:solidFill>
                  <a:srgbClr val="000000"/>
                </a:solidFill>
                <a:latin typeface="+mn-lt"/>
                <a:ea typeface="휴먼명조"/>
              </a:rPr>
              <a:t>14</a:t>
            </a:r>
            <a:r>
              <a:rPr lang="ko-KR" altLang="en-US" kern="0" dirty="0">
                <a:solidFill>
                  <a:srgbClr val="000000"/>
                </a:solidFill>
                <a:latin typeface="+mn-lt"/>
                <a:ea typeface="휴먼명조"/>
              </a:rPr>
              <a:t>편</a:t>
            </a:r>
            <a:r>
              <a:rPr lang="en-US" altLang="ko-KR" kern="0" dirty="0">
                <a:solidFill>
                  <a:srgbClr val="000000"/>
                </a:solidFill>
                <a:latin typeface="+mn-lt"/>
                <a:ea typeface="휴먼명조"/>
              </a:rPr>
              <a:t>, SW</a:t>
            </a:r>
            <a:r>
              <a:rPr lang="ko-KR" altLang="en-US" kern="0" dirty="0">
                <a:solidFill>
                  <a:srgbClr val="000000"/>
                </a:solidFill>
                <a:latin typeface="+mn-lt"/>
                <a:ea typeface="휴먼명조"/>
              </a:rPr>
              <a:t>공학 최우수국제학회</a:t>
            </a:r>
            <a:r>
              <a:rPr lang="en-US" altLang="ko-KR" kern="0" dirty="0">
                <a:solidFill>
                  <a:srgbClr val="000000"/>
                </a:solidFill>
                <a:latin typeface="+mn-lt"/>
                <a:ea typeface="휴먼명조"/>
              </a:rPr>
              <a:t>(ICSE/FSE/ASE) 10</a:t>
            </a:r>
            <a:r>
              <a:rPr lang="ko-KR" altLang="en-US" kern="0" dirty="0" err="1">
                <a:solidFill>
                  <a:srgbClr val="000000"/>
                </a:solidFill>
                <a:latin typeface="+mn-lt"/>
                <a:ea typeface="휴먼명조"/>
              </a:rPr>
              <a:t>여편</a:t>
            </a:r>
            <a:r>
              <a:rPr lang="ko-KR" altLang="en-US" kern="0" dirty="0">
                <a:solidFill>
                  <a:srgbClr val="000000"/>
                </a:solidFill>
                <a:latin typeface="+mn-lt"/>
                <a:ea typeface="휴먼명조"/>
              </a:rPr>
              <a:t> 포함 </a:t>
            </a:r>
            <a:r>
              <a:rPr lang="en-US" altLang="ko-KR" kern="0" dirty="0">
                <a:solidFill>
                  <a:srgbClr val="000000"/>
                </a:solidFill>
                <a:latin typeface="+mn-lt"/>
                <a:ea typeface="휴먼명조"/>
              </a:rPr>
              <a:t>100</a:t>
            </a:r>
            <a:r>
              <a:rPr lang="ko-KR" altLang="en-US" kern="0" dirty="0" err="1">
                <a:solidFill>
                  <a:srgbClr val="000000"/>
                </a:solidFill>
                <a:latin typeface="+mn-lt"/>
                <a:ea typeface="휴먼명조"/>
              </a:rPr>
              <a:t>여편</a:t>
            </a:r>
            <a:r>
              <a:rPr lang="ko-KR" altLang="en-US" kern="0" dirty="0">
                <a:solidFill>
                  <a:srgbClr val="000000"/>
                </a:solidFill>
                <a:latin typeface="+mn-lt"/>
                <a:ea typeface="휴먼명조"/>
              </a:rPr>
              <a:t> 논문 발표</a:t>
            </a:r>
            <a:endParaRPr lang="en-US" altLang="ko-KR" sz="2000" b="1" kern="0" dirty="0">
              <a:solidFill>
                <a:srgbClr val="000000"/>
              </a:solidFill>
              <a:latin typeface="+mn-lt"/>
              <a:ea typeface="휴먼명조"/>
            </a:endParaRPr>
          </a:p>
          <a:p>
            <a:pPr marL="0" indent="0" latinLnBrk="1">
              <a:lnSpc>
                <a:spcPct val="130000"/>
              </a:lnSpc>
              <a:spcBef>
                <a:spcPts val="0"/>
              </a:spcBef>
              <a:spcAft>
                <a:spcPts val="0"/>
              </a:spcAft>
              <a:buNone/>
            </a:pPr>
            <a:r>
              <a:rPr lang="en-US" altLang="ko-KR" sz="2000" b="1" kern="0" dirty="0">
                <a:solidFill>
                  <a:srgbClr val="000000"/>
                </a:solidFill>
                <a:latin typeface="+mn-lt"/>
                <a:ea typeface="휴먼명조"/>
              </a:rPr>
              <a:t>* </a:t>
            </a:r>
            <a:r>
              <a:rPr lang="ko-KR" altLang="en-US" sz="2000" b="1" kern="0" dirty="0">
                <a:solidFill>
                  <a:srgbClr val="000000"/>
                </a:solidFill>
                <a:latin typeface="+mn-lt"/>
                <a:ea typeface="휴먼명조"/>
              </a:rPr>
              <a:t>세계적인 </a:t>
            </a:r>
            <a:r>
              <a:rPr lang="en-US" altLang="ko-KR" sz="2000" b="1" kern="0" dirty="0">
                <a:solidFill>
                  <a:srgbClr val="000000"/>
                </a:solidFill>
                <a:latin typeface="+mn-lt"/>
                <a:ea typeface="휴먼명조"/>
              </a:rPr>
              <a:t>SW </a:t>
            </a:r>
            <a:r>
              <a:rPr lang="ko-KR" altLang="en-US" sz="2000" b="1" kern="0" dirty="0">
                <a:solidFill>
                  <a:srgbClr val="000000"/>
                </a:solidFill>
                <a:latin typeface="+mn-lt"/>
                <a:ea typeface="휴먼명조"/>
              </a:rPr>
              <a:t>공학 연구 커뮤니티 리더 </a:t>
            </a:r>
            <a:endParaRPr lang="ko-KR" altLang="en-US" sz="2000" b="1" kern="0" dirty="0">
              <a:solidFill>
                <a:srgbClr val="000000"/>
              </a:solidFill>
              <a:latin typeface="+mn-lt"/>
            </a:endParaRPr>
          </a:p>
          <a:p>
            <a:pPr marL="0" indent="0" latinLnBrk="1">
              <a:lnSpc>
                <a:spcPct val="130000"/>
              </a:lnSpc>
              <a:spcBef>
                <a:spcPts val="0"/>
              </a:spcBef>
              <a:spcAft>
                <a:spcPts val="0"/>
              </a:spcAft>
              <a:buFont typeface="AU Passata" pitchFamily="34" charset="0"/>
              <a:buNone/>
            </a:pPr>
            <a:r>
              <a:rPr lang="en-US" altLang="ko-KR" kern="0" dirty="0">
                <a:solidFill>
                  <a:srgbClr val="000000"/>
                </a:solidFill>
                <a:latin typeface="+mn-lt"/>
                <a:ea typeface="휴먼명조"/>
              </a:rPr>
              <a:t>-   ICSE ‘2020 SW In Practice (SEIP, </a:t>
            </a:r>
            <a:r>
              <a:rPr lang="ko-KR" altLang="en-US" kern="0" dirty="0">
                <a:solidFill>
                  <a:srgbClr val="000000"/>
                </a:solidFill>
                <a:latin typeface="+mn-lt"/>
                <a:ea typeface="휴먼명조"/>
              </a:rPr>
              <a:t>산업체 논문 트랙</a:t>
            </a:r>
            <a:r>
              <a:rPr lang="en-US" altLang="ko-KR" kern="0" dirty="0">
                <a:solidFill>
                  <a:srgbClr val="000000"/>
                </a:solidFill>
                <a:latin typeface="+mn-lt"/>
                <a:ea typeface="휴먼명조"/>
              </a:rPr>
              <a:t>) </a:t>
            </a:r>
            <a:br>
              <a:rPr lang="en-US" altLang="ko-KR" kern="0" dirty="0">
                <a:solidFill>
                  <a:srgbClr val="000000"/>
                </a:solidFill>
                <a:latin typeface="+mn-lt"/>
                <a:ea typeface="휴먼명조"/>
              </a:rPr>
            </a:br>
            <a:r>
              <a:rPr lang="en-US" altLang="ko-KR" kern="0" dirty="0">
                <a:solidFill>
                  <a:srgbClr val="000000"/>
                </a:solidFill>
                <a:latin typeface="+mn-lt"/>
                <a:ea typeface="휴먼명조"/>
              </a:rPr>
              <a:t>     </a:t>
            </a:r>
            <a:r>
              <a:rPr lang="ko-KR" altLang="en-US" kern="0" dirty="0">
                <a:solidFill>
                  <a:srgbClr val="000000"/>
                </a:solidFill>
                <a:latin typeface="+mn-lt"/>
                <a:ea typeface="휴먼명조"/>
              </a:rPr>
              <a:t>프로그램 위원장 </a:t>
            </a:r>
            <a:endParaRPr lang="ko-KR" altLang="en-US" kern="0" dirty="0">
              <a:solidFill>
                <a:srgbClr val="000000"/>
              </a:solidFill>
              <a:latin typeface="+mn-lt"/>
            </a:endParaRPr>
          </a:p>
          <a:p>
            <a:pPr marL="0" indent="0" latinLnBrk="1">
              <a:lnSpc>
                <a:spcPct val="130000"/>
              </a:lnSpc>
              <a:spcBef>
                <a:spcPts val="0"/>
              </a:spcBef>
              <a:spcAft>
                <a:spcPts val="0"/>
              </a:spcAft>
              <a:buNone/>
              <a:defRPr/>
            </a:pPr>
            <a:r>
              <a:rPr lang="en-US" altLang="ko-KR" kern="0" dirty="0">
                <a:solidFill>
                  <a:srgbClr val="000000"/>
                </a:solidFill>
                <a:latin typeface="+mn-lt"/>
              </a:rPr>
              <a:t>-  Intl. Conf. on Automation of SW Testing ‘20 </a:t>
            </a:r>
            <a:r>
              <a:rPr lang="ko-KR" altLang="en-US" kern="0" dirty="0" err="1">
                <a:solidFill>
                  <a:srgbClr val="000000"/>
                </a:solidFill>
                <a:latin typeface="+mn-lt"/>
              </a:rPr>
              <a:t>키노트</a:t>
            </a:r>
            <a:r>
              <a:rPr lang="ko-KR" altLang="en-US" kern="0" dirty="0">
                <a:solidFill>
                  <a:srgbClr val="000000"/>
                </a:solidFill>
                <a:latin typeface="+mn-lt"/>
              </a:rPr>
              <a:t> </a:t>
            </a:r>
          </a:p>
          <a:p>
            <a:pPr marL="0" indent="0" latinLnBrk="1">
              <a:lnSpc>
                <a:spcPct val="130000"/>
              </a:lnSpc>
              <a:spcBef>
                <a:spcPts val="0"/>
              </a:spcBef>
              <a:spcAft>
                <a:spcPts val="0"/>
              </a:spcAft>
              <a:buNone/>
            </a:pPr>
            <a:r>
              <a:rPr lang="en-US" altLang="ko-KR" kern="0" dirty="0">
                <a:solidFill>
                  <a:srgbClr val="000000"/>
                </a:solidFill>
                <a:latin typeface="+mn-lt"/>
                <a:ea typeface="휴먼명조"/>
              </a:rPr>
              <a:t>-  Formal Aspects of Comp. SW ‘18 </a:t>
            </a:r>
            <a:r>
              <a:rPr lang="ko-KR" altLang="en-US" kern="0" dirty="0">
                <a:solidFill>
                  <a:srgbClr val="000000"/>
                </a:solidFill>
                <a:latin typeface="+mn-lt"/>
                <a:ea typeface="휴먼명조"/>
              </a:rPr>
              <a:t>국제학회 </a:t>
            </a:r>
            <a:r>
              <a:rPr lang="ko-KR" altLang="en-US" kern="0" dirty="0" err="1">
                <a:solidFill>
                  <a:srgbClr val="000000"/>
                </a:solidFill>
                <a:latin typeface="+mn-lt"/>
                <a:ea typeface="휴먼명조"/>
              </a:rPr>
              <a:t>키노트</a:t>
            </a:r>
            <a:endParaRPr lang="en-US" altLang="ko-KR" sz="2000" b="1" kern="0" dirty="0">
              <a:solidFill>
                <a:srgbClr val="000000"/>
              </a:solidFill>
              <a:ea typeface="휴먼명조"/>
            </a:endParaRPr>
          </a:p>
          <a:p>
            <a:pPr marL="0" indent="0">
              <a:lnSpc>
                <a:spcPct val="130000"/>
              </a:lnSpc>
              <a:spcBef>
                <a:spcPts val="0"/>
              </a:spcBef>
              <a:spcAft>
                <a:spcPts val="0"/>
              </a:spcAft>
              <a:buNone/>
            </a:pPr>
            <a:r>
              <a:rPr lang="en-US" altLang="ko-KR" sz="2000" b="1" kern="0" dirty="0">
                <a:solidFill>
                  <a:srgbClr val="000000"/>
                </a:solidFill>
                <a:ea typeface="휴먼명조"/>
              </a:rPr>
              <a:t>*‘19 SW</a:t>
            </a:r>
            <a:r>
              <a:rPr lang="ko-KR" altLang="en-US" sz="2000" b="1" kern="0" dirty="0">
                <a:solidFill>
                  <a:srgbClr val="000000"/>
                </a:solidFill>
                <a:ea typeface="휴먼명조"/>
              </a:rPr>
              <a:t> 자동 테스팅 회사 </a:t>
            </a:r>
            <a:r>
              <a:rPr lang="en-US" altLang="ko-KR" sz="2000" b="1" kern="0" dirty="0" err="1">
                <a:solidFill>
                  <a:srgbClr val="000000"/>
                </a:solidFill>
                <a:ea typeface="휴먼명조"/>
              </a:rPr>
              <a:t>V+Lab</a:t>
            </a:r>
            <a:r>
              <a:rPr lang="en-US" altLang="ko-KR" sz="2000" b="1" kern="0" dirty="0">
                <a:solidFill>
                  <a:srgbClr val="000000"/>
                </a:solidFill>
                <a:ea typeface="휴먼명조"/>
              </a:rPr>
              <a:t> </a:t>
            </a:r>
            <a:r>
              <a:rPr lang="ko-KR" altLang="en-US" sz="2000" b="1" kern="0" dirty="0">
                <a:solidFill>
                  <a:srgbClr val="000000"/>
                </a:solidFill>
                <a:ea typeface="휴먼명조"/>
              </a:rPr>
              <a:t>창업</a:t>
            </a:r>
            <a:endParaRPr lang="en-US" altLang="ko-KR" sz="2000" b="1" kern="0" dirty="0">
              <a:solidFill>
                <a:srgbClr val="000000"/>
              </a:solidFill>
              <a:ea typeface="휴먼명조"/>
            </a:endParaRPr>
          </a:p>
          <a:p>
            <a:pPr marL="0" indent="0">
              <a:lnSpc>
                <a:spcPct val="130000"/>
              </a:lnSpc>
              <a:spcBef>
                <a:spcPts val="0"/>
              </a:spcBef>
              <a:spcAft>
                <a:spcPts val="0"/>
              </a:spcAft>
              <a:buNone/>
            </a:pPr>
            <a:r>
              <a:rPr lang="en-US" altLang="ko-KR" kern="0" dirty="0">
                <a:solidFill>
                  <a:srgbClr val="000000"/>
                </a:solidFill>
              </a:rPr>
              <a:t>-   Concolic Unit </a:t>
            </a:r>
            <a:r>
              <a:rPr lang="ko-KR" altLang="en-US" kern="0" dirty="0">
                <a:solidFill>
                  <a:srgbClr val="000000"/>
                </a:solidFill>
              </a:rPr>
              <a:t>테스팅 도구 </a:t>
            </a:r>
            <a:r>
              <a:rPr lang="en-US" altLang="ko-KR" kern="0" dirty="0">
                <a:solidFill>
                  <a:srgbClr val="000000"/>
                </a:solidFill>
              </a:rPr>
              <a:t>CROWN 2.0 </a:t>
            </a:r>
            <a:endParaRPr lang="ko-KR" altLang="en-US" sz="2000" kern="0" dirty="0">
              <a:solidFill>
                <a:srgbClr val="000000"/>
              </a:solidFill>
            </a:endParaRPr>
          </a:p>
          <a:p>
            <a:pPr marL="0" indent="0" latinLnBrk="1">
              <a:lnSpc>
                <a:spcPct val="130000"/>
              </a:lnSpc>
              <a:spcBef>
                <a:spcPts val="0"/>
              </a:spcBef>
              <a:spcAft>
                <a:spcPts val="0"/>
              </a:spcAft>
              <a:buNone/>
            </a:pPr>
            <a:endParaRPr lang="en-US" altLang="ko-KR" sz="2000" kern="0" dirty="0">
              <a:latin typeface="+mn-lt"/>
            </a:endParaRPr>
          </a:p>
          <a:p>
            <a:pPr latinLnBrk="0">
              <a:lnSpc>
                <a:spcPct val="130000"/>
              </a:lnSpc>
              <a:buFont typeface="Wingdings 2" pitchFamily="18" charset="2"/>
              <a:buNone/>
            </a:pPr>
            <a:endParaRPr lang="ko-KR" altLang="en-US" sz="2000" kern="0" dirty="0">
              <a:latin typeface="+mn-lt"/>
            </a:endParaRPr>
          </a:p>
        </p:txBody>
      </p:sp>
    </p:spTree>
    <p:extLst>
      <p:ext uri="{BB962C8B-B14F-4D97-AF65-F5344CB8AC3E}">
        <p14:creationId xmlns:p14="http://schemas.microsoft.com/office/powerpoint/2010/main" val="557091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2292"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2293" name="Line 5"/>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2294" name="Line 6"/>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2295" name="Text Box 7"/>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2296" name="Text Box 8"/>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18"/>
          <p:cNvGrpSpPr>
            <a:grpSpLocks/>
          </p:cNvGrpSpPr>
          <p:nvPr/>
        </p:nvGrpSpPr>
        <p:grpSpPr bwMode="auto">
          <a:xfrm>
            <a:off x="5791200" y="1676401"/>
            <a:ext cx="4876800" cy="701675"/>
            <a:chOff x="2688" y="960"/>
            <a:chExt cx="3072" cy="442"/>
          </a:xfrm>
        </p:grpSpPr>
        <p:sp>
          <p:nvSpPr>
            <p:cNvPr id="12304" name="Text Box 14"/>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2305" name="Text Box 15"/>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2306" name="Text Box 16"/>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20"/>
          <p:cNvGrpSpPr>
            <a:grpSpLocks/>
          </p:cNvGrpSpPr>
          <p:nvPr/>
        </p:nvGrpSpPr>
        <p:grpSpPr bwMode="auto">
          <a:xfrm>
            <a:off x="4876800" y="3124203"/>
            <a:ext cx="4114800" cy="830263"/>
            <a:chOff x="2112" y="2016"/>
            <a:chExt cx="2592" cy="523"/>
          </a:xfrm>
        </p:grpSpPr>
        <p:sp>
          <p:nvSpPr>
            <p:cNvPr id="12299" name="Text Box 12"/>
            <p:cNvSpPr txBox="1">
              <a:spLocks noChangeArrowheads="1"/>
            </p:cNvSpPr>
            <p:nvPr/>
          </p:nvSpPr>
          <p:spPr bwMode="auto">
            <a:xfrm>
              <a:off x="3744" y="2208"/>
              <a:ext cx="960" cy="250"/>
            </a:xfrm>
            <a:prstGeom prst="rect">
              <a:avLst/>
            </a:prstGeom>
            <a:noFill/>
            <a:ln w="12700" algn="ctr">
              <a:noFill/>
              <a:miter lim="800000"/>
              <a:headEnd type="none" w="lg" len="lg"/>
              <a:tailEnd/>
            </a:ln>
          </p:spPr>
          <p:txBody>
            <a:bodyPr>
              <a:spAutoFit/>
            </a:bodyPr>
            <a:lstStyle/>
            <a:p>
              <a:pPr algn="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p>
          </p:txBody>
        </p:sp>
        <p:grpSp>
          <p:nvGrpSpPr>
            <p:cNvPr id="4" name="Group 19"/>
            <p:cNvGrpSpPr>
              <a:grpSpLocks/>
            </p:cNvGrpSpPr>
            <p:nvPr/>
          </p:nvGrpSpPr>
          <p:grpSpPr bwMode="auto">
            <a:xfrm>
              <a:off x="2112" y="2016"/>
              <a:ext cx="1488" cy="523"/>
              <a:chOff x="2112" y="2016"/>
              <a:chExt cx="1488" cy="523"/>
            </a:xfrm>
          </p:grpSpPr>
          <p:sp>
            <p:nvSpPr>
              <p:cNvPr id="12301" name="AutoShape 10"/>
              <p:cNvSpPr>
                <a:spLocks noChangeArrowheads="1"/>
              </p:cNvSpPr>
              <p:nvPr/>
            </p:nvSpPr>
            <p:spPr bwMode="auto">
              <a:xfrm>
                <a:off x="2112" y="2256"/>
                <a:ext cx="288" cy="96"/>
              </a:xfrm>
              <a:prstGeom prst="leftArrow">
                <a:avLst>
                  <a:gd name="adj1" fmla="val 50000"/>
                  <a:gd name="adj2" fmla="val 75000"/>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2302" name="Text Box 11"/>
              <p:cNvSpPr txBox="1">
                <a:spLocks noChangeArrowheads="1"/>
              </p:cNvSpPr>
              <p:nvPr/>
            </p:nvSpPr>
            <p:spPr bwMode="auto">
              <a:xfrm>
                <a:off x="2496" y="2016"/>
                <a:ext cx="1104" cy="523"/>
              </a:xfrm>
              <a:prstGeom prst="rect">
                <a:avLst/>
              </a:prstGeom>
              <a:noFill/>
              <a:ln w="12700" algn="ctr">
                <a:noFill/>
                <a:miter lim="800000"/>
                <a:headEnd type="none" w="lg" len="lg"/>
                <a:tailEnd/>
              </a:ln>
            </p:spPr>
            <p:txBody>
              <a:bodyPr>
                <a:spAutoFit/>
              </a:bodyPr>
              <a:lstStyle/>
              <a:p>
                <a:pPr algn="l">
                  <a:spcBef>
                    <a:spcPct val="50000"/>
                  </a:spcBef>
                </a:pPr>
                <a:r>
                  <a:rPr lang="en-US" altLang="ko-KR" sz="1600" dirty="0">
                    <a:ea typeface="굴림" charset="-127"/>
                  </a:rPr>
                  <a:t>  p</a:t>
                </a:r>
                <a:br>
                  <a:rPr lang="en-US" altLang="ko-KR" sz="1600" dirty="0">
                    <a:ea typeface="굴림" charset="-127"/>
                  </a:rPr>
                </a:br>
                <a:r>
                  <a:rPr lang="en-US" altLang="ko-KR" sz="1600" dirty="0">
                    <a:ea typeface="굴림" charset="-127"/>
                  </a:rPr>
                  <a:t>          , x=236 </a:t>
                </a:r>
                <a:br>
                  <a:rPr lang="en-US" altLang="ko-KR" sz="1600" dirty="0">
                    <a:ea typeface="굴림" charset="-127"/>
                  </a:rPr>
                </a:br>
                <a:r>
                  <a:rPr lang="en-US" altLang="ko-KR" sz="1600" dirty="0">
                    <a:ea typeface="굴림" charset="-127"/>
                  </a:rPr>
                  <a:t>NULL</a:t>
                </a:r>
              </a:p>
            </p:txBody>
          </p:sp>
          <p:sp>
            <p:nvSpPr>
              <p:cNvPr id="12303" name="Line 17"/>
              <p:cNvSpPr>
                <a:spLocks noChangeShapeType="1"/>
              </p:cNvSpPr>
              <p:nvPr/>
            </p:nvSpPr>
            <p:spPr bwMode="auto">
              <a:xfrm>
                <a:off x="2688" y="2256"/>
                <a:ext cx="96" cy="144"/>
              </a:xfrm>
              <a:prstGeom prst="line">
                <a:avLst/>
              </a:prstGeom>
              <a:noFill/>
              <a:ln w="25400">
                <a:solidFill>
                  <a:schemeClr val="tx1"/>
                </a:solidFill>
                <a:round/>
                <a:headEnd/>
                <a:tailEnd type="triangle" w="med" len="med"/>
              </a:ln>
            </p:spPr>
            <p:txBody>
              <a:bodyPr wrap="none" anchor="ctr"/>
              <a:lstStyle/>
              <a:p>
                <a:endParaRPr lang="ko-KR" altLang="en-US"/>
              </a:p>
            </p:txBody>
          </p:sp>
        </p:grpSp>
      </p:grpSp>
    </p:spTree>
    <p:extLst>
      <p:ext uri="{BB962C8B-B14F-4D97-AF65-F5344CB8AC3E}">
        <p14:creationId xmlns:p14="http://schemas.microsoft.com/office/powerpoint/2010/main" val="1951400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3316"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3317"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3318"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3319"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3320"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9"/>
          <p:cNvGrpSpPr>
            <a:grpSpLocks/>
          </p:cNvGrpSpPr>
          <p:nvPr/>
        </p:nvGrpSpPr>
        <p:grpSpPr bwMode="auto">
          <a:xfrm>
            <a:off x="5791200" y="1676401"/>
            <a:ext cx="4876800" cy="701675"/>
            <a:chOff x="2688" y="960"/>
            <a:chExt cx="3072" cy="442"/>
          </a:xfrm>
        </p:grpSpPr>
        <p:sp>
          <p:nvSpPr>
            <p:cNvPr id="13328" name="Text Box 10"/>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3329" name="Text Box 11"/>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3330" name="Text Box 12"/>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7"/>
          <p:cNvGrpSpPr>
            <a:grpSpLocks/>
          </p:cNvGrpSpPr>
          <p:nvPr/>
        </p:nvGrpSpPr>
        <p:grpSpPr bwMode="auto">
          <a:xfrm>
            <a:off x="4876800" y="3717928"/>
            <a:ext cx="4114800" cy="830263"/>
            <a:chOff x="2112" y="2016"/>
            <a:chExt cx="2592" cy="523"/>
          </a:xfrm>
        </p:grpSpPr>
        <p:sp>
          <p:nvSpPr>
            <p:cNvPr id="13323" name="Text Box 18"/>
            <p:cNvSpPr txBox="1">
              <a:spLocks noChangeArrowheads="1"/>
            </p:cNvSpPr>
            <p:nvPr/>
          </p:nvSpPr>
          <p:spPr bwMode="auto">
            <a:xfrm>
              <a:off x="3744" y="2208"/>
              <a:ext cx="960" cy="250"/>
            </a:xfrm>
            <a:prstGeom prst="rect">
              <a:avLst/>
            </a:prstGeom>
            <a:noFill/>
            <a:ln w="12700" algn="ctr">
              <a:noFill/>
              <a:miter lim="800000"/>
              <a:headEnd type="none" w="lg" len="lg"/>
              <a:tailEnd/>
            </a:ln>
          </p:spPr>
          <p:txBody>
            <a:bodyPr>
              <a:spAutoFit/>
            </a:bodyPr>
            <a:lstStyle/>
            <a:p>
              <a:pPr algn="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p>
          </p:txBody>
        </p:sp>
        <p:grpSp>
          <p:nvGrpSpPr>
            <p:cNvPr id="4" name="Group 19"/>
            <p:cNvGrpSpPr>
              <a:grpSpLocks/>
            </p:cNvGrpSpPr>
            <p:nvPr/>
          </p:nvGrpSpPr>
          <p:grpSpPr bwMode="auto">
            <a:xfrm>
              <a:off x="2112" y="2016"/>
              <a:ext cx="1488" cy="523"/>
              <a:chOff x="2112" y="2016"/>
              <a:chExt cx="1488" cy="523"/>
            </a:xfrm>
          </p:grpSpPr>
          <p:sp>
            <p:nvSpPr>
              <p:cNvPr id="13325" name="AutoShape 20"/>
              <p:cNvSpPr>
                <a:spLocks noChangeArrowheads="1"/>
              </p:cNvSpPr>
              <p:nvPr/>
            </p:nvSpPr>
            <p:spPr bwMode="auto">
              <a:xfrm>
                <a:off x="2112" y="2256"/>
                <a:ext cx="288" cy="96"/>
              </a:xfrm>
              <a:prstGeom prst="leftArrow">
                <a:avLst>
                  <a:gd name="adj1" fmla="val 50000"/>
                  <a:gd name="adj2" fmla="val 75000"/>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3326" name="Text Box 21"/>
              <p:cNvSpPr txBox="1">
                <a:spLocks noChangeArrowheads="1"/>
              </p:cNvSpPr>
              <p:nvPr/>
            </p:nvSpPr>
            <p:spPr bwMode="auto">
              <a:xfrm>
                <a:off x="2496" y="2016"/>
                <a:ext cx="1104" cy="523"/>
              </a:xfrm>
              <a:prstGeom prst="rect">
                <a:avLst/>
              </a:prstGeom>
              <a:noFill/>
              <a:ln w="12700" algn="ctr">
                <a:noFill/>
                <a:miter lim="800000"/>
                <a:headEnd type="none" w="lg" len="lg"/>
                <a:tailEnd/>
              </a:ln>
            </p:spPr>
            <p:txBody>
              <a:bodyPr>
                <a:spAutoFit/>
              </a:bodyPr>
              <a:lstStyle/>
              <a:p>
                <a:pPr algn="l">
                  <a:spcBef>
                    <a:spcPct val="50000"/>
                  </a:spcBef>
                </a:pPr>
                <a:r>
                  <a:rPr lang="en-US" altLang="ko-KR" sz="1600" dirty="0">
                    <a:ea typeface="굴림" charset="-127"/>
                  </a:rPr>
                  <a:t>  p</a:t>
                </a:r>
                <a:br>
                  <a:rPr lang="en-US" altLang="ko-KR" sz="1600" dirty="0">
                    <a:ea typeface="굴림" charset="-127"/>
                  </a:rPr>
                </a:br>
                <a:r>
                  <a:rPr lang="en-US" altLang="ko-KR" sz="1600" dirty="0">
                    <a:ea typeface="굴림" charset="-127"/>
                  </a:rPr>
                  <a:t>          , x=236 </a:t>
                </a:r>
                <a:br>
                  <a:rPr lang="en-US" altLang="ko-KR" sz="1600" dirty="0">
                    <a:ea typeface="굴림" charset="-127"/>
                  </a:rPr>
                </a:br>
                <a:r>
                  <a:rPr lang="en-US" altLang="ko-KR" sz="1600" dirty="0">
                    <a:ea typeface="굴림" charset="-127"/>
                  </a:rPr>
                  <a:t>NULL</a:t>
                </a:r>
              </a:p>
            </p:txBody>
          </p:sp>
          <p:sp>
            <p:nvSpPr>
              <p:cNvPr id="13327" name="Line 22"/>
              <p:cNvSpPr>
                <a:spLocks noChangeShapeType="1"/>
              </p:cNvSpPr>
              <p:nvPr/>
            </p:nvSpPr>
            <p:spPr bwMode="auto">
              <a:xfrm>
                <a:off x="2688" y="2256"/>
                <a:ext cx="96" cy="144"/>
              </a:xfrm>
              <a:prstGeom prst="line">
                <a:avLst/>
              </a:prstGeom>
              <a:noFill/>
              <a:ln w="25400">
                <a:solidFill>
                  <a:schemeClr val="tx1"/>
                </a:solidFill>
                <a:round/>
                <a:headEnd/>
                <a:tailEnd type="triangle" w="med" len="med"/>
              </a:ln>
            </p:spPr>
            <p:txBody>
              <a:bodyPr wrap="none" anchor="ctr"/>
              <a:lstStyle/>
              <a:p>
                <a:endParaRPr lang="ko-KR" altLang="en-US"/>
              </a:p>
            </p:txBody>
          </p:sp>
        </p:grpSp>
      </p:grpSp>
    </p:spTree>
    <p:extLst>
      <p:ext uri="{BB962C8B-B14F-4D97-AF65-F5344CB8AC3E}">
        <p14:creationId xmlns:p14="http://schemas.microsoft.com/office/powerpoint/2010/main" val="1140814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4340"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4341"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4342"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4343"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4344"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9"/>
          <p:cNvGrpSpPr>
            <a:grpSpLocks/>
          </p:cNvGrpSpPr>
          <p:nvPr/>
        </p:nvGrpSpPr>
        <p:grpSpPr bwMode="auto">
          <a:xfrm>
            <a:off x="5791200" y="1676401"/>
            <a:ext cx="4876800" cy="701675"/>
            <a:chOff x="2688" y="960"/>
            <a:chExt cx="3072" cy="442"/>
          </a:xfrm>
        </p:grpSpPr>
        <p:sp>
          <p:nvSpPr>
            <p:cNvPr id="14353" name="Text Box 10"/>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4354" name="Text Box 11"/>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4355" name="Text Box 12"/>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14346" name="Text Box 17"/>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grpSp>
        <p:nvGrpSpPr>
          <p:cNvPr id="3" name="Group 18"/>
          <p:cNvGrpSpPr>
            <a:grpSpLocks/>
          </p:cNvGrpSpPr>
          <p:nvPr/>
        </p:nvGrpSpPr>
        <p:grpSpPr bwMode="auto">
          <a:xfrm>
            <a:off x="4876800" y="4022728"/>
            <a:ext cx="4114800" cy="830263"/>
            <a:chOff x="2112" y="2016"/>
            <a:chExt cx="2592" cy="523"/>
          </a:xfrm>
        </p:grpSpPr>
        <p:sp>
          <p:nvSpPr>
            <p:cNvPr id="14348" name="Text Box 19"/>
            <p:cNvSpPr txBox="1">
              <a:spLocks noChangeArrowheads="1"/>
            </p:cNvSpPr>
            <p:nvPr/>
          </p:nvSpPr>
          <p:spPr bwMode="auto">
            <a:xfrm>
              <a:off x="3744" y="2208"/>
              <a:ext cx="960" cy="250"/>
            </a:xfrm>
            <a:prstGeom prst="rect">
              <a:avLst/>
            </a:prstGeom>
            <a:noFill/>
            <a:ln w="12700" algn="ctr">
              <a:noFill/>
              <a:miter lim="800000"/>
              <a:headEnd type="none" w="lg" len="lg"/>
              <a:tailEnd/>
            </a:ln>
          </p:spPr>
          <p:txBody>
            <a:bodyPr>
              <a:spAutoFit/>
            </a:bodyPr>
            <a:lstStyle/>
            <a:p>
              <a:pPr algn="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p>
          </p:txBody>
        </p:sp>
        <p:grpSp>
          <p:nvGrpSpPr>
            <p:cNvPr id="4" name="Group 20"/>
            <p:cNvGrpSpPr>
              <a:grpSpLocks/>
            </p:cNvGrpSpPr>
            <p:nvPr/>
          </p:nvGrpSpPr>
          <p:grpSpPr bwMode="auto">
            <a:xfrm>
              <a:off x="2112" y="2016"/>
              <a:ext cx="1488" cy="523"/>
              <a:chOff x="2112" y="2016"/>
              <a:chExt cx="1488" cy="523"/>
            </a:xfrm>
          </p:grpSpPr>
          <p:sp>
            <p:nvSpPr>
              <p:cNvPr id="14350" name="AutoShape 21"/>
              <p:cNvSpPr>
                <a:spLocks noChangeArrowheads="1"/>
              </p:cNvSpPr>
              <p:nvPr/>
            </p:nvSpPr>
            <p:spPr bwMode="auto">
              <a:xfrm>
                <a:off x="2112" y="2256"/>
                <a:ext cx="288" cy="96"/>
              </a:xfrm>
              <a:prstGeom prst="leftArrow">
                <a:avLst>
                  <a:gd name="adj1" fmla="val 50000"/>
                  <a:gd name="adj2" fmla="val 75000"/>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4351" name="Text Box 22"/>
              <p:cNvSpPr txBox="1">
                <a:spLocks noChangeArrowheads="1"/>
              </p:cNvSpPr>
              <p:nvPr/>
            </p:nvSpPr>
            <p:spPr bwMode="auto">
              <a:xfrm>
                <a:off x="2496" y="2016"/>
                <a:ext cx="1104" cy="523"/>
              </a:xfrm>
              <a:prstGeom prst="rect">
                <a:avLst/>
              </a:prstGeom>
              <a:noFill/>
              <a:ln w="12700" algn="ctr">
                <a:noFill/>
                <a:miter lim="800000"/>
                <a:headEnd type="none" w="lg" len="lg"/>
                <a:tailEnd/>
              </a:ln>
            </p:spPr>
            <p:txBody>
              <a:bodyPr>
                <a:spAutoFit/>
              </a:bodyPr>
              <a:lstStyle/>
              <a:p>
                <a:pPr algn="l">
                  <a:spcBef>
                    <a:spcPct val="50000"/>
                  </a:spcBef>
                </a:pPr>
                <a:r>
                  <a:rPr lang="en-US" altLang="ko-KR" sz="1600" dirty="0">
                    <a:ea typeface="굴림" charset="-127"/>
                  </a:rPr>
                  <a:t>  p</a:t>
                </a:r>
                <a:br>
                  <a:rPr lang="en-US" altLang="ko-KR" sz="1600" dirty="0">
                    <a:ea typeface="굴림" charset="-127"/>
                  </a:rPr>
                </a:br>
                <a:r>
                  <a:rPr lang="en-US" altLang="ko-KR" sz="1600" dirty="0">
                    <a:ea typeface="굴림" charset="-127"/>
                  </a:rPr>
                  <a:t>          , x=236 </a:t>
                </a:r>
                <a:br>
                  <a:rPr lang="en-US" altLang="ko-KR" sz="1600" dirty="0">
                    <a:ea typeface="굴림" charset="-127"/>
                  </a:rPr>
                </a:br>
                <a:r>
                  <a:rPr lang="en-US" altLang="ko-KR" sz="1600" dirty="0">
                    <a:ea typeface="굴림" charset="-127"/>
                  </a:rPr>
                  <a:t>NULL</a:t>
                </a:r>
              </a:p>
            </p:txBody>
          </p:sp>
          <p:sp>
            <p:nvSpPr>
              <p:cNvPr id="14352" name="Line 23"/>
              <p:cNvSpPr>
                <a:spLocks noChangeShapeType="1"/>
              </p:cNvSpPr>
              <p:nvPr/>
            </p:nvSpPr>
            <p:spPr bwMode="auto">
              <a:xfrm>
                <a:off x="2688" y="2256"/>
                <a:ext cx="96" cy="144"/>
              </a:xfrm>
              <a:prstGeom prst="line">
                <a:avLst/>
              </a:prstGeom>
              <a:noFill/>
              <a:ln w="25400">
                <a:solidFill>
                  <a:schemeClr val="tx1"/>
                </a:solidFill>
                <a:round/>
                <a:headEnd/>
                <a:tailEnd type="triangle" w="med" len="med"/>
              </a:ln>
            </p:spPr>
            <p:txBody>
              <a:bodyPr wrap="none" anchor="ctr"/>
              <a:lstStyle/>
              <a:p>
                <a:endParaRPr lang="ko-KR" altLang="en-US"/>
              </a:p>
            </p:txBody>
          </p:sp>
        </p:grpSp>
      </p:grpSp>
    </p:spTree>
    <p:extLst>
      <p:ext uri="{BB962C8B-B14F-4D97-AF65-F5344CB8AC3E}">
        <p14:creationId xmlns:p14="http://schemas.microsoft.com/office/powerpoint/2010/main" val="4012958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5364"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5365"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5366"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5367"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5368"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15378"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5379"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5380"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15370" name="Text Box 1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grpSp>
        <p:nvGrpSpPr>
          <p:cNvPr id="3" name="Group 13"/>
          <p:cNvGrpSpPr>
            <a:grpSpLocks/>
          </p:cNvGrpSpPr>
          <p:nvPr/>
        </p:nvGrpSpPr>
        <p:grpSpPr bwMode="auto">
          <a:xfrm>
            <a:off x="4876800" y="5318128"/>
            <a:ext cx="4114800" cy="830263"/>
            <a:chOff x="2112" y="2016"/>
            <a:chExt cx="2592" cy="523"/>
          </a:xfrm>
        </p:grpSpPr>
        <p:sp>
          <p:nvSpPr>
            <p:cNvPr id="15373" name="Text Box 14"/>
            <p:cNvSpPr txBox="1">
              <a:spLocks noChangeArrowheads="1"/>
            </p:cNvSpPr>
            <p:nvPr/>
          </p:nvSpPr>
          <p:spPr bwMode="auto">
            <a:xfrm>
              <a:off x="3744" y="2208"/>
              <a:ext cx="960" cy="250"/>
            </a:xfrm>
            <a:prstGeom prst="rect">
              <a:avLst/>
            </a:prstGeom>
            <a:noFill/>
            <a:ln w="12700" algn="ctr">
              <a:noFill/>
              <a:miter lim="800000"/>
              <a:headEnd type="none" w="lg" len="lg"/>
              <a:tailEnd/>
            </a:ln>
          </p:spPr>
          <p:txBody>
            <a:bodyPr>
              <a:spAutoFit/>
            </a:bodyPr>
            <a:lstStyle/>
            <a:p>
              <a:pPr algn="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p>
          </p:txBody>
        </p:sp>
        <p:grpSp>
          <p:nvGrpSpPr>
            <p:cNvPr id="4" name="Group 15"/>
            <p:cNvGrpSpPr>
              <a:grpSpLocks/>
            </p:cNvGrpSpPr>
            <p:nvPr/>
          </p:nvGrpSpPr>
          <p:grpSpPr bwMode="auto">
            <a:xfrm>
              <a:off x="2112" y="2016"/>
              <a:ext cx="1488" cy="523"/>
              <a:chOff x="2112" y="2016"/>
              <a:chExt cx="1488" cy="523"/>
            </a:xfrm>
          </p:grpSpPr>
          <p:sp>
            <p:nvSpPr>
              <p:cNvPr id="15375" name="AutoShape 16"/>
              <p:cNvSpPr>
                <a:spLocks noChangeArrowheads="1"/>
              </p:cNvSpPr>
              <p:nvPr/>
            </p:nvSpPr>
            <p:spPr bwMode="auto">
              <a:xfrm>
                <a:off x="2112" y="2256"/>
                <a:ext cx="288" cy="96"/>
              </a:xfrm>
              <a:prstGeom prst="leftArrow">
                <a:avLst>
                  <a:gd name="adj1" fmla="val 50000"/>
                  <a:gd name="adj2" fmla="val 75000"/>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5376" name="Text Box 17"/>
              <p:cNvSpPr txBox="1">
                <a:spLocks noChangeArrowheads="1"/>
              </p:cNvSpPr>
              <p:nvPr/>
            </p:nvSpPr>
            <p:spPr bwMode="auto">
              <a:xfrm>
                <a:off x="2496" y="2016"/>
                <a:ext cx="1104" cy="523"/>
              </a:xfrm>
              <a:prstGeom prst="rect">
                <a:avLst/>
              </a:prstGeom>
              <a:noFill/>
              <a:ln w="12700" algn="ctr">
                <a:noFill/>
                <a:miter lim="800000"/>
                <a:headEnd type="none" w="lg" len="lg"/>
                <a:tailEnd/>
              </a:ln>
            </p:spPr>
            <p:txBody>
              <a:bodyPr>
                <a:spAutoFit/>
              </a:bodyPr>
              <a:lstStyle/>
              <a:p>
                <a:pPr algn="l">
                  <a:spcBef>
                    <a:spcPct val="50000"/>
                  </a:spcBef>
                </a:pPr>
                <a:r>
                  <a:rPr lang="en-US" altLang="ko-KR" sz="1600" dirty="0">
                    <a:ea typeface="굴림" charset="-127"/>
                  </a:rPr>
                  <a:t>  p</a:t>
                </a:r>
                <a:br>
                  <a:rPr lang="en-US" altLang="ko-KR" sz="1600" dirty="0">
                    <a:ea typeface="굴림" charset="-127"/>
                  </a:rPr>
                </a:br>
                <a:r>
                  <a:rPr lang="en-US" altLang="ko-KR" sz="1600" dirty="0">
                    <a:ea typeface="굴림" charset="-127"/>
                  </a:rPr>
                  <a:t>          , x=236 </a:t>
                </a:r>
                <a:br>
                  <a:rPr lang="en-US" altLang="ko-KR" sz="1600" dirty="0">
                    <a:ea typeface="굴림" charset="-127"/>
                  </a:rPr>
                </a:br>
                <a:r>
                  <a:rPr lang="en-US" altLang="ko-KR" sz="1600" dirty="0">
                    <a:ea typeface="굴림" charset="-127"/>
                  </a:rPr>
                  <a:t>NULL</a:t>
                </a:r>
              </a:p>
            </p:txBody>
          </p:sp>
          <p:sp>
            <p:nvSpPr>
              <p:cNvPr id="15377" name="Line 18"/>
              <p:cNvSpPr>
                <a:spLocks noChangeShapeType="1"/>
              </p:cNvSpPr>
              <p:nvPr/>
            </p:nvSpPr>
            <p:spPr bwMode="auto">
              <a:xfrm>
                <a:off x="2688" y="2256"/>
                <a:ext cx="96" cy="144"/>
              </a:xfrm>
              <a:prstGeom prst="line">
                <a:avLst/>
              </a:prstGeom>
              <a:noFill/>
              <a:ln w="25400">
                <a:solidFill>
                  <a:schemeClr val="tx1"/>
                </a:solidFill>
                <a:round/>
                <a:headEnd/>
                <a:tailEnd type="triangle" w="med" len="med"/>
              </a:ln>
            </p:spPr>
            <p:txBody>
              <a:bodyPr wrap="none" anchor="ctr"/>
              <a:lstStyle/>
              <a:p>
                <a:endParaRPr lang="ko-KR" altLang="en-US"/>
              </a:p>
            </p:txBody>
          </p:sp>
        </p:grpSp>
      </p:grpSp>
      <p:sp>
        <p:nvSpPr>
          <p:cNvPr id="15372" name="Text Box 19"/>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a:ea typeface="굴림" charset="-127"/>
              </a:rPr>
              <a:t>!=NULL)</a:t>
            </a:r>
          </a:p>
        </p:txBody>
      </p:sp>
    </p:spTree>
    <p:extLst>
      <p:ext uri="{BB962C8B-B14F-4D97-AF65-F5344CB8AC3E}">
        <p14:creationId xmlns:p14="http://schemas.microsoft.com/office/powerpoint/2010/main" val="639314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6388"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6389"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6390"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6391"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6392"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16404"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6405"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6406"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16394" name="Text Box 1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grpSp>
        <p:nvGrpSpPr>
          <p:cNvPr id="3" name="Group 13"/>
          <p:cNvGrpSpPr>
            <a:grpSpLocks/>
          </p:cNvGrpSpPr>
          <p:nvPr/>
        </p:nvGrpSpPr>
        <p:grpSpPr bwMode="auto">
          <a:xfrm>
            <a:off x="4876800" y="5318128"/>
            <a:ext cx="4114800" cy="830263"/>
            <a:chOff x="2112" y="2016"/>
            <a:chExt cx="2592" cy="523"/>
          </a:xfrm>
        </p:grpSpPr>
        <p:sp>
          <p:nvSpPr>
            <p:cNvPr id="16399" name="Text Box 14"/>
            <p:cNvSpPr txBox="1">
              <a:spLocks noChangeArrowheads="1"/>
            </p:cNvSpPr>
            <p:nvPr/>
          </p:nvSpPr>
          <p:spPr bwMode="auto">
            <a:xfrm>
              <a:off x="3744" y="2208"/>
              <a:ext cx="960" cy="250"/>
            </a:xfrm>
            <a:prstGeom prst="rect">
              <a:avLst/>
            </a:prstGeom>
            <a:noFill/>
            <a:ln w="12700" algn="ctr">
              <a:noFill/>
              <a:miter lim="800000"/>
              <a:headEnd type="none" w="lg" len="lg"/>
              <a:tailEnd/>
            </a:ln>
          </p:spPr>
          <p:txBody>
            <a:bodyPr>
              <a:spAutoFit/>
            </a:bodyPr>
            <a:lstStyle/>
            <a:p>
              <a:pPr algn="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p>
          </p:txBody>
        </p:sp>
        <p:grpSp>
          <p:nvGrpSpPr>
            <p:cNvPr id="4" name="Group 15"/>
            <p:cNvGrpSpPr>
              <a:grpSpLocks/>
            </p:cNvGrpSpPr>
            <p:nvPr/>
          </p:nvGrpSpPr>
          <p:grpSpPr bwMode="auto">
            <a:xfrm>
              <a:off x="2112" y="2016"/>
              <a:ext cx="1488" cy="523"/>
              <a:chOff x="2112" y="2016"/>
              <a:chExt cx="1488" cy="523"/>
            </a:xfrm>
          </p:grpSpPr>
          <p:sp>
            <p:nvSpPr>
              <p:cNvPr id="16401" name="AutoShape 16"/>
              <p:cNvSpPr>
                <a:spLocks noChangeArrowheads="1"/>
              </p:cNvSpPr>
              <p:nvPr/>
            </p:nvSpPr>
            <p:spPr bwMode="auto">
              <a:xfrm>
                <a:off x="2112" y="2256"/>
                <a:ext cx="288" cy="96"/>
              </a:xfrm>
              <a:prstGeom prst="leftArrow">
                <a:avLst>
                  <a:gd name="adj1" fmla="val 50000"/>
                  <a:gd name="adj2" fmla="val 75000"/>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6402" name="Text Box 17"/>
              <p:cNvSpPr txBox="1">
                <a:spLocks noChangeArrowheads="1"/>
              </p:cNvSpPr>
              <p:nvPr/>
            </p:nvSpPr>
            <p:spPr bwMode="auto">
              <a:xfrm>
                <a:off x="2496" y="2016"/>
                <a:ext cx="1104" cy="523"/>
              </a:xfrm>
              <a:prstGeom prst="rect">
                <a:avLst/>
              </a:prstGeom>
              <a:noFill/>
              <a:ln w="12700" algn="ctr">
                <a:noFill/>
                <a:miter lim="800000"/>
                <a:headEnd type="none" w="lg" len="lg"/>
                <a:tailEnd/>
              </a:ln>
            </p:spPr>
            <p:txBody>
              <a:bodyPr>
                <a:spAutoFit/>
              </a:bodyPr>
              <a:lstStyle/>
              <a:p>
                <a:pPr algn="l">
                  <a:spcBef>
                    <a:spcPct val="50000"/>
                  </a:spcBef>
                </a:pPr>
                <a:r>
                  <a:rPr lang="en-US" altLang="ko-KR" sz="1600" dirty="0">
                    <a:ea typeface="굴림" charset="-127"/>
                  </a:rPr>
                  <a:t>  p</a:t>
                </a:r>
                <a:br>
                  <a:rPr lang="en-US" altLang="ko-KR" sz="1600" dirty="0">
                    <a:ea typeface="굴림" charset="-127"/>
                  </a:rPr>
                </a:br>
                <a:r>
                  <a:rPr lang="en-US" altLang="ko-KR" sz="1600" dirty="0">
                    <a:ea typeface="굴림" charset="-127"/>
                  </a:rPr>
                  <a:t>          , x=236 </a:t>
                </a:r>
                <a:br>
                  <a:rPr lang="en-US" altLang="ko-KR" sz="1600" dirty="0">
                    <a:ea typeface="굴림" charset="-127"/>
                  </a:rPr>
                </a:br>
                <a:r>
                  <a:rPr lang="en-US" altLang="ko-KR" sz="1600" dirty="0">
                    <a:ea typeface="굴림" charset="-127"/>
                  </a:rPr>
                  <a:t>NULL</a:t>
                </a:r>
              </a:p>
            </p:txBody>
          </p:sp>
          <p:sp>
            <p:nvSpPr>
              <p:cNvPr id="16403" name="Line 18"/>
              <p:cNvSpPr>
                <a:spLocks noChangeShapeType="1"/>
              </p:cNvSpPr>
              <p:nvPr/>
            </p:nvSpPr>
            <p:spPr bwMode="auto">
              <a:xfrm>
                <a:off x="2688" y="2256"/>
                <a:ext cx="96" cy="144"/>
              </a:xfrm>
              <a:prstGeom prst="line">
                <a:avLst/>
              </a:prstGeom>
              <a:noFill/>
              <a:ln w="25400">
                <a:solidFill>
                  <a:schemeClr val="tx1"/>
                </a:solidFill>
                <a:round/>
                <a:headEnd/>
                <a:tailEnd type="triangle" w="med" len="med"/>
              </a:ln>
            </p:spPr>
            <p:txBody>
              <a:bodyPr wrap="none" anchor="ctr"/>
              <a:lstStyle/>
              <a:p>
                <a:endParaRPr lang="ko-KR" altLang="en-US"/>
              </a:p>
            </p:txBody>
          </p:sp>
        </p:grpSp>
      </p:grpSp>
      <p:sp>
        <p:nvSpPr>
          <p:cNvPr id="16396" name="Text Box 19"/>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a:ea typeface="굴림" charset="-127"/>
              </a:rPr>
              <a:t>=NULL</a:t>
            </a:r>
          </a:p>
        </p:txBody>
      </p:sp>
      <p:sp>
        <p:nvSpPr>
          <p:cNvPr id="16397" name="AutoShape 22"/>
          <p:cNvSpPr>
            <a:spLocks noChangeArrowheads="1"/>
          </p:cNvSpPr>
          <p:nvPr/>
        </p:nvSpPr>
        <p:spPr bwMode="auto">
          <a:xfrm>
            <a:off x="5715000" y="2362200"/>
            <a:ext cx="3352800" cy="1676400"/>
          </a:xfrm>
          <a:prstGeom prst="wedgeRectCallout">
            <a:avLst>
              <a:gd name="adj1" fmla="val -99764"/>
              <a:gd name="adj2" fmla="val 78505"/>
            </a:avLst>
          </a:prstGeom>
          <a:solidFill>
            <a:srgbClr val="CCFFFF"/>
          </a:solidFill>
          <a:ln w="12700" algn="ctr">
            <a:solidFill>
              <a:schemeClr val="tx1"/>
            </a:solidFill>
            <a:miter lim="800000"/>
            <a:headEnd type="none" w="lg" len="lg"/>
            <a:tailEnd/>
          </a:ln>
        </p:spPr>
        <p:txBody>
          <a:bodyPr anchor="ctr"/>
          <a:lstStyle/>
          <a:p>
            <a:endParaRPr lang="ko-KR" altLang="ko-KR">
              <a:ea typeface="굴림" charset="-127"/>
            </a:endParaRPr>
          </a:p>
        </p:txBody>
      </p:sp>
      <p:sp>
        <p:nvSpPr>
          <p:cNvPr id="16398" name="AutoShape 23"/>
          <p:cNvSpPr>
            <a:spLocks noChangeArrowheads="1"/>
          </p:cNvSpPr>
          <p:nvPr/>
        </p:nvSpPr>
        <p:spPr bwMode="auto">
          <a:xfrm>
            <a:off x="5715000" y="2133600"/>
            <a:ext cx="3352800" cy="1905000"/>
          </a:xfrm>
          <a:prstGeom prst="wedgeRectCallout">
            <a:avLst>
              <a:gd name="adj1" fmla="val 58759"/>
              <a:gd name="adj2" fmla="val 79250"/>
            </a:avLst>
          </a:prstGeom>
          <a:solidFill>
            <a:srgbClr val="CCFFFF"/>
          </a:solidFill>
          <a:ln w="12700" algn="ctr">
            <a:solidFill>
              <a:schemeClr val="tx1"/>
            </a:solidFill>
            <a:miter lim="800000"/>
            <a:headEnd type="none" w="lg" len="lg"/>
            <a:tailEnd/>
          </a:ln>
        </p:spPr>
        <p:txBody>
          <a:bodyPr anchor="ctr"/>
          <a:lstStyle/>
          <a:p>
            <a:r>
              <a:rPr lang="en-US" altLang="ko-KR" sz="2000">
                <a:ea typeface="굴림" charset="-127"/>
              </a:rPr>
              <a:t>solve: x</a:t>
            </a:r>
            <a:r>
              <a:rPr lang="en-US" altLang="ko-KR" sz="2000" baseline="-25000">
                <a:ea typeface="굴림" charset="-127"/>
              </a:rPr>
              <a:t>0</a:t>
            </a:r>
            <a:r>
              <a:rPr lang="en-US" altLang="ko-KR" sz="2000">
                <a:ea typeface="굴림" charset="-127"/>
              </a:rPr>
              <a:t>&gt;0 and p</a:t>
            </a:r>
            <a:r>
              <a:rPr lang="en-US" altLang="ko-KR" sz="2000" baseline="-25000">
                <a:ea typeface="굴림" charset="-127"/>
              </a:rPr>
              <a:t>0</a:t>
            </a:r>
            <a:r>
              <a:rPr lang="en-US" altLang="ko-KR" sz="2000" b="1">
                <a:solidFill>
                  <a:srgbClr val="FF3300"/>
                </a:solidFill>
                <a:ea typeface="굴림" charset="-127"/>
                <a:sym typeface="Symbol" pitchFamily="18" charset="2"/>
              </a:rPr>
              <a:t></a:t>
            </a:r>
            <a:r>
              <a:rPr lang="en-US" altLang="ko-KR" sz="2000">
                <a:ea typeface="굴림" charset="-127"/>
              </a:rPr>
              <a:t>NULL</a:t>
            </a:r>
          </a:p>
          <a:p>
            <a:endParaRPr lang="en-US" altLang="ko-KR" sz="2000">
              <a:ea typeface="굴림" charset="-127"/>
            </a:endParaRPr>
          </a:p>
          <a:p>
            <a:endParaRPr lang="en-US" altLang="ko-KR" sz="2000">
              <a:ea typeface="굴림" charset="-127"/>
            </a:endParaRPr>
          </a:p>
          <a:p>
            <a:endParaRPr lang="en-US" altLang="ko-KR" sz="2000">
              <a:ea typeface="굴림" charset="-127"/>
            </a:endParaRPr>
          </a:p>
          <a:p>
            <a:endParaRPr lang="en-US" altLang="ko-KR" sz="2000">
              <a:ea typeface="굴림" charset="-127"/>
            </a:endParaRPr>
          </a:p>
        </p:txBody>
      </p:sp>
    </p:spTree>
    <p:extLst>
      <p:ext uri="{BB962C8B-B14F-4D97-AF65-F5344CB8AC3E}">
        <p14:creationId xmlns:p14="http://schemas.microsoft.com/office/powerpoint/2010/main" val="3651633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7412"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7413"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7414"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7415"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7416"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17434"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7435"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7436"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17418" name="Text Box 1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grpSp>
        <p:nvGrpSpPr>
          <p:cNvPr id="3" name="Group 13"/>
          <p:cNvGrpSpPr>
            <a:grpSpLocks/>
          </p:cNvGrpSpPr>
          <p:nvPr/>
        </p:nvGrpSpPr>
        <p:grpSpPr bwMode="auto">
          <a:xfrm>
            <a:off x="4876800" y="5318128"/>
            <a:ext cx="4114800" cy="830263"/>
            <a:chOff x="2112" y="2016"/>
            <a:chExt cx="2592" cy="523"/>
          </a:xfrm>
        </p:grpSpPr>
        <p:sp>
          <p:nvSpPr>
            <p:cNvPr id="17429" name="Text Box 14"/>
            <p:cNvSpPr txBox="1">
              <a:spLocks noChangeArrowheads="1"/>
            </p:cNvSpPr>
            <p:nvPr/>
          </p:nvSpPr>
          <p:spPr bwMode="auto">
            <a:xfrm>
              <a:off x="3744" y="2208"/>
              <a:ext cx="960" cy="250"/>
            </a:xfrm>
            <a:prstGeom prst="rect">
              <a:avLst/>
            </a:prstGeom>
            <a:noFill/>
            <a:ln w="12700" algn="ctr">
              <a:noFill/>
              <a:miter lim="800000"/>
              <a:headEnd type="none" w="lg" len="lg"/>
              <a:tailEnd/>
            </a:ln>
          </p:spPr>
          <p:txBody>
            <a:bodyPr>
              <a:spAutoFit/>
            </a:bodyPr>
            <a:lstStyle/>
            <a:p>
              <a:pPr algn="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p>
          </p:txBody>
        </p:sp>
        <p:grpSp>
          <p:nvGrpSpPr>
            <p:cNvPr id="4" name="Group 15"/>
            <p:cNvGrpSpPr>
              <a:grpSpLocks/>
            </p:cNvGrpSpPr>
            <p:nvPr/>
          </p:nvGrpSpPr>
          <p:grpSpPr bwMode="auto">
            <a:xfrm>
              <a:off x="2112" y="2016"/>
              <a:ext cx="1488" cy="523"/>
              <a:chOff x="2112" y="2016"/>
              <a:chExt cx="1488" cy="523"/>
            </a:xfrm>
          </p:grpSpPr>
          <p:sp>
            <p:nvSpPr>
              <p:cNvPr id="17431" name="AutoShape 16"/>
              <p:cNvSpPr>
                <a:spLocks noChangeArrowheads="1"/>
              </p:cNvSpPr>
              <p:nvPr/>
            </p:nvSpPr>
            <p:spPr bwMode="auto">
              <a:xfrm>
                <a:off x="2112" y="2256"/>
                <a:ext cx="288" cy="96"/>
              </a:xfrm>
              <a:prstGeom prst="leftArrow">
                <a:avLst>
                  <a:gd name="adj1" fmla="val 50000"/>
                  <a:gd name="adj2" fmla="val 75000"/>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7432" name="Text Box 17"/>
              <p:cNvSpPr txBox="1">
                <a:spLocks noChangeArrowheads="1"/>
              </p:cNvSpPr>
              <p:nvPr/>
            </p:nvSpPr>
            <p:spPr bwMode="auto">
              <a:xfrm>
                <a:off x="2496" y="2016"/>
                <a:ext cx="1104" cy="523"/>
              </a:xfrm>
              <a:prstGeom prst="rect">
                <a:avLst/>
              </a:prstGeom>
              <a:noFill/>
              <a:ln w="12700" algn="ctr">
                <a:noFill/>
                <a:miter lim="800000"/>
                <a:headEnd type="none" w="lg" len="lg"/>
                <a:tailEnd/>
              </a:ln>
            </p:spPr>
            <p:txBody>
              <a:bodyPr>
                <a:spAutoFit/>
              </a:bodyPr>
              <a:lstStyle/>
              <a:p>
                <a:pPr algn="l">
                  <a:spcBef>
                    <a:spcPct val="50000"/>
                  </a:spcBef>
                </a:pPr>
                <a:r>
                  <a:rPr lang="en-US" altLang="ko-KR" sz="1600">
                    <a:ea typeface="굴림" charset="-127"/>
                  </a:rPr>
                  <a:t>  p</a:t>
                </a:r>
                <a:br>
                  <a:rPr lang="en-US" altLang="ko-KR" sz="1600">
                    <a:ea typeface="굴림" charset="-127"/>
                  </a:rPr>
                </a:br>
                <a:r>
                  <a:rPr lang="en-US" altLang="ko-KR" sz="1600">
                    <a:ea typeface="굴림" charset="-127"/>
                  </a:rPr>
                  <a:t>          , x=236 </a:t>
                </a:r>
                <a:br>
                  <a:rPr lang="en-US" altLang="ko-KR" sz="1600">
                    <a:ea typeface="굴림" charset="-127"/>
                  </a:rPr>
                </a:br>
                <a:r>
                  <a:rPr lang="en-US" altLang="ko-KR" sz="1600">
                    <a:ea typeface="굴림" charset="-127"/>
                  </a:rPr>
                  <a:t>NULL</a:t>
                </a:r>
              </a:p>
            </p:txBody>
          </p:sp>
          <p:sp>
            <p:nvSpPr>
              <p:cNvPr id="17433" name="Line 18"/>
              <p:cNvSpPr>
                <a:spLocks noChangeShapeType="1"/>
              </p:cNvSpPr>
              <p:nvPr/>
            </p:nvSpPr>
            <p:spPr bwMode="auto">
              <a:xfrm>
                <a:off x="2688" y="2256"/>
                <a:ext cx="96" cy="144"/>
              </a:xfrm>
              <a:prstGeom prst="line">
                <a:avLst/>
              </a:prstGeom>
              <a:noFill/>
              <a:ln w="25400">
                <a:solidFill>
                  <a:schemeClr val="tx1"/>
                </a:solidFill>
                <a:round/>
                <a:headEnd/>
                <a:tailEnd type="triangle" w="med" len="med"/>
              </a:ln>
            </p:spPr>
            <p:txBody>
              <a:bodyPr wrap="none" anchor="ctr"/>
              <a:lstStyle/>
              <a:p>
                <a:endParaRPr lang="ko-KR" altLang="en-US"/>
              </a:p>
            </p:txBody>
          </p:sp>
        </p:grpSp>
      </p:grpSp>
      <p:sp>
        <p:nvSpPr>
          <p:cNvPr id="17420" name="Text Box 19"/>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a:ea typeface="굴림" charset="-127"/>
              </a:rPr>
              <a:t>=NULL</a:t>
            </a:r>
          </a:p>
        </p:txBody>
      </p:sp>
      <p:sp>
        <p:nvSpPr>
          <p:cNvPr id="17421" name="AutoShape 20"/>
          <p:cNvSpPr>
            <a:spLocks noChangeArrowheads="1"/>
          </p:cNvSpPr>
          <p:nvPr/>
        </p:nvSpPr>
        <p:spPr bwMode="auto">
          <a:xfrm>
            <a:off x="5715000" y="2362200"/>
            <a:ext cx="3352800" cy="1676400"/>
          </a:xfrm>
          <a:prstGeom prst="wedgeRectCallout">
            <a:avLst>
              <a:gd name="adj1" fmla="val -99764"/>
              <a:gd name="adj2" fmla="val 78505"/>
            </a:avLst>
          </a:prstGeom>
          <a:solidFill>
            <a:srgbClr val="CCFFFF"/>
          </a:solidFill>
          <a:ln w="12700" algn="ctr">
            <a:solidFill>
              <a:schemeClr val="tx1"/>
            </a:solidFill>
            <a:miter lim="800000"/>
            <a:headEnd type="none" w="lg" len="lg"/>
            <a:tailEnd/>
          </a:ln>
        </p:spPr>
        <p:txBody>
          <a:bodyPr anchor="ctr"/>
          <a:lstStyle/>
          <a:p>
            <a:endParaRPr lang="ko-KR" altLang="ko-KR">
              <a:ea typeface="굴림" charset="-127"/>
            </a:endParaRPr>
          </a:p>
        </p:txBody>
      </p:sp>
      <p:sp>
        <p:nvSpPr>
          <p:cNvPr id="17422" name="AutoShape 21"/>
          <p:cNvSpPr>
            <a:spLocks noChangeArrowheads="1"/>
          </p:cNvSpPr>
          <p:nvPr/>
        </p:nvSpPr>
        <p:spPr bwMode="auto">
          <a:xfrm>
            <a:off x="5715000" y="2133600"/>
            <a:ext cx="3352800" cy="1905000"/>
          </a:xfrm>
          <a:prstGeom prst="wedgeRectCallout">
            <a:avLst>
              <a:gd name="adj1" fmla="val 58759"/>
              <a:gd name="adj2" fmla="val 79250"/>
            </a:avLst>
          </a:prstGeom>
          <a:solidFill>
            <a:srgbClr val="CCFFFF"/>
          </a:solidFill>
          <a:ln w="12700" algn="ctr">
            <a:solidFill>
              <a:schemeClr val="tx1"/>
            </a:solidFill>
            <a:miter lim="800000"/>
            <a:headEnd type="none" w="lg" len="lg"/>
            <a:tailEnd/>
          </a:ln>
        </p:spPr>
        <p:txBody>
          <a:bodyPr anchor="ctr"/>
          <a:lstStyle/>
          <a:p>
            <a:r>
              <a:rPr lang="en-US" altLang="ko-KR" sz="2000">
                <a:ea typeface="굴림" charset="-127"/>
              </a:rPr>
              <a:t>solve: x</a:t>
            </a:r>
            <a:r>
              <a:rPr lang="en-US" altLang="ko-KR" sz="2000" baseline="-25000">
                <a:ea typeface="굴림" charset="-127"/>
              </a:rPr>
              <a:t>0</a:t>
            </a:r>
            <a:r>
              <a:rPr lang="en-US" altLang="ko-KR" sz="2000">
                <a:ea typeface="굴림" charset="-127"/>
              </a:rPr>
              <a:t>&gt;0 and p</a:t>
            </a:r>
            <a:r>
              <a:rPr lang="en-US" altLang="ko-KR" sz="2000" baseline="-25000">
                <a:ea typeface="굴림" charset="-127"/>
              </a:rPr>
              <a:t>0</a:t>
            </a:r>
            <a:r>
              <a:rPr lang="en-US" altLang="ko-KR" sz="2000" b="1">
                <a:solidFill>
                  <a:srgbClr val="FF3300"/>
                </a:solidFill>
                <a:ea typeface="굴림" charset="-127"/>
                <a:sym typeface="Symbol" pitchFamily="18" charset="2"/>
              </a:rPr>
              <a:t></a:t>
            </a:r>
            <a:r>
              <a:rPr lang="en-US" altLang="ko-KR" sz="2000">
                <a:ea typeface="굴림" charset="-127"/>
              </a:rPr>
              <a:t>NULL</a:t>
            </a:r>
          </a:p>
          <a:p>
            <a:endParaRPr lang="en-US" altLang="ko-KR" sz="2000">
              <a:ea typeface="굴림" charset="-127"/>
            </a:endParaRPr>
          </a:p>
          <a:p>
            <a:r>
              <a:rPr lang="en-US" altLang="ko-KR" sz="2000">
                <a:ea typeface="굴림" charset="-127"/>
              </a:rPr>
              <a:t>x</a:t>
            </a:r>
            <a:r>
              <a:rPr lang="en-US" altLang="ko-KR" sz="2000" baseline="-25000">
                <a:ea typeface="굴림" charset="-127"/>
              </a:rPr>
              <a:t>0</a:t>
            </a:r>
            <a:r>
              <a:rPr lang="en-US" altLang="ko-KR" sz="2000">
                <a:ea typeface="굴림" charset="-127"/>
              </a:rPr>
              <a:t>=236, p</a:t>
            </a:r>
            <a:r>
              <a:rPr lang="en-US" altLang="ko-KR" sz="2000" baseline="-25000">
                <a:ea typeface="굴림" charset="-127"/>
              </a:rPr>
              <a:t>0</a:t>
            </a:r>
          </a:p>
          <a:p>
            <a:endParaRPr lang="en-US" altLang="ko-KR" sz="2000" baseline="-25000">
              <a:ea typeface="굴림" charset="-127"/>
            </a:endParaRPr>
          </a:p>
          <a:p>
            <a:endParaRPr lang="en-US" altLang="ko-KR" sz="2000" baseline="-25000">
              <a:ea typeface="굴림" charset="-127"/>
            </a:endParaRPr>
          </a:p>
          <a:p>
            <a:endParaRPr lang="en-US" altLang="ko-KR" sz="2000" baseline="-25000">
              <a:ea typeface="굴림" charset="-127"/>
            </a:endParaRPr>
          </a:p>
        </p:txBody>
      </p:sp>
      <p:grpSp>
        <p:nvGrpSpPr>
          <p:cNvPr id="5" name="Group 22"/>
          <p:cNvGrpSpPr>
            <a:grpSpLocks/>
          </p:cNvGrpSpPr>
          <p:nvPr/>
        </p:nvGrpSpPr>
        <p:grpSpPr bwMode="auto">
          <a:xfrm>
            <a:off x="7024694" y="3505200"/>
            <a:ext cx="990600" cy="433388"/>
            <a:chOff x="3888" y="2208"/>
            <a:chExt cx="624" cy="273"/>
          </a:xfrm>
        </p:grpSpPr>
        <p:sp>
          <p:nvSpPr>
            <p:cNvPr id="17427" name="Text Box 23"/>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634</a:t>
              </a:r>
            </a:p>
          </p:txBody>
        </p:sp>
        <p:sp>
          <p:nvSpPr>
            <p:cNvPr id="17428" name="Line 24"/>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sp>
        <p:nvSpPr>
          <p:cNvPr id="17424" name="Line 25"/>
          <p:cNvSpPr>
            <a:spLocks noChangeShapeType="1"/>
          </p:cNvSpPr>
          <p:nvPr/>
        </p:nvSpPr>
        <p:spPr bwMode="auto">
          <a:xfrm>
            <a:off x="7100894" y="3276600"/>
            <a:ext cx="228600" cy="152400"/>
          </a:xfrm>
          <a:prstGeom prst="line">
            <a:avLst/>
          </a:prstGeom>
          <a:noFill/>
          <a:ln w="25400">
            <a:solidFill>
              <a:schemeClr val="tx1"/>
            </a:solidFill>
            <a:round/>
            <a:headEnd/>
            <a:tailEnd type="triangle" w="med" len="med"/>
          </a:ln>
        </p:spPr>
        <p:txBody>
          <a:bodyPr wrap="none" anchor="ctr"/>
          <a:lstStyle/>
          <a:p>
            <a:endParaRPr lang="ko-KR" altLang="en-US"/>
          </a:p>
        </p:txBody>
      </p:sp>
      <p:sp>
        <p:nvSpPr>
          <p:cNvPr id="17425" name="Line 26"/>
          <p:cNvSpPr>
            <a:spLocks noChangeShapeType="1"/>
          </p:cNvSpPr>
          <p:nvPr/>
        </p:nvSpPr>
        <p:spPr bwMode="auto">
          <a:xfrm flipV="1">
            <a:off x="7786694" y="3276600"/>
            <a:ext cx="76200" cy="457200"/>
          </a:xfrm>
          <a:prstGeom prst="line">
            <a:avLst/>
          </a:prstGeom>
          <a:noFill/>
          <a:ln w="25400">
            <a:solidFill>
              <a:schemeClr val="tx1"/>
            </a:solidFill>
            <a:round/>
            <a:headEnd/>
            <a:tailEnd type="triangle" w="med" len="med"/>
          </a:ln>
        </p:spPr>
        <p:txBody>
          <a:bodyPr wrap="none" anchor="ctr"/>
          <a:lstStyle/>
          <a:p>
            <a:endParaRPr lang="ko-KR" altLang="en-US"/>
          </a:p>
        </p:txBody>
      </p:sp>
      <p:sp>
        <p:nvSpPr>
          <p:cNvPr id="17426" name="Text Box 27"/>
          <p:cNvSpPr txBox="1">
            <a:spLocks noChangeArrowheads="1"/>
          </p:cNvSpPr>
          <p:nvPr/>
        </p:nvSpPr>
        <p:spPr bwMode="auto">
          <a:xfrm>
            <a:off x="7481894" y="2895601"/>
            <a:ext cx="914400" cy="396875"/>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spTree>
    <p:extLst>
      <p:ext uri="{BB962C8B-B14F-4D97-AF65-F5344CB8AC3E}">
        <p14:creationId xmlns:p14="http://schemas.microsoft.com/office/powerpoint/2010/main" val="1406383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8436"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8437"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8438"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8439"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8440"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18452"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8453"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8454"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29"/>
          <p:cNvGrpSpPr>
            <a:grpSpLocks/>
          </p:cNvGrpSpPr>
          <p:nvPr/>
        </p:nvGrpSpPr>
        <p:grpSpPr bwMode="auto">
          <a:xfrm>
            <a:off x="4837114" y="3200400"/>
            <a:ext cx="4306887" cy="1119188"/>
            <a:chOff x="2087" y="2016"/>
            <a:chExt cx="2713" cy="705"/>
          </a:xfrm>
        </p:grpSpPr>
        <p:sp>
          <p:nvSpPr>
            <p:cNvPr id="18443"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18444" name="AutoShape 15"/>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8445" name="Text Box 16"/>
            <p:cNvSpPr txBox="1">
              <a:spLocks noChangeArrowheads="1"/>
            </p:cNvSpPr>
            <p:nvPr/>
          </p:nvSpPr>
          <p:spPr bwMode="auto">
            <a:xfrm>
              <a:off x="2400" y="2016"/>
              <a:ext cx="1344" cy="368"/>
            </a:xfrm>
            <a:prstGeom prst="rect">
              <a:avLst/>
            </a:prstGeom>
            <a:noFill/>
            <a:ln w="12700" algn="ctr">
              <a:noFill/>
              <a:miter lim="800000"/>
              <a:headEnd type="none" w="lg" len="lg"/>
              <a:tailEnd/>
            </a:ln>
          </p:spPr>
          <p:txBody>
            <a:bodyPr>
              <a:spAutoFit/>
            </a:bodyPr>
            <a:lstStyle/>
            <a:p>
              <a:pPr algn="l">
                <a:spcBef>
                  <a:spcPct val="50000"/>
                </a:spcBef>
              </a:pPr>
              <a:r>
                <a:rPr lang="en-US" altLang="ko-KR" sz="1600">
                  <a:ea typeface="굴림" charset="-127"/>
                </a:rPr>
                <a:t>  p</a:t>
              </a:r>
              <a:br>
                <a:rPr lang="en-US" altLang="ko-KR" sz="1600">
                  <a:ea typeface="굴림" charset="-127"/>
                </a:rPr>
              </a:br>
              <a:r>
                <a:rPr lang="en-US" altLang="ko-KR" sz="1600">
                  <a:ea typeface="굴림" charset="-127"/>
                </a:rPr>
                <a:t>               , x=236 </a:t>
              </a:r>
            </a:p>
          </p:txBody>
        </p:sp>
        <p:sp>
          <p:nvSpPr>
            <p:cNvPr id="18446" name="Line 17"/>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18447" name="Line 23"/>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18448" name="Text Box 24"/>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26"/>
            <p:cNvGrpSpPr>
              <a:grpSpLocks/>
            </p:cNvGrpSpPr>
            <p:nvPr/>
          </p:nvGrpSpPr>
          <p:grpSpPr bwMode="auto">
            <a:xfrm>
              <a:off x="2496" y="2448"/>
              <a:ext cx="624" cy="273"/>
              <a:chOff x="3888" y="2208"/>
              <a:chExt cx="624" cy="273"/>
            </a:xfrm>
          </p:grpSpPr>
          <p:sp>
            <p:nvSpPr>
              <p:cNvPr id="18450" name="Text Box 27"/>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634</a:t>
                </a:r>
              </a:p>
            </p:txBody>
          </p:sp>
          <p:sp>
            <p:nvSpPr>
              <p:cNvPr id="18451" name="Line 28"/>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Tree>
    <p:extLst>
      <p:ext uri="{BB962C8B-B14F-4D97-AF65-F5344CB8AC3E}">
        <p14:creationId xmlns:p14="http://schemas.microsoft.com/office/powerpoint/2010/main" val="1436388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19460"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19461"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9462"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19463"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19464"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19477"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19478"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19479"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3733800"/>
            <a:ext cx="4306888" cy="1119188"/>
            <a:chOff x="2087" y="2016"/>
            <a:chExt cx="2713" cy="705"/>
          </a:xfrm>
        </p:grpSpPr>
        <p:sp>
          <p:nvSpPr>
            <p:cNvPr id="19468"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19469"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19470" name="Text Box 15"/>
            <p:cNvSpPr txBox="1">
              <a:spLocks noChangeArrowheads="1"/>
            </p:cNvSpPr>
            <p:nvPr/>
          </p:nvSpPr>
          <p:spPr bwMode="auto">
            <a:xfrm>
              <a:off x="2400" y="2016"/>
              <a:ext cx="1344" cy="446"/>
            </a:xfrm>
            <a:prstGeom prst="rect">
              <a:avLst/>
            </a:prstGeom>
            <a:noFill/>
            <a:ln w="12700" algn="ctr">
              <a:noFill/>
              <a:miter lim="800000"/>
              <a:headEnd type="none" w="lg" len="lg"/>
              <a:tailEnd/>
            </a:ln>
          </p:spPr>
          <p:txBody>
            <a:bodyPr>
              <a:spAutoFit/>
            </a:bodyPr>
            <a:lstStyle/>
            <a:p>
              <a:pPr algn="l">
                <a:spcBef>
                  <a:spcPct val="50000"/>
                </a:spcBef>
              </a:pPr>
              <a:r>
                <a:rPr lang="en-US" altLang="ko-KR" sz="2000" dirty="0">
                  <a:ea typeface="굴림" charset="-127"/>
                </a:rPr>
                <a:t>  p</a:t>
              </a:r>
              <a:br>
                <a:rPr lang="en-US" altLang="ko-KR" sz="2000" dirty="0">
                  <a:ea typeface="굴림" charset="-127"/>
                </a:rPr>
              </a:br>
              <a:r>
                <a:rPr lang="en-US" altLang="ko-KR" sz="2000" dirty="0">
                  <a:ea typeface="굴림" charset="-127"/>
                </a:rPr>
                <a:t>           , x=236 </a:t>
              </a:r>
            </a:p>
          </p:txBody>
        </p:sp>
        <p:sp>
          <p:nvSpPr>
            <p:cNvPr id="19471"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19472"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19473" name="Text Box 18"/>
            <p:cNvSpPr txBox="1">
              <a:spLocks noChangeArrowheads="1"/>
            </p:cNvSpPr>
            <p:nvPr/>
          </p:nvSpPr>
          <p:spPr bwMode="auto">
            <a:xfrm>
              <a:off x="2784" y="2016"/>
              <a:ext cx="576" cy="213"/>
            </a:xfrm>
            <a:prstGeom prst="rect">
              <a:avLst/>
            </a:prstGeom>
            <a:noFill/>
            <a:ln w="25400">
              <a:noFill/>
              <a:miter lim="800000"/>
              <a:headEnd/>
              <a:tailEnd/>
            </a:ln>
          </p:spPr>
          <p:txBody>
            <a:bodyPr>
              <a:spAutoFit/>
            </a:bodyPr>
            <a:lstStyle/>
            <a:p>
              <a:pPr>
                <a:spcBef>
                  <a:spcPct val="50000"/>
                </a:spcBef>
              </a:pPr>
              <a:r>
                <a:rPr lang="en-US" altLang="ko-KR" sz="1600" dirty="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19475"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dirty="0">
                    <a:ea typeface="굴림" charset="-127"/>
                  </a:rPr>
                  <a:t>634</a:t>
                </a:r>
              </a:p>
            </p:txBody>
          </p:sp>
          <p:sp>
            <p:nvSpPr>
              <p:cNvPr id="19476"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19467"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Tree>
    <p:extLst>
      <p:ext uri="{BB962C8B-B14F-4D97-AF65-F5344CB8AC3E}">
        <p14:creationId xmlns:p14="http://schemas.microsoft.com/office/powerpoint/2010/main" val="3092186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0484"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0485"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0486"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0487"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0488"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0502"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0503"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0504"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4064000"/>
            <a:ext cx="4306888" cy="1119188"/>
            <a:chOff x="2087" y="2016"/>
            <a:chExt cx="2713" cy="705"/>
          </a:xfrm>
        </p:grpSpPr>
        <p:sp>
          <p:nvSpPr>
            <p:cNvPr id="20493"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0494"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0495" name="Text Box 15"/>
            <p:cNvSpPr txBox="1">
              <a:spLocks noChangeArrowheads="1"/>
            </p:cNvSpPr>
            <p:nvPr/>
          </p:nvSpPr>
          <p:spPr bwMode="auto">
            <a:xfrm>
              <a:off x="2400" y="2016"/>
              <a:ext cx="1344" cy="368"/>
            </a:xfrm>
            <a:prstGeom prst="rect">
              <a:avLst/>
            </a:prstGeom>
            <a:noFill/>
            <a:ln w="12700" algn="ctr">
              <a:noFill/>
              <a:miter lim="800000"/>
              <a:headEnd type="none" w="lg" len="lg"/>
              <a:tailEnd/>
            </a:ln>
          </p:spPr>
          <p:txBody>
            <a:bodyPr>
              <a:spAutoFit/>
            </a:bodyPr>
            <a:lstStyle/>
            <a:p>
              <a:pPr algn="l">
                <a:spcBef>
                  <a:spcPct val="50000"/>
                </a:spcBef>
              </a:pPr>
              <a:r>
                <a:rPr lang="en-US" altLang="ko-KR" sz="1600" dirty="0">
                  <a:ea typeface="굴림" charset="-127"/>
                </a:rPr>
                <a:t>  p</a:t>
              </a:r>
              <a:br>
                <a:rPr lang="en-US" altLang="ko-KR" sz="1600" dirty="0">
                  <a:ea typeface="굴림" charset="-127"/>
                </a:rPr>
              </a:br>
              <a:r>
                <a:rPr lang="en-US" altLang="ko-KR" sz="1600" dirty="0">
                  <a:ea typeface="굴림" charset="-127"/>
                </a:rPr>
                <a:t>               , x=236 </a:t>
              </a:r>
            </a:p>
          </p:txBody>
        </p:sp>
        <p:sp>
          <p:nvSpPr>
            <p:cNvPr id="20496"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0497"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0498"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0500"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634</a:t>
                </a:r>
              </a:p>
            </p:txBody>
          </p:sp>
          <p:sp>
            <p:nvSpPr>
              <p:cNvPr id="20501"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0491"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0492"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Tree>
    <p:extLst>
      <p:ext uri="{BB962C8B-B14F-4D97-AF65-F5344CB8AC3E}">
        <p14:creationId xmlns:p14="http://schemas.microsoft.com/office/powerpoint/2010/main" val="1749098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1508"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1509"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1510"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1511"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1512"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1527"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1528"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1529"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4356100"/>
            <a:ext cx="4306888" cy="1119188"/>
            <a:chOff x="2087" y="2016"/>
            <a:chExt cx="2713" cy="705"/>
          </a:xfrm>
        </p:grpSpPr>
        <p:sp>
          <p:nvSpPr>
            <p:cNvPr id="21518"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1519"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1520" name="Text Box 15"/>
            <p:cNvSpPr txBox="1">
              <a:spLocks noChangeArrowheads="1"/>
            </p:cNvSpPr>
            <p:nvPr/>
          </p:nvSpPr>
          <p:spPr bwMode="auto">
            <a:xfrm>
              <a:off x="2400" y="2016"/>
              <a:ext cx="1344" cy="446"/>
            </a:xfrm>
            <a:prstGeom prst="rect">
              <a:avLst/>
            </a:prstGeom>
            <a:noFill/>
            <a:ln w="12700" algn="ctr">
              <a:noFill/>
              <a:miter lim="800000"/>
              <a:headEnd type="none" w="lg" len="lg"/>
              <a:tailEnd/>
            </a:ln>
          </p:spPr>
          <p:txBody>
            <a:bodyPr>
              <a:spAutoFit/>
            </a:bodyPr>
            <a:lstStyle/>
            <a:p>
              <a:pPr algn="l">
                <a:spcBef>
                  <a:spcPct val="50000"/>
                </a:spcBef>
              </a:pPr>
              <a:r>
                <a:rPr lang="en-US" altLang="ko-KR" sz="2000" dirty="0">
                  <a:ea typeface="굴림" charset="-127"/>
                </a:rPr>
                <a:t>  p</a:t>
              </a:r>
              <a:br>
                <a:rPr lang="en-US" altLang="ko-KR" sz="2000" dirty="0">
                  <a:ea typeface="굴림" charset="-127"/>
                </a:rPr>
              </a:br>
              <a:r>
                <a:rPr lang="en-US" altLang="ko-KR" sz="2000" dirty="0">
                  <a:ea typeface="굴림" charset="-127"/>
                </a:rPr>
                <a:t>            , x=236 </a:t>
              </a:r>
            </a:p>
          </p:txBody>
        </p:sp>
        <p:sp>
          <p:nvSpPr>
            <p:cNvPr id="21521"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1522"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1523"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1525"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634</a:t>
                </a:r>
              </a:p>
            </p:txBody>
          </p:sp>
          <p:sp>
            <p:nvSpPr>
              <p:cNvPr id="21526"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1515"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1516"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21517"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b="1">
                <a:ea typeface="굴림" charset="-127"/>
                <a:sym typeface="Symbol" pitchFamily="18" charset="2"/>
              </a:rPr>
              <a:t></a:t>
            </a:r>
            <a:r>
              <a:rPr lang="en-US" altLang="ko-KR" sz="2000">
                <a:ea typeface="굴림" charset="-127"/>
              </a:rPr>
              <a:t>v</a:t>
            </a:r>
            <a:r>
              <a:rPr lang="en-US" altLang="ko-KR" sz="2000" baseline="-25000">
                <a:ea typeface="굴림" charset="-127"/>
              </a:rPr>
              <a:t>0</a:t>
            </a:r>
          </a:p>
        </p:txBody>
      </p:sp>
    </p:spTree>
    <p:extLst>
      <p:ext uri="{BB962C8B-B14F-4D97-AF65-F5344CB8AC3E}">
        <p14:creationId xmlns:p14="http://schemas.microsoft.com/office/powerpoint/2010/main" val="1796282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9235" y="0"/>
            <a:ext cx="11932126" cy="745133"/>
          </a:xfrm>
        </p:spPr>
        <p:txBody>
          <a:bodyPr/>
          <a:lstStyle/>
          <a:p>
            <a:r>
              <a:rPr lang="en-US" altLang="ko-KR" sz="3400" dirty="0"/>
              <a:t>Personal Research Roadmap on Automated Testing and Debugging</a:t>
            </a:r>
            <a:endParaRPr lang="ko-KR" altLang="en-US" sz="3400" dirty="0"/>
          </a:p>
        </p:txBody>
      </p:sp>
      <p:sp>
        <p:nvSpPr>
          <p:cNvPr id="3" name="날짜 개체 틀 2"/>
          <p:cNvSpPr>
            <a:spLocks noGrp="1"/>
          </p:cNvSpPr>
          <p:nvPr>
            <p:ph type="dt" sz="half" idx="2"/>
          </p:nvPr>
        </p:nvSpPr>
        <p:spPr/>
        <p:txBody>
          <a:bodyPr/>
          <a:lstStyle/>
          <a:p>
            <a:fld id="{2450674E-9C1E-49A2-899A-8B7193C551C3}" type="datetime1">
              <a:rPr lang="ko-KR" altLang="en-US" smtClean="0"/>
              <a:t>2020-08-21</a:t>
            </a:fld>
            <a:endParaRPr lang="ko-KR" altLang="en-US"/>
          </a:p>
        </p:txBody>
      </p:sp>
      <p:sp>
        <p:nvSpPr>
          <p:cNvPr id="33" name="슬라이드 번호 개체 틀 32"/>
          <p:cNvSpPr>
            <a:spLocks noGrp="1"/>
          </p:cNvSpPr>
          <p:nvPr>
            <p:ph type="sldNum" sz="quarter" idx="4"/>
          </p:nvPr>
        </p:nvSpPr>
        <p:spPr/>
        <p:txBody>
          <a:bodyPr/>
          <a:lstStyle/>
          <a:p>
            <a:fld id="{B4A1B628-B272-4CC6-BE97-1E2C59277CE8}" type="slidenum">
              <a:rPr lang="ko-KR" altLang="en-US" smtClean="0"/>
              <a:pPr/>
              <a:t>3</a:t>
            </a:fld>
            <a:r>
              <a:rPr lang="ko-KR" altLang="en-US" dirty="0"/>
              <a:t> </a:t>
            </a:r>
            <a:r>
              <a:rPr lang="en-US" altLang="ko-KR" dirty="0"/>
              <a:t>/ 19</a:t>
            </a:r>
            <a:endParaRPr lang="ko-KR" altLang="en-US" dirty="0"/>
          </a:p>
        </p:txBody>
      </p:sp>
      <p:sp>
        <p:nvSpPr>
          <p:cNvPr id="36" name="TextBox 35"/>
          <p:cNvSpPr txBox="1"/>
          <p:nvPr/>
        </p:nvSpPr>
        <p:spPr>
          <a:xfrm>
            <a:off x="147655" y="2591916"/>
            <a:ext cx="3033314" cy="1200329"/>
          </a:xfrm>
          <a:prstGeom prst="rect">
            <a:avLst/>
          </a:prstGeom>
          <a:noFill/>
        </p:spPr>
        <p:txBody>
          <a:bodyPr wrap="square" rtlCol="0">
            <a:spAutoFit/>
          </a:bodyPr>
          <a:lstStyle/>
          <a:p>
            <a:pPr>
              <a:buBlip>
                <a:blip r:embed="rId3"/>
              </a:buBlip>
            </a:pPr>
            <a:r>
              <a:rPr lang="en-US" altLang="ko-KR" sz="2400" dirty="0">
                <a:latin typeface="Calibri" pitchFamily="34" charset="0"/>
                <a:cs typeface="Calibri" pitchFamily="34" charset="0"/>
              </a:rPr>
              <a:t> Current: </a:t>
            </a:r>
            <a:r>
              <a:rPr lang="en-US" altLang="ko-KR" sz="2400" dirty="0" err="1">
                <a:latin typeface="Calibri" pitchFamily="34" charset="0"/>
                <a:cs typeface="Calibri" pitchFamily="34" charset="0"/>
              </a:rPr>
              <a:t>Concolic</a:t>
            </a:r>
            <a:r>
              <a:rPr lang="en-US" altLang="ko-KR" sz="2400" dirty="0">
                <a:latin typeface="Calibri" pitchFamily="34" charset="0"/>
                <a:cs typeface="Calibri" pitchFamily="34" charset="0"/>
              </a:rPr>
              <a:t> Testing  and Fault Localization (FL)</a:t>
            </a:r>
            <a:endParaRPr lang="ko-KR" altLang="en-US" sz="2400" dirty="0">
              <a:latin typeface="Calibri" pitchFamily="34" charset="0"/>
              <a:cs typeface="Calibri" pitchFamily="34" charset="0"/>
            </a:endParaRPr>
          </a:p>
        </p:txBody>
      </p:sp>
      <p:sp>
        <p:nvSpPr>
          <p:cNvPr id="48" name="직사각형 47"/>
          <p:cNvSpPr/>
          <p:nvPr/>
        </p:nvSpPr>
        <p:spPr>
          <a:xfrm>
            <a:off x="2977585" y="2640025"/>
            <a:ext cx="1332754" cy="95877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dirty="0" err="1">
                <a:latin typeface="Calibri" pitchFamily="34" charset="0"/>
                <a:cs typeface="Calibri" pitchFamily="34" charset="0"/>
              </a:rPr>
              <a:t>Concolic</a:t>
            </a:r>
            <a:r>
              <a:rPr lang="en-US" altLang="ko-KR" dirty="0">
                <a:latin typeface="Calibri" pitchFamily="34" charset="0"/>
                <a:cs typeface="Calibri" pitchFamily="34" charset="0"/>
              </a:rPr>
              <a:t> Testing</a:t>
            </a:r>
            <a:endParaRPr lang="ko-KR" altLang="en-US" dirty="0">
              <a:latin typeface="Calibri" pitchFamily="34" charset="0"/>
              <a:cs typeface="Calibri" pitchFamily="34" charset="0"/>
            </a:endParaRPr>
          </a:p>
        </p:txBody>
      </p:sp>
      <p:cxnSp>
        <p:nvCxnSpPr>
          <p:cNvPr id="49" name="직선 화살표 연결선 48"/>
          <p:cNvCxnSpPr>
            <a:stCxn id="48" idx="3"/>
            <a:endCxn id="50" idx="1"/>
          </p:cNvCxnSpPr>
          <p:nvPr/>
        </p:nvCxnSpPr>
        <p:spPr>
          <a:xfrm flipV="1">
            <a:off x="4310339" y="3116866"/>
            <a:ext cx="176814" cy="2546"/>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50" name="직사각형 49"/>
          <p:cNvSpPr/>
          <p:nvPr/>
        </p:nvSpPr>
        <p:spPr>
          <a:xfrm>
            <a:off x="4487153" y="2637479"/>
            <a:ext cx="1332754" cy="95877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dirty="0">
                <a:latin typeface="Calibri" pitchFamily="34" charset="0"/>
                <a:cs typeface="Calibri" pitchFamily="34" charset="0"/>
              </a:rPr>
              <a:t>Distributed </a:t>
            </a:r>
            <a:r>
              <a:rPr lang="en-US" altLang="ko-KR" dirty="0" err="1">
                <a:latin typeface="Calibri" pitchFamily="34" charset="0"/>
                <a:cs typeface="Calibri" pitchFamily="34" charset="0"/>
              </a:rPr>
              <a:t>Concolic</a:t>
            </a:r>
            <a:r>
              <a:rPr lang="en-US" altLang="ko-KR" dirty="0">
                <a:latin typeface="Calibri" pitchFamily="34" charset="0"/>
                <a:cs typeface="Calibri" pitchFamily="34" charset="0"/>
              </a:rPr>
              <a:t> Testing</a:t>
            </a:r>
            <a:endParaRPr lang="ko-KR" altLang="en-US" dirty="0">
              <a:latin typeface="Calibri" pitchFamily="34" charset="0"/>
              <a:cs typeface="Calibri" pitchFamily="34" charset="0"/>
            </a:endParaRPr>
          </a:p>
        </p:txBody>
      </p:sp>
      <p:sp>
        <p:nvSpPr>
          <p:cNvPr id="51" name="직사각형 50"/>
          <p:cNvSpPr/>
          <p:nvPr/>
        </p:nvSpPr>
        <p:spPr>
          <a:xfrm>
            <a:off x="5881309" y="2637480"/>
            <a:ext cx="1332754" cy="95877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800"/>
              </a:lnSpc>
            </a:pPr>
            <a:r>
              <a:rPr lang="en-US" altLang="ko-KR" dirty="0">
                <a:latin typeface="Calibri" pitchFamily="34" charset="0"/>
                <a:cs typeface="Calibri" pitchFamily="34" charset="0"/>
              </a:rPr>
              <a:t>Hybrid Algorithm (e.g., w/ Genetic </a:t>
            </a:r>
            <a:r>
              <a:rPr lang="en-US" altLang="ko-KR" dirty="0" err="1">
                <a:latin typeface="Calibri" pitchFamily="34" charset="0"/>
                <a:cs typeface="Calibri" pitchFamily="34" charset="0"/>
              </a:rPr>
              <a:t>Alg</a:t>
            </a:r>
            <a:r>
              <a:rPr lang="en-US" altLang="ko-KR" dirty="0">
                <a:latin typeface="Calibri" pitchFamily="34" charset="0"/>
                <a:cs typeface="Calibri" pitchFamily="34" charset="0"/>
              </a:rPr>
              <a:t>)</a:t>
            </a:r>
            <a:endParaRPr lang="ko-KR" altLang="en-US" dirty="0">
              <a:latin typeface="Calibri" pitchFamily="34" charset="0"/>
              <a:cs typeface="Calibri" pitchFamily="34" charset="0"/>
            </a:endParaRPr>
          </a:p>
        </p:txBody>
      </p:sp>
      <p:sp>
        <p:nvSpPr>
          <p:cNvPr id="52" name="TextBox 51"/>
          <p:cNvSpPr txBox="1"/>
          <p:nvPr/>
        </p:nvSpPr>
        <p:spPr>
          <a:xfrm>
            <a:off x="2987312" y="3650015"/>
            <a:ext cx="1332754" cy="492443"/>
          </a:xfrm>
          <a:prstGeom prst="rect">
            <a:avLst/>
          </a:prstGeom>
          <a:noFill/>
          <a:ln>
            <a:solidFill>
              <a:schemeClr val="accent1"/>
            </a:solidFill>
          </a:ln>
        </p:spPr>
        <p:txBody>
          <a:bodyPr wrap="square" tIns="0" bIns="0" rtlCol="0">
            <a:spAutoFit/>
          </a:bodyPr>
          <a:lstStyle/>
          <a:p>
            <a:r>
              <a:rPr lang="en-US" altLang="ko-KR" sz="1600" dirty="0">
                <a:latin typeface="Calibri" panose="020F0502020204030204" pitchFamily="34" charset="0"/>
                <a:cs typeface="Calibri" panose="020F0502020204030204" pitchFamily="34" charset="0"/>
              </a:rPr>
              <a:t>FSE’11a</a:t>
            </a:r>
          </a:p>
          <a:p>
            <a:r>
              <a:rPr lang="en-US" altLang="ko-KR" sz="1600" dirty="0">
                <a:latin typeface="Calibri" panose="020F0502020204030204" pitchFamily="34" charset="0"/>
                <a:cs typeface="Calibri" panose="020F0502020204030204" pitchFamily="34" charset="0"/>
              </a:rPr>
              <a:t>SBMF’09</a:t>
            </a:r>
            <a:endParaRPr lang="ko-KR" altLang="en-US" sz="1600" dirty="0">
              <a:latin typeface="Calibri" panose="020F0502020204030204" pitchFamily="34" charset="0"/>
              <a:cs typeface="Calibri" panose="020F0502020204030204" pitchFamily="34" charset="0"/>
            </a:endParaRPr>
          </a:p>
        </p:txBody>
      </p:sp>
      <p:sp>
        <p:nvSpPr>
          <p:cNvPr id="53" name="TextBox 52"/>
          <p:cNvSpPr txBox="1"/>
          <p:nvPr/>
        </p:nvSpPr>
        <p:spPr>
          <a:xfrm>
            <a:off x="4492094" y="3650015"/>
            <a:ext cx="1332754" cy="492443"/>
          </a:xfrm>
          <a:prstGeom prst="rect">
            <a:avLst/>
          </a:prstGeom>
          <a:noFill/>
          <a:ln>
            <a:solidFill>
              <a:schemeClr val="accent1"/>
            </a:solidFill>
          </a:ln>
        </p:spPr>
        <p:txBody>
          <a:bodyPr wrap="square" tIns="0" bIns="0" rtlCol="0">
            <a:spAutoFit/>
          </a:bodyPr>
          <a:lstStyle/>
          <a:p>
            <a:r>
              <a:rPr lang="en-US" altLang="ko-KR" sz="1600" dirty="0">
                <a:latin typeface="Calibri" panose="020F0502020204030204" pitchFamily="34" charset="0"/>
                <a:cs typeface="Calibri" panose="020F0502020204030204" pitchFamily="34" charset="0"/>
              </a:rPr>
              <a:t>FSE’11b</a:t>
            </a:r>
          </a:p>
          <a:p>
            <a:r>
              <a:rPr lang="en-US" altLang="ko-KR" sz="1600" dirty="0">
                <a:latin typeface="Calibri" panose="020F0502020204030204" pitchFamily="34" charset="0"/>
                <a:cs typeface="Calibri" panose="020F0502020204030204" pitchFamily="34" charset="0"/>
              </a:rPr>
              <a:t>ICTAC’10</a:t>
            </a:r>
            <a:endParaRPr lang="ko-KR" altLang="en-US" sz="1600" dirty="0">
              <a:latin typeface="Calibri" panose="020F0502020204030204" pitchFamily="34" charset="0"/>
              <a:cs typeface="Calibri" panose="020F0502020204030204" pitchFamily="34" charset="0"/>
            </a:endParaRPr>
          </a:p>
        </p:txBody>
      </p:sp>
      <p:sp>
        <p:nvSpPr>
          <p:cNvPr id="54" name="TextBox 53"/>
          <p:cNvSpPr txBox="1"/>
          <p:nvPr/>
        </p:nvSpPr>
        <p:spPr>
          <a:xfrm>
            <a:off x="5871948" y="3622214"/>
            <a:ext cx="1332754" cy="492443"/>
          </a:xfrm>
          <a:prstGeom prst="rect">
            <a:avLst/>
          </a:prstGeom>
          <a:noFill/>
          <a:ln>
            <a:solidFill>
              <a:schemeClr val="accent1"/>
            </a:solidFill>
          </a:ln>
        </p:spPr>
        <p:txBody>
          <a:bodyPr wrap="square" tIns="0" bIns="0" rtlCol="0">
            <a:spAutoFit/>
          </a:bodyPr>
          <a:lstStyle/>
          <a:p>
            <a:r>
              <a:rPr lang="en-US" altLang="ko-KR" sz="1600" dirty="0">
                <a:latin typeface="Calibri" panose="020F0502020204030204" pitchFamily="34" charset="0"/>
                <a:cs typeface="Calibri" panose="020F0502020204030204" pitchFamily="34" charset="0"/>
              </a:rPr>
              <a:t>ISSRE ’11</a:t>
            </a:r>
          </a:p>
          <a:p>
            <a:r>
              <a:rPr lang="en-US" altLang="ko-KR" sz="1600" dirty="0">
                <a:latin typeface="Calibri" panose="020F0502020204030204" pitchFamily="34" charset="0"/>
                <a:cs typeface="Calibri" panose="020F0502020204030204" pitchFamily="34" charset="0"/>
              </a:rPr>
              <a:t>ICST'14</a:t>
            </a:r>
            <a:endParaRPr lang="ko-KR" altLang="en-US" sz="1600" dirty="0">
              <a:latin typeface="Calibri" panose="020F0502020204030204" pitchFamily="34" charset="0"/>
              <a:cs typeface="Calibri" panose="020F0502020204030204" pitchFamily="34" charset="0"/>
            </a:endParaRPr>
          </a:p>
        </p:txBody>
      </p:sp>
      <p:sp>
        <p:nvSpPr>
          <p:cNvPr id="59" name="직사각형 58"/>
          <p:cNvSpPr/>
          <p:nvPr/>
        </p:nvSpPr>
        <p:spPr>
          <a:xfrm>
            <a:off x="7282569" y="2632773"/>
            <a:ext cx="1274961" cy="95877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dirty="0">
                <a:latin typeface="Calibri" pitchFamily="34" charset="0"/>
                <a:cs typeface="Calibri" pitchFamily="34" charset="0"/>
              </a:rPr>
              <a:t>Extended </a:t>
            </a:r>
            <a:r>
              <a:rPr lang="en-US" altLang="ko-KR" dirty="0" err="1">
                <a:latin typeface="Calibri" pitchFamily="34" charset="0"/>
                <a:cs typeface="Calibri" pitchFamily="34" charset="0"/>
              </a:rPr>
              <a:t>Concolic</a:t>
            </a:r>
            <a:r>
              <a:rPr lang="en-US" altLang="ko-KR" dirty="0">
                <a:latin typeface="Calibri" pitchFamily="34" charset="0"/>
                <a:cs typeface="Calibri" pitchFamily="34" charset="0"/>
              </a:rPr>
              <a:t> Application </a:t>
            </a:r>
            <a:endParaRPr lang="ko-KR" altLang="en-US" dirty="0">
              <a:latin typeface="Calibri" pitchFamily="34" charset="0"/>
              <a:cs typeface="Calibri" pitchFamily="34" charset="0"/>
            </a:endParaRPr>
          </a:p>
        </p:txBody>
      </p:sp>
      <p:sp>
        <p:nvSpPr>
          <p:cNvPr id="60" name="TextBox 59"/>
          <p:cNvSpPr txBox="1"/>
          <p:nvPr/>
        </p:nvSpPr>
        <p:spPr>
          <a:xfrm>
            <a:off x="7287510" y="3645308"/>
            <a:ext cx="1270020" cy="646331"/>
          </a:xfrm>
          <a:prstGeom prst="rect">
            <a:avLst/>
          </a:prstGeom>
          <a:noFill/>
          <a:ln>
            <a:solidFill>
              <a:schemeClr val="accent1"/>
            </a:solidFill>
          </a:ln>
        </p:spPr>
        <p:txBody>
          <a:bodyPr wrap="square" lIns="0" tIns="0" rIns="0" bIns="0" rtlCol="0">
            <a:spAutoFit/>
          </a:bodyPr>
          <a:lstStyle/>
          <a:p>
            <a:r>
              <a:rPr lang="en-US" altLang="ko-KR" sz="1400" dirty="0">
                <a:latin typeface="Calibri" panose="020F0502020204030204" pitchFamily="34" charset="0"/>
                <a:cs typeface="Calibri" panose="020F0502020204030204" pitchFamily="34" charset="0"/>
              </a:rPr>
              <a:t>ASE’13, ICSE'15 </a:t>
            </a:r>
          </a:p>
          <a:p>
            <a:r>
              <a:rPr lang="en-US" altLang="ko-KR" sz="1400" dirty="0">
                <a:latin typeface="Calibri" panose="020F0502020204030204" pitchFamily="34" charset="0"/>
                <a:cs typeface="Calibri" panose="020F0502020204030204" pitchFamily="34" charset="0"/>
              </a:rPr>
              <a:t>ICSE’18, ICST’18</a:t>
            </a:r>
          </a:p>
          <a:p>
            <a:r>
              <a:rPr lang="en-US" altLang="ko-KR" sz="1400" dirty="0">
                <a:latin typeface="Calibri" panose="020F0502020204030204" pitchFamily="34" charset="0"/>
                <a:cs typeface="Calibri" panose="020F0502020204030204" pitchFamily="34" charset="0"/>
              </a:rPr>
              <a:t>FSE’19 </a:t>
            </a:r>
            <a:endParaRPr lang="ko-KR" altLang="en-US" sz="1400" dirty="0">
              <a:latin typeface="Calibri" panose="020F0502020204030204" pitchFamily="34" charset="0"/>
              <a:cs typeface="Calibri" panose="020F0502020204030204" pitchFamily="34" charset="0"/>
            </a:endParaRPr>
          </a:p>
        </p:txBody>
      </p:sp>
      <p:grpSp>
        <p:nvGrpSpPr>
          <p:cNvPr id="6" name="그룹 5"/>
          <p:cNvGrpSpPr/>
          <p:nvPr/>
        </p:nvGrpSpPr>
        <p:grpSpPr>
          <a:xfrm>
            <a:off x="187505" y="958833"/>
            <a:ext cx="9831940" cy="1458900"/>
            <a:chOff x="187505" y="958833"/>
            <a:chExt cx="9831940" cy="1458900"/>
          </a:xfrm>
        </p:grpSpPr>
        <p:sp>
          <p:nvSpPr>
            <p:cNvPr id="21" name="직사각형 20"/>
            <p:cNvSpPr/>
            <p:nvPr/>
          </p:nvSpPr>
          <p:spPr>
            <a:xfrm>
              <a:off x="7224776" y="1012432"/>
              <a:ext cx="1332754" cy="857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latin typeface="Calibri" pitchFamily="34" charset="0"/>
                  <a:cs typeface="Calibri" pitchFamily="34" charset="0"/>
                </a:rPr>
                <a:t>Flash Mem Model Checking</a:t>
              </a:r>
              <a:endParaRPr lang="ko-KR" altLang="en-US" sz="1600" dirty="0">
                <a:latin typeface="Calibri" pitchFamily="34" charset="0"/>
                <a:cs typeface="Calibri" pitchFamily="34" charset="0"/>
              </a:endParaRPr>
            </a:p>
          </p:txBody>
        </p:sp>
        <p:sp>
          <p:nvSpPr>
            <p:cNvPr id="25" name="직사각형 24"/>
            <p:cNvSpPr/>
            <p:nvPr/>
          </p:nvSpPr>
          <p:spPr>
            <a:xfrm>
              <a:off x="8686691" y="1012432"/>
              <a:ext cx="1332754" cy="857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Calibri" pitchFamily="34" charset="0"/>
                  <a:cs typeface="Calibri" pitchFamily="34" charset="0"/>
                </a:rPr>
                <a:t>Flash Mem SW Model</a:t>
              </a:r>
              <a:br>
                <a:rPr lang="en-US" altLang="ko-KR" dirty="0">
                  <a:latin typeface="Calibri" pitchFamily="34" charset="0"/>
                  <a:cs typeface="Calibri" pitchFamily="34" charset="0"/>
                </a:rPr>
              </a:br>
              <a:r>
                <a:rPr lang="en-US" altLang="ko-KR" dirty="0">
                  <a:latin typeface="Calibri" pitchFamily="34" charset="0"/>
                  <a:cs typeface="Calibri" pitchFamily="34" charset="0"/>
                </a:rPr>
                <a:t>Checking </a:t>
              </a:r>
              <a:endParaRPr lang="ko-KR" altLang="en-US" dirty="0">
                <a:latin typeface="Calibri" pitchFamily="34" charset="0"/>
                <a:cs typeface="Calibri" pitchFamily="34" charset="0"/>
              </a:endParaRPr>
            </a:p>
          </p:txBody>
        </p:sp>
        <p:sp>
          <p:nvSpPr>
            <p:cNvPr id="32" name="직사각형 31"/>
            <p:cNvSpPr/>
            <p:nvPr/>
          </p:nvSpPr>
          <p:spPr>
            <a:xfrm>
              <a:off x="4471849" y="1012432"/>
              <a:ext cx="1332754" cy="857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dirty="0">
                  <a:latin typeface="Calibri" pitchFamily="34" charset="0"/>
                  <a:cs typeface="Calibri" pitchFamily="34" charset="0"/>
                </a:rPr>
                <a:t>Runtime Verification</a:t>
              </a:r>
              <a:endParaRPr lang="ko-KR" altLang="en-US" dirty="0">
                <a:latin typeface="Calibri" pitchFamily="34" charset="0"/>
                <a:cs typeface="Calibri" pitchFamily="34" charset="0"/>
              </a:endParaRPr>
            </a:p>
          </p:txBody>
        </p:sp>
        <p:cxnSp>
          <p:nvCxnSpPr>
            <p:cNvPr id="34" name="직선 화살표 연결선 33"/>
            <p:cNvCxnSpPr>
              <a:stCxn id="32" idx="3"/>
              <a:endCxn id="61" idx="1"/>
            </p:cNvCxnSpPr>
            <p:nvPr/>
          </p:nvCxnSpPr>
          <p:spPr>
            <a:xfrm>
              <a:off x="5804603" y="1441060"/>
              <a:ext cx="48573"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a:stCxn id="21" idx="3"/>
              <a:endCxn id="25" idx="1"/>
            </p:cNvCxnSpPr>
            <p:nvPr/>
          </p:nvCxnSpPr>
          <p:spPr>
            <a:xfrm>
              <a:off x="8557530" y="1441060"/>
              <a:ext cx="129161"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1849" y="1897489"/>
              <a:ext cx="1332754" cy="246221"/>
            </a:xfrm>
            <a:prstGeom prst="rect">
              <a:avLst/>
            </a:prstGeom>
            <a:noFill/>
            <a:ln>
              <a:solidFill>
                <a:schemeClr val="accent1"/>
              </a:solidFill>
            </a:ln>
          </p:spPr>
          <p:txBody>
            <a:bodyPr wrap="square" tIns="0" bIns="0" rtlCol="0">
              <a:spAutoFit/>
            </a:bodyPr>
            <a:lstStyle/>
            <a:p>
              <a:r>
                <a:rPr lang="en-US" altLang="ko-KR" sz="1600" dirty="0">
                  <a:latin typeface="Calibri" panose="020F0502020204030204" pitchFamily="34" charset="0"/>
                  <a:cs typeface="Calibri" panose="020F0502020204030204" pitchFamily="34" charset="0"/>
                </a:rPr>
                <a:t>FMSD’04</a:t>
              </a:r>
              <a:endParaRPr lang="ko-KR" altLang="en-US" sz="1600" dirty="0">
                <a:latin typeface="Calibri" panose="020F0502020204030204" pitchFamily="34" charset="0"/>
                <a:cs typeface="Calibri" panose="020F0502020204030204" pitchFamily="34" charset="0"/>
              </a:endParaRPr>
            </a:p>
          </p:txBody>
        </p:sp>
        <p:sp>
          <p:nvSpPr>
            <p:cNvPr id="46" name="TextBox 45"/>
            <p:cNvSpPr txBox="1"/>
            <p:nvPr/>
          </p:nvSpPr>
          <p:spPr>
            <a:xfrm>
              <a:off x="7230199" y="1897489"/>
              <a:ext cx="1327332" cy="492443"/>
            </a:xfrm>
            <a:prstGeom prst="rect">
              <a:avLst/>
            </a:prstGeom>
            <a:noFill/>
            <a:ln>
              <a:solidFill>
                <a:schemeClr val="accent1"/>
              </a:solidFill>
            </a:ln>
          </p:spPr>
          <p:txBody>
            <a:bodyPr wrap="square" tIns="0" bIns="0" rtlCol="0">
              <a:spAutoFit/>
            </a:bodyPr>
            <a:lstStyle/>
            <a:p>
              <a:r>
                <a:rPr lang="en-US" altLang="ko-KR" sz="1600">
                  <a:latin typeface="Calibri" panose="020F0502020204030204" pitchFamily="34" charset="0"/>
                  <a:cs typeface="Calibri" panose="020F0502020204030204" pitchFamily="34" charset="0"/>
                </a:rPr>
                <a:t>Spin’08, FACJ'12</a:t>
              </a:r>
              <a:endParaRPr lang="ko-KR" altLang="en-US" sz="1600" dirty="0">
                <a:latin typeface="Calibri" panose="020F0502020204030204" pitchFamily="34" charset="0"/>
                <a:cs typeface="Calibri" panose="020F0502020204030204" pitchFamily="34" charset="0"/>
              </a:endParaRPr>
            </a:p>
          </p:txBody>
        </p:sp>
        <p:sp>
          <p:nvSpPr>
            <p:cNvPr id="47" name="TextBox 46"/>
            <p:cNvSpPr txBox="1"/>
            <p:nvPr/>
          </p:nvSpPr>
          <p:spPr>
            <a:xfrm>
              <a:off x="8673058" y="1925290"/>
              <a:ext cx="1327332" cy="492443"/>
            </a:xfrm>
            <a:prstGeom prst="rect">
              <a:avLst/>
            </a:prstGeom>
            <a:noFill/>
            <a:ln>
              <a:solidFill>
                <a:schemeClr val="accent1"/>
              </a:solidFill>
            </a:ln>
          </p:spPr>
          <p:txBody>
            <a:bodyPr wrap="square" lIns="0" tIns="0" rIns="0" bIns="0" rtlCol="0">
              <a:spAutoFit/>
            </a:bodyPr>
            <a:lstStyle/>
            <a:p>
              <a:r>
                <a:rPr lang="en-US" altLang="ko-KR" sz="1600" dirty="0">
                  <a:latin typeface="Calibri" panose="020F0502020204030204" pitchFamily="34" charset="0"/>
                  <a:cs typeface="Calibri" panose="020F0502020204030204" pitchFamily="34" charset="0"/>
                </a:rPr>
                <a:t>  ASE ‘08 </a:t>
              </a:r>
            </a:p>
            <a:p>
              <a:r>
                <a:rPr lang="en-US" altLang="ko-KR" sz="1600" dirty="0">
                  <a:latin typeface="Calibri" panose="020F0502020204030204" pitchFamily="34" charset="0"/>
                  <a:cs typeface="Calibri" panose="020F0502020204030204" pitchFamily="34" charset="0"/>
                </a:rPr>
                <a:t>  TSE’11</a:t>
              </a:r>
              <a:endParaRPr lang="ko-KR" altLang="en-US" sz="1600" dirty="0">
                <a:latin typeface="Calibri" panose="020F0502020204030204" pitchFamily="34" charset="0"/>
                <a:cs typeface="Calibri" panose="020F0502020204030204" pitchFamily="34" charset="0"/>
              </a:endParaRPr>
            </a:p>
          </p:txBody>
        </p:sp>
        <p:sp>
          <p:nvSpPr>
            <p:cNvPr id="56" name="직사각형 55"/>
            <p:cNvSpPr/>
            <p:nvPr/>
          </p:nvSpPr>
          <p:spPr>
            <a:xfrm>
              <a:off x="2957576" y="1012432"/>
              <a:ext cx="1332754" cy="8572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dirty="0">
                  <a:latin typeface="Calibri" pitchFamily="34" charset="0"/>
                  <a:cs typeface="Calibri" pitchFamily="34" charset="0"/>
                </a:rPr>
                <a:t>Process Algebra</a:t>
              </a:r>
              <a:endParaRPr lang="ko-KR" altLang="en-US" dirty="0">
                <a:latin typeface="Calibri" pitchFamily="34" charset="0"/>
                <a:cs typeface="Calibri" pitchFamily="34" charset="0"/>
              </a:endParaRPr>
            </a:p>
          </p:txBody>
        </p:sp>
        <p:cxnSp>
          <p:nvCxnSpPr>
            <p:cNvPr id="57" name="직선 화살표 연결선 56"/>
            <p:cNvCxnSpPr>
              <a:stCxn id="56" idx="3"/>
              <a:endCxn id="32" idx="1"/>
            </p:cNvCxnSpPr>
            <p:nvPr/>
          </p:nvCxnSpPr>
          <p:spPr>
            <a:xfrm>
              <a:off x="4290330" y="1441060"/>
              <a:ext cx="181519"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963950" y="1900581"/>
              <a:ext cx="1332754" cy="246221"/>
            </a:xfrm>
            <a:prstGeom prst="rect">
              <a:avLst/>
            </a:prstGeom>
            <a:noFill/>
            <a:ln>
              <a:solidFill>
                <a:schemeClr val="accent1"/>
              </a:solidFill>
            </a:ln>
          </p:spPr>
          <p:txBody>
            <a:bodyPr wrap="square" tIns="0" bIns="0" rtlCol="0">
              <a:spAutoFit/>
            </a:bodyPr>
            <a:lstStyle/>
            <a:p>
              <a:r>
                <a:rPr lang="en-US" altLang="ko-KR" sz="1600" dirty="0">
                  <a:solidFill>
                    <a:schemeClr val="bg1">
                      <a:lumMod val="65000"/>
                    </a:schemeClr>
                  </a:solidFill>
                  <a:latin typeface="Calibri" panose="020F0502020204030204" pitchFamily="34" charset="0"/>
                  <a:cs typeface="Calibri" panose="020F0502020204030204" pitchFamily="34" charset="0"/>
                </a:rPr>
                <a:t>Early </a:t>
              </a:r>
              <a:r>
                <a:rPr lang="en-US" altLang="ko-KR" sz="1600" dirty="0" err="1">
                  <a:solidFill>
                    <a:schemeClr val="bg1">
                      <a:lumMod val="65000"/>
                    </a:schemeClr>
                  </a:solidFill>
                  <a:latin typeface="Calibri" panose="020F0502020204030204" pitchFamily="34" charset="0"/>
                  <a:cs typeface="Calibri" panose="020F0502020204030204" pitchFamily="34" charset="0"/>
                </a:rPr>
                <a:t>Ph.D</a:t>
              </a:r>
              <a:endParaRPr lang="ko-KR" altLang="en-US" sz="1600" dirty="0">
                <a:solidFill>
                  <a:schemeClr val="bg1">
                    <a:lumMod val="65000"/>
                  </a:schemeClr>
                </a:solidFill>
                <a:latin typeface="Calibri" panose="020F0502020204030204" pitchFamily="34" charset="0"/>
                <a:cs typeface="Calibri" panose="020F0502020204030204" pitchFamily="34" charset="0"/>
              </a:endParaRPr>
            </a:p>
          </p:txBody>
        </p:sp>
        <p:sp>
          <p:nvSpPr>
            <p:cNvPr id="61" name="직사각형 60"/>
            <p:cNvSpPr/>
            <p:nvPr/>
          </p:nvSpPr>
          <p:spPr>
            <a:xfrm>
              <a:off x="5853176" y="1012432"/>
              <a:ext cx="1332754" cy="857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ko-KR" sz="1600" dirty="0">
                  <a:latin typeface="Calibri" pitchFamily="34" charset="0"/>
                  <a:cs typeface="Calibri" pitchFamily="34" charset="0"/>
                </a:rPr>
                <a:t>Robot  SW Verification using </a:t>
              </a:r>
              <a:r>
                <a:rPr lang="en-US" altLang="ko-KR" sz="1600" dirty="0" err="1">
                  <a:latin typeface="Calibri" pitchFamily="34" charset="0"/>
                  <a:cs typeface="Calibri" pitchFamily="34" charset="0"/>
                </a:rPr>
                <a:t>Esterel</a:t>
              </a:r>
              <a:endParaRPr lang="ko-KR" altLang="en-US" sz="1600" dirty="0">
                <a:latin typeface="Calibri" pitchFamily="34" charset="0"/>
                <a:cs typeface="Calibri" pitchFamily="34" charset="0"/>
              </a:endParaRPr>
            </a:p>
          </p:txBody>
        </p:sp>
        <p:sp>
          <p:nvSpPr>
            <p:cNvPr id="62" name="TextBox 61"/>
            <p:cNvSpPr txBox="1"/>
            <p:nvPr/>
          </p:nvSpPr>
          <p:spPr>
            <a:xfrm>
              <a:off x="5858599" y="1897489"/>
              <a:ext cx="1327332" cy="246221"/>
            </a:xfrm>
            <a:prstGeom prst="rect">
              <a:avLst/>
            </a:prstGeom>
            <a:noFill/>
            <a:ln>
              <a:solidFill>
                <a:schemeClr val="accent1"/>
              </a:solidFill>
            </a:ln>
          </p:spPr>
          <p:txBody>
            <a:bodyPr wrap="square" tIns="0" bIns="0" rtlCol="0">
              <a:spAutoFit/>
            </a:bodyPr>
            <a:lstStyle/>
            <a:p>
              <a:r>
                <a:rPr lang="en-US" altLang="ko-KR" sz="1600" dirty="0">
                  <a:latin typeface="Calibri" panose="020F0502020204030204" pitchFamily="34" charset="0"/>
                  <a:cs typeface="Calibri" panose="020F0502020204030204" pitchFamily="34" charset="0"/>
                </a:rPr>
                <a:t>ICSE’05</a:t>
              </a:r>
            </a:p>
          </p:txBody>
        </p:sp>
        <p:cxnSp>
          <p:nvCxnSpPr>
            <p:cNvPr id="63" name="직선 화살표 연결선 62"/>
            <p:cNvCxnSpPr>
              <a:stCxn id="61" idx="3"/>
              <a:endCxn id="21" idx="1"/>
            </p:cNvCxnSpPr>
            <p:nvPr/>
          </p:nvCxnSpPr>
          <p:spPr>
            <a:xfrm>
              <a:off x="7185930" y="1441060"/>
              <a:ext cx="38846"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87505" y="958833"/>
              <a:ext cx="3213410" cy="1200329"/>
            </a:xfrm>
            <a:prstGeom prst="rect">
              <a:avLst/>
            </a:prstGeom>
            <a:noFill/>
          </p:spPr>
          <p:txBody>
            <a:bodyPr wrap="square" rtlCol="0">
              <a:spAutoFit/>
            </a:bodyPr>
            <a:lstStyle/>
            <a:p>
              <a:pPr>
                <a:buBlip>
                  <a:blip r:embed="rId3"/>
                </a:buBlip>
              </a:pPr>
              <a:r>
                <a:rPr lang="en-US" altLang="ko-KR" sz="2400" dirty="0">
                  <a:latin typeface="Calibri" pitchFamily="34" charset="0"/>
                  <a:cs typeface="Calibri" pitchFamily="34" charset="0"/>
                </a:rPr>
                <a:t> Past: Formal Specification and Verification    </a:t>
              </a:r>
              <a:endParaRPr lang="ko-KR" altLang="en-US" sz="2400" dirty="0">
                <a:latin typeface="Calibri" pitchFamily="34" charset="0"/>
                <a:cs typeface="Calibri" pitchFamily="34" charset="0"/>
              </a:endParaRPr>
            </a:p>
          </p:txBody>
        </p:sp>
      </p:grpSp>
      <p:sp>
        <p:nvSpPr>
          <p:cNvPr id="65" name="직사각형 64"/>
          <p:cNvSpPr/>
          <p:nvPr/>
        </p:nvSpPr>
        <p:spPr>
          <a:xfrm>
            <a:off x="8706206" y="2640210"/>
            <a:ext cx="1274961" cy="95877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dirty="0">
                <a:latin typeface="Calibri" pitchFamily="34" charset="0"/>
                <a:cs typeface="Calibri" pitchFamily="34" charset="0"/>
              </a:rPr>
              <a:t>Mutation-based Fault Localization</a:t>
            </a:r>
            <a:endParaRPr lang="ko-KR" altLang="en-US" dirty="0">
              <a:latin typeface="Calibri" pitchFamily="34" charset="0"/>
              <a:cs typeface="Calibri" pitchFamily="34" charset="0"/>
            </a:endParaRPr>
          </a:p>
        </p:txBody>
      </p:sp>
      <p:sp>
        <p:nvSpPr>
          <p:cNvPr id="66" name="TextBox 65"/>
          <p:cNvSpPr txBox="1"/>
          <p:nvPr/>
        </p:nvSpPr>
        <p:spPr>
          <a:xfrm>
            <a:off x="8711146" y="3652745"/>
            <a:ext cx="1289243" cy="430887"/>
          </a:xfrm>
          <a:prstGeom prst="rect">
            <a:avLst/>
          </a:prstGeom>
          <a:noFill/>
          <a:ln>
            <a:solidFill>
              <a:schemeClr val="accent1"/>
            </a:solidFill>
          </a:ln>
        </p:spPr>
        <p:txBody>
          <a:bodyPr wrap="square" lIns="0" tIns="0" rIns="0" bIns="0" rtlCol="0">
            <a:spAutoFit/>
          </a:bodyPr>
          <a:lstStyle/>
          <a:p>
            <a:r>
              <a:rPr lang="en-US" altLang="ko-KR" sz="1400" dirty="0">
                <a:latin typeface="Calibri" panose="020F0502020204030204" pitchFamily="34" charset="0"/>
                <a:cs typeface="Calibri" panose="020F0502020204030204" pitchFamily="34" charset="0"/>
              </a:rPr>
              <a:t>ICST’14,  ASE‘15, </a:t>
            </a:r>
          </a:p>
          <a:p>
            <a:r>
              <a:rPr lang="en-US" altLang="ko-KR" sz="1400" dirty="0">
                <a:latin typeface="Calibri" panose="020F0502020204030204" pitchFamily="34" charset="0"/>
                <a:cs typeface="Calibri" panose="020F0502020204030204" pitchFamily="34" charset="0"/>
              </a:rPr>
              <a:t>IST’17, TOSEM 19</a:t>
            </a:r>
            <a:endParaRPr lang="ko-KR" altLang="en-US" sz="1400" dirty="0">
              <a:latin typeface="Calibri" panose="020F0502020204030204" pitchFamily="34" charset="0"/>
              <a:cs typeface="Calibri" panose="020F0502020204030204" pitchFamily="34" charset="0"/>
            </a:endParaRPr>
          </a:p>
        </p:txBody>
      </p:sp>
      <p:grpSp>
        <p:nvGrpSpPr>
          <p:cNvPr id="8" name="그룹 7"/>
          <p:cNvGrpSpPr/>
          <p:nvPr/>
        </p:nvGrpSpPr>
        <p:grpSpPr>
          <a:xfrm>
            <a:off x="187503" y="1241599"/>
            <a:ext cx="12090231" cy="4980581"/>
            <a:chOff x="187503" y="1241599"/>
            <a:chExt cx="12090231" cy="4980581"/>
          </a:xfrm>
        </p:grpSpPr>
        <p:sp>
          <p:nvSpPr>
            <p:cNvPr id="44" name="TextBox 43"/>
            <p:cNvSpPr txBox="1"/>
            <p:nvPr/>
          </p:nvSpPr>
          <p:spPr>
            <a:xfrm>
              <a:off x="10749092" y="3280757"/>
              <a:ext cx="1528642" cy="1015663"/>
            </a:xfrm>
            <a:prstGeom prst="rect">
              <a:avLst/>
            </a:prstGeom>
            <a:noFill/>
          </p:spPr>
          <p:txBody>
            <a:bodyPr wrap="square" rtlCol="0">
              <a:spAutoFit/>
            </a:bodyPr>
            <a:lstStyle/>
            <a:p>
              <a:r>
                <a:rPr lang="en-US" altLang="ko-KR" sz="2000" b="1" i="1" dirty="0">
                  <a:latin typeface="Calibri" pitchFamily="34" charset="0"/>
                  <a:cs typeface="Calibri" pitchFamily="34" charset="0"/>
                </a:rPr>
                <a:t>Better</a:t>
              </a:r>
            </a:p>
            <a:p>
              <a:r>
                <a:rPr lang="en-US" altLang="ko-KR" sz="2000" b="1" i="1" dirty="0">
                  <a:latin typeface="Calibri" pitchFamily="34" charset="0"/>
                  <a:cs typeface="Calibri" pitchFamily="34" charset="0"/>
                </a:rPr>
                <a:t>Industrial </a:t>
              </a:r>
            </a:p>
            <a:p>
              <a:r>
                <a:rPr lang="en-US" altLang="ko-KR" sz="2000" b="1" i="1" dirty="0">
                  <a:latin typeface="Calibri" pitchFamily="34" charset="0"/>
                  <a:cs typeface="Calibri" pitchFamily="34" charset="0"/>
                </a:rPr>
                <a:t>Application</a:t>
              </a:r>
            </a:p>
          </p:txBody>
        </p:sp>
        <p:sp>
          <p:nvSpPr>
            <p:cNvPr id="55" name="줄무늬가 있는 오른쪽 화살표 54"/>
            <p:cNvSpPr/>
            <p:nvPr/>
          </p:nvSpPr>
          <p:spPr>
            <a:xfrm rot="5400000">
              <a:off x="8336073" y="3137638"/>
              <a:ext cx="4501123" cy="709046"/>
            </a:xfrm>
            <a:prstGeom prst="stripedRightArrow">
              <a:avLst>
                <a:gd name="adj1" fmla="val 50001"/>
                <a:gd name="adj2" fmla="val 50000"/>
              </a:avLst>
            </a:prstGeom>
            <a:solidFill>
              <a:schemeClr val="bg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ko-KR" altLang="en-US" dirty="0">
                <a:solidFill>
                  <a:schemeClr val="tx1"/>
                </a:solidFill>
                <a:latin typeface="Calibri" panose="020F0502020204030204" pitchFamily="34" charset="0"/>
                <a:cs typeface="Calibri" panose="020F0502020204030204" pitchFamily="34" charset="0"/>
              </a:endParaRPr>
            </a:p>
          </p:txBody>
        </p:sp>
        <p:grpSp>
          <p:nvGrpSpPr>
            <p:cNvPr id="7" name="그룹 6"/>
            <p:cNvGrpSpPr/>
            <p:nvPr/>
          </p:nvGrpSpPr>
          <p:grpSpPr>
            <a:xfrm>
              <a:off x="187503" y="4645450"/>
              <a:ext cx="9302861" cy="1576730"/>
              <a:chOff x="187503" y="4645450"/>
              <a:chExt cx="9302861" cy="1576730"/>
            </a:xfrm>
          </p:grpSpPr>
          <p:sp>
            <p:nvSpPr>
              <p:cNvPr id="69" name="TextBox 68"/>
              <p:cNvSpPr txBox="1"/>
              <p:nvPr/>
            </p:nvSpPr>
            <p:spPr>
              <a:xfrm>
                <a:off x="187503" y="4645450"/>
                <a:ext cx="3873747" cy="1569660"/>
              </a:xfrm>
              <a:prstGeom prst="rect">
                <a:avLst/>
              </a:prstGeom>
              <a:noFill/>
            </p:spPr>
            <p:txBody>
              <a:bodyPr wrap="square" rtlCol="0">
                <a:spAutoFit/>
              </a:bodyPr>
              <a:lstStyle/>
              <a:p>
                <a:pPr>
                  <a:buBlip>
                    <a:blip r:embed="rId3"/>
                  </a:buBlip>
                </a:pPr>
                <a:r>
                  <a:rPr lang="en-US" altLang="ko-KR" sz="2400" dirty="0">
                    <a:latin typeface="Calibri" pitchFamily="34" charset="0"/>
                    <a:cs typeface="Calibri" pitchFamily="34" charset="0"/>
                  </a:rPr>
                  <a:t> Future: Test</a:t>
                </a:r>
                <a:r>
                  <a:rPr lang="ko-KR" altLang="en-US" sz="2400" dirty="0">
                    <a:latin typeface="Calibri" pitchFamily="34" charset="0"/>
                    <a:cs typeface="Calibri" pitchFamily="34" charset="0"/>
                  </a:rPr>
                  <a:t> </a:t>
                </a:r>
                <a:r>
                  <a:rPr lang="en-US" altLang="ko-KR" sz="2400" dirty="0">
                    <a:latin typeface="Calibri" pitchFamily="34" charset="0"/>
                    <a:cs typeface="Calibri" pitchFamily="34" charset="0"/>
                  </a:rPr>
                  <a:t>d</a:t>
                </a:r>
                <a:r>
                  <a:rPr lang="en-US" altLang="ko-KR" sz="2400">
                    <a:latin typeface="Calibri" pitchFamily="34" charset="0"/>
                    <a:cs typeface="Calibri" pitchFamily="34" charset="0"/>
                  </a:rPr>
                  <a:t>ata </a:t>
                </a:r>
                <a:r>
                  <a:rPr lang="en-US" altLang="ko-KR" sz="2400" dirty="0">
                    <a:latin typeface="Calibri" pitchFamily="34" charset="0"/>
                    <a:cs typeface="Calibri" pitchFamily="34" charset="0"/>
                  </a:rPr>
                  <a:t>driven SW analysis framework incorporating scalable testing (e.g. Fuzzing) with FL</a:t>
                </a:r>
                <a:endParaRPr lang="ko-KR" altLang="en-US" sz="2400" dirty="0">
                  <a:latin typeface="Calibri" pitchFamily="34" charset="0"/>
                  <a:cs typeface="Calibri" pitchFamily="34" charset="0"/>
                </a:endParaRPr>
              </a:p>
            </p:txBody>
          </p:sp>
          <p:sp>
            <p:nvSpPr>
              <p:cNvPr id="4" name="직사각형 3"/>
              <p:cNvSpPr/>
              <p:nvPr/>
            </p:nvSpPr>
            <p:spPr bwMode="auto">
              <a:xfrm>
                <a:off x="4555984" y="5804175"/>
                <a:ext cx="1635512"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a:ln>
                      <a:noFill/>
                    </a:ln>
                    <a:solidFill>
                      <a:schemeClr val="tx1"/>
                    </a:solidFill>
                    <a:effectLst/>
                  </a:rPr>
                  <a:t>Static analysis</a:t>
                </a:r>
                <a:endParaRPr kumimoji="0" lang="ko-KR" altLang="en-US" sz="2000" b="0" i="0" u="none" strike="noStrike" cap="none" normalizeH="0" baseline="0" dirty="0">
                  <a:ln>
                    <a:noFill/>
                  </a:ln>
                  <a:solidFill>
                    <a:schemeClr val="tx1"/>
                  </a:solidFill>
                  <a:effectLst/>
                </a:endParaRPr>
              </a:p>
            </p:txBody>
          </p:sp>
          <p:sp>
            <p:nvSpPr>
              <p:cNvPr id="70" name="직사각형 69"/>
              <p:cNvSpPr/>
              <p:nvPr/>
            </p:nvSpPr>
            <p:spPr bwMode="auto">
              <a:xfrm>
                <a:off x="6304183" y="5804176"/>
                <a:ext cx="1349152"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dirty="0">
                    <a:ln>
                      <a:noFill/>
                    </a:ln>
                    <a:solidFill>
                      <a:schemeClr val="tx1"/>
                    </a:solidFill>
                    <a:effectLst/>
                  </a:rPr>
                  <a:t>SMT Solver</a:t>
                </a:r>
                <a:endParaRPr kumimoji="0" lang="ko-KR" altLang="en-US" sz="2000" b="0" i="0" u="none" strike="noStrike" cap="none" normalizeH="0" baseline="0" dirty="0">
                  <a:ln>
                    <a:noFill/>
                  </a:ln>
                  <a:solidFill>
                    <a:schemeClr val="tx1"/>
                  </a:solidFill>
                  <a:effectLst/>
                </a:endParaRPr>
              </a:p>
            </p:txBody>
          </p:sp>
          <p:sp>
            <p:nvSpPr>
              <p:cNvPr id="71" name="직사각형 70"/>
              <p:cNvSpPr/>
              <p:nvPr/>
            </p:nvSpPr>
            <p:spPr bwMode="auto">
              <a:xfrm>
                <a:off x="7768388" y="5803676"/>
                <a:ext cx="1349152"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dirty="0">
                    <a:ln>
                      <a:noFill/>
                    </a:ln>
                    <a:solidFill>
                      <a:schemeClr val="tx1"/>
                    </a:solidFill>
                    <a:effectLst/>
                  </a:rPr>
                  <a:t>ML Engine</a:t>
                </a:r>
                <a:endParaRPr kumimoji="0" lang="ko-KR" altLang="en-US" sz="2000" b="0" i="0" u="none" strike="noStrike" cap="none" normalizeH="0" baseline="0" dirty="0">
                  <a:ln>
                    <a:noFill/>
                  </a:ln>
                  <a:solidFill>
                    <a:schemeClr val="tx1"/>
                  </a:solidFill>
                  <a:effectLst/>
                </a:endParaRPr>
              </a:p>
            </p:txBody>
          </p:sp>
          <p:sp>
            <p:nvSpPr>
              <p:cNvPr id="72" name="직사각형 71"/>
              <p:cNvSpPr/>
              <p:nvPr/>
            </p:nvSpPr>
            <p:spPr bwMode="auto">
              <a:xfrm>
                <a:off x="4572594" y="5266286"/>
                <a:ext cx="2008315"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err="1">
                    <a:ln>
                      <a:noFill/>
                    </a:ln>
                    <a:solidFill>
                      <a:schemeClr val="tx1"/>
                    </a:solidFill>
                    <a:effectLst/>
                  </a:rPr>
                  <a:t>Concolic</a:t>
                </a:r>
                <a:r>
                  <a:rPr kumimoji="0" lang="en-US" altLang="ko-KR" sz="2000" b="0" i="0" u="none" strike="noStrike" cap="none" normalizeH="0" baseline="0" dirty="0">
                    <a:ln>
                      <a:noFill/>
                    </a:ln>
                    <a:solidFill>
                      <a:schemeClr val="tx1"/>
                    </a:solidFill>
                    <a:effectLst/>
                  </a:rPr>
                  <a:t> Testing</a:t>
                </a:r>
                <a:endParaRPr kumimoji="0" lang="ko-KR" altLang="en-US" sz="2000" b="0" i="0" u="none" strike="noStrike" cap="none" normalizeH="0" baseline="0" dirty="0">
                  <a:ln>
                    <a:noFill/>
                  </a:ln>
                  <a:solidFill>
                    <a:schemeClr val="tx1"/>
                  </a:solidFill>
                  <a:effectLst/>
                </a:endParaRPr>
              </a:p>
            </p:txBody>
          </p:sp>
          <p:sp>
            <p:nvSpPr>
              <p:cNvPr id="73" name="직사각형 72"/>
              <p:cNvSpPr/>
              <p:nvPr/>
            </p:nvSpPr>
            <p:spPr bwMode="auto">
              <a:xfrm>
                <a:off x="6637226" y="5255641"/>
                <a:ext cx="2480314"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dirty="0" err="1">
                    <a:ln>
                      <a:noFill/>
                    </a:ln>
                    <a:solidFill>
                      <a:schemeClr val="tx1"/>
                    </a:solidFill>
                    <a:effectLst/>
                  </a:rPr>
                  <a:t>Cov</a:t>
                </a:r>
                <a:r>
                  <a:rPr kumimoji="0" lang="en-US" altLang="ko-KR" sz="2000" b="0" i="0" u="none" strike="noStrike" cap="none" normalizeH="0" baseline="0" dirty="0">
                    <a:ln>
                      <a:noFill/>
                    </a:ln>
                    <a:solidFill>
                      <a:schemeClr val="tx1"/>
                    </a:solidFill>
                    <a:effectLst/>
                  </a:rPr>
                  <a:t>-guided Fuzzing</a:t>
                </a:r>
                <a:endParaRPr kumimoji="0" lang="ko-KR" altLang="en-US" sz="2000" b="0" i="0" u="none" strike="noStrike" cap="none" normalizeH="0" baseline="0" dirty="0">
                  <a:ln>
                    <a:noFill/>
                  </a:ln>
                  <a:solidFill>
                    <a:schemeClr val="tx1"/>
                  </a:solidFill>
                  <a:effectLst/>
                </a:endParaRPr>
              </a:p>
            </p:txBody>
          </p:sp>
          <p:sp>
            <p:nvSpPr>
              <p:cNvPr id="74" name="직사각형 73"/>
              <p:cNvSpPr/>
              <p:nvPr/>
            </p:nvSpPr>
            <p:spPr bwMode="auto">
              <a:xfrm>
                <a:off x="4581465" y="4728396"/>
                <a:ext cx="599746"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dirty="0">
                    <a:ln>
                      <a:noFill/>
                    </a:ln>
                    <a:solidFill>
                      <a:schemeClr val="tx1"/>
                    </a:solidFill>
                    <a:effectLst/>
                  </a:rPr>
                  <a:t>SBFL</a:t>
                </a:r>
                <a:endParaRPr kumimoji="0" lang="ko-KR" altLang="en-US" sz="2000" b="0" i="0" u="none" strike="noStrike" cap="none" normalizeH="0" baseline="0" dirty="0">
                  <a:ln>
                    <a:noFill/>
                  </a:ln>
                  <a:solidFill>
                    <a:schemeClr val="tx1"/>
                  </a:solidFill>
                  <a:effectLst/>
                </a:endParaRPr>
              </a:p>
            </p:txBody>
          </p:sp>
          <p:sp>
            <p:nvSpPr>
              <p:cNvPr id="75" name="직사각형 74"/>
              <p:cNvSpPr/>
              <p:nvPr/>
            </p:nvSpPr>
            <p:spPr bwMode="auto">
              <a:xfrm>
                <a:off x="5292049" y="4721542"/>
                <a:ext cx="2093653"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dirty="0">
                    <a:ln>
                      <a:noFill/>
                    </a:ln>
                    <a:solidFill>
                      <a:schemeClr val="tx1"/>
                    </a:solidFill>
                    <a:effectLst/>
                  </a:rPr>
                  <a:t>Mutation-based FL</a:t>
                </a:r>
                <a:endParaRPr kumimoji="0" lang="ko-KR" altLang="en-US" sz="2000" b="0" i="0" u="none" strike="noStrike" cap="none" normalizeH="0" baseline="0" dirty="0">
                  <a:ln>
                    <a:noFill/>
                  </a:ln>
                  <a:solidFill>
                    <a:schemeClr val="tx1"/>
                  </a:solidFill>
                  <a:effectLst/>
                </a:endParaRPr>
              </a:p>
            </p:txBody>
          </p:sp>
          <p:sp>
            <p:nvSpPr>
              <p:cNvPr id="76" name="직사각형 75"/>
              <p:cNvSpPr/>
              <p:nvPr/>
            </p:nvSpPr>
            <p:spPr bwMode="auto">
              <a:xfrm>
                <a:off x="7496541" y="4728396"/>
                <a:ext cx="1613908" cy="418004"/>
              </a:xfrm>
              <a:prstGeom prst="rect">
                <a:avLst/>
              </a:prstGeom>
              <a:noFill/>
              <a:ln w="1778" cap="flat" cmpd="sng" algn="ctr">
                <a:solidFill>
                  <a:schemeClr val="tx1"/>
                </a:solidFill>
                <a:prstDash val="solid"/>
                <a:round/>
                <a:headEnd type="none" w="med" len="med"/>
                <a:tailEnd type="none" w="med" len="med"/>
              </a:ln>
              <a:effectLst/>
            </p:spPr>
            <p:txBody>
              <a:bodyPr vert="horz" wrap="none" lIns="91440" tIns="0" rIns="91440" bIns="0" numCol="1" rtlCol="0" anchor="ctr"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2000" b="0" i="0" u="none" strike="noStrike" cap="none" normalizeH="0" baseline="0" dirty="0">
                    <a:ln>
                      <a:noFill/>
                    </a:ln>
                    <a:solidFill>
                      <a:schemeClr val="tx1"/>
                    </a:solidFill>
                    <a:effectLst/>
                  </a:rPr>
                  <a:t>Bug prediction</a:t>
                </a:r>
                <a:endParaRPr kumimoji="0" lang="ko-KR" altLang="en-US" sz="2000" b="0" i="0" u="none" strike="noStrike" cap="none" normalizeH="0" baseline="0" dirty="0">
                  <a:ln>
                    <a:noFill/>
                  </a:ln>
                  <a:solidFill>
                    <a:schemeClr val="tx1"/>
                  </a:solidFill>
                  <a:effectLst/>
                </a:endParaRPr>
              </a:p>
            </p:txBody>
          </p:sp>
          <p:sp>
            <p:nvSpPr>
              <p:cNvPr id="5" name="직사각형 4"/>
              <p:cNvSpPr/>
              <p:nvPr/>
            </p:nvSpPr>
            <p:spPr bwMode="auto">
              <a:xfrm>
                <a:off x="4320066" y="5208921"/>
                <a:ext cx="5170298" cy="533802"/>
              </a:xfrm>
              <a:prstGeom prst="rect">
                <a:avLst/>
              </a:prstGeom>
              <a:noFill/>
              <a:ln w="57150" cap="flat" cmpd="sng" algn="ctr">
                <a:solidFill>
                  <a:srgbClr val="00B050"/>
                </a:solid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grpSp>
      </p:grpSp>
    </p:spTree>
    <p:extLst>
      <p:ext uri="{BB962C8B-B14F-4D97-AF65-F5344CB8AC3E}">
        <p14:creationId xmlns:p14="http://schemas.microsoft.com/office/powerpoint/2010/main" val="29015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8" grpId="0" animBg="1"/>
      <p:bldP spid="50" grpId="0" animBg="1"/>
      <p:bldP spid="51" grpId="0" animBg="1"/>
      <p:bldP spid="52" grpId="0" animBg="1"/>
      <p:bldP spid="53" grpId="0" animBg="1"/>
      <p:bldP spid="54" grpId="0" animBg="1"/>
      <p:bldP spid="59" grpId="0" animBg="1"/>
      <p:bldP spid="60" grpId="0" animBg="1"/>
      <p:bldP spid="65" grpId="0" animBg="1"/>
      <p:bldP spid="6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2532"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2533"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2534"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2535"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2536"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2551"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2552"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2553"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5270500"/>
            <a:ext cx="4306888" cy="1119188"/>
            <a:chOff x="2087" y="2016"/>
            <a:chExt cx="2713" cy="705"/>
          </a:xfrm>
        </p:grpSpPr>
        <p:sp>
          <p:nvSpPr>
            <p:cNvPr id="22542"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2543"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2544" name="Text Box 15"/>
            <p:cNvSpPr txBox="1">
              <a:spLocks noChangeArrowheads="1"/>
            </p:cNvSpPr>
            <p:nvPr/>
          </p:nvSpPr>
          <p:spPr bwMode="auto">
            <a:xfrm>
              <a:off x="2400" y="2016"/>
              <a:ext cx="1344" cy="446"/>
            </a:xfrm>
            <a:prstGeom prst="rect">
              <a:avLst/>
            </a:prstGeom>
            <a:noFill/>
            <a:ln w="12700" algn="ctr">
              <a:noFill/>
              <a:miter lim="800000"/>
              <a:headEnd type="none" w="lg" len="lg"/>
              <a:tailEnd/>
            </a:ln>
          </p:spPr>
          <p:txBody>
            <a:bodyPr>
              <a:spAutoFit/>
            </a:bodyPr>
            <a:lstStyle/>
            <a:p>
              <a:pPr algn="l">
                <a:spcBef>
                  <a:spcPct val="50000"/>
                </a:spcBef>
              </a:pPr>
              <a:r>
                <a:rPr lang="en-US" altLang="ko-KR" sz="2000" dirty="0">
                  <a:ea typeface="굴림" charset="-127"/>
                </a:rPr>
                <a:t>  p</a:t>
              </a:r>
              <a:br>
                <a:rPr lang="en-US" altLang="ko-KR" sz="2000" dirty="0">
                  <a:ea typeface="굴림" charset="-127"/>
                </a:rPr>
              </a:br>
              <a:r>
                <a:rPr lang="en-US" altLang="ko-KR" sz="2000" dirty="0">
                  <a:ea typeface="굴림" charset="-127"/>
                </a:rPr>
                <a:t>            , x=236 </a:t>
              </a:r>
            </a:p>
          </p:txBody>
        </p:sp>
        <p:sp>
          <p:nvSpPr>
            <p:cNvPr id="22545"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2546"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2547"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2549"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634</a:t>
                </a:r>
              </a:p>
            </p:txBody>
          </p:sp>
          <p:sp>
            <p:nvSpPr>
              <p:cNvPr id="22550"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2539"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2540"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22541"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b="1">
                <a:ea typeface="굴림" charset="-127"/>
                <a:sym typeface="Symbol" pitchFamily="18" charset="2"/>
              </a:rPr>
              <a:t></a:t>
            </a:r>
            <a:r>
              <a:rPr lang="en-US" altLang="ko-KR" sz="2000">
                <a:ea typeface="굴림" charset="-127"/>
              </a:rPr>
              <a:t>v</a:t>
            </a:r>
            <a:r>
              <a:rPr lang="en-US" altLang="ko-KR" sz="2000" baseline="-25000">
                <a:ea typeface="굴림" charset="-127"/>
              </a:rPr>
              <a:t>0</a:t>
            </a:r>
          </a:p>
        </p:txBody>
      </p:sp>
    </p:spTree>
    <p:extLst>
      <p:ext uri="{BB962C8B-B14F-4D97-AF65-F5344CB8AC3E}">
        <p14:creationId xmlns:p14="http://schemas.microsoft.com/office/powerpoint/2010/main" val="1327268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3556"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3557"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3558"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3559"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3560"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3577"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3578"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3579"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5281614"/>
            <a:ext cx="4306888" cy="1119187"/>
            <a:chOff x="2087" y="2016"/>
            <a:chExt cx="2713" cy="705"/>
          </a:xfrm>
        </p:grpSpPr>
        <p:sp>
          <p:nvSpPr>
            <p:cNvPr id="23568"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3569"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3570" name="Text Box 15"/>
            <p:cNvSpPr txBox="1">
              <a:spLocks noChangeArrowheads="1"/>
            </p:cNvSpPr>
            <p:nvPr/>
          </p:nvSpPr>
          <p:spPr bwMode="auto">
            <a:xfrm>
              <a:off x="2400" y="2016"/>
              <a:ext cx="1344" cy="446"/>
            </a:xfrm>
            <a:prstGeom prst="rect">
              <a:avLst/>
            </a:prstGeom>
            <a:noFill/>
            <a:ln w="12700" algn="ctr">
              <a:noFill/>
              <a:miter lim="800000"/>
              <a:headEnd type="none" w="lg" len="lg"/>
              <a:tailEnd/>
            </a:ln>
          </p:spPr>
          <p:txBody>
            <a:bodyPr>
              <a:spAutoFit/>
            </a:bodyPr>
            <a:lstStyle/>
            <a:p>
              <a:pPr algn="l">
                <a:spcBef>
                  <a:spcPct val="50000"/>
                </a:spcBef>
              </a:pPr>
              <a:r>
                <a:rPr lang="en-US" altLang="ko-KR" sz="2000" dirty="0">
                  <a:ea typeface="굴림" charset="-127"/>
                </a:rPr>
                <a:t>  p</a:t>
              </a:r>
              <a:br>
                <a:rPr lang="en-US" altLang="ko-KR" sz="2000" dirty="0">
                  <a:ea typeface="굴림" charset="-127"/>
                </a:rPr>
              </a:br>
              <a:r>
                <a:rPr lang="en-US" altLang="ko-KR" sz="2000" dirty="0">
                  <a:ea typeface="굴림" charset="-127"/>
                </a:rPr>
                <a:t>            , x=236 </a:t>
              </a:r>
            </a:p>
          </p:txBody>
        </p:sp>
        <p:sp>
          <p:nvSpPr>
            <p:cNvPr id="23571"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3572"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3573"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3575"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634</a:t>
                </a:r>
              </a:p>
            </p:txBody>
          </p:sp>
          <p:sp>
            <p:nvSpPr>
              <p:cNvPr id="23576"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3563"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3564"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23565"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b="1">
                <a:ea typeface="굴림" charset="-127"/>
                <a:sym typeface="Symbol" pitchFamily="18" charset="2"/>
              </a:rPr>
              <a:t></a:t>
            </a:r>
            <a:r>
              <a:rPr lang="en-US" altLang="ko-KR" sz="2000">
                <a:ea typeface="굴림" charset="-127"/>
              </a:rPr>
              <a:t>v</a:t>
            </a:r>
            <a:r>
              <a:rPr lang="en-US" altLang="ko-KR" sz="2000" baseline="-25000">
                <a:ea typeface="굴림" charset="-127"/>
              </a:rPr>
              <a:t>0</a:t>
            </a:r>
          </a:p>
        </p:txBody>
      </p:sp>
      <p:sp>
        <p:nvSpPr>
          <p:cNvPr id="23566" name="AutoShape 25"/>
          <p:cNvSpPr>
            <a:spLocks noChangeArrowheads="1"/>
          </p:cNvSpPr>
          <p:nvPr/>
        </p:nvSpPr>
        <p:spPr bwMode="auto">
          <a:xfrm>
            <a:off x="5715000" y="2590800"/>
            <a:ext cx="3352800" cy="1676400"/>
          </a:xfrm>
          <a:prstGeom prst="wedgeRectCallout">
            <a:avLst>
              <a:gd name="adj1" fmla="val -95264"/>
              <a:gd name="adj2" fmla="val 89676"/>
            </a:avLst>
          </a:prstGeom>
          <a:solidFill>
            <a:srgbClr val="CCFFFF"/>
          </a:solidFill>
          <a:ln w="12700" algn="ctr">
            <a:solidFill>
              <a:schemeClr val="tx1"/>
            </a:solidFill>
            <a:miter lim="800000"/>
            <a:headEnd type="none" w="lg" len="lg"/>
            <a:tailEnd/>
          </a:ln>
        </p:spPr>
        <p:txBody>
          <a:bodyPr anchor="ctr"/>
          <a:lstStyle/>
          <a:p>
            <a:endParaRPr lang="ko-KR" altLang="ko-KR">
              <a:ea typeface="굴림" charset="-127"/>
            </a:endParaRPr>
          </a:p>
        </p:txBody>
      </p:sp>
      <p:sp>
        <p:nvSpPr>
          <p:cNvPr id="23567" name="AutoShape 26"/>
          <p:cNvSpPr>
            <a:spLocks noChangeArrowheads="1"/>
          </p:cNvSpPr>
          <p:nvPr/>
        </p:nvSpPr>
        <p:spPr bwMode="auto">
          <a:xfrm>
            <a:off x="5715000" y="2057400"/>
            <a:ext cx="3352800" cy="2209800"/>
          </a:xfrm>
          <a:prstGeom prst="wedgeRectCallout">
            <a:avLst>
              <a:gd name="adj1" fmla="val 59519"/>
              <a:gd name="adj2" fmla="val 83116"/>
            </a:avLst>
          </a:prstGeom>
          <a:solidFill>
            <a:srgbClr val="CCFFFF"/>
          </a:solidFill>
          <a:ln w="12700" algn="ctr">
            <a:solidFill>
              <a:schemeClr val="tx1"/>
            </a:solidFill>
            <a:miter lim="800000"/>
            <a:headEnd type="none" w="lg" len="lg"/>
            <a:tailEnd/>
          </a:ln>
        </p:spPr>
        <p:txBody>
          <a:bodyPr anchor="ctr"/>
          <a:lstStyle/>
          <a:p>
            <a:r>
              <a:rPr lang="en-US" altLang="ko-KR" sz="2000">
                <a:ea typeface="굴림" charset="-127"/>
              </a:rPr>
              <a:t>solve: x</a:t>
            </a:r>
            <a:r>
              <a:rPr lang="en-US" altLang="ko-KR" sz="2000" baseline="-25000">
                <a:ea typeface="굴림" charset="-127"/>
              </a:rPr>
              <a:t>0</a:t>
            </a:r>
            <a:r>
              <a:rPr lang="en-US" altLang="ko-KR" sz="2000">
                <a:ea typeface="굴림" charset="-127"/>
              </a:rPr>
              <a:t>&gt;0 and 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 and 2x</a:t>
            </a:r>
            <a:r>
              <a:rPr lang="en-US" altLang="ko-KR" sz="2000" baseline="-25000">
                <a:ea typeface="굴림" charset="-127"/>
              </a:rPr>
              <a:t>0</a:t>
            </a:r>
            <a:r>
              <a:rPr lang="en-US" altLang="ko-KR" sz="2000">
                <a:ea typeface="굴림" charset="-127"/>
              </a:rPr>
              <a:t>+1</a:t>
            </a:r>
            <a:r>
              <a:rPr lang="en-US" altLang="ko-KR" sz="2000">
                <a:solidFill>
                  <a:srgbClr val="FF3300"/>
                </a:solidFill>
                <a:ea typeface="굴림" charset="-127"/>
                <a:sym typeface="Symbol" pitchFamily="18" charset="2"/>
              </a:rPr>
              <a:t>=</a:t>
            </a:r>
            <a:r>
              <a:rPr lang="en-US" altLang="ko-KR" sz="2000">
                <a:ea typeface="굴림" charset="-127"/>
              </a:rPr>
              <a:t>v</a:t>
            </a:r>
            <a:r>
              <a:rPr lang="en-US" altLang="ko-KR" sz="2000" baseline="-25000">
                <a:ea typeface="굴림" charset="-127"/>
              </a:rPr>
              <a:t>0</a:t>
            </a:r>
            <a:endParaRPr lang="en-US" altLang="ko-KR" sz="2000">
              <a:ea typeface="굴림" charset="-127"/>
            </a:endParaRPr>
          </a:p>
          <a:p>
            <a:endParaRPr lang="en-US" altLang="ko-KR" sz="2000">
              <a:ea typeface="굴림" charset="-127"/>
            </a:endParaRPr>
          </a:p>
          <a:p>
            <a:endParaRPr lang="en-US" altLang="ko-KR" sz="2000" baseline="-25000">
              <a:ea typeface="굴림" charset="-127"/>
            </a:endParaRPr>
          </a:p>
          <a:p>
            <a:endParaRPr lang="en-US" altLang="ko-KR" sz="2000" baseline="-25000">
              <a:ea typeface="굴림" charset="-127"/>
            </a:endParaRPr>
          </a:p>
          <a:p>
            <a:endParaRPr lang="en-US" altLang="ko-KR" sz="2000" baseline="-25000">
              <a:ea typeface="굴림" charset="-127"/>
            </a:endParaRPr>
          </a:p>
          <a:p>
            <a:endParaRPr lang="en-US" altLang="ko-KR" sz="2000" baseline="-25000">
              <a:ea typeface="굴림" charset="-127"/>
            </a:endParaRPr>
          </a:p>
        </p:txBody>
      </p:sp>
    </p:spTree>
    <p:extLst>
      <p:ext uri="{BB962C8B-B14F-4D97-AF65-F5344CB8AC3E}">
        <p14:creationId xmlns:p14="http://schemas.microsoft.com/office/powerpoint/2010/main" val="1227829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4580"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4581"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4582"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4583"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4584"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4607"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4608"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4609"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5281614"/>
            <a:ext cx="4306888" cy="1119187"/>
            <a:chOff x="2087" y="2016"/>
            <a:chExt cx="2713" cy="705"/>
          </a:xfrm>
        </p:grpSpPr>
        <p:sp>
          <p:nvSpPr>
            <p:cNvPr id="24598"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4599"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4600" name="Text Box 15"/>
            <p:cNvSpPr txBox="1">
              <a:spLocks noChangeArrowheads="1"/>
            </p:cNvSpPr>
            <p:nvPr/>
          </p:nvSpPr>
          <p:spPr bwMode="auto">
            <a:xfrm>
              <a:off x="2400" y="2016"/>
              <a:ext cx="1344" cy="446"/>
            </a:xfrm>
            <a:prstGeom prst="rect">
              <a:avLst/>
            </a:prstGeom>
            <a:noFill/>
            <a:ln w="12700" algn="ctr">
              <a:noFill/>
              <a:miter lim="800000"/>
              <a:headEnd type="none" w="lg" len="lg"/>
              <a:tailEnd/>
            </a:ln>
          </p:spPr>
          <p:txBody>
            <a:bodyPr>
              <a:spAutoFit/>
            </a:bodyPr>
            <a:lstStyle/>
            <a:p>
              <a:pPr algn="l">
                <a:spcBef>
                  <a:spcPct val="50000"/>
                </a:spcBef>
              </a:pPr>
              <a:r>
                <a:rPr lang="en-US" altLang="ko-KR" sz="2000" dirty="0">
                  <a:ea typeface="굴림" charset="-127"/>
                </a:rPr>
                <a:t>  p</a:t>
              </a:r>
              <a:br>
                <a:rPr lang="en-US" altLang="ko-KR" sz="2000" dirty="0">
                  <a:ea typeface="굴림" charset="-127"/>
                </a:rPr>
              </a:br>
              <a:r>
                <a:rPr lang="en-US" altLang="ko-KR" sz="2000" dirty="0">
                  <a:ea typeface="굴림" charset="-127"/>
                </a:rPr>
                <a:t>            , x=236 </a:t>
              </a:r>
            </a:p>
          </p:txBody>
        </p:sp>
        <p:sp>
          <p:nvSpPr>
            <p:cNvPr id="24601"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4602"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4603"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4605"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634</a:t>
                </a:r>
              </a:p>
            </p:txBody>
          </p:sp>
          <p:sp>
            <p:nvSpPr>
              <p:cNvPr id="24606"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4587"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4588"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24589"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b="1">
                <a:ea typeface="굴림" charset="-127"/>
                <a:sym typeface="Symbol" pitchFamily="18" charset="2"/>
              </a:rPr>
              <a:t></a:t>
            </a:r>
            <a:r>
              <a:rPr lang="en-US" altLang="ko-KR" sz="2000">
                <a:ea typeface="굴림" charset="-127"/>
              </a:rPr>
              <a:t>v</a:t>
            </a:r>
            <a:r>
              <a:rPr lang="en-US" altLang="ko-KR" sz="2000" baseline="-25000">
                <a:ea typeface="굴림" charset="-127"/>
              </a:rPr>
              <a:t>0</a:t>
            </a:r>
          </a:p>
        </p:txBody>
      </p:sp>
      <p:sp>
        <p:nvSpPr>
          <p:cNvPr id="24590" name="AutoShape 25"/>
          <p:cNvSpPr>
            <a:spLocks noChangeArrowheads="1"/>
          </p:cNvSpPr>
          <p:nvPr/>
        </p:nvSpPr>
        <p:spPr bwMode="auto">
          <a:xfrm>
            <a:off x="5715000" y="2590800"/>
            <a:ext cx="3352800" cy="1676400"/>
          </a:xfrm>
          <a:prstGeom prst="wedgeRectCallout">
            <a:avLst>
              <a:gd name="adj1" fmla="val -95264"/>
              <a:gd name="adj2" fmla="val 89676"/>
            </a:avLst>
          </a:prstGeom>
          <a:solidFill>
            <a:srgbClr val="CCFFFF"/>
          </a:solidFill>
          <a:ln w="12700" algn="ctr">
            <a:solidFill>
              <a:schemeClr val="tx1"/>
            </a:solidFill>
            <a:miter lim="800000"/>
            <a:headEnd type="none" w="lg" len="lg"/>
            <a:tailEnd/>
          </a:ln>
        </p:spPr>
        <p:txBody>
          <a:bodyPr anchor="ctr"/>
          <a:lstStyle/>
          <a:p>
            <a:endParaRPr lang="ko-KR" altLang="ko-KR">
              <a:ea typeface="굴림" charset="-127"/>
            </a:endParaRPr>
          </a:p>
        </p:txBody>
      </p:sp>
      <p:sp>
        <p:nvSpPr>
          <p:cNvPr id="24591" name="AutoShape 26"/>
          <p:cNvSpPr>
            <a:spLocks noChangeArrowheads="1"/>
          </p:cNvSpPr>
          <p:nvPr/>
        </p:nvSpPr>
        <p:spPr bwMode="auto">
          <a:xfrm>
            <a:off x="5715000" y="2057400"/>
            <a:ext cx="3352800" cy="2209800"/>
          </a:xfrm>
          <a:prstGeom prst="wedgeRectCallout">
            <a:avLst>
              <a:gd name="adj1" fmla="val 59519"/>
              <a:gd name="adj2" fmla="val 83116"/>
            </a:avLst>
          </a:prstGeom>
          <a:solidFill>
            <a:srgbClr val="CCFFFF"/>
          </a:solidFill>
          <a:ln w="12700" algn="ctr">
            <a:solidFill>
              <a:schemeClr val="tx1"/>
            </a:solidFill>
            <a:miter lim="800000"/>
            <a:headEnd type="none" w="lg" len="lg"/>
            <a:tailEnd/>
          </a:ln>
        </p:spPr>
        <p:txBody>
          <a:bodyPr anchor="ctr"/>
          <a:lstStyle/>
          <a:p>
            <a:r>
              <a:rPr lang="en-US" altLang="ko-KR" sz="2000">
                <a:ea typeface="굴림" charset="-127"/>
              </a:rPr>
              <a:t>solve: x</a:t>
            </a:r>
            <a:r>
              <a:rPr lang="en-US" altLang="ko-KR" sz="2000" baseline="-25000">
                <a:ea typeface="굴림" charset="-127"/>
              </a:rPr>
              <a:t>0</a:t>
            </a:r>
            <a:r>
              <a:rPr lang="en-US" altLang="ko-KR" sz="2000">
                <a:ea typeface="굴림" charset="-127"/>
              </a:rPr>
              <a:t>&gt;0 and 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 and 2x</a:t>
            </a:r>
            <a:r>
              <a:rPr lang="en-US" altLang="ko-KR" sz="2000" baseline="-25000">
                <a:ea typeface="굴림" charset="-127"/>
              </a:rPr>
              <a:t>0</a:t>
            </a:r>
            <a:r>
              <a:rPr lang="en-US" altLang="ko-KR" sz="2000">
                <a:ea typeface="굴림" charset="-127"/>
              </a:rPr>
              <a:t>+1</a:t>
            </a:r>
            <a:r>
              <a:rPr lang="en-US" altLang="ko-KR" sz="2000">
                <a:solidFill>
                  <a:srgbClr val="FF3300"/>
                </a:solidFill>
                <a:ea typeface="굴림" charset="-127"/>
                <a:sym typeface="Symbol" pitchFamily="18" charset="2"/>
              </a:rPr>
              <a:t>=</a:t>
            </a:r>
            <a:r>
              <a:rPr lang="en-US" altLang="ko-KR" sz="2000">
                <a:ea typeface="굴림" charset="-127"/>
              </a:rPr>
              <a:t>v</a:t>
            </a:r>
            <a:r>
              <a:rPr lang="en-US" altLang="ko-KR" sz="2000" baseline="-25000">
                <a:ea typeface="굴림" charset="-127"/>
              </a:rPr>
              <a:t>0</a:t>
            </a:r>
            <a:endParaRPr lang="en-US" altLang="ko-KR" sz="2000">
              <a:ea typeface="굴림" charset="-127"/>
            </a:endParaRPr>
          </a:p>
          <a:p>
            <a:endParaRPr lang="en-US" altLang="ko-KR" sz="2000">
              <a:ea typeface="굴림" charset="-127"/>
            </a:endParaRPr>
          </a:p>
          <a:p>
            <a:r>
              <a:rPr lang="en-US" altLang="ko-KR" sz="2000">
                <a:ea typeface="굴림" charset="-127"/>
              </a:rPr>
              <a:t>x</a:t>
            </a:r>
            <a:r>
              <a:rPr lang="en-US" altLang="ko-KR" sz="2000" baseline="-25000">
                <a:ea typeface="굴림" charset="-127"/>
              </a:rPr>
              <a:t>0</a:t>
            </a:r>
            <a:r>
              <a:rPr lang="en-US" altLang="ko-KR" sz="2000">
                <a:ea typeface="굴림" charset="-127"/>
              </a:rPr>
              <a:t>=1, p</a:t>
            </a:r>
            <a:r>
              <a:rPr lang="en-US" altLang="ko-KR" sz="2000" baseline="-25000">
                <a:ea typeface="굴림" charset="-127"/>
              </a:rPr>
              <a:t>0</a:t>
            </a:r>
          </a:p>
          <a:p>
            <a:endParaRPr lang="en-US" altLang="ko-KR" sz="2000" baseline="-25000">
              <a:ea typeface="굴림" charset="-127"/>
            </a:endParaRPr>
          </a:p>
          <a:p>
            <a:endParaRPr lang="en-US" altLang="ko-KR" sz="2000" baseline="-25000">
              <a:ea typeface="굴림" charset="-127"/>
            </a:endParaRPr>
          </a:p>
          <a:p>
            <a:endParaRPr lang="en-US" altLang="ko-KR" sz="2000" baseline="-25000">
              <a:ea typeface="굴림" charset="-127"/>
            </a:endParaRPr>
          </a:p>
        </p:txBody>
      </p:sp>
      <p:grpSp>
        <p:nvGrpSpPr>
          <p:cNvPr id="5" name="Group 27"/>
          <p:cNvGrpSpPr>
            <a:grpSpLocks/>
          </p:cNvGrpSpPr>
          <p:nvPr/>
        </p:nvGrpSpPr>
        <p:grpSpPr bwMode="auto">
          <a:xfrm>
            <a:off x="6738942" y="3733800"/>
            <a:ext cx="990600" cy="433388"/>
            <a:chOff x="3888" y="2208"/>
            <a:chExt cx="624" cy="273"/>
          </a:xfrm>
        </p:grpSpPr>
        <p:sp>
          <p:nvSpPr>
            <p:cNvPr id="24596" name="Text Box 28"/>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24597" name="Line 29"/>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sp>
        <p:nvSpPr>
          <p:cNvPr id="24593" name="Line 30"/>
          <p:cNvSpPr>
            <a:spLocks noChangeShapeType="1"/>
          </p:cNvSpPr>
          <p:nvPr/>
        </p:nvSpPr>
        <p:spPr bwMode="auto">
          <a:xfrm>
            <a:off x="6815142" y="3505200"/>
            <a:ext cx="228600" cy="152400"/>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4594" name="Line 31"/>
          <p:cNvSpPr>
            <a:spLocks noChangeShapeType="1"/>
          </p:cNvSpPr>
          <p:nvPr/>
        </p:nvSpPr>
        <p:spPr bwMode="auto">
          <a:xfrm flipV="1">
            <a:off x="7500942" y="3505200"/>
            <a:ext cx="76200" cy="457200"/>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4595" name="Text Box 32"/>
          <p:cNvSpPr txBox="1">
            <a:spLocks noChangeArrowheads="1"/>
          </p:cNvSpPr>
          <p:nvPr/>
        </p:nvSpPr>
        <p:spPr bwMode="auto">
          <a:xfrm>
            <a:off x="7196142" y="3124201"/>
            <a:ext cx="914400" cy="396875"/>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spTree>
    <p:extLst>
      <p:ext uri="{BB962C8B-B14F-4D97-AF65-F5344CB8AC3E}">
        <p14:creationId xmlns:p14="http://schemas.microsoft.com/office/powerpoint/2010/main" val="297790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5604"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5605"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5606"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5607"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5608"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5620"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5621"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5622"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37114" y="3200400"/>
            <a:ext cx="4306887" cy="1119188"/>
            <a:chOff x="2087" y="2016"/>
            <a:chExt cx="2713" cy="705"/>
          </a:xfrm>
        </p:grpSpPr>
        <p:sp>
          <p:nvSpPr>
            <p:cNvPr id="25611"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5612"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5613" name="Text Box 15"/>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25614"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5615"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5616"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5618"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25619"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Tree>
    <p:extLst>
      <p:ext uri="{BB962C8B-B14F-4D97-AF65-F5344CB8AC3E}">
        <p14:creationId xmlns:p14="http://schemas.microsoft.com/office/powerpoint/2010/main" val="1681936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6628"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6629"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6630"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6631"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6632"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6645"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6646"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6647"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3733800"/>
            <a:ext cx="4306888" cy="1119188"/>
            <a:chOff x="2087" y="2016"/>
            <a:chExt cx="2713" cy="705"/>
          </a:xfrm>
        </p:grpSpPr>
        <p:sp>
          <p:nvSpPr>
            <p:cNvPr id="26636"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6637"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6638" name="Text Box 15"/>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26639"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6640"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6641"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6643"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26644"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6635"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Tree>
    <p:extLst>
      <p:ext uri="{BB962C8B-B14F-4D97-AF65-F5344CB8AC3E}">
        <p14:creationId xmlns:p14="http://schemas.microsoft.com/office/powerpoint/2010/main" val="4181924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7652"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7653"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7654"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7655"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7656"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7670"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7671"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7672"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4038600"/>
            <a:ext cx="4306888" cy="1119188"/>
            <a:chOff x="2087" y="2016"/>
            <a:chExt cx="2713" cy="705"/>
          </a:xfrm>
        </p:grpSpPr>
        <p:sp>
          <p:nvSpPr>
            <p:cNvPr id="27661"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7662"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7663" name="Text Box 15"/>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27664"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7665"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7666"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7668"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27669"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7659"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7660"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Tree>
    <p:extLst>
      <p:ext uri="{BB962C8B-B14F-4D97-AF65-F5344CB8AC3E}">
        <p14:creationId xmlns:p14="http://schemas.microsoft.com/office/powerpoint/2010/main" val="3756438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8676"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8677"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8678"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8679"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8680"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8695"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8696"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8697"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4343400"/>
            <a:ext cx="4306888" cy="1119188"/>
            <a:chOff x="2087" y="2016"/>
            <a:chExt cx="2713" cy="705"/>
          </a:xfrm>
        </p:grpSpPr>
        <p:sp>
          <p:nvSpPr>
            <p:cNvPr id="28686"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8687"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8688" name="Text Box 15"/>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28689"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8690"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8691"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8693"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28694"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8683"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8684"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28685"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a:ea typeface="굴림" charset="-127"/>
                <a:sym typeface="Symbol" pitchFamily="18" charset="2"/>
              </a:rPr>
              <a:t>=</a:t>
            </a:r>
            <a:r>
              <a:rPr lang="en-US" altLang="ko-KR" sz="2000">
                <a:ea typeface="굴림" charset="-127"/>
              </a:rPr>
              <a:t>v</a:t>
            </a:r>
            <a:r>
              <a:rPr lang="en-US" altLang="ko-KR" sz="2000" baseline="-25000">
                <a:ea typeface="굴림" charset="-127"/>
              </a:rPr>
              <a:t>0</a:t>
            </a:r>
          </a:p>
        </p:txBody>
      </p:sp>
    </p:spTree>
    <p:extLst>
      <p:ext uri="{BB962C8B-B14F-4D97-AF65-F5344CB8AC3E}">
        <p14:creationId xmlns:p14="http://schemas.microsoft.com/office/powerpoint/2010/main" val="2395568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29700"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29701"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9702"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29703"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29704"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29720"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29721"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29722"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4648200"/>
            <a:ext cx="4306888" cy="1119188"/>
            <a:chOff x="2087" y="2016"/>
            <a:chExt cx="2713" cy="705"/>
          </a:xfrm>
        </p:grpSpPr>
        <p:sp>
          <p:nvSpPr>
            <p:cNvPr id="29711"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29712"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29713" name="Text Box 15"/>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29714"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9715"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29716"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29718"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29719"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29707"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29708"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29709"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a:ea typeface="굴림" charset="-127"/>
                <a:sym typeface="Symbol" pitchFamily="18" charset="2"/>
              </a:rPr>
              <a:t>=</a:t>
            </a:r>
            <a:r>
              <a:rPr lang="en-US" altLang="ko-KR" sz="2000">
                <a:ea typeface="굴림" charset="-127"/>
              </a:rPr>
              <a:t>v</a:t>
            </a:r>
            <a:r>
              <a:rPr lang="en-US" altLang="ko-KR" sz="2000" baseline="-25000">
                <a:ea typeface="굴림" charset="-127"/>
              </a:rPr>
              <a:t>0</a:t>
            </a:r>
          </a:p>
        </p:txBody>
      </p:sp>
      <p:sp>
        <p:nvSpPr>
          <p:cNvPr id="29710" name="Text Box 25"/>
          <p:cNvSpPr txBox="1">
            <a:spLocks noChangeArrowheads="1"/>
          </p:cNvSpPr>
          <p:nvPr/>
        </p:nvSpPr>
        <p:spPr bwMode="auto">
          <a:xfrm>
            <a:off x="9144000" y="5029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n</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p</a:t>
            </a:r>
            <a:r>
              <a:rPr lang="en-US" altLang="ko-KR" sz="2000" baseline="-25000">
                <a:ea typeface="굴림" charset="-127"/>
              </a:rPr>
              <a:t>0</a:t>
            </a:r>
          </a:p>
        </p:txBody>
      </p:sp>
    </p:spTree>
    <p:extLst>
      <p:ext uri="{BB962C8B-B14F-4D97-AF65-F5344CB8AC3E}">
        <p14:creationId xmlns:p14="http://schemas.microsoft.com/office/powerpoint/2010/main" val="191785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0724"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0725"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0726"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0727"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0728"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0744"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0745"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0746"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grpSp>
        <p:nvGrpSpPr>
          <p:cNvPr id="3" name="Group 12"/>
          <p:cNvGrpSpPr>
            <a:grpSpLocks/>
          </p:cNvGrpSpPr>
          <p:nvPr/>
        </p:nvGrpSpPr>
        <p:grpSpPr bwMode="auto">
          <a:xfrm>
            <a:off x="4876800" y="5357814"/>
            <a:ext cx="4306888" cy="1119187"/>
            <a:chOff x="2087" y="2016"/>
            <a:chExt cx="2713" cy="705"/>
          </a:xfrm>
        </p:grpSpPr>
        <p:sp>
          <p:nvSpPr>
            <p:cNvPr id="30735" name="Text Box 13"/>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0736" name="AutoShape 14"/>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0737" name="Text Box 15"/>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0738" name="Line 16"/>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30739" name="Line 17"/>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30740" name="Text Box 18"/>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19"/>
            <p:cNvGrpSpPr>
              <a:grpSpLocks/>
            </p:cNvGrpSpPr>
            <p:nvPr/>
          </p:nvGrpSpPr>
          <p:grpSpPr bwMode="auto">
            <a:xfrm>
              <a:off x="2496" y="2448"/>
              <a:ext cx="624" cy="273"/>
              <a:chOff x="3888" y="2208"/>
              <a:chExt cx="624" cy="273"/>
            </a:xfrm>
          </p:grpSpPr>
          <p:sp>
            <p:nvSpPr>
              <p:cNvPr id="30742"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0743"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30731"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30732"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30733"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a:ea typeface="굴림" charset="-127"/>
                <a:sym typeface="Symbol" pitchFamily="18" charset="2"/>
              </a:rPr>
              <a:t>=</a:t>
            </a:r>
            <a:r>
              <a:rPr lang="en-US" altLang="ko-KR" sz="2000">
                <a:ea typeface="굴림" charset="-127"/>
              </a:rPr>
              <a:t>v</a:t>
            </a:r>
            <a:r>
              <a:rPr lang="en-US" altLang="ko-KR" sz="2000" baseline="-25000">
                <a:ea typeface="굴림" charset="-127"/>
              </a:rPr>
              <a:t>0</a:t>
            </a:r>
          </a:p>
        </p:txBody>
      </p:sp>
      <p:sp>
        <p:nvSpPr>
          <p:cNvPr id="30734" name="Text Box 25"/>
          <p:cNvSpPr txBox="1">
            <a:spLocks noChangeArrowheads="1"/>
          </p:cNvSpPr>
          <p:nvPr/>
        </p:nvSpPr>
        <p:spPr bwMode="auto">
          <a:xfrm>
            <a:off x="9144000" y="5029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n</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p</a:t>
            </a:r>
            <a:r>
              <a:rPr lang="en-US" altLang="ko-KR" sz="2000" baseline="-25000">
                <a:ea typeface="굴림" charset="-127"/>
              </a:rPr>
              <a:t>0</a:t>
            </a:r>
          </a:p>
        </p:txBody>
      </p:sp>
    </p:spTree>
    <p:extLst>
      <p:ext uri="{BB962C8B-B14F-4D97-AF65-F5344CB8AC3E}">
        <p14:creationId xmlns:p14="http://schemas.microsoft.com/office/powerpoint/2010/main" val="2029098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1748"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1749"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1750"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1751"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1752"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1770"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1771"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1772"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31754" name="AutoShape 25"/>
          <p:cNvSpPr>
            <a:spLocks noChangeArrowheads="1"/>
          </p:cNvSpPr>
          <p:nvPr/>
        </p:nvSpPr>
        <p:spPr bwMode="auto">
          <a:xfrm>
            <a:off x="5715000" y="2590800"/>
            <a:ext cx="3352800" cy="1676400"/>
          </a:xfrm>
          <a:prstGeom prst="wedgeRectCallout">
            <a:avLst>
              <a:gd name="adj1" fmla="val -87833"/>
              <a:gd name="adj2" fmla="val 111366"/>
            </a:avLst>
          </a:prstGeom>
          <a:solidFill>
            <a:srgbClr val="CCFFFF"/>
          </a:solidFill>
          <a:ln w="12700" algn="ctr">
            <a:solidFill>
              <a:schemeClr val="tx1"/>
            </a:solidFill>
            <a:miter lim="800000"/>
            <a:headEnd type="none" w="lg" len="lg"/>
            <a:tailEnd/>
          </a:ln>
        </p:spPr>
        <p:txBody>
          <a:bodyPr anchor="ctr"/>
          <a:lstStyle/>
          <a:p>
            <a:endParaRPr lang="ko-KR" altLang="ko-KR">
              <a:ea typeface="굴림" charset="-127"/>
            </a:endParaRPr>
          </a:p>
        </p:txBody>
      </p:sp>
      <p:sp>
        <p:nvSpPr>
          <p:cNvPr id="31755" name="AutoShape 26"/>
          <p:cNvSpPr>
            <a:spLocks noChangeArrowheads="1"/>
          </p:cNvSpPr>
          <p:nvPr/>
        </p:nvSpPr>
        <p:spPr bwMode="auto">
          <a:xfrm>
            <a:off x="5715000" y="2590800"/>
            <a:ext cx="3352800" cy="2209800"/>
          </a:xfrm>
          <a:prstGeom prst="wedgeRectCallout">
            <a:avLst>
              <a:gd name="adj1" fmla="val 64773"/>
              <a:gd name="adj2" fmla="val 78806"/>
            </a:avLst>
          </a:prstGeom>
          <a:solidFill>
            <a:srgbClr val="CCFFFF"/>
          </a:solidFill>
          <a:ln w="12700" algn="ctr">
            <a:solidFill>
              <a:schemeClr val="tx1"/>
            </a:solidFill>
            <a:miter lim="800000"/>
            <a:headEnd type="none" w="lg" len="lg"/>
            <a:tailEnd/>
          </a:ln>
        </p:spPr>
        <p:txBody>
          <a:bodyPr anchor="ctr"/>
          <a:lstStyle/>
          <a:p>
            <a:r>
              <a:rPr lang="en-US" altLang="ko-KR" sz="2000" dirty="0">
                <a:ea typeface="굴림" charset="-127"/>
              </a:rPr>
              <a:t>solve: x</a:t>
            </a:r>
            <a:r>
              <a:rPr lang="en-US" altLang="ko-KR" sz="2000" baseline="-25000" dirty="0">
                <a:ea typeface="굴림" charset="-127"/>
              </a:rPr>
              <a:t>0</a:t>
            </a:r>
            <a:r>
              <a:rPr lang="en-US" altLang="ko-KR" sz="2000" dirty="0">
                <a:ea typeface="굴림" charset="-127"/>
              </a:rPr>
              <a:t>&gt;0 and p</a:t>
            </a:r>
            <a:r>
              <a:rPr lang="en-US" altLang="ko-KR" sz="2000" baseline="-25000" dirty="0">
                <a:ea typeface="굴림" charset="-127"/>
              </a:rPr>
              <a:t>0</a:t>
            </a:r>
            <a:r>
              <a:rPr lang="en-US" altLang="ko-KR" sz="2000" b="1" dirty="0">
                <a:ea typeface="굴림" charset="-127"/>
                <a:sym typeface="Symbol" pitchFamily="18" charset="2"/>
              </a:rPr>
              <a:t></a:t>
            </a:r>
            <a:r>
              <a:rPr lang="en-US" altLang="ko-KR" sz="2000" dirty="0">
                <a:ea typeface="굴림" charset="-127"/>
              </a:rPr>
              <a:t>NULL and 2x</a:t>
            </a:r>
            <a:r>
              <a:rPr lang="en-US" altLang="ko-KR" sz="2000" baseline="-25000" dirty="0">
                <a:ea typeface="굴림" charset="-127"/>
              </a:rPr>
              <a:t>0</a:t>
            </a:r>
            <a:r>
              <a:rPr lang="en-US" altLang="ko-KR" sz="2000" dirty="0">
                <a:ea typeface="굴림" charset="-127"/>
              </a:rPr>
              <a:t>+1=v</a:t>
            </a:r>
            <a:r>
              <a:rPr lang="en-US" altLang="ko-KR" sz="2000" baseline="-25000" dirty="0">
                <a:ea typeface="굴림" charset="-127"/>
              </a:rPr>
              <a:t>0 </a:t>
            </a:r>
            <a:r>
              <a:rPr lang="en-US" altLang="ko-KR" sz="2000" dirty="0">
                <a:ea typeface="굴림" charset="-127"/>
              </a:rPr>
              <a:t>and n</a:t>
            </a:r>
            <a:r>
              <a:rPr lang="en-US" altLang="ko-KR" sz="2000" baseline="-25000" dirty="0">
                <a:ea typeface="굴림" charset="-127"/>
              </a:rPr>
              <a:t>0</a:t>
            </a:r>
            <a:r>
              <a:rPr lang="en-US" altLang="ko-KR" sz="2000" dirty="0">
                <a:solidFill>
                  <a:srgbClr val="FF3300"/>
                </a:solidFill>
                <a:ea typeface="굴림" charset="-127"/>
              </a:rPr>
              <a:t>=</a:t>
            </a:r>
            <a:r>
              <a:rPr lang="en-US" altLang="ko-KR" sz="2000" dirty="0">
                <a:ea typeface="굴림" charset="-127"/>
              </a:rPr>
              <a:t>p</a:t>
            </a:r>
            <a:r>
              <a:rPr lang="en-US" altLang="ko-KR" sz="2000" baseline="-25000" dirty="0">
                <a:ea typeface="굴림" charset="-127"/>
              </a:rPr>
              <a:t>0</a:t>
            </a:r>
          </a:p>
          <a:p>
            <a:endParaRPr lang="en-US" altLang="ko-KR" sz="2000" dirty="0">
              <a:ea typeface="굴림" charset="-127"/>
            </a:endParaRPr>
          </a:p>
          <a:p>
            <a:endParaRPr lang="en-US" altLang="ko-KR" sz="2000" baseline="-25000" dirty="0">
              <a:ea typeface="굴림" charset="-127"/>
            </a:endParaRPr>
          </a:p>
          <a:p>
            <a:endParaRPr lang="en-US" altLang="ko-KR" sz="2000" baseline="-25000" dirty="0">
              <a:ea typeface="굴림" charset="-127"/>
            </a:endParaRPr>
          </a:p>
          <a:p>
            <a:endParaRPr lang="en-US" altLang="ko-KR" sz="2000" baseline="-25000" dirty="0">
              <a:ea typeface="굴림" charset="-127"/>
            </a:endParaRPr>
          </a:p>
          <a:p>
            <a:endParaRPr lang="en-US" altLang="ko-KR" sz="2000" baseline="-25000" dirty="0">
              <a:ea typeface="굴림" charset="-127"/>
            </a:endParaRPr>
          </a:p>
        </p:txBody>
      </p:sp>
      <p:grpSp>
        <p:nvGrpSpPr>
          <p:cNvPr id="3" name="Group 47"/>
          <p:cNvGrpSpPr>
            <a:grpSpLocks/>
          </p:cNvGrpSpPr>
          <p:nvPr/>
        </p:nvGrpSpPr>
        <p:grpSpPr bwMode="auto">
          <a:xfrm>
            <a:off x="4876800" y="5357814"/>
            <a:ext cx="4306888" cy="1119187"/>
            <a:chOff x="2087" y="2016"/>
            <a:chExt cx="2713" cy="705"/>
          </a:xfrm>
        </p:grpSpPr>
        <p:sp>
          <p:nvSpPr>
            <p:cNvPr id="31761" name="Text Box 48"/>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1762" name="AutoShape 49"/>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1763" name="Text Box 50"/>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1764" name="Line 51"/>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31765" name="Line 52"/>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31766" name="Text Box 53"/>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4" name="Group 54"/>
            <p:cNvGrpSpPr>
              <a:grpSpLocks/>
            </p:cNvGrpSpPr>
            <p:nvPr/>
          </p:nvGrpSpPr>
          <p:grpSpPr bwMode="auto">
            <a:xfrm>
              <a:off x="2496" y="2448"/>
              <a:ext cx="624" cy="273"/>
              <a:chOff x="3888" y="2208"/>
              <a:chExt cx="624" cy="273"/>
            </a:xfrm>
          </p:grpSpPr>
          <p:sp>
            <p:nvSpPr>
              <p:cNvPr id="31768" name="Text Box 55"/>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1769" name="Line 56"/>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31757" name="Text Box 57"/>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31758" name="Text Box 58"/>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31759" name="Text Box 59"/>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a:ea typeface="굴림" charset="-127"/>
                <a:sym typeface="Symbol" pitchFamily="18" charset="2"/>
              </a:rPr>
              <a:t>=</a:t>
            </a:r>
            <a:r>
              <a:rPr lang="en-US" altLang="ko-KR" sz="2000">
                <a:ea typeface="굴림" charset="-127"/>
              </a:rPr>
              <a:t>v</a:t>
            </a:r>
            <a:r>
              <a:rPr lang="en-US" altLang="ko-KR" sz="2000" baseline="-25000">
                <a:ea typeface="굴림" charset="-127"/>
              </a:rPr>
              <a:t>0</a:t>
            </a:r>
          </a:p>
        </p:txBody>
      </p:sp>
      <p:sp>
        <p:nvSpPr>
          <p:cNvPr id="31760" name="Text Box 60"/>
          <p:cNvSpPr txBox="1">
            <a:spLocks noChangeArrowheads="1"/>
          </p:cNvSpPr>
          <p:nvPr/>
        </p:nvSpPr>
        <p:spPr bwMode="auto">
          <a:xfrm>
            <a:off x="9144000" y="5029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n</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p</a:t>
            </a:r>
            <a:r>
              <a:rPr lang="en-US" altLang="ko-KR" sz="2000" baseline="-25000">
                <a:ea typeface="굴림" charset="-127"/>
              </a:rPr>
              <a:t>0</a:t>
            </a:r>
          </a:p>
        </p:txBody>
      </p:sp>
    </p:spTree>
    <p:extLst>
      <p:ext uri="{BB962C8B-B14F-4D97-AF65-F5344CB8AC3E}">
        <p14:creationId xmlns:p14="http://schemas.microsoft.com/office/powerpoint/2010/main" val="389126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914400" y="-85835"/>
            <a:ext cx="10499018" cy="745133"/>
          </a:xfrm>
        </p:spPr>
        <p:txBody>
          <a:bodyPr/>
          <a:lstStyle/>
          <a:p>
            <a:r>
              <a:rPr lang="en-US" altLang="ko-KR" sz="3200" dirty="0">
                <a:solidFill>
                  <a:schemeClr val="bg1"/>
                </a:solidFill>
                <a:latin typeface="HY헤드라인M" panose="02030600000101010101" pitchFamily="18" charset="-127"/>
                <a:ea typeface="HY헤드라인M" panose="02030600000101010101" pitchFamily="18" charset="-127"/>
              </a:rPr>
              <a:t>SW </a:t>
            </a:r>
            <a:r>
              <a:rPr lang="ko-KR" altLang="en-US" sz="3200" dirty="0">
                <a:solidFill>
                  <a:schemeClr val="bg1"/>
                </a:solidFill>
                <a:latin typeface="HY헤드라인M" panose="02030600000101010101" pitchFamily="18" charset="-127"/>
                <a:ea typeface="HY헤드라인M" panose="02030600000101010101" pitchFamily="18" charset="-127"/>
              </a:rPr>
              <a:t>오류로 인한 비극적인 사고들</a:t>
            </a:r>
          </a:p>
        </p:txBody>
      </p:sp>
      <p:sp>
        <p:nvSpPr>
          <p:cNvPr id="6" name="TextBox 5"/>
          <p:cNvSpPr txBox="1"/>
          <p:nvPr/>
        </p:nvSpPr>
        <p:spPr>
          <a:xfrm>
            <a:off x="4337056" y="4269379"/>
            <a:ext cx="3544201" cy="2068864"/>
          </a:xfrm>
          <a:prstGeom prst="rect">
            <a:avLst/>
          </a:prstGeom>
          <a:noFill/>
          <a:ln>
            <a:solidFill>
              <a:schemeClr val="accent1"/>
            </a:solidFill>
          </a:ln>
        </p:spPr>
        <p:txBody>
          <a:bodyPr wrap="none" rtlCol="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(2010s) </a:t>
            </a:r>
            <a:r>
              <a:rPr kumimoji="0" lang="ko-KR" altLang="en-US" sz="2000" b="0" i="0" u="sng" strike="noStrike" kern="1200" cap="none" spc="0" normalizeH="0" baseline="0" noProof="0" dirty="0" err="1">
                <a:ln>
                  <a:noFill/>
                </a:ln>
                <a:solidFill>
                  <a:prstClr val="black"/>
                </a:solidFill>
                <a:effectLst/>
                <a:uLnTx/>
                <a:uFillTx/>
                <a:latin typeface="Calibri"/>
                <a:ea typeface="맑은 고딕" panose="020B0503020000020004" pitchFamily="50" charset="-127"/>
                <a:cs typeface="+mn-cs"/>
              </a:rPr>
              <a:t>토요타</a:t>
            </a:r>
            <a:r>
              <a:rPr kumimoji="0" lang="ko-KR" altLang="en-US"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r>
              <a:rPr kumimoji="0" lang="ko-KR" altLang="en-US" sz="2000" b="0" i="0" u="sng" strike="noStrike" kern="1200" cap="none" spc="0" normalizeH="0" baseline="0" noProof="0" dirty="0" err="1">
                <a:ln>
                  <a:noFill/>
                </a:ln>
                <a:solidFill>
                  <a:prstClr val="black"/>
                </a:solidFill>
                <a:effectLst/>
                <a:uLnTx/>
                <a:uFillTx/>
                <a:latin typeface="Calibri"/>
                <a:ea typeface="맑은 고딕" panose="020B0503020000020004" pitchFamily="50" charset="-127"/>
                <a:cs typeface="+mn-cs"/>
              </a:rPr>
              <a:t>급발진</a:t>
            </a:r>
            <a:r>
              <a:rPr kumimoji="0" lang="ko-KR" altLang="en-US"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사고</a:t>
            </a:r>
            <a: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2002</a:t>
            </a:r>
            <a:r>
              <a:rPr kumimoji="0" lang="ko-KR" altLang="en-US"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년 이후 </a:t>
            </a: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89 </a:t>
            </a:r>
            <a:r>
              <a:rPr kumimoji="0" lang="ko-KR" altLang="en-US"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명 사망</a:t>
            </a: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 </a:t>
            </a:r>
            <a:endPar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endParaRP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2012</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년에야 </a:t>
            </a:r>
            <a:r>
              <a:rPr kumimoji="0" lang="ko-KR" altLang="en-US" sz="1800" b="0" i="0" u="none" strike="noStrike" kern="1200" cap="none" spc="0" normalizeH="0" baseline="0" noProof="0" dirty="0" err="1">
                <a:ln>
                  <a:noFill/>
                </a:ln>
                <a:solidFill>
                  <a:prstClr val="black"/>
                </a:solidFill>
                <a:effectLst/>
                <a:uLnTx/>
                <a:uFillTx/>
                <a:latin typeface="Calibri"/>
                <a:ea typeface="맑은 고딕" panose="020B0503020000020004" pitchFamily="50" charset="-127"/>
                <a:cs typeface="+mn-cs"/>
              </a:rPr>
              <a:t>급발진</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사고가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SW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오류로 인해 발생 입증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2014</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년에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12 </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억달러 </a:t>
            </a:r>
            <a:b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b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벌금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p>
        </p:txBody>
      </p:sp>
      <p:pic>
        <p:nvPicPr>
          <p:cNvPr id="9" name="Picture 6" descr="Image result for 2003 electricity blackout in new york"/>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13" y="2177529"/>
            <a:ext cx="2880000" cy="190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102" y="4269378"/>
            <a:ext cx="3723533" cy="2068865"/>
          </a:xfrm>
          <a:prstGeom prst="rect">
            <a:avLst/>
          </a:prstGeom>
          <a:noFill/>
          <a:ln>
            <a:solidFill>
              <a:schemeClr val="accent1"/>
            </a:solidFill>
          </a:ln>
        </p:spPr>
        <p:txBody>
          <a:bodyPr wrap="none" rtlCol="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(2003) </a:t>
            </a:r>
            <a:r>
              <a:rPr kumimoji="0" lang="ko-KR" altLang="en-US"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미국</a:t>
            </a:r>
            <a: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a:t>
            </a:r>
            <a:r>
              <a:rPr kumimoji="0" lang="ko-KR" altLang="en-US"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캐나다 대규모 정전</a:t>
            </a:r>
            <a:endPar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미국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7</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개주와 캐나다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1</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개주가 </a:t>
            </a:r>
            <a:b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b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3</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일동안 정전</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MISO </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모니터링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SW </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오류로 </a:t>
            </a:r>
            <a:b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b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발생</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ko-KR" altLang="en-US"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피해 추산 </a:t>
            </a: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5</a:t>
            </a:r>
            <a:r>
              <a:rPr kumimoji="0" lang="ko-KR" altLang="en-US" sz="1800" b="0" i="0" u="none" strike="noStrike" kern="1200" cap="none" spc="0" normalizeH="0" baseline="0" noProof="0" dirty="0" err="1">
                <a:ln>
                  <a:noFill/>
                </a:ln>
                <a:solidFill>
                  <a:srgbClr val="FF0000"/>
                </a:solidFill>
                <a:effectLst/>
                <a:uLnTx/>
                <a:uFillTx/>
                <a:latin typeface="Calibri"/>
                <a:ea typeface="맑은 고딕" panose="020B0503020000020004" pitchFamily="50" charset="-127"/>
                <a:cs typeface="+mn-cs"/>
              </a:rPr>
              <a:t>천만명</a:t>
            </a: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 </a:t>
            </a: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60 </a:t>
            </a:r>
            <a:r>
              <a:rPr kumimoji="0" lang="ko-KR" altLang="en-US"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억불의 금전적 손실 </a:t>
            </a: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 </a:t>
            </a:r>
            <a:endParaRPr kumimoji="0" lang="ko-KR" altLang="en-US"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endParaRPr>
          </a:p>
        </p:txBody>
      </p:sp>
      <p:grpSp>
        <p:nvGrpSpPr>
          <p:cNvPr id="11" name="그룹 10"/>
          <p:cNvGrpSpPr/>
          <p:nvPr/>
        </p:nvGrpSpPr>
        <p:grpSpPr>
          <a:xfrm>
            <a:off x="1407694" y="854079"/>
            <a:ext cx="9608652" cy="1151466"/>
            <a:chOff x="131868" y="1313596"/>
            <a:chExt cx="8713797" cy="1151466"/>
          </a:xfrm>
        </p:grpSpPr>
        <p:sp>
          <p:nvSpPr>
            <p:cNvPr id="12" name="빗면 11"/>
            <p:cNvSpPr/>
            <p:nvPr/>
          </p:nvSpPr>
          <p:spPr>
            <a:xfrm>
              <a:off x="231770" y="1313596"/>
              <a:ext cx="8531230" cy="1151466"/>
            </a:xfrm>
            <a:prstGeom prst="beve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panose="020B0503020000020004" pitchFamily="50" charset="-127"/>
                <a:cs typeface="+mn-cs"/>
              </a:endParaRPr>
            </a:p>
          </p:txBody>
        </p:sp>
        <p:sp>
          <p:nvSpPr>
            <p:cNvPr id="13" name="TextBox 12"/>
            <p:cNvSpPr txBox="1"/>
            <p:nvPr/>
          </p:nvSpPr>
          <p:spPr>
            <a:xfrm>
              <a:off x="131868" y="1491664"/>
              <a:ext cx="8713797" cy="892552"/>
            </a:xfrm>
            <a:prstGeom prst="rect">
              <a:avLst/>
            </a:prstGeom>
            <a:noFill/>
            <a:ln>
              <a:noFill/>
            </a:ln>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SW</a:t>
              </a:r>
              <a:r>
                <a:rPr kumimoji="0" lang="ko-KR" altLang="en-US" sz="24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는 </a:t>
              </a:r>
              <a:r>
                <a:rPr kumimoji="0" lang="en-US" altLang="ko-KR" sz="24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4</a:t>
              </a:r>
              <a:r>
                <a:rPr kumimoji="0" lang="ko-KR" altLang="en-US" sz="24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차 산업사회의 핵심이지만</a:t>
              </a:r>
              <a:r>
                <a:rPr kumimoji="0" lang="en-US" altLang="ko-KR" sz="24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br>
                <a:rPr kumimoji="0" lang="en-US" altLang="ko-KR" sz="24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br>
              <a:r>
                <a:rPr kumimoji="0" lang="en-US" altLang="ko-KR" sz="2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SW</a:t>
              </a:r>
              <a:r>
                <a:rPr kumimoji="0" lang="ko-KR" altLang="en-US" sz="2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의</a:t>
              </a:r>
              <a:r>
                <a:rPr kumimoji="0" lang="en-US" altLang="ko-KR" sz="2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 </a:t>
              </a:r>
              <a:r>
                <a:rPr kumimoji="0" lang="ko-KR" altLang="en-US" sz="2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높은 복잡도로 인해</a:t>
              </a:r>
              <a:r>
                <a:rPr kumimoji="0" lang="en-US" altLang="ko-KR" sz="2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  SW</a:t>
              </a:r>
              <a:r>
                <a:rPr kumimoji="0" lang="ko-KR" altLang="en-US" sz="2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의 안전성은 위험한 수준</a:t>
              </a:r>
              <a:endParaRPr kumimoji="0" lang="ko-KR" altLang="en-US" sz="24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endParaRPr>
            </a:p>
          </p:txBody>
        </p:sp>
      </p:grpSp>
      <p:sp>
        <p:nvSpPr>
          <p:cNvPr id="14" name="TextBox 13"/>
          <p:cNvSpPr txBox="1"/>
          <p:nvPr/>
        </p:nvSpPr>
        <p:spPr>
          <a:xfrm>
            <a:off x="8201263" y="4269379"/>
            <a:ext cx="3380193" cy="2068864"/>
          </a:xfrm>
          <a:prstGeom prst="rect">
            <a:avLst/>
          </a:prstGeom>
          <a:noFill/>
          <a:ln>
            <a:solidFill>
              <a:schemeClr val="accent1"/>
            </a:solidFill>
          </a:ln>
        </p:spPr>
        <p:txBody>
          <a:bodyPr wrap="none" rtlCol="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(2018-2019) </a:t>
            </a:r>
            <a:r>
              <a:rPr kumimoji="0" lang="ko-KR" altLang="en-US"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보잉</a:t>
            </a:r>
            <a: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737 MAX  </a:t>
            </a:r>
            <a:b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br>
            <a:r>
              <a:rPr kumimoji="0" lang="ko-KR" altLang="en-US"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추락사고</a:t>
            </a:r>
            <a:r>
              <a:rPr kumimoji="0" lang="en-US" altLang="ko-KR" sz="2000" b="0" i="0" u="sng"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2</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건의 추락사고로 </a:t>
            </a: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346 </a:t>
            </a:r>
            <a:r>
              <a:rPr kumimoji="0" lang="ko-KR" altLang="en-US"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명 사망 </a:t>
            </a:r>
            <a:r>
              <a:rPr kumimoji="0" lang="en-US" altLang="ko-KR" sz="1800" b="0" i="0" u="none" strike="noStrike" kern="1200" cap="none" spc="0" normalizeH="0" baseline="0" noProof="0" dirty="0">
                <a:ln>
                  <a:noFill/>
                </a:ln>
                <a:solidFill>
                  <a:srgbClr val="FF0000"/>
                </a:solidFill>
                <a:effectLst/>
                <a:uLnTx/>
                <a:uFillTx/>
                <a:latin typeface="Calibri"/>
                <a:ea typeface="맑은 고딕" panose="020B0503020000020004" pitchFamily="50" charset="-127"/>
                <a:cs typeface="+mn-cs"/>
              </a:rPr>
              <a:t> </a:t>
            </a:r>
            <a:endPar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endParaRPr>
          </a:p>
          <a:p>
            <a:pPr marL="285750" marR="0" lvl="0" indent="-285750" algn="l" defTabSz="914400" rtl="0" eaLnBrk="1" fontAlgn="auto" latinLnBrk="1" hangingPunct="1">
              <a:lnSpc>
                <a:spcPct val="100000"/>
              </a:lnSpc>
              <a:spcBef>
                <a:spcPts val="0"/>
              </a:spcBef>
              <a:spcAft>
                <a:spcPts val="0"/>
              </a:spcAft>
              <a:buClrTx/>
              <a:buSzTx/>
              <a:buFontTx/>
              <a:buChar char="-"/>
              <a:tabLst/>
              <a:defRPr/>
            </a:pP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보잉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737 MAX </a:t>
            </a: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는 이제 아무도</a:t>
            </a:r>
            <a:b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b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구매하지 않으며 보잉사 </a:t>
            </a:r>
            <a:b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br>
            <a:r>
              <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주가 대폭락 </a:t>
            </a:r>
            <a:r>
              <a:rPr kumimoji="0" lang="en-US" altLang="ko-KR" sz="1800" b="0" i="0" u="none" strike="noStrike" kern="1200" cap="none" spc="0" normalizeH="0" baseline="0" noProof="0" dirty="0">
                <a:ln>
                  <a:noFill/>
                </a:ln>
                <a:solidFill>
                  <a:prstClr val="black"/>
                </a:solidFill>
                <a:effectLst/>
                <a:uLnTx/>
                <a:uFillTx/>
                <a:latin typeface="Calibri"/>
                <a:ea typeface="맑은 고딕" panose="020B0503020000020004" pitchFamily="50" charset="-127"/>
                <a:cs typeface="+mn-cs"/>
              </a:rPr>
              <a:t> </a:t>
            </a:r>
          </a:p>
        </p:txBody>
      </p:sp>
      <p:pic>
        <p:nvPicPr>
          <p:cNvPr id="1028" name="Picture 4" descr="https://airwaysmag.com/wp-content/uploads/2018/10/Lionair-indonesia-plane-crash_001-4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565" y="2177529"/>
            <a:ext cx="3028853" cy="1919866"/>
          </a:xfrm>
          <a:prstGeom prst="rect">
            <a:avLst/>
          </a:prstGeom>
          <a:noFill/>
          <a:extLst>
            <a:ext uri="{909E8E84-426E-40DD-AFC4-6F175D3DCCD1}">
              <a14:hiddenFill xmlns:a14="http://schemas.microsoft.com/office/drawing/2010/main">
                <a:solidFill>
                  <a:srgbClr val="FFFFFF"/>
                </a:solidFill>
              </a14:hiddenFill>
            </a:ext>
          </a:extLst>
        </p:spPr>
      </p:pic>
      <p:pic>
        <p:nvPicPr>
          <p:cNvPr id="15" name="그림 14"/>
          <p:cNvPicPr>
            <a:picLocks noChangeAspect="1"/>
          </p:cNvPicPr>
          <p:nvPr/>
        </p:nvPicPr>
        <p:blipFill>
          <a:blip r:embed="rId4"/>
          <a:stretch>
            <a:fillRect/>
          </a:stretch>
        </p:blipFill>
        <p:spPr>
          <a:xfrm>
            <a:off x="4529480" y="2177529"/>
            <a:ext cx="3028853" cy="1908000"/>
          </a:xfrm>
          <a:prstGeom prst="rect">
            <a:avLst/>
          </a:prstGeom>
        </p:spPr>
      </p:pic>
      <p:pic>
        <p:nvPicPr>
          <p:cNvPr id="5" name="Picture 4" descr="Flag of the United States of Amer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954" y="5057515"/>
            <a:ext cx="686681" cy="3620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Canada (Pantone).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2955" y="5506702"/>
            <a:ext cx="704122" cy="3534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yota Logo, HD, Mean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7065" y="5377595"/>
            <a:ext cx="1133729" cy="9717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eing: Boeing Korea - Hom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25636" y="5639577"/>
            <a:ext cx="1913179" cy="72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86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2772"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2773"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2774"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2775"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2776"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2799"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2800"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2801"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32778" name="AutoShape 12"/>
          <p:cNvSpPr>
            <a:spLocks noChangeArrowheads="1"/>
          </p:cNvSpPr>
          <p:nvPr/>
        </p:nvSpPr>
        <p:spPr bwMode="auto">
          <a:xfrm>
            <a:off x="5715000" y="2590800"/>
            <a:ext cx="3352800" cy="1676400"/>
          </a:xfrm>
          <a:prstGeom prst="wedgeRectCallout">
            <a:avLst>
              <a:gd name="adj1" fmla="val -87833"/>
              <a:gd name="adj2" fmla="val 111366"/>
            </a:avLst>
          </a:prstGeom>
          <a:solidFill>
            <a:srgbClr val="CCFFFF"/>
          </a:solidFill>
          <a:ln w="12700" algn="ctr">
            <a:solidFill>
              <a:schemeClr val="tx1"/>
            </a:solidFill>
            <a:miter lim="800000"/>
            <a:headEnd type="none" w="lg" len="lg"/>
            <a:tailEnd/>
          </a:ln>
        </p:spPr>
        <p:txBody>
          <a:bodyPr anchor="ctr"/>
          <a:lstStyle/>
          <a:p>
            <a:endParaRPr lang="ko-KR" altLang="ko-KR">
              <a:ea typeface="굴림" charset="-127"/>
            </a:endParaRPr>
          </a:p>
        </p:txBody>
      </p:sp>
      <p:sp>
        <p:nvSpPr>
          <p:cNvPr id="32779" name="AutoShape 13"/>
          <p:cNvSpPr>
            <a:spLocks noChangeArrowheads="1"/>
          </p:cNvSpPr>
          <p:nvPr/>
        </p:nvSpPr>
        <p:spPr bwMode="auto">
          <a:xfrm>
            <a:off x="5715000" y="2590800"/>
            <a:ext cx="3352800" cy="2209800"/>
          </a:xfrm>
          <a:prstGeom prst="wedgeRectCallout">
            <a:avLst>
              <a:gd name="adj1" fmla="val 64773"/>
              <a:gd name="adj2" fmla="val 78806"/>
            </a:avLst>
          </a:prstGeom>
          <a:solidFill>
            <a:srgbClr val="CCFFFF"/>
          </a:solidFill>
          <a:ln w="12700" algn="ctr">
            <a:solidFill>
              <a:schemeClr val="tx1"/>
            </a:solidFill>
            <a:miter lim="800000"/>
            <a:headEnd type="none" w="lg" len="lg"/>
            <a:tailEnd/>
          </a:ln>
        </p:spPr>
        <p:txBody>
          <a:bodyPr anchor="ctr"/>
          <a:lstStyle/>
          <a:p>
            <a:r>
              <a:rPr lang="en-US" altLang="ko-KR" sz="2000">
                <a:ea typeface="굴림" charset="-127"/>
              </a:rPr>
              <a:t>solve: x</a:t>
            </a:r>
            <a:r>
              <a:rPr lang="en-US" altLang="ko-KR" sz="2000" baseline="-25000">
                <a:ea typeface="굴림" charset="-127"/>
              </a:rPr>
              <a:t>0</a:t>
            </a:r>
            <a:r>
              <a:rPr lang="en-US" altLang="ko-KR" sz="2000">
                <a:ea typeface="굴림" charset="-127"/>
              </a:rPr>
              <a:t>&gt;0 and 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 and 2x</a:t>
            </a:r>
            <a:r>
              <a:rPr lang="en-US" altLang="ko-KR" sz="2000" baseline="-25000">
                <a:ea typeface="굴림" charset="-127"/>
              </a:rPr>
              <a:t>0</a:t>
            </a:r>
            <a:r>
              <a:rPr lang="en-US" altLang="ko-KR" sz="2000">
                <a:ea typeface="굴림" charset="-127"/>
              </a:rPr>
              <a:t>+1=v</a:t>
            </a:r>
            <a:r>
              <a:rPr lang="en-US" altLang="ko-KR" sz="2000" baseline="-25000">
                <a:ea typeface="굴림" charset="-127"/>
              </a:rPr>
              <a:t>0 </a:t>
            </a:r>
            <a:r>
              <a:rPr lang="en-US" altLang="ko-KR" sz="2000">
                <a:ea typeface="굴림" charset="-127"/>
              </a:rPr>
              <a:t>and n</a:t>
            </a:r>
            <a:r>
              <a:rPr lang="en-US" altLang="ko-KR" sz="2000" baseline="-25000">
                <a:ea typeface="굴림" charset="-127"/>
              </a:rPr>
              <a:t>0</a:t>
            </a:r>
            <a:r>
              <a:rPr lang="en-US" altLang="ko-KR" sz="2000">
                <a:solidFill>
                  <a:srgbClr val="FF3300"/>
                </a:solidFill>
                <a:ea typeface="굴림" charset="-127"/>
              </a:rPr>
              <a:t>=</a:t>
            </a:r>
            <a:r>
              <a:rPr lang="en-US" altLang="ko-KR" sz="2000">
                <a:ea typeface="굴림" charset="-127"/>
              </a:rPr>
              <a:t>p</a:t>
            </a:r>
            <a:r>
              <a:rPr lang="en-US" altLang="ko-KR" sz="2000" baseline="-25000">
                <a:ea typeface="굴림" charset="-127"/>
              </a:rPr>
              <a:t>0</a:t>
            </a:r>
          </a:p>
          <a:p>
            <a:endParaRPr lang="en-US" altLang="ko-KR" sz="2000">
              <a:ea typeface="굴림" charset="-127"/>
            </a:endParaRPr>
          </a:p>
          <a:p>
            <a:r>
              <a:rPr lang="en-US" altLang="ko-KR" sz="2000">
                <a:ea typeface="굴림" charset="-127"/>
              </a:rPr>
              <a:t>x</a:t>
            </a:r>
            <a:r>
              <a:rPr lang="en-US" altLang="ko-KR" sz="2000" baseline="-25000">
                <a:ea typeface="굴림" charset="-127"/>
              </a:rPr>
              <a:t>0</a:t>
            </a:r>
            <a:r>
              <a:rPr lang="en-US" altLang="ko-KR" sz="2000">
                <a:ea typeface="굴림" charset="-127"/>
              </a:rPr>
              <a:t>=1, p</a:t>
            </a:r>
            <a:r>
              <a:rPr lang="en-US" altLang="ko-KR" sz="2000" baseline="-25000">
                <a:ea typeface="굴림" charset="-127"/>
              </a:rPr>
              <a:t>0</a:t>
            </a:r>
          </a:p>
          <a:p>
            <a:endParaRPr lang="en-US" altLang="ko-KR" sz="2000" baseline="-25000">
              <a:ea typeface="굴림" charset="-127"/>
            </a:endParaRPr>
          </a:p>
          <a:p>
            <a:endParaRPr lang="en-US" altLang="ko-KR" sz="2000" baseline="-25000">
              <a:ea typeface="굴림" charset="-127"/>
            </a:endParaRPr>
          </a:p>
          <a:p>
            <a:endParaRPr lang="en-US" altLang="ko-KR" sz="2000" baseline="-25000">
              <a:ea typeface="굴림" charset="-127"/>
            </a:endParaRPr>
          </a:p>
        </p:txBody>
      </p:sp>
      <p:grpSp>
        <p:nvGrpSpPr>
          <p:cNvPr id="3" name="Group 14"/>
          <p:cNvGrpSpPr>
            <a:grpSpLocks/>
          </p:cNvGrpSpPr>
          <p:nvPr/>
        </p:nvGrpSpPr>
        <p:grpSpPr bwMode="auto">
          <a:xfrm>
            <a:off x="7696200" y="4267200"/>
            <a:ext cx="990600" cy="433388"/>
            <a:chOff x="3888" y="2208"/>
            <a:chExt cx="624" cy="273"/>
          </a:xfrm>
        </p:grpSpPr>
        <p:sp>
          <p:nvSpPr>
            <p:cNvPr id="32797" name="Text Box 15"/>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2798" name="Line 16"/>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sp>
        <p:nvSpPr>
          <p:cNvPr id="32781" name="Line 17"/>
          <p:cNvSpPr>
            <a:spLocks noChangeShapeType="1"/>
          </p:cNvSpPr>
          <p:nvPr/>
        </p:nvSpPr>
        <p:spPr bwMode="auto">
          <a:xfrm>
            <a:off x="7772400" y="4038600"/>
            <a:ext cx="228600" cy="152400"/>
          </a:xfrm>
          <a:prstGeom prst="line">
            <a:avLst/>
          </a:prstGeom>
          <a:noFill/>
          <a:ln w="25400">
            <a:solidFill>
              <a:schemeClr val="tx1"/>
            </a:solidFill>
            <a:round/>
            <a:headEnd/>
            <a:tailEnd type="triangle" w="med" len="med"/>
          </a:ln>
        </p:spPr>
        <p:txBody>
          <a:bodyPr wrap="none" anchor="ctr"/>
          <a:lstStyle/>
          <a:p>
            <a:endParaRPr lang="ko-KR" altLang="en-US"/>
          </a:p>
        </p:txBody>
      </p:sp>
      <p:grpSp>
        <p:nvGrpSpPr>
          <p:cNvPr id="4" name="Group 18"/>
          <p:cNvGrpSpPr>
            <a:grpSpLocks/>
          </p:cNvGrpSpPr>
          <p:nvPr/>
        </p:nvGrpSpPr>
        <p:grpSpPr bwMode="auto">
          <a:xfrm>
            <a:off x="4876800" y="5357814"/>
            <a:ext cx="4306888" cy="1119187"/>
            <a:chOff x="2087" y="2016"/>
            <a:chExt cx="2713" cy="705"/>
          </a:xfrm>
        </p:grpSpPr>
        <p:sp>
          <p:nvSpPr>
            <p:cNvPr id="32788" name="Text Box 19"/>
            <p:cNvSpPr txBox="1">
              <a:spLocks noChangeArrowheads="1"/>
            </p:cNvSpPr>
            <p:nvPr/>
          </p:nvSpPr>
          <p:spPr bwMode="auto">
            <a:xfrm>
              <a:off x="3696" y="2064"/>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2789" name="AutoShape 20"/>
            <p:cNvSpPr>
              <a:spLocks noChangeArrowheads="1"/>
            </p:cNvSpPr>
            <p:nvPr/>
          </p:nvSpPr>
          <p:spPr bwMode="auto">
            <a:xfrm>
              <a:off x="2087" y="2256"/>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2790" name="Text Box 21"/>
            <p:cNvSpPr txBox="1">
              <a:spLocks noChangeArrowheads="1"/>
            </p:cNvSpPr>
            <p:nvPr/>
          </p:nvSpPr>
          <p:spPr bwMode="auto">
            <a:xfrm>
              <a:off x="2400" y="2016"/>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2791" name="Line 22"/>
            <p:cNvSpPr>
              <a:spLocks noChangeShapeType="1"/>
            </p:cNvSpPr>
            <p:nvPr/>
          </p:nvSpPr>
          <p:spPr bwMode="auto">
            <a:xfrm>
              <a:off x="2640" y="2256"/>
              <a:ext cx="48" cy="144"/>
            </a:xfrm>
            <a:prstGeom prst="line">
              <a:avLst/>
            </a:prstGeom>
            <a:noFill/>
            <a:ln w="25400">
              <a:solidFill>
                <a:schemeClr val="tx1"/>
              </a:solidFill>
              <a:round/>
              <a:headEnd/>
              <a:tailEnd type="triangle" w="med" len="med"/>
            </a:ln>
          </p:spPr>
          <p:txBody>
            <a:bodyPr wrap="none" anchor="ctr"/>
            <a:lstStyle/>
            <a:p>
              <a:endParaRPr lang="ko-KR" altLang="en-US"/>
            </a:p>
          </p:txBody>
        </p:sp>
        <p:sp>
          <p:nvSpPr>
            <p:cNvPr id="32792" name="Line 23"/>
            <p:cNvSpPr>
              <a:spLocks noChangeShapeType="1"/>
            </p:cNvSpPr>
            <p:nvPr/>
          </p:nvSpPr>
          <p:spPr bwMode="auto">
            <a:xfrm flipV="1">
              <a:off x="2976" y="2256"/>
              <a:ext cx="48" cy="288"/>
            </a:xfrm>
            <a:prstGeom prst="line">
              <a:avLst/>
            </a:prstGeom>
            <a:noFill/>
            <a:ln w="25400">
              <a:solidFill>
                <a:schemeClr val="tx1"/>
              </a:solidFill>
              <a:round/>
              <a:headEnd/>
              <a:tailEnd type="triangle" w="med" len="med"/>
            </a:ln>
          </p:spPr>
          <p:txBody>
            <a:bodyPr wrap="none" anchor="ctr"/>
            <a:lstStyle/>
            <a:p>
              <a:endParaRPr lang="ko-KR" altLang="en-US"/>
            </a:p>
          </p:txBody>
        </p:sp>
        <p:sp>
          <p:nvSpPr>
            <p:cNvPr id="32793" name="Text Box 24"/>
            <p:cNvSpPr txBox="1">
              <a:spLocks noChangeArrowheads="1"/>
            </p:cNvSpPr>
            <p:nvPr/>
          </p:nvSpPr>
          <p:spPr bwMode="auto">
            <a:xfrm>
              <a:off x="2784" y="2016"/>
              <a:ext cx="576" cy="250"/>
            </a:xfrm>
            <a:prstGeom prst="rect">
              <a:avLst/>
            </a:prstGeom>
            <a:noFill/>
            <a:ln w="25400">
              <a:noFill/>
              <a:miter lim="800000"/>
              <a:headEnd/>
              <a:tailEnd/>
            </a:ln>
          </p:spPr>
          <p:txBody>
            <a:bodyPr>
              <a:spAutoFit/>
            </a:bodyPr>
            <a:lstStyle/>
            <a:p>
              <a:pPr>
                <a:spcBef>
                  <a:spcPct val="50000"/>
                </a:spcBef>
              </a:pPr>
              <a:r>
                <a:rPr lang="en-US" altLang="ko-KR" sz="2000">
                  <a:ea typeface="굴림" charset="-127"/>
                </a:rPr>
                <a:t>NULL</a:t>
              </a:r>
            </a:p>
          </p:txBody>
        </p:sp>
        <p:grpSp>
          <p:nvGrpSpPr>
            <p:cNvPr id="5" name="Group 25"/>
            <p:cNvGrpSpPr>
              <a:grpSpLocks/>
            </p:cNvGrpSpPr>
            <p:nvPr/>
          </p:nvGrpSpPr>
          <p:grpSpPr bwMode="auto">
            <a:xfrm>
              <a:off x="2496" y="2448"/>
              <a:ext cx="624" cy="273"/>
              <a:chOff x="3888" y="2208"/>
              <a:chExt cx="624" cy="273"/>
            </a:xfrm>
          </p:grpSpPr>
          <p:sp>
            <p:nvSpPr>
              <p:cNvPr id="32795" name="Text Box 26"/>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2796" name="Line 27"/>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32783" name="Text Box 28"/>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32784" name="Text Box 29"/>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32785" name="Text Box 30"/>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a:ea typeface="굴림" charset="-127"/>
                <a:sym typeface="Symbol" pitchFamily="18" charset="2"/>
              </a:rPr>
              <a:t>=</a:t>
            </a:r>
            <a:r>
              <a:rPr lang="en-US" altLang="ko-KR" sz="2000">
                <a:ea typeface="굴림" charset="-127"/>
              </a:rPr>
              <a:t>v</a:t>
            </a:r>
            <a:r>
              <a:rPr lang="en-US" altLang="ko-KR" sz="2000" baseline="-25000">
                <a:ea typeface="굴림" charset="-127"/>
              </a:rPr>
              <a:t>0</a:t>
            </a:r>
          </a:p>
        </p:txBody>
      </p:sp>
      <p:sp>
        <p:nvSpPr>
          <p:cNvPr id="32786" name="Text Box 31"/>
          <p:cNvSpPr txBox="1">
            <a:spLocks noChangeArrowheads="1"/>
          </p:cNvSpPr>
          <p:nvPr/>
        </p:nvSpPr>
        <p:spPr bwMode="auto">
          <a:xfrm>
            <a:off x="9144000" y="5029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n</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p</a:t>
            </a:r>
            <a:r>
              <a:rPr lang="en-US" altLang="ko-KR" sz="2000" baseline="-25000">
                <a:ea typeface="굴림" charset="-127"/>
              </a:rPr>
              <a:t>0</a:t>
            </a:r>
          </a:p>
        </p:txBody>
      </p:sp>
      <p:sp>
        <p:nvSpPr>
          <p:cNvPr id="32787" name="Freeform 32"/>
          <p:cNvSpPr>
            <a:spLocks/>
          </p:cNvSpPr>
          <p:nvPr/>
        </p:nvSpPr>
        <p:spPr bwMode="auto">
          <a:xfrm>
            <a:off x="8037513" y="3984626"/>
            <a:ext cx="608012" cy="434975"/>
          </a:xfrm>
          <a:custGeom>
            <a:avLst/>
            <a:gdLst>
              <a:gd name="T0" fmla="*/ 265 w 383"/>
              <a:gd name="T1" fmla="*/ 274 h 274"/>
              <a:gd name="T2" fmla="*/ 339 w 383"/>
              <a:gd name="T3" fmla="*/ 23 h 274"/>
              <a:gd name="T4" fmla="*/ 0 w 383"/>
              <a:gd name="T5" fmla="*/ 133 h 274"/>
              <a:gd name="T6" fmla="*/ 0 60000 65536"/>
              <a:gd name="T7" fmla="*/ 0 60000 65536"/>
              <a:gd name="T8" fmla="*/ 0 60000 65536"/>
              <a:gd name="T9" fmla="*/ 0 w 383"/>
              <a:gd name="T10" fmla="*/ 0 h 274"/>
              <a:gd name="T11" fmla="*/ 383 w 383"/>
              <a:gd name="T12" fmla="*/ 274 h 274"/>
            </a:gdLst>
            <a:ahLst/>
            <a:cxnLst>
              <a:cxn ang="T6">
                <a:pos x="T0" y="T1"/>
              </a:cxn>
              <a:cxn ang="T7">
                <a:pos x="T2" y="T3"/>
              </a:cxn>
              <a:cxn ang="T8">
                <a:pos x="T4" y="T5"/>
              </a:cxn>
            </a:cxnLst>
            <a:rect l="T9" t="T10" r="T11" b="T12"/>
            <a:pathLst>
              <a:path w="383" h="274">
                <a:moveTo>
                  <a:pt x="265" y="274"/>
                </a:moveTo>
                <a:cubicBezTo>
                  <a:pt x="277" y="232"/>
                  <a:pt x="383" y="46"/>
                  <a:pt x="339" y="23"/>
                </a:cubicBezTo>
                <a:cubicBezTo>
                  <a:pt x="295" y="0"/>
                  <a:pt x="71" y="110"/>
                  <a:pt x="0" y="133"/>
                </a:cubicBezTo>
              </a:path>
            </a:pathLst>
          </a:custGeom>
          <a:noFill/>
          <a:ln w="25400">
            <a:solidFill>
              <a:schemeClr val="tx1"/>
            </a:solidFill>
            <a:round/>
            <a:headEnd/>
            <a:tailEnd type="triangle" w="med" len="med"/>
          </a:ln>
        </p:spPr>
        <p:txBody>
          <a:bodyPr wrap="none" anchor="ctr"/>
          <a:lstStyle/>
          <a:p>
            <a:endParaRPr lang="ko-KR" altLang="en-US">
              <a:ea typeface="굴림" charset="-127"/>
            </a:endParaRPr>
          </a:p>
        </p:txBody>
      </p:sp>
    </p:spTree>
    <p:extLst>
      <p:ext uri="{BB962C8B-B14F-4D97-AF65-F5344CB8AC3E}">
        <p14:creationId xmlns:p14="http://schemas.microsoft.com/office/powerpoint/2010/main" val="492355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3796"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3797"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3798"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3799"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3800"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3810"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3811"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3812"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33802" name="Text Box 13"/>
          <p:cNvSpPr txBox="1">
            <a:spLocks noChangeArrowheads="1"/>
          </p:cNvSpPr>
          <p:nvPr/>
        </p:nvSpPr>
        <p:spPr bwMode="auto">
          <a:xfrm>
            <a:off x="7391400" y="3276601"/>
            <a:ext cx="1752600" cy="10064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3803" name="AutoShape 14"/>
          <p:cNvSpPr>
            <a:spLocks noChangeArrowheads="1"/>
          </p:cNvSpPr>
          <p:nvPr/>
        </p:nvSpPr>
        <p:spPr bwMode="auto">
          <a:xfrm>
            <a:off x="4837113" y="3581400"/>
            <a:ext cx="557212" cy="152400"/>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3804" name="Text Box 15"/>
          <p:cNvSpPr txBox="1">
            <a:spLocks noChangeArrowheads="1"/>
          </p:cNvSpPr>
          <p:nvPr/>
        </p:nvSpPr>
        <p:spPr bwMode="auto">
          <a:xfrm>
            <a:off x="5334000" y="3200401"/>
            <a:ext cx="2133600" cy="701675"/>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3805" name="Line 16"/>
          <p:cNvSpPr>
            <a:spLocks noChangeShapeType="1"/>
          </p:cNvSpPr>
          <p:nvPr/>
        </p:nvSpPr>
        <p:spPr bwMode="auto">
          <a:xfrm>
            <a:off x="5715000" y="3581400"/>
            <a:ext cx="76200" cy="228600"/>
          </a:xfrm>
          <a:prstGeom prst="line">
            <a:avLst/>
          </a:prstGeom>
          <a:noFill/>
          <a:ln w="25400">
            <a:solidFill>
              <a:schemeClr val="tx1"/>
            </a:solidFill>
            <a:round/>
            <a:headEnd/>
            <a:tailEnd type="triangle" w="med" len="med"/>
          </a:ln>
        </p:spPr>
        <p:txBody>
          <a:bodyPr wrap="none" anchor="ctr"/>
          <a:lstStyle/>
          <a:p>
            <a:endParaRPr lang="ko-KR" altLang="en-US"/>
          </a:p>
        </p:txBody>
      </p:sp>
      <p:grpSp>
        <p:nvGrpSpPr>
          <p:cNvPr id="3" name="Group 19"/>
          <p:cNvGrpSpPr>
            <a:grpSpLocks/>
          </p:cNvGrpSpPr>
          <p:nvPr/>
        </p:nvGrpSpPr>
        <p:grpSpPr bwMode="auto">
          <a:xfrm>
            <a:off x="5486400" y="3886200"/>
            <a:ext cx="990600" cy="433388"/>
            <a:chOff x="3888" y="2208"/>
            <a:chExt cx="624" cy="273"/>
          </a:xfrm>
        </p:grpSpPr>
        <p:sp>
          <p:nvSpPr>
            <p:cNvPr id="33808"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3809"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sp>
        <p:nvSpPr>
          <p:cNvPr id="33807" name="Freeform 22"/>
          <p:cNvSpPr>
            <a:spLocks/>
          </p:cNvSpPr>
          <p:nvPr/>
        </p:nvSpPr>
        <p:spPr bwMode="auto">
          <a:xfrm>
            <a:off x="5867401" y="3581401"/>
            <a:ext cx="608013" cy="434975"/>
          </a:xfrm>
          <a:custGeom>
            <a:avLst/>
            <a:gdLst>
              <a:gd name="T0" fmla="*/ 265 w 383"/>
              <a:gd name="T1" fmla="*/ 274 h 274"/>
              <a:gd name="T2" fmla="*/ 339 w 383"/>
              <a:gd name="T3" fmla="*/ 23 h 274"/>
              <a:gd name="T4" fmla="*/ 0 w 383"/>
              <a:gd name="T5" fmla="*/ 133 h 274"/>
              <a:gd name="T6" fmla="*/ 0 60000 65536"/>
              <a:gd name="T7" fmla="*/ 0 60000 65536"/>
              <a:gd name="T8" fmla="*/ 0 60000 65536"/>
              <a:gd name="T9" fmla="*/ 0 w 383"/>
              <a:gd name="T10" fmla="*/ 0 h 274"/>
              <a:gd name="T11" fmla="*/ 383 w 383"/>
              <a:gd name="T12" fmla="*/ 274 h 274"/>
            </a:gdLst>
            <a:ahLst/>
            <a:cxnLst>
              <a:cxn ang="T6">
                <a:pos x="T0" y="T1"/>
              </a:cxn>
              <a:cxn ang="T7">
                <a:pos x="T2" y="T3"/>
              </a:cxn>
              <a:cxn ang="T8">
                <a:pos x="T4" y="T5"/>
              </a:cxn>
            </a:cxnLst>
            <a:rect l="T9" t="T10" r="T11" b="T12"/>
            <a:pathLst>
              <a:path w="383" h="274">
                <a:moveTo>
                  <a:pt x="265" y="274"/>
                </a:moveTo>
                <a:cubicBezTo>
                  <a:pt x="277" y="232"/>
                  <a:pt x="383" y="46"/>
                  <a:pt x="339" y="23"/>
                </a:cubicBezTo>
                <a:cubicBezTo>
                  <a:pt x="295" y="0"/>
                  <a:pt x="71" y="110"/>
                  <a:pt x="0" y="133"/>
                </a:cubicBezTo>
              </a:path>
            </a:pathLst>
          </a:custGeom>
          <a:noFill/>
          <a:ln w="25400">
            <a:solidFill>
              <a:schemeClr val="tx1"/>
            </a:solidFill>
            <a:round/>
            <a:headEnd/>
            <a:tailEnd type="triangle" w="med" len="med"/>
          </a:ln>
        </p:spPr>
        <p:txBody>
          <a:bodyPr wrap="none" anchor="ctr"/>
          <a:lstStyle/>
          <a:p>
            <a:endParaRPr lang="ko-KR" altLang="en-US">
              <a:ea typeface="굴림" charset="-127"/>
            </a:endParaRPr>
          </a:p>
        </p:txBody>
      </p:sp>
    </p:spTree>
    <p:extLst>
      <p:ext uri="{BB962C8B-B14F-4D97-AF65-F5344CB8AC3E}">
        <p14:creationId xmlns:p14="http://schemas.microsoft.com/office/powerpoint/2010/main" val="117614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4820"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4821"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4822"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4823"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4824"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4836"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4837"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4838"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34826"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grpSp>
        <p:nvGrpSpPr>
          <p:cNvPr id="3" name="Group 24"/>
          <p:cNvGrpSpPr>
            <a:grpSpLocks/>
          </p:cNvGrpSpPr>
          <p:nvPr/>
        </p:nvGrpSpPr>
        <p:grpSpPr bwMode="auto">
          <a:xfrm>
            <a:off x="4876800" y="3733800"/>
            <a:ext cx="4306888" cy="1119188"/>
            <a:chOff x="2112" y="2400"/>
            <a:chExt cx="2713" cy="705"/>
          </a:xfrm>
        </p:grpSpPr>
        <p:sp>
          <p:nvSpPr>
            <p:cNvPr id="34828" name="Text Box 13"/>
            <p:cNvSpPr txBox="1">
              <a:spLocks noChangeArrowheads="1"/>
            </p:cNvSpPr>
            <p:nvPr/>
          </p:nvSpPr>
          <p:spPr bwMode="auto">
            <a:xfrm>
              <a:off x="3721" y="2448"/>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4829" name="AutoShape 14"/>
            <p:cNvSpPr>
              <a:spLocks noChangeArrowheads="1"/>
            </p:cNvSpPr>
            <p:nvPr/>
          </p:nvSpPr>
          <p:spPr bwMode="auto">
            <a:xfrm>
              <a:off x="2112" y="2640"/>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4830" name="Text Box 15"/>
            <p:cNvSpPr txBox="1">
              <a:spLocks noChangeArrowheads="1"/>
            </p:cNvSpPr>
            <p:nvPr/>
          </p:nvSpPr>
          <p:spPr bwMode="auto">
            <a:xfrm>
              <a:off x="2425" y="2400"/>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4831" name="Line 16"/>
            <p:cNvSpPr>
              <a:spLocks noChangeShapeType="1"/>
            </p:cNvSpPr>
            <p:nvPr/>
          </p:nvSpPr>
          <p:spPr bwMode="auto">
            <a:xfrm>
              <a:off x="2665" y="2640"/>
              <a:ext cx="48" cy="144"/>
            </a:xfrm>
            <a:prstGeom prst="line">
              <a:avLst/>
            </a:prstGeom>
            <a:noFill/>
            <a:ln w="25400">
              <a:solidFill>
                <a:schemeClr val="tx1"/>
              </a:solidFill>
              <a:round/>
              <a:headEnd/>
              <a:tailEnd type="triangle" w="med" len="med"/>
            </a:ln>
          </p:spPr>
          <p:txBody>
            <a:bodyPr wrap="none" anchor="ctr"/>
            <a:lstStyle/>
            <a:p>
              <a:endParaRPr lang="ko-KR" altLang="en-US"/>
            </a:p>
          </p:txBody>
        </p:sp>
        <p:grpSp>
          <p:nvGrpSpPr>
            <p:cNvPr id="4" name="Group 19"/>
            <p:cNvGrpSpPr>
              <a:grpSpLocks/>
            </p:cNvGrpSpPr>
            <p:nvPr/>
          </p:nvGrpSpPr>
          <p:grpSpPr bwMode="auto">
            <a:xfrm>
              <a:off x="2521" y="2832"/>
              <a:ext cx="624" cy="273"/>
              <a:chOff x="3888" y="2208"/>
              <a:chExt cx="624" cy="273"/>
            </a:xfrm>
          </p:grpSpPr>
          <p:sp>
            <p:nvSpPr>
              <p:cNvPr id="34834"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4835"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sp>
          <p:nvSpPr>
            <p:cNvPr id="34833" name="Freeform 23"/>
            <p:cNvSpPr>
              <a:spLocks/>
            </p:cNvSpPr>
            <p:nvPr/>
          </p:nvSpPr>
          <p:spPr bwMode="auto">
            <a:xfrm>
              <a:off x="2736" y="2640"/>
              <a:ext cx="383" cy="274"/>
            </a:xfrm>
            <a:custGeom>
              <a:avLst/>
              <a:gdLst>
                <a:gd name="T0" fmla="*/ 265 w 383"/>
                <a:gd name="T1" fmla="*/ 274 h 274"/>
                <a:gd name="T2" fmla="*/ 339 w 383"/>
                <a:gd name="T3" fmla="*/ 23 h 274"/>
                <a:gd name="T4" fmla="*/ 0 w 383"/>
                <a:gd name="T5" fmla="*/ 133 h 274"/>
                <a:gd name="T6" fmla="*/ 0 60000 65536"/>
                <a:gd name="T7" fmla="*/ 0 60000 65536"/>
                <a:gd name="T8" fmla="*/ 0 60000 65536"/>
                <a:gd name="T9" fmla="*/ 0 w 383"/>
                <a:gd name="T10" fmla="*/ 0 h 274"/>
                <a:gd name="T11" fmla="*/ 383 w 383"/>
                <a:gd name="T12" fmla="*/ 274 h 274"/>
              </a:gdLst>
              <a:ahLst/>
              <a:cxnLst>
                <a:cxn ang="T6">
                  <a:pos x="T0" y="T1"/>
                </a:cxn>
                <a:cxn ang="T7">
                  <a:pos x="T2" y="T3"/>
                </a:cxn>
                <a:cxn ang="T8">
                  <a:pos x="T4" y="T5"/>
                </a:cxn>
              </a:cxnLst>
              <a:rect l="T9" t="T10" r="T11" b="T12"/>
              <a:pathLst>
                <a:path w="383" h="274">
                  <a:moveTo>
                    <a:pt x="265" y="274"/>
                  </a:moveTo>
                  <a:cubicBezTo>
                    <a:pt x="277" y="232"/>
                    <a:pt x="383" y="46"/>
                    <a:pt x="339" y="23"/>
                  </a:cubicBezTo>
                  <a:cubicBezTo>
                    <a:pt x="295" y="0"/>
                    <a:pt x="71" y="110"/>
                    <a:pt x="0" y="133"/>
                  </a:cubicBezTo>
                </a:path>
              </a:pathLst>
            </a:custGeom>
            <a:noFill/>
            <a:ln w="25400">
              <a:solidFill>
                <a:schemeClr val="tx1"/>
              </a:solidFill>
              <a:round/>
              <a:headEnd/>
              <a:tailEnd type="triangle" w="med" len="med"/>
            </a:ln>
          </p:spPr>
          <p:txBody>
            <a:bodyPr wrap="none" anchor="ctr"/>
            <a:lstStyle/>
            <a:p>
              <a:endParaRPr lang="ko-KR" altLang="en-US">
                <a:ea typeface="굴림" charset="-127"/>
              </a:endParaRPr>
            </a:p>
          </p:txBody>
        </p:sp>
      </p:grpSp>
    </p:spTree>
    <p:extLst>
      <p:ext uri="{BB962C8B-B14F-4D97-AF65-F5344CB8AC3E}">
        <p14:creationId xmlns:p14="http://schemas.microsoft.com/office/powerpoint/2010/main" val="3169539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5844"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5845"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5846"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5847"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5848"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5861"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5862"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5863"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35850"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35851"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grpSp>
        <p:nvGrpSpPr>
          <p:cNvPr id="3" name="Group 25"/>
          <p:cNvGrpSpPr>
            <a:grpSpLocks/>
          </p:cNvGrpSpPr>
          <p:nvPr/>
        </p:nvGrpSpPr>
        <p:grpSpPr bwMode="auto">
          <a:xfrm>
            <a:off x="4876800" y="4038600"/>
            <a:ext cx="4306888" cy="1119188"/>
            <a:chOff x="2112" y="2592"/>
            <a:chExt cx="2713" cy="705"/>
          </a:xfrm>
        </p:grpSpPr>
        <p:sp>
          <p:nvSpPr>
            <p:cNvPr id="35853" name="Text Box 13"/>
            <p:cNvSpPr txBox="1">
              <a:spLocks noChangeArrowheads="1"/>
            </p:cNvSpPr>
            <p:nvPr/>
          </p:nvSpPr>
          <p:spPr bwMode="auto">
            <a:xfrm>
              <a:off x="3721" y="2640"/>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5854" name="AutoShape 14"/>
            <p:cNvSpPr>
              <a:spLocks noChangeArrowheads="1"/>
            </p:cNvSpPr>
            <p:nvPr/>
          </p:nvSpPr>
          <p:spPr bwMode="auto">
            <a:xfrm>
              <a:off x="2112" y="2832"/>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5855" name="Text Box 15"/>
            <p:cNvSpPr txBox="1">
              <a:spLocks noChangeArrowheads="1"/>
            </p:cNvSpPr>
            <p:nvPr/>
          </p:nvSpPr>
          <p:spPr bwMode="auto">
            <a:xfrm>
              <a:off x="2425" y="2592"/>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5856" name="Line 16"/>
            <p:cNvSpPr>
              <a:spLocks noChangeShapeType="1"/>
            </p:cNvSpPr>
            <p:nvPr/>
          </p:nvSpPr>
          <p:spPr bwMode="auto">
            <a:xfrm>
              <a:off x="2665" y="2832"/>
              <a:ext cx="48" cy="144"/>
            </a:xfrm>
            <a:prstGeom prst="line">
              <a:avLst/>
            </a:prstGeom>
            <a:noFill/>
            <a:ln w="25400">
              <a:solidFill>
                <a:schemeClr val="tx1"/>
              </a:solidFill>
              <a:round/>
              <a:headEnd/>
              <a:tailEnd type="triangle" w="med" len="med"/>
            </a:ln>
          </p:spPr>
          <p:txBody>
            <a:bodyPr wrap="none" anchor="ctr"/>
            <a:lstStyle/>
            <a:p>
              <a:endParaRPr lang="ko-KR" altLang="en-US"/>
            </a:p>
          </p:txBody>
        </p:sp>
        <p:grpSp>
          <p:nvGrpSpPr>
            <p:cNvPr id="4" name="Group 19"/>
            <p:cNvGrpSpPr>
              <a:grpSpLocks/>
            </p:cNvGrpSpPr>
            <p:nvPr/>
          </p:nvGrpSpPr>
          <p:grpSpPr bwMode="auto">
            <a:xfrm>
              <a:off x="2521" y="3024"/>
              <a:ext cx="624" cy="273"/>
              <a:chOff x="3888" y="2208"/>
              <a:chExt cx="624" cy="273"/>
            </a:xfrm>
          </p:grpSpPr>
          <p:sp>
            <p:nvSpPr>
              <p:cNvPr id="35859"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5860"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sp>
          <p:nvSpPr>
            <p:cNvPr id="35858" name="Freeform 24"/>
            <p:cNvSpPr>
              <a:spLocks/>
            </p:cNvSpPr>
            <p:nvPr/>
          </p:nvSpPr>
          <p:spPr bwMode="auto">
            <a:xfrm>
              <a:off x="2736" y="2832"/>
              <a:ext cx="383" cy="274"/>
            </a:xfrm>
            <a:custGeom>
              <a:avLst/>
              <a:gdLst>
                <a:gd name="T0" fmla="*/ 265 w 383"/>
                <a:gd name="T1" fmla="*/ 274 h 274"/>
                <a:gd name="T2" fmla="*/ 339 w 383"/>
                <a:gd name="T3" fmla="*/ 23 h 274"/>
                <a:gd name="T4" fmla="*/ 0 w 383"/>
                <a:gd name="T5" fmla="*/ 133 h 274"/>
                <a:gd name="T6" fmla="*/ 0 60000 65536"/>
                <a:gd name="T7" fmla="*/ 0 60000 65536"/>
                <a:gd name="T8" fmla="*/ 0 60000 65536"/>
                <a:gd name="T9" fmla="*/ 0 w 383"/>
                <a:gd name="T10" fmla="*/ 0 h 274"/>
                <a:gd name="T11" fmla="*/ 383 w 383"/>
                <a:gd name="T12" fmla="*/ 274 h 274"/>
              </a:gdLst>
              <a:ahLst/>
              <a:cxnLst>
                <a:cxn ang="T6">
                  <a:pos x="T0" y="T1"/>
                </a:cxn>
                <a:cxn ang="T7">
                  <a:pos x="T2" y="T3"/>
                </a:cxn>
                <a:cxn ang="T8">
                  <a:pos x="T4" y="T5"/>
                </a:cxn>
              </a:cxnLst>
              <a:rect l="T9" t="T10" r="T11" b="T12"/>
              <a:pathLst>
                <a:path w="383" h="274">
                  <a:moveTo>
                    <a:pt x="265" y="274"/>
                  </a:moveTo>
                  <a:cubicBezTo>
                    <a:pt x="277" y="232"/>
                    <a:pt x="383" y="46"/>
                    <a:pt x="339" y="23"/>
                  </a:cubicBezTo>
                  <a:cubicBezTo>
                    <a:pt x="295" y="0"/>
                    <a:pt x="71" y="110"/>
                    <a:pt x="0" y="133"/>
                  </a:cubicBezTo>
                </a:path>
              </a:pathLst>
            </a:custGeom>
            <a:noFill/>
            <a:ln w="25400">
              <a:solidFill>
                <a:schemeClr val="tx1"/>
              </a:solidFill>
              <a:round/>
              <a:headEnd/>
              <a:tailEnd type="triangle" w="med" len="med"/>
            </a:ln>
          </p:spPr>
          <p:txBody>
            <a:bodyPr wrap="none" anchor="ctr"/>
            <a:lstStyle/>
            <a:p>
              <a:endParaRPr lang="ko-KR" altLang="en-US">
                <a:ea typeface="굴림" charset="-127"/>
              </a:endParaRPr>
            </a:p>
          </p:txBody>
        </p:sp>
      </p:grpSp>
    </p:spTree>
    <p:extLst>
      <p:ext uri="{BB962C8B-B14F-4D97-AF65-F5344CB8AC3E}">
        <p14:creationId xmlns:p14="http://schemas.microsoft.com/office/powerpoint/2010/main" val="716501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6868"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6869"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6870"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6871"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6872"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6886"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6887"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6888"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36874"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36875"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36876"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a:ea typeface="굴림" charset="-127"/>
                <a:sym typeface="Symbol" pitchFamily="18" charset="2"/>
              </a:rPr>
              <a:t>=</a:t>
            </a:r>
            <a:r>
              <a:rPr lang="en-US" altLang="ko-KR" sz="2000">
                <a:ea typeface="굴림" charset="-127"/>
              </a:rPr>
              <a:t>v</a:t>
            </a:r>
            <a:r>
              <a:rPr lang="en-US" altLang="ko-KR" sz="2000" baseline="-25000">
                <a:ea typeface="굴림" charset="-127"/>
              </a:rPr>
              <a:t>0</a:t>
            </a:r>
          </a:p>
        </p:txBody>
      </p:sp>
      <p:grpSp>
        <p:nvGrpSpPr>
          <p:cNvPr id="3" name="Group 26"/>
          <p:cNvGrpSpPr>
            <a:grpSpLocks/>
          </p:cNvGrpSpPr>
          <p:nvPr/>
        </p:nvGrpSpPr>
        <p:grpSpPr bwMode="auto">
          <a:xfrm>
            <a:off x="4876800" y="4343400"/>
            <a:ext cx="4306888" cy="1119188"/>
            <a:chOff x="2112" y="2784"/>
            <a:chExt cx="2713" cy="705"/>
          </a:xfrm>
        </p:grpSpPr>
        <p:sp>
          <p:nvSpPr>
            <p:cNvPr id="36878" name="Text Box 13"/>
            <p:cNvSpPr txBox="1">
              <a:spLocks noChangeArrowheads="1"/>
            </p:cNvSpPr>
            <p:nvPr/>
          </p:nvSpPr>
          <p:spPr bwMode="auto">
            <a:xfrm>
              <a:off x="3721" y="2832"/>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6879" name="AutoShape 14"/>
            <p:cNvSpPr>
              <a:spLocks noChangeArrowheads="1"/>
            </p:cNvSpPr>
            <p:nvPr/>
          </p:nvSpPr>
          <p:spPr bwMode="auto">
            <a:xfrm>
              <a:off x="2112" y="3024"/>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6880" name="Text Box 15"/>
            <p:cNvSpPr txBox="1">
              <a:spLocks noChangeArrowheads="1"/>
            </p:cNvSpPr>
            <p:nvPr/>
          </p:nvSpPr>
          <p:spPr bwMode="auto">
            <a:xfrm>
              <a:off x="2425" y="2784"/>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6881" name="Line 16"/>
            <p:cNvSpPr>
              <a:spLocks noChangeShapeType="1"/>
            </p:cNvSpPr>
            <p:nvPr/>
          </p:nvSpPr>
          <p:spPr bwMode="auto">
            <a:xfrm>
              <a:off x="2665" y="3024"/>
              <a:ext cx="48" cy="144"/>
            </a:xfrm>
            <a:prstGeom prst="line">
              <a:avLst/>
            </a:prstGeom>
            <a:noFill/>
            <a:ln w="25400">
              <a:solidFill>
                <a:schemeClr val="tx1"/>
              </a:solidFill>
              <a:round/>
              <a:headEnd/>
              <a:tailEnd type="triangle" w="med" len="med"/>
            </a:ln>
          </p:spPr>
          <p:txBody>
            <a:bodyPr wrap="none" anchor="ctr"/>
            <a:lstStyle/>
            <a:p>
              <a:endParaRPr lang="ko-KR" altLang="en-US"/>
            </a:p>
          </p:txBody>
        </p:sp>
        <p:grpSp>
          <p:nvGrpSpPr>
            <p:cNvPr id="4" name="Group 19"/>
            <p:cNvGrpSpPr>
              <a:grpSpLocks/>
            </p:cNvGrpSpPr>
            <p:nvPr/>
          </p:nvGrpSpPr>
          <p:grpSpPr bwMode="auto">
            <a:xfrm>
              <a:off x="2521" y="3216"/>
              <a:ext cx="624" cy="273"/>
              <a:chOff x="3888" y="2208"/>
              <a:chExt cx="624" cy="273"/>
            </a:xfrm>
          </p:grpSpPr>
          <p:sp>
            <p:nvSpPr>
              <p:cNvPr id="36884"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6885"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sp>
          <p:nvSpPr>
            <p:cNvPr id="36883" name="Freeform 25"/>
            <p:cNvSpPr>
              <a:spLocks/>
            </p:cNvSpPr>
            <p:nvPr/>
          </p:nvSpPr>
          <p:spPr bwMode="auto">
            <a:xfrm>
              <a:off x="2736" y="3024"/>
              <a:ext cx="383" cy="274"/>
            </a:xfrm>
            <a:custGeom>
              <a:avLst/>
              <a:gdLst>
                <a:gd name="T0" fmla="*/ 265 w 383"/>
                <a:gd name="T1" fmla="*/ 274 h 274"/>
                <a:gd name="T2" fmla="*/ 339 w 383"/>
                <a:gd name="T3" fmla="*/ 23 h 274"/>
                <a:gd name="T4" fmla="*/ 0 w 383"/>
                <a:gd name="T5" fmla="*/ 133 h 274"/>
                <a:gd name="T6" fmla="*/ 0 60000 65536"/>
                <a:gd name="T7" fmla="*/ 0 60000 65536"/>
                <a:gd name="T8" fmla="*/ 0 60000 65536"/>
                <a:gd name="T9" fmla="*/ 0 w 383"/>
                <a:gd name="T10" fmla="*/ 0 h 274"/>
                <a:gd name="T11" fmla="*/ 383 w 383"/>
                <a:gd name="T12" fmla="*/ 274 h 274"/>
              </a:gdLst>
              <a:ahLst/>
              <a:cxnLst>
                <a:cxn ang="T6">
                  <a:pos x="T0" y="T1"/>
                </a:cxn>
                <a:cxn ang="T7">
                  <a:pos x="T2" y="T3"/>
                </a:cxn>
                <a:cxn ang="T8">
                  <a:pos x="T4" y="T5"/>
                </a:cxn>
              </a:cxnLst>
              <a:rect l="T9" t="T10" r="T11" b="T12"/>
              <a:pathLst>
                <a:path w="383" h="274">
                  <a:moveTo>
                    <a:pt x="265" y="274"/>
                  </a:moveTo>
                  <a:cubicBezTo>
                    <a:pt x="277" y="232"/>
                    <a:pt x="383" y="46"/>
                    <a:pt x="339" y="23"/>
                  </a:cubicBezTo>
                  <a:cubicBezTo>
                    <a:pt x="295" y="0"/>
                    <a:pt x="71" y="110"/>
                    <a:pt x="0" y="133"/>
                  </a:cubicBezTo>
                </a:path>
              </a:pathLst>
            </a:custGeom>
            <a:noFill/>
            <a:ln w="25400">
              <a:solidFill>
                <a:schemeClr val="tx1"/>
              </a:solidFill>
              <a:round/>
              <a:headEnd/>
              <a:tailEnd type="triangle" w="med" len="med"/>
            </a:ln>
          </p:spPr>
          <p:txBody>
            <a:bodyPr wrap="none" anchor="ctr"/>
            <a:lstStyle/>
            <a:p>
              <a:endParaRPr lang="ko-KR" altLang="en-US">
                <a:ea typeface="굴림" charset="-127"/>
              </a:endParaRPr>
            </a:p>
          </p:txBody>
        </p:sp>
      </p:grpSp>
    </p:spTree>
    <p:extLst>
      <p:ext uri="{BB962C8B-B14F-4D97-AF65-F5344CB8AC3E}">
        <p14:creationId xmlns:p14="http://schemas.microsoft.com/office/powerpoint/2010/main" val="3544439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normAutofit/>
          </a:bodyPr>
          <a:lstStyle/>
          <a:p>
            <a:pPr eaLnBrk="1" hangingPunct="1"/>
            <a:r>
              <a:rPr lang="en-US" altLang="ko-KR" sz="3800" dirty="0" err="1">
                <a:ea typeface="굴림" charset="-127"/>
              </a:rPr>
              <a:t>Concolic</a:t>
            </a:r>
            <a:r>
              <a:rPr lang="en-US" altLang="ko-KR" sz="3800" dirty="0">
                <a:ea typeface="굴림" charset="-127"/>
              </a:rPr>
              <a:t> Testing</a:t>
            </a:r>
          </a:p>
        </p:txBody>
      </p:sp>
      <p:sp>
        <p:nvSpPr>
          <p:cNvPr id="37892"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en-US" altLang="ko-KR" sz="2000" dirty="0" err="1">
                <a:ea typeface="굴림" charset="-127"/>
              </a:rPr>
              <a:t>typedef</a:t>
            </a:r>
            <a:r>
              <a:rPr lang="en-US" altLang="ko-KR" sz="2000" dirty="0">
                <a:ea typeface="굴림" charset="-127"/>
              </a:rPr>
              <a:t> </a:t>
            </a:r>
            <a:r>
              <a:rPr lang="en-US" altLang="ko-KR" sz="2000" dirty="0" err="1">
                <a:ea typeface="굴림" charset="-127"/>
              </a:rPr>
              <a:t>struct</a:t>
            </a:r>
            <a:r>
              <a:rPr lang="en-US" altLang="ko-KR" sz="2000" dirty="0">
                <a:ea typeface="굴림" charset="-127"/>
              </a:rPr>
              <a:t> cell {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int</a:t>
            </a:r>
            <a:r>
              <a:rPr lang="en-US" altLang="ko-KR" sz="2000" dirty="0">
                <a:ea typeface="굴림" charset="-127"/>
              </a:rPr>
              <a:t> v; </a:t>
            </a:r>
          </a:p>
          <a:p>
            <a:pPr eaLnBrk="1" hangingPunct="1">
              <a:lnSpc>
                <a:spcPct val="80000"/>
              </a:lnSpc>
              <a:buFont typeface="Wingdings" pitchFamily="2" charset="2"/>
              <a:buNone/>
            </a:pPr>
            <a:r>
              <a:rPr lang="en-US" altLang="ko-KR" sz="2000" dirty="0">
                <a:ea typeface="굴림" charset="-127"/>
              </a:rPr>
              <a:t>  </a:t>
            </a:r>
            <a:r>
              <a:rPr lang="en-US" altLang="ko-KR" sz="2000" dirty="0" err="1">
                <a:ea typeface="굴림" charset="-127"/>
              </a:rPr>
              <a:t>struct</a:t>
            </a:r>
            <a:r>
              <a:rPr lang="en-US" altLang="ko-KR" sz="2000" dirty="0">
                <a:ea typeface="굴림" charset="-127"/>
              </a:rPr>
              <a:t> cell *next;</a:t>
            </a:r>
          </a:p>
          <a:p>
            <a:pPr eaLnBrk="1" hangingPunct="1">
              <a:lnSpc>
                <a:spcPct val="80000"/>
              </a:lnSpc>
              <a:buFont typeface="Wingdings" pitchFamily="2" charset="2"/>
              <a:buNone/>
            </a:pPr>
            <a:r>
              <a:rPr lang="en-US" altLang="ko-KR" sz="2000" dirty="0">
                <a:ea typeface="굴림" charset="-127"/>
              </a:rPr>
              <a:t>} cell;</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f(</a:t>
            </a:r>
            <a:r>
              <a:rPr lang="en-US" altLang="ko-KR" sz="2000" dirty="0" err="1">
                <a:ea typeface="굴림" charset="-127"/>
              </a:rPr>
              <a:t>int</a:t>
            </a:r>
            <a:r>
              <a:rPr lang="en-US" altLang="ko-KR" sz="2000" dirty="0">
                <a:ea typeface="굴림" charset="-127"/>
              </a:rPr>
              <a:t> v) { </a:t>
            </a:r>
          </a:p>
          <a:p>
            <a:pPr eaLnBrk="1" hangingPunct="1">
              <a:lnSpc>
                <a:spcPct val="80000"/>
              </a:lnSpc>
              <a:buFont typeface="Wingdings" pitchFamily="2" charset="2"/>
              <a:buNone/>
            </a:pPr>
            <a:r>
              <a:rPr lang="en-US" altLang="ko-KR" sz="2000" dirty="0">
                <a:ea typeface="굴림" charset="-127"/>
              </a:rPr>
              <a:t>  return 2*v + 1;</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a:p>
            <a:pPr eaLnBrk="1" hangingPunct="1">
              <a:lnSpc>
                <a:spcPct val="80000"/>
              </a:lnSpc>
              <a:buFont typeface="Wingdings" pitchFamily="2" charset="2"/>
              <a:buNone/>
            </a:pPr>
            <a:r>
              <a:rPr lang="en-US" altLang="ko-KR" sz="2000" dirty="0" err="1">
                <a:ea typeface="굴림" charset="-127"/>
              </a:rPr>
              <a:t>int</a:t>
            </a:r>
            <a:r>
              <a:rPr lang="en-US" altLang="ko-KR" sz="2000" dirty="0">
                <a:ea typeface="굴림" charset="-127"/>
              </a:rPr>
              <a:t> </a:t>
            </a:r>
            <a:r>
              <a:rPr lang="en-US" altLang="ko-KR" sz="2000" dirty="0" err="1">
                <a:solidFill>
                  <a:srgbClr val="008000"/>
                </a:solidFill>
                <a:ea typeface="굴림" charset="-127"/>
              </a:rPr>
              <a:t>testme</a:t>
            </a:r>
            <a:r>
              <a:rPr lang="en-US" altLang="ko-KR" sz="2000" dirty="0">
                <a:ea typeface="굴림" charset="-127"/>
              </a:rPr>
              <a:t>(cell *p, </a:t>
            </a:r>
            <a:r>
              <a:rPr lang="en-US" altLang="ko-KR" sz="2000" dirty="0" err="1">
                <a:ea typeface="굴림" charset="-127"/>
              </a:rPr>
              <a:t>int</a:t>
            </a:r>
            <a:r>
              <a:rPr lang="en-US" altLang="ko-KR" sz="2000" dirty="0">
                <a:ea typeface="굴림" charset="-127"/>
              </a:rPr>
              <a:t> x) {</a:t>
            </a:r>
          </a:p>
          <a:p>
            <a:pPr eaLnBrk="1" hangingPunct="1">
              <a:lnSpc>
                <a:spcPct val="80000"/>
              </a:lnSpc>
              <a:buFont typeface="Wingdings" pitchFamily="2" charset="2"/>
              <a:buNone/>
            </a:pPr>
            <a:r>
              <a:rPr lang="en-US" altLang="ko-KR" sz="2000" dirty="0">
                <a:ea typeface="굴림" charset="-127"/>
              </a:rPr>
              <a:t>  if (x &gt; 0)</a:t>
            </a:r>
          </a:p>
          <a:p>
            <a:pPr eaLnBrk="1" hangingPunct="1">
              <a:lnSpc>
                <a:spcPct val="80000"/>
              </a:lnSpc>
              <a:buFont typeface="Wingdings" pitchFamily="2" charset="2"/>
              <a:buNone/>
            </a:pPr>
            <a:r>
              <a:rPr lang="en-US" altLang="ko-KR" sz="2000" dirty="0">
                <a:ea typeface="굴림" charset="-127"/>
              </a:rPr>
              <a:t>    if (p != NULL)</a:t>
            </a:r>
          </a:p>
          <a:p>
            <a:pPr eaLnBrk="1" hangingPunct="1">
              <a:lnSpc>
                <a:spcPct val="80000"/>
              </a:lnSpc>
              <a:buFont typeface="Wingdings" pitchFamily="2" charset="2"/>
              <a:buNone/>
            </a:pPr>
            <a:r>
              <a:rPr lang="en-US" altLang="ko-KR" sz="2000" dirty="0">
                <a:ea typeface="굴림" charset="-127"/>
              </a:rPr>
              <a:t>      if (f(x) == p-&gt;v)</a:t>
            </a:r>
          </a:p>
          <a:p>
            <a:pPr eaLnBrk="1" hangingPunct="1">
              <a:lnSpc>
                <a:spcPct val="80000"/>
              </a:lnSpc>
              <a:buFont typeface="Wingdings" pitchFamily="2" charset="2"/>
              <a:buNone/>
            </a:pPr>
            <a:r>
              <a:rPr lang="en-US" altLang="ko-KR" sz="2000" dirty="0">
                <a:ea typeface="굴림" charset="-127"/>
              </a:rPr>
              <a:t>        if (p-&gt;next == p)</a:t>
            </a:r>
          </a:p>
          <a:p>
            <a:pPr eaLnBrk="1" hangingPunct="1">
              <a:lnSpc>
                <a:spcPct val="80000"/>
              </a:lnSpc>
              <a:buFont typeface="Wingdings" pitchFamily="2" charset="2"/>
              <a:buNone/>
            </a:pPr>
            <a:r>
              <a:rPr lang="en-US" altLang="ko-KR" sz="2000" dirty="0">
                <a:ea typeface="굴림" charset="-127"/>
              </a:rPr>
              <a:t>          </a:t>
            </a:r>
            <a:r>
              <a:rPr lang="en-US" altLang="ko-KR" sz="2000" dirty="0">
                <a:solidFill>
                  <a:srgbClr val="FF3300"/>
                </a:solidFill>
                <a:ea typeface="굴림" charset="-127"/>
              </a:rPr>
              <a:t>Error();</a:t>
            </a:r>
          </a:p>
          <a:p>
            <a:pPr eaLnBrk="1" hangingPunct="1">
              <a:lnSpc>
                <a:spcPct val="80000"/>
              </a:lnSpc>
              <a:buFont typeface="Wingdings" pitchFamily="2" charset="2"/>
              <a:buNone/>
            </a:pPr>
            <a:r>
              <a:rPr lang="en-US" altLang="ko-KR" sz="2000" dirty="0">
                <a:ea typeface="굴림" charset="-127"/>
              </a:rPr>
              <a:t>  return 0;</a:t>
            </a:r>
          </a:p>
          <a:p>
            <a:pPr eaLnBrk="1" hangingPunct="1">
              <a:lnSpc>
                <a:spcPct val="80000"/>
              </a:lnSpc>
              <a:buFont typeface="Wingdings" pitchFamily="2" charset="2"/>
              <a:buNone/>
            </a:pPr>
            <a:r>
              <a:rPr lang="en-US" altLang="ko-KR" sz="2000" dirty="0">
                <a:ea typeface="굴림" charset="-127"/>
              </a:rPr>
              <a:t>}</a:t>
            </a:r>
          </a:p>
          <a:p>
            <a:pPr eaLnBrk="1" hangingPunct="1">
              <a:lnSpc>
                <a:spcPct val="80000"/>
              </a:lnSpc>
              <a:buFont typeface="Wingdings" pitchFamily="2" charset="2"/>
              <a:buNone/>
            </a:pPr>
            <a:endParaRPr lang="en-US" altLang="ko-KR" sz="2000" dirty="0">
              <a:ea typeface="굴림" charset="-127"/>
            </a:endParaRPr>
          </a:p>
        </p:txBody>
      </p:sp>
      <p:sp>
        <p:nvSpPr>
          <p:cNvPr id="37893" name="Line 4"/>
          <p:cNvSpPr>
            <a:spLocks noChangeShapeType="1"/>
          </p:cNvSpPr>
          <p:nvPr/>
        </p:nvSpPr>
        <p:spPr bwMode="auto">
          <a:xfrm>
            <a:off x="73914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7894" name="Line 5"/>
          <p:cNvSpPr>
            <a:spLocks noChangeShapeType="1"/>
          </p:cNvSpPr>
          <p:nvPr/>
        </p:nvSpPr>
        <p:spPr bwMode="auto">
          <a:xfrm>
            <a:off x="9144000" y="1828800"/>
            <a:ext cx="0" cy="4572000"/>
          </a:xfrm>
          <a:prstGeom prst="line">
            <a:avLst/>
          </a:prstGeom>
          <a:noFill/>
          <a:ln w="19050">
            <a:solidFill>
              <a:schemeClr val="tx1"/>
            </a:solidFill>
            <a:round/>
            <a:headEnd type="none" w="lg" len="lg"/>
            <a:tailEnd type="triangle" w="lg" len="med"/>
          </a:ln>
        </p:spPr>
        <p:txBody>
          <a:bodyPr anchor="ctr"/>
          <a:lstStyle/>
          <a:p>
            <a:endParaRPr lang="ko-KR" altLang="en-US"/>
          </a:p>
        </p:txBody>
      </p:sp>
      <p:sp>
        <p:nvSpPr>
          <p:cNvPr id="37895" name="Text Box 6"/>
          <p:cNvSpPr txBox="1">
            <a:spLocks noChangeArrowheads="1"/>
          </p:cNvSpPr>
          <p:nvPr/>
        </p:nvSpPr>
        <p:spPr bwMode="auto">
          <a:xfrm>
            <a:off x="66294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Concrete Execution</a:t>
            </a:r>
          </a:p>
        </p:txBody>
      </p:sp>
      <p:sp>
        <p:nvSpPr>
          <p:cNvPr id="37896" name="Text Box 7"/>
          <p:cNvSpPr txBox="1">
            <a:spLocks noChangeArrowheads="1"/>
          </p:cNvSpPr>
          <p:nvPr/>
        </p:nvSpPr>
        <p:spPr bwMode="auto">
          <a:xfrm>
            <a:off x="8458200" y="914401"/>
            <a:ext cx="1524000" cy="7016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Symbolic Execution</a:t>
            </a:r>
          </a:p>
        </p:txBody>
      </p:sp>
      <p:grpSp>
        <p:nvGrpSpPr>
          <p:cNvPr id="2" name="Group 8"/>
          <p:cNvGrpSpPr>
            <a:grpSpLocks/>
          </p:cNvGrpSpPr>
          <p:nvPr/>
        </p:nvGrpSpPr>
        <p:grpSpPr bwMode="auto">
          <a:xfrm>
            <a:off x="5791200" y="1676401"/>
            <a:ext cx="4876800" cy="701675"/>
            <a:chOff x="2688" y="960"/>
            <a:chExt cx="3072" cy="442"/>
          </a:xfrm>
        </p:grpSpPr>
        <p:sp>
          <p:nvSpPr>
            <p:cNvPr id="37914" name="Text Box 9"/>
            <p:cNvSpPr txBox="1">
              <a:spLocks noChangeArrowheads="1"/>
            </p:cNvSpPr>
            <p:nvPr/>
          </p:nvSpPr>
          <p:spPr bwMode="auto">
            <a:xfrm>
              <a:off x="2688"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concrete state</a:t>
              </a:r>
            </a:p>
          </p:txBody>
        </p:sp>
        <p:sp>
          <p:nvSpPr>
            <p:cNvPr id="37915" name="Text Box 10"/>
            <p:cNvSpPr txBox="1">
              <a:spLocks noChangeArrowheads="1"/>
            </p:cNvSpPr>
            <p:nvPr/>
          </p:nvSpPr>
          <p:spPr bwMode="auto">
            <a:xfrm>
              <a:off x="3936" y="960"/>
              <a:ext cx="864" cy="442"/>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symbolic state</a:t>
              </a:r>
            </a:p>
          </p:txBody>
        </p:sp>
        <p:sp>
          <p:nvSpPr>
            <p:cNvPr id="37916" name="Text Box 11"/>
            <p:cNvSpPr txBox="1">
              <a:spLocks noChangeArrowheads="1"/>
            </p:cNvSpPr>
            <p:nvPr/>
          </p:nvSpPr>
          <p:spPr bwMode="auto">
            <a:xfrm>
              <a:off x="4800" y="960"/>
              <a:ext cx="960" cy="250"/>
            </a:xfrm>
            <a:prstGeom prst="rect">
              <a:avLst/>
            </a:prstGeom>
            <a:noFill/>
            <a:ln w="25400" algn="ctr">
              <a:noFill/>
              <a:miter lim="800000"/>
              <a:headEnd type="none" w="lg" len="lg"/>
              <a:tailEnd type="none" w="lg" len="lg"/>
            </a:ln>
          </p:spPr>
          <p:txBody>
            <a:bodyPr>
              <a:spAutoFit/>
            </a:bodyPr>
            <a:lstStyle/>
            <a:p>
              <a:pPr>
                <a:spcBef>
                  <a:spcPct val="50000"/>
                </a:spcBef>
              </a:pPr>
              <a:r>
                <a:rPr lang="en-US" altLang="ko-KR" sz="2000">
                  <a:solidFill>
                    <a:schemeClr val="hlink"/>
                  </a:solidFill>
                  <a:ea typeface="굴림" charset="-127"/>
                </a:rPr>
                <a:t>constraints</a:t>
              </a:r>
            </a:p>
          </p:txBody>
        </p:sp>
      </p:grpSp>
      <p:sp>
        <p:nvSpPr>
          <p:cNvPr id="37898" name="Text Box 22"/>
          <p:cNvSpPr txBox="1">
            <a:spLocks noChangeArrowheads="1"/>
          </p:cNvSpPr>
          <p:nvPr/>
        </p:nvSpPr>
        <p:spPr bwMode="auto">
          <a:xfrm>
            <a:off x="9144000" y="3810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x</a:t>
            </a:r>
            <a:r>
              <a:rPr lang="en-US" altLang="ko-KR" sz="2000" baseline="-25000">
                <a:ea typeface="굴림" charset="-127"/>
              </a:rPr>
              <a:t>0</a:t>
            </a:r>
            <a:r>
              <a:rPr lang="en-US" altLang="ko-KR" sz="2000">
                <a:ea typeface="굴림" charset="-127"/>
              </a:rPr>
              <a:t>&gt;0</a:t>
            </a:r>
          </a:p>
        </p:txBody>
      </p:sp>
      <p:sp>
        <p:nvSpPr>
          <p:cNvPr id="37899" name="Text Box 23"/>
          <p:cNvSpPr txBox="1">
            <a:spLocks noChangeArrowheads="1"/>
          </p:cNvSpPr>
          <p:nvPr/>
        </p:nvSpPr>
        <p:spPr bwMode="auto">
          <a:xfrm>
            <a:off x="9144000" y="41910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a:t>
            </a:r>
            <a:r>
              <a:rPr lang="en-US" altLang="ko-KR" sz="2000" baseline="-25000">
                <a:ea typeface="굴림" charset="-127"/>
              </a:rPr>
              <a:t>0</a:t>
            </a:r>
            <a:r>
              <a:rPr lang="en-US" altLang="ko-KR" sz="2000" b="1">
                <a:ea typeface="굴림" charset="-127"/>
                <a:sym typeface="Symbol" pitchFamily="18" charset="2"/>
              </a:rPr>
              <a:t></a:t>
            </a:r>
            <a:r>
              <a:rPr lang="en-US" altLang="ko-KR" sz="2000">
                <a:ea typeface="굴림" charset="-127"/>
              </a:rPr>
              <a:t>NULL</a:t>
            </a:r>
          </a:p>
        </p:txBody>
      </p:sp>
      <p:sp>
        <p:nvSpPr>
          <p:cNvPr id="37900" name="Text Box 24"/>
          <p:cNvSpPr txBox="1">
            <a:spLocks noChangeArrowheads="1"/>
          </p:cNvSpPr>
          <p:nvPr/>
        </p:nvSpPr>
        <p:spPr bwMode="auto">
          <a:xfrm>
            <a:off x="9144000" y="4648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2x</a:t>
            </a:r>
            <a:r>
              <a:rPr lang="en-US" altLang="ko-KR" sz="2000" baseline="-25000">
                <a:ea typeface="굴림" charset="-127"/>
              </a:rPr>
              <a:t>0</a:t>
            </a:r>
            <a:r>
              <a:rPr lang="en-US" altLang="ko-KR" sz="2000">
                <a:ea typeface="굴림" charset="-127"/>
              </a:rPr>
              <a:t>+1</a:t>
            </a:r>
            <a:r>
              <a:rPr lang="en-US" altLang="ko-KR" sz="2000">
                <a:ea typeface="굴림" charset="-127"/>
                <a:sym typeface="Symbol" pitchFamily="18" charset="2"/>
              </a:rPr>
              <a:t>=</a:t>
            </a:r>
            <a:r>
              <a:rPr lang="en-US" altLang="ko-KR" sz="2000">
                <a:ea typeface="굴림" charset="-127"/>
              </a:rPr>
              <a:t>v</a:t>
            </a:r>
            <a:r>
              <a:rPr lang="en-US" altLang="ko-KR" sz="2000" baseline="-25000">
                <a:ea typeface="굴림" charset="-127"/>
              </a:rPr>
              <a:t>0</a:t>
            </a:r>
          </a:p>
        </p:txBody>
      </p:sp>
      <p:sp>
        <p:nvSpPr>
          <p:cNvPr id="37901" name="Text Box 25"/>
          <p:cNvSpPr txBox="1">
            <a:spLocks noChangeArrowheads="1"/>
          </p:cNvSpPr>
          <p:nvPr/>
        </p:nvSpPr>
        <p:spPr bwMode="auto">
          <a:xfrm>
            <a:off x="9144000" y="5029201"/>
            <a:ext cx="1524000" cy="396875"/>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n</a:t>
            </a:r>
            <a:r>
              <a:rPr lang="en-US" altLang="ko-KR" sz="2000" baseline="-25000">
                <a:ea typeface="굴림" charset="-127"/>
              </a:rPr>
              <a:t>0</a:t>
            </a:r>
            <a:r>
              <a:rPr lang="en-US" altLang="ko-KR" sz="2000">
                <a:ea typeface="굴림" charset="-127"/>
                <a:sym typeface="Symbol" pitchFamily="18" charset="2"/>
              </a:rPr>
              <a:t>=</a:t>
            </a:r>
            <a:r>
              <a:rPr lang="en-US" altLang="ko-KR" sz="2000">
                <a:ea typeface="굴림" charset="-127"/>
              </a:rPr>
              <a:t>p</a:t>
            </a:r>
            <a:r>
              <a:rPr lang="en-US" altLang="ko-KR" sz="2000" baseline="-25000">
                <a:ea typeface="굴림" charset="-127"/>
              </a:rPr>
              <a:t>0</a:t>
            </a:r>
          </a:p>
        </p:txBody>
      </p:sp>
      <p:grpSp>
        <p:nvGrpSpPr>
          <p:cNvPr id="3" name="Group 31"/>
          <p:cNvGrpSpPr>
            <a:grpSpLocks/>
          </p:cNvGrpSpPr>
          <p:nvPr/>
        </p:nvGrpSpPr>
        <p:grpSpPr bwMode="auto">
          <a:xfrm>
            <a:off x="4876800" y="4648200"/>
            <a:ext cx="4306888" cy="1119188"/>
            <a:chOff x="2112" y="3072"/>
            <a:chExt cx="2713" cy="705"/>
          </a:xfrm>
        </p:grpSpPr>
        <p:grpSp>
          <p:nvGrpSpPr>
            <p:cNvPr id="4" name="Group 28"/>
            <p:cNvGrpSpPr>
              <a:grpSpLocks/>
            </p:cNvGrpSpPr>
            <p:nvPr/>
          </p:nvGrpSpPr>
          <p:grpSpPr bwMode="auto">
            <a:xfrm>
              <a:off x="2112" y="3072"/>
              <a:ext cx="2713" cy="705"/>
              <a:chOff x="2112" y="3312"/>
              <a:chExt cx="2713" cy="705"/>
            </a:xfrm>
          </p:grpSpPr>
          <p:sp>
            <p:nvSpPr>
              <p:cNvPr id="37907" name="Text Box 13"/>
              <p:cNvSpPr txBox="1">
                <a:spLocks noChangeArrowheads="1"/>
              </p:cNvSpPr>
              <p:nvPr/>
            </p:nvSpPr>
            <p:spPr bwMode="auto">
              <a:xfrm>
                <a:off x="3721" y="3360"/>
                <a:ext cx="1104" cy="634"/>
              </a:xfrm>
              <a:prstGeom prst="rect">
                <a:avLst/>
              </a:prstGeom>
              <a:noFill/>
              <a:ln w="12700" algn="ctr">
                <a:noFill/>
                <a:miter lim="800000"/>
                <a:headEnd type="none" w="lg" len="lg"/>
                <a:tailEnd/>
              </a:ln>
            </p:spPr>
            <p:txBody>
              <a:bodyPr>
                <a:spAutoFit/>
              </a:bodyPr>
              <a:lstStyle/>
              <a:p>
                <a:pPr>
                  <a:spcBef>
                    <a:spcPct val="50000"/>
                  </a:spcBef>
                </a:pPr>
                <a:r>
                  <a:rPr lang="en-US" altLang="ko-KR" sz="2000">
                    <a:ea typeface="굴림" charset="-127"/>
                  </a:rPr>
                  <a:t>p=p</a:t>
                </a:r>
                <a:r>
                  <a:rPr lang="en-US" altLang="ko-KR" sz="2000" baseline="-25000">
                    <a:ea typeface="굴림" charset="-127"/>
                  </a:rPr>
                  <a:t>0</a:t>
                </a:r>
                <a:r>
                  <a:rPr lang="en-US" altLang="ko-KR" sz="2000">
                    <a:ea typeface="굴림" charset="-127"/>
                  </a:rPr>
                  <a:t>, x=x</a:t>
                </a:r>
                <a:r>
                  <a:rPr lang="en-US" altLang="ko-KR" sz="2000" baseline="-25000">
                    <a:ea typeface="굴림" charset="-127"/>
                  </a:rPr>
                  <a:t>0</a:t>
                </a:r>
                <a:r>
                  <a:rPr lang="en-US" altLang="ko-KR" sz="2000">
                    <a:ea typeface="굴림" charset="-127"/>
                  </a:rPr>
                  <a:t>,</a:t>
                </a:r>
                <a:br>
                  <a:rPr lang="en-US" altLang="ko-KR" sz="2000">
                    <a:ea typeface="굴림" charset="-127"/>
                  </a:rPr>
                </a:br>
                <a:r>
                  <a:rPr lang="en-US" altLang="ko-KR" sz="2000">
                    <a:ea typeface="굴림" charset="-127"/>
                  </a:rPr>
                  <a:t>p-&gt;v =v</a:t>
                </a:r>
                <a:r>
                  <a:rPr lang="en-US" altLang="ko-KR" sz="2000" baseline="-25000">
                    <a:ea typeface="굴림" charset="-127"/>
                  </a:rPr>
                  <a:t>0</a:t>
                </a:r>
                <a:r>
                  <a:rPr lang="en-US" altLang="ko-KR" sz="2000">
                    <a:ea typeface="굴림" charset="-127"/>
                  </a:rPr>
                  <a:t>,</a:t>
                </a:r>
                <a:r>
                  <a:rPr lang="en-US" altLang="ko-KR" sz="2000" baseline="-25000">
                    <a:ea typeface="굴림" charset="-127"/>
                  </a:rPr>
                  <a:t> </a:t>
                </a:r>
                <a:br>
                  <a:rPr lang="en-US" altLang="ko-KR" sz="2000" baseline="-25000">
                    <a:ea typeface="굴림" charset="-127"/>
                  </a:rPr>
                </a:br>
                <a:r>
                  <a:rPr lang="en-US" altLang="ko-KR" sz="2000">
                    <a:ea typeface="굴림" charset="-127"/>
                  </a:rPr>
                  <a:t>p-&gt;next=n</a:t>
                </a:r>
                <a:r>
                  <a:rPr lang="en-US" altLang="ko-KR" sz="2000" baseline="-25000">
                    <a:ea typeface="굴림" charset="-127"/>
                  </a:rPr>
                  <a:t>0</a:t>
                </a:r>
              </a:p>
            </p:txBody>
          </p:sp>
          <p:sp>
            <p:nvSpPr>
              <p:cNvPr id="37908" name="AutoShape 14"/>
              <p:cNvSpPr>
                <a:spLocks noChangeArrowheads="1"/>
              </p:cNvSpPr>
              <p:nvPr/>
            </p:nvSpPr>
            <p:spPr bwMode="auto">
              <a:xfrm>
                <a:off x="2112" y="3552"/>
                <a:ext cx="351" cy="96"/>
              </a:xfrm>
              <a:prstGeom prst="leftArrow">
                <a:avLst>
                  <a:gd name="adj1" fmla="val 50000"/>
                  <a:gd name="adj2" fmla="val 91406"/>
                </a:avLst>
              </a:prstGeom>
              <a:solidFill>
                <a:srgbClr val="800000"/>
              </a:solidFill>
              <a:ln w="12700" algn="ctr">
                <a:solidFill>
                  <a:schemeClr val="tx1"/>
                </a:solidFill>
                <a:miter lim="800000"/>
                <a:headEnd type="none" w="lg" len="lg"/>
                <a:tailEnd/>
              </a:ln>
            </p:spPr>
            <p:txBody>
              <a:bodyPr wrap="none" anchor="ctr"/>
              <a:lstStyle/>
              <a:p>
                <a:endParaRPr lang="ko-KR" altLang="en-US">
                  <a:ea typeface="굴림" charset="-127"/>
                </a:endParaRPr>
              </a:p>
            </p:txBody>
          </p:sp>
          <p:sp>
            <p:nvSpPr>
              <p:cNvPr id="37909" name="Text Box 15"/>
              <p:cNvSpPr txBox="1">
                <a:spLocks noChangeArrowheads="1"/>
              </p:cNvSpPr>
              <p:nvPr/>
            </p:nvSpPr>
            <p:spPr bwMode="auto">
              <a:xfrm>
                <a:off x="2425" y="3312"/>
                <a:ext cx="1344" cy="442"/>
              </a:xfrm>
              <a:prstGeom prst="rect">
                <a:avLst/>
              </a:prstGeom>
              <a:noFill/>
              <a:ln w="12700" algn="ctr">
                <a:noFill/>
                <a:miter lim="800000"/>
                <a:headEnd type="none" w="lg" len="lg"/>
                <a:tailEnd/>
              </a:ln>
            </p:spPr>
            <p:txBody>
              <a:bodyPr>
                <a:spAutoFit/>
              </a:bodyPr>
              <a:lstStyle/>
              <a:p>
                <a:pPr algn="l">
                  <a:spcBef>
                    <a:spcPct val="50000"/>
                  </a:spcBef>
                </a:pPr>
                <a:r>
                  <a:rPr lang="en-US" altLang="ko-KR" sz="2000">
                    <a:ea typeface="굴림" charset="-127"/>
                  </a:rPr>
                  <a:t>  p</a:t>
                </a:r>
                <a:br>
                  <a:rPr lang="en-US" altLang="ko-KR" sz="2000">
                    <a:ea typeface="굴림" charset="-127"/>
                  </a:rPr>
                </a:br>
                <a:r>
                  <a:rPr lang="en-US" altLang="ko-KR" sz="2000">
                    <a:ea typeface="굴림" charset="-127"/>
                  </a:rPr>
                  <a:t>               , x=1 </a:t>
                </a:r>
              </a:p>
            </p:txBody>
          </p:sp>
          <p:sp>
            <p:nvSpPr>
              <p:cNvPr id="37910" name="Line 16"/>
              <p:cNvSpPr>
                <a:spLocks noChangeShapeType="1"/>
              </p:cNvSpPr>
              <p:nvPr/>
            </p:nvSpPr>
            <p:spPr bwMode="auto">
              <a:xfrm>
                <a:off x="2665" y="3552"/>
                <a:ext cx="48" cy="144"/>
              </a:xfrm>
              <a:prstGeom prst="line">
                <a:avLst/>
              </a:prstGeom>
              <a:noFill/>
              <a:ln w="25400">
                <a:solidFill>
                  <a:schemeClr val="tx1"/>
                </a:solidFill>
                <a:round/>
                <a:headEnd/>
                <a:tailEnd type="triangle" w="med" len="med"/>
              </a:ln>
            </p:spPr>
            <p:txBody>
              <a:bodyPr wrap="none" anchor="ctr"/>
              <a:lstStyle/>
              <a:p>
                <a:endParaRPr lang="ko-KR" altLang="en-US"/>
              </a:p>
            </p:txBody>
          </p:sp>
          <p:grpSp>
            <p:nvGrpSpPr>
              <p:cNvPr id="5" name="Group 19"/>
              <p:cNvGrpSpPr>
                <a:grpSpLocks/>
              </p:cNvGrpSpPr>
              <p:nvPr/>
            </p:nvGrpSpPr>
            <p:grpSpPr bwMode="auto">
              <a:xfrm>
                <a:off x="2521" y="3744"/>
                <a:ext cx="624" cy="273"/>
                <a:chOff x="3888" y="2208"/>
                <a:chExt cx="624" cy="273"/>
              </a:xfrm>
            </p:grpSpPr>
            <p:sp>
              <p:nvSpPr>
                <p:cNvPr id="37912" name="Text Box 20"/>
                <p:cNvSpPr txBox="1">
                  <a:spLocks noChangeArrowheads="1"/>
                </p:cNvSpPr>
                <p:nvPr/>
              </p:nvSpPr>
              <p:spPr bwMode="auto">
                <a:xfrm>
                  <a:off x="3888" y="2208"/>
                  <a:ext cx="624" cy="252"/>
                </a:xfrm>
                <a:prstGeom prst="rect">
                  <a:avLst/>
                </a:prstGeom>
                <a:noFill/>
                <a:ln w="25400">
                  <a:solidFill>
                    <a:schemeClr val="tx1"/>
                  </a:solidFill>
                  <a:miter lim="800000"/>
                  <a:headEnd/>
                  <a:tailEnd/>
                </a:ln>
              </p:spPr>
              <p:txBody>
                <a:bodyPr>
                  <a:spAutoFit/>
                </a:bodyPr>
                <a:lstStyle/>
                <a:p>
                  <a:pPr algn="l">
                    <a:spcBef>
                      <a:spcPct val="50000"/>
                    </a:spcBef>
                  </a:pPr>
                  <a:r>
                    <a:rPr lang="en-US" altLang="ko-KR" sz="2000">
                      <a:ea typeface="굴림" charset="-127"/>
                    </a:rPr>
                    <a:t>  3</a:t>
                  </a:r>
                </a:p>
              </p:txBody>
            </p:sp>
            <p:sp>
              <p:nvSpPr>
                <p:cNvPr id="37913" name="Line 21"/>
                <p:cNvSpPr>
                  <a:spLocks noChangeShapeType="1"/>
                </p:cNvSpPr>
                <p:nvPr/>
              </p:nvSpPr>
              <p:spPr bwMode="auto">
                <a:xfrm flipH="1" flipV="1">
                  <a:off x="4256" y="2208"/>
                  <a:ext cx="0" cy="273"/>
                </a:xfrm>
                <a:prstGeom prst="line">
                  <a:avLst/>
                </a:prstGeom>
                <a:noFill/>
                <a:ln w="25400">
                  <a:solidFill>
                    <a:schemeClr val="tx1"/>
                  </a:solidFill>
                  <a:round/>
                  <a:headEnd/>
                  <a:tailEnd/>
                </a:ln>
              </p:spPr>
              <p:txBody>
                <a:bodyPr wrap="none" anchor="ctr"/>
                <a:lstStyle/>
                <a:p>
                  <a:endParaRPr lang="ko-KR" altLang="en-US"/>
                </a:p>
              </p:txBody>
            </p:sp>
          </p:grpSp>
        </p:grpSp>
        <p:sp>
          <p:nvSpPr>
            <p:cNvPr id="37906" name="Freeform 26"/>
            <p:cNvSpPr>
              <a:spLocks/>
            </p:cNvSpPr>
            <p:nvPr/>
          </p:nvSpPr>
          <p:spPr bwMode="auto">
            <a:xfrm>
              <a:off x="2736" y="3312"/>
              <a:ext cx="383" cy="274"/>
            </a:xfrm>
            <a:custGeom>
              <a:avLst/>
              <a:gdLst>
                <a:gd name="T0" fmla="*/ 265 w 383"/>
                <a:gd name="T1" fmla="*/ 274 h 274"/>
                <a:gd name="T2" fmla="*/ 339 w 383"/>
                <a:gd name="T3" fmla="*/ 23 h 274"/>
                <a:gd name="T4" fmla="*/ 0 w 383"/>
                <a:gd name="T5" fmla="*/ 133 h 274"/>
                <a:gd name="T6" fmla="*/ 0 60000 65536"/>
                <a:gd name="T7" fmla="*/ 0 60000 65536"/>
                <a:gd name="T8" fmla="*/ 0 60000 65536"/>
                <a:gd name="T9" fmla="*/ 0 w 383"/>
                <a:gd name="T10" fmla="*/ 0 h 274"/>
                <a:gd name="T11" fmla="*/ 383 w 383"/>
                <a:gd name="T12" fmla="*/ 274 h 274"/>
              </a:gdLst>
              <a:ahLst/>
              <a:cxnLst>
                <a:cxn ang="T6">
                  <a:pos x="T0" y="T1"/>
                </a:cxn>
                <a:cxn ang="T7">
                  <a:pos x="T2" y="T3"/>
                </a:cxn>
                <a:cxn ang="T8">
                  <a:pos x="T4" y="T5"/>
                </a:cxn>
              </a:cxnLst>
              <a:rect l="T9" t="T10" r="T11" b="T12"/>
              <a:pathLst>
                <a:path w="383" h="274">
                  <a:moveTo>
                    <a:pt x="265" y="274"/>
                  </a:moveTo>
                  <a:cubicBezTo>
                    <a:pt x="277" y="232"/>
                    <a:pt x="383" y="46"/>
                    <a:pt x="339" y="23"/>
                  </a:cubicBezTo>
                  <a:cubicBezTo>
                    <a:pt x="295" y="0"/>
                    <a:pt x="71" y="110"/>
                    <a:pt x="0" y="133"/>
                  </a:cubicBezTo>
                </a:path>
              </a:pathLst>
            </a:custGeom>
            <a:noFill/>
            <a:ln w="25400">
              <a:solidFill>
                <a:schemeClr val="tx1"/>
              </a:solidFill>
              <a:round/>
              <a:headEnd/>
              <a:tailEnd type="triangle" w="med" len="med"/>
            </a:ln>
          </p:spPr>
          <p:txBody>
            <a:bodyPr wrap="none" anchor="ctr"/>
            <a:lstStyle/>
            <a:p>
              <a:endParaRPr lang="ko-KR" altLang="en-US">
                <a:ea typeface="굴림" charset="-127"/>
              </a:endParaRPr>
            </a:p>
          </p:txBody>
        </p:sp>
      </p:grpSp>
      <p:sp>
        <p:nvSpPr>
          <p:cNvPr id="37903" name="AutoShape 29"/>
          <p:cNvSpPr>
            <a:spLocks noChangeArrowheads="1"/>
          </p:cNvSpPr>
          <p:nvPr/>
        </p:nvSpPr>
        <p:spPr bwMode="auto">
          <a:xfrm>
            <a:off x="5410200" y="2832100"/>
            <a:ext cx="3048000" cy="2514600"/>
          </a:xfrm>
          <a:prstGeom prst="star16">
            <a:avLst>
              <a:gd name="adj" fmla="val 37500"/>
            </a:avLst>
          </a:prstGeom>
          <a:solidFill>
            <a:srgbClr val="FFCC99"/>
          </a:solidFill>
          <a:ln w="12700" algn="ctr">
            <a:solidFill>
              <a:schemeClr val="tx1"/>
            </a:solidFill>
            <a:miter lim="800000"/>
            <a:headEnd type="none" w="lg" len="lg"/>
            <a:tailEnd/>
          </a:ln>
        </p:spPr>
        <p:txBody>
          <a:bodyPr wrap="none" anchor="ctr"/>
          <a:lstStyle/>
          <a:p>
            <a:r>
              <a:rPr lang="en-US" altLang="ko-KR" sz="2800" dirty="0">
                <a:solidFill>
                  <a:srgbClr val="FF0000"/>
                </a:solidFill>
                <a:ea typeface="굴림" charset="-127"/>
              </a:rPr>
              <a:t>Error() </a:t>
            </a:r>
          </a:p>
          <a:p>
            <a:r>
              <a:rPr lang="en-US" altLang="ko-KR" sz="2800" dirty="0">
                <a:solidFill>
                  <a:srgbClr val="FF0000"/>
                </a:solidFill>
                <a:ea typeface="굴림" charset="-127"/>
              </a:rPr>
              <a:t>reached</a:t>
            </a:r>
          </a:p>
        </p:txBody>
      </p:sp>
      <p:pic>
        <p:nvPicPr>
          <p:cNvPr id="37904" name="Picture 30" descr="j0286034"/>
          <p:cNvPicPr>
            <a:picLocks noChangeAspect="1" noChangeArrowheads="1"/>
          </p:cNvPicPr>
          <p:nvPr/>
        </p:nvPicPr>
        <p:blipFill>
          <a:blip r:embed="rId2"/>
          <a:srcRect/>
          <a:stretch>
            <a:fillRect/>
          </a:stretch>
        </p:blipFill>
        <p:spPr bwMode="auto">
          <a:xfrm>
            <a:off x="8458201" y="3505201"/>
            <a:ext cx="919163" cy="885825"/>
          </a:xfrm>
          <a:prstGeom prst="rect">
            <a:avLst/>
          </a:prstGeom>
          <a:noFill/>
          <a:ln w="9525">
            <a:noFill/>
            <a:miter lim="800000"/>
            <a:headEnd/>
            <a:tailEnd/>
          </a:ln>
        </p:spPr>
      </p:pic>
    </p:spTree>
    <p:extLst>
      <p:ext uri="{BB962C8B-B14F-4D97-AF65-F5344CB8AC3E}">
        <p14:creationId xmlns:p14="http://schemas.microsoft.com/office/powerpoint/2010/main" val="2874833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normAutofit/>
          </a:bodyPr>
          <a:lstStyle/>
          <a:p>
            <a:pPr eaLnBrk="1" hangingPunct="1"/>
            <a:r>
              <a:rPr lang="en-US" altLang="ko-KR" sz="3800">
                <a:ea typeface="굴림" charset="-127"/>
              </a:rPr>
              <a:t>Pointer Inputs: Input Graph</a:t>
            </a:r>
          </a:p>
        </p:txBody>
      </p:sp>
      <p:sp>
        <p:nvSpPr>
          <p:cNvPr id="38916" name="Rectangle 3"/>
          <p:cNvSpPr>
            <a:spLocks noGrp="1" noChangeArrowheads="1"/>
          </p:cNvSpPr>
          <p:nvPr>
            <p:ph type="body" sz="half" idx="1"/>
          </p:nvPr>
        </p:nvSpPr>
        <p:spPr>
          <a:xfrm>
            <a:off x="1381328" y="990600"/>
            <a:ext cx="4613072" cy="5334000"/>
          </a:xfrm>
        </p:spPr>
        <p:txBody>
          <a:bodyPr/>
          <a:lstStyle/>
          <a:p>
            <a:pPr eaLnBrk="1" hangingPunct="1">
              <a:lnSpc>
                <a:spcPct val="80000"/>
              </a:lnSpc>
              <a:buFont typeface="Wingdings" pitchFamily="2" charset="2"/>
              <a:buNone/>
            </a:pPr>
            <a:r>
              <a:rPr lang="en-US" altLang="ko-KR" sz="2400" dirty="0" err="1">
                <a:ea typeface="굴림" charset="-127"/>
              </a:rPr>
              <a:t>typedef</a:t>
            </a:r>
            <a:r>
              <a:rPr lang="en-US" altLang="ko-KR" sz="2400" dirty="0">
                <a:ea typeface="굴림" charset="-127"/>
              </a:rPr>
              <a:t> </a:t>
            </a:r>
            <a:r>
              <a:rPr lang="en-US" altLang="ko-KR" sz="2400" dirty="0" err="1">
                <a:ea typeface="굴림" charset="-127"/>
              </a:rPr>
              <a:t>struct</a:t>
            </a:r>
            <a:r>
              <a:rPr lang="en-US" altLang="ko-KR" sz="2400" dirty="0">
                <a:ea typeface="굴림" charset="-127"/>
              </a:rPr>
              <a:t> cell { </a:t>
            </a:r>
          </a:p>
          <a:p>
            <a:pPr eaLnBrk="1" hangingPunct="1">
              <a:lnSpc>
                <a:spcPct val="80000"/>
              </a:lnSpc>
              <a:buFont typeface="Wingdings" pitchFamily="2" charset="2"/>
              <a:buNone/>
            </a:pPr>
            <a:r>
              <a:rPr lang="en-US" altLang="ko-KR" sz="2400" dirty="0">
                <a:ea typeface="굴림" charset="-127"/>
              </a:rPr>
              <a:t>  </a:t>
            </a:r>
            <a:r>
              <a:rPr lang="en-US" altLang="ko-KR" sz="2400" dirty="0" err="1">
                <a:ea typeface="굴림" charset="-127"/>
              </a:rPr>
              <a:t>int</a:t>
            </a:r>
            <a:r>
              <a:rPr lang="en-US" altLang="ko-KR" sz="2400" dirty="0">
                <a:ea typeface="굴림" charset="-127"/>
              </a:rPr>
              <a:t> v; </a:t>
            </a:r>
          </a:p>
          <a:p>
            <a:pPr eaLnBrk="1" hangingPunct="1">
              <a:lnSpc>
                <a:spcPct val="80000"/>
              </a:lnSpc>
              <a:buFont typeface="Wingdings" pitchFamily="2" charset="2"/>
              <a:buNone/>
            </a:pPr>
            <a:r>
              <a:rPr lang="en-US" altLang="ko-KR" sz="2400" dirty="0">
                <a:ea typeface="굴림" charset="-127"/>
              </a:rPr>
              <a:t>  </a:t>
            </a:r>
            <a:r>
              <a:rPr lang="en-US" altLang="ko-KR" sz="2400" dirty="0" err="1">
                <a:ea typeface="굴림" charset="-127"/>
              </a:rPr>
              <a:t>struct</a:t>
            </a:r>
            <a:r>
              <a:rPr lang="en-US" altLang="ko-KR" sz="2400" dirty="0">
                <a:ea typeface="굴림" charset="-127"/>
              </a:rPr>
              <a:t> cell *next;</a:t>
            </a:r>
          </a:p>
          <a:p>
            <a:pPr eaLnBrk="1" hangingPunct="1">
              <a:lnSpc>
                <a:spcPct val="80000"/>
              </a:lnSpc>
              <a:buFont typeface="Wingdings" pitchFamily="2" charset="2"/>
              <a:buNone/>
            </a:pPr>
            <a:r>
              <a:rPr lang="en-US" altLang="ko-KR" sz="2400" dirty="0">
                <a:ea typeface="굴림" charset="-127"/>
              </a:rPr>
              <a:t>} cell;</a:t>
            </a:r>
          </a:p>
          <a:p>
            <a:pPr eaLnBrk="1" hangingPunct="1">
              <a:lnSpc>
                <a:spcPct val="80000"/>
              </a:lnSpc>
              <a:buFont typeface="Wingdings" pitchFamily="2" charset="2"/>
              <a:buNone/>
            </a:pPr>
            <a:endParaRPr lang="en-US" altLang="ko-KR" sz="2400" dirty="0">
              <a:ea typeface="굴림" charset="-127"/>
            </a:endParaRPr>
          </a:p>
          <a:p>
            <a:pPr eaLnBrk="1" hangingPunct="1">
              <a:lnSpc>
                <a:spcPct val="80000"/>
              </a:lnSpc>
              <a:buFont typeface="Wingdings" pitchFamily="2" charset="2"/>
              <a:buNone/>
            </a:pPr>
            <a:r>
              <a:rPr lang="en-US" altLang="ko-KR" sz="2400" dirty="0" err="1">
                <a:ea typeface="굴림" charset="-127"/>
              </a:rPr>
              <a:t>int</a:t>
            </a:r>
            <a:r>
              <a:rPr lang="en-US" altLang="ko-KR" sz="2400" dirty="0">
                <a:ea typeface="굴림" charset="-127"/>
              </a:rPr>
              <a:t> f(</a:t>
            </a:r>
            <a:r>
              <a:rPr lang="en-US" altLang="ko-KR" sz="2400" dirty="0" err="1">
                <a:ea typeface="굴림" charset="-127"/>
              </a:rPr>
              <a:t>int</a:t>
            </a:r>
            <a:r>
              <a:rPr lang="en-US" altLang="ko-KR" sz="2400" dirty="0">
                <a:ea typeface="굴림" charset="-127"/>
              </a:rPr>
              <a:t> v) { </a:t>
            </a:r>
          </a:p>
          <a:p>
            <a:pPr eaLnBrk="1" hangingPunct="1">
              <a:lnSpc>
                <a:spcPct val="80000"/>
              </a:lnSpc>
              <a:buFont typeface="Wingdings" pitchFamily="2" charset="2"/>
              <a:buNone/>
            </a:pPr>
            <a:r>
              <a:rPr lang="en-US" altLang="ko-KR" sz="2400" dirty="0">
                <a:ea typeface="굴림" charset="-127"/>
              </a:rPr>
              <a:t>  return 2*v + 1;</a:t>
            </a:r>
          </a:p>
          <a:p>
            <a:pPr eaLnBrk="1" hangingPunct="1">
              <a:lnSpc>
                <a:spcPct val="80000"/>
              </a:lnSpc>
              <a:buFont typeface="Wingdings" pitchFamily="2" charset="2"/>
              <a:buNone/>
            </a:pPr>
            <a:r>
              <a:rPr lang="en-US" altLang="ko-KR" sz="2400" dirty="0">
                <a:ea typeface="굴림" charset="-127"/>
              </a:rPr>
              <a:t>}</a:t>
            </a:r>
          </a:p>
          <a:p>
            <a:pPr eaLnBrk="1" hangingPunct="1">
              <a:lnSpc>
                <a:spcPct val="80000"/>
              </a:lnSpc>
              <a:buFont typeface="Wingdings" pitchFamily="2" charset="2"/>
              <a:buNone/>
            </a:pPr>
            <a:endParaRPr lang="en-US" altLang="ko-KR" sz="2400" dirty="0">
              <a:ea typeface="굴림" charset="-127"/>
            </a:endParaRPr>
          </a:p>
          <a:p>
            <a:pPr eaLnBrk="1" hangingPunct="1">
              <a:lnSpc>
                <a:spcPct val="80000"/>
              </a:lnSpc>
              <a:buFont typeface="Wingdings" pitchFamily="2" charset="2"/>
              <a:buNone/>
            </a:pPr>
            <a:r>
              <a:rPr lang="en-US" altLang="ko-KR" sz="2400" dirty="0" err="1">
                <a:ea typeface="굴림" charset="-127"/>
              </a:rPr>
              <a:t>int</a:t>
            </a:r>
            <a:r>
              <a:rPr lang="en-US" altLang="ko-KR" sz="2400" dirty="0">
                <a:ea typeface="굴림" charset="-127"/>
              </a:rPr>
              <a:t> </a:t>
            </a:r>
            <a:r>
              <a:rPr lang="en-US" altLang="ko-KR" sz="2400" dirty="0" err="1">
                <a:solidFill>
                  <a:srgbClr val="008000"/>
                </a:solidFill>
                <a:ea typeface="굴림" charset="-127"/>
              </a:rPr>
              <a:t>testme</a:t>
            </a:r>
            <a:r>
              <a:rPr lang="en-US" altLang="ko-KR" sz="2400" dirty="0">
                <a:ea typeface="굴림" charset="-127"/>
              </a:rPr>
              <a:t>(cell *p, </a:t>
            </a:r>
            <a:r>
              <a:rPr lang="en-US" altLang="ko-KR" sz="2400" dirty="0" err="1">
                <a:ea typeface="굴림" charset="-127"/>
              </a:rPr>
              <a:t>int</a:t>
            </a:r>
            <a:r>
              <a:rPr lang="en-US" altLang="ko-KR" sz="2400" dirty="0">
                <a:ea typeface="굴림" charset="-127"/>
              </a:rPr>
              <a:t> x) {</a:t>
            </a:r>
          </a:p>
          <a:p>
            <a:pPr eaLnBrk="1" hangingPunct="1">
              <a:lnSpc>
                <a:spcPct val="80000"/>
              </a:lnSpc>
              <a:buFont typeface="Wingdings" pitchFamily="2" charset="2"/>
              <a:buNone/>
            </a:pPr>
            <a:r>
              <a:rPr lang="en-US" altLang="ko-KR" sz="2400" dirty="0">
                <a:ea typeface="굴림" charset="-127"/>
              </a:rPr>
              <a:t>  if (x &gt; 0)</a:t>
            </a:r>
          </a:p>
          <a:p>
            <a:pPr eaLnBrk="1" hangingPunct="1">
              <a:lnSpc>
                <a:spcPct val="80000"/>
              </a:lnSpc>
              <a:buFont typeface="Wingdings" pitchFamily="2" charset="2"/>
              <a:buNone/>
            </a:pPr>
            <a:r>
              <a:rPr lang="en-US" altLang="ko-KR" sz="2400" dirty="0">
                <a:ea typeface="굴림" charset="-127"/>
              </a:rPr>
              <a:t>    if (p != NULL)</a:t>
            </a:r>
          </a:p>
          <a:p>
            <a:pPr eaLnBrk="1" hangingPunct="1">
              <a:lnSpc>
                <a:spcPct val="80000"/>
              </a:lnSpc>
              <a:buFont typeface="Wingdings" pitchFamily="2" charset="2"/>
              <a:buNone/>
            </a:pPr>
            <a:r>
              <a:rPr lang="en-US" altLang="ko-KR" sz="2400" dirty="0">
                <a:ea typeface="굴림" charset="-127"/>
              </a:rPr>
              <a:t>      if (f(x) == p-&gt;v)</a:t>
            </a:r>
          </a:p>
          <a:p>
            <a:pPr eaLnBrk="1" hangingPunct="1">
              <a:lnSpc>
                <a:spcPct val="80000"/>
              </a:lnSpc>
              <a:buFont typeface="Wingdings" pitchFamily="2" charset="2"/>
              <a:buNone/>
            </a:pPr>
            <a:r>
              <a:rPr lang="en-US" altLang="ko-KR" sz="2400" dirty="0">
                <a:ea typeface="굴림" charset="-127"/>
              </a:rPr>
              <a:t>        if (p-&gt;next == p)</a:t>
            </a:r>
          </a:p>
          <a:p>
            <a:pPr eaLnBrk="1" hangingPunct="1">
              <a:lnSpc>
                <a:spcPct val="80000"/>
              </a:lnSpc>
              <a:buFont typeface="Wingdings" pitchFamily="2" charset="2"/>
              <a:buNone/>
            </a:pPr>
            <a:r>
              <a:rPr lang="en-US" altLang="ko-KR" sz="2400" dirty="0">
                <a:ea typeface="굴림" charset="-127"/>
              </a:rPr>
              <a:t>          </a:t>
            </a:r>
            <a:r>
              <a:rPr lang="en-US" altLang="ko-KR" sz="2400" dirty="0">
                <a:solidFill>
                  <a:srgbClr val="FF3300"/>
                </a:solidFill>
                <a:ea typeface="굴림" charset="-127"/>
              </a:rPr>
              <a:t>Error();</a:t>
            </a:r>
          </a:p>
          <a:p>
            <a:pPr eaLnBrk="1" hangingPunct="1">
              <a:lnSpc>
                <a:spcPct val="80000"/>
              </a:lnSpc>
              <a:buFont typeface="Wingdings" pitchFamily="2" charset="2"/>
              <a:buNone/>
            </a:pPr>
            <a:r>
              <a:rPr lang="en-US" altLang="ko-KR" sz="2400" dirty="0">
                <a:ea typeface="굴림" charset="-127"/>
              </a:rPr>
              <a:t>  return 0;</a:t>
            </a:r>
          </a:p>
          <a:p>
            <a:pPr eaLnBrk="1" hangingPunct="1">
              <a:lnSpc>
                <a:spcPct val="80000"/>
              </a:lnSpc>
              <a:buFont typeface="Wingdings" pitchFamily="2" charset="2"/>
              <a:buNone/>
            </a:pPr>
            <a:r>
              <a:rPr lang="en-US" altLang="ko-KR" sz="2400" dirty="0">
                <a:ea typeface="굴림" charset="-127"/>
              </a:rPr>
              <a:t>}</a:t>
            </a:r>
          </a:p>
          <a:p>
            <a:pPr eaLnBrk="1" hangingPunct="1">
              <a:lnSpc>
                <a:spcPct val="80000"/>
              </a:lnSpc>
              <a:buFont typeface="Wingdings" pitchFamily="2" charset="2"/>
              <a:buNone/>
            </a:pPr>
            <a:endParaRPr lang="en-US" altLang="ko-KR" sz="2400" dirty="0">
              <a:ea typeface="굴림" charset="-127"/>
            </a:endParaRPr>
          </a:p>
        </p:txBody>
      </p:sp>
      <p:pic>
        <p:nvPicPr>
          <p:cNvPr id="38917" name="Picture 4"/>
          <p:cNvPicPr>
            <a:picLocks noGrp="1" noChangeAspect="1" noChangeArrowheads="1"/>
          </p:cNvPicPr>
          <p:nvPr>
            <p:ph sz="half" idx="2"/>
          </p:nvPr>
        </p:nvPicPr>
        <p:blipFill>
          <a:blip r:embed="rId2">
            <a:lum contrast="24000"/>
          </a:blip>
          <a:srcRect l="25835" t="23686" r="52831" b="19812"/>
          <a:stretch>
            <a:fillRect/>
          </a:stretch>
        </p:blipFill>
        <p:spPr>
          <a:xfrm>
            <a:off x="6096000" y="1066800"/>
            <a:ext cx="3733800" cy="5029200"/>
          </a:xfrm>
          <a:noFill/>
        </p:spPr>
      </p:pic>
    </p:spTree>
    <p:extLst>
      <p:ext uri="{BB962C8B-B14F-4D97-AF65-F5344CB8AC3E}">
        <p14:creationId xmlns:p14="http://schemas.microsoft.com/office/powerpoint/2010/main" val="224847442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36192" y="-168444"/>
            <a:ext cx="12192000" cy="857256"/>
          </a:xfrm>
        </p:spPr>
        <p:txBody>
          <a:bodyPr/>
          <a:lstStyle/>
          <a:p>
            <a:r>
              <a:rPr lang="en-US" altLang="ko-KR" dirty="0"/>
              <a:t>Summary: </a:t>
            </a:r>
            <a:r>
              <a:rPr lang="en-US" altLang="ko-KR" dirty="0" err="1"/>
              <a:t>Concolic</a:t>
            </a:r>
            <a:r>
              <a:rPr lang="en-US" altLang="ko-KR" dirty="0"/>
              <a:t> Testing</a:t>
            </a:r>
            <a:endParaRPr lang="ko-KR" altLang="en-US" dirty="0"/>
          </a:p>
        </p:txBody>
      </p:sp>
      <p:sp>
        <p:nvSpPr>
          <p:cNvPr id="5" name="슬라이드 번호 개체 틀 4"/>
          <p:cNvSpPr>
            <a:spLocks noGrp="1"/>
          </p:cNvSpPr>
          <p:nvPr>
            <p:ph type="sldNum" sz="quarter" idx="12"/>
          </p:nvPr>
        </p:nvSpPr>
        <p:spPr/>
        <p:txBody>
          <a:bodyPr/>
          <a:lstStyle/>
          <a:p>
            <a:fld id="{653EB63F-210B-426B-8655-095B3862437C}" type="slidenum">
              <a:rPr lang="ko-KR" altLang="en-US" smtClean="0"/>
              <a:pPr/>
              <a:t>47</a:t>
            </a:fld>
            <a:r>
              <a:rPr lang="en-US" altLang="ko-KR" dirty="0"/>
              <a:t>/42</a:t>
            </a:r>
            <a:endParaRPr lang="ko-KR" altLang="en-US" dirty="0"/>
          </a:p>
        </p:txBody>
      </p:sp>
      <p:sp>
        <p:nvSpPr>
          <p:cNvPr id="6" name="내용 개체 틀 5"/>
          <p:cNvSpPr>
            <a:spLocks noGrp="1"/>
          </p:cNvSpPr>
          <p:nvPr>
            <p:ph sz="quarter" idx="13"/>
          </p:nvPr>
        </p:nvSpPr>
        <p:spPr>
          <a:xfrm>
            <a:off x="1140020" y="1234914"/>
            <a:ext cx="10528239" cy="4633397"/>
          </a:xfrm>
        </p:spPr>
        <p:txBody>
          <a:bodyPr>
            <a:noAutofit/>
          </a:bodyPr>
          <a:lstStyle/>
          <a:p>
            <a:r>
              <a:rPr lang="en-US" altLang="ko-KR" sz="4000" dirty="0"/>
              <a:t>Pros</a:t>
            </a:r>
          </a:p>
          <a:p>
            <a:pPr lvl="1"/>
            <a:r>
              <a:rPr lang="en-US" altLang="ko-KR" sz="3200" dirty="0"/>
              <a:t>Automated test case generation</a:t>
            </a:r>
          </a:p>
          <a:p>
            <a:pPr lvl="1"/>
            <a:r>
              <a:rPr lang="en-US" altLang="ko-KR" sz="3200" dirty="0"/>
              <a:t>High coverage</a:t>
            </a:r>
          </a:p>
          <a:p>
            <a:pPr lvl="1"/>
            <a:r>
              <a:rPr lang="en-US" altLang="ko-KR" sz="3200" dirty="0"/>
              <a:t>High applicability (no restriction on target programs)</a:t>
            </a:r>
          </a:p>
          <a:p>
            <a:endParaRPr lang="en-US" altLang="ko-KR" sz="4000" dirty="0"/>
          </a:p>
          <a:p>
            <a:endParaRPr lang="en-US" altLang="ko-KR" sz="4000" dirty="0"/>
          </a:p>
          <a:p>
            <a:r>
              <a:rPr lang="en-US" altLang="ko-KR" sz="4000" dirty="0"/>
              <a:t>Cons</a:t>
            </a:r>
          </a:p>
          <a:p>
            <a:pPr lvl="1"/>
            <a:r>
              <a:rPr lang="en-US" altLang="ko-KR" sz="3200" dirty="0"/>
              <a:t>If a target program has external </a:t>
            </a:r>
            <a:r>
              <a:rPr lang="en-US" altLang="ko-KR" sz="3200" dirty="0" err="1"/>
              <a:t>binrary</a:t>
            </a:r>
            <a:r>
              <a:rPr lang="en-US" altLang="ko-KR" sz="3200" dirty="0"/>
              <a:t> function calls, coverage might not be complete</a:t>
            </a:r>
          </a:p>
          <a:p>
            <a:pPr lvl="2"/>
            <a:r>
              <a:rPr lang="en-US" altLang="ko-KR" sz="2800" dirty="0"/>
              <a:t>Ex. if( sin(x) + </a:t>
            </a:r>
            <a:r>
              <a:rPr lang="en-US" altLang="ko-KR" sz="2800" dirty="0" err="1"/>
              <a:t>cos</a:t>
            </a:r>
            <a:r>
              <a:rPr lang="en-US" altLang="ko-KR" sz="2800" dirty="0"/>
              <a:t>(x) == 0.3) {  error(); }</a:t>
            </a:r>
          </a:p>
          <a:p>
            <a:pPr lvl="1"/>
            <a:r>
              <a:rPr lang="en-US" altLang="ko-KR" sz="3200" dirty="0"/>
              <a:t>Current limitation on pointer and array</a:t>
            </a:r>
          </a:p>
          <a:p>
            <a:pPr lvl="1"/>
            <a:r>
              <a:rPr lang="en-US" altLang="ko-KR" sz="3200" dirty="0"/>
              <a:t>Slow analysis speed due to a large # of TCs</a:t>
            </a:r>
          </a:p>
        </p:txBody>
      </p:sp>
    </p:spTree>
    <p:extLst>
      <p:ext uri="{BB962C8B-B14F-4D97-AF65-F5344CB8AC3E}">
        <p14:creationId xmlns:p14="http://schemas.microsoft.com/office/powerpoint/2010/main" val="2365980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24000" y="-174615"/>
            <a:ext cx="9144000" cy="857256"/>
          </a:xfrm>
        </p:spPr>
        <p:txBody>
          <a:bodyPr>
            <a:normAutofit/>
          </a:bodyPr>
          <a:lstStyle/>
          <a:p>
            <a:r>
              <a:rPr lang="en-US" altLang="ko-KR" dirty="0">
                <a:solidFill>
                  <a:schemeClr val="bg1"/>
                </a:solidFill>
                <a:cs typeface="Calibri" pitchFamily="34" charset="0"/>
              </a:rPr>
              <a:t>Industrial Application of </a:t>
            </a:r>
            <a:r>
              <a:rPr lang="en-US" altLang="ko-KR" dirty="0" err="1">
                <a:solidFill>
                  <a:schemeClr val="bg1"/>
                </a:solidFill>
                <a:cs typeface="Calibri" pitchFamily="34" charset="0"/>
              </a:rPr>
              <a:t>Concolic</a:t>
            </a:r>
            <a:r>
              <a:rPr lang="en-US" altLang="ko-KR" dirty="0">
                <a:solidFill>
                  <a:schemeClr val="bg1"/>
                </a:solidFill>
                <a:cs typeface="Calibri" pitchFamily="34" charset="0"/>
              </a:rPr>
              <a:t> Testing </a:t>
            </a:r>
          </a:p>
        </p:txBody>
      </p:sp>
      <p:sp>
        <p:nvSpPr>
          <p:cNvPr id="4" name="내용 개체 틀 3"/>
          <p:cNvSpPr>
            <a:spLocks noGrp="1"/>
          </p:cNvSpPr>
          <p:nvPr>
            <p:ph sz="quarter" idx="13"/>
          </p:nvPr>
        </p:nvSpPr>
        <p:spPr>
          <a:xfrm>
            <a:off x="284408" y="1133403"/>
            <a:ext cx="5614115" cy="5214974"/>
          </a:xfrm>
          <a:ln>
            <a:solidFill>
              <a:srgbClr val="00B0F0"/>
            </a:solidFill>
          </a:ln>
        </p:spPr>
        <p:txBody>
          <a:bodyPr>
            <a:noAutofit/>
          </a:bodyPr>
          <a:lstStyle/>
          <a:p>
            <a:pPr>
              <a:lnSpc>
                <a:spcPct val="90000"/>
              </a:lnSpc>
              <a:buFont typeface="Arial" panose="020B0604020202020204" pitchFamily="34" charset="0"/>
              <a:buChar char="•"/>
            </a:pPr>
            <a:r>
              <a:rPr lang="en-US" altLang="ko-KR" sz="2800" dirty="0"/>
              <a:t>System level testing</a:t>
            </a:r>
          </a:p>
          <a:p>
            <a:pPr marL="788670" lvl="1" indent="-514350">
              <a:buFont typeface="+mj-lt"/>
              <a:buAutoNum type="arabicPeriod"/>
            </a:pPr>
            <a:r>
              <a:rPr lang="en-US" altLang="ko-KR" sz="2000" dirty="0"/>
              <a:t>10 </a:t>
            </a:r>
            <a:r>
              <a:rPr lang="en-US" altLang="ko-KR" sz="2000" dirty="0" err="1"/>
              <a:t>Busybox</a:t>
            </a:r>
            <a:r>
              <a:rPr lang="en-US" altLang="ko-KR" sz="2000" dirty="0"/>
              <a:t> utilities</a:t>
            </a:r>
          </a:p>
          <a:p>
            <a:pPr lvl="2"/>
            <a:r>
              <a:rPr lang="en-US" altLang="ko-KR" sz="1800" dirty="0"/>
              <a:t>Covered </a:t>
            </a:r>
            <a:r>
              <a:rPr lang="en-US" altLang="ko-KR" sz="1800" b="1" dirty="0"/>
              <a:t>80% </a:t>
            </a:r>
            <a:r>
              <a:rPr lang="en-US" altLang="ko-KR" sz="1800" dirty="0"/>
              <a:t>of the branches in 20 min each (a buffer overflow bug in </a:t>
            </a:r>
            <a:r>
              <a:rPr lang="en-US" altLang="ko-KR" sz="1800" dirty="0" err="1"/>
              <a:t>grep</a:t>
            </a:r>
            <a:r>
              <a:rPr lang="en-US" altLang="ko-KR" sz="1800" dirty="0"/>
              <a:t> was detected)</a:t>
            </a:r>
          </a:p>
          <a:p>
            <a:pPr marL="788670" lvl="1" indent="-514350">
              <a:buFont typeface="+mj-lt"/>
              <a:buAutoNum type="arabicPeriod"/>
            </a:pPr>
            <a:r>
              <a:rPr lang="en-US" altLang="ko-KR" sz="2000" dirty="0"/>
              <a:t>Samsung Linux Platform (SLP) file manager [FSE’11]</a:t>
            </a:r>
          </a:p>
          <a:p>
            <a:pPr lvl="2">
              <a:lnSpc>
                <a:spcPct val="90000"/>
              </a:lnSpc>
            </a:pPr>
            <a:r>
              <a:rPr lang="en-US" altLang="ko-KR" sz="1800" dirty="0"/>
              <a:t>Covered 20% of the branches and detected an infinite loop bug</a:t>
            </a:r>
          </a:p>
          <a:p>
            <a:pPr marL="788670" lvl="1" indent="-514350">
              <a:buFont typeface="+mj-lt"/>
              <a:buAutoNum type="arabicPeriod"/>
            </a:pPr>
            <a:r>
              <a:rPr lang="en-US" altLang="ko-KR" sz="2000" dirty="0" err="1"/>
              <a:t>Libexif</a:t>
            </a:r>
            <a:r>
              <a:rPr lang="en-US" altLang="ko-KR" sz="2000" dirty="0"/>
              <a:t>  [ICSE’12]</a:t>
            </a:r>
          </a:p>
          <a:p>
            <a:pPr lvl="2">
              <a:lnSpc>
                <a:spcPct val="90000"/>
              </a:lnSpc>
            </a:pPr>
            <a:r>
              <a:rPr lang="en-US" altLang="ko-KR" sz="1800" dirty="0"/>
              <a:t>Covered 43% of the branches in 8 hours each</a:t>
            </a:r>
          </a:p>
          <a:p>
            <a:pPr lvl="2">
              <a:lnSpc>
                <a:spcPct val="90000"/>
              </a:lnSpc>
            </a:pPr>
            <a:r>
              <a:rPr lang="en-US" altLang="ko-KR" sz="1800" dirty="0"/>
              <a:t>2 null pointer dereferences and 5 divide-by-0 bugs were detected</a:t>
            </a:r>
          </a:p>
          <a:p>
            <a:pPr lvl="2">
              <a:lnSpc>
                <a:spcPct val="90000"/>
              </a:lnSpc>
            </a:pPr>
            <a:r>
              <a:rPr lang="en-US" altLang="ko-KR" sz="1800" dirty="0"/>
              <a:t>Reported 2 security bugs to Common Vulnerability Exposure (CVE)</a:t>
            </a:r>
          </a:p>
          <a:p>
            <a:pPr marL="274320" lvl="1" indent="0">
              <a:buNone/>
            </a:pPr>
            <a:r>
              <a:rPr lang="en-US" altLang="ko-KR" sz="2000" dirty="0"/>
              <a:t>4. </a:t>
            </a:r>
            <a:r>
              <a:rPr lang="ko-KR" altLang="en-US" sz="2000" dirty="0"/>
              <a:t>제어불능 상황 오류 </a:t>
            </a:r>
            <a:r>
              <a:rPr lang="en-US" altLang="ko-KR" sz="2000" dirty="0"/>
              <a:t>in LG home appliances [ICSE’2015 SEIP]</a:t>
            </a:r>
          </a:p>
          <a:p>
            <a:pPr marL="274320" lvl="1" indent="0">
              <a:buNone/>
            </a:pPr>
            <a:r>
              <a:rPr lang="en-US" altLang="ko-KR" sz="2000" dirty="0"/>
              <a:t> </a:t>
            </a:r>
          </a:p>
          <a:p>
            <a:pPr marL="274320" lvl="1" indent="0">
              <a:buNone/>
            </a:pPr>
            <a:endParaRPr lang="en-US" altLang="ko-KR" sz="2000" dirty="0"/>
          </a:p>
          <a:p>
            <a:pPr lvl="2"/>
            <a:endParaRPr lang="en-US" altLang="ko-KR" sz="1800" dirty="0"/>
          </a:p>
          <a:p>
            <a:pPr marL="868680" lvl="3" indent="0">
              <a:buNone/>
            </a:pPr>
            <a:endParaRPr lang="en-US" altLang="ko-KR" sz="1600" dirty="0"/>
          </a:p>
          <a:p>
            <a:endParaRPr lang="ko-KR" altLang="en-US" sz="3200" dirty="0"/>
          </a:p>
        </p:txBody>
      </p:sp>
      <p:sp>
        <p:nvSpPr>
          <p:cNvPr id="5" name="내용 개체 틀 3"/>
          <p:cNvSpPr txBox="1">
            <a:spLocks/>
          </p:cNvSpPr>
          <p:nvPr/>
        </p:nvSpPr>
        <p:spPr>
          <a:xfrm>
            <a:off x="6211911" y="1120524"/>
            <a:ext cx="5675290" cy="5214974"/>
          </a:xfrm>
          <a:prstGeom prst="rect">
            <a:avLst/>
          </a:prstGeom>
          <a:ln>
            <a:solidFill>
              <a:srgbClr val="00B050"/>
            </a:solidFill>
          </a:ln>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Calibri" pitchFamily="34" charset="0"/>
                <a:ea typeface="나눔바른고딕" panose="020B0603020101020101" pitchFamily="50" charset="-127"/>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Calibri" pitchFamily="34" charset="0"/>
                <a:ea typeface="나눔바른고딕" panose="020B0603020101020101" pitchFamily="50" charset="-127"/>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Calibri" pitchFamily="34" charset="0"/>
                <a:ea typeface="나눔바른고딕" panose="020B0603020101020101" pitchFamily="50" charset="-127"/>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Calibri" pitchFamily="34" charset="0"/>
                <a:ea typeface="나눔바른고딕" panose="020B0603020101020101" pitchFamily="50" charset="-127"/>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Calibri" pitchFamily="34" charset="0"/>
                <a:ea typeface="나눔바른고딕" panose="020B0603020101020101" pitchFamily="50"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Unit-level testing</a:t>
            </a:r>
          </a:p>
          <a:p>
            <a:pPr marL="788670" lvl="1" indent="-514350">
              <a:buFont typeface="+mj-lt"/>
              <a:buAutoNum type="arabicPeriod"/>
            </a:pPr>
            <a:r>
              <a:rPr lang="en-US" altLang="ko-KR" sz="2000" dirty="0" err="1"/>
              <a:t>Busybox</a:t>
            </a:r>
            <a:r>
              <a:rPr lang="en-US" altLang="ko-KR" sz="2000" dirty="0"/>
              <a:t> ls  (</a:t>
            </a:r>
            <a:r>
              <a:rPr lang="en-US" altLang="ko-KR" sz="1800" dirty="0"/>
              <a:t>1100 LOC)   [ICST’12]:  </a:t>
            </a:r>
            <a:r>
              <a:rPr lang="en-US" altLang="ko-KR" sz="1800" b="1" dirty="0"/>
              <a:t>98%</a:t>
            </a:r>
            <a:r>
              <a:rPr lang="en-US" altLang="ko-KR" sz="1800" dirty="0"/>
              <a:t> of branches covered and 4 bugs detected</a:t>
            </a:r>
            <a:endParaRPr lang="en-US" altLang="ko-KR" sz="1800" u="sng" dirty="0"/>
          </a:p>
          <a:p>
            <a:pPr marL="617220" lvl="1" indent="-342900">
              <a:buFont typeface="+mj-lt"/>
              <a:buAutoNum type="arabicPeriod"/>
            </a:pPr>
            <a:r>
              <a:rPr lang="en-US" altLang="ko-KR" sz="2000" dirty="0"/>
              <a:t>Samsung security library </a:t>
            </a:r>
            <a:r>
              <a:rPr lang="en-US" altLang="ko-KR" sz="2000" u="sng" dirty="0"/>
              <a:t>(</a:t>
            </a:r>
            <a:r>
              <a:rPr lang="en-US" altLang="ko-KR" sz="1800" dirty="0"/>
              <a:t>2300 LOC) [ICST’12]</a:t>
            </a:r>
          </a:p>
          <a:p>
            <a:pPr lvl="2"/>
            <a:r>
              <a:rPr lang="en-US" altLang="ko-KR" sz="1800" dirty="0"/>
              <a:t>73% of branches covered and  a memory violation bug detected</a:t>
            </a:r>
          </a:p>
          <a:p>
            <a:pPr marL="731520" lvl="1" indent="-457200">
              <a:buFont typeface="+mj-lt"/>
              <a:buAutoNum type="arabicPeriod"/>
            </a:pPr>
            <a:r>
              <a:rPr lang="en-US" altLang="ko-KR" sz="1800" dirty="0" err="1"/>
              <a:t>CONcrete</a:t>
            </a:r>
            <a:r>
              <a:rPr lang="en-US" altLang="ko-KR" sz="1800" dirty="0"/>
              <a:t> and </a:t>
            </a:r>
            <a:r>
              <a:rPr lang="en-US" altLang="ko-KR" sz="1800" dirty="0" err="1"/>
              <a:t>symBOLic</a:t>
            </a:r>
            <a:r>
              <a:rPr lang="en-US" altLang="ko-KR" sz="1800" dirty="0"/>
              <a:t> (</a:t>
            </a:r>
            <a:r>
              <a:rPr lang="en-US" altLang="ko-KR" sz="1800" b="1" dirty="0"/>
              <a:t>CONBOL</a:t>
            </a:r>
            <a:r>
              <a:rPr lang="en-US" altLang="ko-KR" sz="1800" dirty="0"/>
              <a:t>) framework [ASE’13]</a:t>
            </a:r>
          </a:p>
          <a:p>
            <a:pPr lvl="2"/>
            <a:r>
              <a:rPr lang="en-US" altLang="ko-KR" sz="1800" dirty="0"/>
              <a:t>Detected many crash bugs in 4 MLOC embedded program</a:t>
            </a:r>
          </a:p>
          <a:p>
            <a:pPr marL="617220" lvl="1" indent="-342900">
              <a:buFont typeface="+mj-lt"/>
              <a:buAutoNum type="arabicPeriod"/>
            </a:pPr>
            <a:r>
              <a:rPr lang="ko-KR" altLang="en-US" sz="1800" dirty="0"/>
              <a:t>현대 모비스 차량용 </a:t>
            </a:r>
            <a:r>
              <a:rPr lang="en-US" altLang="ko-KR" sz="1800" dirty="0"/>
              <a:t>SW </a:t>
            </a:r>
            <a:r>
              <a:rPr lang="ko-KR" altLang="en-US" sz="1800" dirty="0"/>
              <a:t>유닛 </a:t>
            </a:r>
            <a:r>
              <a:rPr lang="ko-KR" altLang="en-US" sz="1800" dirty="0" err="1"/>
              <a:t>테스팅</a:t>
            </a:r>
            <a:r>
              <a:rPr lang="ko-KR" altLang="en-US" sz="1800" dirty="0"/>
              <a:t> 자동화 </a:t>
            </a:r>
            <a:r>
              <a:rPr lang="en-US" altLang="ko-KR" sz="1800" dirty="0"/>
              <a:t>(‘17-’18) : </a:t>
            </a:r>
            <a:r>
              <a:rPr lang="ko-KR" altLang="en-US" sz="1800" b="1" dirty="0" err="1"/>
              <a:t>테스팅</a:t>
            </a:r>
            <a:r>
              <a:rPr lang="ko-KR" altLang="en-US" sz="1800" b="1" dirty="0"/>
              <a:t> 시간 </a:t>
            </a:r>
            <a:r>
              <a:rPr lang="en-US" altLang="ko-KR" sz="1800" b="1" dirty="0"/>
              <a:t>70% </a:t>
            </a:r>
            <a:r>
              <a:rPr lang="ko-KR" altLang="en-US" sz="1800" b="1" dirty="0"/>
              <a:t>단축 </a:t>
            </a:r>
            <a:r>
              <a:rPr lang="en-US" altLang="ko-KR" sz="1800" dirty="0"/>
              <a:t>[ICSE’2019 SEIP]</a:t>
            </a:r>
          </a:p>
          <a:p>
            <a:pPr marL="617220" lvl="1" indent="-342900">
              <a:buFont typeface="+mj-lt"/>
              <a:buAutoNum type="arabicPeriod"/>
            </a:pPr>
            <a:r>
              <a:rPr lang="en-US" altLang="ko-KR" sz="1800" dirty="0"/>
              <a:t>H</a:t>
            </a:r>
            <a:r>
              <a:rPr lang="ko-KR" altLang="en-US" sz="1800" dirty="0"/>
              <a:t>사 차량용 </a:t>
            </a:r>
            <a:r>
              <a:rPr lang="en-US" altLang="ko-KR" sz="1800" dirty="0"/>
              <a:t>SW </a:t>
            </a:r>
            <a:r>
              <a:rPr lang="ko-KR" altLang="en-US" sz="1800" dirty="0"/>
              <a:t>유닛 </a:t>
            </a:r>
            <a:r>
              <a:rPr lang="ko-KR" altLang="en-US" sz="1800" dirty="0" err="1"/>
              <a:t>테스팅</a:t>
            </a:r>
            <a:r>
              <a:rPr lang="ko-KR" altLang="en-US" sz="1800" dirty="0"/>
              <a:t> 자동화 </a:t>
            </a:r>
            <a:r>
              <a:rPr lang="en-US" altLang="ko-KR" sz="1800" dirty="0"/>
              <a:t>(2020): </a:t>
            </a:r>
          </a:p>
          <a:p>
            <a:pPr marL="274320" lvl="1" indent="0">
              <a:buNone/>
            </a:pPr>
            <a:r>
              <a:rPr lang="en-US" altLang="ko-KR" sz="1800" dirty="0"/>
              <a:t>       </a:t>
            </a:r>
            <a:r>
              <a:rPr lang="ko-KR" altLang="en-US" sz="1800" dirty="0"/>
              <a:t>분기 커버리지 </a:t>
            </a:r>
            <a:r>
              <a:rPr lang="en-US" altLang="ko-KR" sz="1800" dirty="0"/>
              <a:t>&gt;90% </a:t>
            </a:r>
            <a:r>
              <a:rPr lang="ko-KR" altLang="en-US" sz="1800" dirty="0"/>
              <a:t>자동 달성</a:t>
            </a:r>
            <a:endParaRPr lang="en-US" altLang="ko-KR" sz="1800" dirty="0"/>
          </a:p>
          <a:p>
            <a:pPr marL="274320" lvl="1" indent="0">
              <a:buNone/>
            </a:pPr>
            <a:r>
              <a:rPr lang="en-US" altLang="ko-KR" sz="1800" dirty="0"/>
              <a:t>6.  </a:t>
            </a:r>
            <a:r>
              <a:rPr lang="ko-KR" altLang="en-US" sz="1800" dirty="0"/>
              <a:t>상용 </a:t>
            </a:r>
            <a:r>
              <a:rPr lang="en-US" altLang="ko-KR" sz="1800" dirty="0" err="1"/>
              <a:t>Concolic</a:t>
            </a:r>
            <a:r>
              <a:rPr lang="en-US" altLang="ko-KR" sz="1800" dirty="0"/>
              <a:t> </a:t>
            </a:r>
            <a:r>
              <a:rPr lang="ko-KR" altLang="en-US" sz="1800" dirty="0"/>
              <a:t>유닛 </a:t>
            </a:r>
            <a:r>
              <a:rPr lang="ko-KR" altLang="en-US" sz="1800" dirty="0" err="1"/>
              <a:t>테스팅</a:t>
            </a:r>
            <a:r>
              <a:rPr lang="ko-KR" altLang="en-US" sz="1800" dirty="0"/>
              <a:t> 도구 </a:t>
            </a:r>
            <a:r>
              <a:rPr lang="en-US" altLang="ko-KR" sz="1800" b="1" dirty="0"/>
              <a:t>CROWN 2.0 </a:t>
            </a:r>
            <a:r>
              <a:rPr lang="ko-KR" altLang="en-US" sz="1800" dirty="0"/>
              <a:t>사업화</a:t>
            </a:r>
            <a:endParaRPr lang="en-US" altLang="ko-KR" sz="1800" dirty="0"/>
          </a:p>
          <a:p>
            <a:pPr marL="274320" lvl="1" indent="0">
              <a:buNone/>
            </a:pPr>
            <a:r>
              <a:rPr lang="en-US" altLang="ko-KR" sz="1800" dirty="0"/>
              <a:t>     (2019-now)</a:t>
            </a:r>
          </a:p>
          <a:p>
            <a:pPr marL="274320" lvl="1" indent="0">
              <a:buNone/>
            </a:pPr>
            <a:endParaRPr lang="en-US" altLang="ko-KR" sz="2000" dirty="0"/>
          </a:p>
        </p:txBody>
      </p:sp>
    </p:spTree>
    <p:extLst>
      <p:ext uri="{BB962C8B-B14F-4D97-AF65-F5344CB8AC3E}">
        <p14:creationId xmlns:p14="http://schemas.microsoft.com/office/powerpoint/2010/main" val="3699368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내용 개체 틀 2"/>
          <p:cNvSpPr txBox="1">
            <a:spLocks/>
          </p:cNvSpPr>
          <p:nvPr/>
        </p:nvSpPr>
        <p:spPr bwMode="auto">
          <a:xfrm>
            <a:off x="6599603" y="1648614"/>
            <a:ext cx="5124307" cy="45576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174625" marR="0" lvl="0" indent="-174625" algn="l" defTabSz="914400" rtl="0" eaLnBrk="1" fontAlgn="base" latinLnBrk="0" hangingPunct="1">
              <a:lnSpc>
                <a:spcPct val="100000"/>
              </a:lnSpc>
              <a:spcBef>
                <a:spcPct val="0"/>
              </a:spcBef>
              <a:spcAft>
                <a:spcPct val="0"/>
              </a:spcAft>
              <a:buClrTx/>
              <a:buSzTx/>
              <a:buFont typeface="AU Passata" pitchFamily="34" charset="0"/>
              <a:buChar char="›"/>
              <a:tabLst/>
              <a:defRPr/>
            </a:pPr>
            <a:r>
              <a:rPr kumimoji="0" lang="en-US" altLang="ko-KR" sz="2800" b="1" i="0" u="none" strike="noStrike" kern="0" cap="none" spc="0" normalizeH="0" baseline="0" noProof="0" dirty="0">
                <a:ln>
                  <a:noFill/>
                </a:ln>
                <a:solidFill>
                  <a:srgbClr val="0033CC"/>
                </a:solidFill>
                <a:effectLst/>
                <a:uLnTx/>
                <a:uFillTx/>
                <a:latin typeface="Calibri" panose="020F0502020204030204" pitchFamily="34" charset="0"/>
                <a:ea typeface="맑은 고딕"/>
                <a:cs typeface="Calibri" panose="020F0502020204030204" pitchFamily="34" charset="0"/>
              </a:rPr>
              <a:t>Bug correction time: 3x faster </a:t>
            </a:r>
            <a:r>
              <a:rPr kumimoji="0" lang="en-US" altLang="ko-KR" sz="28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than system testing</a:t>
            </a:r>
          </a:p>
          <a:p>
            <a:pPr marL="360363" marR="0" lvl="1" indent="-184150" algn="l" defTabSz="914400" rtl="0" eaLnBrk="1" fontAlgn="base" latinLnBrk="0" hangingPunct="1">
              <a:lnSpc>
                <a:spcPct val="100000"/>
              </a:lnSpc>
              <a:spcBef>
                <a:spcPct val="0"/>
              </a:spcBef>
              <a:spcAft>
                <a:spcPct val="0"/>
              </a:spcAft>
              <a:buClrTx/>
              <a:buSzTx/>
              <a:buFont typeface="AU Passata" pitchFamily="34" charset="0"/>
              <a:buChar char="›"/>
              <a:tabLst/>
              <a:defRPr/>
            </a:pPr>
            <a:r>
              <a:rPr kumimoji="0" lang="en-US" altLang="ko-KR"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3.25 hours vs 11.5 hours  </a:t>
            </a:r>
            <a:endParaRPr kumimoji="0" lang="ko-KR" altLang="en-US"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a:p>
            <a:pPr marL="174625" marR="0" lvl="0" indent="-174625" algn="l" defTabSz="914400" rtl="0" eaLnBrk="1" fontAlgn="base" latinLnBrk="0" hangingPunct="1">
              <a:lnSpc>
                <a:spcPct val="100000"/>
              </a:lnSpc>
              <a:spcBef>
                <a:spcPct val="0"/>
              </a:spcBef>
              <a:spcAft>
                <a:spcPct val="0"/>
              </a:spcAft>
              <a:buClrTx/>
              <a:buSzTx/>
              <a:buFont typeface="AU Passata" pitchFamily="34" charset="0"/>
              <a:buChar char="›"/>
              <a:tabLst/>
              <a:defRPr/>
            </a:pPr>
            <a:endParaRPr kumimoji="0" lang="ko-KR" altLang="en-US"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2" name="제목 1"/>
          <p:cNvSpPr>
            <a:spLocks noGrp="1"/>
          </p:cNvSpPr>
          <p:nvPr>
            <p:ph type="title"/>
          </p:nvPr>
        </p:nvSpPr>
        <p:spPr/>
        <p:txBody>
          <a:bodyPr/>
          <a:lstStyle/>
          <a:p>
            <a:r>
              <a:rPr lang="en-US" altLang="ko-KR" dirty="0"/>
              <a:t>Many Benefits of Unit Testing… But….</a:t>
            </a:r>
            <a:endParaRPr lang="ko-KR" altLang="en-US" dirty="0"/>
          </a:p>
        </p:txBody>
      </p:sp>
      <p:sp>
        <p:nvSpPr>
          <p:cNvPr id="4" name="슬라이드 번호 개체 틀 3"/>
          <p:cNvSpPr>
            <a:spLocks noGrp="1"/>
          </p:cNvSpPr>
          <p:nvPr>
            <p:ph type="sldNum" sz="quarter" idx="4"/>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49</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6" name="TextBox 5"/>
          <p:cNvSpPr txBox="1"/>
          <p:nvPr/>
        </p:nvSpPr>
        <p:spPr>
          <a:xfrm>
            <a:off x="119336" y="5703656"/>
            <a:ext cx="6048672" cy="2616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Calibri"/>
                <a:ea typeface="맑은 고딕"/>
                <a:cs typeface="+mn-cs"/>
              </a:rPr>
              <a:t>Source: B. Boehm and V. Basil, Software Defect Reduction Top 10 List, IEEE Computer, January 2001</a:t>
            </a:r>
            <a:endParaRPr kumimoji="0" lang="ko-KR" altLang="en-US" sz="11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7" name="그림 6"/>
          <p:cNvPicPr>
            <a:picLocks noChangeAspect="1"/>
          </p:cNvPicPr>
          <p:nvPr/>
        </p:nvPicPr>
        <p:blipFill>
          <a:blip r:embed="rId4"/>
          <a:stretch>
            <a:fillRect/>
          </a:stretch>
        </p:blipFill>
        <p:spPr>
          <a:xfrm>
            <a:off x="6384486" y="3212976"/>
            <a:ext cx="5421445" cy="236488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312024" y="5719089"/>
            <a:ext cx="5771472" cy="2616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Calibri"/>
                <a:ea typeface="맑은 고딕"/>
                <a:cs typeface="+mn-cs"/>
              </a:rPr>
              <a:t>Source: Capers Jones, Applied Software Measurement: Global Analysis of Productivity and Quality</a:t>
            </a:r>
            <a:endParaRPr kumimoji="0" lang="ko-KR" altLang="en-US" sz="11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9" name="그림 8"/>
          <p:cNvPicPr>
            <a:picLocks noChangeAspect="1"/>
          </p:cNvPicPr>
          <p:nvPr/>
        </p:nvPicPr>
        <p:blipFill>
          <a:blip r:embed="rId5"/>
          <a:stretch>
            <a:fillRect/>
          </a:stretch>
        </p:blipFill>
        <p:spPr>
          <a:xfrm>
            <a:off x="352572" y="3140968"/>
            <a:ext cx="5256584" cy="2442350"/>
          </a:xfrm>
          <a:prstGeom prst="rect">
            <a:avLst/>
          </a:prstGeom>
          <a:ln>
            <a:noFill/>
          </a:ln>
          <a:effectLst>
            <a:outerShdw blurRad="292100" dist="139700" dir="2700000" algn="tl" rotWithShape="0">
              <a:srgbClr val="333333">
                <a:alpha val="65000"/>
              </a:srgbClr>
            </a:outerShdw>
          </a:effectLst>
        </p:spPr>
      </p:pic>
      <p:sp>
        <p:nvSpPr>
          <p:cNvPr id="3" name="내용 개체 틀 2"/>
          <p:cNvSpPr>
            <a:spLocks noGrp="1"/>
          </p:cNvSpPr>
          <p:nvPr>
            <p:ph idx="1"/>
          </p:nvPr>
        </p:nvSpPr>
        <p:spPr>
          <a:xfrm>
            <a:off x="335360" y="1608252"/>
            <a:ext cx="5545069" cy="4557601"/>
          </a:xfrm>
        </p:spPr>
        <p:txBody>
          <a:bodyPr/>
          <a:lstStyle/>
          <a:p>
            <a:r>
              <a:rPr lang="en-US" altLang="ko-KR" b="1" dirty="0">
                <a:solidFill>
                  <a:srgbClr val="0033CC"/>
                </a:solidFill>
              </a:rPr>
              <a:t>Bug correction cost: 7x  cheaper </a:t>
            </a:r>
            <a:r>
              <a:rPr lang="en-US" altLang="ko-KR" dirty="0"/>
              <a:t>than system tests</a:t>
            </a:r>
          </a:p>
          <a:p>
            <a:pPr lvl="1"/>
            <a:r>
              <a:rPr lang="en-US" altLang="ko-KR" dirty="0"/>
              <a:t>$937 (unit test) vs $7,136 (system test)</a:t>
            </a:r>
            <a:endParaRPr lang="ko-KR" altLang="en-US" dirty="0"/>
          </a:p>
        </p:txBody>
      </p:sp>
      <p:sp>
        <p:nvSpPr>
          <p:cNvPr id="5" name="직사각형 4"/>
          <p:cNvSpPr/>
          <p:nvPr/>
        </p:nvSpPr>
        <p:spPr bwMode="auto">
          <a:xfrm>
            <a:off x="479376" y="5301208"/>
            <a:ext cx="1008112" cy="276652"/>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 name="직사각형 10"/>
          <p:cNvSpPr/>
          <p:nvPr/>
        </p:nvSpPr>
        <p:spPr bwMode="auto">
          <a:xfrm>
            <a:off x="10704512" y="3517998"/>
            <a:ext cx="1101419" cy="826324"/>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nvGrpSpPr>
          <p:cNvPr id="14" name="그룹 13"/>
          <p:cNvGrpSpPr/>
          <p:nvPr/>
        </p:nvGrpSpPr>
        <p:grpSpPr>
          <a:xfrm>
            <a:off x="10102433" y="1801868"/>
            <a:ext cx="8608691" cy="3775992"/>
            <a:chOff x="9774003" y="1006644"/>
            <a:chExt cx="8608691" cy="3775992"/>
          </a:xfrm>
        </p:grpSpPr>
        <p:sp>
          <p:nvSpPr>
            <p:cNvPr id="13" name="TextBox 12"/>
            <p:cNvSpPr txBox="1"/>
            <p:nvPr/>
          </p:nvSpPr>
          <p:spPr>
            <a:xfrm>
              <a:off x="13527105" y="2658978"/>
              <a:ext cx="4855589" cy="212365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600" dirty="0">
                  <a:solidFill>
                    <a:prstClr val="black"/>
                  </a:solidFill>
                  <a:latin typeface="Calibri"/>
                  <a:ea typeface="맑은 고딕"/>
                </a:rPr>
                <a:t>Too much manual effort!</a:t>
              </a:r>
              <a:endParaRPr kumimoji="0" lang="ko-KR" altLang="en-US" sz="66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1026" name="Picture 2" descr="witchì ëí ì´ë¯¸ì§ ê²ìê²°ê³¼"/>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774003" y="1006644"/>
              <a:ext cx="4742454" cy="35471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036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79167E-6 -4.07407E-6 L -0.69323 0.00996 " pathEditMode="relative" rAng="0" ptsTypes="AA">
                                      <p:cBhvr>
                                        <p:cTn id="8" dur="2000" fill="hold"/>
                                        <p:tgtEl>
                                          <p:spTgt spid="14"/>
                                        </p:tgtEl>
                                        <p:attrNameLst>
                                          <p:attrName>ppt_x</p:attrName>
                                          <p:attrName>ppt_y</p:attrName>
                                        </p:attrNameLst>
                                      </p:cBhvr>
                                      <p:rCtr x="-3466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07183" y="210823"/>
            <a:ext cx="11137901" cy="439068"/>
          </a:xfrm>
        </p:spPr>
        <p:txBody>
          <a:bodyPr/>
          <a:lstStyle/>
          <a:p>
            <a:r>
              <a:rPr lang="en-US" altLang="ko-KR" sz="3200" dirty="0">
                <a:solidFill>
                  <a:schemeClr val="bg1"/>
                </a:solidFill>
                <a:latin typeface="HY헤드라인M" panose="02030600000101010101" pitchFamily="18" charset="-127"/>
                <a:ea typeface="HY헤드라인M" panose="02030600000101010101" pitchFamily="18" charset="-127"/>
              </a:rPr>
              <a:t>SW </a:t>
            </a:r>
            <a:r>
              <a:rPr lang="ko-KR" altLang="en-US" sz="3200" dirty="0" err="1">
                <a:solidFill>
                  <a:schemeClr val="bg1"/>
                </a:solidFill>
                <a:latin typeface="HY헤드라인M" panose="02030600000101010101" pitchFamily="18" charset="-127"/>
                <a:ea typeface="HY헤드라인M" panose="02030600000101010101" pitchFamily="18" charset="-127"/>
              </a:rPr>
              <a:t>테스팅은</a:t>
            </a:r>
            <a:r>
              <a:rPr lang="en-US" altLang="ko-KR" sz="3200" dirty="0">
                <a:solidFill>
                  <a:schemeClr val="bg1"/>
                </a:solidFill>
                <a:latin typeface="HY헤드라인M" panose="02030600000101010101" pitchFamily="18" charset="-127"/>
                <a:ea typeface="HY헤드라인M" panose="02030600000101010101" pitchFamily="18" charset="-127"/>
              </a:rPr>
              <a:t>, SW</a:t>
            </a:r>
            <a:r>
              <a:rPr lang="ko-KR" altLang="en-US" sz="3200" dirty="0">
                <a:solidFill>
                  <a:schemeClr val="bg1"/>
                </a:solidFill>
                <a:latin typeface="HY헤드라인M" panose="02030600000101010101" pitchFamily="18" charset="-127"/>
                <a:ea typeface="HY헤드라인M" panose="02030600000101010101" pitchFamily="18" charset="-127"/>
              </a:rPr>
              <a:t>의 높은 복잡도로 인해 매우</a:t>
            </a:r>
            <a:r>
              <a:rPr lang="en-US" altLang="ko-KR" sz="3200" dirty="0">
                <a:solidFill>
                  <a:schemeClr val="bg1"/>
                </a:solidFill>
                <a:latin typeface="HY헤드라인M" panose="02030600000101010101" pitchFamily="18" charset="-127"/>
                <a:ea typeface="HY헤드라인M" panose="02030600000101010101" pitchFamily="18" charset="-127"/>
              </a:rPr>
              <a:t> </a:t>
            </a:r>
            <a:r>
              <a:rPr lang="ko-KR" altLang="en-US" sz="3200" dirty="0">
                <a:solidFill>
                  <a:schemeClr val="bg1"/>
                </a:solidFill>
                <a:latin typeface="HY헤드라인M" panose="02030600000101010101" pitchFamily="18" charset="-127"/>
                <a:ea typeface="HY헤드라인M" panose="02030600000101010101" pitchFamily="18" charset="-127"/>
              </a:rPr>
              <a:t>어려운 작업</a:t>
            </a:r>
          </a:p>
        </p:txBody>
      </p:sp>
      <p:sp>
        <p:nvSpPr>
          <p:cNvPr id="6" name="Rectangle 5"/>
          <p:cNvSpPr>
            <a:spLocks noChangeArrowheads="1"/>
          </p:cNvSpPr>
          <p:nvPr/>
        </p:nvSpPr>
        <p:spPr bwMode="auto">
          <a:xfrm>
            <a:off x="534077" y="2710176"/>
            <a:ext cx="11108425" cy="3382011"/>
          </a:xfrm>
          <a:prstGeom prst="rect">
            <a:avLst/>
          </a:prstGeom>
          <a:noFill/>
          <a:ln w="9525">
            <a:noFill/>
            <a:miter lim="800000"/>
            <a:headEnd/>
            <a:tailEnd/>
          </a:ln>
        </p:spPr>
        <p:txBody>
          <a:bodyPr lIns="92075" tIns="46038" rIns="92075" bIns="46038"/>
          <a:lstStyle/>
          <a:p>
            <a:pPr marL="342900" marR="0" lvl="0" indent="-342900" algn="l" defTabSz="914400" rtl="0" eaLnBrk="1" fontAlgn="auto" latinLnBrk="1" hangingPunct="1">
              <a:lnSpc>
                <a:spcPct val="100000"/>
              </a:lnSpc>
              <a:spcBef>
                <a:spcPct val="20000"/>
              </a:spcBef>
              <a:spcAft>
                <a:spcPts val="0"/>
              </a:spcAft>
              <a:buClrTx/>
              <a:buSzTx/>
              <a:buFontTx/>
              <a:buChar char="•"/>
              <a:tabLst/>
              <a:defRPr/>
            </a:pP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 </a:t>
            </a:r>
            <a:r>
              <a:rPr kumimoji="0" lang="en-US" altLang="ko-KR" sz="2400" b="1" i="0" u="sng" strike="noStrike" kern="1200" cap="none" spc="0" normalizeH="0" baseline="0" noProof="0" dirty="0">
                <a:ln>
                  <a:noFill/>
                </a:ln>
                <a:solidFill>
                  <a:srgbClr val="FF0000"/>
                </a:solidFill>
                <a:effectLst/>
                <a:uLnTx/>
                <a:uFillTx/>
                <a:latin typeface="Calibri" pitchFamily="34" charset="0"/>
                <a:ea typeface="맑은 고딕" pitchFamily="50" charset="-127"/>
                <a:cs typeface="+mn-cs"/>
              </a:rPr>
              <a:t>We have as many testers as we have developers</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 </a:t>
            </a:r>
            <a:r>
              <a:rPr kumimoji="0" lang="en-US" altLang="ko-KR" sz="2400" b="1" i="0" u="sng" strike="noStrike" kern="1200" cap="none" spc="0" normalizeH="0" baseline="0" noProof="0" dirty="0">
                <a:ln>
                  <a:noFill/>
                </a:ln>
                <a:solidFill>
                  <a:srgbClr val="FF0000"/>
                </a:solidFill>
                <a:effectLst/>
                <a:uLnTx/>
                <a:uFillTx/>
                <a:latin typeface="Calibri" pitchFamily="34" charset="0"/>
                <a:ea typeface="맑은 고딕" pitchFamily="50" charset="-127"/>
                <a:cs typeface="+mn-cs"/>
              </a:rPr>
              <a:t>Testers basically test all the time, and developers basically are involved in the testing process about </a:t>
            </a:r>
            <a:r>
              <a:rPr kumimoji="0" lang="en-US" altLang="ko-KR" sz="2000" b="1" i="0" u="sng" strike="noStrike" kern="1200" cap="none" spc="0" normalizeH="0" baseline="0" noProof="0" dirty="0">
                <a:ln>
                  <a:noFill/>
                </a:ln>
                <a:solidFill>
                  <a:srgbClr val="FF0000"/>
                </a:solidFill>
                <a:effectLst/>
                <a:uLnTx/>
                <a:uFillTx/>
                <a:latin typeface="휴먼둥근헤드라인" pitchFamily="18" charset="-127"/>
                <a:ea typeface="휴먼둥근헤드라인" pitchFamily="18" charset="-127"/>
                <a:cs typeface="+mn-cs"/>
              </a:rPr>
              <a:t>half</a:t>
            </a:r>
            <a:r>
              <a:rPr kumimoji="0" lang="en-US" altLang="ko-KR" sz="2000" b="1" i="0" u="sng" strike="noStrike" kern="1200" cap="none" spc="0" normalizeH="0" baseline="0" noProof="0" dirty="0">
                <a:ln>
                  <a:noFill/>
                </a:ln>
                <a:solidFill>
                  <a:srgbClr val="FF0000"/>
                </a:solidFill>
                <a:effectLst/>
                <a:uLnTx/>
                <a:uFillTx/>
                <a:latin typeface="Calibri" pitchFamily="34" charset="0"/>
                <a:ea typeface="맑은 고딕" pitchFamily="50" charset="-127"/>
                <a:cs typeface="+mn-cs"/>
              </a:rPr>
              <a:t> </a:t>
            </a:r>
            <a:r>
              <a:rPr kumimoji="0" lang="en-US" altLang="ko-KR" sz="2400" b="1" i="0" u="sng" strike="noStrike" kern="1200" cap="none" spc="0" normalizeH="0" baseline="0" noProof="0" dirty="0">
                <a:ln>
                  <a:noFill/>
                </a:ln>
                <a:solidFill>
                  <a:srgbClr val="FF0000"/>
                </a:solidFill>
                <a:effectLst/>
                <a:uLnTx/>
                <a:uFillTx/>
                <a:latin typeface="Calibri" pitchFamily="34" charset="0"/>
                <a:ea typeface="맑은 고딕" pitchFamily="50" charset="-127"/>
                <a:cs typeface="+mn-cs"/>
              </a:rPr>
              <a:t>the time</a:t>
            </a:r>
            <a:r>
              <a:rPr kumimoji="0" lang="en-US" altLang="ko-KR" sz="2400" b="1" i="0" u="sng"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a:t>
            </a:r>
          </a:p>
          <a:p>
            <a:pPr marL="800100" marR="0" lvl="1" indent="-342900" algn="l" defTabSz="914400" rtl="0" eaLnBrk="1" fontAlgn="auto" latinLnBrk="1" hangingPunct="1">
              <a:lnSpc>
                <a:spcPct val="100000"/>
              </a:lnSpc>
              <a:spcBef>
                <a:spcPct val="20000"/>
              </a:spcBef>
              <a:spcAft>
                <a:spcPts val="0"/>
              </a:spcAft>
              <a:buClrTx/>
              <a:buSzTx/>
              <a:buFontTx/>
              <a:buChar char="•"/>
              <a:tabLst/>
              <a:defRPr/>
            </a:pP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마이크로소프트에서 제품 개발과 </a:t>
            </a:r>
            <a:r>
              <a:rPr kumimoji="0" lang="ko-KR" altLang="en-US" sz="2400" b="1" i="0" u="none" strike="noStrike" kern="1200" cap="none" spc="0" normalizeH="0" baseline="0" noProof="0" dirty="0" err="1">
                <a:ln>
                  <a:noFill/>
                </a:ln>
                <a:solidFill>
                  <a:prstClr val="black"/>
                </a:solidFill>
                <a:effectLst/>
                <a:uLnTx/>
                <a:uFillTx/>
                <a:latin typeface="Calibri" pitchFamily="34" charset="0"/>
                <a:ea typeface="맑은 고딕" pitchFamily="50" charset="-127"/>
                <a:cs typeface="+mn-cs"/>
              </a:rPr>
              <a:t>테스팅에</a:t>
            </a: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 소요되는 </a:t>
            </a:r>
            <a:r>
              <a:rPr kumimoji="0" lang="ko-KR" altLang="en-US" sz="2400" b="1" i="0" u="none" strike="noStrike" kern="1200" cap="none" spc="0" normalizeH="0" baseline="0" noProof="0" dirty="0" err="1">
                <a:ln>
                  <a:noFill/>
                </a:ln>
                <a:solidFill>
                  <a:prstClr val="black"/>
                </a:solidFill>
                <a:effectLst/>
                <a:uLnTx/>
                <a:uFillTx/>
                <a:latin typeface="Calibri" pitchFamily="34" charset="0"/>
                <a:ea typeface="맑은 고딕" pitchFamily="50" charset="-127"/>
                <a:cs typeface="+mn-cs"/>
              </a:rPr>
              <a:t>시간비는</a:t>
            </a: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 </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1:3</a:t>
            </a:r>
          </a:p>
          <a:p>
            <a:pPr marL="342900" marR="0" lvl="0" indent="-342900" algn="l" defTabSz="914400" rtl="0" eaLnBrk="1" fontAlgn="auto" latinLnBrk="1" hangingPunct="1">
              <a:lnSpc>
                <a:spcPct val="100000"/>
              </a:lnSpc>
              <a:spcBef>
                <a:spcPct val="20000"/>
              </a:spcBef>
              <a:spcAft>
                <a:spcPts val="0"/>
              </a:spcAft>
              <a:buClrTx/>
              <a:buSzTx/>
              <a:buFontTx/>
              <a:buChar char="•"/>
              <a:tabLst/>
              <a:defRPr/>
            </a:pP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“…The test cases are unbelievably expensive; in fact, </a:t>
            </a:r>
            <a:r>
              <a:rPr kumimoji="0" lang="en-US" altLang="ko-KR" sz="2400" b="1" i="0" u="sng" strike="noStrike" kern="1200" cap="none" spc="0" normalizeH="0" baseline="0" noProof="0" dirty="0">
                <a:ln>
                  <a:noFill/>
                </a:ln>
                <a:solidFill>
                  <a:srgbClr val="FF0000"/>
                </a:solidFill>
                <a:effectLst/>
                <a:uLnTx/>
                <a:uFillTx/>
                <a:latin typeface="Calibri" pitchFamily="34" charset="0"/>
                <a:ea typeface="맑은 고딕" pitchFamily="50" charset="-127"/>
                <a:cs typeface="+mn-cs"/>
              </a:rPr>
              <a:t>there's more lines of code in the test harness than there is in the program itself</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 Often that's a ratio of about </a:t>
            </a:r>
            <a:r>
              <a:rPr kumimoji="0" lang="en-US" altLang="ko-KR" sz="2000" b="1" i="0" u="none" strike="noStrike" kern="1200" cap="none" spc="0" normalizeH="0" baseline="0" noProof="0" dirty="0">
                <a:ln>
                  <a:noFill/>
                </a:ln>
                <a:solidFill>
                  <a:srgbClr val="FF0000"/>
                </a:solidFill>
                <a:effectLst/>
                <a:uLnTx/>
                <a:uFillTx/>
                <a:latin typeface="휴먼둥근헤드라인" pitchFamily="18" charset="-127"/>
                <a:ea typeface="휴먼둥근헤드라인" pitchFamily="18" charset="-127"/>
                <a:cs typeface="+mn-cs"/>
              </a:rPr>
              <a:t>three to one</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rPr>
              <a:t>.”</a:t>
            </a:r>
          </a:p>
          <a:p>
            <a:pPr marL="800100" marR="0" lvl="1" indent="-342900" algn="l" defTabSz="914400" rtl="0" eaLnBrk="1" fontAlgn="auto" latinLnBrk="1" hangingPunct="1">
              <a:lnSpc>
                <a:spcPct val="100000"/>
              </a:lnSpc>
              <a:spcBef>
                <a:spcPct val="20000"/>
              </a:spcBef>
              <a:spcAft>
                <a:spcPts val="0"/>
              </a:spcAft>
              <a:buClrTx/>
              <a:buSzTx/>
              <a:buFontTx/>
              <a:buChar char="•"/>
              <a:tabLst/>
              <a:defRPr/>
            </a:pP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마이크로소프트에서 제품 개발과 </a:t>
            </a:r>
            <a:r>
              <a:rPr kumimoji="0" lang="ko-KR" altLang="en-US" sz="2400" b="1" i="0" u="none" strike="noStrike" kern="1200" cap="none" spc="0" normalizeH="0" baseline="0" noProof="0" dirty="0" err="1">
                <a:ln>
                  <a:noFill/>
                </a:ln>
                <a:solidFill>
                  <a:prstClr val="black"/>
                </a:solidFill>
                <a:effectLst/>
                <a:uLnTx/>
                <a:uFillTx/>
                <a:latin typeface="Calibri" pitchFamily="34" charset="0"/>
                <a:ea typeface="맑은 고딕" panose="020B0503020000020004" pitchFamily="50" charset="-127"/>
                <a:cs typeface="+mn-cs"/>
              </a:rPr>
              <a:t>테스팅을</a:t>
            </a: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위해 작성되는 코드 크기 역시 </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1:3  (</a:t>
            </a: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시스템</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a:t>
            </a: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유닛 테스트 드라이버</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a:t>
            </a:r>
            <a:r>
              <a:rPr kumimoji="0" lang="ko-KR" altLang="en-US" sz="2400" b="1" i="0" u="none" strike="noStrike" kern="1200" cap="none" spc="0" normalizeH="0" baseline="0" noProof="0" dirty="0" err="1">
                <a:ln>
                  <a:noFill/>
                </a:ln>
                <a:solidFill>
                  <a:prstClr val="black"/>
                </a:solidFill>
                <a:effectLst/>
                <a:uLnTx/>
                <a:uFillTx/>
                <a:latin typeface="Calibri" pitchFamily="34" charset="0"/>
                <a:ea typeface="맑은 고딕" panose="020B0503020000020004" pitchFamily="50" charset="-127"/>
                <a:cs typeface="+mn-cs"/>
              </a:rPr>
              <a:t>스텁</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 harness </a:t>
            </a:r>
            <a:r>
              <a:rPr kumimoji="0" lang="ko-KR" altLang="en-US"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등등</a:t>
            </a:r>
            <a:r>
              <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rPr>
              <a:t>)</a:t>
            </a:r>
          </a:p>
          <a:p>
            <a:pPr marL="342900" marR="0" lvl="0" indent="-342900" algn="l" defTabSz="914400" rtl="0" eaLnBrk="1" fontAlgn="auto" latinLnBrk="1" hangingPunct="1">
              <a:lnSpc>
                <a:spcPct val="100000"/>
              </a:lnSpc>
              <a:spcBef>
                <a:spcPct val="20000"/>
              </a:spcBef>
              <a:spcAft>
                <a:spcPts val="0"/>
              </a:spcAft>
              <a:buClrTx/>
              <a:buSzTx/>
              <a:buFontTx/>
              <a:buChar char="•"/>
              <a:tabLst/>
              <a:defRPr/>
            </a:pPr>
            <a:endParaRPr kumimoji="0" lang="en-US" altLang="ko-KR" sz="2400" b="1" i="0" u="none" strike="noStrike" kern="1200" cap="none" spc="0" normalizeH="0" baseline="0" noProof="0" dirty="0">
              <a:ln>
                <a:noFill/>
              </a:ln>
              <a:solidFill>
                <a:prstClr val="black"/>
              </a:solidFill>
              <a:effectLst/>
              <a:uLnTx/>
              <a:uFillTx/>
              <a:latin typeface="Calibri" pitchFamily="34" charset="0"/>
              <a:ea typeface="맑은 고딕" panose="020B0503020000020004" pitchFamily="50" charset="-127"/>
              <a:cs typeface="+mn-cs"/>
            </a:endParaRPr>
          </a:p>
          <a:p>
            <a:pPr marL="342900" marR="0" lvl="0" indent="-342900" algn="l" defTabSz="914400" rtl="0" eaLnBrk="1" fontAlgn="auto" latinLnBrk="1" hangingPunct="1">
              <a:lnSpc>
                <a:spcPct val="100000"/>
              </a:lnSpc>
              <a:spcBef>
                <a:spcPct val="20000"/>
              </a:spcBef>
              <a:spcAft>
                <a:spcPts val="0"/>
              </a:spcAft>
              <a:buClrTx/>
              <a:buSzTx/>
              <a:buFontTx/>
              <a:buChar char="•"/>
              <a:tabLst/>
              <a:defRPr/>
            </a:pPr>
            <a:endParaRPr kumimoji="0" lang="en-US" altLang="ko-KR" sz="1600" b="1" i="0" u="none" strike="noStrike" kern="1200" cap="none" spc="0" normalizeH="0" baseline="0" noProof="0" dirty="0">
              <a:ln>
                <a:noFill/>
              </a:ln>
              <a:solidFill>
                <a:prstClr val="black"/>
              </a:solidFill>
              <a:effectLst/>
              <a:uLnTx/>
              <a:uFillTx/>
              <a:latin typeface="Calibri" pitchFamily="34" charset="0"/>
              <a:ea typeface="맑은 고딕" pitchFamily="50" charset="-127"/>
              <a:cs typeface="+mn-cs"/>
            </a:endParaRPr>
          </a:p>
        </p:txBody>
      </p:sp>
      <p:pic>
        <p:nvPicPr>
          <p:cNvPr id="7" name="Picture 6" descr="hdtv%2520gates">
            <a:hlinkClick r:id="rId2"/>
          </p:cNvPr>
          <p:cNvPicPr>
            <a:picLocks noChangeAspect="1" noChangeArrowheads="1"/>
          </p:cNvPicPr>
          <p:nvPr/>
        </p:nvPicPr>
        <p:blipFill>
          <a:blip r:embed="rId3"/>
          <a:srcRect/>
          <a:stretch>
            <a:fillRect/>
          </a:stretch>
        </p:blipFill>
        <p:spPr bwMode="auto">
          <a:xfrm>
            <a:off x="495440" y="1000802"/>
            <a:ext cx="2827828" cy="1602196"/>
          </a:xfrm>
          <a:prstGeom prst="rect">
            <a:avLst/>
          </a:prstGeom>
          <a:noFill/>
          <a:ln w="9525">
            <a:noFill/>
            <a:miter lim="800000"/>
            <a:headEnd/>
            <a:tailEnd/>
          </a:ln>
        </p:spPr>
      </p:pic>
      <p:sp>
        <p:nvSpPr>
          <p:cNvPr id="9" name="직사각형 8"/>
          <p:cNvSpPr/>
          <p:nvPr/>
        </p:nvSpPr>
        <p:spPr>
          <a:xfrm>
            <a:off x="3452501" y="1171815"/>
            <a:ext cx="6096000" cy="1200329"/>
          </a:xfrm>
          <a:prstGeom prst="rect">
            <a:avLst/>
          </a:prstGeom>
        </p:spPr>
        <p:txBody>
          <a:bodyP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itchFamily="34" charset="0"/>
                <a:ea typeface="Bitstream Vera Sans Mono"/>
                <a:cs typeface="Bitstream Vera Sans Mono"/>
              </a:rPr>
              <a:t>Object-Oriented Programming, Systems</a:t>
            </a:r>
            <a:r>
              <a:rPr kumimoji="0" lang="ko-KR" altLang="en-US" sz="2400" b="0" i="0" u="none" strike="noStrike" kern="1200" cap="none" spc="0" normalizeH="0" baseline="0" noProof="0" dirty="0">
                <a:ln>
                  <a:noFill/>
                </a:ln>
                <a:solidFill>
                  <a:prstClr val="black"/>
                </a:solidFill>
                <a:effectLst/>
                <a:uLnTx/>
                <a:uFillTx/>
                <a:latin typeface="Calibri" pitchFamily="34" charset="0"/>
                <a:ea typeface="Bitstream Vera Sans Mono"/>
                <a:cs typeface="Bitstream Vera Sans Mono"/>
              </a:rPr>
              <a:t>  </a:t>
            </a:r>
            <a:r>
              <a:rPr kumimoji="0" lang="en-US" altLang="ko-KR" sz="2400" b="0" i="0" u="none" strike="noStrike" kern="1200" cap="none" spc="0" normalizeH="0" baseline="0" noProof="0" dirty="0">
                <a:ln>
                  <a:noFill/>
                </a:ln>
                <a:solidFill>
                  <a:prstClr val="black"/>
                </a:solidFill>
                <a:effectLst/>
                <a:uLnTx/>
                <a:uFillTx/>
                <a:latin typeface="Calibri" pitchFamily="34" charset="0"/>
                <a:ea typeface="Bitstream Vera Sans Mono"/>
                <a:cs typeface="Bitstream Vera Sans Mono"/>
              </a:rPr>
              <a:t>Languages, and Applications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itchFamily="34" charset="0"/>
                <a:ea typeface="Bitstream Vera Sans Mono"/>
                <a:cs typeface="Bitstream Vera Sans Mono"/>
              </a:rPr>
              <a:t>Seattle, Washington, November 8, ‘02</a:t>
            </a:r>
            <a:endParaRPr kumimoji="0" lang="en-US" altLang="ko-KR" sz="2000" b="0" i="0" u="none" strike="noStrike" kern="1200" cap="none" spc="0" normalizeH="0" baseline="0" noProof="0" dirty="0">
              <a:ln>
                <a:noFill/>
              </a:ln>
              <a:solidFill>
                <a:prstClr val="black"/>
              </a:solidFill>
              <a:effectLst/>
              <a:uLnTx/>
              <a:uFillTx/>
              <a:latin typeface="Calibri" pitchFamily="34" charset="0"/>
              <a:ea typeface="Bitstream Vera Sans Mono"/>
              <a:cs typeface="Bitstream Vera Sans Mono"/>
            </a:endParaRPr>
          </a:p>
        </p:txBody>
      </p:sp>
      <p:pic>
        <p:nvPicPr>
          <p:cNvPr id="1030" name="Picture 6" descr="Microsoft Unveils a New Look. | Corporate Identity Por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8965" y="987295"/>
            <a:ext cx="3693035" cy="161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1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479376" y="980728"/>
            <a:ext cx="1822470" cy="1243136"/>
            <a:chOff x="2322847" y="1475284"/>
            <a:chExt cx="2981066" cy="1243136"/>
          </a:xfrm>
        </p:grpSpPr>
        <p:cxnSp>
          <p:nvCxnSpPr>
            <p:cNvPr id="6" name="직선 연결선 5"/>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7" name="직선 연결선 6"/>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0" name="직선 연결선 9"/>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3" name="타원 12"/>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타원 14"/>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6" name="타원 15"/>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타원 16"/>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9" name="TextBox 18"/>
          <p:cNvSpPr txBox="1"/>
          <p:nvPr/>
        </p:nvSpPr>
        <p:spPr>
          <a:xfrm>
            <a:off x="762938" y="918220"/>
            <a:ext cx="712921"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nvGrpSpPr>
          <p:cNvPr id="38" name="그룹 37"/>
          <p:cNvGrpSpPr/>
          <p:nvPr/>
        </p:nvGrpSpPr>
        <p:grpSpPr>
          <a:xfrm>
            <a:off x="529748" y="2915444"/>
            <a:ext cx="1822470" cy="1305644"/>
            <a:chOff x="529748" y="2593404"/>
            <a:chExt cx="2981066" cy="1305644"/>
          </a:xfrm>
        </p:grpSpPr>
        <p:grpSp>
          <p:nvGrpSpPr>
            <p:cNvPr id="20" name="그룹 19"/>
            <p:cNvGrpSpPr/>
            <p:nvPr/>
          </p:nvGrpSpPr>
          <p:grpSpPr>
            <a:xfrm>
              <a:off x="529748" y="2655912"/>
              <a:ext cx="2981066" cy="1243136"/>
              <a:chOff x="2322847" y="1475284"/>
              <a:chExt cx="2981066" cy="1243136"/>
            </a:xfrm>
            <a:solidFill>
              <a:schemeClr val="accent1"/>
            </a:solidFill>
          </p:grpSpPr>
          <p:cxnSp>
            <p:nvCxnSpPr>
              <p:cNvPr id="21" name="직선 연결선 20"/>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2" name="직선 연결선 21"/>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3" name="직선 연결선 22"/>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24" name="타원 23"/>
              <p:cNvSpPr/>
              <p:nvPr/>
            </p:nvSpPr>
            <p:spPr bwMode="auto">
              <a:xfrm>
                <a:off x="3647727" y="1475284"/>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5" name="타원 24"/>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28" name="TextBox 27"/>
            <p:cNvSpPr txBox="1"/>
            <p:nvPr/>
          </p:nvSpPr>
          <p:spPr>
            <a:xfrm>
              <a:off x="774507" y="2593404"/>
              <a:ext cx="1011055"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39" name="그룹 38"/>
          <p:cNvGrpSpPr/>
          <p:nvPr/>
        </p:nvGrpSpPr>
        <p:grpSpPr>
          <a:xfrm>
            <a:off x="580120" y="4868517"/>
            <a:ext cx="1822470" cy="1296787"/>
            <a:chOff x="580120" y="4303329"/>
            <a:chExt cx="2981066" cy="1296787"/>
          </a:xfrm>
        </p:grpSpPr>
        <p:grpSp>
          <p:nvGrpSpPr>
            <p:cNvPr id="29" name="그룹 28"/>
            <p:cNvGrpSpPr/>
            <p:nvPr/>
          </p:nvGrpSpPr>
          <p:grpSpPr>
            <a:xfrm>
              <a:off x="580120" y="4356980"/>
              <a:ext cx="2981066" cy="1243136"/>
              <a:chOff x="2322847" y="1475284"/>
              <a:chExt cx="2981066" cy="1243136"/>
            </a:xfrm>
            <a:solidFill>
              <a:srgbClr val="00B050"/>
            </a:solidFill>
          </p:grpSpPr>
          <p:cxnSp>
            <p:nvCxnSpPr>
              <p:cNvPr id="30" name="직선 연결선 29"/>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1" name="직선 연결선 30"/>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2" name="직선 연결선 31"/>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33" name="타원 32"/>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타원 35"/>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37" name="TextBox 36"/>
            <p:cNvSpPr txBox="1"/>
            <p:nvPr/>
          </p:nvSpPr>
          <p:spPr>
            <a:xfrm>
              <a:off x="890552" y="4303329"/>
              <a:ext cx="601448"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grpSp>
        <p:nvGrpSpPr>
          <p:cNvPr id="129" name="그룹 128"/>
          <p:cNvGrpSpPr/>
          <p:nvPr/>
        </p:nvGrpSpPr>
        <p:grpSpPr>
          <a:xfrm>
            <a:off x="476204" y="2444533"/>
            <a:ext cx="1824410" cy="394048"/>
            <a:chOff x="5627768" y="3645024"/>
            <a:chExt cx="5364776" cy="394048"/>
          </a:xfrm>
        </p:grpSpPr>
        <p:cxnSp>
          <p:nvCxnSpPr>
            <p:cNvPr id="130" name="직선 화살표 연결선 129"/>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1" name="TextBox 130"/>
            <p:cNvSpPr txBox="1"/>
            <p:nvPr/>
          </p:nvSpPr>
          <p:spPr>
            <a:xfrm>
              <a:off x="6272326" y="3669740"/>
              <a:ext cx="4708203"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2" name="그룹 131"/>
          <p:cNvGrpSpPr/>
          <p:nvPr/>
        </p:nvGrpSpPr>
        <p:grpSpPr>
          <a:xfrm>
            <a:off x="511381" y="4374604"/>
            <a:ext cx="1824410" cy="394048"/>
            <a:chOff x="5627768" y="3645024"/>
            <a:chExt cx="5364776" cy="394048"/>
          </a:xfrm>
        </p:grpSpPr>
        <p:cxnSp>
          <p:nvCxnSpPr>
            <p:cNvPr id="133" name="직선 화살표 연결선 132"/>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4" name="TextBox 133"/>
            <p:cNvSpPr txBox="1"/>
            <p:nvPr/>
          </p:nvSpPr>
          <p:spPr>
            <a:xfrm>
              <a:off x="616888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8" name="그룹 137"/>
          <p:cNvGrpSpPr/>
          <p:nvPr/>
        </p:nvGrpSpPr>
        <p:grpSpPr>
          <a:xfrm>
            <a:off x="576948" y="6347320"/>
            <a:ext cx="1824410" cy="394048"/>
            <a:chOff x="5627768" y="3645024"/>
            <a:chExt cx="5364776" cy="394048"/>
          </a:xfrm>
        </p:grpSpPr>
        <p:cxnSp>
          <p:nvCxnSpPr>
            <p:cNvPr id="139" name="직선 화살표 연결선 138"/>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40" name="TextBox 139"/>
            <p:cNvSpPr txBox="1"/>
            <p:nvPr/>
          </p:nvSpPr>
          <p:spPr>
            <a:xfrm>
              <a:off x="618782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spTree>
    <p:extLst>
      <p:ext uri="{BB962C8B-B14F-4D97-AF65-F5344CB8AC3E}">
        <p14:creationId xmlns:p14="http://schemas.microsoft.com/office/powerpoint/2010/main" val="4281742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479376" y="980728"/>
            <a:ext cx="1822470" cy="1243136"/>
            <a:chOff x="2322847" y="1475284"/>
            <a:chExt cx="2981066" cy="1243136"/>
          </a:xfrm>
        </p:grpSpPr>
        <p:cxnSp>
          <p:nvCxnSpPr>
            <p:cNvPr id="6" name="직선 연결선 5"/>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7" name="직선 연결선 6"/>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0" name="직선 연결선 9"/>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3" name="타원 12"/>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타원 14"/>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6" name="타원 15"/>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타원 16"/>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9" name="TextBox 18"/>
          <p:cNvSpPr txBox="1"/>
          <p:nvPr/>
        </p:nvSpPr>
        <p:spPr>
          <a:xfrm>
            <a:off x="762938" y="918220"/>
            <a:ext cx="712921"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nvGrpSpPr>
          <p:cNvPr id="38" name="그룹 37"/>
          <p:cNvGrpSpPr/>
          <p:nvPr/>
        </p:nvGrpSpPr>
        <p:grpSpPr>
          <a:xfrm>
            <a:off x="529748" y="2915444"/>
            <a:ext cx="1822470" cy="1305644"/>
            <a:chOff x="529748" y="2593404"/>
            <a:chExt cx="2981066" cy="1305644"/>
          </a:xfrm>
        </p:grpSpPr>
        <p:grpSp>
          <p:nvGrpSpPr>
            <p:cNvPr id="20" name="그룹 19"/>
            <p:cNvGrpSpPr/>
            <p:nvPr/>
          </p:nvGrpSpPr>
          <p:grpSpPr>
            <a:xfrm>
              <a:off x="529748" y="2655912"/>
              <a:ext cx="2981066" cy="1243136"/>
              <a:chOff x="2322847" y="1475284"/>
              <a:chExt cx="2981066" cy="1243136"/>
            </a:xfrm>
            <a:solidFill>
              <a:schemeClr val="accent1"/>
            </a:solidFill>
          </p:grpSpPr>
          <p:cxnSp>
            <p:nvCxnSpPr>
              <p:cNvPr id="21" name="직선 연결선 20"/>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2" name="직선 연결선 21"/>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3" name="직선 연결선 22"/>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24" name="타원 23"/>
              <p:cNvSpPr/>
              <p:nvPr/>
            </p:nvSpPr>
            <p:spPr bwMode="auto">
              <a:xfrm>
                <a:off x="3647727" y="1475284"/>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5" name="타원 24"/>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28" name="TextBox 27"/>
            <p:cNvSpPr txBox="1"/>
            <p:nvPr/>
          </p:nvSpPr>
          <p:spPr>
            <a:xfrm>
              <a:off x="692114" y="2593404"/>
              <a:ext cx="1093448"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dirty="0">
                <a:ln>
                  <a:noFill/>
                </a:ln>
                <a:solidFill>
                  <a:srgbClr val="5B9BD5"/>
                </a:solidFill>
                <a:effectLst/>
                <a:uLnTx/>
                <a:uFillTx/>
                <a:latin typeface="Calibri"/>
                <a:ea typeface="맑은 고딕"/>
                <a:cs typeface="+mn-cs"/>
              </a:endParaRPr>
            </a:p>
          </p:txBody>
        </p:sp>
      </p:grpSp>
      <p:grpSp>
        <p:nvGrpSpPr>
          <p:cNvPr id="39" name="그룹 38"/>
          <p:cNvGrpSpPr/>
          <p:nvPr/>
        </p:nvGrpSpPr>
        <p:grpSpPr>
          <a:xfrm>
            <a:off x="580120" y="4873697"/>
            <a:ext cx="1822470" cy="1291607"/>
            <a:chOff x="580120" y="4308509"/>
            <a:chExt cx="2981066" cy="1291607"/>
          </a:xfrm>
        </p:grpSpPr>
        <p:grpSp>
          <p:nvGrpSpPr>
            <p:cNvPr id="29" name="그룹 28"/>
            <p:cNvGrpSpPr/>
            <p:nvPr/>
          </p:nvGrpSpPr>
          <p:grpSpPr>
            <a:xfrm>
              <a:off x="580120" y="4356980"/>
              <a:ext cx="2981066" cy="1243136"/>
              <a:chOff x="2322847" y="1475284"/>
              <a:chExt cx="2981066" cy="1243136"/>
            </a:xfrm>
            <a:solidFill>
              <a:srgbClr val="00B050"/>
            </a:solidFill>
          </p:grpSpPr>
          <p:cxnSp>
            <p:nvCxnSpPr>
              <p:cNvPr id="30" name="직선 연결선 29"/>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1" name="직선 연결선 30"/>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2" name="직선 연결선 31"/>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33" name="타원 32"/>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타원 35"/>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37" name="TextBox 36"/>
            <p:cNvSpPr txBox="1"/>
            <p:nvPr/>
          </p:nvSpPr>
          <p:spPr>
            <a:xfrm>
              <a:off x="847378" y="4308509"/>
              <a:ext cx="601448"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dirty="0">
                <a:ln>
                  <a:noFill/>
                </a:ln>
                <a:solidFill>
                  <a:srgbClr val="00B050"/>
                </a:solidFill>
                <a:effectLst/>
                <a:uLnTx/>
                <a:uFillTx/>
                <a:latin typeface="Calibri"/>
                <a:ea typeface="맑은 고딕"/>
                <a:cs typeface="+mn-cs"/>
              </a:endParaRPr>
            </a:p>
          </p:txBody>
        </p:sp>
      </p:grpSp>
      <p:grpSp>
        <p:nvGrpSpPr>
          <p:cNvPr id="141" name="그룹 140"/>
          <p:cNvGrpSpPr/>
          <p:nvPr/>
        </p:nvGrpSpPr>
        <p:grpSpPr>
          <a:xfrm>
            <a:off x="4151784" y="1424272"/>
            <a:ext cx="7200800" cy="3276936"/>
            <a:chOff x="5591944" y="954224"/>
            <a:chExt cx="5400600" cy="3276936"/>
          </a:xfrm>
        </p:grpSpPr>
        <p:grpSp>
          <p:nvGrpSpPr>
            <p:cNvPr id="120" name="그룹 119"/>
            <p:cNvGrpSpPr/>
            <p:nvPr/>
          </p:nvGrpSpPr>
          <p:grpSpPr>
            <a:xfrm>
              <a:off x="5591944" y="954224"/>
              <a:ext cx="5400600" cy="2448272"/>
              <a:chOff x="4268986" y="836712"/>
              <a:chExt cx="4762562" cy="2448272"/>
            </a:xfrm>
          </p:grpSpPr>
          <p:grpSp>
            <p:nvGrpSpPr>
              <p:cNvPr id="80" name="그룹 79"/>
              <p:cNvGrpSpPr/>
              <p:nvPr/>
            </p:nvGrpSpPr>
            <p:grpSpPr>
              <a:xfrm>
                <a:off x="4871863" y="836712"/>
                <a:ext cx="3648361" cy="1305644"/>
                <a:chOff x="479376" y="918220"/>
                <a:chExt cx="2981066" cy="1305644"/>
              </a:xfrm>
            </p:grpSpPr>
            <p:grpSp>
              <p:nvGrpSpPr>
                <p:cNvPr id="81" name="그룹 80"/>
                <p:cNvGrpSpPr/>
                <p:nvPr/>
              </p:nvGrpSpPr>
              <p:grpSpPr>
                <a:xfrm>
                  <a:off x="479376" y="980728"/>
                  <a:ext cx="2981066" cy="1243136"/>
                  <a:chOff x="2322847" y="1475284"/>
                  <a:chExt cx="2981066" cy="1243136"/>
                </a:xfrm>
              </p:grpSpPr>
              <p:cxnSp>
                <p:nvCxnSpPr>
                  <p:cNvPr id="83" name="직선 연결선 82"/>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4" name="직선 연결선 83"/>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5" name="직선 연결선 84"/>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86" name="타원 85"/>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7" name="타원 86"/>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8" name="타원 87"/>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9" name="타원 88"/>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82" name="TextBox 81"/>
                <p:cNvSpPr txBox="1"/>
                <p:nvPr/>
              </p:nvSpPr>
              <p:spPr>
                <a:xfrm>
                  <a:off x="1156185" y="918220"/>
                  <a:ext cx="522900"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grpSp>
            <p:nvGrpSpPr>
              <p:cNvPr id="90" name="그룹 89"/>
              <p:cNvGrpSpPr/>
              <p:nvPr/>
            </p:nvGrpSpPr>
            <p:grpSpPr>
              <a:xfrm>
                <a:off x="7536160" y="1928228"/>
                <a:ext cx="1495388" cy="1284748"/>
                <a:chOff x="529748" y="2614300"/>
                <a:chExt cx="2981066" cy="1284748"/>
              </a:xfrm>
            </p:grpSpPr>
            <p:grpSp>
              <p:nvGrpSpPr>
                <p:cNvPr id="91" name="그룹 90"/>
                <p:cNvGrpSpPr/>
                <p:nvPr/>
              </p:nvGrpSpPr>
              <p:grpSpPr>
                <a:xfrm>
                  <a:off x="529748" y="2655912"/>
                  <a:ext cx="2981066" cy="1243136"/>
                  <a:chOff x="2322847" y="1475284"/>
                  <a:chExt cx="2981066" cy="1243136"/>
                </a:xfrm>
                <a:solidFill>
                  <a:schemeClr val="accent1"/>
                </a:solidFill>
              </p:grpSpPr>
              <p:cxnSp>
                <p:nvCxnSpPr>
                  <p:cNvPr id="93" name="직선 연결선 9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4" name="직선 연결선 9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5" name="직선 연결선 9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96" name="타원 9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7" name="타원 9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8" name="타원 9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9" name="타원 9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92" name="TextBox 9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00" name="그룹 99"/>
              <p:cNvGrpSpPr/>
              <p:nvPr/>
            </p:nvGrpSpPr>
            <p:grpSpPr>
              <a:xfrm>
                <a:off x="4268986" y="2000236"/>
                <a:ext cx="1495388" cy="1284748"/>
                <a:chOff x="529748" y="2614300"/>
                <a:chExt cx="2981066" cy="1284748"/>
              </a:xfrm>
            </p:grpSpPr>
            <p:grpSp>
              <p:nvGrpSpPr>
                <p:cNvPr id="101" name="그룹 100"/>
                <p:cNvGrpSpPr/>
                <p:nvPr/>
              </p:nvGrpSpPr>
              <p:grpSpPr>
                <a:xfrm>
                  <a:off x="529748" y="2655912"/>
                  <a:ext cx="2981066" cy="1243136"/>
                  <a:chOff x="2322847" y="1475284"/>
                  <a:chExt cx="2981066" cy="1243136"/>
                </a:xfrm>
                <a:solidFill>
                  <a:schemeClr val="accent1"/>
                </a:solidFill>
              </p:grpSpPr>
              <p:cxnSp>
                <p:nvCxnSpPr>
                  <p:cNvPr id="103" name="직선 연결선 10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4" name="직선 연결선 10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5" name="직선 연결선 10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06" name="타원 10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7" name="타원 10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8" name="타원 10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9" name="타원 10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02" name="TextBox 10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10" name="그룹 109"/>
              <p:cNvGrpSpPr/>
              <p:nvPr/>
            </p:nvGrpSpPr>
            <p:grpSpPr>
              <a:xfrm>
                <a:off x="5951984" y="1983284"/>
                <a:ext cx="1495388" cy="1284748"/>
                <a:chOff x="529748" y="2614300"/>
                <a:chExt cx="2981066" cy="1284748"/>
              </a:xfrm>
            </p:grpSpPr>
            <p:grpSp>
              <p:nvGrpSpPr>
                <p:cNvPr id="111" name="그룹 110"/>
                <p:cNvGrpSpPr/>
                <p:nvPr/>
              </p:nvGrpSpPr>
              <p:grpSpPr>
                <a:xfrm>
                  <a:off x="529748" y="2655912"/>
                  <a:ext cx="2981066" cy="1243136"/>
                  <a:chOff x="2322847" y="1475284"/>
                  <a:chExt cx="2981066" cy="1243136"/>
                </a:xfrm>
                <a:solidFill>
                  <a:schemeClr val="accent1"/>
                </a:solidFill>
              </p:grpSpPr>
              <p:cxnSp>
                <p:nvCxnSpPr>
                  <p:cNvPr id="113" name="직선 연결선 11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4" name="직선 연결선 11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5" name="직선 연결선 11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16" name="타원 11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7" name="타원 11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8" name="타원 11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9" name="타원 11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12" name="TextBox 11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grpSp>
          <p:nvGrpSpPr>
            <p:cNvPr id="128" name="그룹 127"/>
            <p:cNvGrpSpPr/>
            <p:nvPr/>
          </p:nvGrpSpPr>
          <p:grpSpPr>
            <a:xfrm>
              <a:off x="5627768" y="3645024"/>
              <a:ext cx="5364776" cy="586136"/>
              <a:chOff x="5627768" y="3645024"/>
              <a:chExt cx="5364776" cy="586136"/>
            </a:xfrm>
          </p:grpSpPr>
          <p:cxnSp>
            <p:nvCxnSpPr>
              <p:cNvPr id="122" name="직선 화살표 연결선 121"/>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25" name="TextBox 124"/>
              <p:cNvSpPr txBox="1"/>
              <p:nvPr/>
            </p:nvSpPr>
            <p:spPr>
              <a:xfrm>
                <a:off x="6995365" y="3677162"/>
                <a:ext cx="3276623"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9 (=3</a:t>
                </a:r>
                <a:r>
                  <a:rPr kumimoji="0" lang="en-US" altLang="ko-KR" sz="3000" b="0" i="0" u="none" strike="noStrike" kern="1200" cap="none" spc="0" normalizeH="0" baseline="30000" noProof="0">
                    <a:ln>
                      <a:noFill/>
                    </a:ln>
                    <a:solidFill>
                      <a:prstClr val="black"/>
                    </a:solidFill>
                    <a:effectLst/>
                    <a:uLnTx/>
                    <a:uFillTx/>
                    <a:latin typeface="Calibri"/>
                    <a:ea typeface="맑은 고딕"/>
                    <a:cs typeface="+mn-cs"/>
                  </a:rPr>
                  <a:t>2</a:t>
                </a: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 execution paths</a:t>
                </a:r>
                <a:endParaRPr kumimoji="0" lang="ko-KR" altLang="en-US" sz="3000" b="0" i="0" u="none" strike="noStrike" kern="1200" cap="none" spc="0" normalizeH="0" baseline="0" noProof="0">
                  <a:ln>
                    <a:noFill/>
                  </a:ln>
                  <a:solidFill>
                    <a:prstClr val="black"/>
                  </a:solidFill>
                  <a:effectLst/>
                  <a:uLnTx/>
                  <a:uFillTx/>
                  <a:latin typeface="Calibri"/>
                  <a:ea typeface="맑은 고딕"/>
                  <a:cs typeface="+mn-cs"/>
                </a:endParaRPr>
              </a:p>
            </p:txBody>
          </p:sp>
        </p:grpSp>
      </p:grpSp>
      <p:grpSp>
        <p:nvGrpSpPr>
          <p:cNvPr id="129" name="그룹 128"/>
          <p:cNvGrpSpPr/>
          <p:nvPr/>
        </p:nvGrpSpPr>
        <p:grpSpPr>
          <a:xfrm>
            <a:off x="476204" y="2444533"/>
            <a:ext cx="1824410" cy="394048"/>
            <a:chOff x="5627768" y="3645024"/>
            <a:chExt cx="5364776" cy="394048"/>
          </a:xfrm>
        </p:grpSpPr>
        <p:cxnSp>
          <p:nvCxnSpPr>
            <p:cNvPr id="130" name="직선 화살표 연결선 129"/>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1" name="TextBox 130"/>
            <p:cNvSpPr txBox="1"/>
            <p:nvPr/>
          </p:nvSpPr>
          <p:spPr>
            <a:xfrm>
              <a:off x="6272326" y="3669740"/>
              <a:ext cx="4708203"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2" name="그룹 131"/>
          <p:cNvGrpSpPr/>
          <p:nvPr/>
        </p:nvGrpSpPr>
        <p:grpSpPr>
          <a:xfrm>
            <a:off x="511381" y="4374604"/>
            <a:ext cx="1824410" cy="394048"/>
            <a:chOff x="5627768" y="3645024"/>
            <a:chExt cx="5364776" cy="394048"/>
          </a:xfrm>
        </p:grpSpPr>
        <p:cxnSp>
          <p:nvCxnSpPr>
            <p:cNvPr id="133" name="직선 화살표 연결선 132"/>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4" name="TextBox 133"/>
            <p:cNvSpPr txBox="1"/>
            <p:nvPr/>
          </p:nvSpPr>
          <p:spPr>
            <a:xfrm>
              <a:off x="616888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8" name="그룹 137"/>
          <p:cNvGrpSpPr/>
          <p:nvPr/>
        </p:nvGrpSpPr>
        <p:grpSpPr>
          <a:xfrm>
            <a:off x="576948" y="6347320"/>
            <a:ext cx="1824410" cy="394048"/>
            <a:chOff x="5627768" y="3645024"/>
            <a:chExt cx="5364776" cy="394048"/>
          </a:xfrm>
        </p:grpSpPr>
        <p:cxnSp>
          <p:nvCxnSpPr>
            <p:cNvPr id="139" name="직선 화살표 연결선 138"/>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40" name="TextBox 139"/>
            <p:cNvSpPr txBox="1"/>
            <p:nvPr/>
          </p:nvSpPr>
          <p:spPr>
            <a:xfrm>
              <a:off x="618782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sp>
        <p:nvSpPr>
          <p:cNvPr id="142" name="TextBox 141"/>
          <p:cNvSpPr txBox="1"/>
          <p:nvPr/>
        </p:nvSpPr>
        <p:spPr>
          <a:xfrm>
            <a:off x="3935760" y="1345607"/>
            <a:ext cx="1717137" cy="70788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a:ln>
                  <a:noFill/>
                </a:ln>
                <a:solidFill>
                  <a:prstClr val="black"/>
                </a:solidFill>
                <a:effectLst/>
                <a:uLnTx/>
                <a:uFillTx/>
                <a:latin typeface="Calibri"/>
                <a:ea typeface="맑은 고딕"/>
                <a:cs typeface="+mn-cs"/>
              </a:rPr>
              <a:t>f() + g()</a:t>
            </a:r>
            <a:endParaRPr kumimoji="0" lang="ko-KR" altLang="en-US" sz="4000" b="1"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2452116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479376" y="980728"/>
            <a:ext cx="1822470" cy="1243136"/>
            <a:chOff x="2322847" y="1475284"/>
            <a:chExt cx="2981066" cy="1243136"/>
          </a:xfrm>
        </p:grpSpPr>
        <p:cxnSp>
          <p:nvCxnSpPr>
            <p:cNvPr id="6" name="직선 연결선 5"/>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7" name="직선 연결선 6"/>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0" name="직선 연결선 9"/>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3" name="타원 12"/>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타원 14"/>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6" name="타원 15"/>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타원 16"/>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9" name="TextBox 18"/>
          <p:cNvSpPr txBox="1"/>
          <p:nvPr/>
        </p:nvSpPr>
        <p:spPr>
          <a:xfrm>
            <a:off x="762938" y="918220"/>
            <a:ext cx="712921"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nvGrpSpPr>
          <p:cNvPr id="38" name="그룹 37"/>
          <p:cNvGrpSpPr/>
          <p:nvPr/>
        </p:nvGrpSpPr>
        <p:grpSpPr>
          <a:xfrm>
            <a:off x="529748" y="2915444"/>
            <a:ext cx="1822470" cy="1305644"/>
            <a:chOff x="529748" y="2593404"/>
            <a:chExt cx="2981066" cy="1305644"/>
          </a:xfrm>
        </p:grpSpPr>
        <p:grpSp>
          <p:nvGrpSpPr>
            <p:cNvPr id="20" name="그룹 19"/>
            <p:cNvGrpSpPr/>
            <p:nvPr/>
          </p:nvGrpSpPr>
          <p:grpSpPr>
            <a:xfrm>
              <a:off x="529748" y="2655912"/>
              <a:ext cx="2981066" cy="1243136"/>
              <a:chOff x="2322847" y="1475284"/>
              <a:chExt cx="2981066" cy="1243136"/>
            </a:xfrm>
            <a:solidFill>
              <a:schemeClr val="accent1"/>
            </a:solidFill>
          </p:grpSpPr>
          <p:cxnSp>
            <p:nvCxnSpPr>
              <p:cNvPr id="21" name="직선 연결선 20"/>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2" name="직선 연결선 21"/>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3" name="직선 연결선 22"/>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24" name="타원 23"/>
              <p:cNvSpPr/>
              <p:nvPr/>
            </p:nvSpPr>
            <p:spPr bwMode="auto">
              <a:xfrm>
                <a:off x="3647727" y="1475284"/>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5" name="타원 24"/>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28" name="TextBox 27"/>
            <p:cNvSpPr txBox="1"/>
            <p:nvPr/>
          </p:nvSpPr>
          <p:spPr>
            <a:xfrm>
              <a:off x="630493" y="2593404"/>
              <a:ext cx="1155070"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dirty="0">
                <a:ln>
                  <a:noFill/>
                </a:ln>
                <a:solidFill>
                  <a:srgbClr val="5B9BD5"/>
                </a:solidFill>
                <a:effectLst/>
                <a:uLnTx/>
                <a:uFillTx/>
                <a:latin typeface="Calibri"/>
                <a:ea typeface="맑은 고딕"/>
                <a:cs typeface="+mn-cs"/>
              </a:endParaRPr>
            </a:p>
          </p:txBody>
        </p:sp>
      </p:grpSp>
      <p:grpSp>
        <p:nvGrpSpPr>
          <p:cNvPr id="39" name="그룹 38"/>
          <p:cNvGrpSpPr/>
          <p:nvPr/>
        </p:nvGrpSpPr>
        <p:grpSpPr>
          <a:xfrm>
            <a:off x="580120" y="4825653"/>
            <a:ext cx="1822470" cy="1339651"/>
            <a:chOff x="580120" y="4260465"/>
            <a:chExt cx="2981066" cy="1339651"/>
          </a:xfrm>
        </p:grpSpPr>
        <p:grpSp>
          <p:nvGrpSpPr>
            <p:cNvPr id="29" name="그룹 28"/>
            <p:cNvGrpSpPr/>
            <p:nvPr/>
          </p:nvGrpSpPr>
          <p:grpSpPr>
            <a:xfrm>
              <a:off x="580120" y="4356980"/>
              <a:ext cx="2981066" cy="1243136"/>
              <a:chOff x="2322847" y="1475284"/>
              <a:chExt cx="2981066" cy="1243136"/>
            </a:xfrm>
            <a:solidFill>
              <a:srgbClr val="00B050"/>
            </a:solidFill>
          </p:grpSpPr>
          <p:cxnSp>
            <p:nvCxnSpPr>
              <p:cNvPr id="30" name="직선 연결선 29"/>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1" name="직선 연결선 30"/>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2" name="직선 연결선 31"/>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33" name="타원 32"/>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타원 35"/>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37" name="TextBox 36"/>
            <p:cNvSpPr txBox="1"/>
            <p:nvPr/>
          </p:nvSpPr>
          <p:spPr>
            <a:xfrm>
              <a:off x="956203" y="4260465"/>
              <a:ext cx="601448"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grpSp>
        <p:nvGrpSpPr>
          <p:cNvPr id="141" name="그룹 140"/>
          <p:cNvGrpSpPr/>
          <p:nvPr/>
        </p:nvGrpSpPr>
        <p:grpSpPr>
          <a:xfrm>
            <a:off x="3623841" y="1313417"/>
            <a:ext cx="8304448" cy="4244465"/>
            <a:chOff x="5195987" y="954224"/>
            <a:chExt cx="6228336" cy="4244465"/>
          </a:xfrm>
        </p:grpSpPr>
        <p:grpSp>
          <p:nvGrpSpPr>
            <p:cNvPr id="120" name="그룹 119"/>
            <p:cNvGrpSpPr/>
            <p:nvPr/>
          </p:nvGrpSpPr>
          <p:grpSpPr>
            <a:xfrm>
              <a:off x="5591944" y="954224"/>
              <a:ext cx="5400600" cy="2448272"/>
              <a:chOff x="4268986" y="836712"/>
              <a:chExt cx="4762562" cy="2448272"/>
            </a:xfrm>
          </p:grpSpPr>
          <p:grpSp>
            <p:nvGrpSpPr>
              <p:cNvPr id="80" name="그룹 79"/>
              <p:cNvGrpSpPr/>
              <p:nvPr/>
            </p:nvGrpSpPr>
            <p:grpSpPr>
              <a:xfrm>
                <a:off x="4871863" y="836712"/>
                <a:ext cx="3648361" cy="1305644"/>
                <a:chOff x="479376" y="918220"/>
                <a:chExt cx="2981066" cy="1305644"/>
              </a:xfrm>
            </p:grpSpPr>
            <p:grpSp>
              <p:nvGrpSpPr>
                <p:cNvPr id="81" name="그룹 80"/>
                <p:cNvGrpSpPr/>
                <p:nvPr/>
              </p:nvGrpSpPr>
              <p:grpSpPr>
                <a:xfrm>
                  <a:off x="479376" y="980728"/>
                  <a:ext cx="2981066" cy="1243136"/>
                  <a:chOff x="2322847" y="1475284"/>
                  <a:chExt cx="2981066" cy="1243136"/>
                </a:xfrm>
              </p:grpSpPr>
              <p:cxnSp>
                <p:nvCxnSpPr>
                  <p:cNvPr id="83" name="직선 연결선 82"/>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4" name="직선 연결선 83"/>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5" name="직선 연결선 84"/>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86" name="타원 85"/>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7" name="타원 86"/>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8" name="타원 87"/>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9" name="타원 88"/>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82" name="TextBox 81"/>
                <p:cNvSpPr txBox="1"/>
                <p:nvPr/>
              </p:nvSpPr>
              <p:spPr>
                <a:xfrm>
                  <a:off x="1156185" y="918220"/>
                  <a:ext cx="522900"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grpSp>
            <p:nvGrpSpPr>
              <p:cNvPr id="90" name="그룹 89"/>
              <p:cNvGrpSpPr/>
              <p:nvPr/>
            </p:nvGrpSpPr>
            <p:grpSpPr>
              <a:xfrm>
                <a:off x="7536160" y="1928228"/>
                <a:ext cx="1495388" cy="1284748"/>
                <a:chOff x="529748" y="2614300"/>
                <a:chExt cx="2981066" cy="1284748"/>
              </a:xfrm>
            </p:grpSpPr>
            <p:grpSp>
              <p:nvGrpSpPr>
                <p:cNvPr id="91" name="그룹 90"/>
                <p:cNvGrpSpPr/>
                <p:nvPr/>
              </p:nvGrpSpPr>
              <p:grpSpPr>
                <a:xfrm>
                  <a:off x="529748" y="2655912"/>
                  <a:ext cx="2981066" cy="1243136"/>
                  <a:chOff x="2322847" y="1475284"/>
                  <a:chExt cx="2981066" cy="1243136"/>
                </a:xfrm>
                <a:solidFill>
                  <a:schemeClr val="accent1"/>
                </a:solidFill>
              </p:grpSpPr>
              <p:cxnSp>
                <p:nvCxnSpPr>
                  <p:cNvPr id="93" name="직선 연결선 9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4" name="직선 연결선 9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5" name="직선 연결선 9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96" name="타원 9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7" name="타원 9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8" name="타원 9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9" name="타원 9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92" name="TextBox 9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00" name="그룹 99"/>
              <p:cNvGrpSpPr/>
              <p:nvPr/>
            </p:nvGrpSpPr>
            <p:grpSpPr>
              <a:xfrm>
                <a:off x="4268986" y="2000236"/>
                <a:ext cx="1495388" cy="1284748"/>
                <a:chOff x="529748" y="2614300"/>
                <a:chExt cx="2981066" cy="1284748"/>
              </a:xfrm>
            </p:grpSpPr>
            <p:grpSp>
              <p:nvGrpSpPr>
                <p:cNvPr id="101" name="그룹 100"/>
                <p:cNvGrpSpPr/>
                <p:nvPr/>
              </p:nvGrpSpPr>
              <p:grpSpPr>
                <a:xfrm>
                  <a:off x="529748" y="2655912"/>
                  <a:ext cx="2981066" cy="1243136"/>
                  <a:chOff x="2322847" y="1475284"/>
                  <a:chExt cx="2981066" cy="1243136"/>
                </a:xfrm>
                <a:solidFill>
                  <a:schemeClr val="accent1"/>
                </a:solidFill>
              </p:grpSpPr>
              <p:cxnSp>
                <p:nvCxnSpPr>
                  <p:cNvPr id="103" name="직선 연결선 10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4" name="직선 연결선 10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5" name="직선 연결선 10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06" name="타원 10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7" name="타원 10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8" name="타원 10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9" name="타원 10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02" name="TextBox 10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10" name="그룹 109"/>
              <p:cNvGrpSpPr/>
              <p:nvPr/>
            </p:nvGrpSpPr>
            <p:grpSpPr>
              <a:xfrm>
                <a:off x="5951984" y="1983284"/>
                <a:ext cx="1495388" cy="1284748"/>
                <a:chOff x="529748" y="2614300"/>
                <a:chExt cx="2981066" cy="1284748"/>
              </a:xfrm>
            </p:grpSpPr>
            <p:grpSp>
              <p:nvGrpSpPr>
                <p:cNvPr id="111" name="그룹 110"/>
                <p:cNvGrpSpPr/>
                <p:nvPr/>
              </p:nvGrpSpPr>
              <p:grpSpPr>
                <a:xfrm>
                  <a:off x="529748" y="2655912"/>
                  <a:ext cx="2981066" cy="1243136"/>
                  <a:chOff x="2322847" y="1475284"/>
                  <a:chExt cx="2981066" cy="1243136"/>
                </a:xfrm>
                <a:solidFill>
                  <a:schemeClr val="accent1"/>
                </a:solidFill>
              </p:grpSpPr>
              <p:cxnSp>
                <p:nvCxnSpPr>
                  <p:cNvPr id="113" name="직선 연결선 11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4" name="직선 연결선 11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5" name="직선 연결선 11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16" name="타원 11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7" name="타원 11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8" name="타원 11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9" name="타원 11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12" name="TextBox 11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grpSp>
          <p:nvGrpSpPr>
            <p:cNvPr id="128" name="그룹 127"/>
            <p:cNvGrpSpPr/>
            <p:nvPr/>
          </p:nvGrpSpPr>
          <p:grpSpPr>
            <a:xfrm>
              <a:off x="5195987" y="4619975"/>
              <a:ext cx="6228336" cy="578714"/>
              <a:chOff x="5195987" y="4619975"/>
              <a:chExt cx="6228336" cy="578714"/>
            </a:xfrm>
          </p:grpSpPr>
          <p:cxnSp>
            <p:nvCxnSpPr>
              <p:cNvPr id="122" name="직선 화살표 연결선 121"/>
              <p:cNvCxnSpPr/>
              <p:nvPr/>
            </p:nvCxnSpPr>
            <p:spPr bwMode="auto">
              <a:xfrm>
                <a:off x="5195987" y="4619975"/>
                <a:ext cx="622833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25" name="TextBox 124"/>
              <p:cNvSpPr txBox="1"/>
              <p:nvPr/>
            </p:nvSpPr>
            <p:spPr>
              <a:xfrm>
                <a:off x="6726070" y="4644691"/>
                <a:ext cx="3099356"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27 (= 3</a:t>
                </a:r>
                <a:r>
                  <a:rPr kumimoji="0" lang="en-US" altLang="ko-KR" sz="3000" b="0" i="0" u="none" strike="noStrike" kern="1200" cap="none" spc="0" normalizeH="0" baseline="30000" noProof="0">
                    <a:ln>
                      <a:noFill/>
                    </a:ln>
                    <a:solidFill>
                      <a:prstClr val="black"/>
                    </a:solidFill>
                    <a:effectLst/>
                    <a:uLnTx/>
                    <a:uFillTx/>
                    <a:latin typeface="Calibri"/>
                    <a:ea typeface="맑은 고딕"/>
                    <a:cs typeface="+mn-cs"/>
                  </a:rPr>
                  <a:t>3</a:t>
                </a: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 ) execution paths</a:t>
                </a:r>
                <a:endParaRPr kumimoji="0" lang="ko-KR" altLang="en-US" sz="3000" b="0" i="0" u="none" strike="noStrike" kern="1200" cap="none" spc="0" normalizeH="0" baseline="0" noProof="0">
                  <a:ln>
                    <a:noFill/>
                  </a:ln>
                  <a:solidFill>
                    <a:prstClr val="black"/>
                  </a:solidFill>
                  <a:effectLst/>
                  <a:uLnTx/>
                  <a:uFillTx/>
                  <a:latin typeface="Calibri"/>
                  <a:ea typeface="맑은 고딕"/>
                  <a:cs typeface="+mn-cs"/>
                </a:endParaRPr>
              </a:p>
            </p:txBody>
          </p:sp>
        </p:grpSp>
      </p:grpSp>
      <p:grpSp>
        <p:nvGrpSpPr>
          <p:cNvPr id="129" name="그룹 128"/>
          <p:cNvGrpSpPr/>
          <p:nvPr/>
        </p:nvGrpSpPr>
        <p:grpSpPr>
          <a:xfrm>
            <a:off x="476204" y="2444533"/>
            <a:ext cx="1824410" cy="394048"/>
            <a:chOff x="5627768" y="3645024"/>
            <a:chExt cx="5364776" cy="394048"/>
          </a:xfrm>
        </p:grpSpPr>
        <p:cxnSp>
          <p:nvCxnSpPr>
            <p:cNvPr id="130" name="직선 화살표 연결선 129"/>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1" name="TextBox 130"/>
            <p:cNvSpPr txBox="1"/>
            <p:nvPr/>
          </p:nvSpPr>
          <p:spPr>
            <a:xfrm>
              <a:off x="6272326" y="3669740"/>
              <a:ext cx="4708203"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2" name="그룹 131"/>
          <p:cNvGrpSpPr/>
          <p:nvPr/>
        </p:nvGrpSpPr>
        <p:grpSpPr>
          <a:xfrm>
            <a:off x="511381" y="4374604"/>
            <a:ext cx="1824410" cy="394048"/>
            <a:chOff x="5627768" y="3645024"/>
            <a:chExt cx="5364776" cy="394048"/>
          </a:xfrm>
        </p:grpSpPr>
        <p:cxnSp>
          <p:nvCxnSpPr>
            <p:cNvPr id="133" name="직선 화살표 연결선 132"/>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4" name="TextBox 133"/>
            <p:cNvSpPr txBox="1"/>
            <p:nvPr/>
          </p:nvSpPr>
          <p:spPr>
            <a:xfrm>
              <a:off x="616888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8" name="그룹 137"/>
          <p:cNvGrpSpPr/>
          <p:nvPr/>
        </p:nvGrpSpPr>
        <p:grpSpPr>
          <a:xfrm>
            <a:off x="576948" y="6347320"/>
            <a:ext cx="1824410" cy="394048"/>
            <a:chOff x="5627768" y="3645024"/>
            <a:chExt cx="5364776" cy="394048"/>
          </a:xfrm>
        </p:grpSpPr>
        <p:cxnSp>
          <p:nvCxnSpPr>
            <p:cNvPr id="139" name="직선 화살표 연결선 138"/>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40" name="TextBox 139"/>
            <p:cNvSpPr txBox="1"/>
            <p:nvPr/>
          </p:nvSpPr>
          <p:spPr>
            <a:xfrm>
              <a:off x="618782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sp>
        <p:nvSpPr>
          <p:cNvPr id="142" name="TextBox 141"/>
          <p:cNvSpPr txBox="1"/>
          <p:nvPr/>
        </p:nvSpPr>
        <p:spPr>
          <a:xfrm>
            <a:off x="3431704" y="1234752"/>
            <a:ext cx="2799164" cy="70788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a:ln>
                  <a:noFill/>
                </a:ln>
                <a:solidFill>
                  <a:prstClr val="black"/>
                </a:solidFill>
                <a:effectLst/>
                <a:uLnTx/>
                <a:uFillTx/>
                <a:latin typeface="Calibri"/>
                <a:ea typeface="맑은 고딕"/>
                <a:cs typeface="+mn-cs"/>
              </a:rPr>
              <a:t>f() + g() + h()</a:t>
            </a:r>
            <a:endParaRPr kumimoji="0" lang="ko-KR" altLang="en-US" sz="4000" b="1" i="0" u="none" strike="noStrike" kern="1200" cap="none" spc="0" normalizeH="0" baseline="0" noProof="0">
              <a:ln>
                <a:noFill/>
              </a:ln>
              <a:solidFill>
                <a:prstClr val="black"/>
              </a:solidFill>
              <a:effectLst/>
              <a:uLnTx/>
              <a:uFillTx/>
              <a:latin typeface="Calibri"/>
              <a:ea typeface="맑은 고딕"/>
              <a:cs typeface="+mn-cs"/>
            </a:endParaRPr>
          </a:p>
        </p:txBody>
      </p:sp>
      <p:grpSp>
        <p:nvGrpSpPr>
          <p:cNvPr id="121" name="그룹 120"/>
          <p:cNvGrpSpPr/>
          <p:nvPr/>
        </p:nvGrpSpPr>
        <p:grpSpPr>
          <a:xfrm>
            <a:off x="3577181" y="3520228"/>
            <a:ext cx="1445025" cy="1316140"/>
            <a:chOff x="580120" y="4283976"/>
            <a:chExt cx="2981066" cy="1316140"/>
          </a:xfrm>
        </p:grpSpPr>
        <p:grpSp>
          <p:nvGrpSpPr>
            <p:cNvPr id="123" name="그룹 122"/>
            <p:cNvGrpSpPr/>
            <p:nvPr/>
          </p:nvGrpSpPr>
          <p:grpSpPr>
            <a:xfrm>
              <a:off x="580120" y="4356980"/>
              <a:ext cx="2981066" cy="1243136"/>
              <a:chOff x="2322847" y="1475284"/>
              <a:chExt cx="2981066" cy="1243136"/>
            </a:xfrm>
            <a:solidFill>
              <a:srgbClr val="00B050"/>
            </a:solidFill>
          </p:grpSpPr>
          <p:cxnSp>
            <p:nvCxnSpPr>
              <p:cNvPr id="126" name="직선 연결선 125"/>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27" name="직선 연결선 126"/>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35" name="직선 연결선 134"/>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136" name="타원 135"/>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37" name="타원 136"/>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43" name="타원 142"/>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44" name="타원 143"/>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24" name="TextBox 123"/>
            <p:cNvSpPr txBox="1"/>
            <p:nvPr/>
          </p:nvSpPr>
          <p:spPr>
            <a:xfrm>
              <a:off x="622432" y="4283976"/>
              <a:ext cx="601447"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grpSp>
        <p:nvGrpSpPr>
          <p:cNvPr id="145" name="그룹 144"/>
          <p:cNvGrpSpPr/>
          <p:nvPr/>
        </p:nvGrpSpPr>
        <p:grpSpPr>
          <a:xfrm>
            <a:off x="10495387" y="3381682"/>
            <a:ext cx="1445025" cy="1295742"/>
            <a:chOff x="580120" y="4304374"/>
            <a:chExt cx="2981066" cy="1295742"/>
          </a:xfrm>
        </p:grpSpPr>
        <p:grpSp>
          <p:nvGrpSpPr>
            <p:cNvPr id="146" name="그룹 145"/>
            <p:cNvGrpSpPr/>
            <p:nvPr/>
          </p:nvGrpSpPr>
          <p:grpSpPr>
            <a:xfrm>
              <a:off x="580120" y="4356980"/>
              <a:ext cx="2981066" cy="1243136"/>
              <a:chOff x="2322847" y="1475284"/>
              <a:chExt cx="2981066" cy="1243136"/>
            </a:xfrm>
            <a:solidFill>
              <a:srgbClr val="00B050"/>
            </a:solidFill>
          </p:grpSpPr>
          <p:cxnSp>
            <p:nvCxnSpPr>
              <p:cNvPr id="148" name="직선 연결선 147"/>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49" name="직선 연결선 148"/>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50" name="직선 연결선 149"/>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151" name="타원 150"/>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2" name="타원 151"/>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3" name="타원 152"/>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4" name="타원 153"/>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47" name="TextBox 146"/>
            <p:cNvSpPr txBox="1"/>
            <p:nvPr/>
          </p:nvSpPr>
          <p:spPr>
            <a:xfrm>
              <a:off x="728892" y="4304374"/>
              <a:ext cx="601447"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cxnSp>
        <p:nvCxnSpPr>
          <p:cNvPr id="3" name="직선 연결선 2"/>
          <p:cNvCxnSpPr/>
          <p:nvPr/>
        </p:nvCxnSpPr>
        <p:spPr bwMode="auto">
          <a:xfrm>
            <a:off x="5471585" y="4317384"/>
            <a:ext cx="4612151" cy="0"/>
          </a:xfrm>
          <a:prstGeom prst="line">
            <a:avLst/>
          </a:prstGeom>
          <a:solidFill>
            <a:schemeClr val="accent2"/>
          </a:solidFill>
          <a:ln w="76200" cap="flat" cmpd="sng" algn="ctr">
            <a:solidFill>
              <a:srgbClr val="00B050"/>
            </a:solidFill>
            <a:prstDash val="sysDot"/>
            <a:round/>
            <a:headEnd type="none" w="med" len="med"/>
            <a:tailEnd type="none" w="med" len="med"/>
          </a:ln>
          <a:effectLst/>
        </p:spPr>
      </p:cxnSp>
    </p:spTree>
    <p:extLst>
      <p:ext uri="{BB962C8B-B14F-4D97-AF65-F5344CB8AC3E}">
        <p14:creationId xmlns:p14="http://schemas.microsoft.com/office/powerpoint/2010/main" val="666665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이등변 삼각형 12"/>
          <p:cNvSpPr/>
          <p:nvPr/>
        </p:nvSpPr>
        <p:spPr bwMode="auto">
          <a:xfrm>
            <a:off x="263352" y="2852936"/>
            <a:ext cx="9145016" cy="3096344"/>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 name="제목 1"/>
          <p:cNvSpPr>
            <a:spLocks noGrp="1"/>
          </p:cNvSpPr>
          <p:nvPr>
            <p:ph type="title"/>
          </p:nvPr>
        </p:nvSpPr>
        <p:spPr/>
        <p:txBody>
          <a:bodyPr/>
          <a:lstStyle/>
          <a:p>
            <a:r>
              <a:rPr lang="en-US" altLang="ko-KR" dirty="0"/>
              <a:t>Pros and Cons of Auto. Test Gen. in  </a:t>
            </a:r>
            <a:r>
              <a:rPr lang="en-US" altLang="ko-KR" b="1" u="sng" dirty="0"/>
              <a:t>System-level</a:t>
            </a:r>
            <a:endParaRPr lang="ko-KR" altLang="en-US" b="1" u="sng" dirty="0"/>
          </a:p>
        </p:txBody>
      </p:sp>
      <p:sp>
        <p:nvSpPr>
          <p:cNvPr id="3" name="내용 개체 틀 2"/>
          <p:cNvSpPr>
            <a:spLocks noGrp="1"/>
          </p:cNvSpPr>
          <p:nvPr>
            <p:ph idx="1"/>
          </p:nvPr>
        </p:nvSpPr>
        <p:spPr>
          <a:xfrm>
            <a:off x="575734" y="1484784"/>
            <a:ext cx="11131551" cy="977858"/>
          </a:xfrm>
        </p:spPr>
        <p:txBody>
          <a:bodyPr/>
          <a:lstStyle/>
          <a:p>
            <a:r>
              <a:rPr lang="en-US" altLang="ko-KR" dirty="0"/>
              <a:t>Pros: </a:t>
            </a:r>
            <a:r>
              <a:rPr lang="en-US" altLang="ko-KR" b="1" dirty="0">
                <a:solidFill>
                  <a:srgbClr val="0000FF"/>
                </a:solidFill>
              </a:rPr>
              <a:t>No false alarms</a:t>
            </a:r>
          </a:p>
          <a:p>
            <a:r>
              <a:rPr lang="en-US" altLang="ko-KR" dirty="0"/>
              <a:t>Cons: Low bug detection power due to </a:t>
            </a:r>
            <a:r>
              <a:rPr lang="en-US" altLang="ko-KR" b="1" dirty="0">
                <a:solidFill>
                  <a:srgbClr val="FF0000"/>
                </a:solidFill>
              </a:rPr>
              <a:t>large search space </a:t>
            </a:r>
            <a:endParaRPr lang="ko-KR" altLang="en-US" b="1" dirty="0">
              <a:solidFill>
                <a:srgbClr val="FF0000"/>
              </a:solidFill>
            </a:endParaRPr>
          </a:p>
        </p:txBody>
      </p:sp>
      <p:sp>
        <p:nvSpPr>
          <p:cNvPr id="4" name="슬라이드 번호 개체 틀 3"/>
          <p:cNvSpPr>
            <a:spLocks noGrp="1"/>
          </p:cNvSpPr>
          <p:nvPr>
            <p:ph type="sldNum" sz="quarter" idx="4"/>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53</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16" name="이등변 삼각형 15"/>
          <p:cNvSpPr/>
          <p:nvPr/>
        </p:nvSpPr>
        <p:spPr bwMode="auto">
          <a:xfrm>
            <a:off x="9160780" y="2849667"/>
            <a:ext cx="528407" cy="503508"/>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TextBox 16"/>
          <p:cNvSpPr txBox="1"/>
          <p:nvPr/>
        </p:nvSpPr>
        <p:spPr>
          <a:xfrm>
            <a:off x="9841353" y="2742525"/>
            <a:ext cx="115212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Execution tree</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24" name="TextBox 23"/>
          <p:cNvSpPr txBox="1"/>
          <p:nvPr/>
        </p:nvSpPr>
        <p:spPr>
          <a:xfrm>
            <a:off x="9801879" y="3394982"/>
            <a:ext cx="188255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Explored paths of a program</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26" name="TextBox 25"/>
          <p:cNvSpPr txBox="1"/>
          <p:nvPr/>
        </p:nvSpPr>
        <p:spPr>
          <a:xfrm>
            <a:off x="9800616" y="4293096"/>
            <a:ext cx="1152128"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Real bug</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7" name="이등변 삼각형 6"/>
          <p:cNvSpPr/>
          <p:nvPr/>
        </p:nvSpPr>
        <p:spPr bwMode="auto">
          <a:xfrm>
            <a:off x="911424" y="2840613"/>
            <a:ext cx="3953565" cy="3102882"/>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1" name="이등변 삼각형 30"/>
          <p:cNvSpPr/>
          <p:nvPr/>
        </p:nvSpPr>
        <p:spPr bwMode="auto">
          <a:xfrm flipH="1">
            <a:off x="4822180" y="2860417"/>
            <a:ext cx="3806939" cy="3083078"/>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40" name="이등변 삼각형 39"/>
          <p:cNvSpPr/>
          <p:nvPr/>
        </p:nvSpPr>
        <p:spPr bwMode="auto">
          <a:xfrm flipH="1">
            <a:off x="4770206" y="2858470"/>
            <a:ext cx="1056700" cy="3083078"/>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41" name="이등변 삼각형 40"/>
          <p:cNvSpPr/>
          <p:nvPr/>
        </p:nvSpPr>
        <p:spPr bwMode="auto">
          <a:xfrm>
            <a:off x="3957815" y="2838666"/>
            <a:ext cx="816311" cy="3102882"/>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44" name="이등변 삼각형 43"/>
          <p:cNvSpPr/>
          <p:nvPr/>
        </p:nvSpPr>
        <p:spPr bwMode="auto">
          <a:xfrm flipH="1">
            <a:off x="9194942" y="3469262"/>
            <a:ext cx="428444" cy="583079"/>
          </a:xfrm>
          <a:prstGeom prst="triangle">
            <a:avLst>
              <a:gd name="adj" fmla="val 49662"/>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4" name="타원 13"/>
          <p:cNvSpPr/>
          <p:nvPr/>
        </p:nvSpPr>
        <p:spPr bwMode="auto">
          <a:xfrm>
            <a:off x="4655890" y="2736849"/>
            <a:ext cx="326542" cy="297812"/>
          </a:xfrm>
          <a:prstGeom prst="ellipse">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 name="자유형 10"/>
          <p:cNvSpPr/>
          <p:nvPr/>
        </p:nvSpPr>
        <p:spPr bwMode="auto">
          <a:xfrm>
            <a:off x="272215" y="2991179"/>
            <a:ext cx="4357688" cy="2950369"/>
          </a:xfrm>
          <a:custGeom>
            <a:avLst/>
            <a:gdLst>
              <a:gd name="connsiteX0" fmla="*/ 4357688 w 4357688"/>
              <a:gd name="connsiteY0" fmla="*/ 0 h 2950369"/>
              <a:gd name="connsiteX1" fmla="*/ 4229100 w 4357688"/>
              <a:gd name="connsiteY1" fmla="*/ 314325 h 2950369"/>
              <a:gd name="connsiteX2" fmla="*/ 3957638 w 4357688"/>
              <a:gd name="connsiteY2" fmla="*/ 378619 h 2950369"/>
              <a:gd name="connsiteX3" fmla="*/ 3936206 w 4357688"/>
              <a:gd name="connsiteY3" fmla="*/ 607219 h 2950369"/>
              <a:gd name="connsiteX4" fmla="*/ 3493294 w 4357688"/>
              <a:gd name="connsiteY4" fmla="*/ 764381 h 2950369"/>
              <a:gd name="connsiteX5" fmla="*/ 3507581 w 4357688"/>
              <a:gd name="connsiteY5" fmla="*/ 942975 h 2950369"/>
              <a:gd name="connsiteX6" fmla="*/ 3128963 w 4357688"/>
              <a:gd name="connsiteY6" fmla="*/ 1057275 h 2950369"/>
              <a:gd name="connsiteX7" fmla="*/ 3143250 w 4357688"/>
              <a:gd name="connsiteY7" fmla="*/ 1350169 h 2950369"/>
              <a:gd name="connsiteX8" fmla="*/ 2621756 w 4357688"/>
              <a:gd name="connsiteY8" fmla="*/ 1628775 h 2950369"/>
              <a:gd name="connsiteX9" fmla="*/ 2578894 w 4357688"/>
              <a:gd name="connsiteY9" fmla="*/ 1843087 h 2950369"/>
              <a:gd name="connsiteX10" fmla="*/ 1943100 w 4357688"/>
              <a:gd name="connsiteY10" fmla="*/ 2007394 h 2950369"/>
              <a:gd name="connsiteX11" fmla="*/ 1993106 w 4357688"/>
              <a:gd name="connsiteY11" fmla="*/ 2171700 h 2950369"/>
              <a:gd name="connsiteX12" fmla="*/ 1564481 w 4357688"/>
              <a:gd name="connsiteY12" fmla="*/ 2357437 h 2950369"/>
              <a:gd name="connsiteX13" fmla="*/ 1700213 w 4357688"/>
              <a:gd name="connsiteY13" fmla="*/ 2586037 h 2950369"/>
              <a:gd name="connsiteX14" fmla="*/ 850106 w 4357688"/>
              <a:gd name="connsiteY14" fmla="*/ 2750344 h 2950369"/>
              <a:gd name="connsiteX15" fmla="*/ 914400 w 4357688"/>
              <a:gd name="connsiteY15" fmla="*/ 2950369 h 2950369"/>
              <a:gd name="connsiteX16" fmla="*/ 0 w 4357688"/>
              <a:gd name="connsiteY16" fmla="*/ 2936081 h 2950369"/>
              <a:gd name="connsiteX17" fmla="*/ 4357688 w 4357688"/>
              <a:gd name="connsiteY17" fmla="*/ 0 h 295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7688" h="2950369">
                <a:moveTo>
                  <a:pt x="4357688" y="0"/>
                </a:moveTo>
                <a:lnTo>
                  <a:pt x="4229100" y="314325"/>
                </a:lnTo>
                <a:lnTo>
                  <a:pt x="3957638" y="378619"/>
                </a:lnTo>
                <a:lnTo>
                  <a:pt x="3936206" y="607219"/>
                </a:lnTo>
                <a:lnTo>
                  <a:pt x="3493294" y="764381"/>
                </a:lnTo>
                <a:lnTo>
                  <a:pt x="3507581" y="942975"/>
                </a:lnTo>
                <a:lnTo>
                  <a:pt x="3128963" y="1057275"/>
                </a:lnTo>
                <a:lnTo>
                  <a:pt x="3143250" y="1350169"/>
                </a:lnTo>
                <a:lnTo>
                  <a:pt x="2621756" y="1628775"/>
                </a:lnTo>
                <a:lnTo>
                  <a:pt x="2578894" y="1843087"/>
                </a:lnTo>
                <a:lnTo>
                  <a:pt x="1943100" y="2007394"/>
                </a:lnTo>
                <a:lnTo>
                  <a:pt x="1993106" y="2171700"/>
                </a:lnTo>
                <a:lnTo>
                  <a:pt x="1564481" y="2357437"/>
                </a:lnTo>
                <a:lnTo>
                  <a:pt x="1700213" y="2586037"/>
                </a:lnTo>
                <a:lnTo>
                  <a:pt x="850106" y="2750344"/>
                </a:lnTo>
                <a:lnTo>
                  <a:pt x="914400" y="2950369"/>
                </a:lnTo>
                <a:lnTo>
                  <a:pt x="0" y="2936081"/>
                </a:lnTo>
                <a:lnTo>
                  <a:pt x="4357688" y="0"/>
                </a:lnTo>
                <a:close/>
              </a:path>
            </a:pathLst>
          </a:custGeom>
          <a:solidFill>
            <a:srgbClr val="00B050"/>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2" name="자유형 11"/>
          <p:cNvSpPr/>
          <p:nvPr/>
        </p:nvSpPr>
        <p:spPr bwMode="auto">
          <a:xfrm>
            <a:off x="4143375" y="3043238"/>
            <a:ext cx="1321594" cy="2914650"/>
          </a:xfrm>
          <a:custGeom>
            <a:avLst/>
            <a:gdLst>
              <a:gd name="connsiteX0" fmla="*/ 635794 w 1321594"/>
              <a:gd name="connsiteY0" fmla="*/ 0 h 2914650"/>
              <a:gd name="connsiteX1" fmla="*/ 428625 w 1321594"/>
              <a:gd name="connsiteY1" fmla="*/ 357187 h 2914650"/>
              <a:gd name="connsiteX2" fmla="*/ 521494 w 1321594"/>
              <a:gd name="connsiteY2" fmla="*/ 478631 h 2914650"/>
              <a:gd name="connsiteX3" fmla="*/ 257175 w 1321594"/>
              <a:gd name="connsiteY3" fmla="*/ 821531 h 2914650"/>
              <a:gd name="connsiteX4" fmla="*/ 478631 w 1321594"/>
              <a:gd name="connsiteY4" fmla="*/ 1007268 h 2914650"/>
              <a:gd name="connsiteX5" fmla="*/ 178594 w 1321594"/>
              <a:gd name="connsiteY5" fmla="*/ 1300162 h 2914650"/>
              <a:gd name="connsiteX6" fmla="*/ 592931 w 1321594"/>
              <a:gd name="connsiteY6" fmla="*/ 1700212 h 2914650"/>
              <a:gd name="connsiteX7" fmla="*/ 0 w 1321594"/>
              <a:gd name="connsiteY7" fmla="*/ 2007393 h 2914650"/>
              <a:gd name="connsiteX8" fmla="*/ 414338 w 1321594"/>
              <a:gd name="connsiteY8" fmla="*/ 2514600 h 2914650"/>
              <a:gd name="connsiteX9" fmla="*/ 271463 w 1321594"/>
              <a:gd name="connsiteY9" fmla="*/ 2700337 h 2914650"/>
              <a:gd name="connsiteX10" fmla="*/ 421481 w 1321594"/>
              <a:gd name="connsiteY10" fmla="*/ 2907506 h 2914650"/>
              <a:gd name="connsiteX11" fmla="*/ 1214438 w 1321594"/>
              <a:gd name="connsiteY11" fmla="*/ 2914650 h 2914650"/>
              <a:gd name="connsiteX12" fmla="*/ 1307306 w 1321594"/>
              <a:gd name="connsiteY12" fmla="*/ 2528887 h 2914650"/>
              <a:gd name="connsiteX13" fmla="*/ 1050131 w 1321594"/>
              <a:gd name="connsiteY13" fmla="*/ 2221706 h 2914650"/>
              <a:gd name="connsiteX14" fmla="*/ 1321594 w 1321594"/>
              <a:gd name="connsiteY14" fmla="*/ 1828800 h 2914650"/>
              <a:gd name="connsiteX15" fmla="*/ 957263 w 1321594"/>
              <a:gd name="connsiteY15" fmla="*/ 1371600 h 2914650"/>
              <a:gd name="connsiteX16" fmla="*/ 1121569 w 1321594"/>
              <a:gd name="connsiteY16" fmla="*/ 892968 h 2914650"/>
              <a:gd name="connsiteX17" fmla="*/ 842963 w 1321594"/>
              <a:gd name="connsiteY17" fmla="*/ 471487 h 2914650"/>
              <a:gd name="connsiteX18" fmla="*/ 957263 w 1321594"/>
              <a:gd name="connsiteY18" fmla="*/ 214312 h 2914650"/>
              <a:gd name="connsiteX19" fmla="*/ 635794 w 1321594"/>
              <a:gd name="connsiteY19" fmla="*/ 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1594" h="2914650">
                <a:moveTo>
                  <a:pt x="635794" y="0"/>
                </a:moveTo>
                <a:lnTo>
                  <a:pt x="428625" y="357187"/>
                </a:lnTo>
                <a:lnTo>
                  <a:pt x="521494" y="478631"/>
                </a:lnTo>
                <a:lnTo>
                  <a:pt x="257175" y="821531"/>
                </a:lnTo>
                <a:lnTo>
                  <a:pt x="478631" y="1007268"/>
                </a:lnTo>
                <a:lnTo>
                  <a:pt x="178594" y="1300162"/>
                </a:lnTo>
                <a:lnTo>
                  <a:pt x="592931" y="1700212"/>
                </a:lnTo>
                <a:lnTo>
                  <a:pt x="0" y="2007393"/>
                </a:lnTo>
                <a:lnTo>
                  <a:pt x="414338" y="2514600"/>
                </a:lnTo>
                <a:lnTo>
                  <a:pt x="271463" y="2700337"/>
                </a:lnTo>
                <a:lnTo>
                  <a:pt x="421481" y="2907506"/>
                </a:lnTo>
                <a:lnTo>
                  <a:pt x="1214438" y="2914650"/>
                </a:lnTo>
                <a:lnTo>
                  <a:pt x="1307306" y="2528887"/>
                </a:lnTo>
                <a:lnTo>
                  <a:pt x="1050131" y="2221706"/>
                </a:lnTo>
                <a:lnTo>
                  <a:pt x="1321594" y="1828800"/>
                </a:lnTo>
                <a:lnTo>
                  <a:pt x="957263" y="1371600"/>
                </a:lnTo>
                <a:lnTo>
                  <a:pt x="1121569" y="892968"/>
                </a:lnTo>
                <a:lnTo>
                  <a:pt x="842963" y="471487"/>
                </a:lnTo>
                <a:lnTo>
                  <a:pt x="957263" y="214312"/>
                </a:lnTo>
                <a:lnTo>
                  <a:pt x="635794" y="0"/>
                </a:lnTo>
                <a:close/>
              </a:path>
            </a:pathLst>
          </a:custGeom>
          <a:solidFill>
            <a:srgbClr val="00B050"/>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자유형 14"/>
          <p:cNvSpPr/>
          <p:nvPr/>
        </p:nvSpPr>
        <p:spPr bwMode="auto">
          <a:xfrm>
            <a:off x="4937629" y="3004301"/>
            <a:ext cx="3143250" cy="2921793"/>
          </a:xfrm>
          <a:custGeom>
            <a:avLst/>
            <a:gdLst>
              <a:gd name="connsiteX0" fmla="*/ 0 w 3143250"/>
              <a:gd name="connsiteY0" fmla="*/ 0 h 2921793"/>
              <a:gd name="connsiteX1" fmla="*/ 0 w 3143250"/>
              <a:gd name="connsiteY1" fmla="*/ 0 h 2921793"/>
              <a:gd name="connsiteX2" fmla="*/ 321468 w 3143250"/>
              <a:gd name="connsiteY2" fmla="*/ 285750 h 2921793"/>
              <a:gd name="connsiteX3" fmla="*/ 457200 w 3143250"/>
              <a:gd name="connsiteY3" fmla="*/ 550068 h 2921793"/>
              <a:gd name="connsiteX4" fmla="*/ 878681 w 3143250"/>
              <a:gd name="connsiteY4" fmla="*/ 678656 h 2921793"/>
              <a:gd name="connsiteX5" fmla="*/ 614362 w 3143250"/>
              <a:gd name="connsiteY5" fmla="*/ 1057275 h 2921793"/>
              <a:gd name="connsiteX6" fmla="*/ 978693 w 3143250"/>
              <a:gd name="connsiteY6" fmla="*/ 1414462 h 2921793"/>
              <a:gd name="connsiteX7" fmla="*/ 928687 w 3143250"/>
              <a:gd name="connsiteY7" fmla="*/ 1871662 h 2921793"/>
              <a:gd name="connsiteX8" fmla="*/ 1343025 w 3143250"/>
              <a:gd name="connsiteY8" fmla="*/ 2064543 h 2921793"/>
              <a:gd name="connsiteX9" fmla="*/ 1078706 w 3143250"/>
              <a:gd name="connsiteY9" fmla="*/ 2450306 h 2921793"/>
              <a:gd name="connsiteX10" fmla="*/ 1950243 w 3143250"/>
              <a:gd name="connsiteY10" fmla="*/ 2893218 h 2921793"/>
              <a:gd name="connsiteX11" fmla="*/ 3143250 w 3143250"/>
              <a:gd name="connsiteY11" fmla="*/ 2921793 h 2921793"/>
              <a:gd name="connsiteX12" fmla="*/ 2728912 w 3143250"/>
              <a:gd name="connsiteY12" fmla="*/ 2500312 h 2921793"/>
              <a:gd name="connsiteX13" fmla="*/ 2707481 w 3143250"/>
              <a:gd name="connsiteY13" fmla="*/ 2107406 h 2921793"/>
              <a:gd name="connsiteX14" fmla="*/ 2264568 w 3143250"/>
              <a:gd name="connsiteY14" fmla="*/ 1993106 h 2921793"/>
              <a:gd name="connsiteX15" fmla="*/ 2221706 w 3143250"/>
              <a:gd name="connsiteY15" fmla="*/ 1671637 h 2921793"/>
              <a:gd name="connsiteX16" fmla="*/ 1721643 w 3143250"/>
              <a:gd name="connsiteY16" fmla="*/ 1471612 h 2921793"/>
              <a:gd name="connsiteX17" fmla="*/ 1464468 w 3143250"/>
              <a:gd name="connsiteY17" fmla="*/ 1021556 h 2921793"/>
              <a:gd name="connsiteX18" fmla="*/ 1293018 w 3143250"/>
              <a:gd name="connsiteY18" fmla="*/ 1028700 h 2921793"/>
              <a:gd name="connsiteX19" fmla="*/ 1164431 w 3143250"/>
              <a:gd name="connsiteY19" fmla="*/ 792956 h 2921793"/>
              <a:gd name="connsiteX20" fmla="*/ 1071562 w 3143250"/>
              <a:gd name="connsiteY20" fmla="*/ 771525 h 2921793"/>
              <a:gd name="connsiteX21" fmla="*/ 821531 w 3143250"/>
              <a:gd name="connsiteY21" fmla="*/ 514350 h 2921793"/>
              <a:gd name="connsiteX22" fmla="*/ 628650 w 3143250"/>
              <a:gd name="connsiteY22" fmla="*/ 414337 h 2921793"/>
              <a:gd name="connsiteX23" fmla="*/ 450056 w 3143250"/>
              <a:gd name="connsiteY23" fmla="*/ 335756 h 2921793"/>
              <a:gd name="connsiteX24" fmla="*/ 285750 w 3143250"/>
              <a:gd name="connsiteY24" fmla="*/ 128587 h 2921793"/>
              <a:gd name="connsiteX25" fmla="*/ 0 w 3143250"/>
              <a:gd name="connsiteY25" fmla="*/ 0 h 292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43250" h="2921793">
                <a:moveTo>
                  <a:pt x="0" y="0"/>
                </a:moveTo>
                <a:lnTo>
                  <a:pt x="0" y="0"/>
                </a:lnTo>
                <a:lnTo>
                  <a:pt x="321468" y="285750"/>
                </a:lnTo>
                <a:lnTo>
                  <a:pt x="457200" y="550068"/>
                </a:lnTo>
                <a:lnTo>
                  <a:pt x="878681" y="678656"/>
                </a:lnTo>
                <a:lnTo>
                  <a:pt x="614362" y="1057275"/>
                </a:lnTo>
                <a:lnTo>
                  <a:pt x="978693" y="1414462"/>
                </a:lnTo>
                <a:lnTo>
                  <a:pt x="928687" y="1871662"/>
                </a:lnTo>
                <a:lnTo>
                  <a:pt x="1343025" y="2064543"/>
                </a:lnTo>
                <a:lnTo>
                  <a:pt x="1078706" y="2450306"/>
                </a:lnTo>
                <a:lnTo>
                  <a:pt x="1950243" y="2893218"/>
                </a:lnTo>
                <a:lnTo>
                  <a:pt x="3143250" y="2921793"/>
                </a:lnTo>
                <a:lnTo>
                  <a:pt x="2728912" y="2500312"/>
                </a:lnTo>
                <a:lnTo>
                  <a:pt x="2707481" y="2107406"/>
                </a:lnTo>
                <a:lnTo>
                  <a:pt x="2264568" y="1993106"/>
                </a:lnTo>
                <a:lnTo>
                  <a:pt x="2221706" y="1671637"/>
                </a:lnTo>
                <a:lnTo>
                  <a:pt x="1721643" y="1471612"/>
                </a:lnTo>
                <a:lnTo>
                  <a:pt x="1464468" y="1021556"/>
                </a:lnTo>
                <a:lnTo>
                  <a:pt x="1293018" y="1028700"/>
                </a:lnTo>
                <a:lnTo>
                  <a:pt x="1164431" y="792956"/>
                </a:lnTo>
                <a:lnTo>
                  <a:pt x="1071562" y="771525"/>
                </a:lnTo>
                <a:lnTo>
                  <a:pt x="821531" y="514350"/>
                </a:lnTo>
                <a:lnTo>
                  <a:pt x="628650" y="414337"/>
                </a:lnTo>
                <a:lnTo>
                  <a:pt x="450056" y="335756"/>
                </a:lnTo>
                <a:lnTo>
                  <a:pt x="285750" y="128587"/>
                </a:lnTo>
                <a:lnTo>
                  <a:pt x="0" y="0"/>
                </a:lnTo>
                <a:close/>
              </a:path>
            </a:pathLst>
          </a:custGeom>
          <a:solidFill>
            <a:srgbClr val="00B050"/>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160780" y="4293095"/>
            <a:ext cx="477437" cy="4774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54896" y="5550639"/>
            <a:ext cx="440112" cy="4401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91898" y="5544945"/>
            <a:ext cx="429498" cy="4294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36332" y="5579200"/>
            <a:ext cx="430445" cy="43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41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24000" y="-318196"/>
            <a:ext cx="9144000" cy="936104"/>
          </a:xfrm>
        </p:spPr>
        <p:txBody>
          <a:bodyPr>
            <a:noAutofit/>
          </a:bodyPr>
          <a:lstStyle/>
          <a:p>
            <a:r>
              <a:rPr lang="en-US" altLang="ko-KR" sz="3600" dirty="0"/>
              <a:t>Automated Test Generation in System-Level</a:t>
            </a:r>
            <a:endParaRPr lang="ko-KR" altLang="en-US" sz="3600" dirty="0"/>
          </a:p>
        </p:txBody>
      </p:sp>
      <p:sp>
        <p:nvSpPr>
          <p:cNvPr id="4" name="날짜 개체 틀 3"/>
          <p:cNvSpPr>
            <a:spLocks noGrp="1"/>
          </p:cNvSpPr>
          <p:nvPr>
            <p:ph type="dt" sz="half" idx="4294967295"/>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7FBB64DE-C620-40F8-B1FC-B136D9EAA4E8}" type="datetime1">
              <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2020-08-21</a:t>
            </a:fld>
            <a:endPar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6" name="슬라이드 번호 개체 틀 5"/>
          <p:cNvSpPr>
            <a:spLocks noGrp="1"/>
          </p:cNvSpPr>
          <p:nvPr>
            <p:ph type="sldNum" sz="quarter" idx="4294967295"/>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2C968514-7FFF-4D82-BD34-CC1477EAA0E4}" type="slidenum">
              <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54</a:t>
            </a:fld>
            <a:endPar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endParaRPr>
          </a:p>
        </p:txBody>
      </p:sp>
      <p:sp>
        <p:nvSpPr>
          <p:cNvPr id="48" name="타원 47"/>
          <p:cNvSpPr/>
          <p:nvPr/>
        </p:nvSpPr>
        <p:spPr>
          <a:xfrm>
            <a:off x="2639616" y="3343826"/>
            <a:ext cx="3888432" cy="2967615"/>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13" name="타원 12"/>
          <p:cNvSpPr/>
          <p:nvPr/>
        </p:nvSpPr>
        <p:spPr>
          <a:xfrm rot="3390410">
            <a:off x="4787083" y="3882788"/>
            <a:ext cx="955991" cy="772227"/>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1" name="타원 50"/>
          <p:cNvSpPr/>
          <p:nvPr/>
        </p:nvSpPr>
        <p:spPr>
          <a:xfrm>
            <a:off x="4190457" y="4557413"/>
            <a:ext cx="712334" cy="68744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2" name="타원 51"/>
          <p:cNvSpPr/>
          <p:nvPr/>
        </p:nvSpPr>
        <p:spPr>
          <a:xfrm>
            <a:off x="3293718" y="4977559"/>
            <a:ext cx="684378" cy="623897"/>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3" name="타원 52"/>
          <p:cNvSpPr/>
          <p:nvPr/>
        </p:nvSpPr>
        <p:spPr>
          <a:xfrm>
            <a:off x="4276539" y="5349427"/>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4" name="타원 53"/>
          <p:cNvSpPr/>
          <p:nvPr/>
        </p:nvSpPr>
        <p:spPr>
          <a:xfrm>
            <a:off x="5274861" y="4991983"/>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66" name="타원 65"/>
          <p:cNvSpPr/>
          <p:nvPr/>
        </p:nvSpPr>
        <p:spPr>
          <a:xfrm>
            <a:off x="3373443" y="3837192"/>
            <a:ext cx="903096" cy="86342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73" name="구부러진 연결선 72"/>
          <p:cNvCxnSpPr/>
          <p:nvPr/>
        </p:nvCxnSpPr>
        <p:spPr>
          <a:xfrm rot="16200000" flipH="1">
            <a:off x="2552337" y="4388782"/>
            <a:ext cx="2292235" cy="370381"/>
          </a:xfrm>
          <a:prstGeom prst="curvedConnector3">
            <a:avLst>
              <a:gd name="adj1" fmla="val 50000"/>
            </a:avLst>
          </a:prstGeom>
          <a:ln w="28575">
            <a:solidFill>
              <a:srgbClr val="0033C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51360" y="3218174"/>
            <a:ext cx="4397197"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Different system tests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2</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to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4</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exercise the same behavior of the target unit</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cxnSp>
        <p:nvCxnSpPr>
          <p:cNvPr id="47" name="구부러진 연결선 46"/>
          <p:cNvCxnSpPr/>
          <p:nvPr/>
        </p:nvCxnSpPr>
        <p:spPr>
          <a:xfrm rot="5400000">
            <a:off x="4540965" y="3528085"/>
            <a:ext cx="1192386" cy="881523"/>
          </a:xfrm>
          <a:prstGeom prst="curvedConnector3">
            <a:avLst>
              <a:gd name="adj1" fmla="val 50000"/>
            </a:avLst>
          </a:prstGeom>
          <a:ln w="28575">
            <a:solidFill>
              <a:srgbClr val="0033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 name="구부러진 연결선 78"/>
          <p:cNvCxnSpPr/>
          <p:nvPr/>
        </p:nvCxnSpPr>
        <p:spPr>
          <a:xfrm rot="16200000" flipH="1">
            <a:off x="3924812" y="3788588"/>
            <a:ext cx="1314221" cy="223427"/>
          </a:xfrm>
          <a:prstGeom prst="curvedConnector3">
            <a:avLst/>
          </a:prstGeom>
          <a:ln w="28575">
            <a:solidFill>
              <a:srgbClr val="0033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구부러진 연결선 79"/>
          <p:cNvCxnSpPr/>
          <p:nvPr/>
        </p:nvCxnSpPr>
        <p:spPr>
          <a:xfrm rot="10800000" flipV="1">
            <a:off x="4693640" y="3666569"/>
            <a:ext cx="1360481" cy="890844"/>
          </a:xfrm>
          <a:prstGeom prst="curvedConnector3">
            <a:avLst>
              <a:gd name="adj1" fmla="val 32264"/>
            </a:avLst>
          </a:prstGeom>
          <a:ln w="28575">
            <a:solidFill>
              <a:srgbClr val="0033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직선 화살표 연결선 91"/>
          <p:cNvCxnSpPr/>
          <p:nvPr/>
        </p:nvCxnSpPr>
        <p:spPr>
          <a:xfrm flipH="1">
            <a:off x="4546624" y="4557986"/>
            <a:ext cx="147010" cy="371761"/>
          </a:xfrm>
          <a:prstGeom prst="straightConnector1">
            <a:avLst/>
          </a:prstGeom>
          <a:ln w="28575">
            <a:solidFill>
              <a:srgbClr val="0033C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296967" y="3038519"/>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1</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5" name="TextBox 94"/>
          <p:cNvSpPr txBox="1"/>
          <p:nvPr/>
        </p:nvSpPr>
        <p:spPr>
          <a:xfrm>
            <a:off x="4278591" y="2902684"/>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2</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6" name="TextBox 95"/>
          <p:cNvSpPr txBox="1"/>
          <p:nvPr/>
        </p:nvSpPr>
        <p:spPr>
          <a:xfrm>
            <a:off x="5369835" y="3014359"/>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3</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7" name="TextBox 96"/>
          <p:cNvSpPr txBox="1"/>
          <p:nvPr/>
        </p:nvSpPr>
        <p:spPr>
          <a:xfrm>
            <a:off x="5926971" y="3292554"/>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4</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10" name="TextBox 9"/>
          <p:cNvSpPr txBox="1"/>
          <p:nvPr/>
        </p:nvSpPr>
        <p:spPr>
          <a:xfrm>
            <a:off x="3576313" y="3993411"/>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0" name="TextBox 29"/>
          <p:cNvSpPr txBox="1"/>
          <p:nvPr/>
        </p:nvSpPr>
        <p:spPr>
          <a:xfrm>
            <a:off x="5054590" y="3991825"/>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1" name="TextBox 30"/>
          <p:cNvSpPr txBox="1"/>
          <p:nvPr/>
        </p:nvSpPr>
        <p:spPr>
          <a:xfrm>
            <a:off x="3370006" y="5058674"/>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h1</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2" name="TextBox 31"/>
          <p:cNvSpPr txBox="1"/>
          <p:nvPr/>
        </p:nvSpPr>
        <p:spPr>
          <a:xfrm>
            <a:off x="4387747" y="545794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3" name="TextBox 32"/>
          <p:cNvSpPr txBox="1"/>
          <p:nvPr/>
        </p:nvSpPr>
        <p:spPr>
          <a:xfrm>
            <a:off x="5368771" y="510604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4" name="TextBox 33"/>
          <p:cNvSpPr txBox="1"/>
          <p:nvPr/>
        </p:nvSpPr>
        <p:spPr>
          <a:xfrm>
            <a:off x="4258557" y="4657499"/>
            <a:ext cx="344628"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rPr>
              <a:t>f</a:t>
            </a:r>
            <a:endParaRPr kumimoji="0" lang="ko-KR" altLang="en-US"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9" name="Rounded Rectangle 6"/>
          <p:cNvSpPr/>
          <p:nvPr/>
        </p:nvSpPr>
        <p:spPr>
          <a:xfrm>
            <a:off x="1746720" y="1836529"/>
            <a:ext cx="8614800" cy="11307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Cons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Low controllability of each unit</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Large and complex search space to explore in a limited time</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Hard to detect bugs in corner cases</a:t>
            </a:r>
          </a:p>
        </p:txBody>
      </p:sp>
      <p:sp>
        <p:nvSpPr>
          <p:cNvPr id="40" name="Rounded Rectangle 6"/>
          <p:cNvSpPr/>
          <p:nvPr/>
        </p:nvSpPr>
        <p:spPr>
          <a:xfrm>
            <a:off x="1746720" y="777145"/>
            <a:ext cx="8614800" cy="10081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Pros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Can be easy to generate system TCs due to clear interface specification</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No false alarm (i.e., no assert violation caused by infeasible execution scenario)</a:t>
            </a:r>
          </a:p>
        </p:txBody>
      </p:sp>
    </p:spTree>
    <p:extLst>
      <p:ext uri="{BB962C8B-B14F-4D97-AF65-F5344CB8AC3E}">
        <p14:creationId xmlns:p14="http://schemas.microsoft.com/office/powerpoint/2010/main" val="67659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3" grpId="0" animBg="1"/>
      <p:bldP spid="51" grpId="0" animBg="1"/>
      <p:bldP spid="52" grpId="0" animBg="1"/>
      <p:bldP spid="53" grpId="0" animBg="1"/>
      <p:bldP spid="54" grpId="0" animBg="1"/>
      <p:bldP spid="66" grpId="0" animBg="1"/>
      <p:bldP spid="21" grpId="0"/>
      <p:bldP spid="94" grpId="0"/>
      <p:bldP spid="95" grpId="0"/>
      <p:bldP spid="96" grpId="0"/>
      <p:bldP spid="97" grpId="0"/>
      <p:bldP spid="10" grpId="0"/>
      <p:bldP spid="30" grpId="0"/>
      <p:bldP spid="31" grpId="0"/>
      <p:bldP spid="32" grpId="0"/>
      <p:bldP spid="33" grpId="0"/>
      <p:bldP spid="34" grpId="0"/>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Pros and Cons of Auto. Test Gen. in  </a:t>
            </a:r>
            <a:r>
              <a:rPr lang="en-US" altLang="ko-KR" b="1" u="sng" dirty="0"/>
              <a:t>Unit-level</a:t>
            </a:r>
            <a:endParaRPr lang="ko-KR" altLang="en-US" b="1" u="sng" dirty="0"/>
          </a:p>
        </p:txBody>
      </p:sp>
      <p:sp>
        <p:nvSpPr>
          <p:cNvPr id="3" name="내용 개체 틀 2"/>
          <p:cNvSpPr>
            <a:spLocks noGrp="1"/>
          </p:cNvSpPr>
          <p:nvPr>
            <p:ph idx="1"/>
          </p:nvPr>
        </p:nvSpPr>
        <p:spPr>
          <a:xfrm>
            <a:off x="575734" y="1201446"/>
            <a:ext cx="11131551" cy="987588"/>
          </a:xfrm>
        </p:spPr>
        <p:txBody>
          <a:bodyPr/>
          <a:lstStyle/>
          <a:p>
            <a:r>
              <a:rPr lang="en-US" altLang="ko-KR" dirty="0"/>
              <a:t>Pros: High bug detection power for </a:t>
            </a:r>
            <a:r>
              <a:rPr lang="en-US" altLang="ko-KR" b="1" dirty="0">
                <a:solidFill>
                  <a:srgbClr val="0000FF"/>
                </a:solidFill>
              </a:rPr>
              <a:t>small search space</a:t>
            </a:r>
          </a:p>
          <a:p>
            <a:r>
              <a:rPr lang="en-US" altLang="ko-KR" dirty="0"/>
              <a:t>Cons: </a:t>
            </a:r>
            <a:r>
              <a:rPr lang="en-US" altLang="ko-KR" b="1" dirty="0">
                <a:solidFill>
                  <a:srgbClr val="FF0000"/>
                </a:solidFill>
              </a:rPr>
              <a:t>Many false alarms </a:t>
            </a:r>
            <a:r>
              <a:rPr lang="en-US" altLang="ko-KR" dirty="0"/>
              <a:t>due to over-approximated context of a unit</a:t>
            </a:r>
            <a:endParaRPr lang="ko-KR" altLang="en-US" dirty="0"/>
          </a:p>
        </p:txBody>
      </p:sp>
      <p:sp>
        <p:nvSpPr>
          <p:cNvPr id="4" name="슬라이드 번호 개체 틀 3"/>
          <p:cNvSpPr>
            <a:spLocks noGrp="1"/>
          </p:cNvSpPr>
          <p:nvPr>
            <p:ph type="sldNum" sz="quarter" idx="4"/>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55</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15" name="이등변 삼각형 14"/>
          <p:cNvSpPr/>
          <p:nvPr/>
        </p:nvSpPr>
        <p:spPr bwMode="auto">
          <a:xfrm>
            <a:off x="263352" y="2567989"/>
            <a:ext cx="9145016" cy="3096344"/>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4" name="타원 23"/>
          <p:cNvSpPr/>
          <p:nvPr/>
        </p:nvSpPr>
        <p:spPr bwMode="auto">
          <a:xfrm>
            <a:off x="4655890" y="2451902"/>
            <a:ext cx="326542" cy="297812"/>
          </a:xfrm>
          <a:prstGeom prst="ellipse">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4319732" y="2713798"/>
            <a:ext cx="997700" cy="904588"/>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95715" y="4665435"/>
            <a:ext cx="1865731" cy="982574"/>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8" name="타원 27"/>
          <p:cNvSpPr/>
          <p:nvPr/>
        </p:nvSpPr>
        <p:spPr bwMode="auto">
          <a:xfrm>
            <a:off x="6673852" y="4277751"/>
            <a:ext cx="897666" cy="744715"/>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9" name="타원 28"/>
          <p:cNvSpPr/>
          <p:nvPr/>
        </p:nvSpPr>
        <p:spPr bwMode="auto">
          <a:xfrm>
            <a:off x="4784284" y="3618543"/>
            <a:ext cx="1674033" cy="968730"/>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0" name="타원 29"/>
          <p:cNvSpPr/>
          <p:nvPr/>
        </p:nvSpPr>
        <p:spPr bwMode="auto">
          <a:xfrm>
            <a:off x="7461671" y="5129483"/>
            <a:ext cx="1404669" cy="534849"/>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1" name="타원 30"/>
          <p:cNvSpPr/>
          <p:nvPr/>
        </p:nvSpPr>
        <p:spPr bwMode="auto">
          <a:xfrm>
            <a:off x="3583396" y="3394397"/>
            <a:ext cx="997700" cy="904588"/>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2" name="타원 31"/>
          <p:cNvSpPr/>
          <p:nvPr/>
        </p:nvSpPr>
        <p:spPr bwMode="auto">
          <a:xfrm>
            <a:off x="6779174" y="5040210"/>
            <a:ext cx="639141" cy="584405"/>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3" name="타원 32"/>
          <p:cNvSpPr/>
          <p:nvPr/>
        </p:nvSpPr>
        <p:spPr bwMode="auto">
          <a:xfrm>
            <a:off x="1227147" y="4897248"/>
            <a:ext cx="808417" cy="750761"/>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085945" y="4292482"/>
            <a:ext cx="1285732" cy="1262813"/>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456820" y="4363351"/>
            <a:ext cx="1254547" cy="1262813"/>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이등변 삼각형 35"/>
          <p:cNvSpPr/>
          <p:nvPr/>
        </p:nvSpPr>
        <p:spPr bwMode="auto">
          <a:xfrm>
            <a:off x="9160780" y="2566329"/>
            <a:ext cx="528407" cy="503508"/>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7" name="TextBox 36"/>
          <p:cNvSpPr txBox="1"/>
          <p:nvPr/>
        </p:nvSpPr>
        <p:spPr>
          <a:xfrm>
            <a:off x="9841353" y="2459187"/>
            <a:ext cx="115212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Execution tree</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41" name="TextBox 40"/>
          <p:cNvSpPr txBox="1"/>
          <p:nvPr/>
        </p:nvSpPr>
        <p:spPr>
          <a:xfrm>
            <a:off x="9800616" y="3928458"/>
            <a:ext cx="1152128"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Real bug</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43" name="TextBox 42"/>
          <p:cNvSpPr txBox="1"/>
          <p:nvPr/>
        </p:nvSpPr>
        <p:spPr>
          <a:xfrm>
            <a:off x="9797595" y="4577207"/>
            <a:ext cx="144811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False alarm</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72" name="TextBox 71"/>
          <p:cNvSpPr txBox="1"/>
          <p:nvPr/>
        </p:nvSpPr>
        <p:spPr>
          <a:xfrm>
            <a:off x="9841352" y="3114136"/>
            <a:ext cx="1661175"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Explored paths of each unit</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79" name="타원 78"/>
          <p:cNvSpPr/>
          <p:nvPr/>
        </p:nvSpPr>
        <p:spPr bwMode="auto">
          <a:xfrm>
            <a:off x="9209758" y="3310773"/>
            <a:ext cx="446973" cy="386425"/>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27" name="TextBox 1026"/>
          <p:cNvSpPr txBox="1"/>
          <p:nvPr/>
        </p:nvSpPr>
        <p:spPr>
          <a:xfrm>
            <a:off x="5159002" y="2438998"/>
            <a:ext cx="1051968"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main</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1" name="TextBox 80"/>
          <p:cNvSpPr txBox="1"/>
          <p:nvPr/>
        </p:nvSpPr>
        <p:spPr>
          <a:xfrm>
            <a:off x="3257478" y="3601847"/>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1</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2" name="TextBox 81"/>
          <p:cNvSpPr txBox="1"/>
          <p:nvPr/>
        </p:nvSpPr>
        <p:spPr>
          <a:xfrm>
            <a:off x="5496998" y="3154002"/>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2</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3" name="TextBox 82"/>
          <p:cNvSpPr txBox="1"/>
          <p:nvPr/>
        </p:nvSpPr>
        <p:spPr>
          <a:xfrm>
            <a:off x="1533942" y="5708299"/>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4</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4" name="TextBox 83"/>
          <p:cNvSpPr txBox="1"/>
          <p:nvPr/>
        </p:nvSpPr>
        <p:spPr>
          <a:xfrm>
            <a:off x="2592653" y="5716196"/>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5</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5" name="TextBox 84"/>
          <p:cNvSpPr txBox="1"/>
          <p:nvPr/>
        </p:nvSpPr>
        <p:spPr>
          <a:xfrm>
            <a:off x="3904508" y="5688802"/>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6</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6" name="TextBox 85"/>
          <p:cNvSpPr txBox="1"/>
          <p:nvPr/>
        </p:nvSpPr>
        <p:spPr>
          <a:xfrm>
            <a:off x="5777631" y="5708300"/>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7</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7" name="TextBox 86"/>
          <p:cNvSpPr txBox="1"/>
          <p:nvPr/>
        </p:nvSpPr>
        <p:spPr>
          <a:xfrm>
            <a:off x="6608061" y="3865953"/>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3</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8" name="TextBox 87"/>
          <p:cNvSpPr txBox="1"/>
          <p:nvPr/>
        </p:nvSpPr>
        <p:spPr>
          <a:xfrm>
            <a:off x="6992714" y="5716196"/>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8</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9" name="TextBox 88"/>
          <p:cNvSpPr txBox="1"/>
          <p:nvPr/>
        </p:nvSpPr>
        <p:spPr>
          <a:xfrm>
            <a:off x="7927163" y="5716196"/>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9</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pic>
        <p:nvPicPr>
          <p:cNvPr id="4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160780" y="3907339"/>
            <a:ext cx="543910" cy="5439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sperì ëí ì´ë¯¸ì§ ê²ìê²°ê³¼"/>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239808" y="4487195"/>
            <a:ext cx="507406" cy="4635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179412" y="3921366"/>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82794" y="3870408"/>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587363" y="4559269"/>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91" y="4819587"/>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46706" y="5184251"/>
            <a:ext cx="483008" cy="4412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7769" y="1993534"/>
            <a:ext cx="2671757" cy="9233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[Gross et al., ISSTA12]</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[Fraser and </a:t>
            </a:r>
            <a:r>
              <a:rPr kumimoji="0" lang="en-US" altLang="ko-KR" sz="1800" b="0" i="0" u="none" strike="noStrike" kern="1200" cap="none" spc="0" normalizeH="0" baseline="0" noProof="0" dirty="0" err="1">
                <a:ln>
                  <a:noFill/>
                </a:ln>
                <a:solidFill>
                  <a:prstClr val="black"/>
                </a:solidFill>
                <a:effectLst/>
                <a:uLnTx/>
                <a:uFillTx/>
                <a:latin typeface="Calibri"/>
                <a:ea typeface="맑은 고딕"/>
                <a:cs typeface="+mn-cs"/>
              </a:rPr>
              <a:t>Arcuri</a:t>
            </a: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 ESEJ13]</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a:t>
            </a:r>
            <a:r>
              <a:rPr kumimoji="0" lang="pt-PT" altLang="ko-KR" sz="1800" b="0" i="0" u="none" strike="noStrike" kern="1200" cap="none" spc="0" normalizeH="0" baseline="0" noProof="0" dirty="0">
                <a:ln>
                  <a:noFill/>
                </a:ln>
                <a:solidFill>
                  <a:prstClr val="black"/>
                </a:solidFill>
                <a:effectLst/>
                <a:uLnTx/>
                <a:uFillTx/>
                <a:latin typeface="Calibri"/>
                <a:ea typeface="맑은 고딕"/>
                <a:cs typeface="+mn-cs"/>
              </a:rPr>
              <a:t>Shamshiri et al., ASE15</a:t>
            </a: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4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34044" y="5239588"/>
            <a:ext cx="441076" cy="4410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71046" y="5233894"/>
            <a:ext cx="430438" cy="4304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15480" y="5268149"/>
            <a:ext cx="431387" cy="43138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895784" y="4703265"/>
            <a:ext cx="483008" cy="44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31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26596" y="-280557"/>
            <a:ext cx="9144000" cy="936104"/>
          </a:xfrm>
        </p:spPr>
        <p:txBody>
          <a:bodyPr>
            <a:noAutofit/>
          </a:bodyPr>
          <a:lstStyle/>
          <a:p>
            <a:r>
              <a:rPr lang="en-US" altLang="ko-KR" sz="3600" dirty="0"/>
              <a:t>Automated Test Generation in Unit-Level</a:t>
            </a:r>
            <a:endParaRPr lang="ko-KR" altLang="en-US" sz="3600" dirty="0"/>
          </a:p>
        </p:txBody>
      </p:sp>
      <p:sp>
        <p:nvSpPr>
          <p:cNvPr id="4" name="날짜 개체 틀 3"/>
          <p:cNvSpPr>
            <a:spLocks noGrp="1"/>
          </p:cNvSpPr>
          <p:nvPr>
            <p:ph type="dt" sz="half" idx="4294967295"/>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7FBB64DE-C620-40F8-B1FC-B136D9EAA4E8}" type="datetime1">
              <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2020-08-21</a:t>
            </a:fld>
            <a:endPar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6" name="슬라이드 번호 개체 틀 5"/>
          <p:cNvSpPr>
            <a:spLocks noGrp="1"/>
          </p:cNvSpPr>
          <p:nvPr>
            <p:ph type="sldNum" sz="quarter" idx="4294967295"/>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2C968514-7FFF-4D82-BD34-CC1477EAA0E4}" type="slidenum">
              <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56</a:t>
            </a:fld>
            <a:endPar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endParaRPr>
          </a:p>
        </p:txBody>
      </p:sp>
      <p:sp>
        <p:nvSpPr>
          <p:cNvPr id="44" name="타원 43"/>
          <p:cNvSpPr/>
          <p:nvPr/>
        </p:nvSpPr>
        <p:spPr>
          <a:xfrm>
            <a:off x="2639616" y="3341706"/>
            <a:ext cx="3888432" cy="2967615"/>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45" name="타원 44"/>
          <p:cNvSpPr/>
          <p:nvPr/>
        </p:nvSpPr>
        <p:spPr>
          <a:xfrm rot="3390410">
            <a:off x="4787083" y="3880668"/>
            <a:ext cx="955991" cy="772227"/>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3" name="타원 52"/>
          <p:cNvSpPr/>
          <p:nvPr/>
        </p:nvSpPr>
        <p:spPr>
          <a:xfrm>
            <a:off x="4190457" y="4555293"/>
            <a:ext cx="712334" cy="68744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4" name="타원 53"/>
          <p:cNvSpPr/>
          <p:nvPr/>
        </p:nvSpPr>
        <p:spPr>
          <a:xfrm>
            <a:off x="3293718" y="4975439"/>
            <a:ext cx="684378" cy="623897"/>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5" name="타원 54"/>
          <p:cNvSpPr/>
          <p:nvPr/>
        </p:nvSpPr>
        <p:spPr>
          <a:xfrm>
            <a:off x="4276539" y="5347307"/>
            <a:ext cx="712334" cy="68744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6" name="타원 55"/>
          <p:cNvSpPr/>
          <p:nvPr/>
        </p:nvSpPr>
        <p:spPr>
          <a:xfrm>
            <a:off x="5274861" y="4989863"/>
            <a:ext cx="712334" cy="68744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7" name="타원 56"/>
          <p:cNvSpPr/>
          <p:nvPr/>
        </p:nvSpPr>
        <p:spPr>
          <a:xfrm>
            <a:off x="3373443" y="3835072"/>
            <a:ext cx="903096" cy="86342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63" name="직선 화살표 연결선 62"/>
          <p:cNvCxnSpPr/>
          <p:nvPr/>
        </p:nvCxnSpPr>
        <p:spPr>
          <a:xfrm flipH="1">
            <a:off x="4439816" y="4349301"/>
            <a:ext cx="106808" cy="549713"/>
          </a:xfrm>
          <a:prstGeom prst="straightConnector1">
            <a:avLst/>
          </a:prstGeom>
          <a:ln w="28575">
            <a:solidFill>
              <a:srgbClr val="0033C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9" name="그룹 68"/>
          <p:cNvGrpSpPr/>
          <p:nvPr/>
        </p:nvGrpSpPr>
        <p:grpSpPr>
          <a:xfrm>
            <a:off x="8203716" y="4345502"/>
            <a:ext cx="2004851" cy="1224893"/>
            <a:chOff x="6595405" y="4238188"/>
            <a:chExt cx="2004851" cy="1224893"/>
          </a:xfrm>
        </p:grpSpPr>
        <p:sp>
          <p:nvSpPr>
            <p:cNvPr id="70" name="직사각형 69"/>
            <p:cNvSpPr/>
            <p:nvPr/>
          </p:nvSpPr>
          <p:spPr>
            <a:xfrm>
              <a:off x="6595405" y="4426697"/>
              <a:ext cx="2004851" cy="10363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50" charset="-127"/>
                <a:cs typeface="+mn-cs"/>
              </a:endParaRPr>
            </a:p>
          </p:txBody>
        </p:sp>
        <p:sp>
          <p:nvSpPr>
            <p:cNvPr id="71" name="TextBox 70"/>
            <p:cNvSpPr txBox="1"/>
            <p:nvPr/>
          </p:nvSpPr>
          <p:spPr>
            <a:xfrm>
              <a:off x="6728011" y="4238188"/>
              <a:ext cx="784189" cy="246221"/>
            </a:xfrm>
            <a:prstGeom prst="rect">
              <a:avLst/>
            </a:prstGeom>
            <a:solidFill>
              <a:schemeClr val="bg1"/>
            </a:solidFill>
          </p:spPr>
          <p:txBody>
            <a:bodyPr wrap="none" t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rPr>
                <a:t>Legend</a:t>
              </a:r>
              <a:endParaRPr kumimoji="0" lang="ko-KR" altLang="en-US"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endParaRPr>
            </a:p>
          </p:txBody>
        </p:sp>
        <p:cxnSp>
          <p:nvCxnSpPr>
            <p:cNvPr id="72" name="직선 화살표 연결선 71"/>
            <p:cNvCxnSpPr/>
            <p:nvPr/>
          </p:nvCxnSpPr>
          <p:spPr>
            <a:xfrm flipH="1">
              <a:off x="6679715" y="4762314"/>
              <a:ext cx="542908" cy="3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직선 화살표 연결선 72"/>
            <p:cNvCxnSpPr/>
            <p:nvPr/>
          </p:nvCxnSpPr>
          <p:spPr>
            <a:xfrm flipH="1">
              <a:off x="6679715" y="5112986"/>
              <a:ext cx="542908" cy="336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321623" y="4426697"/>
              <a:ext cx="1278633"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 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79" name="TextBox 78"/>
            <p:cNvSpPr txBox="1"/>
            <p:nvPr/>
          </p:nvSpPr>
          <p:spPr>
            <a:xfrm>
              <a:off x="7302774" y="4876058"/>
              <a:ext cx="1297482"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An infeasible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grpSp>
      <p:sp>
        <p:nvSpPr>
          <p:cNvPr id="84" name="TextBox 83"/>
          <p:cNvSpPr txBox="1"/>
          <p:nvPr/>
        </p:nvSpPr>
        <p:spPr>
          <a:xfrm>
            <a:off x="5933203" y="3165190"/>
            <a:ext cx="4473944" cy="92333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Different unit tests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u1</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to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u3</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directly exercise different behaviors of the target unit, but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u2</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to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u3</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exercise infeasible paths</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cxnSp>
        <p:nvCxnSpPr>
          <p:cNvPr id="85" name="직선 화살표 연결선 84"/>
          <p:cNvCxnSpPr/>
          <p:nvPr/>
        </p:nvCxnSpPr>
        <p:spPr>
          <a:xfrm flipH="1">
            <a:off x="4546625" y="4465428"/>
            <a:ext cx="263777" cy="415361"/>
          </a:xfrm>
          <a:prstGeom prst="straightConnector1">
            <a:avLst/>
          </a:prstGeom>
          <a:ln w="28575">
            <a:solidFill>
              <a:srgbClr val="0033CC"/>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직선 화살표 연결선 85"/>
          <p:cNvCxnSpPr/>
          <p:nvPr/>
        </p:nvCxnSpPr>
        <p:spPr>
          <a:xfrm flipH="1">
            <a:off x="4546624" y="4624157"/>
            <a:ext cx="440478" cy="494629"/>
          </a:xfrm>
          <a:prstGeom prst="straightConnector1">
            <a:avLst/>
          </a:prstGeom>
          <a:ln w="28575">
            <a:solidFill>
              <a:srgbClr val="0033CC"/>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321444" y="4006188"/>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u1</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88" name="TextBox 87"/>
          <p:cNvSpPr txBox="1"/>
          <p:nvPr/>
        </p:nvSpPr>
        <p:spPr>
          <a:xfrm>
            <a:off x="4678512" y="4095244"/>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u2</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89" name="TextBox 88"/>
          <p:cNvSpPr txBox="1"/>
          <p:nvPr/>
        </p:nvSpPr>
        <p:spPr>
          <a:xfrm>
            <a:off x="4953653" y="4329658"/>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u3</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0" name="TextBox 29"/>
          <p:cNvSpPr txBox="1"/>
          <p:nvPr/>
        </p:nvSpPr>
        <p:spPr>
          <a:xfrm>
            <a:off x="3575721" y="3975448"/>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1" name="TextBox 30"/>
          <p:cNvSpPr txBox="1"/>
          <p:nvPr/>
        </p:nvSpPr>
        <p:spPr>
          <a:xfrm>
            <a:off x="5046157" y="3987441"/>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2" name="TextBox 31"/>
          <p:cNvSpPr txBox="1"/>
          <p:nvPr/>
        </p:nvSpPr>
        <p:spPr>
          <a:xfrm>
            <a:off x="3375736" y="5073117"/>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3" name="TextBox 32"/>
          <p:cNvSpPr txBox="1"/>
          <p:nvPr/>
        </p:nvSpPr>
        <p:spPr>
          <a:xfrm>
            <a:off x="4379666" y="5443077"/>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4" name="TextBox 33"/>
          <p:cNvSpPr txBox="1"/>
          <p:nvPr/>
        </p:nvSpPr>
        <p:spPr>
          <a:xfrm>
            <a:off x="5396241" y="510648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5" name="TextBox 34"/>
          <p:cNvSpPr txBox="1"/>
          <p:nvPr/>
        </p:nvSpPr>
        <p:spPr>
          <a:xfrm>
            <a:off x="4203327" y="4645336"/>
            <a:ext cx="33272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rPr>
              <a:t>f</a:t>
            </a:r>
            <a:endParaRPr kumimoji="0" lang="ko-KR" altLang="en-US"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6" name="Rounded Rectangle 6"/>
          <p:cNvSpPr/>
          <p:nvPr/>
        </p:nvSpPr>
        <p:spPr>
          <a:xfrm>
            <a:off x="1767989" y="1958926"/>
            <a:ext cx="8613511" cy="10081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Cons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Hard to write down accurate unit test drivers/stubs due to unclear unit specification</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false/true alarm ratio</a:t>
            </a:r>
          </a:p>
        </p:txBody>
      </p:sp>
      <p:sp>
        <p:nvSpPr>
          <p:cNvPr id="37" name="Rounded Rectangle 6"/>
          <p:cNvSpPr/>
          <p:nvPr/>
        </p:nvSpPr>
        <p:spPr>
          <a:xfrm>
            <a:off x="1767989" y="814277"/>
            <a:ext cx="8613511" cy="10965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Pros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controllability of a target unit</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Smaller search space to explore than system testing</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effectiveness for detecting corner cases bugs</a:t>
            </a:r>
          </a:p>
        </p:txBody>
      </p:sp>
    </p:spTree>
    <p:extLst>
      <p:ext uri="{BB962C8B-B14F-4D97-AF65-F5344CB8AC3E}">
        <p14:creationId xmlns:p14="http://schemas.microsoft.com/office/powerpoint/2010/main" val="16157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53" grpId="0" animBg="1"/>
      <p:bldP spid="54" grpId="0" animBg="1"/>
      <p:bldP spid="55" grpId="0" animBg="1"/>
      <p:bldP spid="56" grpId="0" animBg="1"/>
      <p:bldP spid="57" grpId="0" animBg="1"/>
      <p:bldP spid="84" grpId="0"/>
      <p:bldP spid="87" grpId="0"/>
      <p:bldP spid="88" grpId="0"/>
      <p:bldP spid="89" grpId="0"/>
      <p:bldP spid="30" grpId="0"/>
      <p:bldP spid="31" grpId="0"/>
      <p:bldP spid="32" grpId="0"/>
      <p:bldP spid="33" grpId="0"/>
      <p:bldP spid="34" grpId="0"/>
      <p:bldP spid="35" grpId="0"/>
      <p:bldP spid="3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Constructing Unit Test Driver/Stubs</a:t>
            </a:r>
            <a:endParaRPr lang="ko-KR" altLang="en-US" dirty="0"/>
          </a:p>
        </p:txBody>
      </p:sp>
      <p:sp>
        <p:nvSpPr>
          <p:cNvPr id="3" name="내용 개체 틀 2"/>
          <p:cNvSpPr>
            <a:spLocks noGrp="1"/>
          </p:cNvSpPr>
          <p:nvPr>
            <p:ph idx="1"/>
          </p:nvPr>
        </p:nvSpPr>
        <p:spPr/>
        <p:txBody>
          <a:bodyPr/>
          <a:lstStyle/>
          <a:p>
            <a:r>
              <a:rPr lang="en-US" altLang="ko-KR" dirty="0"/>
              <a:t>Example of an automatically generated unit-test driver</a:t>
            </a:r>
            <a:endParaRPr lang="ko-KR" altLang="en-US" dirty="0"/>
          </a:p>
          <a:p>
            <a:endParaRPr lang="ko-KR" altLang="en-US" dirty="0"/>
          </a:p>
        </p:txBody>
      </p:sp>
      <p:sp>
        <p:nvSpPr>
          <p:cNvPr id="4" name="슬라이드 번호 개체 틀 3"/>
          <p:cNvSpPr>
            <a:spLocks noGrp="1"/>
          </p:cNvSpPr>
          <p:nvPr>
            <p:ph type="sldNum" sz="quarter" idx="4"/>
          </p:nvPr>
        </p:nvSpPr>
        <p:spPr/>
        <p:txBody>
          <a:bodyPr/>
          <a:lstStyle/>
          <a:p>
            <a:pPr>
              <a:defRPr/>
            </a:pPr>
            <a:r>
              <a:rPr lang="da-DK"/>
              <a:t>SLIDE </a:t>
            </a:r>
            <a:fld id="{7FD275C9-4D9F-4A63-8FA5-7F168B5983C1}" type="slidenum">
              <a:rPr lang="da-DK" smtClean="0"/>
              <a:pPr>
                <a:defRPr/>
              </a:pPr>
              <a:t>57</a:t>
            </a:fld>
            <a:endParaRPr lang="da-DK" dirty="0"/>
          </a:p>
        </p:txBody>
      </p:sp>
      <p:sp>
        <p:nvSpPr>
          <p:cNvPr id="5" name="TextBox 4"/>
          <p:cNvSpPr txBox="1"/>
          <p:nvPr/>
        </p:nvSpPr>
        <p:spPr>
          <a:xfrm>
            <a:off x="2063552" y="1670463"/>
            <a:ext cx="4333056" cy="4031873"/>
          </a:xfrm>
          <a:prstGeom prst="rect">
            <a:avLst/>
          </a:prstGeom>
          <a:noFill/>
        </p:spPr>
        <p:txBody>
          <a:bodyPr wrap="square" rtlCol="0">
            <a:spAutoFit/>
          </a:bodyPr>
          <a:lstStyle/>
          <a:p>
            <a:r>
              <a:rPr lang="en-US" altLang="ko-KR" sz="1400" dirty="0">
                <a:solidFill>
                  <a:prstClr val="black"/>
                </a:solidFill>
                <a:latin typeface="Courier New" pitchFamily="49" charset="0"/>
                <a:cs typeface="Courier New" pitchFamily="49" charset="0"/>
              </a:rPr>
              <a:t>01:typedef </a:t>
            </a:r>
            <a:r>
              <a:rPr lang="en-US" altLang="ko-KR" sz="1400" dirty="0" err="1">
                <a:solidFill>
                  <a:prstClr val="black"/>
                </a:solidFill>
                <a:latin typeface="Courier New" pitchFamily="49" charset="0"/>
                <a:cs typeface="Courier New" pitchFamily="49" charset="0"/>
              </a:rPr>
              <a:t>struct</a:t>
            </a:r>
            <a:r>
              <a:rPr lang="en-US" altLang="ko-KR" sz="1400" dirty="0">
                <a:solidFill>
                  <a:prstClr val="black"/>
                </a:solidFill>
                <a:latin typeface="Courier New" pitchFamily="49" charset="0"/>
                <a:cs typeface="Courier New" pitchFamily="49" charset="0"/>
              </a:rPr>
              <a:t> Node_{</a:t>
            </a:r>
          </a:p>
          <a:p>
            <a:r>
              <a:rPr lang="en-US" altLang="ko-KR" sz="1400" dirty="0">
                <a:solidFill>
                  <a:prstClr val="black"/>
                </a:solidFill>
                <a:latin typeface="Courier New" pitchFamily="49" charset="0"/>
                <a:cs typeface="Courier New" pitchFamily="49" charset="0"/>
              </a:rPr>
              <a:t>02:  char c;</a:t>
            </a:r>
          </a:p>
          <a:p>
            <a:r>
              <a:rPr lang="en-US" altLang="ko-KR" sz="1400" dirty="0">
                <a:solidFill>
                  <a:prstClr val="black"/>
                </a:solidFill>
                <a:latin typeface="Courier New" pitchFamily="49" charset="0"/>
                <a:cs typeface="Courier New" pitchFamily="49" charset="0"/>
              </a:rPr>
              <a:t>03:  </a:t>
            </a:r>
            <a:r>
              <a:rPr lang="en-US" altLang="ko-KR" sz="1400" dirty="0" err="1">
                <a:solidFill>
                  <a:prstClr val="black"/>
                </a:solidFill>
                <a:latin typeface="Courier New" pitchFamily="49" charset="0"/>
                <a:cs typeface="Courier New" pitchFamily="49" charset="0"/>
              </a:rPr>
              <a:t>struct</a:t>
            </a:r>
            <a:r>
              <a:rPr lang="en-US" altLang="ko-KR" sz="1400" dirty="0">
                <a:solidFill>
                  <a:prstClr val="black"/>
                </a:solidFill>
                <a:latin typeface="Courier New" pitchFamily="49" charset="0"/>
                <a:cs typeface="Courier New" pitchFamily="49" charset="0"/>
              </a:rPr>
              <a:t> Node_ *next;</a:t>
            </a:r>
          </a:p>
          <a:p>
            <a:r>
              <a:rPr lang="en-US" altLang="ko-KR" sz="1400" dirty="0">
                <a:solidFill>
                  <a:prstClr val="black"/>
                </a:solidFill>
                <a:latin typeface="Courier New" pitchFamily="49" charset="0"/>
                <a:cs typeface="Courier New" pitchFamily="49" charset="0"/>
              </a:rPr>
              <a:t>04:} Node;</a:t>
            </a:r>
          </a:p>
          <a:p>
            <a:r>
              <a:rPr lang="en-US" altLang="ko-KR" sz="1400" dirty="0">
                <a:solidFill>
                  <a:prstClr val="black"/>
                </a:solidFill>
                <a:latin typeface="Courier New" pitchFamily="49" charset="0"/>
                <a:cs typeface="Courier New" pitchFamily="49" charset="0"/>
              </a:rPr>
              <a:t>05:Node *head;</a:t>
            </a:r>
          </a:p>
          <a:p>
            <a:r>
              <a:rPr lang="en-US" altLang="ko-KR" sz="1400" b="1" dirty="0">
                <a:solidFill>
                  <a:prstClr val="black"/>
                </a:solidFill>
                <a:latin typeface="Courier New" pitchFamily="49" charset="0"/>
                <a:cs typeface="Courier New" pitchFamily="49" charset="0"/>
              </a:rPr>
              <a:t>06:// Target unit-under-test</a:t>
            </a:r>
          </a:p>
          <a:p>
            <a:r>
              <a:rPr lang="en-US" altLang="ko-KR" sz="1400" dirty="0">
                <a:solidFill>
                  <a:prstClr val="black"/>
                </a:solidFill>
                <a:latin typeface="Courier New" pitchFamily="49" charset="0"/>
                <a:cs typeface="Courier New" pitchFamily="49" charset="0"/>
              </a:rPr>
              <a:t>07:void </a:t>
            </a:r>
            <a:r>
              <a:rPr lang="en-US" altLang="ko-KR" sz="1400" b="1" dirty="0" err="1">
                <a:solidFill>
                  <a:prstClr val="black"/>
                </a:solidFill>
                <a:latin typeface="Courier New" pitchFamily="49" charset="0"/>
                <a:cs typeface="Courier New" pitchFamily="49" charset="0"/>
              </a:rPr>
              <a:t>add_last</a:t>
            </a:r>
            <a:r>
              <a:rPr lang="en-US" altLang="ko-KR" sz="1400" dirty="0">
                <a:solidFill>
                  <a:prstClr val="black"/>
                </a:solidFill>
                <a:latin typeface="Courier New" pitchFamily="49" charset="0"/>
                <a:cs typeface="Courier New" pitchFamily="49" charset="0"/>
              </a:rPr>
              <a:t>(char v){</a:t>
            </a:r>
          </a:p>
          <a:p>
            <a:r>
              <a:rPr lang="en-US" altLang="ko-KR" sz="1400" dirty="0">
                <a:solidFill>
                  <a:prstClr val="black"/>
                </a:solidFill>
                <a:latin typeface="Courier New" pitchFamily="49" charset="0"/>
                <a:cs typeface="Courier New" pitchFamily="49" charset="0"/>
              </a:rPr>
              <a:t>08:  // add a new node containing v</a:t>
            </a:r>
          </a:p>
          <a:p>
            <a:r>
              <a:rPr lang="en-US" altLang="ko-KR" sz="1400" dirty="0">
                <a:solidFill>
                  <a:prstClr val="black"/>
                </a:solidFill>
                <a:latin typeface="Courier New" pitchFamily="49" charset="0"/>
                <a:cs typeface="Courier New" pitchFamily="49" charset="0"/>
              </a:rPr>
              <a:t>09:  // to the end of the linked list</a:t>
            </a:r>
          </a:p>
          <a:p>
            <a:r>
              <a:rPr lang="en-US" altLang="ko-KR" sz="1400" dirty="0">
                <a:solidFill>
                  <a:prstClr val="black"/>
                </a:solidFill>
                <a:latin typeface="Courier New" pitchFamily="49" charset="0"/>
                <a:cs typeface="Courier New" pitchFamily="49" charset="0"/>
              </a:rPr>
              <a:t>10:  ...}</a:t>
            </a:r>
          </a:p>
          <a:p>
            <a:r>
              <a:rPr lang="en-US" altLang="ko-KR" sz="1400" b="1" dirty="0">
                <a:solidFill>
                  <a:prstClr val="black"/>
                </a:solidFill>
                <a:latin typeface="Courier New" pitchFamily="49" charset="0"/>
                <a:cs typeface="Courier New" pitchFamily="49" charset="0"/>
              </a:rPr>
              <a:t>11:// Test driver for the target unit</a:t>
            </a:r>
          </a:p>
          <a:p>
            <a:r>
              <a:rPr lang="en-US" altLang="ko-KR" sz="1400" dirty="0">
                <a:solidFill>
                  <a:prstClr val="black"/>
                </a:solidFill>
                <a:latin typeface="Courier New" pitchFamily="49" charset="0"/>
                <a:cs typeface="Courier New" pitchFamily="49" charset="0"/>
              </a:rPr>
              <a:t>12:void </a:t>
            </a:r>
            <a:r>
              <a:rPr lang="en-US" altLang="ko-KR" sz="1400" dirty="0" err="1">
                <a:solidFill>
                  <a:prstClr val="black"/>
                </a:solidFill>
                <a:latin typeface="Courier New" pitchFamily="49" charset="0"/>
                <a:cs typeface="Courier New" pitchFamily="49" charset="0"/>
              </a:rPr>
              <a:t>test_add_last</a:t>
            </a:r>
            <a:r>
              <a:rPr lang="en-US" altLang="ko-KR" sz="1400" dirty="0">
                <a:solidFill>
                  <a:prstClr val="black"/>
                </a:solidFill>
                <a:latin typeface="Courier New" pitchFamily="49" charset="0"/>
                <a:cs typeface="Courier New" pitchFamily="49" charset="0"/>
              </a:rPr>
              <a:t>(){</a:t>
            </a:r>
          </a:p>
          <a:p>
            <a:r>
              <a:rPr lang="en-US" altLang="ko-KR" sz="1400" dirty="0">
                <a:solidFill>
                  <a:prstClr val="black"/>
                </a:solidFill>
                <a:latin typeface="Courier New" pitchFamily="49" charset="0"/>
                <a:cs typeface="Courier New" pitchFamily="49" charset="0"/>
              </a:rPr>
              <a:t>13:  char v1;</a:t>
            </a:r>
          </a:p>
          <a:p>
            <a:r>
              <a:rPr lang="en-US" altLang="ko-KR" sz="1400" dirty="0">
                <a:solidFill>
                  <a:prstClr val="black"/>
                </a:solidFill>
                <a:latin typeface="Courier New" pitchFamily="49" charset="0"/>
                <a:cs typeface="Courier New" pitchFamily="49" charset="0"/>
              </a:rPr>
              <a:t>14:  head = </a:t>
            </a:r>
            <a:r>
              <a:rPr lang="en-US" altLang="ko-KR" sz="1400" dirty="0" err="1">
                <a:solidFill>
                  <a:prstClr val="black"/>
                </a:solidFill>
                <a:latin typeface="Courier New" pitchFamily="49" charset="0"/>
                <a:cs typeface="Courier New" pitchFamily="49" charset="0"/>
              </a:rPr>
              <a:t>malloc</a:t>
            </a:r>
            <a:r>
              <a:rPr lang="en-US" altLang="ko-KR" sz="1400" dirty="0">
                <a:solidFill>
                  <a:prstClr val="black"/>
                </a:solidFill>
                <a:latin typeface="Courier New" pitchFamily="49" charset="0"/>
                <a:cs typeface="Courier New" pitchFamily="49" charset="0"/>
              </a:rPr>
              <a:t>(</a:t>
            </a:r>
            <a:r>
              <a:rPr lang="en-US" altLang="ko-KR" sz="1400" dirty="0" err="1">
                <a:solidFill>
                  <a:prstClr val="black"/>
                </a:solidFill>
                <a:latin typeface="Courier New" pitchFamily="49" charset="0"/>
                <a:cs typeface="Courier New" pitchFamily="49" charset="0"/>
              </a:rPr>
              <a:t>sizeof</a:t>
            </a:r>
            <a:r>
              <a:rPr lang="en-US" altLang="ko-KR" sz="1400" dirty="0">
                <a:solidFill>
                  <a:prstClr val="black"/>
                </a:solidFill>
                <a:latin typeface="Courier New" pitchFamily="49" charset="0"/>
                <a:cs typeface="Courier New" pitchFamily="49" charset="0"/>
              </a:rPr>
              <a:t>(Node));</a:t>
            </a:r>
          </a:p>
          <a:p>
            <a:r>
              <a:rPr lang="en-US" altLang="ko-KR" sz="1400" dirty="0">
                <a:solidFill>
                  <a:prstClr val="black"/>
                </a:solidFill>
                <a:latin typeface="Courier New" pitchFamily="49" charset="0"/>
                <a:cs typeface="Courier New" pitchFamily="49" charset="0"/>
              </a:rPr>
              <a:t>15:  </a:t>
            </a:r>
            <a:r>
              <a:rPr lang="en-US" altLang="ko-KR" sz="1600" b="1" dirty="0" err="1">
                <a:solidFill>
                  <a:srgbClr val="0033CC"/>
                </a:solidFill>
                <a:latin typeface="Courier New" pitchFamily="49" charset="0"/>
                <a:cs typeface="Courier New" pitchFamily="49" charset="0"/>
              </a:rPr>
              <a:t>SYM_char</a:t>
            </a:r>
            <a:r>
              <a:rPr lang="en-US" altLang="ko-KR" sz="1600" b="1" dirty="0">
                <a:solidFill>
                  <a:srgbClr val="0033CC"/>
                </a:solidFill>
                <a:latin typeface="Courier New" pitchFamily="49" charset="0"/>
                <a:cs typeface="Courier New" pitchFamily="49" charset="0"/>
              </a:rPr>
              <a:t>(</a:t>
            </a:r>
            <a:r>
              <a:rPr lang="en-US" altLang="ko-KR" sz="1600" b="1" dirty="0" err="1">
                <a:solidFill>
                  <a:srgbClr val="0033CC"/>
                </a:solidFill>
                <a:latin typeface="Courier New" pitchFamily="49" charset="0"/>
                <a:cs typeface="Courier New" pitchFamily="49" charset="0"/>
              </a:rPr>
              <a:t>head→c</a:t>
            </a:r>
            <a:r>
              <a:rPr lang="en-US" altLang="ko-KR" sz="1600" b="1" dirty="0">
                <a:solidFill>
                  <a:srgbClr val="0033CC"/>
                </a:solidFill>
                <a:latin typeface="Courier New" pitchFamily="49" charset="0"/>
                <a:cs typeface="Courier New" pitchFamily="49" charset="0"/>
              </a:rPr>
              <a:t>);</a:t>
            </a:r>
          </a:p>
          <a:p>
            <a:r>
              <a:rPr lang="en-US" altLang="ko-KR" sz="1400" dirty="0">
                <a:solidFill>
                  <a:prstClr val="black"/>
                </a:solidFill>
                <a:latin typeface="Courier New" pitchFamily="49" charset="0"/>
                <a:cs typeface="Courier New" pitchFamily="49" charset="0"/>
              </a:rPr>
              <a:t>16:  </a:t>
            </a:r>
            <a:r>
              <a:rPr lang="en-US" altLang="ko-KR" sz="1400" dirty="0" err="1">
                <a:solidFill>
                  <a:prstClr val="black"/>
                </a:solidFill>
                <a:latin typeface="Courier New" pitchFamily="49" charset="0"/>
                <a:cs typeface="Courier New" pitchFamily="49" charset="0"/>
              </a:rPr>
              <a:t>head→next</a:t>
            </a:r>
            <a:r>
              <a:rPr lang="en-US" altLang="ko-KR" sz="1400" dirty="0">
                <a:solidFill>
                  <a:prstClr val="black"/>
                </a:solidFill>
                <a:latin typeface="Courier New" pitchFamily="49" charset="0"/>
                <a:cs typeface="Courier New" pitchFamily="49" charset="0"/>
              </a:rPr>
              <a:t> = NULL;</a:t>
            </a:r>
          </a:p>
          <a:p>
            <a:r>
              <a:rPr lang="en-US" altLang="ko-KR" sz="1400" dirty="0">
                <a:solidFill>
                  <a:prstClr val="black"/>
                </a:solidFill>
                <a:latin typeface="Courier New" pitchFamily="49" charset="0"/>
                <a:cs typeface="Courier New" pitchFamily="49" charset="0"/>
              </a:rPr>
              <a:t>17:  </a:t>
            </a:r>
            <a:r>
              <a:rPr lang="en-US" altLang="ko-KR" sz="1600" b="1" dirty="0" err="1">
                <a:solidFill>
                  <a:srgbClr val="0033CC"/>
                </a:solidFill>
                <a:latin typeface="Courier New" pitchFamily="49" charset="0"/>
                <a:cs typeface="Courier New" pitchFamily="49" charset="0"/>
              </a:rPr>
              <a:t>SYM_char</a:t>
            </a:r>
            <a:r>
              <a:rPr lang="en-US" altLang="ko-KR" sz="1600" b="1" dirty="0">
                <a:solidFill>
                  <a:srgbClr val="0033CC"/>
                </a:solidFill>
                <a:latin typeface="Courier New" pitchFamily="49" charset="0"/>
                <a:cs typeface="Courier New" pitchFamily="49" charset="0"/>
              </a:rPr>
              <a:t>(v1);</a:t>
            </a:r>
          </a:p>
          <a:p>
            <a:r>
              <a:rPr lang="en-US" altLang="ko-KR" sz="1400" dirty="0">
                <a:solidFill>
                  <a:prstClr val="black"/>
                </a:solidFill>
                <a:latin typeface="Courier New" pitchFamily="49" charset="0"/>
                <a:cs typeface="Courier New" pitchFamily="49" charset="0"/>
              </a:rPr>
              <a:t>18:  </a:t>
            </a:r>
            <a:r>
              <a:rPr lang="en-US" altLang="ko-KR" sz="1400" dirty="0" err="1">
                <a:solidFill>
                  <a:prstClr val="black"/>
                </a:solidFill>
                <a:latin typeface="Courier New" pitchFamily="49" charset="0"/>
                <a:cs typeface="Courier New" pitchFamily="49" charset="0"/>
              </a:rPr>
              <a:t>add_last</a:t>
            </a:r>
            <a:r>
              <a:rPr lang="en-US" altLang="ko-KR" sz="1400" dirty="0">
                <a:solidFill>
                  <a:prstClr val="black"/>
                </a:solidFill>
                <a:latin typeface="Courier New" pitchFamily="49" charset="0"/>
                <a:cs typeface="Courier New" pitchFamily="49" charset="0"/>
              </a:rPr>
              <a:t>(v1); }</a:t>
            </a:r>
            <a:endParaRPr lang="ko-KR" altLang="en-US" sz="1400" dirty="0">
              <a:solidFill>
                <a:prstClr val="black"/>
              </a:solidFill>
              <a:latin typeface="Courier New" pitchFamily="49" charset="0"/>
              <a:cs typeface="Courier New" pitchFamily="49" charset="0"/>
            </a:endParaRPr>
          </a:p>
        </p:txBody>
      </p:sp>
      <p:sp>
        <p:nvSpPr>
          <p:cNvPr id="6" name="직사각형 5"/>
          <p:cNvSpPr/>
          <p:nvPr/>
        </p:nvSpPr>
        <p:spPr>
          <a:xfrm>
            <a:off x="7464154" y="3254639"/>
            <a:ext cx="2703553" cy="238614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noAutofit/>
          </a:bodyPr>
          <a:lstStyle/>
          <a:p>
            <a:pPr algn="ctr"/>
            <a:endParaRPr lang="ko-KR" altLang="en-US" sz="1400" dirty="0">
              <a:solidFill>
                <a:prstClr val="black"/>
              </a:solidFill>
              <a:latin typeface="Calibri" panose="020F0502020204030204" pitchFamily="34" charset="0"/>
              <a:cs typeface="Calibri" panose="020F0502020204030204" pitchFamily="34" charset="0"/>
            </a:endParaRPr>
          </a:p>
        </p:txBody>
      </p:sp>
      <p:sp>
        <p:nvSpPr>
          <p:cNvPr id="7" name="TextBox 6"/>
          <p:cNvSpPr txBox="1"/>
          <p:nvPr/>
        </p:nvSpPr>
        <p:spPr bwMode="auto">
          <a:xfrm>
            <a:off x="8026166" y="2863822"/>
            <a:ext cx="1579527" cy="349702"/>
          </a:xfrm>
          <a:prstGeom prst="rect">
            <a:avLst/>
          </a:prstGeom>
          <a:noFill/>
          <a:ln w="9525">
            <a:noFill/>
            <a:miter lim="800000"/>
            <a:headEnd/>
            <a:tailEnd/>
          </a:ln>
        </p:spPr>
        <p:txBody>
          <a:bodyPr vert="horz" wrap="none" lIns="36000" tIns="36000" rIns="36000" bIns="36000" numCol="1" rtlCol="0" anchor="ctr" anchorCtr="0" compatLnSpc="1">
            <a:prstTxWarp prst="textNoShape">
              <a:avLst/>
            </a:prstTxWarp>
            <a:spAutoFit/>
          </a:bodyPr>
          <a:lstStyle/>
          <a:p>
            <a:pPr algn="ctr" eaLnBrk="0" fontAlgn="base" latinLnBrk="1" hangingPunct="0">
              <a:spcBef>
                <a:spcPct val="0"/>
              </a:spcBef>
              <a:spcAft>
                <a:spcPct val="0"/>
              </a:spcAft>
            </a:pPr>
            <a:r>
              <a:rPr kumimoji="1" lang="en-US" altLang="ko-KR" b="1" kern="0" dirty="0">
                <a:solidFill>
                  <a:prstClr val="black"/>
                </a:solidFill>
                <a:latin typeface="Calibri" panose="020F0502020204030204" pitchFamily="34" charset="0"/>
                <a:cs typeface="Calibri" panose="020F0502020204030204" pitchFamily="34" charset="0"/>
              </a:rPr>
              <a:t>Unit Test Driver</a:t>
            </a:r>
            <a:endParaRPr kumimoji="1" lang="ko-KR" altLang="en-US" b="1" kern="0" dirty="0" err="1">
              <a:solidFill>
                <a:prstClr val="black"/>
              </a:solidFill>
              <a:latin typeface="Calibri" panose="020F0502020204030204" pitchFamily="34" charset="0"/>
              <a:cs typeface="Calibri" panose="020F0502020204030204" pitchFamily="34" charset="0"/>
            </a:endParaRPr>
          </a:p>
        </p:txBody>
      </p:sp>
      <p:sp>
        <p:nvSpPr>
          <p:cNvPr id="8" name="직사각형 7"/>
          <p:cNvSpPr/>
          <p:nvPr/>
        </p:nvSpPr>
        <p:spPr>
          <a:xfrm>
            <a:off x="7680178" y="3470663"/>
            <a:ext cx="2318037" cy="115551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noAutofit/>
          </a:bodyPr>
          <a:lstStyle/>
          <a:p>
            <a:pPr algn="ctr"/>
            <a:r>
              <a:rPr lang="en-US" altLang="ko-KR" sz="1600" dirty="0">
                <a:solidFill>
                  <a:prstClr val="black"/>
                </a:solidFill>
                <a:latin typeface="Calibri" panose="020F0502020204030204" pitchFamily="34" charset="0"/>
                <a:cs typeface="Calibri" panose="020F0502020204030204" pitchFamily="34" charset="0"/>
              </a:rPr>
              <a:t>Generate symbolic inputs for global variables and  parameters</a:t>
            </a:r>
          </a:p>
        </p:txBody>
      </p:sp>
      <p:sp>
        <p:nvSpPr>
          <p:cNvPr id="9" name="직사각형 8"/>
          <p:cNvSpPr/>
          <p:nvPr/>
        </p:nvSpPr>
        <p:spPr>
          <a:xfrm>
            <a:off x="7680178" y="4838817"/>
            <a:ext cx="2318037" cy="523439"/>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noAutofit/>
          </a:bodyPr>
          <a:lstStyle/>
          <a:p>
            <a:pPr algn="ctr"/>
            <a:r>
              <a:rPr lang="en-US" altLang="ko-KR" sz="1600" dirty="0">
                <a:solidFill>
                  <a:prstClr val="black"/>
                </a:solidFill>
                <a:latin typeface="Calibri" panose="020F0502020204030204" pitchFamily="34" charset="0"/>
                <a:cs typeface="Calibri" panose="020F0502020204030204" pitchFamily="34" charset="0"/>
              </a:rPr>
              <a:t>Call target function</a:t>
            </a:r>
            <a:endParaRPr lang="ko-KR" altLang="en-US" sz="1600" dirty="0">
              <a:solidFill>
                <a:prstClr val="black"/>
              </a:solidFill>
              <a:latin typeface="Calibri" panose="020F0502020204030204" pitchFamily="34" charset="0"/>
              <a:cs typeface="Calibri" panose="020F0502020204030204" pitchFamily="34" charset="0"/>
            </a:endParaRPr>
          </a:p>
        </p:txBody>
      </p:sp>
      <p:sp>
        <p:nvSpPr>
          <p:cNvPr id="10" name="직사각형 9"/>
          <p:cNvSpPr/>
          <p:nvPr/>
        </p:nvSpPr>
        <p:spPr>
          <a:xfrm>
            <a:off x="2135560" y="3840581"/>
            <a:ext cx="4104456" cy="1584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cxnSp>
        <p:nvCxnSpPr>
          <p:cNvPr id="11" name="직선 화살표 연결선 10"/>
          <p:cNvCxnSpPr>
            <a:stCxn id="8" idx="2"/>
            <a:endCxn id="9" idx="0"/>
          </p:cNvCxnSpPr>
          <p:nvPr/>
        </p:nvCxnSpPr>
        <p:spPr>
          <a:xfrm>
            <a:off x="8839196" y="4626176"/>
            <a:ext cx="0" cy="2126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6240017" y="3470664"/>
            <a:ext cx="1440161" cy="3699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flipV="1">
            <a:off x="6257991" y="4632670"/>
            <a:ext cx="1418276" cy="77673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직사각형 13"/>
          <p:cNvSpPr/>
          <p:nvPr/>
        </p:nvSpPr>
        <p:spPr>
          <a:xfrm>
            <a:off x="2131871" y="5424760"/>
            <a:ext cx="4104456" cy="1849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cxnSp>
        <p:nvCxnSpPr>
          <p:cNvPr id="15" name="직선 연결선 14"/>
          <p:cNvCxnSpPr/>
          <p:nvPr/>
        </p:nvCxnSpPr>
        <p:spPr>
          <a:xfrm flipV="1">
            <a:off x="6236328" y="5342872"/>
            <a:ext cx="1440161" cy="26682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flipV="1">
            <a:off x="6236327" y="4838817"/>
            <a:ext cx="1443850" cy="5859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오른쪽 중괄호 16"/>
          <p:cNvSpPr/>
          <p:nvPr/>
        </p:nvSpPr>
        <p:spPr>
          <a:xfrm>
            <a:off x="5778803" y="4488656"/>
            <a:ext cx="288032" cy="610283"/>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prstClr val="black"/>
              </a:solidFill>
              <a:latin typeface="Calibri" panose="020F0502020204030204" pitchFamily="34" charset="0"/>
              <a:cs typeface="Calibri" panose="020F0502020204030204" pitchFamily="34" charset="0"/>
            </a:endParaRPr>
          </a:p>
        </p:txBody>
      </p:sp>
      <p:sp>
        <p:nvSpPr>
          <p:cNvPr id="18" name="TextBox 17"/>
          <p:cNvSpPr txBox="1"/>
          <p:nvPr/>
        </p:nvSpPr>
        <p:spPr>
          <a:xfrm>
            <a:off x="6187475" y="4404462"/>
            <a:ext cx="1368152" cy="646331"/>
          </a:xfrm>
          <a:prstGeom prst="rect">
            <a:avLst/>
          </a:prstGeom>
          <a:noFill/>
        </p:spPr>
        <p:txBody>
          <a:bodyPr wrap="square" rtlCol="0">
            <a:spAutoFit/>
          </a:bodyPr>
          <a:lstStyle/>
          <a:p>
            <a:r>
              <a:rPr lang="en-US" altLang="ko-KR" dirty="0">
                <a:solidFill>
                  <a:prstClr val="black"/>
                </a:solidFill>
                <a:latin typeface="Calibri" panose="020F0502020204030204" pitchFamily="34" charset="0"/>
                <a:cs typeface="Calibri" panose="020F0502020204030204" pitchFamily="34" charset="0"/>
              </a:rPr>
              <a:t>Set global variables</a:t>
            </a:r>
            <a:endParaRPr lang="ko-KR" altLang="en-US" dirty="0">
              <a:solidFill>
                <a:prstClr val="black"/>
              </a:solidFill>
              <a:latin typeface="Calibri" panose="020F0502020204030204" pitchFamily="34" charset="0"/>
              <a:cs typeface="Calibri" panose="020F0502020204030204" pitchFamily="34" charset="0"/>
            </a:endParaRPr>
          </a:p>
        </p:txBody>
      </p:sp>
      <p:sp>
        <p:nvSpPr>
          <p:cNvPr id="19" name="오른쪽 중괄호 18"/>
          <p:cNvSpPr/>
          <p:nvPr/>
        </p:nvSpPr>
        <p:spPr>
          <a:xfrm>
            <a:off x="4367808" y="5217457"/>
            <a:ext cx="288032" cy="169060"/>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prstClr val="black"/>
              </a:solidFill>
            </a:endParaRPr>
          </a:p>
        </p:txBody>
      </p:sp>
      <p:sp>
        <p:nvSpPr>
          <p:cNvPr id="20" name="TextBox 19"/>
          <p:cNvSpPr txBox="1"/>
          <p:nvPr/>
        </p:nvSpPr>
        <p:spPr>
          <a:xfrm>
            <a:off x="4599990" y="5090267"/>
            <a:ext cx="1692188" cy="369332"/>
          </a:xfrm>
          <a:prstGeom prst="rect">
            <a:avLst/>
          </a:prstGeom>
          <a:noFill/>
        </p:spPr>
        <p:txBody>
          <a:bodyPr wrap="square" rtlCol="0">
            <a:spAutoFit/>
          </a:bodyPr>
          <a:lstStyle/>
          <a:p>
            <a:r>
              <a:rPr lang="en-US" altLang="ko-KR" dirty="0">
                <a:solidFill>
                  <a:prstClr val="black"/>
                </a:solidFill>
                <a:latin typeface="Calibri" panose="020F0502020204030204" pitchFamily="34" charset="0"/>
                <a:cs typeface="Calibri" panose="020F0502020204030204" pitchFamily="34" charset="0"/>
              </a:rPr>
              <a:t>Set parameter</a:t>
            </a:r>
            <a:endParaRPr lang="ko-KR" alt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36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5" end="1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6" end="1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7" end="1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4" grpId="0" animBg="1"/>
      <p:bldP spid="17" grpId="0" animBg="1"/>
      <p:bldP spid="18" grpId="0"/>
      <p:bldP spid="19" grpId="0" animBg="1"/>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그룹 37"/>
          <p:cNvGrpSpPr/>
          <p:nvPr/>
        </p:nvGrpSpPr>
        <p:grpSpPr>
          <a:xfrm>
            <a:off x="3223624" y="2252689"/>
            <a:ext cx="2679300" cy="3658092"/>
            <a:chOff x="-860601" y="2708922"/>
            <a:chExt cx="4856538" cy="2991652"/>
          </a:xfrm>
        </p:grpSpPr>
        <p:sp>
          <p:nvSpPr>
            <p:cNvPr id="39" name="모서리가 둥근 직사각형 38"/>
            <p:cNvSpPr/>
            <p:nvPr/>
          </p:nvSpPr>
          <p:spPr bwMode="auto">
            <a:xfrm>
              <a:off x="-860601" y="2708922"/>
              <a:ext cx="4856538" cy="2991652"/>
            </a:xfrm>
            <a:prstGeom prst="roundRect">
              <a:avLst/>
            </a:prstGeom>
            <a:noFill/>
            <a:ln>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endParaRPr>
            </a:p>
          </p:txBody>
        </p:sp>
        <p:sp>
          <p:nvSpPr>
            <p:cNvPr id="40" name="TextBox 39"/>
            <p:cNvSpPr txBox="1"/>
            <p:nvPr/>
          </p:nvSpPr>
          <p:spPr bwMode="auto">
            <a:xfrm>
              <a:off x="-860601" y="5205402"/>
              <a:ext cx="4856538" cy="495171"/>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noAutofit/>
            </a:bodyPr>
            <a:lstStyle/>
            <a:p>
              <a:pPr marL="285750" indent="-285750" eaLnBrk="0" fontAlgn="base" hangingPunct="0">
                <a:spcBef>
                  <a:spcPct val="0"/>
                </a:spcBef>
                <a:spcAft>
                  <a:spcPct val="0"/>
                </a:spcAft>
                <a:buFont typeface="Arial" pitchFamily="34" charset="0"/>
                <a:buChar char="•"/>
              </a:pPr>
              <a:r>
                <a:rPr lang="en-US" altLang="ko-KR" sz="1600" dirty="0">
                  <a:solidFill>
                    <a:prstClr val="black"/>
                  </a:solidFill>
                </a:rPr>
                <a:t>FSE '2011  </a:t>
              </a:r>
            </a:p>
          </p:txBody>
        </p:sp>
      </p:grpSp>
      <p:sp>
        <p:nvSpPr>
          <p:cNvPr id="3" name="내용 개체 틀 2"/>
          <p:cNvSpPr>
            <a:spLocks noGrp="1"/>
          </p:cNvSpPr>
          <p:nvPr>
            <p:ph idx="1"/>
          </p:nvPr>
        </p:nvSpPr>
        <p:spPr>
          <a:xfrm>
            <a:off x="69267" y="1121831"/>
            <a:ext cx="3156463" cy="4968552"/>
          </a:xfrm>
        </p:spPr>
        <p:txBody>
          <a:bodyPr>
            <a:noAutofit/>
          </a:bodyPr>
          <a:lstStyle/>
          <a:p>
            <a:pPr latinLnBrk="0"/>
            <a:r>
              <a:rPr lang="en-US" altLang="ko-KR" sz="2400" dirty="0"/>
              <a:t>Goal: To detect bugs in Samsung smartphones </a:t>
            </a:r>
          </a:p>
          <a:p>
            <a:pPr latinLnBrk="0"/>
            <a:r>
              <a:rPr lang="en-US" altLang="ko-KR" sz="2400" dirty="0"/>
              <a:t>Project period: ‘10~’14</a:t>
            </a:r>
          </a:p>
          <a:p>
            <a:pPr latinLnBrk="0"/>
            <a:r>
              <a:rPr lang="en-US" altLang="ko-KR" sz="2400" dirty="0"/>
              <a:t>Project funding:  400,000 USD  </a:t>
            </a:r>
          </a:p>
          <a:p>
            <a:pPr latinLnBrk="0"/>
            <a:r>
              <a:rPr lang="en-US" altLang="ko-KR" sz="2400" dirty="0"/>
              <a:t>Results: </a:t>
            </a:r>
          </a:p>
          <a:p>
            <a:pPr latinLnBrk="0"/>
            <a:r>
              <a:rPr lang="en-US" altLang="ko-KR" sz="2400" dirty="0"/>
              <a:t>Developed </a:t>
            </a:r>
            <a:r>
              <a:rPr lang="en-US" altLang="ko-KR" sz="2400" dirty="0" err="1"/>
              <a:t>Concolic</a:t>
            </a:r>
            <a:r>
              <a:rPr lang="en-US" altLang="ko-KR" sz="2400" dirty="0"/>
              <a:t> unit-testing tool </a:t>
            </a:r>
            <a:r>
              <a:rPr lang="en-US" altLang="ko-KR" sz="2400" b="1" dirty="0"/>
              <a:t>CONBOL</a:t>
            </a:r>
            <a:r>
              <a:rPr lang="en-US" altLang="ko-KR" sz="2400" dirty="0"/>
              <a:t> </a:t>
            </a:r>
          </a:p>
          <a:p>
            <a:r>
              <a:rPr lang="en-US" altLang="ko-KR" sz="2400" dirty="0"/>
              <a:t>Detected </a:t>
            </a:r>
            <a:r>
              <a:rPr lang="en-US" altLang="ko-KR" sz="2400" b="1" dirty="0"/>
              <a:t>many  crashes </a:t>
            </a:r>
            <a:r>
              <a:rPr lang="en-US" altLang="ko-KR" sz="2400" dirty="0"/>
              <a:t>in 4 MLOC smartphone SW  </a:t>
            </a:r>
          </a:p>
        </p:txBody>
      </p:sp>
      <p:sp>
        <p:nvSpPr>
          <p:cNvPr id="2" name="제목 1"/>
          <p:cNvSpPr>
            <a:spLocks noGrp="1"/>
          </p:cNvSpPr>
          <p:nvPr>
            <p:ph type="title"/>
          </p:nvPr>
        </p:nvSpPr>
        <p:spPr>
          <a:xfrm>
            <a:off x="189235" y="-110840"/>
            <a:ext cx="11137901" cy="745133"/>
          </a:xfrm>
        </p:spPr>
        <p:txBody>
          <a:bodyPr>
            <a:normAutofit/>
          </a:bodyPr>
          <a:lstStyle/>
          <a:p>
            <a:r>
              <a:rPr lang="en-US" altLang="ko-KR" dirty="0" err="1"/>
              <a:t>Concolic</a:t>
            </a:r>
            <a:r>
              <a:rPr lang="en-US" altLang="ko-KR" dirty="0"/>
              <a:t> Unit Testing Project w/ Samsung DMC  for 5 years</a:t>
            </a:r>
            <a:endParaRPr lang="ko-KR" altLang="en-US" dirty="0"/>
          </a:p>
        </p:txBody>
      </p:sp>
      <p:grpSp>
        <p:nvGrpSpPr>
          <p:cNvPr id="6" name="그룹 5"/>
          <p:cNvGrpSpPr/>
          <p:nvPr/>
        </p:nvGrpSpPr>
        <p:grpSpPr>
          <a:xfrm>
            <a:off x="4571854" y="1064750"/>
            <a:ext cx="6429789" cy="587656"/>
            <a:chOff x="1366264" y="2662452"/>
            <a:chExt cx="4224123" cy="601059"/>
          </a:xfrm>
        </p:grpSpPr>
        <p:sp>
          <p:nvSpPr>
            <p:cNvPr id="7" name="TextBox 6"/>
            <p:cNvSpPr txBox="1"/>
            <p:nvPr/>
          </p:nvSpPr>
          <p:spPr>
            <a:xfrm>
              <a:off x="2633147" y="2662452"/>
              <a:ext cx="912448" cy="597403"/>
            </a:xfrm>
            <a:prstGeom prst="chevron">
              <a:avLst/>
            </a:prstGeom>
            <a:solidFill>
              <a:schemeClr val="accent1">
                <a:lumMod val="40000"/>
                <a:lumOff val="6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 2011</a:t>
              </a:r>
            </a:p>
          </p:txBody>
        </p:sp>
        <p:sp>
          <p:nvSpPr>
            <p:cNvPr id="8" name="TextBox 7"/>
            <p:cNvSpPr txBox="1"/>
            <p:nvPr/>
          </p:nvSpPr>
          <p:spPr>
            <a:xfrm>
              <a:off x="1366264" y="2662452"/>
              <a:ext cx="1447884" cy="597403"/>
            </a:xfrm>
            <a:prstGeom prst="homePlate">
              <a:avLst/>
            </a:prstGeom>
            <a:solidFill>
              <a:schemeClr val="accent1">
                <a:lumMod val="20000"/>
                <a:lumOff val="8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defRPr/>
              </a:pPr>
              <a:endPar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endParaRPr>
            </a:p>
          </p:txBody>
        </p:sp>
        <p:sp>
          <p:nvSpPr>
            <p:cNvPr id="9" name="TextBox 8"/>
            <p:cNvSpPr txBox="1"/>
            <p:nvPr/>
          </p:nvSpPr>
          <p:spPr>
            <a:xfrm>
              <a:off x="4076579" y="2666108"/>
              <a:ext cx="851517" cy="597403"/>
            </a:xfrm>
            <a:prstGeom prst="chevron">
              <a:avLst/>
            </a:prstGeom>
            <a:solidFill>
              <a:schemeClr val="tx2">
                <a:lumMod val="60000"/>
                <a:lumOff val="4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2013</a:t>
              </a:r>
              <a:endPar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endParaRPr>
            </a:p>
          </p:txBody>
        </p:sp>
        <p:sp>
          <p:nvSpPr>
            <p:cNvPr id="10" name="직사각형 9"/>
            <p:cNvSpPr/>
            <p:nvPr/>
          </p:nvSpPr>
          <p:spPr>
            <a:xfrm>
              <a:off x="2062413" y="2800344"/>
              <a:ext cx="382490" cy="314797"/>
            </a:xfrm>
            <a:prstGeom prst="rect">
              <a:avLst/>
            </a:prstGeom>
          </p:spPr>
          <p:txBody>
            <a:bodyPr wrap="none">
              <a:spAutoFit/>
            </a:bodyPr>
            <a:lstStyle/>
            <a:p>
              <a:pPr>
                <a:defRPr/>
              </a:pPr>
              <a:r>
                <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2010</a:t>
              </a:r>
            </a:p>
          </p:txBody>
        </p:sp>
        <p:sp>
          <p:nvSpPr>
            <p:cNvPr id="11" name="TextBox 10"/>
            <p:cNvSpPr txBox="1"/>
            <p:nvPr/>
          </p:nvSpPr>
          <p:spPr>
            <a:xfrm>
              <a:off x="3339688" y="2662987"/>
              <a:ext cx="912448" cy="597403"/>
            </a:xfrm>
            <a:prstGeom prst="chevron">
              <a:avLst/>
            </a:prstGeom>
            <a:solidFill>
              <a:schemeClr val="accent1">
                <a:lumMod val="60000"/>
                <a:lumOff val="4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2012</a:t>
              </a:r>
            </a:p>
          </p:txBody>
        </p:sp>
        <p:sp>
          <p:nvSpPr>
            <p:cNvPr id="12" name="TextBox 11"/>
            <p:cNvSpPr txBox="1"/>
            <p:nvPr/>
          </p:nvSpPr>
          <p:spPr>
            <a:xfrm>
              <a:off x="4738870" y="2678699"/>
              <a:ext cx="851517" cy="577745"/>
            </a:xfrm>
            <a:prstGeom prst="chevron">
              <a:avLst/>
            </a:prstGeom>
            <a:solidFill>
              <a:srgbClr val="0070C0"/>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2014</a:t>
              </a:r>
              <a:endPar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endParaRPr>
            </a:p>
          </p:txBody>
        </p:sp>
      </p:grpSp>
      <p:grpSp>
        <p:nvGrpSpPr>
          <p:cNvPr id="13" name="그룹 82"/>
          <p:cNvGrpSpPr/>
          <p:nvPr/>
        </p:nvGrpSpPr>
        <p:grpSpPr>
          <a:xfrm>
            <a:off x="4011507" y="944651"/>
            <a:ext cx="1733540" cy="927883"/>
            <a:chOff x="28575" y="5705076"/>
            <a:chExt cx="1733540" cy="722268"/>
          </a:xfrm>
        </p:grpSpPr>
        <p:grpSp>
          <p:nvGrpSpPr>
            <p:cNvPr id="14" name="그룹 35"/>
            <p:cNvGrpSpPr/>
            <p:nvPr/>
          </p:nvGrpSpPr>
          <p:grpSpPr>
            <a:xfrm rot="331429">
              <a:off x="62505" y="5705076"/>
              <a:ext cx="1699610" cy="722268"/>
              <a:chOff x="2267306" y="1854200"/>
              <a:chExt cx="1460144" cy="654050"/>
            </a:xfrm>
          </p:grpSpPr>
          <p:pic>
            <p:nvPicPr>
              <p:cNvPr id="16" name="Picture 5" descr="shadow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2268538" y="1854200"/>
                <a:ext cx="14589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22"/>
              <p:cNvGrpSpPr>
                <a:grpSpLocks/>
              </p:cNvGrpSpPr>
              <p:nvPr/>
            </p:nvGrpSpPr>
            <p:grpSpPr bwMode="auto">
              <a:xfrm rot="21274814">
                <a:off x="2267306" y="1885835"/>
                <a:ext cx="1418960" cy="500858"/>
                <a:chOff x="3099" y="248"/>
                <a:chExt cx="2138" cy="630"/>
              </a:xfrm>
            </p:grpSpPr>
            <p:sp>
              <p:nvSpPr>
                <p:cNvPr id="18" name="Oval 23"/>
                <p:cNvSpPr>
                  <a:spLocks noChangeArrowheads="1"/>
                </p:cNvSpPr>
                <p:nvPr/>
              </p:nvSpPr>
              <p:spPr bwMode="gray">
                <a:xfrm>
                  <a:off x="3099" y="297"/>
                  <a:ext cx="1958" cy="581"/>
                </a:xfrm>
                <a:prstGeom prst="ellipse">
                  <a:avLst/>
                </a:prstGeom>
                <a:gradFill rotWithShape="1">
                  <a:gsLst>
                    <a:gs pos="0">
                      <a:srgbClr val="7B7B7B"/>
                    </a:gs>
                    <a:gs pos="50000">
                      <a:srgbClr val="DDDDDD"/>
                    </a:gs>
                    <a:gs pos="100000">
                      <a:srgbClr val="7B7B7B"/>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latinLnBrk="1"/>
                  <a:endParaRPr lang="ko-KR" altLang="ko-KR" sz="1600">
                    <a:solidFill>
                      <a:srgbClr val="1F497D"/>
                    </a:solidFill>
                  </a:endParaRPr>
                </a:p>
              </p:txBody>
            </p:sp>
            <p:sp>
              <p:nvSpPr>
                <p:cNvPr id="19" name="Oval 24"/>
                <p:cNvSpPr>
                  <a:spLocks noChangeArrowheads="1"/>
                </p:cNvSpPr>
                <p:nvPr/>
              </p:nvSpPr>
              <p:spPr bwMode="gray">
                <a:xfrm>
                  <a:off x="3278" y="248"/>
                  <a:ext cx="1959" cy="581"/>
                </a:xfrm>
                <a:prstGeom prst="ellipse">
                  <a:avLst/>
                </a:prstGeom>
                <a:gradFill rotWithShape="1">
                  <a:gsLst>
                    <a:gs pos="0">
                      <a:srgbClr val="DDDDDD"/>
                    </a:gs>
                    <a:gs pos="100000">
                      <a:srgbClr val="F4F4F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latinLnBrk="1">
                    <a:lnSpc>
                      <a:spcPct val="90000"/>
                    </a:lnSpc>
                  </a:pPr>
                  <a:r>
                    <a:rPr lang="en-US" altLang="ko-KR" sz="1600" dirty="0">
                      <a:solidFill>
                        <a:srgbClr val="1F497D"/>
                      </a:solidFill>
                    </a:rPr>
                    <a:t>Industrial </a:t>
                  </a:r>
                  <a:br>
                    <a:rPr lang="en-US" altLang="ko-KR" sz="1600" dirty="0">
                      <a:solidFill>
                        <a:srgbClr val="1F497D"/>
                      </a:solidFill>
                    </a:rPr>
                  </a:br>
                  <a:r>
                    <a:rPr lang="en-US" altLang="ko-KR" sz="1600" dirty="0">
                      <a:solidFill>
                        <a:srgbClr val="1F497D"/>
                      </a:solidFill>
                    </a:rPr>
                    <a:t>project </a:t>
                  </a:r>
                  <a:br>
                    <a:rPr lang="en-US" altLang="ko-KR" sz="1600" dirty="0">
                      <a:solidFill>
                        <a:srgbClr val="1F497D"/>
                      </a:solidFill>
                    </a:rPr>
                  </a:br>
                  <a:r>
                    <a:rPr lang="en-US" altLang="ko-KR" sz="1600" dirty="0">
                      <a:solidFill>
                        <a:srgbClr val="1F497D"/>
                      </a:solidFill>
                    </a:rPr>
                    <a:t>progress</a:t>
                  </a:r>
                  <a:endParaRPr lang="ko-KR" altLang="ko-KR" sz="1600" dirty="0">
                    <a:solidFill>
                      <a:srgbClr val="1F497D"/>
                    </a:solidFill>
                  </a:endParaRPr>
                </a:p>
              </p:txBody>
            </p:sp>
          </p:grpSp>
        </p:grpSp>
        <p:sp>
          <p:nvSpPr>
            <p:cNvPr id="15" name="직사각형 14"/>
            <p:cNvSpPr/>
            <p:nvPr/>
          </p:nvSpPr>
          <p:spPr>
            <a:xfrm>
              <a:off x="28575" y="5754891"/>
              <a:ext cx="1634327" cy="239575"/>
            </a:xfrm>
            <a:prstGeom prst="rect">
              <a:avLst/>
            </a:prstGeom>
          </p:spPr>
          <p:txBody>
            <a:bodyPr wrap="square">
              <a:spAutoFit/>
              <a:scene3d>
                <a:camera prst="orthographicFront"/>
                <a:lightRig rig="threePt" dir="t"/>
              </a:scene3d>
              <a:sp3d extrusionH="57150">
                <a:bevelT w="25400" h="25400" prst="artDeco"/>
                <a:bevelB w="38100" h="38100" prst="angle"/>
              </a:sp3d>
            </a:bodyPr>
            <a:lstStyle/>
            <a:p>
              <a:pPr latinLnBrk="1"/>
              <a:endParaRPr lang="ko-KR" altLang="en-US" sz="1400" dirty="0">
                <a:gradFill flip="none" rotWithShape="1">
                  <a:gsLst>
                    <a:gs pos="0">
                      <a:prstClr val="black">
                        <a:lumMod val="65000"/>
                        <a:lumOff val="35000"/>
                      </a:prstClr>
                    </a:gs>
                    <a:gs pos="100000">
                      <a:prstClr val="black"/>
                    </a:gs>
                  </a:gsLst>
                  <a:lin ang="5400000" scaled="1"/>
                  <a:tileRect/>
                </a:gradFill>
                <a:effectLst>
                  <a:reflection blurRad="6350" stA="55000" endA="300" endPos="45500" dir="5400000" sy="-100000" algn="bl" rotWithShape="0"/>
                </a:effectLst>
                <a:latin typeface="HY헤드라인M" pitchFamily="18" charset="-127"/>
              </a:endParaRPr>
            </a:p>
          </p:txBody>
        </p:sp>
      </p:grpSp>
      <p:grpSp>
        <p:nvGrpSpPr>
          <p:cNvPr id="20" name="그룹 19"/>
          <p:cNvGrpSpPr/>
          <p:nvPr/>
        </p:nvGrpSpPr>
        <p:grpSpPr>
          <a:xfrm>
            <a:off x="6048511" y="2278248"/>
            <a:ext cx="3008915" cy="3866070"/>
            <a:chOff x="0" y="2708920"/>
            <a:chExt cx="4499992" cy="3456384"/>
          </a:xfrm>
        </p:grpSpPr>
        <p:sp>
          <p:nvSpPr>
            <p:cNvPr id="21" name="모서리가 둥근 직사각형 20"/>
            <p:cNvSpPr/>
            <p:nvPr/>
          </p:nvSpPr>
          <p:spPr bwMode="auto">
            <a:xfrm>
              <a:off x="0" y="2708920"/>
              <a:ext cx="4499992" cy="3247595"/>
            </a:xfrm>
            <a:prstGeom prst="roundRect">
              <a:avLst/>
            </a:prstGeom>
            <a:noFill/>
            <a:ln>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endParaRPr>
            </a:p>
          </p:txBody>
        </p:sp>
        <p:sp>
          <p:nvSpPr>
            <p:cNvPr id="22" name="TextBox 21"/>
            <p:cNvSpPr txBox="1"/>
            <p:nvPr/>
          </p:nvSpPr>
          <p:spPr bwMode="auto">
            <a:xfrm>
              <a:off x="33417" y="5259421"/>
              <a:ext cx="4466575" cy="905883"/>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noAutofit/>
            </a:bodyPr>
            <a:lstStyle/>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a:p>
              <a:pPr marL="285750" indent="-285750" eaLnBrk="0" fontAlgn="base" hangingPunct="0">
                <a:spcBef>
                  <a:spcPct val="0"/>
                </a:spcBef>
                <a:spcAft>
                  <a:spcPct val="0"/>
                </a:spcAft>
                <a:buFont typeface="Arial" pitchFamily="34" charset="0"/>
                <a:buChar char="•"/>
              </a:pPr>
              <a:r>
                <a:rPr kumimoji="1" lang="en-US" altLang="ko-KR" sz="1600" kern="0" dirty="0">
                  <a:solidFill>
                    <a:prstClr val="black"/>
                  </a:solidFill>
                </a:rPr>
                <a:t>ICSE 2012, ICST 2012  </a:t>
              </a:r>
            </a:p>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p:txBody>
        </p:sp>
      </p:grpSp>
      <p:sp>
        <p:nvSpPr>
          <p:cNvPr id="23" name="자유형 22"/>
          <p:cNvSpPr/>
          <p:nvPr/>
        </p:nvSpPr>
        <p:spPr>
          <a:xfrm rot="10800000">
            <a:off x="3459154" y="1659789"/>
            <a:ext cx="4095472" cy="593148"/>
          </a:xfrm>
          <a:custGeom>
            <a:avLst/>
            <a:gdLst>
              <a:gd name="connsiteX0" fmla="*/ 0 w 3552825"/>
              <a:gd name="connsiteY0" fmla="*/ 1238250 h 1238250"/>
              <a:gd name="connsiteX1" fmla="*/ 309563 w 3552825"/>
              <a:gd name="connsiteY1" fmla="*/ 0 h 1238250"/>
              <a:gd name="connsiteX2" fmla="*/ 3243263 w 3552825"/>
              <a:gd name="connsiteY2" fmla="*/ 0 h 1238250"/>
              <a:gd name="connsiteX3" fmla="*/ 3552825 w 3552825"/>
              <a:gd name="connsiteY3" fmla="*/ 1238250 h 1238250"/>
              <a:gd name="connsiteX4" fmla="*/ 0 w 3552825"/>
              <a:gd name="connsiteY4" fmla="*/ 1238250 h 1238250"/>
              <a:gd name="connsiteX0" fmla="*/ 1509712 w 5062537"/>
              <a:gd name="connsiteY0" fmla="*/ 1238250 h 1238250"/>
              <a:gd name="connsiteX1" fmla="*/ 0 w 5062537"/>
              <a:gd name="connsiteY1" fmla="*/ 704850 h 1238250"/>
              <a:gd name="connsiteX2" fmla="*/ 4752975 w 5062537"/>
              <a:gd name="connsiteY2" fmla="*/ 0 h 1238250"/>
              <a:gd name="connsiteX3" fmla="*/ 5062537 w 5062537"/>
              <a:gd name="connsiteY3" fmla="*/ 1238250 h 1238250"/>
              <a:gd name="connsiteX4" fmla="*/ 1509712 w 5062537"/>
              <a:gd name="connsiteY4" fmla="*/ 1238250 h 1238250"/>
              <a:gd name="connsiteX0" fmla="*/ 1509712 w 5062537"/>
              <a:gd name="connsiteY0" fmla="*/ 533400 h 533400"/>
              <a:gd name="connsiteX1" fmla="*/ 0 w 5062537"/>
              <a:gd name="connsiteY1" fmla="*/ 0 h 533400"/>
              <a:gd name="connsiteX2" fmla="*/ 2266950 w 5062537"/>
              <a:gd name="connsiteY2" fmla="*/ 9525 h 533400"/>
              <a:gd name="connsiteX3" fmla="*/ 5062537 w 5062537"/>
              <a:gd name="connsiteY3" fmla="*/ 533400 h 533400"/>
              <a:gd name="connsiteX4" fmla="*/ 1509712 w 5062537"/>
              <a:gd name="connsiteY4" fmla="*/ 533400 h 533400"/>
              <a:gd name="connsiteX0" fmla="*/ 3756924 w 7309749"/>
              <a:gd name="connsiteY0" fmla="*/ 590550 h 590550"/>
              <a:gd name="connsiteX1" fmla="*/ 0 w 7309749"/>
              <a:gd name="connsiteY1" fmla="*/ 0 h 590550"/>
              <a:gd name="connsiteX2" fmla="*/ 4514162 w 7309749"/>
              <a:gd name="connsiteY2" fmla="*/ 66675 h 590550"/>
              <a:gd name="connsiteX3" fmla="*/ 7309749 w 7309749"/>
              <a:gd name="connsiteY3" fmla="*/ 590550 h 590550"/>
              <a:gd name="connsiteX4" fmla="*/ 3756924 w 7309749"/>
              <a:gd name="connsiteY4" fmla="*/ 590550 h 590550"/>
              <a:gd name="connsiteX0" fmla="*/ 3756924 w 7392613"/>
              <a:gd name="connsiteY0" fmla="*/ 590550 h 590550"/>
              <a:gd name="connsiteX1" fmla="*/ 0 w 7392613"/>
              <a:gd name="connsiteY1" fmla="*/ 0 h 590550"/>
              <a:gd name="connsiteX2" fmla="*/ 7392613 w 7392613"/>
              <a:gd name="connsiteY2" fmla="*/ 0 h 590550"/>
              <a:gd name="connsiteX3" fmla="*/ 7309749 w 7392613"/>
              <a:gd name="connsiteY3" fmla="*/ 590550 h 590550"/>
              <a:gd name="connsiteX4" fmla="*/ 3756924 w 7392613"/>
              <a:gd name="connsiteY4" fmla="*/ 590550 h 590550"/>
              <a:gd name="connsiteX0" fmla="*/ 6812122 w 10447811"/>
              <a:gd name="connsiteY0" fmla="*/ 590550 h 590550"/>
              <a:gd name="connsiteX1" fmla="*/ 0 w 10447811"/>
              <a:gd name="connsiteY1" fmla="*/ 0 h 590550"/>
              <a:gd name="connsiteX2" fmla="*/ 10447811 w 10447811"/>
              <a:gd name="connsiteY2" fmla="*/ 0 h 590550"/>
              <a:gd name="connsiteX3" fmla="*/ 10364947 w 10447811"/>
              <a:gd name="connsiteY3" fmla="*/ 590550 h 590550"/>
              <a:gd name="connsiteX4" fmla="*/ 6812122 w 10447811"/>
              <a:gd name="connsiteY4" fmla="*/ 590550 h 590550"/>
              <a:gd name="connsiteX0" fmla="*/ 0 w 3635689"/>
              <a:gd name="connsiteY0" fmla="*/ 590550 h 590550"/>
              <a:gd name="connsiteX1" fmla="*/ 1801945 w 3635689"/>
              <a:gd name="connsiteY1" fmla="*/ 7557 h 590550"/>
              <a:gd name="connsiteX2" fmla="*/ 3635689 w 3635689"/>
              <a:gd name="connsiteY2" fmla="*/ 0 h 590550"/>
              <a:gd name="connsiteX3" fmla="*/ 3552825 w 3635689"/>
              <a:gd name="connsiteY3" fmla="*/ 590550 h 590550"/>
              <a:gd name="connsiteX4" fmla="*/ 0 w 3635689"/>
              <a:gd name="connsiteY4" fmla="*/ 590550 h 590550"/>
              <a:gd name="connsiteX0" fmla="*/ 0 w 8784096"/>
              <a:gd name="connsiteY0" fmla="*/ 582993 h 582993"/>
              <a:gd name="connsiteX1" fmla="*/ 1801945 w 8784096"/>
              <a:gd name="connsiteY1" fmla="*/ 0 h 582993"/>
              <a:gd name="connsiteX2" fmla="*/ 8784096 w 8784096"/>
              <a:gd name="connsiteY2" fmla="*/ 0 h 582993"/>
              <a:gd name="connsiteX3" fmla="*/ 3552825 w 8784096"/>
              <a:gd name="connsiteY3" fmla="*/ 582993 h 582993"/>
              <a:gd name="connsiteX4" fmla="*/ 0 w 8784096"/>
              <a:gd name="connsiteY4" fmla="*/ 582993 h 582993"/>
              <a:gd name="connsiteX0" fmla="*/ 0 w 9785731"/>
              <a:gd name="connsiteY0" fmla="*/ 575436 h 582993"/>
              <a:gd name="connsiteX1" fmla="*/ 2803580 w 9785731"/>
              <a:gd name="connsiteY1" fmla="*/ 0 h 582993"/>
              <a:gd name="connsiteX2" fmla="*/ 9785731 w 9785731"/>
              <a:gd name="connsiteY2" fmla="*/ 0 h 582993"/>
              <a:gd name="connsiteX3" fmla="*/ 4554460 w 9785731"/>
              <a:gd name="connsiteY3" fmla="*/ 582993 h 582993"/>
              <a:gd name="connsiteX4" fmla="*/ 0 w 9785731"/>
              <a:gd name="connsiteY4" fmla="*/ 575436 h 582993"/>
              <a:gd name="connsiteX0" fmla="*/ 0 w 9865862"/>
              <a:gd name="connsiteY0" fmla="*/ 590550 h 590550"/>
              <a:gd name="connsiteX1" fmla="*/ 2883711 w 9865862"/>
              <a:gd name="connsiteY1" fmla="*/ 0 h 590550"/>
              <a:gd name="connsiteX2" fmla="*/ 9865862 w 9865862"/>
              <a:gd name="connsiteY2" fmla="*/ 0 h 590550"/>
              <a:gd name="connsiteX3" fmla="*/ 4634591 w 9865862"/>
              <a:gd name="connsiteY3" fmla="*/ 582993 h 590550"/>
              <a:gd name="connsiteX4" fmla="*/ 0 w 9865862"/>
              <a:gd name="connsiteY4" fmla="*/ 590550 h 590550"/>
              <a:gd name="connsiteX0" fmla="*/ 1663715 w 11529577"/>
              <a:gd name="connsiteY0" fmla="*/ 590550 h 590550"/>
              <a:gd name="connsiteX1" fmla="*/ 0 w 11529577"/>
              <a:gd name="connsiteY1" fmla="*/ 0 h 590550"/>
              <a:gd name="connsiteX2" fmla="*/ 11529577 w 11529577"/>
              <a:gd name="connsiteY2" fmla="*/ 0 h 590550"/>
              <a:gd name="connsiteX3" fmla="*/ 6298306 w 11529577"/>
              <a:gd name="connsiteY3" fmla="*/ 582993 h 590550"/>
              <a:gd name="connsiteX4" fmla="*/ 1663715 w 11529577"/>
              <a:gd name="connsiteY4" fmla="*/ 590550 h 590550"/>
              <a:gd name="connsiteX0" fmla="*/ 1663715 w 8224179"/>
              <a:gd name="connsiteY0" fmla="*/ 598107 h 598107"/>
              <a:gd name="connsiteX1" fmla="*/ 0 w 8224179"/>
              <a:gd name="connsiteY1" fmla="*/ 7557 h 598107"/>
              <a:gd name="connsiteX2" fmla="*/ 8224179 w 8224179"/>
              <a:gd name="connsiteY2" fmla="*/ 0 h 598107"/>
              <a:gd name="connsiteX3" fmla="*/ 6298306 w 8224179"/>
              <a:gd name="connsiteY3" fmla="*/ 590550 h 598107"/>
              <a:gd name="connsiteX4" fmla="*/ 1663715 w 8224179"/>
              <a:gd name="connsiteY4" fmla="*/ 598107 h 598107"/>
              <a:gd name="connsiteX0" fmla="*/ 762243 w 7322707"/>
              <a:gd name="connsiteY0" fmla="*/ 598107 h 598107"/>
              <a:gd name="connsiteX1" fmla="*/ 0 w 7322707"/>
              <a:gd name="connsiteY1" fmla="*/ 15114 h 598107"/>
              <a:gd name="connsiteX2" fmla="*/ 7322707 w 7322707"/>
              <a:gd name="connsiteY2" fmla="*/ 0 h 598107"/>
              <a:gd name="connsiteX3" fmla="*/ 5396834 w 7322707"/>
              <a:gd name="connsiteY3" fmla="*/ 590550 h 598107"/>
              <a:gd name="connsiteX4" fmla="*/ 762243 w 7322707"/>
              <a:gd name="connsiteY4" fmla="*/ 598107 h 598107"/>
              <a:gd name="connsiteX0" fmla="*/ 201326 w 7322707"/>
              <a:gd name="connsiteY0" fmla="*/ 605664 h 605664"/>
              <a:gd name="connsiteX1" fmla="*/ 0 w 7322707"/>
              <a:gd name="connsiteY1" fmla="*/ 15114 h 605664"/>
              <a:gd name="connsiteX2" fmla="*/ 7322707 w 7322707"/>
              <a:gd name="connsiteY2" fmla="*/ 0 h 605664"/>
              <a:gd name="connsiteX3" fmla="*/ 5396834 w 7322707"/>
              <a:gd name="connsiteY3" fmla="*/ 590550 h 605664"/>
              <a:gd name="connsiteX4" fmla="*/ 201326 w 7322707"/>
              <a:gd name="connsiteY4" fmla="*/ 605664 h 605664"/>
              <a:gd name="connsiteX0" fmla="*/ 241391 w 7362772"/>
              <a:gd name="connsiteY0" fmla="*/ 605664 h 605664"/>
              <a:gd name="connsiteX1" fmla="*/ 0 w 7362772"/>
              <a:gd name="connsiteY1" fmla="*/ 7557 h 605664"/>
              <a:gd name="connsiteX2" fmla="*/ 7362772 w 7362772"/>
              <a:gd name="connsiteY2" fmla="*/ 0 h 605664"/>
              <a:gd name="connsiteX3" fmla="*/ 5436899 w 7362772"/>
              <a:gd name="connsiteY3" fmla="*/ 590550 h 605664"/>
              <a:gd name="connsiteX4" fmla="*/ 241391 w 7362772"/>
              <a:gd name="connsiteY4" fmla="*/ 605664 h 605664"/>
              <a:gd name="connsiteX0" fmla="*/ 241391 w 7362772"/>
              <a:gd name="connsiteY0" fmla="*/ 605664 h 605664"/>
              <a:gd name="connsiteX1" fmla="*/ 0 w 7362772"/>
              <a:gd name="connsiteY1" fmla="*/ 7557 h 605664"/>
              <a:gd name="connsiteX2" fmla="*/ 7362772 w 7362772"/>
              <a:gd name="connsiteY2" fmla="*/ 0 h 605664"/>
              <a:gd name="connsiteX3" fmla="*/ 5602573 w 7362772"/>
              <a:gd name="connsiteY3" fmla="*/ 598107 h 605664"/>
              <a:gd name="connsiteX4" fmla="*/ 241391 w 7362772"/>
              <a:gd name="connsiteY4" fmla="*/ 605664 h 605664"/>
              <a:gd name="connsiteX0" fmla="*/ 241391 w 7362772"/>
              <a:gd name="connsiteY0" fmla="*/ 605664 h 613221"/>
              <a:gd name="connsiteX1" fmla="*/ 0 w 7362772"/>
              <a:gd name="connsiteY1" fmla="*/ 7557 h 613221"/>
              <a:gd name="connsiteX2" fmla="*/ 7362772 w 7362772"/>
              <a:gd name="connsiteY2" fmla="*/ 0 h 613221"/>
              <a:gd name="connsiteX3" fmla="*/ 6845117 w 7362772"/>
              <a:gd name="connsiteY3" fmla="*/ 613221 h 613221"/>
              <a:gd name="connsiteX4" fmla="*/ 241391 w 7362772"/>
              <a:gd name="connsiteY4" fmla="*/ 605664 h 613221"/>
              <a:gd name="connsiteX0" fmla="*/ 593445 w 7362772"/>
              <a:gd name="connsiteY0" fmla="*/ 598107 h 613221"/>
              <a:gd name="connsiteX1" fmla="*/ 0 w 7362772"/>
              <a:gd name="connsiteY1" fmla="*/ 7557 h 613221"/>
              <a:gd name="connsiteX2" fmla="*/ 7362772 w 7362772"/>
              <a:gd name="connsiteY2" fmla="*/ 0 h 613221"/>
              <a:gd name="connsiteX3" fmla="*/ 6845117 w 7362772"/>
              <a:gd name="connsiteY3" fmla="*/ 613221 h 613221"/>
              <a:gd name="connsiteX4" fmla="*/ 593445 w 7362772"/>
              <a:gd name="connsiteY4" fmla="*/ 598107 h 613221"/>
              <a:gd name="connsiteX0" fmla="*/ 1111174 w 7880501"/>
              <a:gd name="connsiteY0" fmla="*/ 598107 h 613221"/>
              <a:gd name="connsiteX1" fmla="*/ 0 w 7880501"/>
              <a:gd name="connsiteY1" fmla="*/ 7557 h 613221"/>
              <a:gd name="connsiteX2" fmla="*/ 7880501 w 7880501"/>
              <a:gd name="connsiteY2" fmla="*/ 0 h 613221"/>
              <a:gd name="connsiteX3" fmla="*/ 7362846 w 7880501"/>
              <a:gd name="connsiteY3" fmla="*/ 613221 h 613221"/>
              <a:gd name="connsiteX4" fmla="*/ 1111174 w 7880501"/>
              <a:gd name="connsiteY4" fmla="*/ 598107 h 613221"/>
              <a:gd name="connsiteX0" fmla="*/ 4341794 w 7880501"/>
              <a:gd name="connsiteY0" fmla="*/ 613221 h 613221"/>
              <a:gd name="connsiteX1" fmla="*/ 0 w 7880501"/>
              <a:gd name="connsiteY1" fmla="*/ 7557 h 613221"/>
              <a:gd name="connsiteX2" fmla="*/ 7880501 w 7880501"/>
              <a:gd name="connsiteY2" fmla="*/ 0 h 613221"/>
              <a:gd name="connsiteX3" fmla="*/ 7362846 w 7880501"/>
              <a:gd name="connsiteY3" fmla="*/ 613221 h 613221"/>
              <a:gd name="connsiteX4" fmla="*/ 4341794 w 7880501"/>
              <a:gd name="connsiteY4" fmla="*/ 613221 h 613221"/>
              <a:gd name="connsiteX0" fmla="*/ 4341794 w 7880501"/>
              <a:gd name="connsiteY0" fmla="*/ 613221 h 613221"/>
              <a:gd name="connsiteX1" fmla="*/ 0 w 7880501"/>
              <a:gd name="connsiteY1" fmla="*/ 7557 h 613221"/>
              <a:gd name="connsiteX2" fmla="*/ 7880501 w 7880501"/>
              <a:gd name="connsiteY2" fmla="*/ 0 h 613221"/>
              <a:gd name="connsiteX3" fmla="*/ 3493630 w 7880501"/>
              <a:gd name="connsiteY3" fmla="*/ 613221 h 613221"/>
              <a:gd name="connsiteX4" fmla="*/ 4341794 w 7880501"/>
              <a:gd name="connsiteY4" fmla="*/ 613221 h 613221"/>
              <a:gd name="connsiteX0" fmla="*/ 2132240 w 7880501"/>
              <a:gd name="connsiteY0" fmla="*/ 605405 h 613221"/>
              <a:gd name="connsiteX1" fmla="*/ 0 w 7880501"/>
              <a:gd name="connsiteY1" fmla="*/ 7557 h 613221"/>
              <a:gd name="connsiteX2" fmla="*/ 7880501 w 7880501"/>
              <a:gd name="connsiteY2" fmla="*/ 0 h 613221"/>
              <a:gd name="connsiteX3" fmla="*/ 3493630 w 7880501"/>
              <a:gd name="connsiteY3" fmla="*/ 613221 h 613221"/>
              <a:gd name="connsiteX4" fmla="*/ 2132240 w 7880501"/>
              <a:gd name="connsiteY4" fmla="*/ 605405 h 613221"/>
              <a:gd name="connsiteX0" fmla="*/ 0 w 5748261"/>
              <a:gd name="connsiteY0" fmla="*/ 605664 h 613480"/>
              <a:gd name="connsiteX1" fmla="*/ 2646793 w 5748261"/>
              <a:gd name="connsiteY1" fmla="*/ 0 h 613480"/>
              <a:gd name="connsiteX2" fmla="*/ 5748261 w 5748261"/>
              <a:gd name="connsiteY2" fmla="*/ 259 h 613480"/>
              <a:gd name="connsiteX3" fmla="*/ 1361390 w 5748261"/>
              <a:gd name="connsiteY3" fmla="*/ 613480 h 613480"/>
              <a:gd name="connsiteX4" fmla="*/ 0 w 5748261"/>
              <a:gd name="connsiteY4" fmla="*/ 605664 h 613480"/>
              <a:gd name="connsiteX0" fmla="*/ 0 w 5418328"/>
              <a:gd name="connsiteY0" fmla="*/ 605664 h 613480"/>
              <a:gd name="connsiteX1" fmla="*/ 2646793 w 5418328"/>
              <a:gd name="connsiteY1" fmla="*/ 0 h 613480"/>
              <a:gd name="connsiteX2" fmla="*/ 5418328 w 5418328"/>
              <a:gd name="connsiteY2" fmla="*/ 259 h 613480"/>
              <a:gd name="connsiteX3" fmla="*/ 1361390 w 5418328"/>
              <a:gd name="connsiteY3" fmla="*/ 613480 h 613480"/>
              <a:gd name="connsiteX4" fmla="*/ 0 w 5418328"/>
              <a:gd name="connsiteY4" fmla="*/ 605664 h 61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328" h="613480">
                <a:moveTo>
                  <a:pt x="0" y="605664"/>
                </a:moveTo>
                <a:lnTo>
                  <a:pt x="2646793" y="0"/>
                </a:lnTo>
                <a:lnTo>
                  <a:pt x="5418328" y="259"/>
                </a:lnTo>
                <a:lnTo>
                  <a:pt x="1361390" y="613480"/>
                </a:lnTo>
                <a:lnTo>
                  <a:pt x="0" y="605664"/>
                </a:lnTo>
                <a:close/>
              </a:path>
            </a:pathLst>
          </a:custGeom>
          <a:gradFill>
            <a:gsLst>
              <a:gs pos="100000">
                <a:schemeClr val="bg2">
                  <a:lumMod val="75000"/>
                  <a:alpha val="0"/>
                </a:schemeClr>
              </a:gs>
              <a:gs pos="50000">
                <a:srgbClr val="FFFF00">
                  <a:alpha val="50000"/>
                </a:srgbClr>
              </a:gs>
              <a:gs pos="0">
                <a:srgbClr val="FFC000"/>
              </a:gs>
            </a:gsLst>
            <a:lin ang="16200000" scaled="0"/>
          </a:gradFill>
          <a:ln w="22225">
            <a:gradFill>
              <a:gsLst>
                <a:gs pos="0">
                  <a:schemeClr val="accent1">
                    <a:tint val="66000"/>
                    <a:satMod val="160000"/>
                    <a:alpha val="0"/>
                  </a:schemeClr>
                </a:gs>
                <a:gs pos="50000">
                  <a:srgbClr val="FFC000">
                    <a:alpha val="50000"/>
                  </a:srgbClr>
                </a:gs>
                <a:gs pos="100000">
                  <a:schemeClr val="accent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endParaRPr lang="ko-KR" altLang="en-US">
              <a:solidFill>
                <a:prstClr val="white"/>
              </a:solidFill>
            </a:endParaRPr>
          </a:p>
        </p:txBody>
      </p:sp>
      <p:sp>
        <p:nvSpPr>
          <p:cNvPr id="24" name="자유형 23"/>
          <p:cNvSpPr/>
          <p:nvPr/>
        </p:nvSpPr>
        <p:spPr>
          <a:xfrm rot="10800000">
            <a:off x="6391724" y="1659789"/>
            <a:ext cx="2310953" cy="628336"/>
          </a:xfrm>
          <a:custGeom>
            <a:avLst/>
            <a:gdLst>
              <a:gd name="connsiteX0" fmla="*/ 0 w 3552825"/>
              <a:gd name="connsiteY0" fmla="*/ 1238250 h 1238250"/>
              <a:gd name="connsiteX1" fmla="*/ 309563 w 3552825"/>
              <a:gd name="connsiteY1" fmla="*/ 0 h 1238250"/>
              <a:gd name="connsiteX2" fmla="*/ 3243263 w 3552825"/>
              <a:gd name="connsiteY2" fmla="*/ 0 h 1238250"/>
              <a:gd name="connsiteX3" fmla="*/ 3552825 w 3552825"/>
              <a:gd name="connsiteY3" fmla="*/ 1238250 h 1238250"/>
              <a:gd name="connsiteX4" fmla="*/ 0 w 3552825"/>
              <a:gd name="connsiteY4" fmla="*/ 1238250 h 1238250"/>
              <a:gd name="connsiteX0" fmla="*/ 1509712 w 5062537"/>
              <a:gd name="connsiteY0" fmla="*/ 1238250 h 1238250"/>
              <a:gd name="connsiteX1" fmla="*/ 0 w 5062537"/>
              <a:gd name="connsiteY1" fmla="*/ 704850 h 1238250"/>
              <a:gd name="connsiteX2" fmla="*/ 4752975 w 5062537"/>
              <a:gd name="connsiteY2" fmla="*/ 0 h 1238250"/>
              <a:gd name="connsiteX3" fmla="*/ 5062537 w 5062537"/>
              <a:gd name="connsiteY3" fmla="*/ 1238250 h 1238250"/>
              <a:gd name="connsiteX4" fmla="*/ 1509712 w 5062537"/>
              <a:gd name="connsiteY4" fmla="*/ 1238250 h 1238250"/>
              <a:gd name="connsiteX0" fmla="*/ 1509712 w 5062537"/>
              <a:gd name="connsiteY0" fmla="*/ 533400 h 533400"/>
              <a:gd name="connsiteX1" fmla="*/ 0 w 5062537"/>
              <a:gd name="connsiteY1" fmla="*/ 0 h 533400"/>
              <a:gd name="connsiteX2" fmla="*/ 2266950 w 5062537"/>
              <a:gd name="connsiteY2" fmla="*/ 9525 h 533400"/>
              <a:gd name="connsiteX3" fmla="*/ 5062537 w 5062537"/>
              <a:gd name="connsiteY3" fmla="*/ 533400 h 533400"/>
              <a:gd name="connsiteX4" fmla="*/ 1509712 w 5062537"/>
              <a:gd name="connsiteY4" fmla="*/ 533400 h 533400"/>
              <a:gd name="connsiteX0" fmla="*/ 3756924 w 7309749"/>
              <a:gd name="connsiteY0" fmla="*/ 590550 h 590550"/>
              <a:gd name="connsiteX1" fmla="*/ 0 w 7309749"/>
              <a:gd name="connsiteY1" fmla="*/ 0 h 590550"/>
              <a:gd name="connsiteX2" fmla="*/ 4514162 w 7309749"/>
              <a:gd name="connsiteY2" fmla="*/ 66675 h 590550"/>
              <a:gd name="connsiteX3" fmla="*/ 7309749 w 7309749"/>
              <a:gd name="connsiteY3" fmla="*/ 590550 h 590550"/>
              <a:gd name="connsiteX4" fmla="*/ 3756924 w 7309749"/>
              <a:gd name="connsiteY4" fmla="*/ 590550 h 590550"/>
              <a:gd name="connsiteX0" fmla="*/ 3756924 w 7392613"/>
              <a:gd name="connsiteY0" fmla="*/ 590550 h 590550"/>
              <a:gd name="connsiteX1" fmla="*/ 0 w 7392613"/>
              <a:gd name="connsiteY1" fmla="*/ 0 h 590550"/>
              <a:gd name="connsiteX2" fmla="*/ 7392613 w 7392613"/>
              <a:gd name="connsiteY2" fmla="*/ 0 h 590550"/>
              <a:gd name="connsiteX3" fmla="*/ 7309749 w 7392613"/>
              <a:gd name="connsiteY3" fmla="*/ 590550 h 590550"/>
              <a:gd name="connsiteX4" fmla="*/ 3756924 w 7392613"/>
              <a:gd name="connsiteY4" fmla="*/ 590550 h 590550"/>
              <a:gd name="connsiteX0" fmla="*/ 6812122 w 10447811"/>
              <a:gd name="connsiteY0" fmla="*/ 590550 h 590550"/>
              <a:gd name="connsiteX1" fmla="*/ 0 w 10447811"/>
              <a:gd name="connsiteY1" fmla="*/ 0 h 590550"/>
              <a:gd name="connsiteX2" fmla="*/ 10447811 w 10447811"/>
              <a:gd name="connsiteY2" fmla="*/ 0 h 590550"/>
              <a:gd name="connsiteX3" fmla="*/ 10364947 w 10447811"/>
              <a:gd name="connsiteY3" fmla="*/ 590550 h 590550"/>
              <a:gd name="connsiteX4" fmla="*/ 6812122 w 10447811"/>
              <a:gd name="connsiteY4" fmla="*/ 590550 h 590550"/>
              <a:gd name="connsiteX0" fmla="*/ 0 w 3635689"/>
              <a:gd name="connsiteY0" fmla="*/ 590550 h 590550"/>
              <a:gd name="connsiteX1" fmla="*/ 1801945 w 3635689"/>
              <a:gd name="connsiteY1" fmla="*/ 7557 h 590550"/>
              <a:gd name="connsiteX2" fmla="*/ 3635689 w 3635689"/>
              <a:gd name="connsiteY2" fmla="*/ 0 h 590550"/>
              <a:gd name="connsiteX3" fmla="*/ 3552825 w 3635689"/>
              <a:gd name="connsiteY3" fmla="*/ 590550 h 590550"/>
              <a:gd name="connsiteX4" fmla="*/ 0 w 3635689"/>
              <a:gd name="connsiteY4" fmla="*/ 590550 h 590550"/>
              <a:gd name="connsiteX0" fmla="*/ 0 w 8784096"/>
              <a:gd name="connsiteY0" fmla="*/ 582993 h 582993"/>
              <a:gd name="connsiteX1" fmla="*/ 1801945 w 8784096"/>
              <a:gd name="connsiteY1" fmla="*/ 0 h 582993"/>
              <a:gd name="connsiteX2" fmla="*/ 8784096 w 8784096"/>
              <a:gd name="connsiteY2" fmla="*/ 0 h 582993"/>
              <a:gd name="connsiteX3" fmla="*/ 3552825 w 8784096"/>
              <a:gd name="connsiteY3" fmla="*/ 582993 h 582993"/>
              <a:gd name="connsiteX4" fmla="*/ 0 w 8784096"/>
              <a:gd name="connsiteY4" fmla="*/ 582993 h 582993"/>
              <a:gd name="connsiteX0" fmla="*/ 0 w 9785731"/>
              <a:gd name="connsiteY0" fmla="*/ 575436 h 582993"/>
              <a:gd name="connsiteX1" fmla="*/ 2803580 w 9785731"/>
              <a:gd name="connsiteY1" fmla="*/ 0 h 582993"/>
              <a:gd name="connsiteX2" fmla="*/ 9785731 w 9785731"/>
              <a:gd name="connsiteY2" fmla="*/ 0 h 582993"/>
              <a:gd name="connsiteX3" fmla="*/ 4554460 w 9785731"/>
              <a:gd name="connsiteY3" fmla="*/ 582993 h 582993"/>
              <a:gd name="connsiteX4" fmla="*/ 0 w 9785731"/>
              <a:gd name="connsiteY4" fmla="*/ 575436 h 582993"/>
              <a:gd name="connsiteX0" fmla="*/ 0 w 9865862"/>
              <a:gd name="connsiteY0" fmla="*/ 590550 h 590550"/>
              <a:gd name="connsiteX1" fmla="*/ 2883711 w 9865862"/>
              <a:gd name="connsiteY1" fmla="*/ 0 h 590550"/>
              <a:gd name="connsiteX2" fmla="*/ 9865862 w 9865862"/>
              <a:gd name="connsiteY2" fmla="*/ 0 h 590550"/>
              <a:gd name="connsiteX3" fmla="*/ 4634591 w 9865862"/>
              <a:gd name="connsiteY3" fmla="*/ 582993 h 590550"/>
              <a:gd name="connsiteX4" fmla="*/ 0 w 9865862"/>
              <a:gd name="connsiteY4" fmla="*/ 590550 h 590550"/>
              <a:gd name="connsiteX0" fmla="*/ 1663715 w 11529577"/>
              <a:gd name="connsiteY0" fmla="*/ 590550 h 590550"/>
              <a:gd name="connsiteX1" fmla="*/ 0 w 11529577"/>
              <a:gd name="connsiteY1" fmla="*/ 0 h 590550"/>
              <a:gd name="connsiteX2" fmla="*/ 11529577 w 11529577"/>
              <a:gd name="connsiteY2" fmla="*/ 0 h 590550"/>
              <a:gd name="connsiteX3" fmla="*/ 6298306 w 11529577"/>
              <a:gd name="connsiteY3" fmla="*/ 582993 h 590550"/>
              <a:gd name="connsiteX4" fmla="*/ 1663715 w 11529577"/>
              <a:gd name="connsiteY4" fmla="*/ 590550 h 590550"/>
              <a:gd name="connsiteX0" fmla="*/ 1663715 w 8224179"/>
              <a:gd name="connsiteY0" fmla="*/ 598107 h 598107"/>
              <a:gd name="connsiteX1" fmla="*/ 0 w 8224179"/>
              <a:gd name="connsiteY1" fmla="*/ 7557 h 598107"/>
              <a:gd name="connsiteX2" fmla="*/ 8224179 w 8224179"/>
              <a:gd name="connsiteY2" fmla="*/ 0 h 598107"/>
              <a:gd name="connsiteX3" fmla="*/ 6298306 w 8224179"/>
              <a:gd name="connsiteY3" fmla="*/ 590550 h 598107"/>
              <a:gd name="connsiteX4" fmla="*/ 1663715 w 8224179"/>
              <a:gd name="connsiteY4" fmla="*/ 598107 h 598107"/>
              <a:gd name="connsiteX0" fmla="*/ 762243 w 7322707"/>
              <a:gd name="connsiteY0" fmla="*/ 598107 h 598107"/>
              <a:gd name="connsiteX1" fmla="*/ 0 w 7322707"/>
              <a:gd name="connsiteY1" fmla="*/ 15114 h 598107"/>
              <a:gd name="connsiteX2" fmla="*/ 7322707 w 7322707"/>
              <a:gd name="connsiteY2" fmla="*/ 0 h 598107"/>
              <a:gd name="connsiteX3" fmla="*/ 5396834 w 7322707"/>
              <a:gd name="connsiteY3" fmla="*/ 590550 h 598107"/>
              <a:gd name="connsiteX4" fmla="*/ 762243 w 7322707"/>
              <a:gd name="connsiteY4" fmla="*/ 598107 h 598107"/>
              <a:gd name="connsiteX0" fmla="*/ 201326 w 7322707"/>
              <a:gd name="connsiteY0" fmla="*/ 605664 h 605664"/>
              <a:gd name="connsiteX1" fmla="*/ 0 w 7322707"/>
              <a:gd name="connsiteY1" fmla="*/ 15114 h 605664"/>
              <a:gd name="connsiteX2" fmla="*/ 7322707 w 7322707"/>
              <a:gd name="connsiteY2" fmla="*/ 0 h 605664"/>
              <a:gd name="connsiteX3" fmla="*/ 5396834 w 7322707"/>
              <a:gd name="connsiteY3" fmla="*/ 590550 h 605664"/>
              <a:gd name="connsiteX4" fmla="*/ 201326 w 7322707"/>
              <a:gd name="connsiteY4" fmla="*/ 605664 h 605664"/>
              <a:gd name="connsiteX0" fmla="*/ 3695194 w 10816575"/>
              <a:gd name="connsiteY0" fmla="*/ 605664 h 605664"/>
              <a:gd name="connsiteX1" fmla="*/ 0 w 10816575"/>
              <a:gd name="connsiteY1" fmla="*/ 37785 h 605664"/>
              <a:gd name="connsiteX2" fmla="*/ 10816575 w 10816575"/>
              <a:gd name="connsiteY2" fmla="*/ 0 h 605664"/>
              <a:gd name="connsiteX3" fmla="*/ 8890702 w 10816575"/>
              <a:gd name="connsiteY3" fmla="*/ 590550 h 605664"/>
              <a:gd name="connsiteX4" fmla="*/ 3695194 w 10816575"/>
              <a:gd name="connsiteY4" fmla="*/ 605664 h 605664"/>
              <a:gd name="connsiteX0" fmla="*/ 3695194 w 8890701"/>
              <a:gd name="connsiteY0" fmla="*/ 582993 h 582993"/>
              <a:gd name="connsiteX1" fmla="*/ 0 w 8890701"/>
              <a:gd name="connsiteY1" fmla="*/ 15114 h 582993"/>
              <a:gd name="connsiteX2" fmla="*/ 7414050 w 8890701"/>
              <a:gd name="connsiteY2" fmla="*/ 0 h 582993"/>
              <a:gd name="connsiteX3" fmla="*/ 8890702 w 8890701"/>
              <a:gd name="connsiteY3" fmla="*/ 567879 h 582993"/>
              <a:gd name="connsiteX4" fmla="*/ 3695194 w 8890701"/>
              <a:gd name="connsiteY4" fmla="*/ 582993 h 582993"/>
              <a:gd name="connsiteX0" fmla="*/ 3695194 w 8982044"/>
              <a:gd name="connsiteY0" fmla="*/ 582993 h 590550"/>
              <a:gd name="connsiteX1" fmla="*/ 0 w 8982044"/>
              <a:gd name="connsiteY1" fmla="*/ 15114 h 590550"/>
              <a:gd name="connsiteX2" fmla="*/ 7414050 w 8982044"/>
              <a:gd name="connsiteY2" fmla="*/ 0 h 590550"/>
              <a:gd name="connsiteX3" fmla="*/ 8982044 w 8982044"/>
              <a:gd name="connsiteY3" fmla="*/ 590550 h 590550"/>
              <a:gd name="connsiteX4" fmla="*/ 3695194 w 8982044"/>
              <a:gd name="connsiteY4" fmla="*/ 582993 h 590550"/>
              <a:gd name="connsiteX0" fmla="*/ 3603852 w 8982044"/>
              <a:gd name="connsiteY0" fmla="*/ 598107 h 598107"/>
              <a:gd name="connsiteX1" fmla="*/ 0 w 8982044"/>
              <a:gd name="connsiteY1" fmla="*/ 15114 h 598107"/>
              <a:gd name="connsiteX2" fmla="*/ 7414050 w 8982044"/>
              <a:gd name="connsiteY2" fmla="*/ 0 h 598107"/>
              <a:gd name="connsiteX3" fmla="*/ 8982044 w 8982044"/>
              <a:gd name="connsiteY3" fmla="*/ 590550 h 598107"/>
              <a:gd name="connsiteX4" fmla="*/ 3603852 w 8982044"/>
              <a:gd name="connsiteY4" fmla="*/ 598107 h 598107"/>
              <a:gd name="connsiteX0" fmla="*/ 2987286 w 8982044"/>
              <a:gd name="connsiteY0" fmla="*/ 605664 h 605664"/>
              <a:gd name="connsiteX1" fmla="*/ 0 w 8982044"/>
              <a:gd name="connsiteY1" fmla="*/ 15114 h 605664"/>
              <a:gd name="connsiteX2" fmla="*/ 7414050 w 8982044"/>
              <a:gd name="connsiteY2" fmla="*/ 0 h 605664"/>
              <a:gd name="connsiteX3" fmla="*/ 8982044 w 8982044"/>
              <a:gd name="connsiteY3" fmla="*/ 590550 h 605664"/>
              <a:gd name="connsiteX4" fmla="*/ 2987286 w 8982044"/>
              <a:gd name="connsiteY4" fmla="*/ 605664 h 605664"/>
              <a:gd name="connsiteX0" fmla="*/ 2987286 w 9393086"/>
              <a:gd name="connsiteY0" fmla="*/ 605664 h 605664"/>
              <a:gd name="connsiteX1" fmla="*/ 0 w 9393086"/>
              <a:gd name="connsiteY1" fmla="*/ 15114 h 605664"/>
              <a:gd name="connsiteX2" fmla="*/ 7414050 w 9393086"/>
              <a:gd name="connsiteY2" fmla="*/ 0 h 605664"/>
              <a:gd name="connsiteX3" fmla="*/ 9393086 w 9393086"/>
              <a:gd name="connsiteY3" fmla="*/ 590550 h 605664"/>
              <a:gd name="connsiteX4" fmla="*/ 2987286 w 9393086"/>
              <a:gd name="connsiteY4" fmla="*/ 605664 h 605664"/>
              <a:gd name="connsiteX0" fmla="*/ 2987286 w 19465022"/>
              <a:gd name="connsiteY0" fmla="*/ 620778 h 620778"/>
              <a:gd name="connsiteX1" fmla="*/ 0 w 19465022"/>
              <a:gd name="connsiteY1" fmla="*/ 30228 h 620778"/>
              <a:gd name="connsiteX2" fmla="*/ 19465022 w 19465022"/>
              <a:gd name="connsiteY2" fmla="*/ 0 h 620778"/>
              <a:gd name="connsiteX3" fmla="*/ 9393086 w 19465022"/>
              <a:gd name="connsiteY3" fmla="*/ 605664 h 620778"/>
              <a:gd name="connsiteX4" fmla="*/ 2987286 w 19465022"/>
              <a:gd name="connsiteY4" fmla="*/ 620778 h 620778"/>
              <a:gd name="connsiteX0" fmla="*/ -1 w 16477735"/>
              <a:gd name="connsiteY0" fmla="*/ 628335 h 628335"/>
              <a:gd name="connsiteX1" fmla="*/ 2470578 w 16477735"/>
              <a:gd name="connsiteY1" fmla="*/ 0 h 628335"/>
              <a:gd name="connsiteX2" fmla="*/ 16477735 w 16477735"/>
              <a:gd name="connsiteY2" fmla="*/ 7557 h 628335"/>
              <a:gd name="connsiteX3" fmla="*/ 6405799 w 16477735"/>
              <a:gd name="connsiteY3" fmla="*/ 613221 h 628335"/>
              <a:gd name="connsiteX4" fmla="*/ -1 w 16477735"/>
              <a:gd name="connsiteY4" fmla="*/ 628335 h 628335"/>
              <a:gd name="connsiteX0" fmla="*/ -1 w 14774881"/>
              <a:gd name="connsiteY0" fmla="*/ 628335 h 628335"/>
              <a:gd name="connsiteX1" fmla="*/ 2470578 w 14774881"/>
              <a:gd name="connsiteY1" fmla="*/ 0 h 628335"/>
              <a:gd name="connsiteX2" fmla="*/ 14774881 w 14774881"/>
              <a:gd name="connsiteY2" fmla="*/ 7557 h 628335"/>
              <a:gd name="connsiteX3" fmla="*/ 6405799 w 14774881"/>
              <a:gd name="connsiteY3" fmla="*/ 613221 h 628335"/>
              <a:gd name="connsiteX4" fmla="*/ -1 w 14774881"/>
              <a:gd name="connsiteY4" fmla="*/ 628335 h 628335"/>
              <a:gd name="connsiteX0" fmla="*/ 105530 w 14880412"/>
              <a:gd name="connsiteY0" fmla="*/ 628335 h 628335"/>
              <a:gd name="connsiteX1" fmla="*/ 0 w 14880412"/>
              <a:gd name="connsiteY1" fmla="*/ 0 h 628335"/>
              <a:gd name="connsiteX2" fmla="*/ 14880412 w 14880412"/>
              <a:gd name="connsiteY2" fmla="*/ 7557 h 628335"/>
              <a:gd name="connsiteX3" fmla="*/ 6511330 w 14880412"/>
              <a:gd name="connsiteY3" fmla="*/ 613221 h 628335"/>
              <a:gd name="connsiteX4" fmla="*/ 105530 w 14880412"/>
              <a:gd name="connsiteY4" fmla="*/ 628335 h 628335"/>
              <a:gd name="connsiteX0" fmla="*/ 105530 w 13352209"/>
              <a:gd name="connsiteY0" fmla="*/ 628335 h 628335"/>
              <a:gd name="connsiteX1" fmla="*/ 0 w 13352209"/>
              <a:gd name="connsiteY1" fmla="*/ 0 h 628335"/>
              <a:gd name="connsiteX2" fmla="*/ 13352209 w 13352209"/>
              <a:gd name="connsiteY2" fmla="*/ 22671 h 628335"/>
              <a:gd name="connsiteX3" fmla="*/ 6511330 w 13352209"/>
              <a:gd name="connsiteY3" fmla="*/ 613221 h 628335"/>
              <a:gd name="connsiteX4" fmla="*/ 105530 w 13352209"/>
              <a:gd name="connsiteY4" fmla="*/ 628335 h 628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2209" h="628335">
                <a:moveTo>
                  <a:pt x="105530" y="628335"/>
                </a:moveTo>
                <a:lnTo>
                  <a:pt x="0" y="0"/>
                </a:lnTo>
                <a:lnTo>
                  <a:pt x="13352209" y="22671"/>
                </a:lnTo>
                <a:lnTo>
                  <a:pt x="6511330" y="613221"/>
                </a:lnTo>
                <a:lnTo>
                  <a:pt x="105530" y="628335"/>
                </a:lnTo>
                <a:close/>
              </a:path>
            </a:pathLst>
          </a:custGeom>
          <a:gradFill>
            <a:gsLst>
              <a:gs pos="100000">
                <a:schemeClr val="bg2">
                  <a:lumMod val="75000"/>
                  <a:alpha val="0"/>
                </a:schemeClr>
              </a:gs>
              <a:gs pos="50000">
                <a:srgbClr val="FFFF00">
                  <a:alpha val="50000"/>
                </a:srgbClr>
              </a:gs>
              <a:gs pos="0">
                <a:srgbClr val="FFC000"/>
              </a:gs>
            </a:gsLst>
            <a:lin ang="16200000" scaled="0"/>
          </a:gradFill>
          <a:ln w="22225">
            <a:gradFill>
              <a:gsLst>
                <a:gs pos="0">
                  <a:schemeClr val="accent1">
                    <a:tint val="66000"/>
                    <a:satMod val="160000"/>
                    <a:alpha val="0"/>
                  </a:schemeClr>
                </a:gs>
                <a:gs pos="50000">
                  <a:srgbClr val="FFC000">
                    <a:alpha val="50000"/>
                  </a:srgbClr>
                </a:gs>
                <a:gs pos="100000">
                  <a:schemeClr val="accent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endParaRPr lang="ko-KR" altLang="en-US">
              <a:solidFill>
                <a:prstClr val="white"/>
              </a:solidFill>
            </a:endParaRPr>
          </a:p>
        </p:txBody>
      </p:sp>
      <p:grpSp>
        <p:nvGrpSpPr>
          <p:cNvPr id="25" name="그룹 24"/>
          <p:cNvGrpSpPr/>
          <p:nvPr/>
        </p:nvGrpSpPr>
        <p:grpSpPr>
          <a:xfrm>
            <a:off x="9233233" y="2227660"/>
            <a:ext cx="2880320" cy="3671331"/>
            <a:chOff x="0" y="2708920"/>
            <a:chExt cx="4499992" cy="3456384"/>
          </a:xfrm>
        </p:grpSpPr>
        <p:sp>
          <p:nvSpPr>
            <p:cNvPr id="26" name="모서리가 둥근 직사각형 25"/>
            <p:cNvSpPr/>
            <p:nvPr/>
          </p:nvSpPr>
          <p:spPr bwMode="auto">
            <a:xfrm>
              <a:off x="0" y="2708920"/>
              <a:ext cx="4499992" cy="3456384"/>
            </a:xfrm>
            <a:prstGeom prst="roundRect">
              <a:avLst/>
            </a:prstGeom>
            <a:noFill/>
            <a:ln>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endParaRPr>
            </a:p>
          </p:txBody>
        </p:sp>
        <p:sp>
          <p:nvSpPr>
            <p:cNvPr id="27" name="TextBox 26"/>
            <p:cNvSpPr txBox="1"/>
            <p:nvPr/>
          </p:nvSpPr>
          <p:spPr bwMode="auto">
            <a:xfrm>
              <a:off x="33417" y="5697207"/>
              <a:ext cx="4466575" cy="263984"/>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noAutofit/>
            </a:bodyPr>
            <a:lstStyle/>
            <a:p>
              <a:pPr marL="285750" indent="-285750" eaLnBrk="0" fontAlgn="base" hangingPunct="0">
                <a:spcBef>
                  <a:spcPct val="0"/>
                </a:spcBef>
                <a:spcAft>
                  <a:spcPct val="0"/>
                </a:spcAft>
                <a:buFont typeface="Arial" pitchFamily="34" charset="0"/>
                <a:buChar char="•"/>
              </a:pPr>
              <a:r>
                <a:rPr lang="en-US" altLang="ko-KR" sz="1600" kern="0" dirty="0">
                  <a:solidFill>
                    <a:prstClr val="black"/>
                  </a:solidFill>
                </a:rPr>
                <a:t>ASE 2013</a:t>
              </a:r>
            </a:p>
          </p:txBody>
        </p:sp>
      </p:gr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906" y="4133774"/>
            <a:ext cx="1609555" cy="126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8672" y="2328095"/>
            <a:ext cx="1601192" cy="21154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자유형 29"/>
          <p:cNvSpPr/>
          <p:nvPr/>
        </p:nvSpPr>
        <p:spPr>
          <a:xfrm rot="10800000">
            <a:off x="8702047" y="1650487"/>
            <a:ext cx="3091784" cy="613222"/>
          </a:xfrm>
          <a:custGeom>
            <a:avLst/>
            <a:gdLst>
              <a:gd name="connsiteX0" fmla="*/ 0 w 3552825"/>
              <a:gd name="connsiteY0" fmla="*/ 1238250 h 1238250"/>
              <a:gd name="connsiteX1" fmla="*/ 309563 w 3552825"/>
              <a:gd name="connsiteY1" fmla="*/ 0 h 1238250"/>
              <a:gd name="connsiteX2" fmla="*/ 3243263 w 3552825"/>
              <a:gd name="connsiteY2" fmla="*/ 0 h 1238250"/>
              <a:gd name="connsiteX3" fmla="*/ 3552825 w 3552825"/>
              <a:gd name="connsiteY3" fmla="*/ 1238250 h 1238250"/>
              <a:gd name="connsiteX4" fmla="*/ 0 w 3552825"/>
              <a:gd name="connsiteY4" fmla="*/ 1238250 h 1238250"/>
              <a:gd name="connsiteX0" fmla="*/ 1509712 w 5062537"/>
              <a:gd name="connsiteY0" fmla="*/ 1238250 h 1238250"/>
              <a:gd name="connsiteX1" fmla="*/ 0 w 5062537"/>
              <a:gd name="connsiteY1" fmla="*/ 704850 h 1238250"/>
              <a:gd name="connsiteX2" fmla="*/ 4752975 w 5062537"/>
              <a:gd name="connsiteY2" fmla="*/ 0 h 1238250"/>
              <a:gd name="connsiteX3" fmla="*/ 5062537 w 5062537"/>
              <a:gd name="connsiteY3" fmla="*/ 1238250 h 1238250"/>
              <a:gd name="connsiteX4" fmla="*/ 1509712 w 5062537"/>
              <a:gd name="connsiteY4" fmla="*/ 1238250 h 1238250"/>
              <a:gd name="connsiteX0" fmla="*/ 1509712 w 5062537"/>
              <a:gd name="connsiteY0" fmla="*/ 533400 h 533400"/>
              <a:gd name="connsiteX1" fmla="*/ 0 w 5062537"/>
              <a:gd name="connsiteY1" fmla="*/ 0 h 533400"/>
              <a:gd name="connsiteX2" fmla="*/ 2266950 w 5062537"/>
              <a:gd name="connsiteY2" fmla="*/ 9525 h 533400"/>
              <a:gd name="connsiteX3" fmla="*/ 5062537 w 5062537"/>
              <a:gd name="connsiteY3" fmla="*/ 533400 h 533400"/>
              <a:gd name="connsiteX4" fmla="*/ 1509712 w 5062537"/>
              <a:gd name="connsiteY4" fmla="*/ 533400 h 533400"/>
              <a:gd name="connsiteX0" fmla="*/ 3756924 w 7309749"/>
              <a:gd name="connsiteY0" fmla="*/ 590550 h 590550"/>
              <a:gd name="connsiteX1" fmla="*/ 0 w 7309749"/>
              <a:gd name="connsiteY1" fmla="*/ 0 h 590550"/>
              <a:gd name="connsiteX2" fmla="*/ 4514162 w 7309749"/>
              <a:gd name="connsiteY2" fmla="*/ 66675 h 590550"/>
              <a:gd name="connsiteX3" fmla="*/ 7309749 w 7309749"/>
              <a:gd name="connsiteY3" fmla="*/ 590550 h 590550"/>
              <a:gd name="connsiteX4" fmla="*/ 3756924 w 7309749"/>
              <a:gd name="connsiteY4" fmla="*/ 590550 h 590550"/>
              <a:gd name="connsiteX0" fmla="*/ 3756924 w 7392613"/>
              <a:gd name="connsiteY0" fmla="*/ 590550 h 590550"/>
              <a:gd name="connsiteX1" fmla="*/ 0 w 7392613"/>
              <a:gd name="connsiteY1" fmla="*/ 0 h 590550"/>
              <a:gd name="connsiteX2" fmla="*/ 7392613 w 7392613"/>
              <a:gd name="connsiteY2" fmla="*/ 0 h 590550"/>
              <a:gd name="connsiteX3" fmla="*/ 7309749 w 7392613"/>
              <a:gd name="connsiteY3" fmla="*/ 590550 h 590550"/>
              <a:gd name="connsiteX4" fmla="*/ 3756924 w 7392613"/>
              <a:gd name="connsiteY4" fmla="*/ 590550 h 590550"/>
              <a:gd name="connsiteX0" fmla="*/ 6812122 w 10447811"/>
              <a:gd name="connsiteY0" fmla="*/ 590550 h 590550"/>
              <a:gd name="connsiteX1" fmla="*/ 0 w 10447811"/>
              <a:gd name="connsiteY1" fmla="*/ 0 h 590550"/>
              <a:gd name="connsiteX2" fmla="*/ 10447811 w 10447811"/>
              <a:gd name="connsiteY2" fmla="*/ 0 h 590550"/>
              <a:gd name="connsiteX3" fmla="*/ 10364947 w 10447811"/>
              <a:gd name="connsiteY3" fmla="*/ 590550 h 590550"/>
              <a:gd name="connsiteX4" fmla="*/ 6812122 w 10447811"/>
              <a:gd name="connsiteY4" fmla="*/ 590550 h 590550"/>
              <a:gd name="connsiteX0" fmla="*/ 0 w 3635689"/>
              <a:gd name="connsiteY0" fmla="*/ 590550 h 590550"/>
              <a:gd name="connsiteX1" fmla="*/ 1801945 w 3635689"/>
              <a:gd name="connsiteY1" fmla="*/ 7557 h 590550"/>
              <a:gd name="connsiteX2" fmla="*/ 3635689 w 3635689"/>
              <a:gd name="connsiteY2" fmla="*/ 0 h 590550"/>
              <a:gd name="connsiteX3" fmla="*/ 3552825 w 3635689"/>
              <a:gd name="connsiteY3" fmla="*/ 590550 h 590550"/>
              <a:gd name="connsiteX4" fmla="*/ 0 w 3635689"/>
              <a:gd name="connsiteY4" fmla="*/ 590550 h 590550"/>
              <a:gd name="connsiteX0" fmla="*/ 0 w 8784096"/>
              <a:gd name="connsiteY0" fmla="*/ 582993 h 582993"/>
              <a:gd name="connsiteX1" fmla="*/ 1801945 w 8784096"/>
              <a:gd name="connsiteY1" fmla="*/ 0 h 582993"/>
              <a:gd name="connsiteX2" fmla="*/ 8784096 w 8784096"/>
              <a:gd name="connsiteY2" fmla="*/ 0 h 582993"/>
              <a:gd name="connsiteX3" fmla="*/ 3552825 w 8784096"/>
              <a:gd name="connsiteY3" fmla="*/ 582993 h 582993"/>
              <a:gd name="connsiteX4" fmla="*/ 0 w 8784096"/>
              <a:gd name="connsiteY4" fmla="*/ 582993 h 582993"/>
              <a:gd name="connsiteX0" fmla="*/ 0 w 9785731"/>
              <a:gd name="connsiteY0" fmla="*/ 575436 h 582993"/>
              <a:gd name="connsiteX1" fmla="*/ 2803580 w 9785731"/>
              <a:gd name="connsiteY1" fmla="*/ 0 h 582993"/>
              <a:gd name="connsiteX2" fmla="*/ 9785731 w 9785731"/>
              <a:gd name="connsiteY2" fmla="*/ 0 h 582993"/>
              <a:gd name="connsiteX3" fmla="*/ 4554460 w 9785731"/>
              <a:gd name="connsiteY3" fmla="*/ 582993 h 582993"/>
              <a:gd name="connsiteX4" fmla="*/ 0 w 9785731"/>
              <a:gd name="connsiteY4" fmla="*/ 575436 h 582993"/>
              <a:gd name="connsiteX0" fmla="*/ 0 w 9865862"/>
              <a:gd name="connsiteY0" fmla="*/ 590550 h 590550"/>
              <a:gd name="connsiteX1" fmla="*/ 2883711 w 9865862"/>
              <a:gd name="connsiteY1" fmla="*/ 0 h 590550"/>
              <a:gd name="connsiteX2" fmla="*/ 9865862 w 9865862"/>
              <a:gd name="connsiteY2" fmla="*/ 0 h 590550"/>
              <a:gd name="connsiteX3" fmla="*/ 4634591 w 9865862"/>
              <a:gd name="connsiteY3" fmla="*/ 582993 h 590550"/>
              <a:gd name="connsiteX4" fmla="*/ 0 w 9865862"/>
              <a:gd name="connsiteY4" fmla="*/ 590550 h 590550"/>
              <a:gd name="connsiteX0" fmla="*/ 1663715 w 11529577"/>
              <a:gd name="connsiteY0" fmla="*/ 590550 h 590550"/>
              <a:gd name="connsiteX1" fmla="*/ 0 w 11529577"/>
              <a:gd name="connsiteY1" fmla="*/ 0 h 590550"/>
              <a:gd name="connsiteX2" fmla="*/ 11529577 w 11529577"/>
              <a:gd name="connsiteY2" fmla="*/ 0 h 590550"/>
              <a:gd name="connsiteX3" fmla="*/ 6298306 w 11529577"/>
              <a:gd name="connsiteY3" fmla="*/ 582993 h 590550"/>
              <a:gd name="connsiteX4" fmla="*/ 1663715 w 11529577"/>
              <a:gd name="connsiteY4" fmla="*/ 590550 h 590550"/>
              <a:gd name="connsiteX0" fmla="*/ 1663715 w 8224179"/>
              <a:gd name="connsiteY0" fmla="*/ 598107 h 598107"/>
              <a:gd name="connsiteX1" fmla="*/ 0 w 8224179"/>
              <a:gd name="connsiteY1" fmla="*/ 7557 h 598107"/>
              <a:gd name="connsiteX2" fmla="*/ 8224179 w 8224179"/>
              <a:gd name="connsiteY2" fmla="*/ 0 h 598107"/>
              <a:gd name="connsiteX3" fmla="*/ 6298306 w 8224179"/>
              <a:gd name="connsiteY3" fmla="*/ 590550 h 598107"/>
              <a:gd name="connsiteX4" fmla="*/ 1663715 w 8224179"/>
              <a:gd name="connsiteY4" fmla="*/ 598107 h 598107"/>
              <a:gd name="connsiteX0" fmla="*/ 762243 w 7322707"/>
              <a:gd name="connsiteY0" fmla="*/ 598107 h 598107"/>
              <a:gd name="connsiteX1" fmla="*/ 0 w 7322707"/>
              <a:gd name="connsiteY1" fmla="*/ 15114 h 598107"/>
              <a:gd name="connsiteX2" fmla="*/ 7322707 w 7322707"/>
              <a:gd name="connsiteY2" fmla="*/ 0 h 598107"/>
              <a:gd name="connsiteX3" fmla="*/ 5396834 w 7322707"/>
              <a:gd name="connsiteY3" fmla="*/ 590550 h 598107"/>
              <a:gd name="connsiteX4" fmla="*/ 762243 w 7322707"/>
              <a:gd name="connsiteY4" fmla="*/ 598107 h 598107"/>
              <a:gd name="connsiteX0" fmla="*/ 201326 w 7322707"/>
              <a:gd name="connsiteY0" fmla="*/ 605664 h 605664"/>
              <a:gd name="connsiteX1" fmla="*/ 0 w 7322707"/>
              <a:gd name="connsiteY1" fmla="*/ 15114 h 605664"/>
              <a:gd name="connsiteX2" fmla="*/ 7322707 w 7322707"/>
              <a:gd name="connsiteY2" fmla="*/ 0 h 605664"/>
              <a:gd name="connsiteX3" fmla="*/ 5396834 w 7322707"/>
              <a:gd name="connsiteY3" fmla="*/ 590550 h 605664"/>
              <a:gd name="connsiteX4" fmla="*/ 201326 w 7322707"/>
              <a:gd name="connsiteY4" fmla="*/ 605664 h 605664"/>
              <a:gd name="connsiteX0" fmla="*/ 3695194 w 10816575"/>
              <a:gd name="connsiteY0" fmla="*/ 605664 h 605664"/>
              <a:gd name="connsiteX1" fmla="*/ 0 w 10816575"/>
              <a:gd name="connsiteY1" fmla="*/ 37785 h 605664"/>
              <a:gd name="connsiteX2" fmla="*/ 10816575 w 10816575"/>
              <a:gd name="connsiteY2" fmla="*/ 0 h 605664"/>
              <a:gd name="connsiteX3" fmla="*/ 8890702 w 10816575"/>
              <a:gd name="connsiteY3" fmla="*/ 590550 h 605664"/>
              <a:gd name="connsiteX4" fmla="*/ 3695194 w 10816575"/>
              <a:gd name="connsiteY4" fmla="*/ 605664 h 605664"/>
              <a:gd name="connsiteX0" fmla="*/ 3695194 w 8890701"/>
              <a:gd name="connsiteY0" fmla="*/ 582993 h 582993"/>
              <a:gd name="connsiteX1" fmla="*/ 0 w 8890701"/>
              <a:gd name="connsiteY1" fmla="*/ 15114 h 582993"/>
              <a:gd name="connsiteX2" fmla="*/ 7414050 w 8890701"/>
              <a:gd name="connsiteY2" fmla="*/ 0 h 582993"/>
              <a:gd name="connsiteX3" fmla="*/ 8890702 w 8890701"/>
              <a:gd name="connsiteY3" fmla="*/ 567879 h 582993"/>
              <a:gd name="connsiteX4" fmla="*/ 3695194 w 8890701"/>
              <a:gd name="connsiteY4" fmla="*/ 582993 h 582993"/>
              <a:gd name="connsiteX0" fmla="*/ 3695194 w 8982044"/>
              <a:gd name="connsiteY0" fmla="*/ 582993 h 590550"/>
              <a:gd name="connsiteX1" fmla="*/ 0 w 8982044"/>
              <a:gd name="connsiteY1" fmla="*/ 15114 h 590550"/>
              <a:gd name="connsiteX2" fmla="*/ 7414050 w 8982044"/>
              <a:gd name="connsiteY2" fmla="*/ 0 h 590550"/>
              <a:gd name="connsiteX3" fmla="*/ 8982044 w 8982044"/>
              <a:gd name="connsiteY3" fmla="*/ 590550 h 590550"/>
              <a:gd name="connsiteX4" fmla="*/ 3695194 w 8982044"/>
              <a:gd name="connsiteY4" fmla="*/ 582993 h 590550"/>
              <a:gd name="connsiteX0" fmla="*/ 3603852 w 8982044"/>
              <a:gd name="connsiteY0" fmla="*/ 598107 h 598107"/>
              <a:gd name="connsiteX1" fmla="*/ 0 w 8982044"/>
              <a:gd name="connsiteY1" fmla="*/ 15114 h 598107"/>
              <a:gd name="connsiteX2" fmla="*/ 7414050 w 8982044"/>
              <a:gd name="connsiteY2" fmla="*/ 0 h 598107"/>
              <a:gd name="connsiteX3" fmla="*/ 8982044 w 8982044"/>
              <a:gd name="connsiteY3" fmla="*/ 590550 h 598107"/>
              <a:gd name="connsiteX4" fmla="*/ 3603852 w 8982044"/>
              <a:gd name="connsiteY4" fmla="*/ 598107 h 598107"/>
              <a:gd name="connsiteX0" fmla="*/ 2987286 w 8982044"/>
              <a:gd name="connsiteY0" fmla="*/ 605664 h 605664"/>
              <a:gd name="connsiteX1" fmla="*/ 0 w 8982044"/>
              <a:gd name="connsiteY1" fmla="*/ 15114 h 605664"/>
              <a:gd name="connsiteX2" fmla="*/ 7414050 w 8982044"/>
              <a:gd name="connsiteY2" fmla="*/ 0 h 605664"/>
              <a:gd name="connsiteX3" fmla="*/ 8982044 w 8982044"/>
              <a:gd name="connsiteY3" fmla="*/ 590550 h 605664"/>
              <a:gd name="connsiteX4" fmla="*/ 2987286 w 8982044"/>
              <a:gd name="connsiteY4" fmla="*/ 605664 h 605664"/>
              <a:gd name="connsiteX0" fmla="*/ 2987286 w 9393086"/>
              <a:gd name="connsiteY0" fmla="*/ 605664 h 605664"/>
              <a:gd name="connsiteX1" fmla="*/ 0 w 9393086"/>
              <a:gd name="connsiteY1" fmla="*/ 15114 h 605664"/>
              <a:gd name="connsiteX2" fmla="*/ 7414050 w 9393086"/>
              <a:gd name="connsiteY2" fmla="*/ 0 h 605664"/>
              <a:gd name="connsiteX3" fmla="*/ 9393086 w 9393086"/>
              <a:gd name="connsiteY3" fmla="*/ 590550 h 605664"/>
              <a:gd name="connsiteX4" fmla="*/ 2987286 w 9393086"/>
              <a:gd name="connsiteY4" fmla="*/ 605664 h 605664"/>
              <a:gd name="connsiteX0" fmla="*/ 2987286 w 19465022"/>
              <a:gd name="connsiteY0" fmla="*/ 620778 h 620778"/>
              <a:gd name="connsiteX1" fmla="*/ 0 w 19465022"/>
              <a:gd name="connsiteY1" fmla="*/ 30228 h 620778"/>
              <a:gd name="connsiteX2" fmla="*/ 19465022 w 19465022"/>
              <a:gd name="connsiteY2" fmla="*/ 0 h 620778"/>
              <a:gd name="connsiteX3" fmla="*/ 9393086 w 19465022"/>
              <a:gd name="connsiteY3" fmla="*/ 605664 h 620778"/>
              <a:gd name="connsiteX4" fmla="*/ 2987286 w 19465022"/>
              <a:gd name="connsiteY4" fmla="*/ 620778 h 620778"/>
              <a:gd name="connsiteX0" fmla="*/ -1 w 16477735"/>
              <a:gd name="connsiteY0" fmla="*/ 628335 h 628335"/>
              <a:gd name="connsiteX1" fmla="*/ 2470578 w 16477735"/>
              <a:gd name="connsiteY1" fmla="*/ 0 h 628335"/>
              <a:gd name="connsiteX2" fmla="*/ 16477735 w 16477735"/>
              <a:gd name="connsiteY2" fmla="*/ 7557 h 628335"/>
              <a:gd name="connsiteX3" fmla="*/ 6405799 w 16477735"/>
              <a:gd name="connsiteY3" fmla="*/ 613221 h 628335"/>
              <a:gd name="connsiteX4" fmla="*/ -1 w 16477735"/>
              <a:gd name="connsiteY4" fmla="*/ 628335 h 628335"/>
              <a:gd name="connsiteX0" fmla="*/ -1 w 14774881"/>
              <a:gd name="connsiteY0" fmla="*/ 628335 h 628335"/>
              <a:gd name="connsiteX1" fmla="*/ 2470578 w 14774881"/>
              <a:gd name="connsiteY1" fmla="*/ 0 h 628335"/>
              <a:gd name="connsiteX2" fmla="*/ 14774881 w 14774881"/>
              <a:gd name="connsiteY2" fmla="*/ 7557 h 628335"/>
              <a:gd name="connsiteX3" fmla="*/ 6405799 w 14774881"/>
              <a:gd name="connsiteY3" fmla="*/ 613221 h 628335"/>
              <a:gd name="connsiteX4" fmla="*/ -1 w 14774881"/>
              <a:gd name="connsiteY4" fmla="*/ 628335 h 628335"/>
              <a:gd name="connsiteX0" fmla="*/ 105530 w 14880412"/>
              <a:gd name="connsiteY0" fmla="*/ 628335 h 628335"/>
              <a:gd name="connsiteX1" fmla="*/ 0 w 14880412"/>
              <a:gd name="connsiteY1" fmla="*/ 0 h 628335"/>
              <a:gd name="connsiteX2" fmla="*/ 14880412 w 14880412"/>
              <a:gd name="connsiteY2" fmla="*/ 7557 h 628335"/>
              <a:gd name="connsiteX3" fmla="*/ 6511330 w 14880412"/>
              <a:gd name="connsiteY3" fmla="*/ 613221 h 628335"/>
              <a:gd name="connsiteX4" fmla="*/ 105530 w 14880412"/>
              <a:gd name="connsiteY4" fmla="*/ 628335 h 628335"/>
              <a:gd name="connsiteX0" fmla="*/ 105530 w 13352209"/>
              <a:gd name="connsiteY0" fmla="*/ 628335 h 628335"/>
              <a:gd name="connsiteX1" fmla="*/ 0 w 13352209"/>
              <a:gd name="connsiteY1" fmla="*/ 0 h 628335"/>
              <a:gd name="connsiteX2" fmla="*/ 13352209 w 13352209"/>
              <a:gd name="connsiteY2" fmla="*/ 22671 h 628335"/>
              <a:gd name="connsiteX3" fmla="*/ 6511330 w 13352209"/>
              <a:gd name="connsiteY3" fmla="*/ 613221 h 628335"/>
              <a:gd name="connsiteX4" fmla="*/ 105530 w 13352209"/>
              <a:gd name="connsiteY4" fmla="*/ 628335 h 628335"/>
              <a:gd name="connsiteX0" fmla="*/ 105530 w 13352209"/>
              <a:gd name="connsiteY0" fmla="*/ 628335 h 628335"/>
              <a:gd name="connsiteX1" fmla="*/ 0 w 13352209"/>
              <a:gd name="connsiteY1" fmla="*/ 0 h 628335"/>
              <a:gd name="connsiteX2" fmla="*/ 13352209 w 13352209"/>
              <a:gd name="connsiteY2" fmla="*/ 22671 h 628335"/>
              <a:gd name="connsiteX3" fmla="*/ 5943714 w 13352209"/>
              <a:gd name="connsiteY3" fmla="*/ 613221 h 628335"/>
              <a:gd name="connsiteX4" fmla="*/ 105530 w 13352209"/>
              <a:gd name="connsiteY4" fmla="*/ 628335 h 628335"/>
              <a:gd name="connsiteX0" fmla="*/ 12025505 w 25272184"/>
              <a:gd name="connsiteY0" fmla="*/ 605664 h 605664"/>
              <a:gd name="connsiteX1" fmla="*/ 0 w 25272184"/>
              <a:gd name="connsiteY1" fmla="*/ 0 h 605664"/>
              <a:gd name="connsiteX2" fmla="*/ 25272184 w 25272184"/>
              <a:gd name="connsiteY2" fmla="*/ 0 h 605664"/>
              <a:gd name="connsiteX3" fmla="*/ 17863689 w 25272184"/>
              <a:gd name="connsiteY3" fmla="*/ 590550 h 605664"/>
              <a:gd name="connsiteX4" fmla="*/ 12025505 w 25272184"/>
              <a:gd name="connsiteY4" fmla="*/ 605664 h 605664"/>
              <a:gd name="connsiteX0" fmla="*/ 12025505 w 17863689"/>
              <a:gd name="connsiteY0" fmla="*/ 613221 h 613221"/>
              <a:gd name="connsiteX1" fmla="*/ 0 w 17863689"/>
              <a:gd name="connsiteY1" fmla="*/ 7557 h 613221"/>
              <a:gd name="connsiteX2" fmla="*/ 13090227 w 17863689"/>
              <a:gd name="connsiteY2" fmla="*/ 0 h 613221"/>
              <a:gd name="connsiteX3" fmla="*/ 17863689 w 17863689"/>
              <a:gd name="connsiteY3" fmla="*/ 598107 h 613221"/>
              <a:gd name="connsiteX4" fmla="*/ 12025505 w 17863689"/>
              <a:gd name="connsiteY4" fmla="*/ 613221 h 61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689" h="613221">
                <a:moveTo>
                  <a:pt x="12025505" y="613221"/>
                </a:moveTo>
                <a:lnTo>
                  <a:pt x="0" y="7557"/>
                </a:lnTo>
                <a:lnTo>
                  <a:pt x="13090227" y="0"/>
                </a:lnTo>
                <a:lnTo>
                  <a:pt x="17863689" y="598107"/>
                </a:lnTo>
                <a:lnTo>
                  <a:pt x="12025505" y="613221"/>
                </a:lnTo>
                <a:close/>
              </a:path>
            </a:pathLst>
          </a:custGeom>
          <a:gradFill>
            <a:gsLst>
              <a:gs pos="100000">
                <a:schemeClr val="bg2">
                  <a:lumMod val="75000"/>
                  <a:alpha val="0"/>
                </a:schemeClr>
              </a:gs>
              <a:gs pos="50000">
                <a:srgbClr val="FFFF00">
                  <a:alpha val="50000"/>
                </a:srgbClr>
              </a:gs>
              <a:gs pos="0">
                <a:srgbClr val="FFC000"/>
              </a:gs>
            </a:gsLst>
            <a:lin ang="16200000" scaled="0"/>
          </a:gradFill>
          <a:ln w="22225">
            <a:gradFill>
              <a:gsLst>
                <a:gs pos="0">
                  <a:schemeClr val="accent1">
                    <a:tint val="66000"/>
                    <a:satMod val="160000"/>
                    <a:alpha val="0"/>
                  </a:schemeClr>
                </a:gs>
                <a:gs pos="50000">
                  <a:srgbClr val="FFC000">
                    <a:alpha val="50000"/>
                  </a:srgbClr>
                </a:gs>
                <a:gs pos="100000">
                  <a:schemeClr val="accent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endParaRPr lang="ko-KR" altLang="en-US">
              <a:solidFill>
                <a:prstClr val="white"/>
              </a:solidFill>
            </a:endParaRPr>
          </a:p>
        </p:txBody>
      </p:sp>
      <p:pic>
        <p:nvPicPr>
          <p:cNvPr id="33" name="Picture 15" descr="http://upload.wikimedia.org/wikipedia/commons/thumb/7/7b/Ramona_Street_Architectural_District%2C_Palo_Alto%2C_CA_5-27-2012_2-48-37_PM.JPG/320px-Ramona_Street_Architectural_District%2C_Palo_Alto%2C_CA_5-27-2012_2-48-37_P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1601" y="4236586"/>
            <a:ext cx="1424952" cy="10687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6460" y="3603646"/>
            <a:ext cx="1386948" cy="17753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5"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3692" y="1820718"/>
            <a:ext cx="1412485" cy="1782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1293" y="2442441"/>
            <a:ext cx="1710561" cy="114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3925" y="4443562"/>
            <a:ext cx="1745294" cy="86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1440" y="2278249"/>
            <a:ext cx="1856797" cy="237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391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MAIST  (</a:t>
            </a:r>
            <a:r>
              <a:rPr lang="en-US" altLang="ko-KR" dirty="0" err="1"/>
              <a:t>Concolic</a:t>
            </a:r>
            <a:r>
              <a:rPr lang="en-US" altLang="ko-KR" dirty="0"/>
              <a:t> Unit Testing Tool)  '2017-’2018</a:t>
            </a:r>
            <a:endParaRPr lang="ko-KR" altLang="en-US" dirty="0"/>
          </a:p>
        </p:txBody>
      </p:sp>
      <p:sp>
        <p:nvSpPr>
          <p:cNvPr id="4" name="슬라이드 번호 개체 틀 3"/>
          <p:cNvSpPr>
            <a:spLocks noGrp="1"/>
          </p:cNvSpPr>
          <p:nvPr>
            <p:ph type="sldNum" sz="quarter" idx="4"/>
          </p:nvPr>
        </p:nvSpPr>
        <p:spPr>
          <a:xfrm>
            <a:off x="11317288" y="6416675"/>
            <a:ext cx="874712" cy="365125"/>
          </a:xfrm>
        </p:spPr>
        <p:txBody>
          <a:bodyPr/>
          <a:lstStyle/>
          <a:p>
            <a:pPr>
              <a:defRPr/>
            </a:pPr>
            <a:r>
              <a:rPr lang="da-DK" dirty="0"/>
              <a:t>Page </a:t>
            </a:r>
            <a:fld id="{7FD275C9-4D9F-4A63-8FA5-7F168B5983C1}" type="slidenum">
              <a:rPr lang="da-DK" smtClean="0"/>
              <a:pPr>
                <a:defRPr/>
              </a:pPr>
              <a:t>59</a:t>
            </a:fld>
            <a:endParaRPr lang="da-DK" dirty="0"/>
          </a:p>
        </p:txBody>
      </p:sp>
      <p:grpSp>
        <p:nvGrpSpPr>
          <p:cNvPr id="13" name="그룹 12"/>
          <p:cNvGrpSpPr/>
          <p:nvPr/>
        </p:nvGrpSpPr>
        <p:grpSpPr>
          <a:xfrm>
            <a:off x="658484" y="835999"/>
            <a:ext cx="11353406" cy="5127804"/>
            <a:chOff x="2431873" y="1667278"/>
            <a:chExt cx="11353406" cy="5127804"/>
          </a:xfrm>
        </p:grpSpPr>
        <p:grpSp>
          <p:nvGrpSpPr>
            <p:cNvPr id="14" name="그룹 13"/>
            <p:cNvGrpSpPr/>
            <p:nvPr/>
          </p:nvGrpSpPr>
          <p:grpSpPr>
            <a:xfrm>
              <a:off x="2431873" y="1667278"/>
              <a:ext cx="7425622" cy="4298484"/>
              <a:chOff x="2305536" y="1619035"/>
              <a:chExt cx="7425622" cy="4298484"/>
            </a:xfrm>
          </p:grpSpPr>
          <p:sp>
            <p:nvSpPr>
              <p:cNvPr id="16" name="모서리가 둥근 직사각형 15"/>
              <p:cNvSpPr/>
              <p:nvPr/>
            </p:nvSpPr>
            <p:spPr>
              <a:xfrm>
                <a:off x="6978851" y="1903210"/>
                <a:ext cx="1352499" cy="1693119"/>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36000" tIns="36000" rIns="36000" bIns="36000" rtlCol="0" anchor="t" anchorCtr="0">
                <a:noAutofit/>
              </a:bodyPr>
              <a:lstStyle/>
              <a:p>
                <a:pPr algn="ctr">
                  <a:lnSpc>
                    <a:spcPct val="90000"/>
                  </a:lnSpc>
                </a:pPr>
                <a:r>
                  <a:rPr lang="en-US" altLang="ko-KR" b="1" u="none" dirty="0">
                    <a:ea typeface="Arial Unicode MS" panose="020B0604020202020204" pitchFamily="50" charset="-127"/>
                    <a:cs typeface="Calibri" panose="020F0502020204030204" pitchFamily="34" charset="0"/>
                  </a:rPr>
                  <a:t>MAIST</a:t>
                </a:r>
              </a:p>
              <a:p>
                <a:pPr algn="ctr">
                  <a:lnSpc>
                    <a:spcPct val="90000"/>
                  </a:lnSpc>
                </a:pPr>
                <a:r>
                  <a:rPr lang="en-US" altLang="ko-KR" b="1" dirty="0">
                    <a:ea typeface="Arial Unicode MS" panose="020B0604020202020204" pitchFamily="50" charset="-127"/>
                    <a:cs typeface="Calibri" panose="020F0502020204030204" pitchFamily="34" charset="0"/>
                  </a:rPr>
                  <a:t>Test i</a:t>
                </a:r>
                <a:r>
                  <a:rPr lang="en-US" altLang="ko-KR" b="1" u="none" dirty="0">
                    <a:ea typeface="Arial Unicode MS" panose="020B0604020202020204" pitchFamily="50" charset="-127"/>
                    <a:cs typeface="Calibri" panose="020F0502020204030204" pitchFamily="34" charset="0"/>
                  </a:rPr>
                  <a:t>nput</a:t>
                </a:r>
              </a:p>
              <a:p>
                <a:pPr algn="ctr">
                  <a:lnSpc>
                    <a:spcPct val="90000"/>
                  </a:lnSpc>
                </a:pPr>
                <a:r>
                  <a:rPr lang="en-US" altLang="ko-KR" b="1" u="none" dirty="0">
                    <a:ea typeface="Arial Unicode MS" panose="020B0604020202020204" pitchFamily="50" charset="-127"/>
                    <a:cs typeface="Calibri" panose="020F0502020204030204" pitchFamily="34" charset="0"/>
                  </a:rPr>
                  <a:t>generator</a:t>
                </a:r>
              </a:p>
            </p:txBody>
          </p:sp>
          <p:pic>
            <p:nvPicPr>
              <p:cNvPr id="17" name="그림 16" descr="Report.jpg"/>
              <p:cNvPicPr>
                <a:picLocks noChangeAspect="1"/>
              </p:cNvPicPr>
              <p:nvPr/>
            </p:nvPicPr>
            <p:blipFill>
              <a:blip r:embed="rId3" cstate="print"/>
              <a:stretch>
                <a:fillRect/>
              </a:stretch>
            </p:blipFill>
            <p:spPr>
              <a:xfrm>
                <a:off x="8730860" y="1859782"/>
                <a:ext cx="865596" cy="651179"/>
              </a:xfrm>
              <a:prstGeom prst="rect">
                <a:avLst/>
              </a:prstGeom>
            </p:spPr>
          </p:pic>
          <p:cxnSp>
            <p:nvCxnSpPr>
              <p:cNvPr id="18" name="직선 화살표 연결선 17"/>
              <p:cNvCxnSpPr>
                <a:stCxn id="21" idx="3"/>
                <a:endCxn id="30" idx="1"/>
              </p:cNvCxnSpPr>
              <p:nvPr/>
            </p:nvCxnSpPr>
            <p:spPr bwMode="auto">
              <a:xfrm flipV="1">
                <a:off x="5043293" y="4099017"/>
                <a:ext cx="349333" cy="1839"/>
              </a:xfrm>
              <a:prstGeom prst="straightConnector1">
                <a:avLst/>
              </a:prstGeom>
              <a:solidFill>
                <a:srgbClr val="FF6699"/>
              </a:solidFill>
              <a:ln w="38100" cap="flat" cmpd="sng" algn="ctr">
                <a:solidFill>
                  <a:schemeClr val="tx1">
                    <a:lumMod val="75000"/>
                    <a:lumOff val="25000"/>
                  </a:schemeClr>
                </a:solidFill>
                <a:prstDash val="solid"/>
                <a:round/>
                <a:headEnd type="none" w="med" len="med"/>
                <a:tailEnd type="triangle" w="med" len="med"/>
              </a:ln>
              <a:effectLst/>
            </p:spPr>
          </p:cxnSp>
          <p:cxnSp>
            <p:nvCxnSpPr>
              <p:cNvPr id="19" name="직선 화살표 연결선 18"/>
              <p:cNvCxnSpPr>
                <a:stCxn id="16" idx="3"/>
                <a:endCxn id="25" idx="1"/>
              </p:cNvCxnSpPr>
              <p:nvPr/>
            </p:nvCxnSpPr>
            <p:spPr bwMode="auto">
              <a:xfrm>
                <a:off x="8331350" y="2749770"/>
                <a:ext cx="389719" cy="2047"/>
              </a:xfrm>
              <a:prstGeom prst="straightConnector1">
                <a:avLst/>
              </a:prstGeom>
              <a:solidFill>
                <a:srgbClr val="FF6699"/>
              </a:solidFill>
              <a:ln w="38100" cap="flat" cmpd="sng" algn="ctr">
                <a:solidFill>
                  <a:schemeClr val="tx1">
                    <a:lumMod val="75000"/>
                    <a:lumOff val="25000"/>
                  </a:schemeClr>
                </a:solidFill>
                <a:prstDash val="solid"/>
                <a:round/>
                <a:headEnd type="none" w="med" len="med"/>
                <a:tailEnd type="triangle" w="med" len="med"/>
              </a:ln>
              <a:effectLst/>
            </p:spPr>
          </p:cxnSp>
          <p:cxnSp>
            <p:nvCxnSpPr>
              <p:cNvPr id="20" name="직선 화살표 연결선 19"/>
              <p:cNvCxnSpPr>
                <a:stCxn id="22" idx="3"/>
                <a:endCxn id="27" idx="1"/>
              </p:cNvCxnSpPr>
              <p:nvPr/>
            </p:nvCxnSpPr>
            <p:spPr bwMode="auto">
              <a:xfrm>
                <a:off x="5043293" y="2378172"/>
                <a:ext cx="360262" cy="1949"/>
              </a:xfrm>
              <a:prstGeom prst="straightConnector1">
                <a:avLst/>
              </a:prstGeom>
              <a:solidFill>
                <a:srgbClr val="FF6699"/>
              </a:solidFill>
              <a:ln w="38100" cap="flat" cmpd="sng" algn="ctr">
                <a:solidFill>
                  <a:schemeClr val="tx1">
                    <a:lumMod val="75000"/>
                    <a:lumOff val="25000"/>
                  </a:schemeClr>
                </a:solidFill>
                <a:prstDash val="solid"/>
                <a:round/>
                <a:headEnd type="none" w="med" len="med"/>
                <a:tailEnd type="triangle" w="med" len="med"/>
              </a:ln>
              <a:effectLst/>
            </p:spPr>
          </p:cxnSp>
          <p:sp>
            <p:nvSpPr>
              <p:cNvPr id="21" name="모서리가 둥근 직사각형 20"/>
              <p:cNvSpPr/>
              <p:nvPr/>
            </p:nvSpPr>
            <p:spPr>
              <a:xfrm>
                <a:off x="3671571" y="3417464"/>
                <a:ext cx="1371722" cy="136678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0" tIns="0" rIns="0" bIns="0" rtlCol="0" anchor="t" anchorCtr="0">
                <a:noAutofit/>
              </a:bodyPr>
              <a:lstStyle/>
              <a:p>
                <a:pPr algn="ctr"/>
                <a:r>
                  <a:rPr lang="en-US" altLang="ko-KR" b="1" u="none" dirty="0">
                    <a:ea typeface="Arial Unicode MS" panose="020B0604020202020204" pitchFamily="50" charset="-127"/>
                    <a:cs typeface="Calibri" panose="020F0502020204030204" pitchFamily="34" charset="0"/>
                  </a:rPr>
                  <a:t>MAIST</a:t>
                </a:r>
              </a:p>
              <a:p>
                <a:pPr algn="ctr"/>
                <a:r>
                  <a:rPr lang="en-US" altLang="ko-KR" b="1" dirty="0">
                    <a:ea typeface="Arial Unicode MS" panose="020B0604020202020204" pitchFamily="50" charset="-127"/>
                    <a:cs typeface="Calibri" panose="020F0502020204030204" pitchFamily="34" charset="0"/>
                  </a:rPr>
                  <a:t>Converter</a:t>
                </a:r>
                <a:endParaRPr lang="ko-KR" altLang="en-US" b="1" u="none" dirty="0">
                  <a:ea typeface="Arial Unicode MS" panose="020B0604020202020204" pitchFamily="50" charset="-127"/>
                  <a:cs typeface="Calibri" panose="020F0502020204030204" pitchFamily="34" charset="0"/>
                </a:endParaRPr>
              </a:p>
            </p:txBody>
          </p:sp>
          <p:sp>
            <p:nvSpPr>
              <p:cNvPr id="22" name="모서리가 둥근 직사각형 21"/>
              <p:cNvSpPr/>
              <p:nvPr/>
            </p:nvSpPr>
            <p:spPr>
              <a:xfrm>
                <a:off x="3673219" y="1619035"/>
                <a:ext cx="1370074" cy="151827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0" tIns="0" rIns="0" bIns="0" rtlCol="0" anchor="t" anchorCtr="0">
                <a:noAutofit/>
              </a:bodyPr>
              <a:lstStyle/>
              <a:p>
                <a:pPr algn="ctr">
                  <a:lnSpc>
                    <a:spcPct val="90000"/>
                  </a:lnSpc>
                </a:pPr>
                <a:r>
                  <a:rPr lang="en-US" altLang="ko-KR" b="1" u="none" dirty="0">
                    <a:ea typeface="Arial Unicode MS" panose="020B0604020202020204" pitchFamily="50" charset="-127"/>
                    <a:cs typeface="Calibri" panose="020F0502020204030204" pitchFamily="34" charset="0"/>
                  </a:rPr>
                  <a:t>MAIST</a:t>
                </a:r>
              </a:p>
              <a:p>
                <a:pPr algn="ctr">
                  <a:lnSpc>
                    <a:spcPct val="90000"/>
                  </a:lnSpc>
                </a:pPr>
                <a:r>
                  <a:rPr lang="en-US" altLang="ko-KR" b="1" u="none" dirty="0">
                    <a:ea typeface="Arial Unicode MS" panose="020B0604020202020204" pitchFamily="50" charset="-127"/>
                    <a:cs typeface="Calibri" panose="020F0502020204030204" pitchFamily="34" charset="0"/>
                  </a:rPr>
                  <a:t>Test harness</a:t>
                </a:r>
                <a:r>
                  <a:rPr lang="en-US" altLang="ko-KR" b="1" dirty="0">
                    <a:ea typeface="Arial Unicode MS" panose="020B0604020202020204" pitchFamily="50" charset="-127"/>
                    <a:cs typeface="Calibri" panose="020F0502020204030204" pitchFamily="34" charset="0"/>
                  </a:rPr>
                  <a:t> generator  </a:t>
                </a:r>
                <a:endParaRPr lang="en-US" altLang="ko-KR" b="1" u="none" dirty="0">
                  <a:ea typeface="Arial Unicode MS" panose="020B0604020202020204" pitchFamily="50" charset="-127"/>
                  <a:cs typeface="Calibri" panose="020F0502020204030204" pitchFamily="34" charset="0"/>
                </a:endParaRPr>
              </a:p>
            </p:txBody>
          </p:sp>
          <p:sp>
            <p:nvSpPr>
              <p:cNvPr id="23" name="TextBox 6"/>
              <p:cNvSpPr txBox="1"/>
              <p:nvPr/>
            </p:nvSpPr>
            <p:spPr bwMode="auto">
              <a:xfrm>
                <a:off x="8725942" y="3974368"/>
                <a:ext cx="982175" cy="626701"/>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spAutoFit/>
              </a:bodyPr>
              <a:lstStyle>
                <a:defPPr>
                  <a:defRPr lang="ko-KR"/>
                </a:defPPr>
                <a:lvl1pPr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1pPr>
                <a:lvl2pPr marL="4572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2pPr>
                <a:lvl3pPr marL="9144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3pPr>
                <a:lvl4pPr marL="13716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4pPr>
                <a:lvl5pPr marL="18288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5pPr>
                <a:lvl6pPr marL="2286000" algn="l" defTabSz="914400" rtl="0" eaLnBrk="1" latinLnBrk="1" hangingPunct="1">
                  <a:defRPr kumimoji="1" kern="1200">
                    <a:solidFill>
                      <a:schemeClr val="tx1"/>
                    </a:solidFill>
                    <a:latin typeface="견고딕" pitchFamily="18" charset="-127"/>
                    <a:ea typeface="견고딕" pitchFamily="18" charset="-127"/>
                    <a:cs typeface="+mn-cs"/>
                  </a:defRPr>
                </a:lvl6pPr>
                <a:lvl7pPr marL="2743200" algn="l" defTabSz="914400" rtl="0" eaLnBrk="1" latinLnBrk="1" hangingPunct="1">
                  <a:defRPr kumimoji="1" kern="1200">
                    <a:solidFill>
                      <a:schemeClr val="tx1"/>
                    </a:solidFill>
                    <a:latin typeface="견고딕" pitchFamily="18" charset="-127"/>
                    <a:ea typeface="견고딕" pitchFamily="18" charset="-127"/>
                    <a:cs typeface="+mn-cs"/>
                  </a:defRPr>
                </a:lvl7pPr>
                <a:lvl8pPr marL="3200400" algn="l" defTabSz="914400" rtl="0" eaLnBrk="1" latinLnBrk="1" hangingPunct="1">
                  <a:defRPr kumimoji="1" kern="1200">
                    <a:solidFill>
                      <a:schemeClr val="tx1"/>
                    </a:solidFill>
                    <a:latin typeface="견고딕" pitchFamily="18" charset="-127"/>
                    <a:ea typeface="견고딕" pitchFamily="18" charset="-127"/>
                    <a:cs typeface="+mn-cs"/>
                  </a:defRPr>
                </a:lvl8pPr>
                <a:lvl9pPr marL="3657600" algn="l" defTabSz="914400" rtl="0" eaLnBrk="1" latinLnBrk="1" hangingPunct="1">
                  <a:defRPr kumimoji="1" kern="1200">
                    <a:solidFill>
                      <a:schemeClr val="tx1"/>
                    </a:solidFill>
                    <a:latin typeface="견고딕" pitchFamily="18" charset="-127"/>
                    <a:ea typeface="견고딕" pitchFamily="18" charset="-127"/>
                    <a:cs typeface="+mn-cs"/>
                  </a:defRPr>
                </a:lvl9pPr>
              </a:lstStyle>
              <a:p>
                <a:pPr algn="ctr" eaLnBrk="0" hangingPunct="0"/>
                <a:r>
                  <a:rPr lang="en-US" altLang="ko-KR" b="1" kern="0" dirty="0">
                    <a:latin typeface="+mn-lt"/>
                    <a:ea typeface="Arial Unicode MS" panose="020B0604020202020204" pitchFamily="50" charset="-127"/>
                    <a:cs typeface="Calibri" panose="020F0502020204030204" pitchFamily="34" charset="0"/>
                  </a:rPr>
                  <a:t>Coverage</a:t>
                </a:r>
              </a:p>
              <a:p>
                <a:pPr algn="ctr" eaLnBrk="0" hangingPunct="0"/>
                <a:r>
                  <a:rPr lang="en-US" altLang="ko-KR" b="1" kern="0" dirty="0">
                    <a:latin typeface="+mn-lt"/>
                    <a:ea typeface="Arial Unicode MS" panose="020B0604020202020204" pitchFamily="50" charset="-127"/>
                    <a:cs typeface="Calibri" panose="020F0502020204030204" pitchFamily="34" charset="0"/>
                  </a:rPr>
                  <a:t>Report</a:t>
                </a:r>
                <a:endParaRPr lang="ko-KR" altLang="en-US" b="1" kern="0" dirty="0" err="1">
                  <a:latin typeface="+mn-lt"/>
                  <a:ea typeface="Arial Unicode MS" panose="020B0604020202020204" pitchFamily="50" charset="-127"/>
                  <a:cs typeface="Calibri" panose="020F0502020204030204" pitchFamily="34" charset="0"/>
                </a:endParaRPr>
              </a:p>
            </p:txBody>
          </p:sp>
          <p:pic>
            <p:nvPicPr>
              <p:cNvPr id="24" name="그림 23" descr="BullsEyeCoverage.jpg"/>
              <p:cNvPicPr>
                <a:picLocks noChangeAspect="1"/>
              </p:cNvPicPr>
              <p:nvPr/>
            </p:nvPicPr>
            <p:blipFill>
              <a:blip r:embed="rId4" cstate="print"/>
              <a:stretch>
                <a:fillRect/>
              </a:stretch>
            </p:blipFill>
            <p:spPr>
              <a:xfrm>
                <a:off x="8711420" y="3137007"/>
                <a:ext cx="1019738" cy="783069"/>
              </a:xfrm>
              <a:prstGeom prst="rect">
                <a:avLst/>
              </a:prstGeom>
            </p:spPr>
          </p:pic>
          <p:sp>
            <p:nvSpPr>
              <p:cNvPr id="25" name="TextBox 6"/>
              <p:cNvSpPr txBox="1"/>
              <p:nvPr/>
            </p:nvSpPr>
            <p:spPr bwMode="auto">
              <a:xfrm>
                <a:off x="8721069" y="2438466"/>
                <a:ext cx="982175" cy="626701"/>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spAutoFit/>
              </a:bodyPr>
              <a:lstStyle>
                <a:defPPr>
                  <a:defRPr lang="ko-KR"/>
                </a:defPPr>
                <a:lvl1pPr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1pPr>
                <a:lvl2pPr marL="4572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2pPr>
                <a:lvl3pPr marL="9144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3pPr>
                <a:lvl4pPr marL="13716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4pPr>
                <a:lvl5pPr marL="18288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5pPr>
                <a:lvl6pPr marL="2286000" algn="l" defTabSz="914400" rtl="0" eaLnBrk="1" latinLnBrk="1" hangingPunct="1">
                  <a:defRPr kumimoji="1" kern="1200">
                    <a:solidFill>
                      <a:schemeClr val="tx1"/>
                    </a:solidFill>
                    <a:latin typeface="견고딕" pitchFamily="18" charset="-127"/>
                    <a:ea typeface="견고딕" pitchFamily="18" charset="-127"/>
                    <a:cs typeface="+mn-cs"/>
                  </a:defRPr>
                </a:lvl6pPr>
                <a:lvl7pPr marL="2743200" algn="l" defTabSz="914400" rtl="0" eaLnBrk="1" latinLnBrk="1" hangingPunct="1">
                  <a:defRPr kumimoji="1" kern="1200">
                    <a:solidFill>
                      <a:schemeClr val="tx1"/>
                    </a:solidFill>
                    <a:latin typeface="견고딕" pitchFamily="18" charset="-127"/>
                    <a:ea typeface="견고딕" pitchFamily="18" charset="-127"/>
                    <a:cs typeface="+mn-cs"/>
                  </a:defRPr>
                </a:lvl7pPr>
                <a:lvl8pPr marL="3200400" algn="l" defTabSz="914400" rtl="0" eaLnBrk="1" latinLnBrk="1" hangingPunct="1">
                  <a:defRPr kumimoji="1" kern="1200">
                    <a:solidFill>
                      <a:schemeClr val="tx1"/>
                    </a:solidFill>
                    <a:latin typeface="견고딕" pitchFamily="18" charset="-127"/>
                    <a:ea typeface="견고딕" pitchFamily="18" charset="-127"/>
                    <a:cs typeface="+mn-cs"/>
                  </a:defRPr>
                </a:lvl8pPr>
                <a:lvl9pPr marL="3657600" algn="l" defTabSz="914400" rtl="0" eaLnBrk="1" latinLnBrk="1" hangingPunct="1">
                  <a:defRPr kumimoji="1" kern="1200">
                    <a:solidFill>
                      <a:schemeClr val="tx1"/>
                    </a:solidFill>
                    <a:latin typeface="견고딕" pitchFamily="18" charset="-127"/>
                    <a:ea typeface="견고딕" pitchFamily="18" charset="-127"/>
                    <a:cs typeface="+mn-cs"/>
                  </a:defRPr>
                </a:lvl9pPr>
              </a:lstStyle>
              <a:p>
                <a:pPr algn="ctr" eaLnBrk="0" hangingPunct="0"/>
                <a:r>
                  <a:rPr lang="en-US" altLang="ko-KR" b="1" kern="0" dirty="0">
                    <a:latin typeface="+mn-lt"/>
                    <a:ea typeface="Arial Unicode MS" panose="020B0604020202020204" pitchFamily="50" charset="-127"/>
                    <a:cs typeface="Calibri" panose="020F0502020204030204" pitchFamily="34" charset="0"/>
                  </a:rPr>
                  <a:t>Test cases</a:t>
                </a:r>
                <a:endParaRPr lang="ko-KR" altLang="en-US" b="1" kern="0" dirty="0" err="1">
                  <a:latin typeface="+mn-lt"/>
                  <a:ea typeface="Arial Unicode MS" panose="020B0604020202020204" pitchFamily="50" charset="-127"/>
                  <a:cs typeface="Calibri" panose="020F0502020204030204" pitchFamily="34" charset="0"/>
                </a:endParaRPr>
              </a:p>
            </p:txBody>
          </p:sp>
          <p:cxnSp>
            <p:nvCxnSpPr>
              <p:cNvPr id="26" name="꺾인 연결선 25"/>
              <p:cNvCxnSpPr>
                <a:endCxn id="22" idx="1"/>
              </p:cNvCxnSpPr>
              <p:nvPr/>
            </p:nvCxnSpPr>
            <p:spPr>
              <a:xfrm flipV="1">
                <a:off x="2973975" y="2378172"/>
                <a:ext cx="699244" cy="510516"/>
              </a:xfrm>
              <a:prstGeom prst="bentConnector3">
                <a:avLst>
                  <a:gd name="adj1" fmla="val -295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순서도: 다중 문서 26"/>
              <p:cNvSpPr/>
              <p:nvPr/>
            </p:nvSpPr>
            <p:spPr>
              <a:xfrm>
                <a:off x="5403555" y="1953645"/>
                <a:ext cx="1215037" cy="852951"/>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lnSpc>
                    <a:spcPct val="80000"/>
                  </a:lnSpc>
                </a:pPr>
                <a:r>
                  <a:rPr lang="en-US" altLang="ko-KR" dirty="0">
                    <a:solidFill>
                      <a:schemeClr val="tx1"/>
                    </a:solidFill>
                    <a:cs typeface="Calibri" panose="020F0502020204030204" pitchFamily="34" charset="0"/>
                  </a:rPr>
                  <a:t>Test </a:t>
                </a:r>
              </a:p>
              <a:p>
                <a:pPr algn="ctr">
                  <a:lnSpc>
                    <a:spcPct val="80000"/>
                  </a:lnSpc>
                </a:pPr>
                <a:r>
                  <a:rPr lang="en-US" altLang="ko-KR" dirty="0">
                    <a:solidFill>
                      <a:schemeClr val="tx1"/>
                    </a:solidFill>
                    <a:cs typeface="Calibri" panose="020F0502020204030204" pitchFamily="34" charset="0"/>
                  </a:rPr>
                  <a:t>drivers/</a:t>
                </a:r>
              </a:p>
              <a:p>
                <a:pPr algn="ctr">
                  <a:lnSpc>
                    <a:spcPct val="80000"/>
                  </a:lnSpc>
                </a:pPr>
                <a:r>
                  <a:rPr lang="en-US" altLang="ko-KR" dirty="0">
                    <a:solidFill>
                      <a:schemeClr val="tx1"/>
                    </a:solidFill>
                    <a:cs typeface="Calibri" panose="020F0502020204030204" pitchFamily="34" charset="0"/>
                  </a:rPr>
                  <a:t>stubs </a:t>
                </a:r>
              </a:p>
            </p:txBody>
          </p:sp>
          <p:sp>
            <p:nvSpPr>
              <p:cNvPr id="28" name="순서도: 다중 문서 27"/>
              <p:cNvSpPr/>
              <p:nvPr/>
            </p:nvSpPr>
            <p:spPr>
              <a:xfrm>
                <a:off x="2305536" y="2888687"/>
                <a:ext cx="1215037" cy="852951"/>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eaLnBrk="0" hangingPunct="0">
                  <a:lnSpc>
                    <a:spcPct val="90000"/>
                  </a:lnSpc>
                </a:pPr>
                <a:r>
                  <a:rPr lang="en-US" altLang="ko-KR" kern="0" dirty="0">
                    <a:solidFill>
                      <a:schemeClr val="tx1"/>
                    </a:solidFill>
                    <a:ea typeface="Arial Unicode MS" panose="020B0604020202020204" pitchFamily="50" charset="-127"/>
                    <a:cs typeface="Calibri" panose="020F0502020204030204" pitchFamily="34" charset="0"/>
                  </a:rPr>
                  <a:t>Target</a:t>
                </a:r>
              </a:p>
              <a:p>
                <a:pPr algn="ctr" eaLnBrk="0" hangingPunct="0">
                  <a:lnSpc>
                    <a:spcPct val="90000"/>
                  </a:lnSpc>
                </a:pPr>
                <a:r>
                  <a:rPr lang="en-US" altLang="ko-KR" kern="0" dirty="0">
                    <a:solidFill>
                      <a:schemeClr val="tx1"/>
                    </a:solidFill>
                    <a:ea typeface="Arial Unicode MS" panose="020B0604020202020204" pitchFamily="50" charset="-127"/>
                    <a:cs typeface="Calibri" panose="020F0502020204030204" pitchFamily="34" charset="0"/>
                  </a:rPr>
                  <a:t>C code </a:t>
                </a:r>
                <a:r>
                  <a:rPr lang="en-US" altLang="ko-KR" i="1" kern="0" dirty="0">
                    <a:solidFill>
                      <a:schemeClr val="tx1"/>
                    </a:solidFill>
                    <a:ea typeface="Arial Unicode MS" panose="020B0604020202020204" pitchFamily="50" charset="-127"/>
                    <a:cs typeface="Calibri" panose="020F0502020204030204" pitchFamily="34" charset="0"/>
                  </a:rPr>
                  <a:t>p</a:t>
                </a:r>
              </a:p>
            </p:txBody>
          </p:sp>
          <p:cxnSp>
            <p:nvCxnSpPr>
              <p:cNvPr id="29" name="꺾인 연결선 28"/>
              <p:cNvCxnSpPr/>
              <p:nvPr/>
            </p:nvCxnSpPr>
            <p:spPr>
              <a:xfrm>
                <a:off x="2933398" y="3672541"/>
                <a:ext cx="738175" cy="426478"/>
              </a:xfrm>
              <a:prstGeom prst="bentConnector3">
                <a:avLst>
                  <a:gd name="adj1" fmla="val 29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순서도: 다중 문서 29"/>
              <p:cNvSpPr/>
              <p:nvPr/>
            </p:nvSpPr>
            <p:spPr>
              <a:xfrm>
                <a:off x="5392626" y="3672541"/>
                <a:ext cx="1215037" cy="852951"/>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eaLnBrk="0" hangingPunct="0"/>
                <a:r>
                  <a:rPr lang="en-US" altLang="ko-KR" kern="0" dirty="0">
                    <a:solidFill>
                      <a:schemeClr val="tx1"/>
                    </a:solidFill>
                    <a:ea typeface="Arial Unicode MS" panose="020B0604020202020204" pitchFamily="50" charset="-127"/>
                    <a:cs typeface="Calibri" panose="020F0502020204030204" pitchFamily="34" charset="0"/>
                  </a:rPr>
                  <a:t>Target</a:t>
                </a:r>
              </a:p>
              <a:p>
                <a:pPr algn="ctr" eaLnBrk="0" hangingPunct="0">
                  <a:lnSpc>
                    <a:spcPct val="90000"/>
                  </a:lnSpc>
                </a:pPr>
                <a:r>
                  <a:rPr lang="en-US" altLang="ko-KR" kern="0" dirty="0">
                    <a:solidFill>
                      <a:schemeClr val="tx1"/>
                    </a:solidFill>
                    <a:ea typeface="Arial Unicode MS" panose="020B0604020202020204" pitchFamily="50" charset="-127"/>
                    <a:cs typeface="Calibri" panose="020F0502020204030204" pitchFamily="34" charset="0"/>
                  </a:rPr>
                  <a:t>C code </a:t>
                </a:r>
                <a:r>
                  <a:rPr lang="en-US" altLang="ko-KR" i="1" kern="0" dirty="0">
                    <a:solidFill>
                      <a:schemeClr val="tx1"/>
                    </a:solidFill>
                    <a:ea typeface="Arial Unicode MS" panose="020B0604020202020204" pitchFamily="50" charset="-127"/>
                    <a:cs typeface="Calibri" panose="020F0502020204030204" pitchFamily="34" charset="0"/>
                  </a:rPr>
                  <a:t>p</a:t>
                </a:r>
                <a:r>
                  <a:rPr lang="en-US" altLang="ko-KR" kern="0" dirty="0">
                    <a:solidFill>
                      <a:schemeClr val="tx1"/>
                    </a:solidFill>
                    <a:ea typeface="Arial Unicode MS" panose="020B0604020202020204" pitchFamily="50" charset="-127"/>
                    <a:cs typeface="Calibri" panose="020F0502020204030204" pitchFamily="34" charset="0"/>
                  </a:rPr>
                  <a:t>’</a:t>
                </a:r>
              </a:p>
            </p:txBody>
          </p:sp>
          <p:sp>
            <p:nvSpPr>
              <p:cNvPr id="31" name="모서리가 둥근 직사각형 30"/>
              <p:cNvSpPr/>
              <p:nvPr/>
            </p:nvSpPr>
            <p:spPr>
              <a:xfrm>
                <a:off x="7063103" y="3986595"/>
                <a:ext cx="1431219" cy="813070"/>
              </a:xfrm>
              <a:prstGeom prst="roundRect">
                <a:avLst/>
              </a:prstGeom>
              <a:solidFill>
                <a:schemeClr val="lt1"/>
              </a:solidFill>
              <a:ln w="76200">
                <a:solidFill>
                  <a:srgbClr val="00B050"/>
                </a:solidFill>
              </a:ln>
            </p:spPr>
            <p:style>
              <a:lnRef idx="1">
                <a:schemeClr val="accent4"/>
              </a:lnRef>
              <a:fillRef idx="2">
                <a:schemeClr val="accent4"/>
              </a:fillRef>
              <a:effectRef idx="1">
                <a:schemeClr val="accent4"/>
              </a:effectRef>
              <a:fontRef idx="minor">
                <a:schemeClr val="dk1"/>
              </a:fontRef>
            </p:style>
            <p:txBody>
              <a:bodyPr wrap="square" lIns="36000" tIns="36000" rIns="36000" bIns="36000" rtlCol="0" anchor="ctr">
                <a:noAutofit/>
              </a:bodyPr>
              <a:lstStyle/>
              <a:p>
                <a:pPr algn="ctr"/>
                <a:r>
                  <a:rPr lang="en-US" altLang="ko-KR" sz="2800" b="1" u="none" dirty="0">
                    <a:solidFill>
                      <a:srgbClr val="00B050"/>
                    </a:solidFill>
                    <a:ea typeface="Arial Unicode MS" panose="020B0604020202020204" pitchFamily="50" charset="-127"/>
                    <a:cs typeface="Calibri" panose="020F0502020204030204" pitchFamily="34" charset="0"/>
                  </a:rPr>
                  <a:t>CROWN</a:t>
                </a:r>
                <a:endParaRPr lang="en-US" altLang="ko-KR" b="1" u="none" dirty="0">
                  <a:solidFill>
                    <a:srgbClr val="00B050"/>
                  </a:solidFill>
                  <a:ea typeface="Arial Unicode MS" panose="020B0604020202020204" pitchFamily="50" charset="-127"/>
                  <a:cs typeface="Calibri" panose="020F0502020204030204" pitchFamily="34" charset="0"/>
                </a:endParaRPr>
              </a:p>
            </p:txBody>
          </p:sp>
          <p:sp>
            <p:nvSpPr>
              <p:cNvPr id="32" name="위쪽/아래쪽 화살표 31"/>
              <p:cNvSpPr/>
              <p:nvPr/>
            </p:nvSpPr>
            <p:spPr>
              <a:xfrm>
                <a:off x="7510879" y="3591105"/>
                <a:ext cx="293487" cy="369536"/>
              </a:xfrm>
              <a:prstGeom prst="upDownArrow">
                <a:avLst/>
              </a:prstGeom>
              <a:solidFill>
                <a:schemeClr val="bg1">
                  <a:lumMod val="95000"/>
                </a:schemeClr>
              </a:solidFill>
              <a:ln w="12700">
                <a:solidFill>
                  <a:schemeClr val="tx1">
                    <a:lumMod val="85000"/>
                    <a:lumOff val="15000"/>
                  </a:schemeClr>
                </a:solidFill>
                <a:prstDash val="solid"/>
              </a:ln>
              <a:effectLst/>
            </p:spPr>
            <p:txBody>
              <a:bodyPr wrap="square" lIns="36000" tIns="36000" rIns="36000" bIns="36000" rtlCol="0" anchor="ctr">
                <a:noAutofit/>
              </a:bodyPr>
              <a:lstStyle/>
              <a:p>
                <a:pPr algn="ctr"/>
                <a:endParaRPr lang="ko-KR" altLang="en-US" u="none" dirty="0">
                  <a:ea typeface="Arial Unicode MS" panose="020B0604020202020204" pitchFamily="50" charset="-127"/>
                  <a:cs typeface="Calibri" panose="020F0502020204030204" pitchFamily="34" charset="0"/>
                </a:endParaRPr>
              </a:p>
            </p:txBody>
          </p:sp>
          <p:grpSp>
            <p:nvGrpSpPr>
              <p:cNvPr id="33" name="그룹 32"/>
              <p:cNvGrpSpPr/>
              <p:nvPr/>
            </p:nvGrpSpPr>
            <p:grpSpPr>
              <a:xfrm>
                <a:off x="3619426" y="4909573"/>
                <a:ext cx="3443678" cy="1007946"/>
                <a:chOff x="1760309" y="5479064"/>
                <a:chExt cx="3443678" cy="1228886"/>
              </a:xfrm>
            </p:grpSpPr>
            <p:sp>
              <p:nvSpPr>
                <p:cNvPr id="40" name="순서도: 다중 문서 39"/>
                <p:cNvSpPr/>
                <p:nvPr/>
              </p:nvSpPr>
              <p:spPr>
                <a:xfrm>
                  <a:off x="4200981" y="5834420"/>
                  <a:ext cx="814383" cy="64381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solidFill>
                        <a:schemeClr val="tx1"/>
                      </a:solidFill>
                      <a:cs typeface="Calibri" panose="020F0502020204030204" pitchFamily="34" charset="0"/>
                    </a:rPr>
                    <a:t>C code</a:t>
                  </a:r>
                </a:p>
              </p:txBody>
            </p:sp>
            <p:grpSp>
              <p:nvGrpSpPr>
                <p:cNvPr id="41" name="그룹 40"/>
                <p:cNvGrpSpPr/>
                <p:nvPr/>
              </p:nvGrpSpPr>
              <p:grpSpPr>
                <a:xfrm>
                  <a:off x="1760309" y="5479064"/>
                  <a:ext cx="3443678" cy="1228886"/>
                  <a:chOff x="-1180806" y="3325251"/>
                  <a:chExt cx="2803589" cy="824672"/>
                </a:xfrm>
              </p:grpSpPr>
              <p:sp>
                <p:nvSpPr>
                  <p:cNvPr id="42" name="모서리가 둥근 직사각형 41"/>
                  <p:cNvSpPr/>
                  <p:nvPr/>
                </p:nvSpPr>
                <p:spPr>
                  <a:xfrm>
                    <a:off x="-1020456" y="3563720"/>
                    <a:ext cx="720080" cy="432049"/>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36000" tIns="36000" rIns="36000" bIns="36000" rtlCol="0" anchor="ctr">
                    <a:noAutofit/>
                  </a:bodyPr>
                  <a:lstStyle/>
                  <a:p>
                    <a:pPr algn="ctr"/>
                    <a:r>
                      <a:rPr lang="en-US" altLang="ko-KR" sz="1400" b="1" u="none" dirty="0">
                        <a:solidFill>
                          <a:schemeClr val="bg1"/>
                        </a:solidFill>
                        <a:ea typeface="Arial Unicode MS" panose="020B0604020202020204" pitchFamily="50" charset="-127"/>
                        <a:cs typeface="Calibri" panose="020F0502020204030204" pitchFamily="34" charset="0"/>
                      </a:rPr>
                      <a:t>MAIST</a:t>
                    </a:r>
                  </a:p>
                </p:txBody>
              </p:sp>
              <p:sp>
                <p:nvSpPr>
                  <p:cNvPr id="43" name="모서리가 둥근 직사각형 42"/>
                  <p:cNvSpPr/>
                  <p:nvPr/>
                </p:nvSpPr>
                <p:spPr>
                  <a:xfrm>
                    <a:off x="-107123" y="3563720"/>
                    <a:ext cx="720080" cy="432049"/>
                  </a:xfrm>
                  <a:prstGeom prst="roundRect">
                    <a:avLst/>
                  </a:prstGeom>
                  <a:solidFill>
                    <a:schemeClr val="lt1"/>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lIns="36000" tIns="36000" rIns="36000" bIns="36000" rtlCol="0" anchor="ctr">
                    <a:noAutofit/>
                  </a:bodyPr>
                  <a:lstStyle/>
                  <a:p>
                    <a:pPr algn="ctr"/>
                    <a:r>
                      <a:rPr lang="en-US" altLang="ko-KR" sz="1400" b="1" u="none" dirty="0">
                        <a:ea typeface="Arial Unicode MS" panose="020B0604020202020204" pitchFamily="50" charset="-127"/>
                        <a:cs typeface="Calibri" panose="020F0502020204030204" pitchFamily="34" charset="0"/>
                      </a:rPr>
                      <a:t>External tool</a:t>
                    </a:r>
                  </a:p>
                </p:txBody>
              </p:sp>
              <p:sp>
                <p:nvSpPr>
                  <p:cNvPr id="44" name="직사각형 43"/>
                  <p:cNvSpPr/>
                  <p:nvPr/>
                </p:nvSpPr>
                <p:spPr>
                  <a:xfrm>
                    <a:off x="-1180806" y="3418810"/>
                    <a:ext cx="2803589" cy="7311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u="none" dirty="0">
                      <a:ea typeface="Arial Unicode MS" panose="020B0604020202020204" pitchFamily="50" charset="-127"/>
                      <a:cs typeface="Calibri" panose="020F0502020204030204" pitchFamily="34" charset="0"/>
                    </a:endParaRPr>
                  </a:p>
                </p:txBody>
              </p:sp>
              <p:sp>
                <p:nvSpPr>
                  <p:cNvPr id="45" name="TextBox 44"/>
                  <p:cNvSpPr txBox="1"/>
                  <p:nvPr/>
                </p:nvSpPr>
                <p:spPr>
                  <a:xfrm>
                    <a:off x="-38351" y="3325251"/>
                    <a:ext cx="638429" cy="201451"/>
                  </a:xfrm>
                  <a:prstGeom prst="rect">
                    <a:avLst/>
                  </a:prstGeom>
                  <a:solidFill>
                    <a:schemeClr val="bg1"/>
                  </a:solidFill>
                </p:spPr>
                <p:txBody>
                  <a:bodyPr wrap="none" tIns="0" bIns="0" rtlCol="0">
                    <a:spAutoFit/>
                  </a:bodyPr>
                  <a:lstStyle/>
                  <a:p>
                    <a:r>
                      <a:rPr lang="en-US" altLang="ko-KR" sz="1600" i="1" u="none" dirty="0">
                        <a:ea typeface="Arial Unicode MS" panose="020B0604020202020204" pitchFamily="50" charset="-127"/>
                        <a:cs typeface="Calibri" panose="020F0502020204030204" pitchFamily="34" charset="0"/>
                      </a:rPr>
                      <a:t>Legend</a:t>
                    </a:r>
                    <a:endParaRPr lang="ko-KR" altLang="en-US" sz="1600" i="1" u="none" dirty="0">
                      <a:ea typeface="Arial Unicode MS" panose="020B0604020202020204" pitchFamily="50" charset="-127"/>
                      <a:cs typeface="Calibri" panose="020F0502020204030204" pitchFamily="34" charset="0"/>
                    </a:endParaRPr>
                  </a:p>
                </p:txBody>
              </p:sp>
            </p:grpSp>
          </p:grpSp>
          <p:sp>
            <p:nvSpPr>
              <p:cNvPr id="34" name="직사각형 33"/>
              <p:cNvSpPr/>
              <p:nvPr/>
            </p:nvSpPr>
            <p:spPr>
              <a:xfrm>
                <a:off x="3799817" y="2528667"/>
                <a:ext cx="1099952" cy="250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dirty="0">
                    <a:solidFill>
                      <a:schemeClr val="bg1"/>
                    </a:solidFill>
                    <a:cs typeface="Calibri" panose="020F0502020204030204" pitchFamily="34" charset="0"/>
                  </a:rPr>
                  <a:t>Driver gen.</a:t>
                </a:r>
                <a:endParaRPr lang="ko-KR" altLang="en-US" dirty="0" err="1">
                  <a:solidFill>
                    <a:schemeClr val="bg1"/>
                  </a:solidFill>
                  <a:cs typeface="Calibri" panose="020F0502020204030204" pitchFamily="34" charset="0"/>
                </a:endParaRPr>
              </a:p>
            </p:txBody>
          </p:sp>
          <p:sp>
            <p:nvSpPr>
              <p:cNvPr id="35" name="직사각형 34"/>
              <p:cNvSpPr/>
              <p:nvPr/>
            </p:nvSpPr>
            <p:spPr>
              <a:xfrm>
                <a:off x="3797830" y="2823958"/>
                <a:ext cx="1099952" cy="250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dirty="0">
                    <a:solidFill>
                      <a:schemeClr val="bg1"/>
                    </a:solidFill>
                    <a:cs typeface="Calibri" panose="020F0502020204030204" pitchFamily="34" charset="0"/>
                  </a:rPr>
                  <a:t>Stub gen.</a:t>
                </a:r>
                <a:endParaRPr lang="ko-KR" altLang="en-US" dirty="0" err="1">
                  <a:solidFill>
                    <a:schemeClr val="bg1"/>
                  </a:solidFill>
                  <a:cs typeface="Calibri" panose="020F0502020204030204" pitchFamily="34" charset="0"/>
                </a:endParaRPr>
              </a:p>
            </p:txBody>
          </p:sp>
          <p:sp>
            <p:nvSpPr>
              <p:cNvPr id="36" name="직사각형 35"/>
              <p:cNvSpPr/>
              <p:nvPr/>
            </p:nvSpPr>
            <p:spPr>
              <a:xfrm>
                <a:off x="3807456" y="4169470"/>
                <a:ext cx="1099952" cy="5345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ltLang="ko-KR" dirty="0">
                    <a:solidFill>
                      <a:schemeClr val="bg1"/>
                    </a:solidFill>
                    <a:cs typeface="Calibri" panose="020F0502020204030204" pitchFamily="34" charset="0"/>
                  </a:rPr>
                  <a:t>Bit-field transform.</a:t>
                </a:r>
                <a:endParaRPr lang="ko-KR" altLang="en-US" dirty="0" err="1">
                  <a:solidFill>
                    <a:schemeClr val="bg1"/>
                  </a:solidFill>
                  <a:cs typeface="Calibri" panose="020F0502020204030204" pitchFamily="34" charset="0"/>
                </a:endParaRPr>
              </a:p>
            </p:txBody>
          </p:sp>
          <p:sp>
            <p:nvSpPr>
              <p:cNvPr id="37" name="직사각형 36"/>
              <p:cNvSpPr/>
              <p:nvPr/>
            </p:nvSpPr>
            <p:spPr>
              <a:xfrm>
                <a:off x="7117173" y="2854439"/>
                <a:ext cx="1099952" cy="6553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ltLang="ko-KR" dirty="0">
                    <a:solidFill>
                      <a:schemeClr val="bg1"/>
                    </a:solidFill>
                    <a:cs typeface="Calibri" panose="020F0502020204030204" pitchFamily="34" charset="0"/>
                  </a:rPr>
                  <a:t>Search strategy coordinator</a:t>
                </a:r>
                <a:endParaRPr lang="ko-KR" altLang="en-US" dirty="0" err="1">
                  <a:solidFill>
                    <a:schemeClr val="bg1"/>
                  </a:solidFill>
                  <a:cs typeface="Calibri" panose="020F0502020204030204" pitchFamily="34" charset="0"/>
                </a:endParaRPr>
              </a:p>
            </p:txBody>
          </p:sp>
          <p:cxnSp>
            <p:nvCxnSpPr>
              <p:cNvPr id="38" name="꺾인 연결선 37"/>
              <p:cNvCxnSpPr>
                <a:stCxn id="27" idx="3"/>
                <a:endCxn id="16" idx="1"/>
              </p:cNvCxnSpPr>
              <p:nvPr/>
            </p:nvCxnSpPr>
            <p:spPr>
              <a:xfrm>
                <a:off x="6618592" y="2380121"/>
                <a:ext cx="360259" cy="369649"/>
              </a:xfrm>
              <a:prstGeom prst="bentConnector3">
                <a:avLst>
                  <a:gd name="adj1" fmla="val 2692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꺾인 연결선 38"/>
              <p:cNvCxnSpPr>
                <a:stCxn id="30" idx="3"/>
                <a:endCxn id="16" idx="1"/>
              </p:cNvCxnSpPr>
              <p:nvPr/>
            </p:nvCxnSpPr>
            <p:spPr>
              <a:xfrm flipV="1">
                <a:off x="6607663" y="2749770"/>
                <a:ext cx="371188" cy="1349247"/>
              </a:xfrm>
              <a:prstGeom prst="bentConnector3">
                <a:avLst>
                  <a:gd name="adj1" fmla="val 3167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6"/>
            <p:cNvSpPr txBox="1"/>
            <p:nvPr/>
          </p:nvSpPr>
          <p:spPr bwMode="auto">
            <a:xfrm>
              <a:off x="7305394" y="5121941"/>
              <a:ext cx="6479885" cy="1673141"/>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spAutoFit/>
            </a:bodyPr>
            <a:lstStyle>
              <a:defPPr>
                <a:defRPr lang="ko-KR"/>
              </a:defPPr>
              <a:lvl1pPr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1pPr>
              <a:lvl2pPr marL="4572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2pPr>
              <a:lvl3pPr marL="9144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3pPr>
              <a:lvl4pPr marL="13716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4pPr>
              <a:lvl5pPr marL="18288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5pPr>
              <a:lvl6pPr marL="2286000" algn="l" defTabSz="914400" rtl="0" eaLnBrk="1" latinLnBrk="1" hangingPunct="1">
                <a:defRPr kumimoji="1" kern="1200">
                  <a:solidFill>
                    <a:schemeClr val="tx1"/>
                  </a:solidFill>
                  <a:latin typeface="견고딕" pitchFamily="18" charset="-127"/>
                  <a:ea typeface="견고딕" pitchFamily="18" charset="-127"/>
                  <a:cs typeface="+mn-cs"/>
                </a:defRPr>
              </a:lvl6pPr>
              <a:lvl7pPr marL="2743200" algn="l" defTabSz="914400" rtl="0" eaLnBrk="1" latinLnBrk="1" hangingPunct="1">
                <a:defRPr kumimoji="1" kern="1200">
                  <a:solidFill>
                    <a:schemeClr val="tx1"/>
                  </a:solidFill>
                  <a:latin typeface="견고딕" pitchFamily="18" charset="-127"/>
                  <a:ea typeface="견고딕" pitchFamily="18" charset="-127"/>
                  <a:cs typeface="+mn-cs"/>
                </a:defRPr>
              </a:lvl7pPr>
              <a:lvl8pPr marL="3200400" algn="l" defTabSz="914400" rtl="0" eaLnBrk="1" latinLnBrk="1" hangingPunct="1">
                <a:defRPr kumimoji="1" kern="1200">
                  <a:solidFill>
                    <a:schemeClr val="tx1"/>
                  </a:solidFill>
                  <a:latin typeface="견고딕" pitchFamily="18" charset="-127"/>
                  <a:ea typeface="견고딕" pitchFamily="18" charset="-127"/>
                  <a:cs typeface="+mn-cs"/>
                </a:defRPr>
              </a:lvl8pPr>
              <a:lvl9pPr marL="3657600" algn="l" defTabSz="914400" rtl="0" eaLnBrk="1" latinLnBrk="1" hangingPunct="1">
                <a:defRPr kumimoji="1" kern="1200">
                  <a:solidFill>
                    <a:schemeClr val="tx1"/>
                  </a:solidFill>
                  <a:latin typeface="견고딕" pitchFamily="18" charset="-127"/>
                  <a:ea typeface="견고딕" pitchFamily="18" charset="-127"/>
                  <a:cs typeface="+mn-cs"/>
                </a:defRPr>
              </a:lvl9pPr>
            </a:lstStyle>
            <a:p>
              <a:pPr eaLnBrk="0" hangingPunct="0"/>
              <a:r>
                <a:rPr lang="en-US" altLang="ko-KR" sz="2400" kern="0" dirty="0">
                  <a:solidFill>
                    <a:srgbClr val="00B050"/>
                  </a:solidFill>
                  <a:latin typeface="+mn-lt"/>
                  <a:ea typeface="Arial Unicode MS" panose="020B0604020202020204" pitchFamily="50" charset="-127"/>
                  <a:cs typeface="Calibri" panose="020F0502020204030204" pitchFamily="34" charset="0"/>
                </a:rPr>
                <a:t>-   </a:t>
              </a:r>
              <a:r>
                <a:rPr lang="en-US" altLang="ko-KR" sz="2000" kern="0" dirty="0">
                  <a:solidFill>
                    <a:srgbClr val="00B050"/>
                  </a:solidFill>
                  <a:latin typeface="+mn-lt"/>
                  <a:ea typeface="Arial Unicode MS" panose="020B0604020202020204" pitchFamily="50" charset="-127"/>
                  <a:cs typeface="Calibri" panose="020F0502020204030204" pitchFamily="34" charset="0"/>
                </a:rPr>
                <a:t>Bit-level accuracy (BV and </a:t>
              </a:r>
              <a:r>
                <a:rPr lang="en-US" altLang="ko-KR" sz="2000" kern="0" dirty="0" err="1">
                  <a:solidFill>
                    <a:srgbClr val="00B050"/>
                  </a:solidFill>
                  <a:latin typeface="+mn-lt"/>
                  <a:ea typeface="Arial Unicode MS" panose="020B0604020202020204" pitchFamily="50" charset="-127"/>
                  <a:cs typeface="Calibri" panose="020F0502020204030204" pitchFamily="34" charset="0"/>
                </a:rPr>
                <a:t>bitfied</a:t>
              </a:r>
              <a:r>
                <a:rPr lang="en-US" altLang="ko-KR" sz="2000" kern="0" dirty="0">
                  <a:solidFill>
                    <a:srgbClr val="00B050"/>
                  </a:solidFill>
                  <a:latin typeface="+mn-lt"/>
                  <a:ea typeface="Arial Unicode MS" panose="020B0604020202020204" pitchFamily="50" charset="-127"/>
                  <a:cs typeface="Calibri" panose="020F0502020204030204" pitchFamily="34" charset="0"/>
                </a:rPr>
                <a:t> support)</a:t>
              </a:r>
            </a:p>
            <a:p>
              <a:pPr eaLnBrk="0" hangingPunct="0"/>
              <a:r>
                <a:rPr lang="en-US" altLang="ko-KR" sz="2000" kern="0" dirty="0">
                  <a:solidFill>
                    <a:srgbClr val="00B050"/>
                  </a:solidFill>
                  <a:latin typeface="+mn-lt"/>
                  <a:ea typeface="Arial Unicode MS" panose="020B0604020202020204" pitchFamily="50" charset="-127"/>
                  <a:cs typeface="Calibri" panose="020F0502020204030204" pitchFamily="34" charset="0"/>
                </a:rPr>
                <a:t>-    Easy-to-extend through intuitive search space exploration </a:t>
              </a:r>
              <a:br>
                <a:rPr lang="en-US" altLang="ko-KR" sz="2000" kern="0" dirty="0">
                  <a:solidFill>
                    <a:srgbClr val="00B050"/>
                  </a:solidFill>
                  <a:latin typeface="+mn-lt"/>
                  <a:ea typeface="Arial Unicode MS" panose="020B0604020202020204" pitchFamily="50" charset="-127"/>
                  <a:cs typeface="Calibri" panose="020F0502020204030204" pitchFamily="34" charset="0"/>
                </a:rPr>
              </a:br>
              <a:r>
                <a:rPr lang="en-US" altLang="ko-KR" sz="2000" kern="0" dirty="0">
                  <a:solidFill>
                    <a:srgbClr val="00B050"/>
                  </a:solidFill>
                  <a:latin typeface="+mn-lt"/>
                  <a:ea typeface="Arial Unicode MS" panose="020B0604020202020204" pitchFamily="50" charset="-127"/>
                  <a:cs typeface="Calibri" panose="020F0502020204030204" pitchFamily="34" charset="0"/>
                </a:rPr>
                <a:t>     strategies  </a:t>
              </a:r>
            </a:p>
            <a:p>
              <a:pPr marL="342900" indent="-342900" eaLnBrk="0" hangingPunct="0">
                <a:buFontTx/>
                <a:buChar char="-"/>
              </a:pPr>
              <a:r>
                <a:rPr lang="en-US" altLang="ko-KR" sz="2000" kern="0" dirty="0">
                  <a:solidFill>
                    <a:srgbClr val="00B050"/>
                  </a:solidFill>
                  <a:latin typeface="+mn-lt"/>
                  <a:ea typeface="Arial Unicode MS" panose="020B0604020202020204" pitchFamily="50" charset="-127"/>
                  <a:cs typeface="Calibri" panose="020F0502020204030204" pitchFamily="34" charset="0"/>
                </a:rPr>
                <a:t>Low memory overhead and fast execution</a:t>
              </a:r>
            </a:p>
            <a:p>
              <a:pPr marL="342900" indent="-342900" eaLnBrk="0" hangingPunct="0">
                <a:buFontTx/>
                <a:buChar char="-"/>
              </a:pPr>
              <a:r>
                <a:rPr lang="en-US" altLang="ko-KR" sz="2000" kern="0" dirty="0">
                  <a:solidFill>
                    <a:srgbClr val="00B050"/>
                  </a:solidFill>
                  <a:latin typeface="+mn-lt"/>
                  <a:ea typeface="Arial Unicode MS" panose="020B0604020202020204" pitchFamily="50" charset="-127"/>
                  <a:cs typeface="Calibri" panose="020F0502020204030204" pitchFamily="34" charset="0"/>
                </a:rPr>
                <a:t>Open-source -&gt; Commercialized as CROWN 2.0</a:t>
              </a:r>
            </a:p>
          </p:txBody>
        </p:sp>
      </p:grpSp>
    </p:spTree>
    <p:extLst>
      <p:ext uri="{BB962C8B-B14F-4D97-AF65-F5344CB8AC3E}">
        <p14:creationId xmlns:p14="http://schemas.microsoft.com/office/powerpoint/2010/main" val="369615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503695" y="1440824"/>
            <a:ext cx="10856564" cy="1010963"/>
          </a:xfrm>
        </p:spPr>
        <p:txBody>
          <a:bodyPr/>
          <a:lstStyle/>
          <a:p>
            <a:r>
              <a:rPr lang="en-US" altLang="ko-KR" dirty="0"/>
              <a:t>IT companies spend </a:t>
            </a:r>
            <a:r>
              <a:rPr lang="en-US" altLang="ko-KR" b="1" dirty="0">
                <a:solidFill>
                  <a:srgbClr val="FF0000"/>
                </a:solidFill>
              </a:rPr>
              <a:t>23%</a:t>
            </a:r>
            <a:r>
              <a:rPr lang="en-US" altLang="ko-KR" dirty="0"/>
              <a:t> of IT budget for QA and testing</a:t>
            </a:r>
          </a:p>
          <a:p>
            <a:pPr marL="0" indent="0">
              <a:buNone/>
            </a:pPr>
            <a:r>
              <a:rPr lang="en-US" altLang="ko-KR" dirty="0"/>
              <a:t> [World Quality Report 2019-2020]</a:t>
            </a:r>
            <a:endParaRPr lang="ko-KR" altLang="en-US" dirty="0"/>
          </a:p>
          <a:p>
            <a:endParaRPr lang="ko-KR" altLang="en-US" dirty="0"/>
          </a:p>
        </p:txBody>
      </p:sp>
      <p:sp>
        <p:nvSpPr>
          <p:cNvPr id="2" name="제목 1"/>
          <p:cNvSpPr>
            <a:spLocks noGrp="1"/>
          </p:cNvSpPr>
          <p:nvPr>
            <p:ph type="title"/>
          </p:nvPr>
        </p:nvSpPr>
        <p:spPr/>
        <p:txBody>
          <a:bodyPr/>
          <a:lstStyle/>
          <a:p>
            <a:r>
              <a:rPr lang="en-US" altLang="ko-KR" dirty="0"/>
              <a:t>Trends in Software Testing and Verification Market</a:t>
            </a:r>
            <a:endParaRPr lang="ko-KR" altLang="en-US" dirty="0"/>
          </a:p>
        </p:txBody>
      </p:sp>
      <p:sp>
        <p:nvSpPr>
          <p:cNvPr id="9" name="슬라이드 번호 개체 틀 8"/>
          <p:cNvSpPr>
            <a:spLocks noGrp="1"/>
          </p:cNvSpPr>
          <p:nvPr>
            <p:ph type="sldNum" sz="quarter" idx="4"/>
          </p:nvPr>
        </p:nvSpPr>
        <p:spPr>
          <a:xfrm>
            <a:off x="11410950" y="6416675"/>
            <a:ext cx="781050" cy="365125"/>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B4A1B628-B272-4CC6-BE97-1E2C59277CE8}" type="slidenum">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6</a:t>
            </a:fld>
            <a:r>
              <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rPr>
              <a:t> </a:t>
            </a:r>
          </a:p>
        </p:txBody>
      </p:sp>
      <p:sp>
        <p:nvSpPr>
          <p:cNvPr id="5" name="날짜 개체 틀 4"/>
          <p:cNvSpPr>
            <a:spLocks noGrp="1"/>
          </p:cNvSpPr>
          <p:nvPr>
            <p:ph type="dt" sz="half" idx="2"/>
          </p:nvPr>
        </p:nvSpPr>
        <p:spPr>
          <a:xfrm>
            <a:off x="0" y="6416675"/>
            <a:ext cx="2743200" cy="365125"/>
          </a:xfr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A3B0B650-30A8-4F69-9CD9-785E4419E7C2}" type="datetime1">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l" defTabSz="914400" rtl="0" eaLnBrk="1" fontAlgn="auto" latinLnBrk="1" hangingPunct="1">
                <a:lnSpc>
                  <a:spcPct val="100000"/>
                </a:lnSpc>
                <a:spcBef>
                  <a:spcPts val="0"/>
                </a:spcBef>
                <a:spcAft>
                  <a:spcPts val="0"/>
                </a:spcAft>
                <a:buClrTx/>
                <a:buSzTx/>
                <a:buFontTx/>
                <a:buNone/>
                <a:tabLst/>
                <a:defRPr/>
              </a:pPr>
              <a:t>2020-08-21</a:t>
            </a:fld>
            <a:endParaRPr kumimoji="0" lang="ko-KR" altLang="en-US" sz="1600" b="0" i="0" u="none" strike="noStrike" kern="1200" cap="none" spc="0" normalizeH="0" baseline="0" noProof="0">
              <a:ln>
                <a:noFill/>
              </a:ln>
              <a:solidFill>
                <a:prstClr val="white"/>
              </a:solidFill>
              <a:effectLst/>
              <a:uLnTx/>
              <a:uFillTx/>
              <a:latin typeface="Calibri"/>
              <a:ea typeface="맑은 고딕"/>
              <a:cs typeface="+mn-cs"/>
            </a:endParaRPr>
          </a:p>
        </p:txBody>
      </p:sp>
      <p:pic>
        <p:nvPicPr>
          <p:cNvPr id="7" name="그림 6"/>
          <p:cNvPicPr>
            <a:picLocks noChangeAspect="1"/>
          </p:cNvPicPr>
          <p:nvPr/>
        </p:nvPicPr>
        <p:blipFill>
          <a:blip r:embed="rId2">
            <a:clrChange>
              <a:clrFrom>
                <a:srgbClr val="FFFFFF"/>
              </a:clrFrom>
              <a:clrTo>
                <a:srgbClr val="FFFFFF">
                  <a:alpha val="0"/>
                </a:srgbClr>
              </a:clrTo>
            </a:clrChange>
          </a:blip>
          <a:stretch>
            <a:fillRect/>
          </a:stretch>
        </p:blipFill>
        <p:spPr>
          <a:xfrm>
            <a:off x="2045775" y="2590123"/>
            <a:ext cx="7408190" cy="3708811"/>
          </a:xfrm>
          <a:prstGeom prst="rect">
            <a:avLst/>
          </a:prstGeom>
        </p:spPr>
      </p:pic>
      <p:sp>
        <p:nvSpPr>
          <p:cNvPr id="8" name="TextBox 7"/>
          <p:cNvSpPr txBox="1"/>
          <p:nvPr/>
        </p:nvSpPr>
        <p:spPr>
          <a:xfrm>
            <a:off x="1678256" y="2359290"/>
            <a:ext cx="8159857" cy="461665"/>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Proportion of total </a:t>
            </a:r>
            <a:r>
              <a:rPr kumimoji="0" lang="pt-PT" altLang="ko-KR" sz="2400" b="0" i="0" u="none" strike="noStrike" kern="1200" cap="none" spc="0" normalizeH="0" baseline="0" noProof="0" dirty="0">
                <a:ln>
                  <a:noFill/>
                </a:ln>
                <a:solidFill>
                  <a:prstClr val="black"/>
                </a:solidFill>
                <a:effectLst/>
                <a:uLnTx/>
                <a:uFillTx/>
                <a:latin typeface="Calibri"/>
                <a:ea typeface="맑은 고딕"/>
                <a:cs typeface="+mn-cs"/>
              </a:rPr>
              <a:t>IT</a:t>
            </a:r>
            <a:r>
              <a:rPr kumimoji="0" lang="ko-KR" altLang="en-US" sz="2400" b="0" i="0" u="none" strike="noStrike" kern="1200" cap="none" spc="0" normalizeH="0" baseline="0" noProof="0" dirty="0">
                <a:ln>
                  <a:noFill/>
                </a:ln>
                <a:solidFill>
                  <a:prstClr val="black"/>
                </a:solidFill>
                <a:effectLst/>
                <a:uLnTx/>
                <a:uFillTx/>
                <a:latin typeface="Calibri"/>
                <a:ea typeface="맑은 고딕"/>
                <a:cs typeface="+mn-cs"/>
              </a:rPr>
              <a:t> </a:t>
            </a: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budget allocated to QA and testing</a:t>
            </a:r>
            <a:endParaRPr kumimoji="0" lang="ko-KR" altLang="en-US" sz="2400" b="0" i="0" u="none" strike="noStrike" kern="1200" cap="none" spc="0" normalizeH="0" baseline="0" noProof="0" dirty="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3300476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내용 개체 틀 2"/>
          <p:cNvSpPr>
            <a:spLocks noGrp="1"/>
          </p:cNvSpPr>
          <p:nvPr>
            <p:ph idx="1"/>
          </p:nvPr>
        </p:nvSpPr>
        <p:spPr>
          <a:xfrm>
            <a:off x="733733" y="2063833"/>
            <a:ext cx="3144001" cy="1250326"/>
          </a:xfrm>
        </p:spPr>
        <p:txBody>
          <a:bodyPr/>
          <a:lstStyle/>
          <a:p>
            <a:pPr>
              <a:lnSpc>
                <a:spcPct val="120000"/>
              </a:lnSpc>
            </a:pPr>
            <a:r>
              <a:rPr lang="en-US" altLang="ko-KR" sz="2400" dirty="0"/>
              <a:t>Smart Key (SMK)</a:t>
            </a:r>
          </a:p>
          <a:p>
            <a:pPr lvl="1">
              <a:lnSpc>
                <a:spcPct val="120000"/>
              </a:lnSpc>
            </a:pPr>
            <a:r>
              <a:rPr lang="en-US" altLang="ko-KR" sz="2000" dirty="0"/>
              <a:t>Remote door lock/unlock</a:t>
            </a:r>
          </a:p>
          <a:p>
            <a:pPr lvl="1">
              <a:lnSpc>
                <a:spcPct val="120000"/>
              </a:lnSpc>
            </a:pPr>
            <a:r>
              <a:rPr lang="en-US" altLang="ko-KR" sz="2000" dirty="0"/>
              <a:t>Button start</a:t>
            </a:r>
          </a:p>
          <a:p>
            <a:pPr lvl="1">
              <a:lnSpc>
                <a:spcPct val="120000"/>
              </a:lnSpc>
            </a:pPr>
            <a:endParaRPr lang="ko-KR" altLang="en-US" sz="2000" dirty="0"/>
          </a:p>
        </p:txBody>
      </p:sp>
      <p:sp>
        <p:nvSpPr>
          <p:cNvPr id="2" name="제목 1"/>
          <p:cNvSpPr>
            <a:spLocks noGrp="1"/>
          </p:cNvSpPr>
          <p:nvPr>
            <p:ph type="title"/>
          </p:nvPr>
        </p:nvSpPr>
        <p:spPr/>
        <p:txBody>
          <a:bodyPr/>
          <a:lstStyle/>
          <a:p>
            <a:r>
              <a:rPr lang="en-US" altLang="ko-KR" dirty="0" err="1"/>
              <a:t>Mobis</a:t>
            </a:r>
            <a:r>
              <a:rPr lang="en-US" altLang="ko-KR" dirty="0"/>
              <a:t> Automotive SW tested by using MAIST</a:t>
            </a:r>
            <a:endParaRPr lang="ko-KR" altLang="en-US" dirty="0"/>
          </a:p>
        </p:txBody>
      </p:sp>
      <p:sp>
        <p:nvSpPr>
          <p:cNvPr id="4" name="슬라이드 번호 개체 틀 3"/>
          <p:cNvSpPr>
            <a:spLocks noGrp="1"/>
          </p:cNvSpPr>
          <p:nvPr>
            <p:ph type="sldNum" sz="quarter" idx="4"/>
          </p:nvPr>
        </p:nvSpPr>
        <p:spPr>
          <a:xfrm>
            <a:off x="11345863" y="6416675"/>
            <a:ext cx="846137" cy="365125"/>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Page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60</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pic>
        <p:nvPicPr>
          <p:cNvPr id="3" name="그림 2"/>
          <p:cNvPicPr>
            <a:picLocks noChangeAspect="1"/>
          </p:cNvPicPr>
          <p:nvPr/>
        </p:nvPicPr>
        <p:blipFill>
          <a:blip r:embed="rId3">
            <a:clrChange>
              <a:clrFrom>
                <a:srgbClr val="FFFFFF"/>
              </a:clrFrom>
              <a:clrTo>
                <a:srgbClr val="FFFFFF">
                  <a:alpha val="0"/>
                </a:srgbClr>
              </a:clrTo>
            </a:clrChange>
          </a:blip>
          <a:stretch>
            <a:fillRect/>
          </a:stretch>
        </p:blipFill>
        <p:spPr>
          <a:xfrm>
            <a:off x="3877734" y="990831"/>
            <a:ext cx="4533900" cy="3305175"/>
          </a:xfrm>
          <a:prstGeom prst="rect">
            <a:avLst/>
          </a:prstGeom>
        </p:spPr>
      </p:pic>
      <p:graphicFrame>
        <p:nvGraphicFramePr>
          <p:cNvPr id="7" name="표 6"/>
          <p:cNvGraphicFramePr>
            <a:graphicFrameLocks noGrp="1"/>
          </p:cNvGraphicFramePr>
          <p:nvPr>
            <p:extLst/>
          </p:nvPr>
        </p:nvGraphicFramePr>
        <p:xfrm>
          <a:off x="3892745" y="4410032"/>
          <a:ext cx="6511102" cy="1893777"/>
        </p:xfrm>
        <a:graphic>
          <a:graphicData uri="http://schemas.openxmlformats.org/drawingml/2006/table">
            <a:tbl>
              <a:tblPr firstRow="1" bandRow="1">
                <a:tableStyleId>{7E9639D4-E3E2-4D34-9284-5A2195B3D0D7}</a:tableStyleId>
              </a:tblPr>
              <a:tblGrid>
                <a:gridCol w="959168">
                  <a:extLst>
                    <a:ext uri="{9D8B030D-6E8A-4147-A177-3AD203B41FA5}">
                      <a16:colId xmlns:a16="http://schemas.microsoft.com/office/drawing/2014/main" val="2330503025"/>
                    </a:ext>
                  </a:extLst>
                </a:gridCol>
                <a:gridCol w="727393">
                  <a:extLst>
                    <a:ext uri="{9D8B030D-6E8A-4147-A177-3AD203B41FA5}">
                      <a16:colId xmlns:a16="http://schemas.microsoft.com/office/drawing/2014/main" val="2647511552"/>
                    </a:ext>
                  </a:extLst>
                </a:gridCol>
                <a:gridCol w="811403">
                  <a:extLst>
                    <a:ext uri="{9D8B030D-6E8A-4147-A177-3AD203B41FA5}">
                      <a16:colId xmlns:a16="http://schemas.microsoft.com/office/drawing/2014/main" val="4111504561"/>
                    </a:ext>
                  </a:extLst>
                </a:gridCol>
                <a:gridCol w="1216343">
                  <a:extLst>
                    <a:ext uri="{9D8B030D-6E8A-4147-A177-3AD203B41FA5}">
                      <a16:colId xmlns:a16="http://schemas.microsoft.com/office/drawing/2014/main" val="656403975"/>
                    </a:ext>
                  </a:extLst>
                </a:gridCol>
                <a:gridCol w="987743">
                  <a:extLst>
                    <a:ext uri="{9D8B030D-6E8A-4147-A177-3AD203B41FA5}">
                      <a16:colId xmlns:a16="http://schemas.microsoft.com/office/drawing/2014/main" val="2633946633"/>
                    </a:ext>
                  </a:extLst>
                </a:gridCol>
                <a:gridCol w="1809052">
                  <a:extLst>
                    <a:ext uri="{9D8B030D-6E8A-4147-A177-3AD203B41FA5}">
                      <a16:colId xmlns:a16="http://schemas.microsoft.com/office/drawing/2014/main" val="320062013"/>
                    </a:ext>
                  </a:extLst>
                </a:gridCol>
              </a:tblGrid>
              <a:tr h="430737">
                <a:tc>
                  <a:txBody>
                    <a:bodyPr/>
                    <a:lstStyle/>
                    <a:p>
                      <a:pPr latinLnBrk="1"/>
                      <a:r>
                        <a:rPr lang="en-US" altLang="ko-KR" dirty="0"/>
                        <a:t>Module</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dirty="0"/>
                        <a:t>#files</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dirty="0"/>
                        <a:t>#tasks</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dirty="0"/>
                        <a:t>#functions</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dirty="0"/>
                        <a:t>LoC</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dirty="0"/>
                        <a:t>Avg. CC per </a:t>
                      </a:r>
                      <a:r>
                        <a:rPr lang="en-US" altLang="ko-KR" dirty="0" err="1"/>
                        <a:t>func</a:t>
                      </a:r>
                      <a:r>
                        <a:rPr lang="en-US" altLang="ko-KR" dirty="0"/>
                        <a:t>.</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728957"/>
                  </a:ext>
                </a:extLst>
              </a:tr>
              <a:tr h="249554">
                <a:tc>
                  <a:txBody>
                    <a:bodyPr/>
                    <a:lstStyle/>
                    <a:p>
                      <a:pPr latinLnBrk="1"/>
                      <a:r>
                        <a:rPr lang="en-US" altLang="ko-KR" dirty="0"/>
                        <a:t>BCM</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27</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143</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656</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53,690</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4.3</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0585666"/>
                  </a:ext>
                </a:extLst>
              </a:tr>
              <a:tr h="249554">
                <a:tc>
                  <a:txBody>
                    <a:bodyPr/>
                    <a:lstStyle/>
                    <a:p>
                      <a:pPr latinLnBrk="1"/>
                      <a:r>
                        <a:rPr lang="en-US" altLang="ko-KR" dirty="0"/>
                        <a:t>SMK</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198</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554</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2,521</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135,877</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5.8</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9109408"/>
                  </a:ext>
                </a:extLst>
              </a:tr>
              <a:tr h="249554">
                <a:tc>
                  <a:txBody>
                    <a:bodyPr/>
                    <a:lstStyle/>
                    <a:p>
                      <a:pPr latinLnBrk="1"/>
                      <a:r>
                        <a:rPr lang="en-US" altLang="ko-KR" dirty="0"/>
                        <a:t>TPMS</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29</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68</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302</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16,951</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latinLnBrk="1"/>
                      <a:r>
                        <a:rPr lang="en-US" altLang="ko-KR" dirty="0"/>
                        <a:t>4.1</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224948"/>
                  </a:ext>
                </a:extLst>
              </a:tr>
              <a:tr h="249554">
                <a:tc>
                  <a:txBody>
                    <a:bodyPr/>
                    <a:lstStyle/>
                    <a:p>
                      <a:pPr latinLnBrk="1"/>
                      <a:r>
                        <a:rPr lang="en-US" altLang="ko-KR" b="1" dirty="0"/>
                        <a:t>Total</a:t>
                      </a:r>
                      <a:endParaRPr lang="ko-KR"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latinLnBrk="1"/>
                      <a:r>
                        <a:rPr lang="en-US" altLang="ko-KR" b="1" dirty="0"/>
                        <a:t>254</a:t>
                      </a:r>
                      <a:endParaRPr lang="ko-KR"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latinLnBrk="1"/>
                      <a:r>
                        <a:rPr lang="en-US" altLang="ko-KR" b="1" dirty="0"/>
                        <a:t>767</a:t>
                      </a:r>
                      <a:endParaRPr lang="ko-KR"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latinLnBrk="1"/>
                      <a:r>
                        <a:rPr lang="en-US" altLang="ko-KR" b="1" dirty="0"/>
                        <a:t>3,479</a:t>
                      </a:r>
                      <a:endParaRPr lang="ko-KR"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latinLnBrk="1"/>
                      <a:r>
                        <a:rPr lang="en-US" altLang="ko-KR" b="1" dirty="0"/>
                        <a:t>206,518</a:t>
                      </a:r>
                      <a:endParaRPr lang="ko-KR"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latinLnBrk="1"/>
                      <a:r>
                        <a:rPr lang="en-US" altLang="ko-KR" b="1" dirty="0"/>
                        <a:t>4.9</a:t>
                      </a:r>
                      <a:endParaRPr lang="ko-KR"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62496005"/>
                  </a:ext>
                </a:extLst>
              </a:tr>
            </a:tbl>
          </a:graphicData>
        </a:graphic>
      </p:graphicFrame>
      <p:sp>
        <p:nvSpPr>
          <p:cNvPr id="8" name="내용 개체 틀 2"/>
          <p:cNvSpPr txBox="1">
            <a:spLocks/>
          </p:cNvSpPr>
          <p:nvPr/>
        </p:nvSpPr>
        <p:spPr bwMode="auto">
          <a:xfrm>
            <a:off x="8411634" y="1505449"/>
            <a:ext cx="3841927" cy="12936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174625" marR="0" lvl="0" indent="-174625" algn="l" defTabSz="914400" rtl="0" eaLnBrk="1" fontAlgn="base" latinLnBrk="0" hangingPunct="1">
              <a:lnSpc>
                <a:spcPct val="120000"/>
              </a:lnSpc>
              <a:spcBef>
                <a:spcPct val="0"/>
              </a:spcBef>
              <a:spcAft>
                <a:spcPct val="0"/>
              </a:spcAft>
              <a:buClrTx/>
              <a:buSzTx/>
              <a:buFont typeface="AU Passata" pitchFamily="34" charset="0"/>
              <a:buChar char="›"/>
              <a:tabLst/>
              <a:defRPr/>
            </a:pPr>
            <a:r>
              <a:rPr kumimoji="0" lang="en-US" altLang="ko-KR"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Body Control Module (BCM)</a:t>
            </a:r>
          </a:p>
          <a:p>
            <a:pPr marL="360363" marR="0" lvl="1" indent="-184150" algn="l" defTabSz="914400" rtl="0" eaLnBrk="1" fontAlgn="base" latinLnBrk="0" hangingPunct="1">
              <a:lnSpc>
                <a:spcPct val="120000"/>
              </a:lnSpc>
              <a:spcBef>
                <a:spcPct val="0"/>
              </a:spcBef>
              <a:spcAft>
                <a:spcPct val="0"/>
              </a:spcAft>
              <a:buClrTx/>
              <a:buSzTx/>
              <a:buFont typeface="AU Passata" pitchFamily="34" charset="0"/>
              <a:buChar char="›"/>
              <a:tabLst/>
              <a:defRPr/>
            </a:pPr>
            <a:r>
              <a:rPr kumimoji="0" lang="en-US" altLang="ko-KR" sz="20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Wiper, door control</a:t>
            </a:r>
          </a:p>
          <a:p>
            <a:pPr marL="360363" marR="0" lvl="1" indent="-184150" algn="l" defTabSz="914400" rtl="0" eaLnBrk="1" fontAlgn="base" latinLnBrk="0" hangingPunct="1">
              <a:lnSpc>
                <a:spcPct val="120000"/>
              </a:lnSpc>
              <a:spcBef>
                <a:spcPct val="0"/>
              </a:spcBef>
              <a:spcAft>
                <a:spcPct val="0"/>
              </a:spcAft>
              <a:buClrTx/>
              <a:buSzTx/>
              <a:buFont typeface="AU Passata" pitchFamily="34" charset="0"/>
              <a:buChar char="›"/>
              <a:tabLst/>
              <a:defRPr/>
            </a:pPr>
            <a:r>
              <a:rPr kumimoji="0" lang="en-US" altLang="ko-KR" sz="20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Burglar alarm</a:t>
            </a:r>
            <a:endParaRPr kumimoji="0" lang="ko-KR" altLang="en-US" sz="20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9" name="내용 개체 틀 2"/>
          <p:cNvSpPr txBox="1">
            <a:spLocks/>
          </p:cNvSpPr>
          <p:nvPr/>
        </p:nvSpPr>
        <p:spPr bwMode="auto">
          <a:xfrm>
            <a:off x="8350072" y="3429000"/>
            <a:ext cx="3841927" cy="9700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174625" marR="0" lvl="0" indent="-174625" algn="l" defTabSz="914400" rtl="0" eaLnBrk="1" fontAlgn="base" latinLnBrk="0" hangingPunct="1">
              <a:lnSpc>
                <a:spcPct val="120000"/>
              </a:lnSpc>
              <a:spcBef>
                <a:spcPct val="0"/>
              </a:spcBef>
              <a:spcAft>
                <a:spcPct val="0"/>
              </a:spcAft>
              <a:buClrTx/>
              <a:buSzTx/>
              <a:buFont typeface="AU Passata" pitchFamily="34" charset="0"/>
              <a:buChar char="›"/>
              <a:tabLst/>
              <a:defRPr/>
            </a:pPr>
            <a:r>
              <a:rPr kumimoji="0" lang="en-US" altLang="ko-KR"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Tire Pressure Monitor (TPM)</a:t>
            </a:r>
          </a:p>
          <a:p>
            <a:pPr marL="360363" marR="0" lvl="1" indent="-184150" algn="l" defTabSz="914400" rtl="0" eaLnBrk="1" fontAlgn="base" latinLnBrk="0" hangingPunct="1">
              <a:lnSpc>
                <a:spcPct val="120000"/>
              </a:lnSpc>
              <a:spcBef>
                <a:spcPct val="0"/>
              </a:spcBef>
              <a:spcAft>
                <a:spcPct val="0"/>
              </a:spcAft>
              <a:buClrTx/>
              <a:buSzTx/>
              <a:buFont typeface="AU Passata" pitchFamily="34" charset="0"/>
              <a:buChar char="›"/>
              <a:tabLst/>
              <a:defRPr/>
            </a:pPr>
            <a:r>
              <a:rPr kumimoji="0" lang="en-US" altLang="ko-KR" sz="20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Tire pressure sensing</a:t>
            </a:r>
          </a:p>
        </p:txBody>
      </p:sp>
      <p:sp>
        <p:nvSpPr>
          <p:cNvPr id="10" name="내용 개체 틀 2"/>
          <p:cNvSpPr txBox="1">
            <a:spLocks/>
          </p:cNvSpPr>
          <p:nvPr/>
        </p:nvSpPr>
        <p:spPr bwMode="auto">
          <a:xfrm>
            <a:off x="6528047" y="3124749"/>
            <a:ext cx="493687" cy="348372"/>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0" marR="0" lvl="0" indent="0" algn="l" defTabSz="914400" rtl="0" eaLnBrk="1" fontAlgn="base" latinLnBrk="0" hangingPunct="1">
              <a:lnSpc>
                <a:spcPct val="120000"/>
              </a:lnSpc>
              <a:spcBef>
                <a:spcPct val="0"/>
              </a:spcBef>
              <a:spcAft>
                <a:spcPct val="0"/>
              </a:spcAft>
              <a:buClrTx/>
              <a:buSzTx/>
              <a:buFont typeface="AU Passata" pitchFamily="34" charset="0"/>
              <a:buNone/>
              <a:tabLst/>
              <a:defRPr/>
            </a:pPr>
            <a:r>
              <a:rPr kumimoji="0" lang="en-US" altLang="ko-KR"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IBU</a:t>
            </a:r>
            <a:endParaRPr kumimoji="0" lang="ko-KR" altLang="en-US" sz="20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5" name="직사각형 4"/>
          <p:cNvSpPr/>
          <p:nvPr/>
        </p:nvSpPr>
        <p:spPr>
          <a:xfrm>
            <a:off x="440604" y="1095840"/>
            <a:ext cx="5533310" cy="584775"/>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rPr>
              <a:t>Target SW: </a:t>
            </a:r>
            <a:r>
              <a:rPr kumimoji="0" lang="ko-KR" altLang="en-US" sz="3200" b="0" i="0" u="none" strike="noStrike" kern="1200" cap="none" spc="0" normalizeH="0" baseline="0" noProof="0" dirty="0" err="1">
                <a:ln>
                  <a:noFill/>
                </a:ln>
                <a:solidFill>
                  <a:prstClr val="black"/>
                </a:solidFill>
                <a:effectLst/>
                <a:uLnTx/>
                <a:uFillTx/>
                <a:latin typeface="Calibri"/>
                <a:ea typeface="맑은 고딕"/>
                <a:cs typeface="+mn-cs"/>
              </a:rPr>
              <a:t>Integrated</a:t>
            </a:r>
            <a:r>
              <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rPr>
              <a:t> </a:t>
            </a:r>
            <a:r>
              <a:rPr kumimoji="0" lang="ko-KR" altLang="en-US" sz="3200" b="0" i="0" u="none" strike="noStrike" kern="1200" cap="none" spc="0" normalizeH="0" baseline="0" noProof="0" dirty="0" err="1">
                <a:ln>
                  <a:noFill/>
                </a:ln>
                <a:solidFill>
                  <a:prstClr val="black"/>
                </a:solidFill>
                <a:effectLst/>
                <a:uLnTx/>
                <a:uFillTx/>
                <a:latin typeface="Calibri"/>
                <a:ea typeface="맑은 고딕"/>
                <a:cs typeface="+mn-cs"/>
              </a:rPr>
              <a:t>Body</a:t>
            </a:r>
            <a:r>
              <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rPr>
              <a:t> </a:t>
            </a:r>
            <a:r>
              <a:rPr kumimoji="0" lang="ko-KR" altLang="en-US" sz="3200" b="0" i="0" u="none" strike="noStrike" kern="1200" cap="none" spc="0" normalizeH="0" baseline="0" noProof="0" dirty="0" err="1">
                <a:ln>
                  <a:noFill/>
                </a:ln>
                <a:solidFill>
                  <a:prstClr val="black"/>
                </a:solidFill>
                <a:effectLst/>
                <a:uLnTx/>
                <a:uFillTx/>
                <a:latin typeface="Calibri"/>
                <a:ea typeface="맑은 고딕"/>
                <a:cs typeface="+mn-cs"/>
              </a:rPr>
              <a:t>Unit</a:t>
            </a:r>
            <a:endPar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11" name="Picture 12" descr="Image result for ëª¨ë¹ì¤ ë¡ê³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604" y="4841917"/>
            <a:ext cx="2982820" cy="103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9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내용 개체 틀 2"/>
          <p:cNvSpPr>
            <a:spLocks noGrp="1"/>
          </p:cNvSpPr>
          <p:nvPr>
            <p:ph idx="1"/>
          </p:nvPr>
        </p:nvSpPr>
        <p:spPr>
          <a:xfrm>
            <a:off x="197574" y="1274198"/>
            <a:ext cx="5579921" cy="528604"/>
          </a:xfrm>
        </p:spPr>
        <p:txBody>
          <a:bodyPr/>
          <a:lstStyle/>
          <a:p>
            <a:pPr marL="176213" lvl="1" indent="0">
              <a:buNone/>
            </a:pPr>
            <a:r>
              <a:rPr lang="en-US" altLang="ko-KR" sz="3200" b="1" dirty="0">
                <a:solidFill>
                  <a:srgbClr val="0000FF"/>
                </a:solidFill>
              </a:rPr>
              <a:t>100% </a:t>
            </a:r>
            <a:r>
              <a:rPr lang="en-US" altLang="ko-KR" sz="2800" b="1" dirty="0">
                <a:solidFill>
                  <a:srgbClr val="0000FF"/>
                </a:solidFill>
              </a:rPr>
              <a:t>branch </a:t>
            </a:r>
            <a:r>
              <a:rPr lang="en-US" altLang="ko-KR" sz="2800" b="1" dirty="0" err="1">
                <a:solidFill>
                  <a:srgbClr val="0000FF"/>
                </a:solidFill>
              </a:rPr>
              <a:t>cov</a:t>
            </a:r>
            <a:r>
              <a:rPr lang="en-US" altLang="ko-KR" b="1" dirty="0">
                <a:solidFill>
                  <a:srgbClr val="0000FF"/>
                </a:solidFill>
              </a:rPr>
              <a:t>. of </a:t>
            </a:r>
            <a:r>
              <a:rPr lang="en-US" altLang="ko-KR" sz="3200" b="1" dirty="0">
                <a:solidFill>
                  <a:srgbClr val="0000FF"/>
                </a:solidFill>
              </a:rPr>
              <a:t>72.2%</a:t>
            </a:r>
            <a:r>
              <a:rPr lang="en-US" altLang="ko-KR" b="1" dirty="0">
                <a:solidFill>
                  <a:srgbClr val="0000FF"/>
                </a:solidFill>
              </a:rPr>
              <a:t> of </a:t>
            </a:r>
            <a:r>
              <a:rPr lang="en-US" altLang="ko-KR" b="1" dirty="0" err="1">
                <a:solidFill>
                  <a:srgbClr val="0000FF"/>
                </a:solidFill>
              </a:rPr>
              <a:t>funcs</a:t>
            </a:r>
            <a:endParaRPr lang="en-US" altLang="ko-KR" dirty="0"/>
          </a:p>
        </p:txBody>
      </p:sp>
      <p:sp>
        <p:nvSpPr>
          <p:cNvPr id="2" name="제목 1"/>
          <p:cNvSpPr>
            <a:spLocks noGrp="1"/>
          </p:cNvSpPr>
          <p:nvPr>
            <p:ph type="title"/>
          </p:nvPr>
        </p:nvSpPr>
        <p:spPr>
          <a:xfrm>
            <a:off x="623392" y="-27826"/>
            <a:ext cx="12144672" cy="745133"/>
          </a:xfrm>
        </p:spPr>
        <p:txBody>
          <a:bodyPr/>
          <a:lstStyle/>
          <a:p>
            <a:r>
              <a:rPr lang="en-US" altLang="ko-KR" dirty="0"/>
              <a:t>MAIST Achieved </a:t>
            </a:r>
            <a:r>
              <a:rPr lang="en-US" altLang="ko-KR" sz="4000" b="1" dirty="0">
                <a:solidFill>
                  <a:srgbClr val="FFFF00"/>
                </a:solidFill>
              </a:rPr>
              <a:t>90.5% </a:t>
            </a:r>
            <a:r>
              <a:rPr lang="en-US" altLang="ko-KR" b="1" dirty="0">
                <a:solidFill>
                  <a:srgbClr val="FFFF00"/>
                </a:solidFill>
              </a:rPr>
              <a:t>Branch </a:t>
            </a:r>
            <a:r>
              <a:rPr lang="en-US" altLang="ko-KR" dirty="0"/>
              <a:t>and </a:t>
            </a:r>
            <a:r>
              <a:rPr lang="en-US" altLang="ko-KR" sz="4000" b="1" dirty="0">
                <a:solidFill>
                  <a:srgbClr val="FFFF00"/>
                </a:solidFill>
              </a:rPr>
              <a:t>77.8%</a:t>
            </a:r>
            <a:r>
              <a:rPr lang="en-US" altLang="ko-KR" b="1" dirty="0">
                <a:solidFill>
                  <a:srgbClr val="FFFF00"/>
                </a:solidFill>
              </a:rPr>
              <a:t> MC/DC </a:t>
            </a:r>
            <a:r>
              <a:rPr lang="en-US" altLang="ko-KR" b="1" dirty="0" err="1">
                <a:solidFill>
                  <a:srgbClr val="FFFF00"/>
                </a:solidFill>
              </a:rPr>
              <a:t>Cov</a:t>
            </a:r>
            <a:r>
              <a:rPr lang="en-US" altLang="ko-KR" b="1" dirty="0">
                <a:solidFill>
                  <a:srgbClr val="FFFF00"/>
                </a:solidFill>
              </a:rPr>
              <a:t>.</a:t>
            </a:r>
            <a:endParaRPr lang="ko-KR" altLang="en-US" dirty="0">
              <a:solidFill>
                <a:srgbClr val="FFFF00"/>
              </a:solidFill>
            </a:endParaRPr>
          </a:p>
        </p:txBody>
      </p:sp>
      <p:sp>
        <p:nvSpPr>
          <p:cNvPr id="4" name="슬라이드 번호 개체 틀 3"/>
          <p:cNvSpPr>
            <a:spLocks noGrp="1"/>
          </p:cNvSpPr>
          <p:nvPr>
            <p:ph type="sldNum" sz="quarter" idx="4"/>
          </p:nvPr>
        </p:nvSpPr>
        <p:spPr>
          <a:xfrm>
            <a:off x="11276013" y="6416675"/>
            <a:ext cx="915987" cy="365125"/>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Page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61</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graphicFrame>
        <p:nvGraphicFramePr>
          <p:cNvPr id="21" name="차트 20"/>
          <p:cNvGraphicFramePr>
            <a:graphicFrameLocks/>
          </p:cNvGraphicFramePr>
          <p:nvPr>
            <p:extLst/>
          </p:nvPr>
        </p:nvGraphicFramePr>
        <p:xfrm>
          <a:off x="263352" y="1837826"/>
          <a:ext cx="5256584" cy="3591123"/>
        </p:xfrm>
        <a:graphic>
          <a:graphicData uri="http://schemas.openxmlformats.org/drawingml/2006/chart">
            <c:chart xmlns:c="http://schemas.openxmlformats.org/drawingml/2006/chart" xmlns:r="http://schemas.openxmlformats.org/officeDocument/2006/relationships" r:id="rId3"/>
          </a:graphicData>
        </a:graphic>
      </p:graphicFrame>
      <p:pic>
        <p:nvPicPr>
          <p:cNvPr id="9" name="그림 8"/>
          <p:cNvPicPr>
            <a:picLocks noChangeAspect="1"/>
          </p:cNvPicPr>
          <p:nvPr/>
        </p:nvPicPr>
        <p:blipFill>
          <a:blip r:embed="rId4"/>
          <a:stretch>
            <a:fillRect/>
          </a:stretch>
        </p:blipFill>
        <p:spPr>
          <a:xfrm>
            <a:off x="2135560" y="5563006"/>
            <a:ext cx="8372475" cy="476250"/>
          </a:xfrm>
          <a:prstGeom prst="rect">
            <a:avLst/>
          </a:prstGeom>
        </p:spPr>
      </p:pic>
      <p:graphicFrame>
        <p:nvGraphicFramePr>
          <p:cNvPr id="22" name="차트 21"/>
          <p:cNvGraphicFramePr>
            <a:graphicFrameLocks/>
          </p:cNvGraphicFramePr>
          <p:nvPr>
            <p:extLst/>
          </p:nvPr>
        </p:nvGraphicFramePr>
        <p:xfrm>
          <a:off x="6096000" y="1837826"/>
          <a:ext cx="5760640" cy="3591123"/>
        </p:xfrm>
        <a:graphic>
          <a:graphicData uri="http://schemas.openxmlformats.org/drawingml/2006/chart">
            <c:chart xmlns:c="http://schemas.openxmlformats.org/drawingml/2006/chart" xmlns:r="http://schemas.openxmlformats.org/officeDocument/2006/relationships" r:id="rId5"/>
          </a:graphicData>
        </a:graphic>
      </p:graphicFrame>
      <p:sp>
        <p:nvSpPr>
          <p:cNvPr id="24" name="내용 개체 틀 2"/>
          <p:cNvSpPr txBox="1">
            <a:spLocks/>
          </p:cNvSpPr>
          <p:nvPr/>
        </p:nvSpPr>
        <p:spPr bwMode="auto">
          <a:xfrm>
            <a:off x="6195364" y="1326277"/>
            <a:ext cx="5616624" cy="52860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176213" marR="0" lvl="1"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en-US" altLang="ko-KR" sz="3200" b="1" i="0" u="none" strike="noStrike" kern="0" cap="none" spc="0" normalizeH="0" baseline="0" noProof="0" dirty="0">
                <a:ln>
                  <a:noFill/>
                </a:ln>
                <a:solidFill>
                  <a:srgbClr val="0000FF"/>
                </a:solidFill>
                <a:effectLst/>
                <a:uLnTx/>
                <a:uFillTx/>
                <a:latin typeface="Calibri" panose="020F0502020204030204" pitchFamily="34" charset="0"/>
                <a:ea typeface="맑은 고딕"/>
                <a:cs typeface="Calibri" panose="020F0502020204030204" pitchFamily="34" charset="0"/>
              </a:rPr>
              <a:t>100%</a:t>
            </a:r>
            <a:r>
              <a:rPr kumimoji="0" lang="en-US" altLang="ko-KR" sz="2800" b="1" i="0" u="none" strike="noStrike" kern="0" cap="none" spc="0" normalizeH="0" baseline="0" noProof="0" dirty="0">
                <a:ln>
                  <a:noFill/>
                </a:ln>
                <a:solidFill>
                  <a:srgbClr val="0000FF"/>
                </a:solidFill>
                <a:effectLst/>
                <a:uLnTx/>
                <a:uFillTx/>
                <a:latin typeface="Calibri" panose="020F0502020204030204" pitchFamily="34" charset="0"/>
                <a:ea typeface="맑은 고딕"/>
                <a:cs typeface="Calibri" panose="020F0502020204030204" pitchFamily="34" charset="0"/>
              </a:rPr>
              <a:t> MC/DC </a:t>
            </a:r>
            <a:r>
              <a:rPr kumimoji="0" lang="en-US" altLang="ko-KR" sz="2800" b="1" i="0" u="none" strike="noStrike" kern="0" cap="none" spc="0" normalizeH="0" baseline="0" noProof="0" dirty="0" err="1">
                <a:ln>
                  <a:noFill/>
                </a:ln>
                <a:solidFill>
                  <a:srgbClr val="0000FF"/>
                </a:solidFill>
                <a:effectLst/>
                <a:uLnTx/>
                <a:uFillTx/>
                <a:latin typeface="Calibri" panose="020F0502020204030204" pitchFamily="34" charset="0"/>
                <a:ea typeface="맑은 고딕"/>
                <a:cs typeface="Calibri" panose="020F0502020204030204" pitchFamily="34" charset="0"/>
              </a:rPr>
              <a:t>cov</a:t>
            </a:r>
            <a:r>
              <a:rPr kumimoji="0" lang="en-US" altLang="ko-KR" sz="2400" b="1" i="0" u="none" strike="noStrike" kern="0" cap="none" spc="0" normalizeH="0" baseline="0" noProof="0" dirty="0">
                <a:ln>
                  <a:noFill/>
                </a:ln>
                <a:solidFill>
                  <a:srgbClr val="0000FF"/>
                </a:solidFill>
                <a:effectLst/>
                <a:uLnTx/>
                <a:uFillTx/>
                <a:latin typeface="Calibri" panose="020F0502020204030204" pitchFamily="34" charset="0"/>
                <a:ea typeface="맑은 고딕"/>
                <a:cs typeface="Calibri" panose="020F0502020204030204" pitchFamily="34" charset="0"/>
              </a:rPr>
              <a:t>. of </a:t>
            </a:r>
            <a:r>
              <a:rPr kumimoji="0" lang="en-US" altLang="ko-KR" sz="3200" b="1" i="0" u="none" strike="noStrike" kern="0" cap="none" spc="0" normalizeH="0" baseline="0" noProof="0" dirty="0">
                <a:ln>
                  <a:noFill/>
                </a:ln>
                <a:solidFill>
                  <a:srgbClr val="0000FF"/>
                </a:solidFill>
                <a:effectLst/>
                <a:uLnTx/>
                <a:uFillTx/>
                <a:latin typeface="Calibri" panose="020F0502020204030204" pitchFamily="34" charset="0"/>
                <a:ea typeface="맑은 고딕"/>
                <a:cs typeface="Calibri" panose="020F0502020204030204" pitchFamily="34" charset="0"/>
              </a:rPr>
              <a:t>57.1%</a:t>
            </a:r>
            <a:r>
              <a:rPr kumimoji="0" lang="en-US" altLang="ko-KR" sz="2400" b="1" i="0" u="none" strike="noStrike" kern="0" cap="none" spc="0" normalizeH="0" baseline="0" noProof="0" dirty="0">
                <a:ln>
                  <a:noFill/>
                </a:ln>
                <a:solidFill>
                  <a:srgbClr val="0000FF"/>
                </a:solidFill>
                <a:effectLst/>
                <a:uLnTx/>
                <a:uFillTx/>
                <a:latin typeface="Calibri" panose="020F0502020204030204" pitchFamily="34" charset="0"/>
                <a:ea typeface="맑은 고딕"/>
                <a:cs typeface="Calibri" panose="020F0502020204030204" pitchFamily="34" charset="0"/>
              </a:rPr>
              <a:t> of </a:t>
            </a:r>
            <a:r>
              <a:rPr kumimoji="0" lang="en-US" altLang="ko-KR" sz="2400" b="1" i="0" u="none" strike="noStrike" kern="0" cap="none" spc="0" normalizeH="0" baseline="0" noProof="0" dirty="0" err="1">
                <a:ln>
                  <a:noFill/>
                </a:ln>
                <a:solidFill>
                  <a:srgbClr val="0000FF"/>
                </a:solidFill>
                <a:effectLst/>
                <a:uLnTx/>
                <a:uFillTx/>
                <a:latin typeface="Calibri" panose="020F0502020204030204" pitchFamily="34" charset="0"/>
                <a:ea typeface="맑은 고딕"/>
                <a:cs typeface="Calibri" panose="020F0502020204030204" pitchFamily="34" charset="0"/>
              </a:rPr>
              <a:t>funcs</a:t>
            </a:r>
            <a:endParaRPr kumimoji="0" lang="en-US" altLang="ko-KR"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3" name="직사각형 2"/>
          <p:cNvSpPr/>
          <p:nvPr/>
        </p:nvSpPr>
        <p:spPr bwMode="auto">
          <a:xfrm>
            <a:off x="9336360" y="5563006"/>
            <a:ext cx="1171675" cy="476250"/>
          </a:xfrm>
          <a:prstGeom prst="rect">
            <a:avLst/>
          </a:prstGeom>
          <a:no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cxnSp>
        <p:nvCxnSpPr>
          <p:cNvPr id="6" name="직선 화살표 연결선 5"/>
          <p:cNvCxnSpPr/>
          <p:nvPr/>
        </p:nvCxnSpPr>
        <p:spPr bwMode="auto">
          <a:xfrm flipH="1" flipV="1">
            <a:off x="4295800" y="4754188"/>
            <a:ext cx="5626397" cy="787096"/>
          </a:xfrm>
          <a:prstGeom prst="straightConnector1">
            <a:avLst/>
          </a:prstGeom>
          <a:solidFill>
            <a:schemeClr val="accent2"/>
          </a:solidFill>
          <a:ln w="76200" cap="flat" cmpd="sng" algn="ctr">
            <a:solidFill>
              <a:srgbClr val="0000FF"/>
            </a:solidFill>
            <a:prstDash val="solid"/>
            <a:round/>
            <a:headEnd type="none" w="med" len="med"/>
            <a:tailEnd type="triangle" w="med" len="lg"/>
          </a:ln>
          <a:effectLst/>
        </p:spPr>
      </p:cxnSp>
      <p:cxnSp>
        <p:nvCxnSpPr>
          <p:cNvPr id="13" name="직선 화살표 연결선 12"/>
          <p:cNvCxnSpPr>
            <a:stCxn id="3" idx="0"/>
          </p:cNvCxnSpPr>
          <p:nvPr/>
        </p:nvCxnSpPr>
        <p:spPr bwMode="auto">
          <a:xfrm flipH="1" flipV="1">
            <a:off x="9305243" y="5035401"/>
            <a:ext cx="616955" cy="527605"/>
          </a:xfrm>
          <a:prstGeom prst="straightConnector1">
            <a:avLst/>
          </a:prstGeom>
          <a:solidFill>
            <a:schemeClr val="accent2"/>
          </a:solidFill>
          <a:ln w="76200" cap="flat" cmpd="sng" algn="ctr">
            <a:solidFill>
              <a:srgbClr val="0000FF"/>
            </a:solidFill>
            <a:prstDash val="solid"/>
            <a:round/>
            <a:headEnd type="none" w="med" len="med"/>
            <a:tailEnd type="triangle" w="med" len="lg"/>
          </a:ln>
          <a:effectLst/>
        </p:spPr>
      </p:cxnSp>
    </p:spTree>
    <p:extLst>
      <p:ext uri="{BB962C8B-B14F-4D97-AF65-F5344CB8AC3E}">
        <p14:creationId xmlns:p14="http://schemas.microsoft.com/office/powerpoint/2010/main" val="1062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Graphic spid="21" grpId="0">
        <p:bldAsOne/>
      </p:bldGraphic>
      <p:bldGraphic spid="22" grpId="0">
        <p:bldAsOne/>
      </p:bldGraphic>
      <p:bldP spid="24" grpId="0"/>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4"/>
          </p:nvPr>
        </p:nvSpPr>
        <p:spPr>
          <a:xfrm>
            <a:off x="11410950" y="6416675"/>
            <a:ext cx="781050" cy="365125"/>
          </a:xfrm>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4A1B628-B272-4CC6-BE97-1E2C59277CE8}" type="slidenum">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62</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5" name="날짜 개체 틀 4"/>
          <p:cNvSpPr>
            <a:spLocks noGrp="1"/>
          </p:cNvSpPr>
          <p:nvPr>
            <p:ph type="dt" sz="half" idx="2"/>
          </p:nvPr>
        </p:nvSpPr>
        <p:spPr>
          <a:xfrm>
            <a:off x="0" y="6278563"/>
            <a:ext cx="2743200" cy="365125"/>
          </a:xfr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1DB5FF2A-8675-41EA-8D8E-C814BBBEEC85}" type="datetime1">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l" defTabSz="914400" rtl="0" eaLnBrk="1" fontAlgn="auto" latinLnBrk="1" hangingPunct="1">
                <a:lnSpc>
                  <a:spcPct val="100000"/>
                </a:lnSpc>
                <a:spcBef>
                  <a:spcPts val="0"/>
                </a:spcBef>
                <a:spcAft>
                  <a:spcPts val="0"/>
                </a:spcAft>
                <a:buClrTx/>
                <a:buSzTx/>
                <a:buFontTx/>
                <a:buNone/>
                <a:tabLst/>
                <a:defRPr/>
              </a:pPr>
              <a:t>2020-08-21</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6" name="날짜 개체 틀 2"/>
          <p:cNvSpPr txBox="1">
            <a:spLocks/>
          </p:cNvSpPr>
          <p:nvPr/>
        </p:nvSpPr>
        <p:spPr>
          <a:xfrm>
            <a:off x="8451294" y="6354349"/>
            <a:ext cx="1357322"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a:ln>
                  <a:noFill/>
                </a:ln>
                <a:solidFill>
                  <a:prstClr val="black">
                    <a:tint val="75000"/>
                  </a:prstClr>
                </a:solidFill>
                <a:effectLst/>
                <a:uLnTx/>
                <a:uFillTx/>
                <a:latin typeface="Calibri" pitchFamily="34" charset="0"/>
                <a:ea typeface="맑은 고딕" panose="020B0503020000020004" pitchFamily="50" charset="-127"/>
                <a:cs typeface="+mn-cs"/>
              </a:rPr>
              <a:t>Moonzoo Kim </a:t>
            </a:r>
            <a:endParaRPr kumimoji="0" lang="en-US" altLang="ko-KR" sz="1200" b="0" i="0" u="none" strike="noStrike" kern="1200" cap="none" spc="0" normalizeH="0" baseline="0" noProof="0" dirty="0">
              <a:ln>
                <a:noFill/>
              </a:ln>
              <a:solidFill>
                <a:prstClr val="black">
                  <a:tint val="75000"/>
                </a:prstClr>
              </a:solidFill>
              <a:effectLst/>
              <a:uLnTx/>
              <a:uFillTx/>
              <a:latin typeface="Calibri" pitchFamily="34" charset="0"/>
              <a:ea typeface="맑은 고딕" panose="020B0503020000020004" pitchFamily="50" charset="-127"/>
              <a:cs typeface="+mn-cs"/>
            </a:endParaRPr>
          </a:p>
        </p:txBody>
      </p:sp>
      <p:sp>
        <p:nvSpPr>
          <p:cNvPr id="7" name="바닥글 개체 틀 3"/>
          <p:cNvSpPr txBox="1">
            <a:spLocks/>
          </p:cNvSpPr>
          <p:nvPr/>
        </p:nvSpPr>
        <p:spPr>
          <a:xfrm>
            <a:off x="3938145" y="6352741"/>
            <a:ext cx="3214710"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a:ln>
                  <a:noFill/>
                </a:ln>
                <a:solidFill>
                  <a:prstClr val="black">
                    <a:tint val="75000"/>
                  </a:prstClr>
                </a:solidFill>
                <a:effectLst/>
                <a:uLnTx/>
                <a:uFillTx/>
                <a:latin typeface="Calibri" pitchFamily="34" charset="0"/>
                <a:ea typeface="맑은 고딕" panose="020B0503020000020004" pitchFamily="50" charset="-127"/>
                <a:cs typeface="+mn-cs"/>
              </a:rPr>
              <a:t>  </a:t>
            </a:r>
            <a:endParaRPr kumimoji="0" lang="ko-KR" altLang="en-US" sz="1200" b="0" i="0" u="none" strike="noStrike" kern="1200" cap="none" spc="0" normalizeH="0" baseline="0" noProof="0" dirty="0">
              <a:ln>
                <a:noFill/>
              </a:ln>
              <a:solidFill>
                <a:prstClr val="black">
                  <a:tint val="75000"/>
                </a:prstClr>
              </a:solidFill>
              <a:effectLst/>
              <a:uLnTx/>
              <a:uFillTx/>
              <a:latin typeface="Calibri" pitchFamily="34" charset="0"/>
              <a:ea typeface="맑은 고딕" panose="020B0503020000020004" pitchFamily="50" charset="-127"/>
              <a:cs typeface="+mn-cs"/>
            </a:endParaRPr>
          </a:p>
        </p:txBody>
      </p:sp>
      <p:sp>
        <p:nvSpPr>
          <p:cNvPr id="8" name="슬라이드 번호 개체 틀 4"/>
          <p:cNvSpPr txBox="1">
            <a:spLocks/>
          </p:cNvSpPr>
          <p:nvPr/>
        </p:nvSpPr>
        <p:spPr>
          <a:xfrm>
            <a:off x="1537857" y="6354349"/>
            <a:ext cx="900090" cy="365125"/>
          </a:xfrm>
          <a:prstGeom prst="rect">
            <a:avLst/>
          </a:prstGeom>
        </p:spPr>
        <p:txBody>
          <a:bodyPr vert="horz" lIns="91440" tIns="45720" rIns="91440" bIns="45720" rtlCol="0" anchor="ctr"/>
          <a:lstStyle>
            <a:defPPr>
              <a:defRPr lang="ko-KR"/>
            </a:defPPr>
            <a:lvl1pPr marL="0" algn="ctr" defTabSz="914400" rtl="0" eaLnBrk="1" latinLnBrk="1" hangingPunct="1">
              <a:defRPr sz="1600" kern="1200">
                <a:solidFill>
                  <a:schemeClr val="bg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3EB63F-210B-426B-8655-095B3862437C}" type="slidenum">
              <a:rPr kumimoji="0" lang="ko-KR" altLang="en-US" sz="1200" b="0" i="0" u="none" strike="noStrike" kern="1200" cap="none" spc="0" normalizeH="0" baseline="0" noProof="0" smtClean="0">
                <a:ln>
                  <a:noFill/>
                </a:ln>
                <a:solidFill>
                  <a:prstClr val="black">
                    <a:tint val="75000"/>
                  </a:prstClr>
                </a:solidFill>
                <a:effectLst/>
                <a:uLnTx/>
                <a:uFillTx/>
                <a:latin typeface="Calibri" pitchFamily="34" charset="0"/>
                <a:ea typeface="맑은 고딕" panose="020B0503020000020004" pitchFamily="50"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r>
              <a:rPr kumimoji="0" lang="en-US" altLang="ko-KR" sz="1200" b="0" i="0" u="none" strike="noStrike" kern="1200" cap="none" spc="0" normalizeH="0" baseline="0" noProof="0">
                <a:ln>
                  <a:noFill/>
                </a:ln>
                <a:solidFill>
                  <a:prstClr val="black">
                    <a:tint val="75000"/>
                  </a:prstClr>
                </a:solidFill>
                <a:effectLst/>
                <a:uLnTx/>
                <a:uFillTx/>
                <a:latin typeface="Calibri" pitchFamily="34" charset="0"/>
                <a:ea typeface="맑은 고딕" panose="020B0503020000020004" pitchFamily="50" charset="-127"/>
                <a:cs typeface="+mn-cs"/>
              </a:rPr>
              <a:t>/41</a:t>
            </a:r>
            <a:endParaRPr kumimoji="0" lang="ko-KR" altLang="en-US" sz="1200" b="0" i="0" u="none" strike="noStrike" kern="1200" cap="none" spc="0" normalizeH="0" baseline="0" noProof="0" dirty="0">
              <a:ln>
                <a:noFill/>
              </a:ln>
              <a:solidFill>
                <a:prstClr val="black">
                  <a:tint val="75000"/>
                </a:prstClr>
              </a:solidFill>
              <a:effectLst/>
              <a:uLnTx/>
              <a:uFillTx/>
              <a:latin typeface="Calibri" pitchFamily="34" charset="0"/>
              <a:ea typeface="맑은 고딕" panose="020B0503020000020004" pitchFamily="50" charset="-127"/>
              <a:cs typeface="+mn-cs"/>
            </a:endParaRPr>
          </a:p>
        </p:txBody>
      </p:sp>
      <p:pic>
        <p:nvPicPr>
          <p:cNvPr id="9" name="그림 8"/>
          <p:cNvPicPr>
            <a:picLocks noChangeAspect="1"/>
          </p:cNvPicPr>
          <p:nvPr/>
        </p:nvPicPr>
        <p:blipFill>
          <a:blip r:embed="rId2"/>
          <a:stretch>
            <a:fillRect/>
          </a:stretch>
        </p:blipFill>
        <p:spPr>
          <a:xfrm>
            <a:off x="1156856" y="13850"/>
            <a:ext cx="4162395" cy="6564525"/>
          </a:xfrm>
          <a:prstGeom prst="rect">
            <a:avLst/>
          </a:prstGeom>
        </p:spPr>
      </p:pic>
      <p:pic>
        <p:nvPicPr>
          <p:cNvPr id="10" name="Picture 2" descr="http://img.yonhapnews.co.kr/etc/inner/KR/2018/07/20/AKR20180720158800003_02_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873" y="2508924"/>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1" name="그림 10"/>
          <p:cNvPicPr>
            <a:picLocks noChangeAspect="1"/>
          </p:cNvPicPr>
          <p:nvPr/>
        </p:nvPicPr>
        <p:blipFill>
          <a:blip r:embed="rId4"/>
          <a:stretch>
            <a:fillRect/>
          </a:stretch>
        </p:blipFill>
        <p:spPr>
          <a:xfrm>
            <a:off x="5914674" y="-33453"/>
            <a:ext cx="4784998" cy="2542377"/>
          </a:xfrm>
          <a:prstGeom prst="rect">
            <a:avLst/>
          </a:prstGeom>
        </p:spPr>
      </p:pic>
      <p:sp>
        <p:nvSpPr>
          <p:cNvPr id="12" name="직사각형 11"/>
          <p:cNvSpPr/>
          <p:nvPr/>
        </p:nvSpPr>
        <p:spPr>
          <a:xfrm>
            <a:off x="5558880" y="6055806"/>
            <a:ext cx="663312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hlinkClick r:id="rId5"/>
              </a:rPr>
              <a:t>http://m.yna.co.kr/kr/contents/?cid=AKR20180720158800003&amp;mobile</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13" name="직사각형 12"/>
          <p:cNvSpPr/>
          <p:nvPr/>
        </p:nvSpPr>
        <p:spPr>
          <a:xfrm>
            <a:off x="1156855" y="4585850"/>
            <a:ext cx="4114802" cy="199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14" name="직사각형 13"/>
          <p:cNvSpPr/>
          <p:nvPr/>
        </p:nvSpPr>
        <p:spPr>
          <a:xfrm>
            <a:off x="5877795" y="591173"/>
            <a:ext cx="4716578" cy="5656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17" name="TextBox 16"/>
          <p:cNvSpPr txBox="1"/>
          <p:nvPr/>
        </p:nvSpPr>
        <p:spPr>
          <a:xfrm>
            <a:off x="7994078" y="3595250"/>
            <a:ext cx="1053395" cy="369332"/>
          </a:xfrm>
          <a:prstGeom prst="rect">
            <a:avLst/>
          </a:prstGeom>
          <a:solidFill>
            <a:schemeClr val="bg1"/>
          </a:solid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IBU</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18" name="TextBox 17"/>
          <p:cNvSpPr txBox="1"/>
          <p:nvPr/>
        </p:nvSpPr>
        <p:spPr>
          <a:xfrm>
            <a:off x="9448580" y="3591621"/>
            <a:ext cx="1053395" cy="369332"/>
          </a:xfrm>
          <a:prstGeom prst="rect">
            <a:avLst/>
          </a:prstGeom>
          <a:solidFill>
            <a:schemeClr val="bg1"/>
          </a:solid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SVM</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19" name="TextBox 18"/>
          <p:cNvSpPr txBox="1"/>
          <p:nvPr/>
        </p:nvSpPr>
        <p:spPr>
          <a:xfrm>
            <a:off x="5854833" y="4235628"/>
            <a:ext cx="1053395" cy="369332"/>
          </a:xfrm>
          <a:prstGeom prst="rect">
            <a:avLst/>
          </a:prstGeom>
          <a:solidFill>
            <a:schemeClr val="bg1"/>
          </a:solid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MAIST</a:t>
            </a:r>
          </a:p>
        </p:txBody>
      </p:sp>
      <p:sp>
        <p:nvSpPr>
          <p:cNvPr id="20" name="TextBox 19"/>
          <p:cNvSpPr txBox="1"/>
          <p:nvPr/>
        </p:nvSpPr>
        <p:spPr>
          <a:xfrm>
            <a:off x="8165731" y="4981972"/>
            <a:ext cx="2266747" cy="646331"/>
          </a:xfrm>
          <a:prstGeom prst="rect">
            <a:avLst/>
          </a:prstGeom>
          <a:solidFill>
            <a:schemeClr val="bg1"/>
          </a:solid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Reduction of manual testing effort</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21" name="TextBox 20"/>
          <p:cNvSpPr txBox="1"/>
          <p:nvPr/>
        </p:nvSpPr>
        <p:spPr>
          <a:xfrm>
            <a:off x="8451278" y="4081740"/>
            <a:ext cx="417787" cy="338554"/>
          </a:xfrm>
          <a:prstGeom prst="rect">
            <a:avLst/>
          </a:prstGeom>
          <a:solidFill>
            <a:schemeClr val="bg1"/>
          </a:solidFill>
        </p:spPr>
        <p:txBody>
          <a:bodyPr wrap="square" lIns="0" rIns="0"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a:ea typeface="맑은 고딕"/>
                <a:cs typeface="+mn-cs"/>
              </a:rPr>
              <a:t>53%</a:t>
            </a:r>
            <a:endParaRPr kumimoji="0" lang="ko-KR" altLang="en-US" sz="16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22" name="TextBox 21"/>
          <p:cNvSpPr txBox="1"/>
          <p:nvPr/>
        </p:nvSpPr>
        <p:spPr>
          <a:xfrm>
            <a:off x="9862541" y="4088930"/>
            <a:ext cx="490966" cy="338554"/>
          </a:xfrm>
          <a:prstGeom prst="rect">
            <a:avLst/>
          </a:prstGeom>
          <a:solidFill>
            <a:schemeClr val="bg1"/>
          </a:solidFill>
        </p:spPr>
        <p:txBody>
          <a:bodyPr wrap="square" lIns="0" rIns="0"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a:ea typeface="맑은 고딕"/>
                <a:cs typeface="+mn-cs"/>
              </a:rPr>
              <a:t>70%</a:t>
            </a:r>
            <a:endParaRPr kumimoji="0" lang="ko-KR" altLang="en-US" sz="1600" b="0" i="0" u="none" strike="noStrike" kern="1200" cap="none" spc="0" normalizeH="0" baseline="0" noProof="0" dirty="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3638238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6"/>
          <p:cNvSpPr/>
          <p:nvPr/>
        </p:nvSpPr>
        <p:spPr>
          <a:xfrm>
            <a:off x="8978160" y="961054"/>
            <a:ext cx="3213839" cy="58888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4"/>
          <p:cNvSpPr/>
          <p:nvPr/>
        </p:nvSpPr>
        <p:spPr>
          <a:xfrm>
            <a:off x="8997167" y="921865"/>
            <a:ext cx="3194832" cy="8335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직사각형 6"/>
          <p:cNvSpPr/>
          <p:nvPr/>
        </p:nvSpPr>
        <p:spPr>
          <a:xfrm>
            <a:off x="9052046" y="1178191"/>
            <a:ext cx="3040133" cy="461665"/>
          </a:xfrm>
          <a:prstGeom prst="rect">
            <a:avLst/>
          </a:prstGeom>
        </p:spPr>
        <p:txBody>
          <a:bodyPr wrap="square">
            <a:spAutoFit/>
          </a:bodyPr>
          <a:lstStyle/>
          <a:p>
            <a:r>
              <a:rPr lang="en-US" altLang="ko-KR" sz="2400" b="1" dirty="0">
                <a:solidFill>
                  <a:schemeClr val="accent1">
                    <a:lumMod val="50000"/>
                  </a:schemeClr>
                </a:solidFill>
                <a:latin typeface="Arial" panose="020B0604020202020204" pitchFamily="34" charset="0"/>
                <a:ea typeface="나눔바른고딕" panose="020B0603020101020101" pitchFamily="50" charset="-127"/>
                <a:cs typeface="Arial" panose="020B0604020202020204" pitchFamily="34" charset="0"/>
              </a:rPr>
              <a:t>Product Features</a:t>
            </a:r>
            <a:endParaRPr lang="ko-KR" alt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29" name="직사각형 7"/>
          <p:cNvSpPr/>
          <p:nvPr/>
        </p:nvSpPr>
        <p:spPr>
          <a:xfrm>
            <a:off x="8990523" y="1745389"/>
            <a:ext cx="3201476" cy="2539157"/>
          </a:xfrm>
          <a:prstGeom prst="rect">
            <a:avLst/>
          </a:prstGeom>
        </p:spPr>
        <p:txBody>
          <a:bodyPr wrap="square">
            <a:spAutoFit/>
          </a:bodyPr>
          <a:lstStyle/>
          <a:p>
            <a:pPr marL="285750" indent="-285750">
              <a:spcBef>
                <a:spcPts val="600"/>
              </a:spcBef>
              <a:buFont typeface="Wingdings" panose="05000000000000000000" pitchFamily="2" charset="2"/>
              <a:buChar char="§"/>
            </a:pPr>
            <a:r>
              <a:rPr lang="en-US" altLang="ko-KR" sz="1600" b="1" dirty="0">
                <a:latin typeface="Arial" panose="020B0604020202020204" pitchFamily="34" charset="0"/>
                <a:ea typeface="나눔바른고딕" panose="020B0603020101020101" pitchFamily="50" charset="-127"/>
                <a:cs typeface="Arial" panose="020B0604020202020204" pitchFamily="34" charset="0"/>
              </a:rPr>
              <a:t>Automatically build stub and driver code</a:t>
            </a:r>
          </a:p>
          <a:p>
            <a:pPr marL="285750" indent="-285750">
              <a:spcBef>
                <a:spcPts val="600"/>
              </a:spcBef>
              <a:buFont typeface="Wingdings" panose="05000000000000000000" pitchFamily="2" charset="2"/>
              <a:buChar char="§"/>
            </a:pPr>
            <a:r>
              <a:rPr lang="en-US" altLang="ko-KR" sz="1600" b="1" dirty="0">
                <a:latin typeface="Arial" panose="020B0604020202020204" pitchFamily="34" charset="0"/>
                <a:ea typeface="나눔바른고딕" panose="020B0603020101020101" pitchFamily="50" charset="-127"/>
                <a:cs typeface="Arial" panose="020B0604020202020204" pitchFamily="34" charset="0"/>
              </a:rPr>
              <a:t>Automated test case generation based on AI-based </a:t>
            </a:r>
            <a:r>
              <a:rPr lang="en-US" altLang="ko-KR" sz="1600" b="1" dirty="0" err="1">
                <a:latin typeface="Arial" panose="020B0604020202020204" pitchFamily="34" charset="0"/>
                <a:ea typeface="나눔바른고딕" panose="020B0603020101020101" pitchFamily="50" charset="-127"/>
                <a:cs typeface="Arial" panose="020B0604020202020204" pitchFamily="34" charset="0"/>
              </a:rPr>
              <a:t>Concolic</a:t>
            </a:r>
            <a:r>
              <a:rPr lang="en-US" altLang="ko-KR" sz="1600" b="1" dirty="0">
                <a:latin typeface="Arial" panose="020B0604020202020204" pitchFamily="34" charset="0"/>
                <a:ea typeface="나눔바른고딕" panose="020B0603020101020101" pitchFamily="50" charset="-127"/>
                <a:cs typeface="Arial" panose="020B0604020202020204" pitchFamily="34" charset="0"/>
              </a:rPr>
              <a:t> testing</a:t>
            </a:r>
          </a:p>
          <a:p>
            <a:pPr marL="285750" indent="-285750">
              <a:spcBef>
                <a:spcPts val="600"/>
              </a:spcBef>
              <a:buFont typeface="Wingdings" panose="05000000000000000000" pitchFamily="2" charset="2"/>
              <a:buChar char="§"/>
            </a:pPr>
            <a:r>
              <a:rPr lang="en-US" altLang="ko-KR" sz="1600" b="1" dirty="0">
                <a:latin typeface="Arial" panose="020B0604020202020204" pitchFamily="34" charset="0"/>
                <a:ea typeface="나눔바른고딕" panose="020B0603020101020101" pitchFamily="50" charset="-127"/>
                <a:cs typeface="Arial" panose="020B0604020202020204" pitchFamily="34" charset="0"/>
              </a:rPr>
              <a:t>Code-coverage report and analysis</a:t>
            </a:r>
          </a:p>
          <a:p>
            <a:pPr marL="285750" indent="-285750">
              <a:spcBef>
                <a:spcPts val="600"/>
              </a:spcBef>
              <a:buFont typeface="Wingdings" panose="05000000000000000000" pitchFamily="2" charset="2"/>
              <a:buChar char="§"/>
            </a:pPr>
            <a:r>
              <a:rPr lang="en-US" altLang="ko-KR" sz="1600" b="1" dirty="0">
                <a:latin typeface="Arial" panose="020B0604020202020204" pitchFamily="34" charset="0"/>
                <a:ea typeface="나눔바른고딕" panose="020B0603020101020101" pitchFamily="50" charset="-127"/>
                <a:cs typeface="Arial" panose="020B0604020202020204" pitchFamily="34" charset="0"/>
              </a:rPr>
              <a:t>Easy-to-use web-based GUI interface</a:t>
            </a:r>
          </a:p>
        </p:txBody>
      </p:sp>
      <p:sp>
        <p:nvSpPr>
          <p:cNvPr id="31" name="Rectangle 24"/>
          <p:cNvSpPr/>
          <p:nvPr/>
        </p:nvSpPr>
        <p:spPr>
          <a:xfrm>
            <a:off x="8991318" y="4200966"/>
            <a:ext cx="3200681" cy="8335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직사각형 6"/>
          <p:cNvSpPr/>
          <p:nvPr/>
        </p:nvSpPr>
        <p:spPr>
          <a:xfrm>
            <a:off x="9304756" y="4431901"/>
            <a:ext cx="2292018" cy="461665"/>
          </a:xfrm>
          <a:prstGeom prst="rect">
            <a:avLst/>
          </a:prstGeom>
        </p:spPr>
        <p:txBody>
          <a:bodyPr wrap="square">
            <a:spAutoFit/>
          </a:bodyPr>
          <a:lstStyle/>
          <a:p>
            <a:r>
              <a:rPr lang="en-US" altLang="ko-KR" sz="2400" b="1" dirty="0">
                <a:solidFill>
                  <a:schemeClr val="accent1">
                    <a:lumMod val="50000"/>
                  </a:schemeClr>
                </a:solidFill>
                <a:latin typeface="Arial" panose="020B0604020202020204" pitchFamily="34" charset="0"/>
                <a:ea typeface="나눔바른고딕" panose="020B0603020101020101" pitchFamily="50" charset="-127"/>
                <a:cs typeface="Arial" panose="020B0604020202020204" pitchFamily="34" charset="0"/>
              </a:rPr>
              <a:t>Highlights</a:t>
            </a:r>
            <a:endParaRPr lang="ko-KR" alt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33" name="직사각형 7"/>
          <p:cNvSpPr/>
          <p:nvPr/>
        </p:nvSpPr>
        <p:spPr>
          <a:xfrm>
            <a:off x="9015704" y="5018674"/>
            <a:ext cx="3176295" cy="1969770"/>
          </a:xfrm>
          <a:prstGeom prst="rect">
            <a:avLst/>
          </a:prstGeom>
        </p:spPr>
        <p:txBody>
          <a:bodyPr wrap="square">
            <a:spAutoFit/>
          </a:bodyPr>
          <a:lstStyle/>
          <a:p>
            <a:pPr marL="285750" indent="-285750">
              <a:spcBef>
                <a:spcPts val="600"/>
              </a:spcBef>
              <a:buFont typeface="Wingdings" panose="05000000000000000000" pitchFamily="2" charset="2"/>
              <a:buChar char="§"/>
            </a:pPr>
            <a:r>
              <a:rPr lang="en-US" altLang="ko-KR" sz="1600" b="1" dirty="0">
                <a:latin typeface="Arial" panose="020B0604020202020204" pitchFamily="34" charset="0"/>
                <a:ea typeface="나눔바른고딕" panose="020B0603020101020101" pitchFamily="50" charset="-127"/>
                <a:cs typeface="Arial" panose="020B0604020202020204" pitchFamily="34" charset="0"/>
              </a:rPr>
              <a:t>100% automated generation of test code/inputs  </a:t>
            </a:r>
          </a:p>
          <a:p>
            <a:pPr marL="285750" indent="-285750">
              <a:spcBef>
                <a:spcPts val="600"/>
              </a:spcBef>
              <a:buFont typeface="Wingdings" panose="05000000000000000000" pitchFamily="2" charset="2"/>
              <a:buChar char="§"/>
            </a:pPr>
            <a:r>
              <a:rPr lang="en-US" altLang="ko-KR" sz="1600" b="1" dirty="0">
                <a:latin typeface="Arial" panose="020B0604020202020204" pitchFamily="34" charset="0"/>
                <a:ea typeface="나눔바른고딕" panose="020B0603020101020101" pitchFamily="50" charset="-127"/>
                <a:cs typeface="Arial" panose="020B0604020202020204" pitchFamily="34" charset="0"/>
              </a:rPr>
              <a:t>High-quality unit test generation achieving &gt;90% of branch coverage (or &gt;80% of MC/DC </a:t>
            </a:r>
            <a:r>
              <a:rPr lang="en-US" altLang="ko-KR" sz="1600" b="1" dirty="0" err="1">
                <a:latin typeface="Arial" panose="020B0604020202020204" pitchFamily="34" charset="0"/>
                <a:ea typeface="나눔바른고딕" panose="020B0603020101020101" pitchFamily="50" charset="-127"/>
                <a:cs typeface="Arial" panose="020B0604020202020204" pitchFamily="34" charset="0"/>
              </a:rPr>
              <a:t>cov</a:t>
            </a:r>
            <a:r>
              <a:rPr lang="en-US" altLang="ko-KR" sz="1600" b="1" dirty="0">
                <a:latin typeface="Arial" panose="020B0604020202020204" pitchFamily="34" charset="0"/>
                <a:ea typeface="나눔바른고딕" panose="020B0603020101020101" pitchFamily="50" charset="-127"/>
                <a:cs typeface="Arial" panose="020B0604020202020204" pitchFamily="34" charset="0"/>
              </a:rPr>
              <a:t>.) </a:t>
            </a:r>
          </a:p>
          <a:p>
            <a:pPr marL="285750" indent="-285750">
              <a:spcBef>
                <a:spcPts val="600"/>
              </a:spcBef>
              <a:buFont typeface="Wingdings" panose="05000000000000000000" pitchFamily="2" charset="2"/>
              <a:buChar char="§"/>
            </a:pPr>
            <a:endParaRPr lang="en-US" altLang="ko-KR" sz="1600" b="1" dirty="0">
              <a:latin typeface="Arial" panose="020B0604020202020204" pitchFamily="34" charset="0"/>
              <a:ea typeface="나눔바른고딕" panose="020B0603020101020101" pitchFamily="50" charset="-127"/>
              <a:cs typeface="Arial" panose="020B0604020202020204" pitchFamily="34" charset="0"/>
            </a:endParaRPr>
          </a:p>
        </p:txBody>
      </p:sp>
      <p:sp>
        <p:nvSpPr>
          <p:cNvPr id="35" name="Rectangle 5">
            <a:extLst>
              <a:ext uri="{FF2B5EF4-FFF2-40B4-BE49-F238E27FC236}">
                <a16:creationId xmlns:a16="http://schemas.microsoft.com/office/drawing/2014/main" id="{7BE867E0-6E82-094D-A29F-C3BCBB75A36B}"/>
              </a:ext>
            </a:extLst>
          </p:cNvPr>
          <p:cNvSpPr/>
          <p:nvPr/>
        </p:nvSpPr>
        <p:spPr>
          <a:xfrm>
            <a:off x="0" y="-2"/>
            <a:ext cx="12192000" cy="914400"/>
          </a:xfrm>
          <a:prstGeom prst="rect">
            <a:avLst/>
          </a:prstGeom>
          <a:gradFill>
            <a:gsLst>
              <a:gs pos="0">
                <a:schemeClr val="tx2">
                  <a:lumMod val="50000"/>
                </a:schemeClr>
              </a:gs>
              <a:gs pos="69000">
                <a:schemeClr val="accent1">
                  <a:lumMod val="75000"/>
                </a:schemeClr>
              </a:gs>
              <a:gs pos="39000">
                <a:schemeClr val="tx2">
                  <a:lumMod val="75000"/>
                </a:schemeClr>
              </a:gs>
              <a:gs pos="100000">
                <a:schemeClr val="tx1">
                  <a:lumMod val="50000"/>
                  <a:lumOff val="5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2">
            <a:extLst>
              <a:ext uri="{FF2B5EF4-FFF2-40B4-BE49-F238E27FC236}">
                <a16:creationId xmlns:a16="http://schemas.microsoft.com/office/drawing/2014/main" id="{0187FCD9-2A19-B847-BCB0-A4D581DEBF15}"/>
              </a:ext>
            </a:extLst>
          </p:cNvPr>
          <p:cNvSpPr/>
          <p:nvPr/>
        </p:nvSpPr>
        <p:spPr>
          <a:xfrm>
            <a:off x="-1" y="914755"/>
            <a:ext cx="8965347" cy="840629"/>
          </a:xfrm>
          <a:prstGeom prst="rect">
            <a:avLst/>
          </a:prstGeom>
          <a:gradFill>
            <a:gsLst>
              <a:gs pos="84000">
                <a:schemeClr val="bg1">
                  <a:lumMod val="85000"/>
                </a:schemeClr>
              </a:gs>
              <a:gs pos="17000">
                <a:schemeClr val="bg1">
                  <a:lumMod val="85000"/>
                </a:schemeClr>
              </a:gs>
              <a:gs pos="0">
                <a:srgbClr val="FFFFFF"/>
              </a:gs>
              <a:gs pos="100000">
                <a:srgbClr val="FF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03971" y="132604"/>
            <a:ext cx="9303888" cy="707886"/>
          </a:xfrm>
          <a:prstGeom prst="rect">
            <a:avLst/>
          </a:prstGeom>
          <a:noFill/>
          <a:effectLst>
            <a:outerShdw blurRad="88900" dist="38100" dir="2700000" algn="tl" rotWithShape="0">
              <a:prstClr val="black">
                <a:alpha val="80000"/>
              </a:prstClr>
            </a:outerShdw>
          </a:effectLst>
        </p:spPr>
        <p:txBody>
          <a:bodyPr wrap="square" rtlCol="0">
            <a:spAutoFit/>
          </a:bodyPr>
          <a:lstStyle/>
          <a:p>
            <a:r>
              <a:rPr lang="en-US" altLang="ko-KR" sz="4000" b="1" dirty="0">
                <a:solidFill>
                  <a:schemeClr val="bg1"/>
                </a:solidFill>
                <a:ea typeface="HY헤드라인M" panose="02030600000101010101" pitchFamily="18" charset="-127"/>
              </a:rPr>
              <a:t>What is CROWN 2.0 ?</a:t>
            </a:r>
            <a:r>
              <a:rPr lang="en-US" altLang="ko-KR" sz="4000" b="1" dirty="0">
                <a:solidFill>
                  <a:schemeClr val="bg1"/>
                </a:solidFill>
                <a:latin typeface="HY헤드라인M" panose="02030600000101010101" pitchFamily="18" charset="-127"/>
                <a:ea typeface="HY헤드라인M" panose="02030600000101010101" pitchFamily="18" charset="-127"/>
              </a:rPr>
              <a:t> </a:t>
            </a:r>
            <a:r>
              <a:rPr lang="ko-KR" altLang="en-US" sz="4000" b="1" dirty="0">
                <a:solidFill>
                  <a:schemeClr val="bg1"/>
                </a:solidFill>
                <a:latin typeface="HY헤드라인M" panose="02030600000101010101" pitchFamily="18" charset="-127"/>
                <a:ea typeface="HY헤드라인M" panose="02030600000101010101" pitchFamily="18" charset="-127"/>
              </a:rPr>
              <a:t> </a:t>
            </a:r>
          </a:p>
        </p:txBody>
      </p:sp>
      <p:pic>
        <p:nvPicPr>
          <p:cNvPr id="37" name="Picture 14">
            <a:extLst>
              <a:ext uri="{FF2B5EF4-FFF2-40B4-BE49-F238E27FC236}">
                <a16:creationId xmlns:a16="http://schemas.microsoft.com/office/drawing/2014/main" id="{DE1735EA-840A-9F46-A90E-7157C977CC20}"/>
              </a:ext>
            </a:extLst>
          </p:cNvPr>
          <p:cNvPicPr>
            <a:picLocks noChangeAspect="1"/>
          </p:cNvPicPr>
          <p:nvPr/>
        </p:nvPicPr>
        <p:blipFill>
          <a:blip r:embed="rId3"/>
          <a:stretch>
            <a:fillRect/>
          </a:stretch>
        </p:blipFill>
        <p:spPr>
          <a:xfrm>
            <a:off x="10650464" y="263791"/>
            <a:ext cx="1378100" cy="421426"/>
          </a:xfrm>
          <a:prstGeom prst="rect">
            <a:avLst/>
          </a:prstGeom>
        </p:spPr>
      </p:pic>
      <p:sp>
        <p:nvSpPr>
          <p:cNvPr id="4" name="Rectangle 3"/>
          <p:cNvSpPr/>
          <p:nvPr/>
        </p:nvSpPr>
        <p:spPr>
          <a:xfrm>
            <a:off x="270088" y="764366"/>
            <a:ext cx="8663262" cy="997196"/>
          </a:xfrm>
          <a:prstGeom prst="rect">
            <a:avLst/>
          </a:prstGeom>
        </p:spPr>
        <p:txBody>
          <a:bodyPr wrap="square">
            <a:spAutoFit/>
          </a:bodyPr>
          <a:lstStyle/>
          <a:p>
            <a:pPr>
              <a:lnSpc>
                <a:spcPct val="120000"/>
              </a:lnSpc>
            </a:pPr>
            <a:endParaRPr lang="en-US" altLang="ko-KR" sz="900" b="1" dirty="0">
              <a:solidFill>
                <a:srgbClr val="C00000"/>
              </a:solidFill>
              <a:latin typeface="나눔바른고딕" panose="020B0603020101020101" pitchFamily="50" charset="-127"/>
              <a:ea typeface="나눔바른고딕" panose="020B0603020101020101" pitchFamily="50" charset="-127"/>
              <a:cs typeface="Arial" panose="020B0604020202020204" pitchFamily="34" charset="0"/>
            </a:endParaRPr>
          </a:p>
          <a:p>
            <a:r>
              <a:rPr lang="en-US" altLang="ko-KR" sz="2400" dirty="0">
                <a:latin typeface="Arial" panose="020B0604020202020204" pitchFamily="34" charset="0"/>
                <a:ea typeface="나눔바른고딕" panose="020B0603020101020101" pitchFamily="50" charset="-127"/>
                <a:cs typeface="Arial" panose="020B0604020202020204" pitchFamily="34" charset="0"/>
              </a:rPr>
              <a:t>A fully automated software test solution that significantly </a:t>
            </a:r>
            <a:r>
              <a:rPr lang="en-US" altLang="ko-KR" sz="2400" b="1" dirty="0">
                <a:latin typeface="Arial" panose="020B0604020202020204" pitchFamily="34" charset="0"/>
                <a:ea typeface="나눔바른고딕" panose="020B0603020101020101" pitchFamily="50" charset="-127"/>
                <a:cs typeface="Arial" panose="020B0604020202020204" pitchFamily="34" charset="0"/>
              </a:rPr>
              <a:t>increases bug detection power </a:t>
            </a:r>
            <a:r>
              <a:rPr lang="en-US" altLang="ko-KR" sz="2400" dirty="0">
                <a:latin typeface="Arial" panose="020B0604020202020204" pitchFamily="34" charset="0"/>
                <a:ea typeface="나눔바른고딕" panose="020B0603020101020101" pitchFamily="50" charset="-127"/>
                <a:cs typeface="Arial" panose="020B0604020202020204" pitchFamily="34" charset="0"/>
              </a:rPr>
              <a:t>and </a:t>
            </a:r>
            <a:r>
              <a:rPr lang="en-US" altLang="ko-KR" sz="2400" b="1" dirty="0">
                <a:latin typeface="Arial" panose="020B0604020202020204" pitchFamily="34" charset="0"/>
                <a:ea typeface="나눔바른고딕" panose="020B0603020101020101" pitchFamily="50" charset="-127"/>
                <a:cs typeface="Arial" panose="020B0604020202020204" pitchFamily="34" charset="0"/>
              </a:rPr>
              <a:t>reduces testing cost</a:t>
            </a:r>
            <a:endParaRPr lang="en-US" altLang="ko-KR" sz="2400" dirty="0">
              <a:latin typeface="Arial" panose="020B0604020202020204" pitchFamily="34" charset="0"/>
              <a:cs typeface="Arial" panose="020B0604020202020204" pitchFamily="34" charset="0"/>
            </a:endParaRPr>
          </a:p>
        </p:txBody>
      </p:sp>
      <p:pic>
        <p:nvPicPr>
          <p:cNvPr id="3" name="그림 2"/>
          <p:cNvPicPr>
            <a:picLocks noChangeAspect="1"/>
          </p:cNvPicPr>
          <p:nvPr/>
        </p:nvPicPr>
        <p:blipFill>
          <a:blip r:embed="rId4"/>
          <a:stretch>
            <a:fillRect/>
          </a:stretch>
        </p:blipFill>
        <p:spPr>
          <a:xfrm>
            <a:off x="918388" y="2066163"/>
            <a:ext cx="7112829" cy="4287334"/>
          </a:xfrm>
          <a:prstGeom prst="rect">
            <a:avLst/>
          </a:prstGeom>
        </p:spPr>
      </p:pic>
    </p:spTree>
    <p:extLst>
      <p:ext uri="{BB962C8B-B14F-4D97-AF65-F5344CB8AC3E}">
        <p14:creationId xmlns:p14="http://schemas.microsoft.com/office/powerpoint/2010/main" val="3874699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TI_usb_driver(30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1826" y="785611"/>
            <a:ext cx="9526074" cy="6072389"/>
          </a:xfrm>
        </p:spPr>
      </p:pic>
      <p:sp>
        <p:nvSpPr>
          <p:cNvPr id="3" name="제목 2"/>
          <p:cNvSpPr>
            <a:spLocks noGrp="1"/>
          </p:cNvSpPr>
          <p:nvPr>
            <p:ph type="title"/>
          </p:nvPr>
        </p:nvSpPr>
        <p:spPr>
          <a:xfrm>
            <a:off x="189235" y="321971"/>
            <a:ext cx="11137901" cy="745133"/>
          </a:xfrm>
        </p:spPr>
        <p:txBody>
          <a:bodyPr/>
          <a:lstStyle/>
          <a:p>
            <a:r>
              <a:rPr lang="en-US" altLang="ko-KR" dirty="0"/>
              <a:t>CROWN 2.0 </a:t>
            </a:r>
            <a:r>
              <a:rPr lang="ko-KR" altLang="en-US" dirty="0"/>
              <a:t>데모 영상 </a:t>
            </a:r>
            <a:r>
              <a:rPr lang="en-US" altLang="ko-KR" dirty="0"/>
              <a:t> https://vpluslab.kr/crown2 </a:t>
            </a:r>
            <a:br>
              <a:rPr lang="en-US" altLang="ko-KR" dirty="0"/>
            </a:br>
            <a:endParaRPr lang="ko-KR" altLang="en-US" dirty="0"/>
          </a:p>
        </p:txBody>
      </p:sp>
      <p:sp>
        <p:nvSpPr>
          <p:cNvPr id="4" name="슬라이드 번호 개체 틀 3"/>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4A1B628-B272-4CC6-BE97-1E2C59277CE8}" type="slidenum">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64</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5" name="날짜 개체 틀 4"/>
          <p:cNvSpPr>
            <a:spLocks noGrp="1"/>
          </p:cNvSpPr>
          <p:nvPr>
            <p:ph type="dt" sz="half" idx="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1DB5FF2A-8675-41EA-8D8E-C814BBBEEC85}" type="datetime1">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l" defTabSz="914400" rtl="0" eaLnBrk="1" fontAlgn="auto" latinLnBrk="1" hangingPunct="1">
                <a:lnSpc>
                  <a:spcPct val="100000"/>
                </a:lnSpc>
                <a:spcBef>
                  <a:spcPts val="0"/>
                </a:spcBef>
                <a:spcAft>
                  <a:spcPts val="0"/>
                </a:spcAft>
                <a:buClrTx/>
                <a:buSzTx/>
                <a:buFontTx/>
                <a:buNone/>
                <a:tabLst/>
                <a:defRPr/>
              </a:pPr>
              <a:t>2020-08-21</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Tree>
    <p:extLst>
      <p:ext uri="{BB962C8B-B14F-4D97-AF65-F5344CB8AC3E}">
        <p14:creationId xmlns:p14="http://schemas.microsoft.com/office/powerpoint/2010/main" val="312422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a:blip r:embed="rId2"/>
          <a:stretch>
            <a:fillRect/>
          </a:stretch>
        </p:blipFill>
        <p:spPr>
          <a:xfrm>
            <a:off x="6190617" y="3707198"/>
            <a:ext cx="4743547" cy="2668245"/>
          </a:xfrm>
          <a:prstGeom prst="rect">
            <a:avLst/>
          </a:prstGeom>
          <a:effectLst>
            <a:outerShdw blurRad="63500" sx="102000" sy="102000" algn="ctr" rotWithShape="0">
              <a:prstClr val="black">
                <a:alpha val="40000"/>
              </a:prstClr>
            </a:outerShdw>
          </a:effectLst>
        </p:spPr>
      </p:pic>
      <p:sp>
        <p:nvSpPr>
          <p:cNvPr id="2" name="제목 1"/>
          <p:cNvSpPr>
            <a:spLocks noGrp="1"/>
          </p:cNvSpPr>
          <p:nvPr>
            <p:ph type="title"/>
          </p:nvPr>
        </p:nvSpPr>
        <p:spPr>
          <a:xfrm>
            <a:off x="189235" y="0"/>
            <a:ext cx="12002765" cy="745133"/>
          </a:xfrm>
        </p:spPr>
        <p:txBody>
          <a:bodyPr/>
          <a:lstStyle/>
          <a:p>
            <a:r>
              <a:rPr lang="en-US" altLang="ko-KR"/>
              <a:t>Summary</a:t>
            </a:r>
            <a:endParaRPr lang="ko-KR" altLang="en-US" dirty="0"/>
          </a:p>
        </p:txBody>
      </p:sp>
      <p:sp>
        <p:nvSpPr>
          <p:cNvPr id="7" name="슬라이드 번호 개체 틀 6"/>
          <p:cNvSpPr>
            <a:spLocks noGrp="1"/>
          </p:cNvSpPr>
          <p:nvPr>
            <p:ph type="sldNum" sz="quarter" idx="4"/>
          </p:nvPr>
        </p:nvSpPr>
        <p:spPr>
          <a:xfrm>
            <a:off x="11410950" y="6416675"/>
            <a:ext cx="781050" cy="365125"/>
          </a:xfrm>
        </p:spPr>
        <p:txBody>
          <a:bodyPr/>
          <a:lstStyle/>
          <a:p>
            <a:fld id="{B4A1B628-B272-4CC6-BE97-1E2C59277CE8}" type="slidenum">
              <a:rPr lang="ko-KR" altLang="en-US" smtClean="0"/>
              <a:pPr/>
              <a:t>65</a:t>
            </a:fld>
            <a:endParaRPr lang="ko-KR" altLang="en-US" dirty="0"/>
          </a:p>
        </p:txBody>
      </p:sp>
      <p:sp>
        <p:nvSpPr>
          <p:cNvPr id="5" name="날짜 개체 틀 4"/>
          <p:cNvSpPr>
            <a:spLocks noGrp="1"/>
          </p:cNvSpPr>
          <p:nvPr>
            <p:ph type="dt" sz="half" idx="2"/>
          </p:nvPr>
        </p:nvSpPr>
        <p:spPr>
          <a:xfrm>
            <a:off x="0" y="6416675"/>
            <a:ext cx="2743200" cy="365125"/>
          </a:xfrm>
        </p:spPr>
        <p:txBody>
          <a:bodyPr/>
          <a:lstStyle/>
          <a:p>
            <a:fld id="{06FA866B-C66C-4871-B9AA-D69339981355}" type="datetime1">
              <a:rPr lang="ko-KR" altLang="en-US" smtClean="0"/>
              <a:t>2020-08-21</a:t>
            </a:fld>
            <a:endParaRPr lang="ko-KR" altLang="en-US"/>
          </a:p>
        </p:txBody>
      </p:sp>
      <p:pic>
        <p:nvPicPr>
          <p:cNvPr id="10" name="그림 9"/>
          <p:cNvPicPr>
            <a:picLocks noChangeAspect="1"/>
          </p:cNvPicPr>
          <p:nvPr/>
        </p:nvPicPr>
        <p:blipFill>
          <a:blip r:embed="rId3"/>
          <a:stretch>
            <a:fillRect/>
          </a:stretch>
        </p:blipFill>
        <p:spPr>
          <a:xfrm>
            <a:off x="6215060" y="878836"/>
            <a:ext cx="4719104" cy="2654497"/>
          </a:xfrm>
          <a:prstGeom prst="rect">
            <a:avLst/>
          </a:prstGeom>
          <a:effectLst>
            <a:outerShdw blurRad="63500" sx="102000" sy="102000" algn="ctr" rotWithShape="0">
              <a:prstClr val="black">
                <a:alpha val="40000"/>
              </a:prstClr>
            </a:outerShdw>
          </a:effectLst>
        </p:spPr>
      </p:pic>
      <p:pic>
        <p:nvPicPr>
          <p:cNvPr id="11" name="그림 10"/>
          <p:cNvPicPr>
            <a:picLocks noChangeAspect="1"/>
          </p:cNvPicPr>
          <p:nvPr/>
        </p:nvPicPr>
        <p:blipFill>
          <a:blip r:embed="rId4"/>
          <a:stretch>
            <a:fillRect/>
          </a:stretch>
        </p:blipFill>
        <p:spPr>
          <a:xfrm>
            <a:off x="666115" y="890131"/>
            <a:ext cx="4755892" cy="2675189"/>
          </a:xfrm>
          <a:prstGeom prst="rect">
            <a:avLst/>
          </a:prstGeom>
          <a:effectLst>
            <a:outerShdw blurRad="63500" sx="102000" sy="102000" algn="ctr" rotWithShape="0">
              <a:prstClr val="black">
                <a:alpha val="40000"/>
              </a:prstClr>
            </a:outerShdw>
          </a:effectLst>
        </p:spPr>
      </p:pic>
      <p:pic>
        <p:nvPicPr>
          <p:cNvPr id="13" name="그림 12"/>
          <p:cNvPicPr>
            <a:picLocks noChangeAspect="1"/>
          </p:cNvPicPr>
          <p:nvPr/>
        </p:nvPicPr>
        <p:blipFill>
          <a:blip r:embed="rId5"/>
          <a:stretch>
            <a:fillRect/>
          </a:stretch>
        </p:blipFill>
        <p:spPr>
          <a:xfrm>
            <a:off x="657777" y="3707198"/>
            <a:ext cx="4764230" cy="2679880"/>
          </a:xfrm>
          <a:prstGeom prst="rect">
            <a:avLst/>
          </a:prstGeom>
          <a:effectLst>
            <a:outerShdw blurRad="63500" sx="102000" sy="102000" algn="ctr" rotWithShape="0">
              <a:prstClr val="black">
                <a:alpha val="40000"/>
              </a:prstClr>
            </a:outerShdw>
          </a:effectLst>
        </p:spPr>
      </p:pic>
      <p:sp>
        <p:nvSpPr>
          <p:cNvPr id="8" name="직사각형 7"/>
          <p:cNvSpPr/>
          <p:nvPr/>
        </p:nvSpPr>
        <p:spPr>
          <a:xfrm>
            <a:off x="8345488" y="4805218"/>
            <a:ext cx="3846512" cy="1569660"/>
          </a:xfrm>
          <a:prstGeom prst="rect">
            <a:avLst/>
          </a:prstGeom>
          <a:solidFill>
            <a:schemeClr val="bg1"/>
          </a:solidFill>
          <a:ln>
            <a:solidFill>
              <a:schemeClr val="tx1"/>
            </a:solidFill>
          </a:ln>
        </p:spPr>
        <p:txBody>
          <a:bodyPr wrap="square">
            <a:spAutoFit/>
          </a:bodyPr>
          <a:lstStyle/>
          <a:p>
            <a:r>
              <a:rPr lang="en-US" altLang="ko-KR" sz="2400" b="1" u="sng" dirty="0"/>
              <a:t>Contact info:</a:t>
            </a:r>
          </a:p>
          <a:p>
            <a:pPr marL="285750" indent="-285750">
              <a:buFontTx/>
              <a:buChar char="-"/>
            </a:pPr>
            <a:r>
              <a:rPr lang="en-US" altLang="ko-KR" sz="2400" dirty="0">
                <a:hlinkClick r:id="rId6"/>
              </a:rPr>
              <a:t>http://swtv.kaist.ac.kr</a:t>
            </a:r>
            <a:endParaRPr lang="en-US" altLang="ko-KR" sz="2400" dirty="0"/>
          </a:p>
          <a:p>
            <a:pPr marL="285750" indent="-285750">
              <a:buFontTx/>
              <a:buChar char="-"/>
            </a:pPr>
            <a:r>
              <a:rPr lang="en-US" altLang="ko-KR" sz="2400" dirty="0">
                <a:hlinkClick r:id="rId7"/>
              </a:rPr>
              <a:t>https://vpluslab.kr</a:t>
            </a:r>
            <a:endParaRPr lang="en-US" altLang="ko-KR" sz="2400" dirty="0"/>
          </a:p>
          <a:p>
            <a:r>
              <a:rPr lang="en-US" altLang="ko-KR" sz="2400" dirty="0"/>
              <a:t>-   </a:t>
            </a:r>
            <a:r>
              <a:rPr lang="en-US" altLang="ko-KR" sz="2400" dirty="0">
                <a:hlinkClick r:id="rId8"/>
              </a:rPr>
              <a:t>moonzoo.kim@vpluslab.kr</a:t>
            </a:r>
            <a:endParaRPr lang="en-US" altLang="ko-KR" sz="2400" dirty="0"/>
          </a:p>
        </p:txBody>
      </p:sp>
    </p:spTree>
    <p:extLst>
      <p:ext uri="{BB962C8B-B14F-4D97-AF65-F5344CB8AC3E}">
        <p14:creationId xmlns:p14="http://schemas.microsoft.com/office/powerpoint/2010/main" val="1583164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endParaRPr lang="ko-KR" altLang="en-US"/>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7938347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sz="quarter" idx="13"/>
          </p:nvPr>
        </p:nvSpPr>
        <p:spPr/>
        <p:txBody>
          <a:bodyPr/>
          <a:lstStyle/>
          <a:p>
            <a:endParaRPr lang="ko-KR" altLang="en-US"/>
          </a:p>
        </p:txBody>
      </p:sp>
    </p:spTree>
    <p:extLst>
      <p:ext uri="{BB962C8B-B14F-4D97-AF65-F5344CB8AC3E}">
        <p14:creationId xmlns:p14="http://schemas.microsoft.com/office/powerpoint/2010/main" val="2586907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9235" y="133812"/>
            <a:ext cx="11137901" cy="745133"/>
          </a:xfrm>
        </p:spPr>
        <p:txBody>
          <a:bodyPr/>
          <a:lstStyle/>
          <a:p>
            <a:r>
              <a:rPr lang="en-US" altLang="ko-KR" dirty="0"/>
              <a:t>Bug Observability/Detection Model:  </a:t>
            </a:r>
            <a:br>
              <a:rPr lang="en-US" altLang="ko-KR" dirty="0"/>
            </a:br>
            <a:r>
              <a:rPr lang="en-US" altLang="ko-KR" b="1" dirty="0"/>
              <a:t>R</a:t>
            </a:r>
            <a:r>
              <a:rPr lang="en-US" altLang="ko-KR" dirty="0"/>
              <a:t>eachability, </a:t>
            </a:r>
            <a:r>
              <a:rPr lang="en-US" altLang="ko-KR" b="1" dirty="0"/>
              <a:t>I</a:t>
            </a:r>
            <a:r>
              <a:rPr lang="en-US" altLang="ko-KR" dirty="0"/>
              <a:t>nfection, </a:t>
            </a:r>
            <a:r>
              <a:rPr lang="en-US" altLang="ko-KR" b="1" dirty="0"/>
              <a:t>P</a:t>
            </a:r>
            <a:r>
              <a:rPr lang="en-US" altLang="ko-KR" dirty="0"/>
              <a:t>ropagation, and </a:t>
            </a:r>
            <a:r>
              <a:rPr lang="en-US" altLang="ko-KR" b="1" dirty="0" err="1"/>
              <a:t>R</a:t>
            </a:r>
            <a:r>
              <a:rPr lang="en-US" altLang="ko-KR" dirty="0" err="1"/>
              <a:t>evealation</a:t>
            </a:r>
            <a:r>
              <a:rPr lang="en-US" altLang="ko-KR" dirty="0"/>
              <a:t> (RIPR)</a:t>
            </a:r>
            <a:endParaRPr lang="ko-KR" altLang="en-US" dirty="0"/>
          </a:p>
        </p:txBody>
      </p:sp>
      <p:sp>
        <p:nvSpPr>
          <p:cNvPr id="3" name="내용 개체 틀 2"/>
          <p:cNvSpPr>
            <a:spLocks noGrp="1"/>
          </p:cNvSpPr>
          <p:nvPr>
            <p:ph idx="1"/>
          </p:nvPr>
        </p:nvSpPr>
        <p:spPr>
          <a:xfrm>
            <a:off x="1576389" y="1413321"/>
            <a:ext cx="3405187" cy="4351338"/>
          </a:xfrm>
        </p:spPr>
        <p:txBody>
          <a:bodyPr/>
          <a:lstStyle/>
          <a:p>
            <a:r>
              <a:rPr lang="en-US" altLang="ko-KR" sz="2400" dirty="0"/>
              <a:t>Terminology</a:t>
            </a:r>
          </a:p>
          <a:p>
            <a:pPr lvl="1"/>
            <a:r>
              <a:rPr lang="en-US" altLang="ko-KR" sz="2000" dirty="0">
                <a:solidFill>
                  <a:srgbClr val="FF0000"/>
                </a:solidFill>
              </a:rPr>
              <a:t>Fault</a:t>
            </a:r>
            <a:r>
              <a:rPr lang="en-US" altLang="ko-KR" sz="2000" dirty="0"/>
              <a:t>: static defect in a program text (</a:t>
            </a:r>
            <a:r>
              <a:rPr lang="en-US" altLang="ko-KR" sz="2000" dirty="0" err="1"/>
              <a:t>a.k.a</a:t>
            </a:r>
            <a:r>
              <a:rPr lang="en-US" altLang="ko-KR" sz="2000" dirty="0"/>
              <a:t> a bug)</a:t>
            </a:r>
          </a:p>
          <a:p>
            <a:pPr lvl="1"/>
            <a:r>
              <a:rPr lang="en-US" altLang="ko-KR" sz="2000" dirty="0">
                <a:solidFill>
                  <a:srgbClr val="FF0000"/>
                </a:solidFill>
              </a:rPr>
              <a:t>Error</a:t>
            </a:r>
            <a:r>
              <a:rPr lang="en-US" altLang="ko-KR" sz="2000" dirty="0"/>
              <a:t>: dynamic (intermediate) behavior that deviates from its (internal) intended goal</a:t>
            </a:r>
          </a:p>
          <a:p>
            <a:pPr lvl="2"/>
            <a:r>
              <a:rPr lang="en-US" altLang="ko-KR" sz="1600" dirty="0"/>
              <a:t>A fault causes an error (i.e. error is a symptom of fault)</a:t>
            </a:r>
          </a:p>
          <a:p>
            <a:pPr lvl="1"/>
            <a:r>
              <a:rPr lang="en-US" altLang="ko-KR" sz="2000" dirty="0" err="1">
                <a:solidFill>
                  <a:srgbClr val="FF0000"/>
                </a:solidFill>
              </a:rPr>
              <a:t>Failiure</a:t>
            </a:r>
            <a:r>
              <a:rPr lang="en-US" altLang="ko-KR" sz="2000" dirty="0"/>
              <a:t>: dynamic behavior which violates a ultimate goal of a target program</a:t>
            </a:r>
          </a:p>
          <a:p>
            <a:pPr lvl="2"/>
            <a:r>
              <a:rPr lang="en-US" altLang="ko-KR" sz="1600" dirty="0"/>
              <a:t>Not every error leads to failure due to error masking or fault tolerance</a:t>
            </a:r>
          </a:p>
        </p:txBody>
      </p:sp>
      <p:sp>
        <p:nvSpPr>
          <p:cNvPr id="4" name="내용 개체 틀 2"/>
          <p:cNvSpPr txBox="1">
            <a:spLocks/>
          </p:cNvSpPr>
          <p:nvPr/>
        </p:nvSpPr>
        <p:spPr bwMode="auto">
          <a:xfrm>
            <a:off x="5014268" y="1376026"/>
            <a:ext cx="5653732" cy="470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latinLnBrk="1"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latinLnBrk="1"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latinLnBrk="1"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latinLnBrk="1"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latinLnBrk="1"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1"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1"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1"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1" hangingPunct="1">
              <a:spcBef>
                <a:spcPct val="20000"/>
              </a:spcBef>
              <a:buFont typeface="Wingdings 2" pitchFamily="18" charset="2"/>
              <a:buChar char=""/>
              <a:defRPr sz="1350" kern="1200">
                <a:solidFill>
                  <a:schemeClr val="tx1"/>
                </a:solidFill>
                <a:latin typeface="+mn-lt"/>
                <a:ea typeface="+mn-ea"/>
                <a:cs typeface="+mn-cs"/>
              </a:defRPr>
            </a:lvl9pPr>
          </a:lstStyle>
          <a:p>
            <a:r>
              <a:rPr lang="en-US" altLang="ko-KR" sz="2000" dirty="0"/>
              <a:t>Graph coverage</a:t>
            </a:r>
          </a:p>
          <a:p>
            <a:pPr lvl="1"/>
            <a:r>
              <a:rPr lang="en-US" altLang="ko-KR" dirty="0"/>
              <a:t>Test requirement satisfaction == </a:t>
            </a:r>
            <a:r>
              <a:rPr lang="en-US" altLang="ko-KR" dirty="0">
                <a:solidFill>
                  <a:srgbClr val="FF0000"/>
                </a:solidFill>
              </a:rPr>
              <a:t>Reachability</a:t>
            </a:r>
          </a:p>
          <a:p>
            <a:pPr lvl="2"/>
            <a:r>
              <a:rPr lang="en-US" altLang="ko-KR" sz="1400" dirty="0"/>
              <a:t>the fault in the code has to be reached  </a:t>
            </a:r>
          </a:p>
          <a:p>
            <a:r>
              <a:rPr lang="en-US" altLang="ko-KR" sz="2000" dirty="0"/>
              <a:t>Logic coverage</a:t>
            </a:r>
          </a:p>
          <a:p>
            <a:pPr lvl="1"/>
            <a:r>
              <a:rPr lang="en-US" altLang="ko-KR" dirty="0"/>
              <a:t>Test requirement satisfaction </a:t>
            </a:r>
          </a:p>
          <a:p>
            <a:pPr marL="342900" lvl="1" indent="0">
              <a:buNone/>
            </a:pPr>
            <a:r>
              <a:rPr lang="en-US" altLang="ko-KR" dirty="0"/>
              <a:t>   == </a:t>
            </a:r>
            <a:r>
              <a:rPr lang="en-US" altLang="ko-KR" dirty="0">
                <a:solidFill>
                  <a:srgbClr val="FF0000"/>
                </a:solidFill>
              </a:rPr>
              <a:t>Reachability +Infection</a:t>
            </a:r>
          </a:p>
          <a:p>
            <a:pPr lvl="2"/>
            <a:r>
              <a:rPr lang="en-US" altLang="ko-KR" sz="1400" dirty="0"/>
              <a:t>the fault has to put the program into an error state. </a:t>
            </a:r>
          </a:p>
          <a:p>
            <a:pPr lvl="3"/>
            <a:r>
              <a:rPr lang="en-US" altLang="ko-KR" sz="1200" dirty="0"/>
              <a:t>Note that a program is in an error state does not mean that it will always produce the failure  </a:t>
            </a:r>
          </a:p>
          <a:p>
            <a:r>
              <a:rPr lang="en-US" altLang="ko-KR" sz="2000" dirty="0"/>
              <a:t>Mutation coverage </a:t>
            </a:r>
          </a:p>
          <a:p>
            <a:pPr lvl="1"/>
            <a:r>
              <a:rPr lang="en-US" altLang="ko-KR" dirty="0"/>
              <a:t>Test requirement satisfaction </a:t>
            </a:r>
          </a:p>
          <a:p>
            <a:pPr marL="342900" lvl="1" indent="0">
              <a:buNone/>
            </a:pPr>
            <a:r>
              <a:rPr lang="en-US" altLang="ko-KR" dirty="0"/>
              <a:t>    == </a:t>
            </a:r>
            <a:r>
              <a:rPr lang="en-US" altLang="ko-KR" dirty="0">
                <a:solidFill>
                  <a:srgbClr val="FF0000"/>
                </a:solidFill>
              </a:rPr>
              <a:t>Reachability +Infection + Propagation</a:t>
            </a:r>
          </a:p>
          <a:p>
            <a:pPr lvl="2"/>
            <a:r>
              <a:rPr lang="en-US" altLang="ko-KR" sz="1400" dirty="0"/>
              <a:t>the program needs to exhibit incorrect outputs  </a:t>
            </a:r>
          </a:p>
          <a:p>
            <a:r>
              <a:rPr lang="en-US" altLang="ko-KR" sz="2000" dirty="0"/>
              <a:t>Furthermore, test oracle plays critical role to reveal failure of a target program (</a:t>
            </a:r>
            <a:r>
              <a:rPr lang="en-US" altLang="ko-KR" sz="2000" dirty="0" err="1">
                <a:solidFill>
                  <a:srgbClr val="FF0000"/>
                </a:solidFill>
              </a:rPr>
              <a:t>Revealation</a:t>
            </a:r>
            <a:r>
              <a:rPr lang="en-US" altLang="ko-KR" sz="2000" dirty="0"/>
              <a:t>)</a:t>
            </a:r>
          </a:p>
        </p:txBody>
      </p:sp>
    </p:spTree>
    <p:extLst>
      <p:ext uri="{BB962C8B-B14F-4D97-AF65-F5344CB8AC3E}">
        <p14:creationId xmlns:p14="http://schemas.microsoft.com/office/powerpoint/2010/main" val="32619805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자유형 2"/>
          <p:cNvSpPr/>
          <p:nvPr/>
        </p:nvSpPr>
        <p:spPr>
          <a:xfrm>
            <a:off x="3216201" y="3688402"/>
            <a:ext cx="3023298" cy="2145400"/>
          </a:xfrm>
          <a:custGeom>
            <a:avLst/>
            <a:gdLst>
              <a:gd name="connsiteX0" fmla="*/ 1115850 w 3023298"/>
              <a:gd name="connsiteY0" fmla="*/ 1571019 h 2145400"/>
              <a:gd name="connsiteX1" fmla="*/ 759169 w 3023298"/>
              <a:gd name="connsiteY1" fmla="*/ 1201368 h 2145400"/>
              <a:gd name="connsiteX2" fmla="*/ 246846 w 3023298"/>
              <a:gd name="connsiteY2" fmla="*/ 1110577 h 2145400"/>
              <a:gd name="connsiteX3" fmla="*/ 412 w 3023298"/>
              <a:gd name="connsiteY3" fmla="*/ 565828 h 2145400"/>
              <a:gd name="connsiteX4" fmla="*/ 298727 w 3023298"/>
              <a:gd name="connsiteY4" fmla="*/ 111870 h 2145400"/>
              <a:gd name="connsiteX5" fmla="*/ 687833 w 3023298"/>
              <a:gd name="connsiteY5" fmla="*/ 8109 h 2145400"/>
              <a:gd name="connsiteX6" fmla="*/ 1135305 w 3023298"/>
              <a:gd name="connsiteY6" fmla="*/ 267513 h 2145400"/>
              <a:gd name="connsiteX7" fmla="*/ 1284463 w 3023298"/>
              <a:gd name="connsiteY7" fmla="*/ 604738 h 2145400"/>
              <a:gd name="connsiteX8" fmla="*/ 1589263 w 3023298"/>
              <a:gd name="connsiteY8" fmla="*/ 792807 h 2145400"/>
              <a:gd name="connsiteX9" fmla="*/ 1757876 w 3023298"/>
              <a:gd name="connsiteY9" fmla="*/ 1019785 h 2145400"/>
              <a:gd name="connsiteX10" fmla="*/ 1984854 w 3023298"/>
              <a:gd name="connsiteY10" fmla="*/ 1298645 h 2145400"/>
              <a:gd name="connsiteX11" fmla="*/ 2296139 w 3023298"/>
              <a:gd name="connsiteY11" fmla="*/ 1123547 h 2145400"/>
              <a:gd name="connsiteX12" fmla="*/ 2600939 w 3023298"/>
              <a:gd name="connsiteY12" fmla="*/ 1123547 h 2145400"/>
              <a:gd name="connsiteX13" fmla="*/ 2925195 w 3023298"/>
              <a:gd name="connsiteY13" fmla="*/ 1337555 h 2145400"/>
              <a:gd name="connsiteX14" fmla="*/ 3009501 w 3023298"/>
              <a:gd name="connsiteY14" fmla="*/ 1655326 h 2145400"/>
              <a:gd name="connsiteX15" fmla="*/ 2678761 w 3023298"/>
              <a:gd name="connsiteY15" fmla="*/ 2115768 h 2145400"/>
              <a:gd name="connsiteX16" fmla="*/ 2088616 w 3023298"/>
              <a:gd name="connsiteY16" fmla="*/ 2050917 h 2145400"/>
              <a:gd name="connsiteX17" fmla="*/ 1874608 w 3023298"/>
              <a:gd name="connsiteY17" fmla="*/ 1655326 h 2145400"/>
              <a:gd name="connsiteX18" fmla="*/ 1602233 w 3023298"/>
              <a:gd name="connsiteY18" fmla="*/ 1596960 h 2145400"/>
              <a:gd name="connsiteX19" fmla="*/ 1167731 w 3023298"/>
              <a:gd name="connsiteY19" fmla="*/ 1616415 h 2145400"/>
              <a:gd name="connsiteX20" fmla="*/ 1115850 w 3023298"/>
              <a:gd name="connsiteY20" fmla="*/ 1571019 h 214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3298" h="2145400">
                <a:moveTo>
                  <a:pt x="1115850" y="1571019"/>
                </a:moveTo>
                <a:cubicBezTo>
                  <a:pt x="1047756" y="1501845"/>
                  <a:pt x="904003" y="1278108"/>
                  <a:pt x="759169" y="1201368"/>
                </a:cubicBezTo>
                <a:cubicBezTo>
                  <a:pt x="614335" y="1124628"/>
                  <a:pt x="373305" y="1216500"/>
                  <a:pt x="246846" y="1110577"/>
                </a:cubicBezTo>
                <a:cubicBezTo>
                  <a:pt x="120386" y="1004654"/>
                  <a:pt x="-8235" y="732279"/>
                  <a:pt x="412" y="565828"/>
                </a:cubicBezTo>
                <a:cubicBezTo>
                  <a:pt x="9059" y="399377"/>
                  <a:pt x="184157" y="204823"/>
                  <a:pt x="298727" y="111870"/>
                </a:cubicBezTo>
                <a:cubicBezTo>
                  <a:pt x="413297" y="18917"/>
                  <a:pt x="548403" y="-17832"/>
                  <a:pt x="687833" y="8109"/>
                </a:cubicBezTo>
                <a:cubicBezTo>
                  <a:pt x="827263" y="34049"/>
                  <a:pt x="1035867" y="168075"/>
                  <a:pt x="1135305" y="267513"/>
                </a:cubicBezTo>
                <a:cubicBezTo>
                  <a:pt x="1234743" y="366951"/>
                  <a:pt x="1208803" y="517189"/>
                  <a:pt x="1284463" y="604738"/>
                </a:cubicBezTo>
                <a:cubicBezTo>
                  <a:pt x="1360123" y="692287"/>
                  <a:pt x="1510361" y="723632"/>
                  <a:pt x="1589263" y="792807"/>
                </a:cubicBezTo>
                <a:cubicBezTo>
                  <a:pt x="1668165" y="861981"/>
                  <a:pt x="1691944" y="935479"/>
                  <a:pt x="1757876" y="1019785"/>
                </a:cubicBezTo>
                <a:cubicBezTo>
                  <a:pt x="1823808" y="1104091"/>
                  <a:pt x="1895144" y="1281351"/>
                  <a:pt x="1984854" y="1298645"/>
                </a:cubicBezTo>
                <a:cubicBezTo>
                  <a:pt x="2074564" y="1315939"/>
                  <a:pt x="2193458" y="1152730"/>
                  <a:pt x="2296139" y="1123547"/>
                </a:cubicBezTo>
                <a:cubicBezTo>
                  <a:pt x="2398820" y="1094364"/>
                  <a:pt x="2496096" y="1087879"/>
                  <a:pt x="2600939" y="1123547"/>
                </a:cubicBezTo>
                <a:cubicBezTo>
                  <a:pt x="2705782" y="1159215"/>
                  <a:pt x="2857101" y="1248925"/>
                  <a:pt x="2925195" y="1337555"/>
                </a:cubicBezTo>
                <a:cubicBezTo>
                  <a:pt x="2993289" y="1426185"/>
                  <a:pt x="3050573" y="1525624"/>
                  <a:pt x="3009501" y="1655326"/>
                </a:cubicBezTo>
                <a:cubicBezTo>
                  <a:pt x="2968429" y="1785028"/>
                  <a:pt x="2832242" y="2049836"/>
                  <a:pt x="2678761" y="2115768"/>
                </a:cubicBezTo>
                <a:cubicBezTo>
                  <a:pt x="2525280" y="2181700"/>
                  <a:pt x="2222642" y="2127657"/>
                  <a:pt x="2088616" y="2050917"/>
                </a:cubicBezTo>
                <a:cubicBezTo>
                  <a:pt x="1954591" y="1974177"/>
                  <a:pt x="1955672" y="1730985"/>
                  <a:pt x="1874608" y="1655326"/>
                </a:cubicBezTo>
                <a:cubicBezTo>
                  <a:pt x="1793544" y="1579667"/>
                  <a:pt x="1720046" y="1603445"/>
                  <a:pt x="1602233" y="1596960"/>
                </a:cubicBezTo>
                <a:cubicBezTo>
                  <a:pt x="1484420" y="1590475"/>
                  <a:pt x="1252037" y="1622900"/>
                  <a:pt x="1167731" y="1616415"/>
                </a:cubicBezTo>
                <a:cubicBezTo>
                  <a:pt x="1083425" y="1609930"/>
                  <a:pt x="1183944" y="1640193"/>
                  <a:pt x="1115850" y="1571019"/>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40" name="타원 39"/>
          <p:cNvSpPr/>
          <p:nvPr/>
        </p:nvSpPr>
        <p:spPr>
          <a:xfrm rot="3390410">
            <a:off x="4790338" y="3881075"/>
            <a:ext cx="955991" cy="772227"/>
          </a:xfrm>
          <a:prstGeom prst="ellipse">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lumMod val="75000"/>
                </a:prstClr>
              </a:solidFill>
              <a:effectLst/>
              <a:uLnTx/>
              <a:uFillTx/>
              <a:latin typeface="맑은 고딕"/>
              <a:ea typeface="맑은 고딕" panose="020B0503020000020004" pitchFamily="50" charset="-127"/>
              <a:cs typeface="+mn-cs"/>
            </a:endParaRPr>
          </a:p>
        </p:txBody>
      </p:sp>
      <p:sp>
        <p:nvSpPr>
          <p:cNvPr id="41" name="타원 40"/>
          <p:cNvSpPr/>
          <p:nvPr/>
        </p:nvSpPr>
        <p:spPr>
          <a:xfrm>
            <a:off x="4279794" y="5347714"/>
            <a:ext cx="712334" cy="687440"/>
          </a:xfrm>
          <a:prstGeom prst="ellipse">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lumMod val="75000"/>
                </a:prstClr>
              </a:solidFill>
              <a:effectLst/>
              <a:uLnTx/>
              <a:uFillTx/>
              <a:latin typeface="맑은 고딕"/>
              <a:ea typeface="맑은 고딕" panose="020B0503020000020004" pitchFamily="50" charset="-127"/>
              <a:cs typeface="+mn-cs"/>
            </a:endParaRPr>
          </a:p>
        </p:txBody>
      </p:sp>
      <p:sp>
        <p:nvSpPr>
          <p:cNvPr id="42" name="TextBox 41"/>
          <p:cNvSpPr txBox="1"/>
          <p:nvPr/>
        </p:nvSpPr>
        <p:spPr>
          <a:xfrm>
            <a:off x="5064007" y="4200921"/>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43" name="TextBox 42"/>
          <p:cNvSpPr txBox="1"/>
          <p:nvPr/>
        </p:nvSpPr>
        <p:spPr>
          <a:xfrm>
            <a:off x="4387301" y="5469770"/>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15" name="자유형 14"/>
          <p:cNvSpPr/>
          <p:nvPr/>
        </p:nvSpPr>
        <p:spPr>
          <a:xfrm>
            <a:off x="4031296" y="3661517"/>
            <a:ext cx="1989374" cy="2548798"/>
          </a:xfrm>
          <a:custGeom>
            <a:avLst/>
            <a:gdLst>
              <a:gd name="connsiteX0" fmla="*/ 1188404 w 1989374"/>
              <a:gd name="connsiteY0" fmla="*/ 10409 h 2548798"/>
              <a:gd name="connsiteX1" fmla="*/ 775654 w 1989374"/>
              <a:gd name="connsiteY1" fmla="*/ 156459 h 2548798"/>
              <a:gd name="connsiteX2" fmla="*/ 280354 w 1989374"/>
              <a:gd name="connsiteY2" fmla="*/ 867659 h 2548798"/>
              <a:gd name="connsiteX3" fmla="*/ 954 w 1989374"/>
              <a:gd name="connsiteY3" fmla="*/ 1153409 h 2548798"/>
              <a:gd name="connsiteX4" fmla="*/ 185104 w 1989374"/>
              <a:gd name="connsiteY4" fmla="*/ 1693159 h 2548798"/>
              <a:gd name="connsiteX5" fmla="*/ 77154 w 1989374"/>
              <a:gd name="connsiteY5" fmla="*/ 2334509 h 2548798"/>
              <a:gd name="connsiteX6" fmla="*/ 693104 w 1989374"/>
              <a:gd name="connsiteY6" fmla="*/ 2544059 h 2548798"/>
              <a:gd name="connsiteX7" fmla="*/ 1150304 w 1989374"/>
              <a:gd name="connsiteY7" fmla="*/ 2169409 h 2548798"/>
              <a:gd name="connsiteX8" fmla="*/ 915354 w 1989374"/>
              <a:gd name="connsiteY8" fmla="*/ 1585209 h 2548798"/>
              <a:gd name="connsiteX9" fmla="*/ 1226504 w 1989374"/>
              <a:gd name="connsiteY9" fmla="*/ 1178809 h 2548798"/>
              <a:gd name="connsiteX10" fmla="*/ 1963104 w 1989374"/>
              <a:gd name="connsiteY10" fmla="*/ 1007359 h 2548798"/>
              <a:gd name="connsiteX11" fmla="*/ 1766254 w 1989374"/>
              <a:gd name="connsiteY11" fmla="*/ 340609 h 2548798"/>
              <a:gd name="connsiteX12" fmla="*/ 1188404 w 1989374"/>
              <a:gd name="connsiteY12" fmla="*/ 10409 h 25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9374" h="2548798">
                <a:moveTo>
                  <a:pt x="1188404" y="10409"/>
                </a:moveTo>
                <a:cubicBezTo>
                  <a:pt x="1023304" y="-20283"/>
                  <a:pt x="926996" y="13584"/>
                  <a:pt x="775654" y="156459"/>
                </a:cubicBezTo>
                <a:cubicBezTo>
                  <a:pt x="624312" y="299334"/>
                  <a:pt x="409471" y="701501"/>
                  <a:pt x="280354" y="867659"/>
                </a:cubicBezTo>
                <a:cubicBezTo>
                  <a:pt x="151237" y="1033817"/>
                  <a:pt x="16829" y="1015826"/>
                  <a:pt x="954" y="1153409"/>
                </a:cubicBezTo>
                <a:cubicBezTo>
                  <a:pt x="-14921" y="1290992"/>
                  <a:pt x="172404" y="1496309"/>
                  <a:pt x="185104" y="1693159"/>
                </a:cubicBezTo>
                <a:cubicBezTo>
                  <a:pt x="197804" y="1890009"/>
                  <a:pt x="-7513" y="2192692"/>
                  <a:pt x="77154" y="2334509"/>
                </a:cubicBezTo>
                <a:cubicBezTo>
                  <a:pt x="161821" y="2476326"/>
                  <a:pt x="514246" y="2571576"/>
                  <a:pt x="693104" y="2544059"/>
                </a:cubicBezTo>
                <a:cubicBezTo>
                  <a:pt x="871962" y="2516542"/>
                  <a:pt x="1113262" y="2329217"/>
                  <a:pt x="1150304" y="2169409"/>
                </a:cubicBezTo>
                <a:cubicBezTo>
                  <a:pt x="1187346" y="2009601"/>
                  <a:pt x="902654" y="1750309"/>
                  <a:pt x="915354" y="1585209"/>
                </a:cubicBezTo>
                <a:cubicBezTo>
                  <a:pt x="928054" y="1420109"/>
                  <a:pt x="1051879" y="1275117"/>
                  <a:pt x="1226504" y="1178809"/>
                </a:cubicBezTo>
                <a:cubicBezTo>
                  <a:pt x="1401129" y="1082501"/>
                  <a:pt x="1873146" y="1147059"/>
                  <a:pt x="1963104" y="1007359"/>
                </a:cubicBezTo>
                <a:cubicBezTo>
                  <a:pt x="2053062" y="867659"/>
                  <a:pt x="1893254" y="505709"/>
                  <a:pt x="1766254" y="340609"/>
                </a:cubicBezTo>
                <a:cubicBezTo>
                  <a:pt x="1639254" y="175509"/>
                  <a:pt x="1353504" y="41101"/>
                  <a:pt x="1188404" y="10409"/>
                </a:cubicBezTo>
                <a:close/>
              </a:path>
            </a:pathLst>
          </a:cu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6" name="슬라이드 번호 개체 틀 5"/>
          <p:cNvSpPr>
            <a:spLocks noGrp="1"/>
          </p:cNvSpPr>
          <p:nvPr>
            <p:ph type="sldNum" sz="quarter" idx="4294967295"/>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2C968514-7FFF-4D82-BD34-CC1477EAA0E4}" type="slidenum">
              <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69</a:t>
            </a:fld>
            <a:endPar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endParaRPr>
          </a:p>
        </p:txBody>
      </p:sp>
      <p:sp>
        <p:nvSpPr>
          <p:cNvPr id="44" name="타원 43"/>
          <p:cNvSpPr/>
          <p:nvPr/>
        </p:nvSpPr>
        <p:spPr>
          <a:xfrm>
            <a:off x="2639616" y="3341706"/>
            <a:ext cx="3888432" cy="2967615"/>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45" name="타원 44"/>
          <p:cNvSpPr/>
          <p:nvPr/>
        </p:nvSpPr>
        <p:spPr>
          <a:xfrm rot="3390410">
            <a:off x="4787083" y="3880668"/>
            <a:ext cx="955991" cy="772227"/>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3" name="타원 52"/>
          <p:cNvSpPr/>
          <p:nvPr/>
        </p:nvSpPr>
        <p:spPr>
          <a:xfrm>
            <a:off x="4190457" y="4555293"/>
            <a:ext cx="712334" cy="68744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4" name="타원 53"/>
          <p:cNvSpPr/>
          <p:nvPr/>
        </p:nvSpPr>
        <p:spPr>
          <a:xfrm>
            <a:off x="3293718" y="4975439"/>
            <a:ext cx="684378" cy="623897"/>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5" name="타원 54"/>
          <p:cNvSpPr/>
          <p:nvPr/>
        </p:nvSpPr>
        <p:spPr>
          <a:xfrm>
            <a:off x="4276539" y="5347307"/>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6" name="타원 55"/>
          <p:cNvSpPr/>
          <p:nvPr/>
        </p:nvSpPr>
        <p:spPr>
          <a:xfrm>
            <a:off x="5274861" y="4989863"/>
            <a:ext cx="712334" cy="68744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7" name="타원 56"/>
          <p:cNvSpPr/>
          <p:nvPr/>
        </p:nvSpPr>
        <p:spPr>
          <a:xfrm>
            <a:off x="3373443" y="3835072"/>
            <a:ext cx="903096" cy="86342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63" name="직선 화살표 연결선 62"/>
          <p:cNvCxnSpPr>
            <a:stCxn id="88" idx="2"/>
          </p:cNvCxnSpPr>
          <p:nvPr/>
        </p:nvCxnSpPr>
        <p:spPr>
          <a:xfrm flipH="1">
            <a:off x="4546625" y="3613131"/>
            <a:ext cx="1383495" cy="1285883"/>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nvGrpSpPr>
          <p:cNvPr id="69" name="그룹 68"/>
          <p:cNvGrpSpPr/>
          <p:nvPr/>
        </p:nvGrpSpPr>
        <p:grpSpPr>
          <a:xfrm>
            <a:off x="8197063" y="4323470"/>
            <a:ext cx="2004851" cy="1224893"/>
            <a:chOff x="6595405" y="4238188"/>
            <a:chExt cx="2004851" cy="1224893"/>
          </a:xfrm>
        </p:grpSpPr>
        <p:sp>
          <p:nvSpPr>
            <p:cNvPr id="70" name="직사각형 69"/>
            <p:cNvSpPr/>
            <p:nvPr/>
          </p:nvSpPr>
          <p:spPr>
            <a:xfrm>
              <a:off x="6595405" y="4426697"/>
              <a:ext cx="2004851" cy="10363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50" charset="-127"/>
                <a:cs typeface="+mn-cs"/>
              </a:endParaRPr>
            </a:p>
          </p:txBody>
        </p:sp>
        <p:sp>
          <p:nvSpPr>
            <p:cNvPr id="71" name="TextBox 70"/>
            <p:cNvSpPr txBox="1"/>
            <p:nvPr/>
          </p:nvSpPr>
          <p:spPr>
            <a:xfrm>
              <a:off x="6728011" y="4238188"/>
              <a:ext cx="784189" cy="246221"/>
            </a:xfrm>
            <a:prstGeom prst="rect">
              <a:avLst/>
            </a:prstGeom>
            <a:solidFill>
              <a:schemeClr val="bg1"/>
            </a:solidFill>
          </p:spPr>
          <p:txBody>
            <a:bodyPr wrap="none" t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rPr>
                <a:t>Legend</a:t>
              </a:r>
              <a:endParaRPr kumimoji="0" lang="ko-KR" altLang="en-US"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endParaRPr>
            </a:p>
          </p:txBody>
        </p:sp>
        <p:cxnSp>
          <p:nvCxnSpPr>
            <p:cNvPr id="72" name="직선 화살표 연결선 71"/>
            <p:cNvCxnSpPr/>
            <p:nvPr/>
          </p:nvCxnSpPr>
          <p:spPr>
            <a:xfrm flipH="1">
              <a:off x="6679715" y="4762314"/>
              <a:ext cx="542908" cy="3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직선 화살표 연결선 72"/>
            <p:cNvCxnSpPr/>
            <p:nvPr/>
          </p:nvCxnSpPr>
          <p:spPr>
            <a:xfrm flipH="1">
              <a:off x="6679715" y="5112986"/>
              <a:ext cx="542908" cy="336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321623" y="4426697"/>
              <a:ext cx="1278633"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 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79" name="TextBox 78"/>
            <p:cNvSpPr txBox="1"/>
            <p:nvPr/>
          </p:nvSpPr>
          <p:spPr>
            <a:xfrm>
              <a:off x="7302774" y="4876058"/>
              <a:ext cx="1297482"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An infeasible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grpSp>
      <p:cxnSp>
        <p:nvCxnSpPr>
          <p:cNvPr id="85" name="직선 화살표 연결선 84"/>
          <p:cNvCxnSpPr/>
          <p:nvPr/>
        </p:nvCxnSpPr>
        <p:spPr>
          <a:xfrm flipH="1">
            <a:off x="5025983" y="3505680"/>
            <a:ext cx="173942" cy="621083"/>
          </a:xfrm>
          <a:prstGeom prst="straightConnector1">
            <a:avLst/>
          </a:prstGeom>
          <a:ln w="28575">
            <a:solidFill>
              <a:srgbClr val="0033CC"/>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직선 화살표 연결선 85"/>
          <p:cNvCxnSpPr>
            <a:stCxn id="45" idx="5"/>
          </p:cNvCxnSpPr>
          <p:nvPr/>
        </p:nvCxnSpPr>
        <p:spPr>
          <a:xfrm flipH="1">
            <a:off x="4679301" y="4699315"/>
            <a:ext cx="544606" cy="290548"/>
          </a:xfrm>
          <a:prstGeom prst="straightConnector1">
            <a:avLst/>
          </a:prstGeom>
          <a:ln w="28575">
            <a:solidFill>
              <a:srgbClr val="0033CC"/>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049681" y="3023141"/>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u4</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88" name="TextBox 87"/>
          <p:cNvSpPr txBox="1"/>
          <p:nvPr/>
        </p:nvSpPr>
        <p:spPr>
          <a:xfrm>
            <a:off x="5704939" y="3243798"/>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u5</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0" name="제목 1"/>
          <p:cNvSpPr>
            <a:spLocks noGrp="1"/>
          </p:cNvSpPr>
          <p:nvPr>
            <p:ph type="title"/>
          </p:nvPr>
        </p:nvSpPr>
        <p:spPr>
          <a:xfrm>
            <a:off x="124691" y="116632"/>
            <a:ext cx="12334009" cy="607679"/>
          </a:xfrm>
        </p:spPr>
        <p:txBody>
          <a:bodyPr>
            <a:noAutofit/>
          </a:bodyPr>
          <a:lstStyle/>
          <a:p>
            <a:r>
              <a:rPr lang="en-US" altLang="ko-KR" sz="3600" dirty="0"/>
              <a:t>Automated Unit Test Generation with Realistic Unit Context</a:t>
            </a:r>
            <a:endParaRPr lang="ko-KR" altLang="en-US" sz="3600" dirty="0"/>
          </a:p>
        </p:txBody>
      </p:sp>
      <p:sp>
        <p:nvSpPr>
          <p:cNvPr id="92" name="TextBox 91"/>
          <p:cNvSpPr txBox="1"/>
          <p:nvPr/>
        </p:nvSpPr>
        <p:spPr>
          <a:xfrm>
            <a:off x="6128503" y="2651805"/>
            <a:ext cx="435204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Unit tests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u4</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that exercises an infeasible path is filtered out by the unit context</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3" name="TextBox 92"/>
          <p:cNvSpPr txBox="1"/>
          <p:nvPr/>
        </p:nvSpPr>
        <p:spPr>
          <a:xfrm>
            <a:off x="2280529" y="2748821"/>
            <a:ext cx="2745455" cy="92333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Realistic unit context filters out unit tests that exercise infeasible paths</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4" name="왼쪽 화살표 93"/>
          <p:cNvSpPr/>
          <p:nvPr/>
        </p:nvSpPr>
        <p:spPr>
          <a:xfrm rot="13526774">
            <a:off x="4198154" y="3637975"/>
            <a:ext cx="559532" cy="195679"/>
          </a:xfrm>
          <a:prstGeom prst="leftArrow">
            <a:avLst>
              <a:gd name="adj1" fmla="val 50000"/>
              <a:gd name="adj2" fmla="val 1178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95" name="TextBox 94"/>
          <p:cNvSpPr txBox="1"/>
          <p:nvPr/>
        </p:nvSpPr>
        <p:spPr>
          <a:xfrm>
            <a:off x="6052583" y="3915479"/>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u6</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cxnSp>
        <p:nvCxnSpPr>
          <p:cNvPr id="23" name="구부러진 연결선 22"/>
          <p:cNvCxnSpPr/>
          <p:nvPr/>
        </p:nvCxnSpPr>
        <p:spPr>
          <a:xfrm rot="10800000" flipV="1">
            <a:off x="5261881" y="4153218"/>
            <a:ext cx="822831" cy="520953"/>
          </a:xfrm>
          <a:prstGeom prst="curvedConnector3">
            <a:avLst>
              <a:gd name="adj1" fmla="val 70535"/>
            </a:avLst>
          </a:prstGeom>
          <a:ln w="28575">
            <a:solidFill>
              <a:srgbClr val="0033CC"/>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588526" y="3992611"/>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4" name="TextBox 33"/>
          <p:cNvSpPr txBox="1"/>
          <p:nvPr/>
        </p:nvSpPr>
        <p:spPr>
          <a:xfrm>
            <a:off x="5060752" y="4200514"/>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5" name="TextBox 34"/>
          <p:cNvSpPr txBox="1"/>
          <p:nvPr/>
        </p:nvSpPr>
        <p:spPr>
          <a:xfrm>
            <a:off x="3375354" y="507322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6" name="TextBox 35"/>
          <p:cNvSpPr txBox="1"/>
          <p:nvPr/>
        </p:nvSpPr>
        <p:spPr>
          <a:xfrm>
            <a:off x="4384046" y="5469363"/>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7" name="TextBox 36"/>
          <p:cNvSpPr txBox="1"/>
          <p:nvPr/>
        </p:nvSpPr>
        <p:spPr>
          <a:xfrm>
            <a:off x="5385293" y="5084623"/>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8" name="TextBox 37"/>
          <p:cNvSpPr txBox="1"/>
          <p:nvPr/>
        </p:nvSpPr>
        <p:spPr>
          <a:xfrm>
            <a:off x="4258557" y="4657499"/>
            <a:ext cx="515045"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rPr>
              <a:t>f</a:t>
            </a:r>
            <a:endParaRPr kumimoji="0" lang="ko-KR" altLang="en-US"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9" name="Rounded Rectangle 6"/>
          <p:cNvSpPr/>
          <p:nvPr/>
        </p:nvSpPr>
        <p:spPr>
          <a:xfrm>
            <a:off x="1821749" y="1184676"/>
            <a:ext cx="8613511" cy="10965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Pros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controllability of a target unit</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effectiveness for detecting corner cases bugs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Low false alarm ratio</a:t>
            </a:r>
          </a:p>
        </p:txBody>
      </p:sp>
      <p:sp>
        <p:nvSpPr>
          <p:cNvPr id="47" name="타원 46"/>
          <p:cNvSpPr/>
          <p:nvPr/>
        </p:nvSpPr>
        <p:spPr>
          <a:xfrm>
            <a:off x="5279233" y="4993263"/>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48" name="타원 47"/>
          <p:cNvSpPr/>
          <p:nvPr/>
        </p:nvSpPr>
        <p:spPr>
          <a:xfrm>
            <a:off x="3377815" y="3838472"/>
            <a:ext cx="903096" cy="86342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49" name="TextBox 48"/>
          <p:cNvSpPr txBox="1"/>
          <p:nvPr/>
        </p:nvSpPr>
        <p:spPr>
          <a:xfrm>
            <a:off x="3592898" y="3996011"/>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50" name="TextBox 49"/>
          <p:cNvSpPr txBox="1"/>
          <p:nvPr/>
        </p:nvSpPr>
        <p:spPr>
          <a:xfrm>
            <a:off x="5389665" y="5088023"/>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51" name="TextBox 50"/>
          <p:cNvSpPr txBox="1"/>
          <p:nvPr/>
        </p:nvSpPr>
        <p:spPr>
          <a:xfrm>
            <a:off x="1679742" y="3029221"/>
            <a:ext cx="3117107"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Different unit contexts explore various behaviors of f</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1931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3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55"/>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8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8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8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3"/>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94"/>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93"/>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1" grpId="0" animBg="1"/>
      <p:bldP spid="42" grpId="0"/>
      <p:bldP spid="43" grpId="0"/>
      <p:bldP spid="15" grpId="0" animBg="1"/>
      <p:bldP spid="15" grpId="1" animBg="1"/>
      <p:bldP spid="44" grpId="0" animBg="1"/>
      <p:bldP spid="45" grpId="0" animBg="1"/>
      <p:bldP spid="45" grpId="1" animBg="1"/>
      <p:bldP spid="53" grpId="0" animBg="1"/>
      <p:bldP spid="54" grpId="0" animBg="1"/>
      <p:bldP spid="55" grpId="0" animBg="1"/>
      <p:bldP spid="55" grpId="1" animBg="1"/>
      <p:bldP spid="56" grpId="0" animBg="1"/>
      <p:bldP spid="57" grpId="0" animBg="1"/>
      <p:bldP spid="87" grpId="0"/>
      <p:bldP spid="87" grpId="1"/>
      <p:bldP spid="88" grpId="0"/>
      <p:bldP spid="88" grpId="1"/>
      <p:bldP spid="92" grpId="0"/>
      <p:bldP spid="93" grpId="0"/>
      <p:bldP spid="93" grpId="1"/>
      <p:bldP spid="94" grpId="0" animBg="1"/>
      <p:bldP spid="94" grpId="1" animBg="1"/>
      <p:bldP spid="95" grpId="0"/>
      <p:bldP spid="95" grpId="1"/>
      <p:bldP spid="33" grpId="0"/>
      <p:bldP spid="34" grpId="0"/>
      <p:bldP spid="34" grpId="1"/>
      <p:bldP spid="35" grpId="0"/>
      <p:bldP spid="36" grpId="0"/>
      <p:bldP spid="36" grpId="1"/>
      <p:bldP spid="37" grpId="0"/>
      <p:bldP spid="38" grpId="0"/>
      <p:bldP spid="47" grpId="0" animBg="1"/>
      <p:bldP spid="48" grpId="0" animBg="1"/>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a:blip r:embed="rId3"/>
          <a:stretch>
            <a:fillRect/>
          </a:stretch>
        </p:blipFill>
        <p:spPr>
          <a:xfrm>
            <a:off x="1526421" y="816981"/>
            <a:ext cx="9105900" cy="781050"/>
          </a:xfrm>
          <a:prstGeom prst="rect">
            <a:avLst/>
          </a:prstGeom>
        </p:spPr>
      </p:pic>
      <p:pic>
        <p:nvPicPr>
          <p:cNvPr id="3" name="그림 2"/>
          <p:cNvPicPr>
            <a:picLocks noChangeAspect="1"/>
          </p:cNvPicPr>
          <p:nvPr/>
        </p:nvPicPr>
        <p:blipFill>
          <a:blip r:embed="rId4"/>
          <a:stretch>
            <a:fillRect/>
          </a:stretch>
        </p:blipFill>
        <p:spPr>
          <a:xfrm>
            <a:off x="3162300" y="1435100"/>
            <a:ext cx="7505700" cy="4829176"/>
          </a:xfrm>
          <a:prstGeom prst="rect">
            <a:avLst/>
          </a:prstGeom>
        </p:spPr>
      </p:pic>
      <p:sp>
        <p:nvSpPr>
          <p:cNvPr id="2" name="제목 1"/>
          <p:cNvSpPr>
            <a:spLocks noGrp="1"/>
          </p:cNvSpPr>
          <p:nvPr>
            <p:ph type="title"/>
          </p:nvPr>
        </p:nvSpPr>
        <p:spPr>
          <a:xfrm>
            <a:off x="111512" y="-26758"/>
            <a:ext cx="11864897" cy="640076"/>
          </a:xfrm>
        </p:spPr>
        <p:txBody>
          <a:bodyPr>
            <a:noAutofit/>
          </a:bodyPr>
          <a:lstStyle/>
          <a:p>
            <a:pPr algn="ctr">
              <a:lnSpc>
                <a:spcPct val="100000"/>
              </a:lnSpc>
            </a:pPr>
            <a:r>
              <a:rPr lang="en-US" altLang="ko-KR" dirty="0"/>
              <a:t>Trends in Topics in Software Engineering (1992-2016) </a:t>
            </a:r>
            <a:endParaRPr lang="ko-KR" altLang="en-US" dirty="0"/>
          </a:p>
        </p:txBody>
      </p:sp>
      <p:sp>
        <p:nvSpPr>
          <p:cNvPr id="7" name="아래쪽 화살표 6"/>
          <p:cNvSpPr/>
          <p:nvPr/>
        </p:nvSpPr>
        <p:spPr>
          <a:xfrm>
            <a:off x="2931890" y="4680857"/>
            <a:ext cx="348343" cy="914399"/>
          </a:xfrm>
          <a:prstGeom prst="downArrow">
            <a:avLst>
              <a:gd name="adj1" fmla="val 50000"/>
              <a:gd name="adj2" fmla="val 9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defRPr/>
            </a:pPr>
            <a:endParaRPr lang="ko-KR" altLang="en-US">
              <a:solidFill>
                <a:prstClr val="white"/>
              </a:solidFill>
              <a:latin typeface="Calibri" panose="020F0502020204030204"/>
              <a:ea typeface="나눔고딕" panose="020D0604000000000000" pitchFamily="50" charset="-127"/>
            </a:endParaRPr>
          </a:p>
        </p:txBody>
      </p:sp>
      <p:sp>
        <p:nvSpPr>
          <p:cNvPr id="8" name="TextBox 7"/>
          <p:cNvSpPr txBox="1"/>
          <p:nvPr/>
        </p:nvSpPr>
        <p:spPr>
          <a:xfrm>
            <a:off x="1629819" y="4753428"/>
            <a:ext cx="1384738" cy="369332"/>
          </a:xfrm>
          <a:prstGeom prst="rect">
            <a:avLst/>
          </a:prstGeom>
          <a:noFill/>
        </p:spPr>
        <p:txBody>
          <a:bodyPr wrap="none" rtlCol="0">
            <a:spAutoFit/>
          </a:bodyPr>
          <a:lstStyle/>
          <a:p>
            <a:pPr algn="ctr" defTabSz="457200" latinLnBrk="0">
              <a:defRPr/>
            </a:pPr>
            <a:r>
              <a:rPr lang="en-US" altLang="ko-KR">
                <a:solidFill>
                  <a:prstClr val="black"/>
                </a:solidFill>
                <a:latin typeface="Calibri" panose="020F0502020204030204"/>
                <a:ea typeface="나눔고딕" panose="020D0604000000000000" pitchFamily="50" charset="-127"/>
              </a:rPr>
              <a:t>More papers</a:t>
            </a:r>
            <a:endParaRPr lang="ko-KR" altLang="en-US" dirty="0">
              <a:solidFill>
                <a:prstClr val="black"/>
              </a:solidFill>
              <a:latin typeface="Calibri" panose="020F0502020204030204"/>
              <a:ea typeface="나눔고딕" panose="020D0604000000000000" pitchFamily="50" charset="-127"/>
            </a:endParaRPr>
          </a:p>
        </p:txBody>
      </p:sp>
      <p:sp>
        <p:nvSpPr>
          <p:cNvPr id="9" name="아래쪽 화살표 8"/>
          <p:cNvSpPr/>
          <p:nvPr/>
        </p:nvSpPr>
        <p:spPr>
          <a:xfrm rot="10800000">
            <a:off x="2946633" y="2053094"/>
            <a:ext cx="348343" cy="914399"/>
          </a:xfrm>
          <a:prstGeom prst="downArrow">
            <a:avLst>
              <a:gd name="adj1" fmla="val 50000"/>
              <a:gd name="adj2" fmla="val 9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defRPr/>
            </a:pPr>
            <a:endParaRPr lang="ko-KR" altLang="en-US">
              <a:solidFill>
                <a:prstClr val="white"/>
              </a:solidFill>
              <a:latin typeface="Calibri" panose="020F0502020204030204"/>
              <a:ea typeface="나눔고딕" panose="020D0604000000000000" pitchFamily="50" charset="-127"/>
            </a:endParaRPr>
          </a:p>
        </p:txBody>
      </p:sp>
      <p:sp>
        <p:nvSpPr>
          <p:cNvPr id="10" name="TextBox 9"/>
          <p:cNvSpPr txBox="1"/>
          <p:nvPr/>
        </p:nvSpPr>
        <p:spPr>
          <a:xfrm>
            <a:off x="1689227" y="2108637"/>
            <a:ext cx="1265924" cy="369332"/>
          </a:xfrm>
          <a:prstGeom prst="rect">
            <a:avLst/>
          </a:prstGeom>
          <a:noFill/>
        </p:spPr>
        <p:txBody>
          <a:bodyPr wrap="none" rtlCol="0">
            <a:spAutoFit/>
          </a:bodyPr>
          <a:lstStyle/>
          <a:p>
            <a:pPr algn="ctr" defTabSz="457200" latinLnBrk="0">
              <a:defRPr/>
            </a:pPr>
            <a:r>
              <a:rPr lang="en-US" altLang="ko-KR" dirty="0">
                <a:solidFill>
                  <a:prstClr val="black"/>
                </a:solidFill>
                <a:latin typeface="Calibri" panose="020F0502020204030204"/>
                <a:ea typeface="나눔고딕" panose="020D0604000000000000" pitchFamily="50" charset="-127"/>
              </a:rPr>
              <a:t>Less papers</a:t>
            </a:r>
            <a:endParaRPr lang="ko-KR" altLang="en-US" dirty="0">
              <a:solidFill>
                <a:prstClr val="black"/>
              </a:solidFill>
              <a:latin typeface="Calibri" panose="020F0502020204030204"/>
              <a:ea typeface="나눔고딕" panose="020D0604000000000000" pitchFamily="50" charset="-127"/>
            </a:endParaRPr>
          </a:p>
        </p:txBody>
      </p:sp>
      <p:sp>
        <p:nvSpPr>
          <p:cNvPr id="13" name="슬라이드 번호 개체 틀 12"/>
          <p:cNvSpPr>
            <a:spLocks noGrp="1"/>
          </p:cNvSpPr>
          <p:nvPr>
            <p:ph type="sldNum" sz="quarter" idx="4294967295"/>
          </p:nvPr>
        </p:nvSpPr>
        <p:spPr/>
        <p:txBody>
          <a:bodyPr/>
          <a:lstStyle/>
          <a:p>
            <a:pPr algn="r" defTabSz="457200" latinLnBrk="0">
              <a:defRPr/>
            </a:pPr>
            <a:fld id="{3B3F8407-9596-4906-8784-DE08CBC1A726}" type="slidenum">
              <a:rPr lang="ko-KR" altLang="en-US" sz="1600" b="1">
                <a:solidFill>
                  <a:prstClr val="black">
                    <a:tint val="75000"/>
                  </a:prstClr>
                </a:solidFill>
                <a:latin typeface="Calibri" panose="020F0502020204030204"/>
                <a:ea typeface="나눔고딕" panose="020D0604000000000000" pitchFamily="50" charset="-127"/>
              </a:rPr>
              <a:pPr algn="r" defTabSz="457200" latinLnBrk="0">
                <a:defRPr/>
              </a:pPr>
              <a:t>7</a:t>
            </a:fld>
            <a:endParaRPr lang="ko-KR" altLang="en-US" sz="1600" b="1">
              <a:solidFill>
                <a:prstClr val="black">
                  <a:tint val="75000"/>
                </a:prstClr>
              </a:solidFill>
              <a:latin typeface="Calibri" panose="020F0502020204030204"/>
              <a:ea typeface="나눔고딕" panose="020D0604000000000000" pitchFamily="50" charset="-127"/>
            </a:endParaRPr>
          </a:p>
        </p:txBody>
      </p:sp>
      <p:pic>
        <p:nvPicPr>
          <p:cNvPr id="15" name="그림 14"/>
          <p:cNvPicPr>
            <a:picLocks noChangeAspect="1"/>
          </p:cNvPicPr>
          <p:nvPr/>
        </p:nvPicPr>
        <p:blipFill>
          <a:blip r:embed="rId5"/>
          <a:stretch>
            <a:fillRect/>
          </a:stretch>
        </p:blipFill>
        <p:spPr>
          <a:xfrm>
            <a:off x="5878718" y="779639"/>
            <a:ext cx="1575303" cy="296527"/>
          </a:xfrm>
          <a:prstGeom prst="rect">
            <a:avLst/>
          </a:prstGeom>
        </p:spPr>
      </p:pic>
      <p:sp>
        <p:nvSpPr>
          <p:cNvPr id="4" name="직사각형 3"/>
          <p:cNvSpPr/>
          <p:nvPr/>
        </p:nvSpPr>
        <p:spPr bwMode="auto">
          <a:xfrm>
            <a:off x="9746166" y="3880624"/>
            <a:ext cx="886155" cy="423747"/>
          </a:xfrm>
          <a:prstGeom prst="rect">
            <a:avLst/>
          </a:prstGeom>
          <a:noFill/>
          <a:ln w="5715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sp>
        <p:nvSpPr>
          <p:cNvPr id="11" name="TextBox 10"/>
          <p:cNvSpPr txBox="1"/>
          <p:nvPr/>
        </p:nvSpPr>
        <p:spPr>
          <a:xfrm>
            <a:off x="3090825" y="6079610"/>
            <a:ext cx="6118983" cy="369332"/>
          </a:xfrm>
          <a:prstGeom prst="rect">
            <a:avLst/>
          </a:prstGeom>
          <a:solidFill>
            <a:schemeClr val="bg1"/>
          </a:solidFill>
        </p:spPr>
        <p:txBody>
          <a:bodyPr wrap="none" rtlCol="0">
            <a:spAutoFit/>
          </a:bodyPr>
          <a:lstStyle/>
          <a:p>
            <a:pPr defTabSz="457200" latinLnBrk="0">
              <a:defRPr/>
            </a:pPr>
            <a:r>
              <a:rPr lang="en-US" altLang="ko-KR" i="1" dirty="0">
                <a:solidFill>
                  <a:prstClr val="black"/>
                </a:solidFill>
                <a:latin typeface="Calibri" panose="020F0502020204030204"/>
                <a:ea typeface="나눔고딕" panose="020D0604000000000000" pitchFamily="50" charset="-127"/>
              </a:rPr>
              <a:t> </a:t>
            </a:r>
            <a:r>
              <a:rPr lang="en-US" altLang="ko-KR" i="1" dirty="0" err="1">
                <a:solidFill>
                  <a:prstClr val="black"/>
                </a:solidFill>
                <a:latin typeface="Calibri" panose="020F0502020204030204"/>
                <a:ea typeface="나눔고딕" panose="020D0604000000000000" pitchFamily="50" charset="-127"/>
              </a:rPr>
              <a:t>G.Mathew</a:t>
            </a:r>
            <a:r>
              <a:rPr lang="en-US" altLang="ko-KR" i="1" dirty="0">
                <a:solidFill>
                  <a:prstClr val="black"/>
                </a:solidFill>
                <a:latin typeface="Calibri" panose="020F0502020204030204"/>
                <a:ea typeface="나눔고딕" panose="020D0604000000000000" pitchFamily="50" charset="-127"/>
              </a:rPr>
              <a:t> et al., </a:t>
            </a:r>
            <a:r>
              <a:rPr lang="en-US" altLang="ko-KR" i="1" dirty="0">
                <a:solidFill>
                  <a:prstClr val="black"/>
                </a:solidFill>
                <a:ea typeface="나눔고딕" panose="020D0604000000000000" pitchFamily="50" charset="-127"/>
              </a:rPr>
              <a:t>Finding Trends in SE Research, </a:t>
            </a:r>
            <a:r>
              <a:rPr lang="en-US" altLang="ko-KR" i="1" dirty="0">
                <a:solidFill>
                  <a:prstClr val="black"/>
                </a:solidFill>
                <a:latin typeface="Calibri" panose="020F0502020204030204"/>
                <a:ea typeface="나눔고딕" panose="020D0604000000000000" pitchFamily="50" charset="-127"/>
              </a:rPr>
              <a:t>IEEE TSE 2018  </a:t>
            </a:r>
            <a:endParaRPr lang="ko-KR" altLang="en-US" i="1" dirty="0">
              <a:solidFill>
                <a:prstClr val="black"/>
              </a:solidFill>
              <a:latin typeface="Calibri" panose="020F0502020204030204"/>
              <a:ea typeface="나눔고딕" panose="020D0604000000000000" pitchFamily="50" charset="-127"/>
            </a:endParaRPr>
          </a:p>
        </p:txBody>
      </p:sp>
    </p:spTree>
    <p:extLst>
      <p:ext uri="{BB962C8B-B14F-4D97-AF65-F5344CB8AC3E}">
        <p14:creationId xmlns:p14="http://schemas.microsoft.com/office/powerpoint/2010/main" val="962900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Trade-off between Bug Detection Ability and Accuracy</a:t>
            </a:r>
            <a:endParaRPr lang="ko-KR" altLang="en-US" dirty="0"/>
          </a:p>
        </p:txBody>
      </p:sp>
      <p:sp>
        <p:nvSpPr>
          <p:cNvPr id="4" name="슬라이드 번호 개체 틀 3"/>
          <p:cNvSpPr>
            <a:spLocks noGrp="1"/>
          </p:cNvSpPr>
          <p:nvPr>
            <p:ph type="sldNum" sz="quarter" idx="4"/>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70</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grpSp>
        <p:nvGrpSpPr>
          <p:cNvPr id="29" name="그룹 28"/>
          <p:cNvGrpSpPr/>
          <p:nvPr/>
        </p:nvGrpSpPr>
        <p:grpSpPr>
          <a:xfrm>
            <a:off x="2831888" y="1626070"/>
            <a:ext cx="6658549" cy="4467226"/>
            <a:chOff x="0" y="-2141538"/>
            <a:chExt cx="6658549" cy="4467226"/>
          </a:xfrm>
        </p:grpSpPr>
        <p:pic>
          <p:nvPicPr>
            <p:cNvPr id="30" name="Picture 16" descr="ì²ì¹­ì ëí ì´ë¯¸ì§ ê²ìê²°ê³¼"/>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575" y="-2141538"/>
              <a:ext cx="5553075" cy="44672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incinnati Bed Bug Detecti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43879"/>
              <a:ext cx="2266965" cy="1565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y math requires high level of accuracy?"/>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581" y="-823151"/>
              <a:ext cx="2716968" cy="203772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119336" y="2628240"/>
            <a:ext cx="4392488" cy="156966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Bug Detection </a:t>
            </a:r>
            <a:r>
              <a:rPr kumimoji="0" lang="en-US" altLang="ko-KR" sz="3200" b="1" i="0" u="none" strike="noStrike" kern="1200" cap="none" spc="0" normalizeH="0" baseline="0" noProof="0" dirty="0">
                <a:ln>
                  <a:noFill/>
                </a:ln>
                <a:solidFill>
                  <a:srgbClr val="0000FF"/>
                </a:solidFill>
                <a:effectLst/>
                <a:uLnTx/>
                <a:uFillTx/>
                <a:latin typeface="Calibri"/>
                <a:ea typeface="맑은 고딕"/>
                <a:cs typeface="+mn-cs"/>
              </a:rPr>
              <a:t>Ability</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(aiming low false negative)</a:t>
            </a:r>
            <a:endPar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34" name="TextBox 33"/>
          <p:cNvSpPr txBox="1"/>
          <p:nvPr/>
        </p:nvSpPr>
        <p:spPr>
          <a:xfrm>
            <a:off x="7824192" y="2628240"/>
            <a:ext cx="4232868" cy="1569660"/>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Bug Detection </a:t>
            </a:r>
            <a:r>
              <a:rPr kumimoji="0" lang="en-US" altLang="ko-KR" sz="3200" b="1" i="0" u="none" strike="noStrike" kern="1200" cap="none" spc="0" normalizeH="0" baseline="0" noProof="0" dirty="0">
                <a:ln>
                  <a:noFill/>
                </a:ln>
                <a:solidFill>
                  <a:srgbClr val="0033CC"/>
                </a:solidFill>
                <a:effectLst/>
                <a:uLnTx/>
                <a:uFillTx/>
                <a:latin typeface="Calibri"/>
                <a:ea typeface="맑은 고딕"/>
                <a:cs typeface="+mn-cs"/>
              </a:rPr>
              <a:t>Accuracy</a:t>
            </a:r>
          </a:p>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(aiming low false positive)</a:t>
            </a:r>
            <a:endPar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5" name="직사각형 4"/>
          <p:cNvSpPr/>
          <p:nvPr/>
        </p:nvSpPr>
        <p:spPr bwMode="auto">
          <a:xfrm>
            <a:off x="714229" y="4305640"/>
            <a:ext cx="1280351" cy="56047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r>
              <a:rPr kumimoji="0" lang="en-US" altLang="ko-KR" sz="3600" b="0" i="0" u="none" strike="noStrike" kern="1200" cap="none" spc="0" normalizeH="0" baseline="0" noProof="0" dirty="0">
                <a:ln>
                  <a:noFill/>
                </a:ln>
                <a:solidFill>
                  <a:prstClr val="black"/>
                </a:solidFill>
                <a:effectLst/>
                <a:uLnTx/>
                <a:uFillTx/>
                <a:latin typeface="Calibri"/>
                <a:ea typeface="맑은 고딕"/>
                <a:cs typeface="+mn-cs"/>
              </a:rPr>
              <a:t>Recall</a:t>
            </a:r>
            <a:endParaRPr kumimoji="0" lang="ko-KR" altLang="en-US" sz="36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37" name="직사각형 36"/>
          <p:cNvSpPr/>
          <p:nvPr/>
        </p:nvSpPr>
        <p:spPr bwMode="auto">
          <a:xfrm>
            <a:off x="9408368" y="4422810"/>
            <a:ext cx="1880964" cy="56047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r>
              <a:rPr kumimoji="0" lang="en-US" altLang="ko-KR" sz="3600" b="0" i="0" u="none" strike="noStrike" kern="1200" cap="none" spc="0" normalizeH="0" baseline="0" noProof="0" dirty="0">
                <a:ln>
                  <a:noFill/>
                </a:ln>
                <a:solidFill>
                  <a:prstClr val="black"/>
                </a:solidFill>
                <a:effectLst/>
                <a:uLnTx/>
                <a:uFillTx/>
                <a:latin typeface="Calibri"/>
                <a:ea typeface="맑은 고딕"/>
                <a:cs typeface="+mn-cs"/>
              </a:rPr>
              <a:t>Precision</a:t>
            </a:r>
            <a:endParaRPr kumimoji="0" lang="ko-KR" altLang="en-US" sz="36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3" name="TextBox 2"/>
          <p:cNvSpPr txBox="1"/>
          <p:nvPr/>
        </p:nvSpPr>
        <p:spPr>
          <a:xfrm>
            <a:off x="2207568" y="4401211"/>
            <a:ext cx="184731"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Tree>
    <p:custDataLst>
      <p:tags r:id="rId1"/>
    </p:custDataLst>
    <p:extLst>
      <p:ext uri="{BB962C8B-B14F-4D97-AF65-F5344CB8AC3E}">
        <p14:creationId xmlns:p14="http://schemas.microsoft.com/office/powerpoint/2010/main" val="501276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7618" y="1627761"/>
            <a:ext cx="2334637" cy="1938992"/>
          </a:xfrm>
          <a:prstGeom prst="rect">
            <a:avLst/>
          </a:prstGeom>
          <a:noFill/>
        </p:spPr>
        <p:txBody>
          <a:bodyPr wrap="square" rtlCol="0">
            <a:spAutoFit/>
          </a:bodyPr>
          <a:lstStyle/>
          <a:p>
            <a:pPr fontAlgn="base" latinLnBrk="0">
              <a:spcBef>
                <a:spcPct val="0"/>
              </a:spcBef>
              <a:spcAft>
                <a:spcPct val="0"/>
              </a:spcAft>
            </a:pPr>
            <a:r>
              <a:rPr lang="en-US" altLang="ko-KR" sz="2400" dirty="0" err="1">
                <a:latin typeface="+mj-lt"/>
              </a:rPr>
              <a:t>Randoop</a:t>
            </a:r>
            <a:r>
              <a:rPr lang="en-US" altLang="ko-KR" sz="2400" dirty="0">
                <a:latin typeface="+mj-lt"/>
              </a:rPr>
              <a:t>: 5.9:1                 </a:t>
            </a:r>
            <a:r>
              <a:rPr lang="en-US" altLang="ko-KR" sz="1600" dirty="0">
                <a:latin typeface="+mj-lt"/>
              </a:rPr>
              <a:t>[Gross et al., 2012]</a:t>
            </a:r>
            <a:endParaRPr lang="en-US" altLang="ko-KR" sz="2800" dirty="0">
              <a:latin typeface="+mj-lt"/>
            </a:endParaRPr>
          </a:p>
          <a:p>
            <a:pPr fontAlgn="base" latinLnBrk="0">
              <a:spcBef>
                <a:spcPct val="0"/>
              </a:spcBef>
              <a:spcAft>
                <a:spcPct val="0"/>
              </a:spcAft>
            </a:pPr>
            <a:r>
              <a:rPr lang="en-US" altLang="ko-KR" sz="2400" dirty="0" err="1">
                <a:latin typeface="+mj-lt"/>
              </a:rPr>
              <a:t>Evosuite</a:t>
            </a:r>
            <a:r>
              <a:rPr lang="en-US" altLang="ko-KR" sz="2400" dirty="0">
                <a:latin typeface="+mj-lt"/>
              </a:rPr>
              <a:t>: 6.3:1</a:t>
            </a:r>
          </a:p>
          <a:p>
            <a:pPr fontAlgn="base" latinLnBrk="0">
              <a:spcBef>
                <a:spcPct val="0"/>
              </a:spcBef>
              <a:spcAft>
                <a:spcPct val="0"/>
              </a:spcAft>
            </a:pPr>
            <a:r>
              <a:rPr lang="en-US" altLang="ko-KR" sz="1600" dirty="0">
                <a:latin typeface="+mj-lt"/>
              </a:rPr>
              <a:t>[Fraser and </a:t>
            </a:r>
            <a:r>
              <a:rPr lang="en-US" altLang="ko-KR" sz="1600" dirty="0" err="1">
                <a:latin typeface="+mj-lt"/>
              </a:rPr>
              <a:t>Arcuri</a:t>
            </a:r>
            <a:r>
              <a:rPr lang="en-US" altLang="ko-KR" sz="1600" dirty="0">
                <a:latin typeface="+mj-lt"/>
              </a:rPr>
              <a:t>, 2013]</a:t>
            </a:r>
          </a:p>
          <a:p>
            <a:pPr fontAlgn="base" latinLnBrk="0">
              <a:spcBef>
                <a:spcPct val="0"/>
              </a:spcBef>
              <a:spcAft>
                <a:spcPct val="0"/>
              </a:spcAft>
            </a:pPr>
            <a:r>
              <a:rPr lang="en-US" altLang="ko-KR" sz="2400" dirty="0">
                <a:latin typeface="+mj-lt"/>
              </a:rPr>
              <a:t>UC-KLEE: 5.7:1</a:t>
            </a:r>
          </a:p>
          <a:p>
            <a:pPr fontAlgn="base" latinLnBrk="0">
              <a:spcBef>
                <a:spcPct val="0"/>
              </a:spcBef>
              <a:spcAft>
                <a:spcPct val="0"/>
              </a:spcAft>
            </a:pPr>
            <a:r>
              <a:rPr lang="en-US" altLang="ko-KR" sz="1600" dirty="0">
                <a:latin typeface="+mj-lt"/>
              </a:rPr>
              <a:t>[Ramos and </a:t>
            </a:r>
            <a:r>
              <a:rPr lang="en-US" altLang="ko-KR" sz="1600" dirty="0" err="1">
                <a:latin typeface="+mj-lt"/>
              </a:rPr>
              <a:t>Engler</a:t>
            </a:r>
            <a:r>
              <a:rPr lang="en-US" altLang="ko-KR" sz="1600" dirty="0">
                <a:latin typeface="+mj-lt"/>
              </a:rPr>
              <a:t>, 2015]</a:t>
            </a:r>
            <a:endParaRPr lang="ko-KR" altLang="en-US" sz="1600" dirty="0">
              <a:latin typeface="+mj-lt"/>
            </a:endParaRPr>
          </a:p>
        </p:txBody>
      </p:sp>
      <p:pic>
        <p:nvPicPr>
          <p:cNvPr id="2050" name="Picture 2" descr="question-mark-noth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177" y="3618518"/>
            <a:ext cx="3281994" cy="2755693"/>
          </a:xfrm>
          <a:prstGeom prst="rect">
            <a:avLst/>
          </a:prstGeom>
          <a:noFill/>
          <a:extLst>
            <a:ext uri="{909E8E84-426E-40DD-AFC4-6F175D3DCCD1}">
              <a14:hiddenFill xmlns:a14="http://schemas.microsoft.com/office/drawing/2010/main">
                <a:solidFill>
                  <a:srgbClr val="FFFFFF"/>
                </a:solidFill>
              </a14:hiddenFill>
            </a:ext>
          </a:extLst>
        </p:spPr>
      </p:pic>
      <p:sp>
        <p:nvSpPr>
          <p:cNvPr id="5" name="구름 모양 설명선 4"/>
          <p:cNvSpPr/>
          <p:nvPr/>
        </p:nvSpPr>
        <p:spPr bwMode="auto">
          <a:xfrm>
            <a:off x="197400" y="1276435"/>
            <a:ext cx="5344033" cy="2584613"/>
          </a:xfrm>
          <a:prstGeom prst="cloudCallou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200" b="0" i="0" u="none" strike="noStrike" cap="none" normalizeH="0" baseline="0" dirty="0">
              <a:ln>
                <a:noFill/>
              </a:ln>
              <a:solidFill>
                <a:schemeClr val="tx1"/>
              </a:solidFill>
              <a:effectLst/>
              <a:latin typeface="+mj-lt"/>
            </a:endParaRPr>
          </a:p>
        </p:txBody>
      </p:sp>
      <p:pic>
        <p:nvPicPr>
          <p:cNvPr id="2052" name="Picture 4" descr="http://ereleases.com/wp-content/uploads/2013/01/exclamation_mark.jpg"/>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54941" y="3403781"/>
            <a:ext cx="3810000" cy="2940667"/>
          </a:xfrm>
          <a:prstGeom prst="rect">
            <a:avLst/>
          </a:prstGeom>
          <a:noFill/>
          <a:extLst>
            <a:ext uri="{909E8E84-426E-40DD-AFC4-6F175D3DCCD1}">
              <a14:hiddenFill xmlns:a14="http://schemas.microsoft.com/office/drawing/2010/main">
                <a:solidFill>
                  <a:srgbClr val="FFFFFF"/>
                </a:solidFill>
              </a14:hiddenFill>
            </a:ext>
          </a:extLst>
        </p:spPr>
      </p:pic>
      <p:sp>
        <p:nvSpPr>
          <p:cNvPr id="6" name="타원형 설명선 5"/>
          <p:cNvSpPr/>
          <p:nvPr/>
        </p:nvSpPr>
        <p:spPr bwMode="auto">
          <a:xfrm>
            <a:off x="6622703" y="1350566"/>
            <a:ext cx="5166010" cy="1813790"/>
          </a:xfrm>
          <a:prstGeom prst="wedgeEllipseCallout">
            <a:avLst>
              <a:gd name="adj1" fmla="val -14594"/>
              <a:gd name="adj2" fmla="val 68731"/>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3600" b="1" i="0" u="none" strike="noStrike" cap="none" normalizeH="0" baseline="0" dirty="0">
                <a:ln>
                  <a:noFill/>
                </a:ln>
                <a:solidFill>
                  <a:schemeClr val="tx1"/>
                </a:solidFill>
                <a:effectLst/>
                <a:latin typeface="+mj-lt"/>
              </a:rPr>
              <a:t>CONBRIO </a:t>
            </a:r>
            <a:r>
              <a:rPr kumimoji="0" lang="en-US" altLang="ko-KR" sz="2800" b="1" i="0" u="none" strike="noStrike" cap="none" normalizeH="0" baseline="0" dirty="0">
                <a:ln>
                  <a:noFill/>
                </a:ln>
                <a:solidFill>
                  <a:schemeClr val="tx1"/>
                </a:solidFill>
                <a:effectLst/>
                <a:latin typeface="+mj-lt"/>
              </a:rPr>
              <a:t>[</a:t>
            </a:r>
            <a:r>
              <a:rPr lang="en-US" altLang="ko-KR" sz="2800" b="1" dirty="0">
                <a:latin typeface="+mj-lt"/>
              </a:rPr>
              <a:t>Kim’18]</a:t>
            </a:r>
            <a:r>
              <a:rPr kumimoji="0" lang="en-US" altLang="ko-KR" sz="3600" b="1" i="0" u="none" strike="noStrike" cap="none" normalizeH="0" baseline="0" dirty="0">
                <a:ln>
                  <a:noFill/>
                </a:ln>
                <a:solidFill>
                  <a:schemeClr val="tx1"/>
                </a:solidFill>
                <a:effectLst/>
                <a:latin typeface="+mj-lt"/>
              </a:rPr>
              <a:t>: </a:t>
            </a:r>
            <a:r>
              <a:rPr kumimoji="0" lang="en-US" altLang="ko-KR" sz="3600" b="1" i="0" u="none" strike="noStrike" cap="none" normalizeH="0" baseline="0" dirty="0">
                <a:ln>
                  <a:noFill/>
                </a:ln>
                <a:solidFill>
                  <a:srgbClr val="0033CC"/>
                </a:solidFill>
                <a:effectLst/>
                <a:latin typeface="+mj-lt"/>
              </a:rPr>
              <a:t>4.5:1</a:t>
            </a:r>
            <a:r>
              <a:rPr kumimoji="0" lang="en-US" altLang="ko-KR" sz="3600" b="1" i="0" u="none" strike="noStrike" cap="none" normalizeH="0" baseline="0" dirty="0">
                <a:ln>
                  <a:noFill/>
                </a:ln>
                <a:solidFill>
                  <a:schemeClr val="tx1"/>
                </a:solidFill>
                <a:effectLst/>
                <a:latin typeface="+mj-lt"/>
              </a:rPr>
              <a:t> w/ </a:t>
            </a:r>
            <a:r>
              <a:rPr kumimoji="0" lang="en-US" altLang="ko-KR" sz="3600" b="1" i="0" u="none" strike="noStrike" cap="none" normalizeH="0" baseline="0" dirty="0">
                <a:ln>
                  <a:noFill/>
                </a:ln>
                <a:solidFill>
                  <a:srgbClr val="0033CC"/>
                </a:solidFill>
                <a:effectLst/>
                <a:latin typeface="+mj-lt"/>
              </a:rPr>
              <a:t>91% of</a:t>
            </a:r>
            <a:r>
              <a:rPr kumimoji="0" lang="en-US" altLang="ko-KR" sz="3600" b="1" i="0" u="none" strike="noStrike" cap="none" normalizeH="0" dirty="0">
                <a:ln>
                  <a:noFill/>
                </a:ln>
                <a:solidFill>
                  <a:srgbClr val="0033CC"/>
                </a:solidFill>
                <a:effectLst/>
                <a:latin typeface="+mj-lt"/>
              </a:rPr>
              <a:t> bugs detected</a:t>
            </a:r>
            <a:endParaRPr kumimoji="0" lang="en-US" altLang="ko-KR" sz="2800" b="1" i="0" u="none" strike="noStrike" cap="none" normalizeH="0" baseline="0" dirty="0">
              <a:ln>
                <a:noFill/>
              </a:ln>
              <a:solidFill>
                <a:srgbClr val="0033CC"/>
              </a:solidFill>
              <a:effectLst/>
              <a:latin typeface="+mj-lt"/>
            </a:endParaRPr>
          </a:p>
        </p:txBody>
      </p:sp>
      <p:sp>
        <p:nvSpPr>
          <p:cNvPr id="2" name="제목 1"/>
          <p:cNvSpPr>
            <a:spLocks noGrp="1"/>
          </p:cNvSpPr>
          <p:nvPr>
            <p:ph type="title"/>
          </p:nvPr>
        </p:nvSpPr>
        <p:spPr>
          <a:xfrm>
            <a:off x="390524" y="-104557"/>
            <a:ext cx="11137901" cy="745133"/>
          </a:xfrm>
        </p:spPr>
        <p:txBody>
          <a:bodyPr/>
          <a:lstStyle/>
          <a:p>
            <a:r>
              <a:rPr lang="en-US" altLang="ko-KR" dirty="0"/>
              <a:t>Cutting-edge Accuracy of Unit Testing</a:t>
            </a:r>
            <a:endParaRPr lang="ko-KR" altLang="en-US" dirty="0"/>
          </a:p>
        </p:txBody>
      </p:sp>
      <p:sp>
        <p:nvSpPr>
          <p:cNvPr id="4" name="슬라이드 번호 개체 틀 3"/>
          <p:cNvSpPr>
            <a:spLocks noGrp="1"/>
          </p:cNvSpPr>
          <p:nvPr>
            <p:ph type="sldNum" sz="quarter" idx="4"/>
          </p:nvPr>
        </p:nvSpPr>
        <p:spPr/>
        <p:txBody>
          <a:bodyPr/>
          <a:lstStyle/>
          <a:p>
            <a:pPr>
              <a:defRPr/>
            </a:pPr>
            <a:r>
              <a:rPr lang="da-DK"/>
              <a:t>SLIDE </a:t>
            </a:r>
            <a:fld id="{7FD275C9-4D9F-4A63-8FA5-7F168B5983C1}" type="slidenum">
              <a:rPr lang="da-DK" smtClean="0"/>
              <a:pPr>
                <a:defRPr/>
              </a:pPr>
              <a:t>71</a:t>
            </a:fld>
            <a:endParaRPr lang="da-DK" dirty="0"/>
          </a:p>
        </p:txBody>
      </p:sp>
      <p:sp>
        <p:nvSpPr>
          <p:cNvPr id="3" name="Half Frame 2"/>
          <p:cNvSpPr/>
          <p:nvPr/>
        </p:nvSpPr>
        <p:spPr bwMode="auto">
          <a:xfrm rot="8217635">
            <a:off x="4774526" y="2983054"/>
            <a:ext cx="1944216" cy="2088232"/>
          </a:xfrm>
          <a:prstGeom prst="halfFram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grpSp>
        <p:nvGrpSpPr>
          <p:cNvPr id="8" name="그룹 7"/>
          <p:cNvGrpSpPr/>
          <p:nvPr/>
        </p:nvGrpSpPr>
        <p:grpSpPr>
          <a:xfrm>
            <a:off x="3145417" y="1729209"/>
            <a:ext cx="1691967" cy="930455"/>
            <a:chOff x="2607637" y="1458704"/>
            <a:chExt cx="1852527" cy="1147166"/>
          </a:xfrm>
        </p:grpSpPr>
        <p:sp>
          <p:nvSpPr>
            <p:cNvPr id="9" name="오른쪽 화살표 8"/>
            <p:cNvSpPr/>
            <p:nvPr/>
          </p:nvSpPr>
          <p:spPr bwMode="auto">
            <a:xfrm rot="10800000">
              <a:off x="2607637" y="1458704"/>
              <a:ext cx="1852527" cy="1147166"/>
            </a:xfrm>
            <a:prstGeom prst="rightArrow">
              <a:avLst>
                <a:gd name="adj1" fmla="val 60938"/>
                <a:gd name="adj2" fmla="val 50000"/>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sp>
          <p:nvSpPr>
            <p:cNvPr id="10" name="TextBox 9"/>
            <p:cNvSpPr txBox="1"/>
            <p:nvPr/>
          </p:nvSpPr>
          <p:spPr>
            <a:xfrm>
              <a:off x="3042049" y="1665803"/>
              <a:ext cx="1368152" cy="690638"/>
            </a:xfrm>
            <a:prstGeom prst="rect">
              <a:avLst/>
            </a:prstGeom>
            <a:noFill/>
          </p:spPr>
          <p:txBody>
            <a:bodyPr wrap="square" rtlCol="0">
              <a:spAutoFit/>
            </a:bodyPr>
            <a:lstStyle/>
            <a:p>
              <a:pPr algn="ctr" fontAlgn="base" latinLnBrk="0">
                <a:lnSpc>
                  <a:spcPct val="80000"/>
                </a:lnSpc>
                <a:spcBef>
                  <a:spcPct val="0"/>
                </a:spcBef>
                <a:spcAft>
                  <a:spcPct val="0"/>
                </a:spcAft>
              </a:pPr>
              <a:r>
                <a:rPr lang="en-US" altLang="ko-KR" sz="2400" dirty="0">
                  <a:solidFill>
                    <a:schemeClr val="bg1"/>
                  </a:solidFill>
                  <a:effectLst>
                    <a:outerShdw blurRad="38100" dist="38100" dir="2700000" algn="tl">
                      <a:srgbClr val="000000">
                        <a:alpha val="43137"/>
                      </a:srgbClr>
                    </a:outerShdw>
                  </a:effectLst>
                  <a:latin typeface="+mj-lt"/>
                </a:rPr>
                <a:t>OOP features</a:t>
              </a:r>
              <a:endParaRPr lang="ko-KR" altLang="en-US" sz="1600" dirty="0">
                <a:solidFill>
                  <a:schemeClr val="bg1"/>
                </a:solidFill>
                <a:effectLst>
                  <a:outerShdw blurRad="38100" dist="38100" dir="2700000" algn="tl">
                    <a:srgbClr val="000000">
                      <a:alpha val="43137"/>
                    </a:srgbClr>
                  </a:outerShdw>
                </a:effectLst>
                <a:latin typeface="+mj-lt"/>
              </a:endParaRPr>
            </a:p>
          </p:txBody>
        </p:sp>
      </p:grpSp>
      <p:grpSp>
        <p:nvGrpSpPr>
          <p:cNvPr id="13" name="그룹 12"/>
          <p:cNvGrpSpPr/>
          <p:nvPr/>
        </p:nvGrpSpPr>
        <p:grpSpPr>
          <a:xfrm>
            <a:off x="3170185" y="2725117"/>
            <a:ext cx="1802565" cy="942791"/>
            <a:chOff x="2891864" y="2484747"/>
            <a:chExt cx="1802565" cy="1016260"/>
          </a:xfrm>
        </p:grpSpPr>
        <p:sp>
          <p:nvSpPr>
            <p:cNvPr id="14" name="오른쪽 화살표 13"/>
            <p:cNvSpPr/>
            <p:nvPr/>
          </p:nvSpPr>
          <p:spPr bwMode="auto">
            <a:xfrm rot="10800000">
              <a:off x="2891864" y="2484747"/>
              <a:ext cx="1638894" cy="1016260"/>
            </a:xfrm>
            <a:prstGeom prst="rightArrow">
              <a:avLst>
                <a:gd name="adj1" fmla="val 60938"/>
                <a:gd name="adj2" fmla="val 50000"/>
              </a:avLst>
            </a:prstGeom>
            <a:solidFill>
              <a:srgbClr val="FFC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sp>
          <p:nvSpPr>
            <p:cNvPr id="11" name="TextBox 10"/>
            <p:cNvSpPr txBox="1"/>
            <p:nvPr/>
          </p:nvSpPr>
          <p:spPr>
            <a:xfrm>
              <a:off x="3055536" y="2612315"/>
              <a:ext cx="1638893" cy="707886"/>
            </a:xfrm>
            <a:prstGeom prst="rect">
              <a:avLst/>
            </a:prstGeom>
            <a:noFill/>
          </p:spPr>
          <p:txBody>
            <a:bodyPr wrap="square" rtlCol="0">
              <a:spAutoFit/>
            </a:bodyPr>
            <a:lstStyle/>
            <a:p>
              <a:pPr algn="ctr" fontAlgn="base" latinLnBrk="0">
                <a:spcBef>
                  <a:spcPct val="0"/>
                </a:spcBef>
                <a:spcAft>
                  <a:spcPct val="0"/>
                </a:spcAft>
              </a:pPr>
              <a:r>
                <a:rPr lang="en-US" altLang="ko-KR" sz="2000" dirty="0">
                  <a:solidFill>
                    <a:schemeClr val="bg1"/>
                  </a:solidFill>
                  <a:effectLst>
                    <a:outerShdw blurRad="38100" dist="38100" dir="2700000" algn="tl">
                      <a:srgbClr val="000000">
                        <a:alpha val="43137"/>
                      </a:srgbClr>
                    </a:outerShdw>
                  </a:effectLst>
                  <a:latin typeface="+mj-lt"/>
                </a:rPr>
                <a:t>Manual Assumption</a:t>
              </a:r>
              <a:endParaRPr lang="ko-KR" altLang="en-US" sz="1400" dirty="0">
                <a:solidFill>
                  <a:schemeClr val="bg1"/>
                </a:solidFill>
                <a:effectLst>
                  <a:outerShdw blurRad="38100" dist="38100" dir="2700000" algn="tl">
                    <a:srgbClr val="000000">
                      <a:alpha val="43137"/>
                    </a:srgbClr>
                  </a:outerShdw>
                </a:effectLst>
                <a:latin typeface="+mj-lt"/>
              </a:endParaRPr>
            </a:p>
          </p:txBody>
        </p:sp>
      </p:grpSp>
      <p:sp>
        <p:nvSpPr>
          <p:cNvPr id="12" name="모서리가 둥근 직사각형 11"/>
          <p:cNvSpPr/>
          <p:nvPr/>
        </p:nvSpPr>
        <p:spPr bwMode="auto">
          <a:xfrm>
            <a:off x="907617" y="1637115"/>
            <a:ext cx="2217337" cy="121582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4400" b="0" i="0" u="none" strike="noStrike" cap="none" normalizeH="0" baseline="0">
              <a:ln>
                <a:noFill/>
              </a:ln>
              <a:solidFill>
                <a:schemeClr val="tx1"/>
              </a:solidFill>
              <a:effectLst/>
              <a:latin typeface="AU Passata" pitchFamily="34" charset="0"/>
            </a:endParaRPr>
          </a:p>
        </p:txBody>
      </p:sp>
      <p:sp>
        <p:nvSpPr>
          <p:cNvPr id="16" name="모서리가 둥근 직사각형 15"/>
          <p:cNvSpPr/>
          <p:nvPr/>
        </p:nvSpPr>
        <p:spPr bwMode="auto">
          <a:xfrm>
            <a:off x="983432" y="2928921"/>
            <a:ext cx="2160240" cy="572087"/>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4400" b="0" i="0" u="none" strike="noStrike" cap="none" normalizeH="0" baseline="0">
              <a:ln>
                <a:noFill/>
              </a:ln>
              <a:solidFill>
                <a:schemeClr val="tx1"/>
              </a:solidFill>
              <a:effectLst/>
              <a:latin typeface="AU Passata" pitchFamily="34" charset="0"/>
            </a:endParaRPr>
          </a:p>
        </p:txBody>
      </p:sp>
    </p:spTree>
    <p:custDataLst>
      <p:tags r:id="rId1"/>
    </p:custDataLst>
    <p:extLst>
      <p:ext uri="{BB962C8B-B14F-4D97-AF65-F5344CB8AC3E}">
        <p14:creationId xmlns:p14="http://schemas.microsoft.com/office/powerpoint/2010/main" val="24507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그룹 20"/>
          <p:cNvGrpSpPr/>
          <p:nvPr/>
        </p:nvGrpSpPr>
        <p:grpSpPr>
          <a:xfrm>
            <a:off x="1487488" y="332656"/>
            <a:ext cx="9144000" cy="504056"/>
            <a:chOff x="0" y="2996952"/>
            <a:chExt cx="9144000" cy="504056"/>
          </a:xfrm>
          <a:scene3d>
            <a:camera prst="orthographicFront">
              <a:rot lat="0" lon="0" rev="10800000"/>
            </a:camera>
            <a:lightRig rig="threePt" dir="t"/>
          </a:scene3d>
        </p:grpSpPr>
        <p:cxnSp>
          <p:nvCxnSpPr>
            <p:cNvPr id="22" name="직선 연결선 21"/>
            <p:cNvCxnSpPr/>
            <p:nvPr/>
          </p:nvCxnSpPr>
          <p:spPr>
            <a:xfrm flipH="1">
              <a:off x="0" y="3501008"/>
              <a:ext cx="2195736" cy="0"/>
            </a:xfrm>
            <a:prstGeom prst="line">
              <a:avLst/>
            </a:prstGeom>
            <a:ln w="222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flipH="1">
              <a:off x="6859560" y="3501008"/>
              <a:ext cx="2284440" cy="0"/>
            </a:xfrm>
            <a:prstGeom prst="line">
              <a:avLst/>
            </a:prstGeom>
            <a:ln w="222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flipH="1">
              <a:off x="2195736" y="2996952"/>
              <a:ext cx="576064" cy="504056"/>
            </a:xfrm>
            <a:prstGeom prst="line">
              <a:avLst/>
            </a:prstGeom>
            <a:ln w="222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flipH="1">
              <a:off x="2752165" y="3010689"/>
              <a:ext cx="3404011" cy="0"/>
            </a:xfrm>
            <a:prstGeom prst="line">
              <a:avLst/>
            </a:prstGeom>
            <a:ln w="222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6156176" y="2996952"/>
              <a:ext cx="703384" cy="504056"/>
            </a:xfrm>
            <a:prstGeom prst="line">
              <a:avLst/>
            </a:prstGeom>
            <a:ln w="22225">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5013282" y="88743"/>
            <a:ext cx="2531462" cy="646331"/>
          </a:xfrm>
          <a:prstGeom prst="rect">
            <a:avLst/>
          </a:prstGeom>
          <a:noFill/>
        </p:spPr>
        <p:txBody>
          <a:bodyPr wrap="none" rtlCol="0">
            <a:spAutoFit/>
          </a:bodyPr>
          <a:lstStyle/>
          <a:p>
            <a:pPr algn="ctr"/>
            <a:r>
              <a:rPr lang="en-US" altLang="ko-KR" sz="3600" dirty="0">
                <a:solidFill>
                  <a:srgbClr val="0070C0"/>
                </a:solidFill>
                <a:latin typeface="HY헤드라인M" panose="02030600000101010101" pitchFamily="18" charset="-127"/>
                <a:ea typeface="HY헤드라인M" panose="02030600000101010101" pitchFamily="18" charset="-127"/>
              </a:rPr>
              <a:t>IV</a:t>
            </a:r>
            <a:r>
              <a:rPr lang="en-US" altLang="ko-KR" sz="3600">
                <a:solidFill>
                  <a:srgbClr val="0070C0"/>
                </a:solidFill>
                <a:latin typeface="HY헤드라인M" panose="02030600000101010101" pitchFamily="18" charset="-127"/>
                <a:ea typeface="HY헤드라인M" panose="02030600000101010101" pitchFamily="18" charset="-127"/>
              </a:rPr>
              <a:t>. </a:t>
            </a:r>
            <a:r>
              <a:rPr lang="ko-KR" altLang="en-US" sz="3600">
                <a:solidFill>
                  <a:srgbClr val="0070C0"/>
                </a:solidFill>
                <a:latin typeface="HY헤드라인M" panose="02030600000101010101" pitchFamily="18" charset="-127"/>
                <a:ea typeface="HY헤드라인M" panose="02030600000101010101" pitchFamily="18" charset="-127"/>
              </a:rPr>
              <a:t>팀 구성 </a:t>
            </a:r>
            <a:endParaRPr lang="en-US" altLang="ko-KR" sz="3600" dirty="0">
              <a:latin typeface="HY헤드라인M" panose="02030600000101010101" pitchFamily="18" charset="-127"/>
              <a:ea typeface="HY헤드라인M" panose="02030600000101010101" pitchFamily="18" charset="-127"/>
            </a:endParaRPr>
          </a:p>
        </p:txBody>
      </p:sp>
      <p:sp>
        <p:nvSpPr>
          <p:cNvPr id="4" name="Rectangle 1"/>
          <p:cNvSpPr>
            <a:spLocks noChangeArrowheads="1"/>
          </p:cNvSpPr>
          <p:nvPr/>
        </p:nvSpPr>
        <p:spPr bwMode="auto">
          <a:xfrm>
            <a:off x="3065464" y="25013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5" name="표 4"/>
          <p:cNvGraphicFramePr>
            <a:graphicFrameLocks noGrp="1"/>
          </p:cNvGraphicFramePr>
          <p:nvPr>
            <p:extLst/>
          </p:nvPr>
        </p:nvGraphicFramePr>
        <p:xfrm>
          <a:off x="1524000" y="1"/>
          <a:ext cx="9107488" cy="6976381"/>
        </p:xfrm>
        <a:graphic>
          <a:graphicData uri="http://schemas.openxmlformats.org/drawingml/2006/table">
            <a:tbl>
              <a:tblPr/>
              <a:tblGrid>
                <a:gridCol w="553133">
                  <a:extLst>
                    <a:ext uri="{9D8B030D-6E8A-4147-A177-3AD203B41FA5}">
                      <a16:colId xmlns:a16="http://schemas.microsoft.com/office/drawing/2014/main" val="2522825305"/>
                    </a:ext>
                  </a:extLst>
                </a:gridCol>
                <a:gridCol w="4738947">
                  <a:extLst>
                    <a:ext uri="{9D8B030D-6E8A-4147-A177-3AD203B41FA5}">
                      <a16:colId xmlns:a16="http://schemas.microsoft.com/office/drawing/2014/main" val="1123783664"/>
                    </a:ext>
                  </a:extLst>
                </a:gridCol>
                <a:gridCol w="1538535">
                  <a:extLst>
                    <a:ext uri="{9D8B030D-6E8A-4147-A177-3AD203B41FA5}">
                      <a16:colId xmlns:a16="http://schemas.microsoft.com/office/drawing/2014/main" val="4004159080"/>
                    </a:ext>
                  </a:extLst>
                </a:gridCol>
                <a:gridCol w="2276873">
                  <a:extLst>
                    <a:ext uri="{9D8B030D-6E8A-4147-A177-3AD203B41FA5}">
                      <a16:colId xmlns:a16="http://schemas.microsoft.com/office/drawing/2014/main" val="3602723314"/>
                    </a:ext>
                  </a:extLst>
                </a:gridCol>
              </a:tblGrid>
              <a:tr h="404664">
                <a:tc gridSpan="4">
                  <a:txBody>
                    <a:bodyPr/>
                    <a:lstStyle/>
                    <a:p>
                      <a:pPr marL="0" marR="0" indent="0" algn="ctr" fontAlgn="base" latinLnBrk="0">
                        <a:lnSpc>
                          <a:spcPct val="130000"/>
                        </a:lnSpc>
                        <a:spcBef>
                          <a:spcPts val="0"/>
                        </a:spcBef>
                        <a:spcAft>
                          <a:spcPts val="0"/>
                        </a:spcAft>
                      </a:pPr>
                      <a:r>
                        <a:rPr lang="ko-KR" altLang="en-US" sz="1400" b="1" kern="0" spc="0" dirty="0">
                          <a:solidFill>
                            <a:srgbClr val="000000"/>
                          </a:solidFill>
                          <a:effectLst/>
                          <a:latin typeface="휴먼명조"/>
                          <a:ea typeface="휴먼명조"/>
                        </a:rPr>
                        <a:t>대표자 주요 경력</a:t>
                      </a:r>
                      <a:endParaRPr lang="ko-KR" altLang="en-US" sz="1400" kern="0" spc="0" dirty="0">
                        <a:solidFill>
                          <a:srgbClr val="000000"/>
                        </a:solidFill>
                        <a:effectLst/>
                        <a:latin typeface="한양신명조"/>
                      </a:endParaRPr>
                    </a:p>
                  </a:txBody>
                  <a:tcPr marL="10759"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3032242005"/>
                  </a:ext>
                </a:extLst>
              </a:tr>
              <a:tr h="405247">
                <a:tc>
                  <a:txBody>
                    <a:bodyPr/>
                    <a:lstStyle/>
                    <a:p>
                      <a:pPr marL="0" marR="0" indent="0" algn="ctr" fontAlgn="base" latinLnBrk="0">
                        <a:lnSpc>
                          <a:spcPct val="130000"/>
                        </a:lnSpc>
                        <a:spcBef>
                          <a:spcPts val="0"/>
                        </a:spcBef>
                        <a:spcAft>
                          <a:spcPts val="0"/>
                        </a:spcAft>
                      </a:pPr>
                      <a:r>
                        <a:rPr lang="ko-KR" altLang="en-US" sz="1400" b="1" kern="0" spc="0">
                          <a:solidFill>
                            <a:srgbClr val="000000"/>
                          </a:solidFill>
                          <a:effectLst/>
                          <a:latin typeface="휴먼명조"/>
                          <a:ea typeface="휴먼명조"/>
                        </a:rPr>
                        <a:t>성명</a:t>
                      </a:r>
                      <a:endParaRPr lang="ko-KR" altLang="en-US" sz="1400" kern="0" spc="0">
                        <a:solidFill>
                          <a:srgbClr val="000000"/>
                        </a:solidFill>
                        <a:effectLst/>
                        <a:latin typeface="한양신명조"/>
                      </a:endParaRPr>
                    </a:p>
                  </a:txBody>
                  <a:tcPr marL="10759"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8D8D8"/>
                    </a:solidFill>
                  </a:tcPr>
                </a:tc>
                <a:tc>
                  <a:txBody>
                    <a:bodyPr/>
                    <a:lstStyle/>
                    <a:p>
                      <a:pPr marL="0" marR="0" indent="0" algn="ctr" fontAlgn="base" latinLnBrk="0">
                        <a:lnSpc>
                          <a:spcPct val="130000"/>
                        </a:lnSpc>
                        <a:spcBef>
                          <a:spcPts val="0"/>
                        </a:spcBef>
                        <a:spcAft>
                          <a:spcPts val="0"/>
                        </a:spcAft>
                      </a:pPr>
                      <a:r>
                        <a:rPr lang="ko-KR" altLang="en-US" sz="1400" b="1" kern="0" spc="0">
                          <a:solidFill>
                            <a:srgbClr val="000000"/>
                          </a:solidFill>
                          <a:effectLst/>
                          <a:latin typeface="휴먼명조"/>
                          <a:ea typeface="휴먼명조"/>
                        </a:rPr>
                        <a:t>김문주</a:t>
                      </a:r>
                      <a:endParaRPr lang="ko-KR" altLang="en-US" sz="1400" kern="0" spc="0">
                        <a:solidFill>
                          <a:srgbClr val="000000"/>
                        </a:solidFill>
                        <a:effectLst/>
                        <a:latin typeface="한양신명조"/>
                      </a:endParaRPr>
                    </a:p>
                  </a:txBody>
                  <a:tcPr marL="10759"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30000"/>
                        </a:lnSpc>
                        <a:spcBef>
                          <a:spcPts val="0"/>
                        </a:spcBef>
                        <a:spcAft>
                          <a:spcPts val="0"/>
                        </a:spcAft>
                      </a:pPr>
                      <a:r>
                        <a:rPr lang="ko-KR" altLang="en-US" sz="1400" b="1" kern="0" spc="0" dirty="0">
                          <a:solidFill>
                            <a:srgbClr val="000000"/>
                          </a:solidFill>
                          <a:effectLst/>
                          <a:latin typeface="휴먼명조"/>
                          <a:ea typeface="휴먼명조"/>
                        </a:rPr>
                        <a:t>생년</a:t>
                      </a:r>
                      <a:endParaRPr lang="ko-KR" altLang="en-US" sz="1400" kern="0" spc="0" dirty="0">
                        <a:solidFill>
                          <a:srgbClr val="000000"/>
                        </a:solidFill>
                        <a:effectLst/>
                        <a:latin typeface="한양신명조"/>
                      </a:endParaRPr>
                    </a:p>
                  </a:txBody>
                  <a:tcPr marL="10759"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8D8D8"/>
                    </a:solidFill>
                  </a:tcPr>
                </a:tc>
                <a:tc>
                  <a:txBody>
                    <a:bodyPr/>
                    <a:lstStyle/>
                    <a:p>
                      <a:pPr marL="0" marR="0" indent="0" algn="ctr" fontAlgn="base" latinLnBrk="0">
                        <a:lnSpc>
                          <a:spcPct val="130000"/>
                        </a:lnSpc>
                        <a:spcBef>
                          <a:spcPts val="0"/>
                        </a:spcBef>
                        <a:spcAft>
                          <a:spcPts val="0"/>
                        </a:spcAft>
                      </a:pPr>
                      <a:r>
                        <a:rPr lang="en-US" altLang="ko-KR" sz="1400" kern="0" spc="0">
                          <a:solidFill>
                            <a:srgbClr val="000000"/>
                          </a:solidFill>
                          <a:effectLst/>
                          <a:latin typeface="휴먼명조"/>
                          <a:ea typeface="휴먼명조"/>
                        </a:rPr>
                        <a:t>1974</a:t>
                      </a:r>
                      <a:r>
                        <a:rPr lang="ko-KR" altLang="en-US" sz="1400" kern="0" spc="0">
                          <a:solidFill>
                            <a:srgbClr val="000000"/>
                          </a:solidFill>
                          <a:effectLst/>
                          <a:latin typeface="휴먼명조"/>
                          <a:ea typeface="휴먼명조"/>
                        </a:rPr>
                        <a:t>년</a:t>
                      </a:r>
                      <a:endParaRPr lang="ko-KR" altLang="en-US" sz="1400" kern="0" spc="0">
                        <a:solidFill>
                          <a:srgbClr val="000000"/>
                        </a:solidFill>
                        <a:effectLst/>
                        <a:latin typeface="한양신명조"/>
                      </a:endParaRPr>
                    </a:p>
                  </a:txBody>
                  <a:tcPr marL="10759"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7369870"/>
                  </a:ext>
                </a:extLst>
              </a:tr>
              <a:tr h="806427">
                <a:tc>
                  <a:txBody>
                    <a:bodyPr/>
                    <a:lstStyle/>
                    <a:p>
                      <a:pPr marL="0" marR="0" indent="0" algn="ctr" fontAlgn="base" latinLnBrk="0">
                        <a:lnSpc>
                          <a:spcPct val="130000"/>
                        </a:lnSpc>
                        <a:spcBef>
                          <a:spcPts val="0"/>
                        </a:spcBef>
                        <a:spcAft>
                          <a:spcPts val="0"/>
                        </a:spcAft>
                      </a:pPr>
                      <a:r>
                        <a:rPr lang="ko-KR" altLang="en-US" sz="1400" b="1" kern="0" spc="0">
                          <a:solidFill>
                            <a:srgbClr val="000000"/>
                          </a:solidFill>
                          <a:effectLst/>
                          <a:latin typeface="휴먼명조"/>
                          <a:ea typeface="휴먼명조"/>
                        </a:rPr>
                        <a:t>학력</a:t>
                      </a:r>
                      <a:endParaRPr lang="ko-KR" altLang="en-US" sz="1400" kern="0" spc="0">
                        <a:solidFill>
                          <a:srgbClr val="000000"/>
                        </a:solidFill>
                        <a:effectLst/>
                        <a:latin typeface="한양신명조"/>
                      </a:endParaRPr>
                    </a:p>
                  </a:txBody>
                  <a:tcPr marL="10759"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8D8D8"/>
                    </a:solidFill>
                  </a:tcPr>
                </a:tc>
                <a:tc gridSpan="3">
                  <a:txBody>
                    <a:bodyPr/>
                    <a:lstStyle/>
                    <a:p>
                      <a:pPr marL="0" marR="0" indent="0" algn="l" fontAlgn="base" latinLnBrk="0">
                        <a:lnSpc>
                          <a:spcPct val="120000"/>
                        </a:lnSpc>
                        <a:spcBef>
                          <a:spcPts val="0"/>
                        </a:spcBef>
                        <a:spcAft>
                          <a:spcPts val="0"/>
                        </a:spcAft>
                      </a:pPr>
                      <a:r>
                        <a:rPr lang="en-US" altLang="ko-KR" sz="1400" b="0" kern="0" spc="0" dirty="0">
                          <a:solidFill>
                            <a:srgbClr val="000000"/>
                          </a:solidFill>
                          <a:effectLst/>
                          <a:latin typeface="휴먼명조"/>
                          <a:ea typeface="휴먼명조"/>
                        </a:rPr>
                        <a:t>2001.12</a:t>
                      </a:r>
                      <a:r>
                        <a:rPr lang="ko-KR" altLang="en-US" sz="1400" b="0" kern="0" spc="0" dirty="0">
                          <a:solidFill>
                            <a:srgbClr val="000000"/>
                          </a:solidFill>
                          <a:effectLst/>
                          <a:latin typeface="휴먼명조"/>
                          <a:ea typeface="휴먼명조"/>
                        </a:rPr>
                        <a:t>월</a:t>
                      </a:r>
                      <a:r>
                        <a:rPr lang="en-US" altLang="ko-KR" sz="1400" b="0" kern="0" spc="0" dirty="0">
                          <a:solidFill>
                            <a:srgbClr val="000000"/>
                          </a:solidFill>
                          <a:effectLst/>
                          <a:latin typeface="휴먼명조"/>
                          <a:ea typeface="휴먼명조"/>
                        </a:rPr>
                        <a:t>: </a:t>
                      </a:r>
                      <a:r>
                        <a:rPr lang="en-US" sz="1400" b="0" kern="0" spc="0" dirty="0">
                          <a:solidFill>
                            <a:srgbClr val="000000"/>
                          </a:solidFill>
                          <a:effectLst/>
                          <a:latin typeface="휴먼명조"/>
                          <a:ea typeface="휴먼명조"/>
                        </a:rPr>
                        <a:t>Univ. of Pennsylvania Computer and Information Science </a:t>
                      </a:r>
                      <a:r>
                        <a:rPr lang="ko-KR" altLang="en-US" sz="1400" b="0" kern="0" spc="0" dirty="0" err="1">
                          <a:solidFill>
                            <a:srgbClr val="000000"/>
                          </a:solidFill>
                          <a:effectLst/>
                          <a:latin typeface="휴먼명조"/>
                          <a:ea typeface="휴먼명조"/>
                        </a:rPr>
                        <a:t>박사졸업</a:t>
                      </a:r>
                      <a:r>
                        <a:rPr lang="ko-KR" altLang="en-US" sz="1400" b="0" kern="0" spc="0" dirty="0">
                          <a:solidFill>
                            <a:srgbClr val="000000"/>
                          </a:solidFill>
                          <a:effectLst/>
                          <a:latin typeface="휴먼명조"/>
                          <a:ea typeface="휴먼명조"/>
                        </a:rPr>
                        <a:t> </a:t>
                      </a:r>
                      <a:endParaRPr lang="ko-KR" altLang="en-US" sz="1400" b="0" kern="0" spc="0" dirty="0">
                        <a:solidFill>
                          <a:srgbClr val="000000"/>
                        </a:solidFill>
                        <a:effectLst/>
                        <a:latin typeface="한양신명조"/>
                      </a:endParaRPr>
                    </a:p>
                    <a:p>
                      <a:pPr marL="0" marR="0" indent="0" algn="l" fontAlgn="base" latinLnBrk="0">
                        <a:lnSpc>
                          <a:spcPct val="120000"/>
                        </a:lnSpc>
                        <a:spcBef>
                          <a:spcPts val="0"/>
                        </a:spcBef>
                        <a:spcAft>
                          <a:spcPts val="0"/>
                        </a:spcAft>
                      </a:pPr>
                      <a:r>
                        <a:rPr lang="en-US" altLang="ko-KR" sz="1400" b="0" kern="0" spc="0" dirty="0">
                          <a:solidFill>
                            <a:srgbClr val="000000"/>
                          </a:solidFill>
                          <a:effectLst/>
                          <a:latin typeface="휴먼명조"/>
                          <a:ea typeface="휴먼명조"/>
                        </a:rPr>
                        <a:t>1995. 8</a:t>
                      </a:r>
                      <a:r>
                        <a:rPr lang="ko-KR" altLang="en-US" sz="1400" b="0" kern="0" spc="0" dirty="0">
                          <a:solidFill>
                            <a:srgbClr val="000000"/>
                          </a:solidFill>
                          <a:effectLst/>
                          <a:latin typeface="휴먼명조"/>
                          <a:ea typeface="휴먼명조"/>
                        </a:rPr>
                        <a:t>월</a:t>
                      </a:r>
                      <a:r>
                        <a:rPr lang="en-US" altLang="ko-KR" sz="1400" b="0" kern="0" spc="0" dirty="0">
                          <a:solidFill>
                            <a:srgbClr val="000000"/>
                          </a:solidFill>
                          <a:effectLst/>
                          <a:latin typeface="휴먼명조"/>
                          <a:ea typeface="휴먼명조"/>
                        </a:rPr>
                        <a:t>: </a:t>
                      </a:r>
                      <a:r>
                        <a:rPr lang="en-US" sz="1400" b="0" kern="0" spc="0" dirty="0">
                          <a:solidFill>
                            <a:srgbClr val="000000"/>
                          </a:solidFill>
                          <a:effectLst/>
                          <a:latin typeface="휴먼명조"/>
                          <a:ea typeface="휴먼명조"/>
                        </a:rPr>
                        <a:t>KAIST </a:t>
                      </a:r>
                      <a:r>
                        <a:rPr lang="ko-KR" altLang="en-US" sz="1400" b="0" kern="0" spc="0" dirty="0">
                          <a:solidFill>
                            <a:srgbClr val="000000"/>
                          </a:solidFill>
                          <a:effectLst/>
                          <a:latin typeface="휴먼명조"/>
                          <a:ea typeface="휴먼명조"/>
                        </a:rPr>
                        <a:t>전산학과 조기졸업</a:t>
                      </a:r>
                      <a:endParaRPr lang="ko-KR" altLang="en-US" sz="1400" b="0" kern="0" spc="0" dirty="0">
                        <a:solidFill>
                          <a:srgbClr val="000000"/>
                        </a:solidFill>
                        <a:effectLst/>
                        <a:latin typeface="한양신명조"/>
                      </a:endParaRPr>
                    </a:p>
                    <a:p>
                      <a:pPr marL="0" marR="0" indent="0" algn="l" fontAlgn="base" latinLnBrk="0">
                        <a:lnSpc>
                          <a:spcPct val="120000"/>
                        </a:lnSpc>
                        <a:spcBef>
                          <a:spcPts val="0"/>
                        </a:spcBef>
                        <a:spcAft>
                          <a:spcPts val="0"/>
                        </a:spcAft>
                      </a:pPr>
                      <a:r>
                        <a:rPr lang="en-US" altLang="ko-KR" sz="1400" b="0" kern="0" spc="0" dirty="0">
                          <a:solidFill>
                            <a:srgbClr val="000000"/>
                          </a:solidFill>
                          <a:effectLst/>
                          <a:latin typeface="휴먼명조"/>
                          <a:ea typeface="휴먼명조"/>
                        </a:rPr>
                        <a:t>1992. 2</a:t>
                      </a:r>
                      <a:r>
                        <a:rPr lang="ko-KR" altLang="en-US" sz="1400" b="0" kern="0" spc="0" dirty="0">
                          <a:solidFill>
                            <a:srgbClr val="000000"/>
                          </a:solidFill>
                          <a:effectLst/>
                          <a:latin typeface="휴먼명조"/>
                          <a:ea typeface="휴먼명조"/>
                        </a:rPr>
                        <a:t>월</a:t>
                      </a:r>
                      <a:r>
                        <a:rPr lang="en-US" altLang="ko-KR" sz="1400" b="0" kern="0" spc="0" dirty="0">
                          <a:solidFill>
                            <a:srgbClr val="000000"/>
                          </a:solidFill>
                          <a:effectLst/>
                          <a:latin typeface="휴먼명조"/>
                          <a:ea typeface="휴먼명조"/>
                        </a:rPr>
                        <a:t>: </a:t>
                      </a:r>
                      <a:r>
                        <a:rPr lang="ko-KR" altLang="en-US" sz="1400" b="0" kern="0" spc="0" dirty="0">
                          <a:solidFill>
                            <a:srgbClr val="000000"/>
                          </a:solidFill>
                          <a:effectLst/>
                          <a:latin typeface="휴먼명조"/>
                          <a:ea typeface="휴먼명조"/>
                        </a:rPr>
                        <a:t>서울과학고 조기졸업</a:t>
                      </a:r>
                      <a:endParaRPr lang="ko-KR" altLang="en-US" sz="1400" b="0" kern="0" spc="0" dirty="0">
                        <a:solidFill>
                          <a:srgbClr val="000000"/>
                        </a:solidFill>
                        <a:effectLst/>
                        <a:latin typeface="한양신명조"/>
                      </a:endParaRPr>
                    </a:p>
                  </a:txBody>
                  <a:tcPr marL="182880"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4006760223"/>
                  </a:ext>
                </a:extLst>
              </a:tr>
              <a:tr h="5360043">
                <a:tc>
                  <a:txBody>
                    <a:bodyPr/>
                    <a:lstStyle/>
                    <a:p>
                      <a:pPr marL="0" marR="0" indent="0" algn="ctr" fontAlgn="base" latinLnBrk="0">
                        <a:lnSpc>
                          <a:spcPct val="130000"/>
                        </a:lnSpc>
                        <a:spcBef>
                          <a:spcPts val="0"/>
                        </a:spcBef>
                        <a:spcAft>
                          <a:spcPts val="0"/>
                        </a:spcAft>
                      </a:pPr>
                      <a:r>
                        <a:rPr lang="ko-KR" altLang="en-US" sz="1400" b="1" kern="0" spc="0">
                          <a:solidFill>
                            <a:srgbClr val="000000"/>
                          </a:solidFill>
                          <a:effectLst/>
                          <a:latin typeface="휴먼명조"/>
                          <a:ea typeface="휴먼명조"/>
                        </a:rPr>
                        <a:t>대표경력</a:t>
                      </a:r>
                      <a:endParaRPr lang="ko-KR" altLang="en-US" sz="1400" kern="0" spc="0">
                        <a:solidFill>
                          <a:srgbClr val="000000"/>
                        </a:solidFill>
                        <a:effectLst/>
                        <a:latin typeface="한양신명조"/>
                      </a:endParaRPr>
                    </a:p>
                  </a:txBody>
                  <a:tcPr marL="10759" marR="10759"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8D8D8"/>
                    </a:solidFill>
                  </a:tcPr>
                </a:tc>
                <a:tc gridSpan="3">
                  <a:txBody>
                    <a:bodyPr/>
                    <a:lstStyle/>
                    <a:p>
                      <a:pPr marL="105410" marR="0" indent="-105410" algn="just" fontAlgn="base" latinLnBrk="1">
                        <a:lnSpc>
                          <a:spcPct val="120000"/>
                        </a:lnSpc>
                        <a:spcBef>
                          <a:spcPts val="0"/>
                        </a:spcBef>
                        <a:spcAft>
                          <a:spcPts val="0"/>
                        </a:spcAft>
                      </a:pPr>
                      <a:r>
                        <a:rPr lang="en-US" sz="1400" kern="0" spc="0" dirty="0">
                          <a:solidFill>
                            <a:srgbClr val="000000"/>
                          </a:solidFill>
                          <a:effectLst/>
                          <a:latin typeface="HCI Poppy"/>
                          <a:ea typeface="휴먼명조"/>
                        </a:rPr>
                        <a:t>a. 06.9</a:t>
                      </a:r>
                      <a:r>
                        <a:rPr lang="ko-KR" altLang="en-US" sz="1400" kern="0" spc="0" dirty="0">
                          <a:solidFill>
                            <a:srgbClr val="000000"/>
                          </a:solidFill>
                          <a:effectLst/>
                          <a:latin typeface="휴먼명조"/>
                          <a:ea typeface="휴먼명조"/>
                        </a:rPr>
                        <a:t>월 </a:t>
                      </a:r>
                      <a:r>
                        <a:rPr lang="en-US" sz="1400" kern="0" spc="0" dirty="0">
                          <a:solidFill>
                            <a:srgbClr val="000000"/>
                          </a:solidFill>
                          <a:effectLst/>
                          <a:latin typeface="HCI Poppy"/>
                          <a:ea typeface="휴먼명조"/>
                        </a:rPr>
                        <a:t>KAIST </a:t>
                      </a:r>
                      <a:r>
                        <a:rPr lang="ko-KR" altLang="en-US" sz="1400" kern="0" spc="0" dirty="0" err="1">
                          <a:solidFill>
                            <a:srgbClr val="000000"/>
                          </a:solidFill>
                          <a:effectLst/>
                          <a:latin typeface="휴먼명조"/>
                          <a:ea typeface="휴먼명조"/>
                        </a:rPr>
                        <a:t>전산학부</a:t>
                      </a:r>
                      <a:r>
                        <a:rPr lang="ko-KR" altLang="en-US" sz="1400" kern="0" spc="0" dirty="0">
                          <a:solidFill>
                            <a:srgbClr val="000000"/>
                          </a:solidFill>
                          <a:effectLst/>
                          <a:latin typeface="휴먼명조"/>
                          <a:ea typeface="휴먼명조"/>
                        </a:rPr>
                        <a:t> 조교수 부임 후 </a:t>
                      </a:r>
                      <a:r>
                        <a:rPr lang="en-US" altLang="ko-KR" sz="1400" kern="0" spc="0" dirty="0">
                          <a:solidFill>
                            <a:srgbClr val="000000"/>
                          </a:solidFill>
                          <a:effectLst/>
                          <a:latin typeface="HCI Poppy"/>
                          <a:ea typeface="휴먼명조"/>
                        </a:rPr>
                        <a:t>12.3</a:t>
                      </a:r>
                      <a:r>
                        <a:rPr lang="ko-KR" altLang="en-US" sz="1400" kern="0" spc="0" dirty="0">
                          <a:solidFill>
                            <a:srgbClr val="000000"/>
                          </a:solidFill>
                          <a:effectLst/>
                          <a:latin typeface="휴먼명조"/>
                          <a:ea typeface="휴먼명조"/>
                        </a:rPr>
                        <a:t>월부터 부교수 재직 중 </a:t>
                      </a:r>
                      <a:r>
                        <a:rPr lang="en-US" altLang="ko-KR" sz="1400" kern="0" spc="0" dirty="0">
                          <a:solidFill>
                            <a:srgbClr val="000000"/>
                          </a:solidFill>
                          <a:effectLst/>
                          <a:latin typeface="HCI Poppy"/>
                          <a:ea typeface="휴먼명조"/>
                        </a:rPr>
                        <a:t>(17.3</a:t>
                      </a:r>
                      <a:r>
                        <a:rPr lang="ko-KR" altLang="en-US" sz="1400" kern="0" spc="0" dirty="0">
                          <a:solidFill>
                            <a:srgbClr val="000000"/>
                          </a:solidFill>
                          <a:effectLst/>
                          <a:latin typeface="휴먼명조"/>
                          <a:ea typeface="휴먼명조"/>
                        </a:rPr>
                        <a:t>월 </a:t>
                      </a:r>
                      <a:r>
                        <a:rPr lang="ko-KR" altLang="en-US" sz="1400" kern="0" spc="0" dirty="0" err="1">
                          <a:solidFill>
                            <a:srgbClr val="000000"/>
                          </a:solidFill>
                          <a:effectLst/>
                          <a:latin typeface="휴먼명조"/>
                          <a:ea typeface="휴먼명조"/>
                        </a:rPr>
                        <a:t>영년직</a:t>
                      </a:r>
                      <a:r>
                        <a:rPr lang="ko-KR" altLang="en-US" sz="1400" kern="0" spc="0" dirty="0">
                          <a:solidFill>
                            <a:srgbClr val="000000"/>
                          </a:solidFill>
                          <a:effectLst/>
                          <a:latin typeface="휴먼명조"/>
                          <a:ea typeface="휴먼명조"/>
                        </a:rPr>
                        <a:t> 임용</a:t>
                      </a:r>
                      <a:r>
                        <a:rPr lang="en-US" altLang="ko-KR" sz="1400" kern="0" spc="0" dirty="0">
                          <a:solidFill>
                            <a:srgbClr val="000000"/>
                          </a:solidFill>
                          <a:effectLst/>
                          <a:latin typeface="HCI Poppy"/>
                          <a:ea typeface="휴먼명조"/>
                        </a:rPr>
                        <a:t>)</a:t>
                      </a:r>
                      <a:endParaRPr lang="ko-KR" altLang="en-US" sz="1400" kern="0" spc="0" dirty="0">
                        <a:solidFill>
                          <a:srgbClr val="000000"/>
                        </a:solidFill>
                        <a:effectLst/>
                        <a:latin typeface="한양신명조"/>
                      </a:endParaRPr>
                    </a:p>
                    <a:p>
                      <a:pPr marL="285750" marR="0" indent="-285750" algn="just" fontAlgn="base" latinLnBrk="1">
                        <a:lnSpc>
                          <a:spcPct val="120000"/>
                        </a:lnSpc>
                        <a:spcBef>
                          <a:spcPts val="0"/>
                        </a:spcBef>
                        <a:spcAft>
                          <a:spcPts val="0"/>
                        </a:spcAft>
                        <a:buFontTx/>
                        <a:buChar char="-"/>
                      </a:pPr>
                      <a:r>
                        <a:rPr lang="ko-KR" altLang="en-US" sz="1400" kern="0" spc="0" dirty="0">
                          <a:solidFill>
                            <a:srgbClr val="000000"/>
                          </a:solidFill>
                          <a:effectLst/>
                          <a:latin typeface="휴먼명조"/>
                          <a:ea typeface="휴먼명조"/>
                        </a:rPr>
                        <a:t>내장형 </a:t>
                      </a:r>
                      <a:r>
                        <a:rPr lang="en-US" sz="1400" kern="0" spc="0" dirty="0">
                          <a:solidFill>
                            <a:srgbClr val="000000"/>
                          </a:solidFill>
                          <a:effectLst/>
                          <a:latin typeface="HCI Poppy"/>
                          <a:ea typeface="휴먼명조"/>
                        </a:rPr>
                        <a:t>SW </a:t>
                      </a:r>
                      <a:r>
                        <a:rPr lang="ko-KR" altLang="en-US" sz="1400" kern="0" spc="0" dirty="0">
                          <a:solidFill>
                            <a:srgbClr val="000000"/>
                          </a:solidFill>
                          <a:effectLst/>
                          <a:latin typeface="휴먼명조"/>
                          <a:ea typeface="휴먼명조"/>
                        </a:rPr>
                        <a:t>자동 </a:t>
                      </a:r>
                      <a:r>
                        <a:rPr lang="ko-KR" altLang="en-US" sz="1400" kern="0" spc="0" dirty="0" err="1">
                          <a:solidFill>
                            <a:srgbClr val="000000"/>
                          </a:solidFill>
                          <a:effectLst/>
                          <a:latin typeface="휴먼명조"/>
                          <a:ea typeface="휴먼명조"/>
                        </a:rPr>
                        <a:t>테스팅</a:t>
                      </a:r>
                      <a:r>
                        <a:rPr lang="en-US" altLang="ko-KR" sz="1400" kern="0" spc="0" dirty="0">
                          <a:solidFill>
                            <a:srgbClr val="000000"/>
                          </a:solidFill>
                          <a:effectLst/>
                          <a:latin typeface="HCI Poppy"/>
                          <a:ea typeface="휴먼명조"/>
                        </a:rPr>
                        <a:t>/</a:t>
                      </a:r>
                      <a:r>
                        <a:rPr lang="ko-KR" altLang="en-US" sz="1400" kern="0" spc="0" dirty="0">
                          <a:solidFill>
                            <a:srgbClr val="000000"/>
                          </a:solidFill>
                          <a:effectLst/>
                          <a:latin typeface="휴먼명조"/>
                          <a:ea typeface="휴먼명조"/>
                        </a:rPr>
                        <a:t>디버깅  </a:t>
                      </a:r>
                      <a:r>
                        <a:rPr lang="en-US" sz="1400" kern="0" spc="0" dirty="0">
                          <a:solidFill>
                            <a:srgbClr val="000000"/>
                          </a:solidFill>
                          <a:effectLst/>
                          <a:latin typeface="HCI Poppy"/>
                          <a:ea typeface="휴먼명조"/>
                        </a:rPr>
                        <a:t>SW Testing and Verification </a:t>
                      </a:r>
                      <a:r>
                        <a:rPr lang="ko-KR" altLang="en-US" sz="1400" kern="0" spc="0" dirty="0">
                          <a:solidFill>
                            <a:srgbClr val="000000"/>
                          </a:solidFill>
                          <a:effectLst/>
                          <a:latin typeface="휴먼명조"/>
                          <a:ea typeface="휴먼명조"/>
                        </a:rPr>
                        <a:t>연구실 운영</a:t>
                      </a:r>
                      <a:r>
                        <a:rPr lang="en-US" altLang="ko-KR" sz="1400" kern="0" spc="0" dirty="0">
                          <a:solidFill>
                            <a:srgbClr val="000000"/>
                          </a:solidFill>
                          <a:effectLst/>
                          <a:latin typeface="휴먼명조"/>
                          <a:ea typeface="휴먼명조"/>
                        </a:rPr>
                        <a:t> </a:t>
                      </a:r>
                      <a:r>
                        <a:rPr lang="en-US" altLang="ko-KR" sz="1400" kern="0" spc="0" dirty="0">
                          <a:solidFill>
                            <a:srgbClr val="000000"/>
                          </a:solidFill>
                          <a:effectLst/>
                          <a:latin typeface="HCI Poppy"/>
                          <a:ea typeface="휴먼명조"/>
                        </a:rPr>
                        <a:t>(</a:t>
                      </a:r>
                      <a:r>
                        <a:rPr lang="en-US" sz="1400" u="sng" kern="0" spc="0" dirty="0">
                          <a:solidFill>
                            <a:srgbClr val="0000FF"/>
                          </a:solidFill>
                          <a:effectLst/>
                          <a:uFill>
                            <a:solidFill>
                              <a:srgbClr val="0000FF"/>
                            </a:solidFill>
                          </a:uFill>
                          <a:latin typeface="HCI Poppy"/>
                          <a:ea typeface="휴먼명조"/>
                          <a:hlinkClick r:id="rId3"/>
                        </a:rPr>
                        <a:t>http://swtv.kaist.ac.kr/</a:t>
                      </a:r>
                      <a:r>
                        <a:rPr lang="en-US" sz="1400" kern="0" spc="0" dirty="0">
                          <a:solidFill>
                            <a:srgbClr val="000000"/>
                          </a:solidFill>
                          <a:effectLst/>
                          <a:latin typeface="HCI Poppy"/>
                          <a:ea typeface="휴먼명조"/>
                        </a:rPr>
                        <a:t>) </a:t>
                      </a:r>
                      <a:endParaRPr lang="en-US" sz="1400" kern="0" spc="0" dirty="0">
                        <a:solidFill>
                          <a:srgbClr val="000000"/>
                        </a:solidFill>
                        <a:effectLst/>
                        <a:latin typeface="한양신명조"/>
                      </a:endParaRPr>
                    </a:p>
                    <a:p>
                      <a:pPr marL="0" marR="0" lvl="0" indent="0" algn="just" fontAlgn="base" latinLnBrk="1">
                        <a:lnSpc>
                          <a:spcPct val="120000"/>
                        </a:lnSpc>
                        <a:spcBef>
                          <a:spcPts val="0"/>
                        </a:spcBef>
                        <a:spcAft>
                          <a:spcPts val="0"/>
                        </a:spcAft>
                        <a:buFont typeface="Wingdings" panose="05000000000000000000" pitchFamily="2" charset="2"/>
                        <a:buNone/>
                      </a:pPr>
                      <a:r>
                        <a:rPr lang="en-US" sz="1400" b="1" kern="0" spc="0" dirty="0">
                          <a:solidFill>
                            <a:srgbClr val="000000"/>
                          </a:solidFill>
                          <a:effectLst/>
                          <a:latin typeface="HCI Poppy"/>
                          <a:ea typeface="휴먼명조"/>
                        </a:rPr>
                        <a:t>- 2019.09 </a:t>
                      </a:r>
                      <a:r>
                        <a:rPr lang="ko-KR" altLang="en-US" sz="1400" b="1" kern="0" spc="0" dirty="0">
                          <a:solidFill>
                            <a:srgbClr val="000000"/>
                          </a:solidFill>
                          <a:effectLst/>
                          <a:latin typeface="휴먼명조"/>
                          <a:ea typeface="휴먼명조"/>
                        </a:rPr>
                        <a:t>부터 창업 겸직 사유로 강의 면제</a:t>
                      </a:r>
                      <a:r>
                        <a:rPr lang="ko-KR" altLang="en-US" sz="1400" b="1" kern="0" spc="0" dirty="0">
                          <a:solidFill>
                            <a:srgbClr val="000000"/>
                          </a:solidFill>
                          <a:effectLst/>
                          <a:latin typeface="한양신명조"/>
                          <a:ea typeface="휴먼명조"/>
                        </a:rPr>
                        <a:t> </a:t>
                      </a:r>
                      <a:r>
                        <a:rPr lang="ko-KR" altLang="en-US" sz="1400" b="1" kern="0" spc="0" dirty="0" err="1">
                          <a:solidFill>
                            <a:srgbClr val="000000"/>
                          </a:solidFill>
                          <a:effectLst/>
                          <a:latin typeface="휴먼명조"/>
                          <a:ea typeface="휴먼명조"/>
                        </a:rPr>
                        <a:t>받어서</a:t>
                      </a:r>
                      <a:r>
                        <a:rPr lang="ko-KR" altLang="en-US" sz="1400" b="1" kern="0" spc="0" dirty="0">
                          <a:solidFill>
                            <a:srgbClr val="000000"/>
                          </a:solidFill>
                          <a:effectLst/>
                          <a:latin typeface="휴먼명조"/>
                          <a:ea typeface="휴먼명조"/>
                        </a:rPr>
                        <a:t> 창업 활동에 집중</a:t>
                      </a:r>
                      <a:r>
                        <a:rPr lang="ko-KR" altLang="en-US" sz="1400" b="1" kern="0" spc="0" dirty="0">
                          <a:solidFill>
                            <a:srgbClr val="000000"/>
                          </a:solidFill>
                          <a:effectLst/>
                          <a:latin typeface="한양신명조"/>
                          <a:ea typeface="휴먼명조"/>
                        </a:rPr>
                        <a:t> </a:t>
                      </a:r>
                      <a:r>
                        <a:rPr lang="ko-KR" altLang="en-US" sz="1400" b="1" kern="0" spc="0" dirty="0">
                          <a:solidFill>
                            <a:srgbClr val="000000"/>
                          </a:solidFill>
                          <a:effectLst/>
                          <a:latin typeface="휴먼명조"/>
                          <a:ea typeface="휴먼명조"/>
                        </a:rPr>
                        <a:t> </a:t>
                      </a:r>
                      <a:endParaRPr lang="ko-KR" altLang="en-US" sz="1400" b="1" kern="0" spc="0" dirty="0">
                        <a:solidFill>
                          <a:srgbClr val="000000"/>
                        </a:solidFill>
                        <a:effectLst/>
                        <a:latin typeface="한양신명조"/>
                      </a:endParaRPr>
                    </a:p>
                    <a:p>
                      <a:pPr marL="105410" marR="0" indent="-105410" algn="just" fontAlgn="base" latinLnBrk="1">
                        <a:lnSpc>
                          <a:spcPct val="120000"/>
                        </a:lnSpc>
                        <a:spcBef>
                          <a:spcPts val="0"/>
                        </a:spcBef>
                        <a:spcAft>
                          <a:spcPts val="0"/>
                        </a:spcAft>
                      </a:pPr>
                      <a:r>
                        <a:rPr lang="en-US" sz="1400" kern="0" spc="0" dirty="0">
                          <a:solidFill>
                            <a:srgbClr val="000000"/>
                          </a:solidFill>
                          <a:effectLst/>
                          <a:latin typeface="HCI Poppy"/>
                          <a:ea typeface="휴먼명조"/>
                        </a:rPr>
                        <a:t>b. </a:t>
                      </a:r>
                      <a:r>
                        <a:rPr lang="ko-KR" altLang="en-US" sz="1400" kern="0" spc="0" dirty="0">
                          <a:solidFill>
                            <a:srgbClr val="000000"/>
                          </a:solidFill>
                          <a:effectLst/>
                          <a:latin typeface="휴먼명조"/>
                          <a:ea typeface="휴먼명조"/>
                        </a:rPr>
                        <a:t>과거 </a:t>
                      </a:r>
                      <a:r>
                        <a:rPr lang="en-US" altLang="ko-KR" sz="1400" kern="0" spc="0" dirty="0">
                          <a:solidFill>
                            <a:srgbClr val="000000"/>
                          </a:solidFill>
                          <a:effectLst/>
                          <a:latin typeface="HCI Poppy"/>
                          <a:ea typeface="휴먼명조"/>
                        </a:rPr>
                        <a:t>13</a:t>
                      </a:r>
                      <a:r>
                        <a:rPr lang="ko-KR" altLang="en-US" sz="1400" kern="0" spc="0" dirty="0">
                          <a:solidFill>
                            <a:srgbClr val="000000"/>
                          </a:solidFill>
                          <a:effectLst/>
                          <a:latin typeface="휴먼명조"/>
                          <a:ea typeface="휴먼명조"/>
                        </a:rPr>
                        <a:t>년간 </a:t>
                      </a:r>
                      <a:r>
                        <a:rPr lang="en-US" sz="1400" kern="0" spc="0" dirty="0">
                          <a:solidFill>
                            <a:srgbClr val="000000"/>
                          </a:solidFill>
                          <a:effectLst/>
                          <a:latin typeface="HCI Poppy"/>
                          <a:ea typeface="휴먼명조"/>
                        </a:rPr>
                        <a:t>SW </a:t>
                      </a:r>
                      <a:r>
                        <a:rPr lang="ko-KR" altLang="en-US" sz="1400" kern="0" spc="0" dirty="0">
                          <a:solidFill>
                            <a:srgbClr val="000000"/>
                          </a:solidFill>
                          <a:effectLst/>
                          <a:latin typeface="휴먼명조"/>
                          <a:ea typeface="휴먼명조"/>
                        </a:rPr>
                        <a:t>자동 </a:t>
                      </a:r>
                      <a:r>
                        <a:rPr lang="ko-KR" altLang="en-US" sz="1400" kern="0" spc="0" dirty="0" err="1">
                          <a:solidFill>
                            <a:srgbClr val="000000"/>
                          </a:solidFill>
                          <a:effectLst/>
                          <a:latin typeface="휴먼명조"/>
                          <a:ea typeface="휴먼명조"/>
                        </a:rPr>
                        <a:t>테스팅</a:t>
                      </a:r>
                      <a:r>
                        <a:rPr lang="ko-KR" altLang="en-US" sz="1400" kern="0" spc="0" dirty="0">
                          <a:solidFill>
                            <a:srgbClr val="000000"/>
                          </a:solidFill>
                          <a:effectLst/>
                          <a:latin typeface="휴먼명조"/>
                          <a:ea typeface="휴먼명조"/>
                        </a:rPr>
                        <a:t> 산학 과제 성공적 수행 </a:t>
                      </a:r>
                      <a:r>
                        <a:rPr lang="en-US" altLang="ko-KR" sz="1400" kern="0" spc="0" dirty="0">
                          <a:solidFill>
                            <a:srgbClr val="000000"/>
                          </a:solidFill>
                          <a:effectLst/>
                          <a:latin typeface="HCI Poppy"/>
                          <a:ea typeface="휴먼명조"/>
                        </a:rPr>
                        <a:t>(</a:t>
                      </a:r>
                      <a:r>
                        <a:rPr lang="ko-KR" altLang="en-US" sz="1400" kern="0" spc="0" dirty="0">
                          <a:solidFill>
                            <a:srgbClr val="000000"/>
                          </a:solidFill>
                          <a:effectLst/>
                          <a:latin typeface="휴먼명조"/>
                          <a:ea typeface="휴먼명조"/>
                        </a:rPr>
                        <a:t>총 </a:t>
                      </a:r>
                      <a:r>
                        <a:rPr lang="ko-KR" altLang="en-US" sz="1400" kern="0" spc="0" dirty="0" err="1">
                          <a:solidFill>
                            <a:srgbClr val="000000"/>
                          </a:solidFill>
                          <a:effectLst/>
                          <a:latin typeface="휴먼명조"/>
                          <a:ea typeface="휴먼명조"/>
                        </a:rPr>
                        <a:t>산학과제</a:t>
                      </a:r>
                      <a:r>
                        <a:rPr lang="ko-KR" altLang="en-US" sz="1400" kern="0" spc="0" dirty="0">
                          <a:solidFill>
                            <a:srgbClr val="000000"/>
                          </a:solidFill>
                          <a:effectLst/>
                          <a:latin typeface="휴먼명조"/>
                          <a:ea typeface="휴먼명조"/>
                        </a:rPr>
                        <a:t> 연구비 </a:t>
                      </a:r>
                      <a:r>
                        <a:rPr lang="en-US" altLang="ko-KR" sz="1400" kern="0" spc="0" dirty="0">
                          <a:solidFill>
                            <a:srgbClr val="000000"/>
                          </a:solidFill>
                          <a:effectLst/>
                          <a:latin typeface="HCI Poppy"/>
                          <a:ea typeface="휴먼명조"/>
                        </a:rPr>
                        <a:t>15</a:t>
                      </a:r>
                      <a:r>
                        <a:rPr lang="ko-KR" altLang="en-US" sz="1400" kern="0" spc="0" dirty="0">
                          <a:solidFill>
                            <a:srgbClr val="000000"/>
                          </a:solidFill>
                          <a:effectLst/>
                          <a:latin typeface="휴먼명조"/>
                          <a:ea typeface="휴먼명조"/>
                        </a:rPr>
                        <a:t>억</a:t>
                      </a:r>
                      <a:r>
                        <a:rPr lang="en-US" altLang="ko-KR" sz="1400" kern="0" spc="0" dirty="0">
                          <a:solidFill>
                            <a:srgbClr val="000000"/>
                          </a:solidFill>
                          <a:effectLst/>
                          <a:latin typeface="HCI Poppy"/>
                          <a:ea typeface="휴먼명조"/>
                        </a:rPr>
                        <a:t>)</a:t>
                      </a:r>
                      <a:endParaRPr lang="ko-KR" altLang="en-US" sz="1400" kern="0" spc="0" dirty="0">
                        <a:solidFill>
                          <a:srgbClr val="000000"/>
                        </a:solidFill>
                        <a:effectLst/>
                        <a:latin typeface="한양신명조"/>
                      </a:endParaRPr>
                    </a:p>
                    <a:p>
                      <a:pPr marL="0" marR="0" lvl="0" indent="0" algn="l" fontAlgn="base" latinLnBrk="0">
                        <a:lnSpc>
                          <a:spcPct val="120000"/>
                        </a:lnSpc>
                        <a:spcBef>
                          <a:spcPts val="0"/>
                        </a:spcBef>
                        <a:spcAft>
                          <a:spcPts val="0"/>
                        </a:spcAft>
                        <a:buFont typeface="Wingdings" panose="05000000000000000000" pitchFamily="2" charset="2"/>
                        <a:buNone/>
                      </a:pPr>
                      <a:r>
                        <a:rPr lang="en-US" altLang="ko-KR" sz="1400" kern="0" spc="0" dirty="0">
                          <a:solidFill>
                            <a:srgbClr val="000000"/>
                          </a:solidFill>
                          <a:effectLst/>
                          <a:latin typeface="HCI Poppy"/>
                          <a:ea typeface="휴먼명조"/>
                        </a:rPr>
                        <a:t>- </a:t>
                      </a:r>
                      <a:r>
                        <a:rPr lang="ko-KR" altLang="en-US" sz="1400" kern="0" spc="0" dirty="0">
                          <a:solidFill>
                            <a:srgbClr val="000000"/>
                          </a:solidFill>
                          <a:effectLst/>
                          <a:latin typeface="휴먼명조"/>
                          <a:ea typeface="휴먼명조"/>
                        </a:rPr>
                        <a:t>삼성</a:t>
                      </a:r>
                      <a:r>
                        <a:rPr lang="en-US" altLang="ko-KR" sz="1400" kern="0" spc="0" dirty="0">
                          <a:solidFill>
                            <a:srgbClr val="000000"/>
                          </a:solidFill>
                          <a:effectLst/>
                          <a:latin typeface="HCI Poppy"/>
                          <a:ea typeface="휴먼명조"/>
                        </a:rPr>
                        <a:t>/</a:t>
                      </a:r>
                      <a:r>
                        <a:rPr lang="en-US" sz="1400" kern="0" spc="0" dirty="0">
                          <a:solidFill>
                            <a:srgbClr val="000000"/>
                          </a:solidFill>
                          <a:effectLst/>
                          <a:latin typeface="HCI Poppy"/>
                          <a:ea typeface="휴먼명조"/>
                        </a:rPr>
                        <a:t>LG/</a:t>
                      </a:r>
                      <a:r>
                        <a:rPr lang="ko-KR" altLang="en-US" sz="1400" kern="0" spc="0" dirty="0">
                          <a:solidFill>
                            <a:srgbClr val="000000"/>
                          </a:solidFill>
                          <a:effectLst/>
                          <a:latin typeface="휴먼명조"/>
                          <a:ea typeface="휴먼명조"/>
                        </a:rPr>
                        <a:t>현대자동차</a:t>
                      </a:r>
                      <a:r>
                        <a:rPr lang="en-US" altLang="ko-KR" sz="1400" kern="0" spc="0" dirty="0">
                          <a:solidFill>
                            <a:srgbClr val="000000"/>
                          </a:solidFill>
                          <a:effectLst/>
                          <a:latin typeface="HCI Poppy"/>
                          <a:ea typeface="휴먼명조"/>
                        </a:rPr>
                        <a:t>/</a:t>
                      </a:r>
                      <a:r>
                        <a:rPr lang="ko-KR" altLang="en-US" sz="1400" kern="0" spc="0" dirty="0">
                          <a:solidFill>
                            <a:srgbClr val="000000"/>
                          </a:solidFill>
                          <a:effectLst/>
                          <a:latin typeface="휴먼명조"/>
                          <a:ea typeface="휴먼명조"/>
                        </a:rPr>
                        <a:t>현대모비스</a:t>
                      </a:r>
                      <a:r>
                        <a:rPr lang="en-US" altLang="ko-KR" sz="1400" kern="0" spc="0" dirty="0">
                          <a:solidFill>
                            <a:srgbClr val="000000"/>
                          </a:solidFill>
                          <a:effectLst/>
                          <a:latin typeface="HCI Poppy"/>
                          <a:ea typeface="휴먼명조"/>
                        </a:rPr>
                        <a:t>/</a:t>
                      </a:r>
                      <a:r>
                        <a:rPr lang="en-US" sz="1400" kern="0" spc="0" dirty="0">
                          <a:solidFill>
                            <a:srgbClr val="000000"/>
                          </a:solidFill>
                          <a:effectLst/>
                          <a:latin typeface="HCI Poppy"/>
                          <a:ea typeface="휴먼명조"/>
                        </a:rPr>
                        <a:t>LIG</a:t>
                      </a:r>
                      <a:r>
                        <a:rPr lang="ko-KR" altLang="en-US" sz="1400" kern="0" spc="0" dirty="0" err="1">
                          <a:solidFill>
                            <a:srgbClr val="000000"/>
                          </a:solidFill>
                          <a:effectLst/>
                          <a:latin typeface="휴먼명조"/>
                          <a:ea typeface="휴먼명조"/>
                        </a:rPr>
                        <a:t>넥스원</a:t>
                      </a:r>
                      <a:r>
                        <a:rPr lang="en-US" altLang="ko-KR" sz="1400" kern="0" spc="0" dirty="0">
                          <a:solidFill>
                            <a:srgbClr val="000000"/>
                          </a:solidFill>
                          <a:effectLst/>
                          <a:latin typeface="HCI Poppy"/>
                          <a:ea typeface="휴먼명조"/>
                        </a:rPr>
                        <a:t>/</a:t>
                      </a:r>
                      <a:r>
                        <a:rPr lang="ko-KR" altLang="en-US" sz="1400" kern="0" spc="0" dirty="0" err="1">
                          <a:solidFill>
                            <a:srgbClr val="000000"/>
                          </a:solidFill>
                          <a:effectLst/>
                          <a:latin typeface="휴먼명조"/>
                          <a:ea typeface="휴먼명조"/>
                        </a:rPr>
                        <a:t>만도와</a:t>
                      </a:r>
                      <a:r>
                        <a:rPr lang="ko-KR" altLang="en-US" sz="1400" kern="0" spc="0" dirty="0">
                          <a:solidFill>
                            <a:srgbClr val="000000"/>
                          </a:solidFill>
                          <a:effectLst/>
                          <a:latin typeface="휴먼명조"/>
                          <a:ea typeface="휴먼명조"/>
                        </a:rPr>
                        <a:t> </a:t>
                      </a:r>
                      <a:r>
                        <a:rPr lang="en-US" altLang="ko-KR" sz="1400" b="1" kern="0" spc="0" dirty="0">
                          <a:solidFill>
                            <a:srgbClr val="000000"/>
                          </a:solidFill>
                          <a:effectLst/>
                          <a:latin typeface="휴먼명조"/>
                          <a:ea typeface="휴먼명조"/>
                        </a:rPr>
                        <a:t>Concolic </a:t>
                      </a:r>
                      <a:r>
                        <a:rPr lang="ko-KR" altLang="en-US" sz="1400" b="1" kern="0" spc="0" dirty="0" err="1">
                          <a:solidFill>
                            <a:srgbClr val="000000"/>
                          </a:solidFill>
                          <a:effectLst/>
                          <a:latin typeface="휴먼명조"/>
                          <a:ea typeface="휴먼명조"/>
                        </a:rPr>
                        <a:t>테스팅</a:t>
                      </a:r>
                      <a:r>
                        <a:rPr lang="ko-KR" altLang="en-US" sz="1400" b="1" kern="0" spc="0" dirty="0">
                          <a:solidFill>
                            <a:srgbClr val="000000"/>
                          </a:solidFill>
                          <a:effectLst/>
                          <a:latin typeface="휴먼명조"/>
                          <a:ea typeface="휴먼명조"/>
                        </a:rPr>
                        <a:t> </a:t>
                      </a:r>
                      <a:r>
                        <a:rPr lang="ko-KR" altLang="en-US" sz="1400" b="1" kern="0" spc="0" dirty="0" err="1">
                          <a:solidFill>
                            <a:srgbClr val="000000"/>
                          </a:solidFill>
                          <a:effectLst/>
                          <a:latin typeface="휴먼명조"/>
                          <a:ea typeface="휴먼명조"/>
                        </a:rPr>
                        <a:t>산학연구</a:t>
                      </a:r>
                      <a:r>
                        <a:rPr lang="ko-KR" altLang="en-US" sz="1400" b="1" kern="0" spc="0" dirty="0">
                          <a:solidFill>
                            <a:srgbClr val="000000"/>
                          </a:solidFill>
                          <a:effectLst/>
                          <a:latin typeface="휴먼명조"/>
                          <a:ea typeface="휴먼명조"/>
                        </a:rPr>
                        <a:t> </a:t>
                      </a:r>
                      <a:r>
                        <a:rPr lang="en-US" altLang="ko-KR" sz="1400" b="1" kern="0" spc="0" dirty="0">
                          <a:solidFill>
                            <a:srgbClr val="000000"/>
                          </a:solidFill>
                          <a:effectLst/>
                          <a:latin typeface="휴먼명조"/>
                          <a:ea typeface="휴먼명조"/>
                        </a:rPr>
                        <a:t>16</a:t>
                      </a:r>
                      <a:r>
                        <a:rPr lang="ko-KR" altLang="en-US" sz="1400" b="1" kern="0" spc="0" dirty="0">
                          <a:solidFill>
                            <a:srgbClr val="000000"/>
                          </a:solidFill>
                          <a:effectLst/>
                          <a:latin typeface="휴먼명조"/>
                          <a:ea typeface="휴먼명조"/>
                        </a:rPr>
                        <a:t>건</a:t>
                      </a:r>
                      <a:endParaRPr lang="ko-KR" altLang="en-US" sz="1400" b="1" kern="0" spc="0" dirty="0">
                        <a:solidFill>
                          <a:srgbClr val="000000"/>
                        </a:solidFill>
                        <a:effectLst/>
                        <a:latin typeface="한양신명조"/>
                      </a:endParaRPr>
                    </a:p>
                    <a:p>
                      <a:pPr marL="0" marR="0" lvl="0" indent="0" algn="l" fontAlgn="base" latinLnBrk="0">
                        <a:lnSpc>
                          <a:spcPct val="120000"/>
                        </a:lnSpc>
                        <a:spcBef>
                          <a:spcPts val="0"/>
                        </a:spcBef>
                        <a:spcAft>
                          <a:spcPts val="0"/>
                        </a:spcAft>
                        <a:buFont typeface="Wingdings" panose="05000000000000000000" pitchFamily="2" charset="2"/>
                        <a:buNone/>
                      </a:pPr>
                      <a:r>
                        <a:rPr lang="en-US" altLang="ko-KR" sz="1400" kern="0" spc="0" dirty="0">
                          <a:solidFill>
                            <a:srgbClr val="000000"/>
                          </a:solidFill>
                          <a:effectLst/>
                          <a:latin typeface="HCI Poppy"/>
                          <a:ea typeface="휴먼명조"/>
                        </a:rPr>
                        <a:t>- </a:t>
                      </a:r>
                      <a:r>
                        <a:rPr lang="ko-KR" altLang="en-US" sz="1400" kern="0" spc="0" dirty="0">
                          <a:solidFill>
                            <a:srgbClr val="000000"/>
                          </a:solidFill>
                          <a:effectLst/>
                          <a:latin typeface="휴먼명조"/>
                          <a:ea typeface="휴먼명조"/>
                        </a:rPr>
                        <a:t>산학 성공사례 기사화</a:t>
                      </a:r>
                      <a:r>
                        <a:rPr lang="en-US" altLang="ko-KR" sz="1400" kern="0" spc="0" dirty="0">
                          <a:solidFill>
                            <a:srgbClr val="000000"/>
                          </a:solidFill>
                          <a:effectLst/>
                          <a:latin typeface="HCI Poppy"/>
                          <a:ea typeface="휴먼명조"/>
                        </a:rPr>
                        <a:t>: </a:t>
                      </a:r>
                      <a:r>
                        <a:rPr lang="ko-KR" altLang="en-US" sz="1400" u="sng" kern="0" spc="0" dirty="0">
                          <a:solidFill>
                            <a:srgbClr val="800080"/>
                          </a:solidFill>
                          <a:effectLst/>
                          <a:uFill>
                            <a:solidFill>
                              <a:srgbClr val="800080"/>
                            </a:solidFill>
                          </a:uFill>
                          <a:latin typeface="휴먼명조"/>
                          <a:ea typeface="휴먼명조"/>
                          <a:hlinkClick r:id="rId4"/>
                        </a:rPr>
                        <a:t>현대모비스</a:t>
                      </a:r>
                      <a:r>
                        <a:rPr lang="en-US" altLang="ko-KR" sz="1400" u="sng" kern="0" spc="0" dirty="0">
                          <a:solidFill>
                            <a:srgbClr val="800080"/>
                          </a:solidFill>
                          <a:effectLst/>
                          <a:uFill>
                            <a:solidFill>
                              <a:srgbClr val="800080"/>
                            </a:solidFill>
                          </a:uFill>
                          <a:latin typeface="HCI Poppy"/>
                          <a:ea typeface="휴먼명조"/>
                          <a:hlinkClick r:id="rId4"/>
                        </a:rPr>
                        <a:t>, </a:t>
                      </a:r>
                      <a:r>
                        <a:rPr lang="en-US" sz="1400" u="sng" kern="0" spc="0" dirty="0">
                          <a:solidFill>
                            <a:srgbClr val="800080"/>
                          </a:solidFill>
                          <a:effectLst/>
                          <a:uFill>
                            <a:solidFill>
                              <a:srgbClr val="800080"/>
                            </a:solidFill>
                          </a:uFill>
                          <a:latin typeface="HCI Poppy"/>
                          <a:ea typeface="휴먼명조"/>
                          <a:hlinkClick r:id="rId4"/>
                        </a:rPr>
                        <a:t>AI</a:t>
                      </a:r>
                      <a:r>
                        <a:rPr lang="ko-KR" altLang="en-US" sz="1400" u="sng" kern="0" spc="0" dirty="0">
                          <a:solidFill>
                            <a:srgbClr val="800080"/>
                          </a:solidFill>
                          <a:effectLst/>
                          <a:uFill>
                            <a:solidFill>
                              <a:srgbClr val="800080"/>
                            </a:solidFill>
                          </a:uFill>
                          <a:latin typeface="휴먼명조"/>
                          <a:ea typeface="휴먼명조"/>
                          <a:hlinkClick r:id="rId4"/>
                        </a:rPr>
                        <a:t>기반 소프트웨어 </a:t>
                      </a:r>
                      <a:r>
                        <a:rPr lang="ko-KR" altLang="en-US" sz="1400" u="sng" kern="0" spc="0" dirty="0" err="1">
                          <a:solidFill>
                            <a:srgbClr val="800080"/>
                          </a:solidFill>
                          <a:effectLst/>
                          <a:uFill>
                            <a:solidFill>
                              <a:srgbClr val="800080"/>
                            </a:solidFill>
                          </a:uFill>
                          <a:latin typeface="휴먼명조"/>
                          <a:ea typeface="휴먼명조"/>
                          <a:hlinkClick r:id="rId4"/>
                        </a:rPr>
                        <a:t>검증시스템</a:t>
                      </a:r>
                      <a:r>
                        <a:rPr lang="ko-KR" altLang="en-US" sz="1400" u="sng" kern="0" spc="0" dirty="0">
                          <a:solidFill>
                            <a:srgbClr val="800080"/>
                          </a:solidFill>
                          <a:effectLst/>
                          <a:uFill>
                            <a:solidFill>
                              <a:srgbClr val="800080"/>
                            </a:solidFill>
                          </a:uFill>
                          <a:latin typeface="휴먼명조"/>
                          <a:ea typeface="휴먼명조"/>
                          <a:hlinkClick r:id="rId4"/>
                        </a:rPr>
                        <a:t> 도입 </a:t>
                      </a:r>
                      <a:r>
                        <a:rPr lang="en-US" altLang="ko-KR" sz="1400" u="sng" kern="0" spc="0" dirty="0">
                          <a:solidFill>
                            <a:srgbClr val="800080"/>
                          </a:solidFill>
                          <a:effectLst/>
                          <a:uFill>
                            <a:solidFill>
                              <a:srgbClr val="800080"/>
                            </a:solidFill>
                          </a:uFill>
                          <a:latin typeface="HCI Poppy"/>
                          <a:ea typeface="휴먼명조"/>
                          <a:hlinkClick r:id="rId4"/>
                        </a:rPr>
                        <a:t>"</a:t>
                      </a:r>
                      <a:r>
                        <a:rPr lang="ko-KR" altLang="en-US" sz="1400" u="sng" kern="0" spc="0" dirty="0">
                          <a:solidFill>
                            <a:srgbClr val="800080"/>
                          </a:solidFill>
                          <a:effectLst/>
                          <a:uFill>
                            <a:solidFill>
                              <a:srgbClr val="800080"/>
                            </a:solidFill>
                          </a:uFill>
                          <a:latin typeface="휴먼명조"/>
                          <a:ea typeface="휴먼명조"/>
                          <a:hlinkClick r:id="rId4"/>
                        </a:rPr>
                        <a:t>효율 </a:t>
                      </a:r>
                      <a:r>
                        <a:rPr lang="en-US" altLang="ko-KR" sz="1400" u="sng" kern="0" spc="0" dirty="0">
                          <a:solidFill>
                            <a:srgbClr val="800080"/>
                          </a:solidFill>
                          <a:effectLst/>
                          <a:uFill>
                            <a:solidFill>
                              <a:srgbClr val="800080"/>
                            </a:solidFill>
                          </a:uFill>
                          <a:latin typeface="HCI Poppy"/>
                          <a:ea typeface="휴먼명조"/>
                          <a:hlinkClick r:id="rId4"/>
                        </a:rPr>
                        <a:t>2</a:t>
                      </a:r>
                      <a:r>
                        <a:rPr lang="ko-KR" altLang="en-US" sz="1400" u="sng" kern="0" spc="0" dirty="0">
                          <a:solidFill>
                            <a:srgbClr val="800080"/>
                          </a:solidFill>
                          <a:effectLst/>
                          <a:uFill>
                            <a:solidFill>
                              <a:srgbClr val="800080"/>
                            </a:solidFill>
                          </a:uFill>
                          <a:latin typeface="휴먼명조"/>
                          <a:ea typeface="휴먼명조"/>
                          <a:hlinkClick r:id="rId4"/>
                        </a:rPr>
                        <a:t>배로</a:t>
                      </a:r>
                      <a:r>
                        <a:rPr lang="en-US" altLang="ko-KR" sz="1400" u="sng" kern="0" spc="0" dirty="0">
                          <a:solidFill>
                            <a:srgbClr val="800080"/>
                          </a:solidFill>
                          <a:effectLst/>
                          <a:uFill>
                            <a:solidFill>
                              <a:srgbClr val="800080"/>
                            </a:solidFill>
                          </a:uFill>
                          <a:latin typeface="HCI Poppy"/>
                          <a:ea typeface="휴먼명조"/>
                          <a:hlinkClick r:id="rId4"/>
                        </a:rPr>
                        <a:t>" </a:t>
                      </a:r>
                      <a:br>
                        <a:rPr lang="en-US" altLang="ko-KR" sz="1400" u="sng" kern="0" spc="0" dirty="0">
                          <a:solidFill>
                            <a:srgbClr val="800080"/>
                          </a:solidFill>
                          <a:effectLst/>
                          <a:uFill>
                            <a:solidFill>
                              <a:srgbClr val="800080"/>
                            </a:solidFill>
                          </a:uFill>
                          <a:latin typeface="HCI Poppy"/>
                          <a:ea typeface="휴먼명조"/>
                          <a:hlinkClick r:id="rId4"/>
                        </a:rPr>
                      </a:br>
                      <a:r>
                        <a:rPr lang="en-US" altLang="ko-KR" sz="1400" u="sng" kern="0" spc="0" dirty="0">
                          <a:solidFill>
                            <a:srgbClr val="800080"/>
                          </a:solidFill>
                          <a:effectLst/>
                          <a:uFill>
                            <a:solidFill>
                              <a:srgbClr val="800080"/>
                            </a:solidFill>
                          </a:uFill>
                          <a:latin typeface="HCI Poppy"/>
                          <a:ea typeface="휴먼명조"/>
                          <a:hlinkClick r:id="rId4"/>
                        </a:rPr>
                        <a:t>  (</a:t>
                      </a:r>
                      <a:r>
                        <a:rPr lang="ko-KR" altLang="en-US" sz="1400" u="sng" kern="0" spc="0" dirty="0">
                          <a:solidFill>
                            <a:srgbClr val="800080"/>
                          </a:solidFill>
                          <a:effectLst/>
                          <a:uFill>
                            <a:solidFill>
                              <a:srgbClr val="800080"/>
                            </a:solidFill>
                          </a:uFill>
                          <a:latin typeface="휴먼명조"/>
                          <a:ea typeface="휴먼명조"/>
                          <a:hlinkClick r:id="rId4"/>
                        </a:rPr>
                        <a:t>연합뉴스 </a:t>
                      </a:r>
                      <a:r>
                        <a:rPr lang="en-US" altLang="ko-KR" sz="1400" u="sng" kern="0" spc="0" dirty="0">
                          <a:solidFill>
                            <a:srgbClr val="800080"/>
                          </a:solidFill>
                          <a:effectLst/>
                          <a:uFill>
                            <a:solidFill>
                              <a:srgbClr val="800080"/>
                            </a:solidFill>
                          </a:uFill>
                          <a:latin typeface="HCI Poppy"/>
                          <a:ea typeface="휴먼명조"/>
                          <a:hlinkClick r:id="rId4"/>
                        </a:rPr>
                        <a:t>2018.07.22)</a:t>
                      </a:r>
                      <a:r>
                        <a:rPr lang="ko-KR" altLang="en-US" sz="1400" kern="0" spc="0" dirty="0">
                          <a:solidFill>
                            <a:srgbClr val="000000"/>
                          </a:solidFill>
                          <a:effectLst/>
                          <a:latin typeface="한양신명조"/>
                          <a:ea typeface="휴먼명조"/>
                        </a:rPr>
                        <a:t> </a:t>
                      </a:r>
                      <a:r>
                        <a:rPr lang="en-US" sz="1400" u="sng" kern="0" spc="0" dirty="0">
                          <a:solidFill>
                            <a:srgbClr val="0000FF"/>
                          </a:solidFill>
                          <a:effectLst/>
                          <a:uFill>
                            <a:solidFill>
                              <a:srgbClr val="0000FF"/>
                            </a:solidFill>
                          </a:uFill>
                          <a:latin typeface="HCI Poppy"/>
                          <a:ea typeface="휴먼명조"/>
                          <a:hlinkClick r:id="rId4"/>
                        </a:rPr>
                        <a:t>https://www.yna.co.kr/view/AKR20180720158800003</a:t>
                      </a:r>
                      <a:endParaRPr lang="en-US" sz="1400" kern="0" spc="0" dirty="0">
                        <a:solidFill>
                          <a:srgbClr val="000000"/>
                        </a:solidFill>
                        <a:effectLst/>
                        <a:latin typeface="한양신명조"/>
                      </a:endParaRPr>
                    </a:p>
                    <a:p>
                      <a:pPr marL="0" marR="0" lvl="0" indent="0" algn="just" fontAlgn="base" latinLnBrk="1">
                        <a:lnSpc>
                          <a:spcPct val="120000"/>
                        </a:lnSpc>
                        <a:spcBef>
                          <a:spcPts val="0"/>
                        </a:spcBef>
                        <a:spcAft>
                          <a:spcPts val="0"/>
                        </a:spcAft>
                        <a:buFont typeface="Wingdings" panose="05000000000000000000" pitchFamily="2" charset="2"/>
                        <a:buNone/>
                      </a:pPr>
                      <a:r>
                        <a:rPr lang="en-US" altLang="ko-KR" sz="1400" kern="0" spc="0" dirty="0">
                          <a:solidFill>
                            <a:srgbClr val="000000"/>
                          </a:solidFill>
                          <a:effectLst/>
                          <a:latin typeface="HCI Poppy"/>
                          <a:ea typeface="휴먼명조"/>
                        </a:rPr>
                        <a:t>- </a:t>
                      </a:r>
                      <a:r>
                        <a:rPr lang="en-US" sz="1400" kern="0" spc="0" dirty="0">
                          <a:solidFill>
                            <a:srgbClr val="000000"/>
                          </a:solidFill>
                          <a:effectLst/>
                          <a:latin typeface="HCI Poppy"/>
                          <a:ea typeface="휴먼명조"/>
                        </a:rPr>
                        <a:t>50</a:t>
                      </a:r>
                      <a:r>
                        <a:rPr lang="ko-KR" altLang="en-US" sz="1400" kern="0" spc="0" dirty="0" err="1">
                          <a:solidFill>
                            <a:srgbClr val="000000"/>
                          </a:solidFill>
                          <a:effectLst/>
                          <a:latin typeface="휴먼명조"/>
                          <a:ea typeface="휴먼명조"/>
                        </a:rPr>
                        <a:t>여회</a:t>
                      </a:r>
                      <a:r>
                        <a:rPr lang="ko-KR" altLang="en-US" sz="1400" kern="0" spc="0" dirty="0">
                          <a:solidFill>
                            <a:srgbClr val="000000"/>
                          </a:solidFill>
                          <a:effectLst/>
                          <a:latin typeface="휴먼명조"/>
                          <a:ea typeface="휴먼명조"/>
                        </a:rPr>
                        <a:t> 산업체 세미나 및 </a:t>
                      </a:r>
                      <a:r>
                        <a:rPr lang="en-US" sz="1400" kern="0" spc="0" dirty="0">
                          <a:solidFill>
                            <a:srgbClr val="000000"/>
                          </a:solidFill>
                          <a:effectLst/>
                          <a:latin typeface="HCI Poppy"/>
                          <a:ea typeface="휴먼명조"/>
                        </a:rPr>
                        <a:t>LG/</a:t>
                      </a:r>
                      <a:r>
                        <a:rPr lang="ko-KR" altLang="en-US" sz="1400" kern="0" spc="0" dirty="0">
                          <a:solidFill>
                            <a:srgbClr val="000000"/>
                          </a:solidFill>
                          <a:effectLst/>
                          <a:latin typeface="휴먼명조"/>
                          <a:ea typeface="휴먼명조"/>
                        </a:rPr>
                        <a:t>삼성</a:t>
                      </a:r>
                      <a:r>
                        <a:rPr lang="en-US" altLang="ko-KR" sz="1400" kern="0" spc="0" dirty="0">
                          <a:solidFill>
                            <a:srgbClr val="000000"/>
                          </a:solidFill>
                          <a:effectLst/>
                          <a:latin typeface="HCI Poppy"/>
                          <a:ea typeface="휴먼명조"/>
                        </a:rPr>
                        <a:t>/</a:t>
                      </a:r>
                      <a:r>
                        <a:rPr lang="ko-KR" altLang="en-US" sz="1400" kern="0" spc="0" dirty="0">
                          <a:solidFill>
                            <a:srgbClr val="000000"/>
                          </a:solidFill>
                          <a:effectLst/>
                          <a:latin typeface="휴먼명조"/>
                          <a:ea typeface="휴먼명조"/>
                        </a:rPr>
                        <a:t>현대모비스 등에서 자문 및 </a:t>
                      </a:r>
                      <a:r>
                        <a:rPr lang="en-US" sz="1400" kern="0" spc="0" dirty="0">
                          <a:solidFill>
                            <a:srgbClr val="000000"/>
                          </a:solidFill>
                          <a:effectLst/>
                          <a:latin typeface="HCI Poppy"/>
                          <a:ea typeface="휴먼명조"/>
                        </a:rPr>
                        <a:t>SW </a:t>
                      </a:r>
                      <a:r>
                        <a:rPr lang="ko-KR" altLang="en-US" sz="1400" kern="0" spc="0" dirty="0" err="1">
                          <a:solidFill>
                            <a:srgbClr val="000000"/>
                          </a:solidFill>
                          <a:effectLst/>
                          <a:latin typeface="휴먼명조"/>
                          <a:ea typeface="휴먼명조"/>
                        </a:rPr>
                        <a:t>테스팅</a:t>
                      </a:r>
                      <a:r>
                        <a:rPr lang="ko-KR" altLang="en-US" sz="1400" kern="0" spc="0" dirty="0">
                          <a:solidFill>
                            <a:srgbClr val="000000"/>
                          </a:solidFill>
                          <a:effectLst/>
                          <a:latin typeface="휴먼명조"/>
                          <a:ea typeface="휴먼명조"/>
                        </a:rPr>
                        <a:t> 교육 수행 </a:t>
                      </a:r>
                      <a:endParaRPr lang="ko-KR" altLang="en-US" sz="1400" kern="0" spc="0" dirty="0">
                        <a:solidFill>
                          <a:srgbClr val="000000"/>
                        </a:solidFill>
                        <a:effectLst/>
                        <a:latin typeface="한양신명조"/>
                      </a:endParaRPr>
                    </a:p>
                    <a:p>
                      <a:pPr marL="105410" marR="0" indent="-105410" algn="just" fontAlgn="base" latinLnBrk="1">
                        <a:lnSpc>
                          <a:spcPct val="120000"/>
                        </a:lnSpc>
                        <a:spcBef>
                          <a:spcPts val="0"/>
                        </a:spcBef>
                        <a:spcAft>
                          <a:spcPts val="0"/>
                        </a:spcAft>
                      </a:pPr>
                      <a:r>
                        <a:rPr lang="en-US" sz="1400" kern="0" spc="0" dirty="0">
                          <a:solidFill>
                            <a:srgbClr val="000000"/>
                          </a:solidFill>
                          <a:effectLst/>
                          <a:latin typeface="HCI Poppy"/>
                          <a:ea typeface="휴먼명조"/>
                        </a:rPr>
                        <a:t>c. SW </a:t>
                      </a:r>
                      <a:r>
                        <a:rPr lang="ko-KR" altLang="en-US" sz="1400" kern="0" spc="0" dirty="0">
                          <a:solidFill>
                            <a:srgbClr val="000000"/>
                          </a:solidFill>
                          <a:effectLst/>
                          <a:latin typeface="휴먼명조"/>
                          <a:ea typeface="휴먼명조"/>
                        </a:rPr>
                        <a:t>자동 </a:t>
                      </a:r>
                      <a:r>
                        <a:rPr lang="ko-KR" altLang="en-US" sz="1400" kern="0" spc="0" dirty="0" err="1">
                          <a:solidFill>
                            <a:srgbClr val="000000"/>
                          </a:solidFill>
                          <a:effectLst/>
                          <a:latin typeface="휴먼명조"/>
                          <a:ea typeface="휴먼명조"/>
                        </a:rPr>
                        <a:t>테스팅</a:t>
                      </a:r>
                      <a:r>
                        <a:rPr lang="ko-KR" altLang="en-US" sz="1400" kern="0" spc="0" dirty="0">
                          <a:solidFill>
                            <a:srgbClr val="000000"/>
                          </a:solidFill>
                          <a:effectLst/>
                          <a:latin typeface="휴먼명조"/>
                          <a:ea typeface="휴먼명조"/>
                        </a:rPr>
                        <a:t> 관련 특허 발명 </a:t>
                      </a:r>
                      <a:r>
                        <a:rPr lang="en-US" altLang="ko-KR" sz="1400" kern="0" spc="0" dirty="0">
                          <a:solidFill>
                            <a:srgbClr val="000000"/>
                          </a:solidFill>
                          <a:effectLst/>
                          <a:latin typeface="HCI Poppy"/>
                          <a:ea typeface="휴먼명조"/>
                        </a:rPr>
                        <a:t>6</a:t>
                      </a:r>
                      <a:r>
                        <a:rPr lang="ko-KR" altLang="en-US" sz="1400" kern="0" spc="0" dirty="0">
                          <a:solidFill>
                            <a:srgbClr val="000000"/>
                          </a:solidFill>
                          <a:effectLst/>
                          <a:latin typeface="휴먼명조"/>
                          <a:ea typeface="휴먼명조"/>
                        </a:rPr>
                        <a:t>건 </a:t>
                      </a:r>
                      <a:r>
                        <a:rPr lang="en-US" altLang="ko-KR" sz="1400" kern="0" spc="0" dirty="0">
                          <a:solidFill>
                            <a:srgbClr val="000000"/>
                          </a:solidFill>
                          <a:effectLst/>
                          <a:latin typeface="HCI Poppy"/>
                          <a:ea typeface="휴먼명조"/>
                        </a:rPr>
                        <a:t>(</a:t>
                      </a:r>
                      <a:r>
                        <a:rPr lang="ko-KR" altLang="en-US" sz="1400" kern="0" spc="0" dirty="0" err="1">
                          <a:solidFill>
                            <a:srgbClr val="000000"/>
                          </a:solidFill>
                          <a:effectLst/>
                          <a:latin typeface="휴먼명조"/>
                          <a:ea typeface="휴먼명조"/>
                        </a:rPr>
                        <a:t>등록완료</a:t>
                      </a:r>
                      <a:r>
                        <a:rPr lang="ko-KR" altLang="en-US" sz="1400" kern="0" spc="0" dirty="0">
                          <a:solidFill>
                            <a:srgbClr val="000000"/>
                          </a:solidFill>
                          <a:effectLst/>
                          <a:latin typeface="휴먼명조"/>
                          <a:ea typeface="휴먼명조"/>
                        </a:rPr>
                        <a:t> </a:t>
                      </a:r>
                      <a:r>
                        <a:rPr lang="en-US" altLang="ko-KR" sz="1400" kern="0" spc="0" dirty="0">
                          <a:solidFill>
                            <a:srgbClr val="000000"/>
                          </a:solidFill>
                          <a:effectLst/>
                          <a:latin typeface="HCI Poppy"/>
                          <a:ea typeface="휴먼명조"/>
                        </a:rPr>
                        <a:t>3</a:t>
                      </a:r>
                      <a:r>
                        <a:rPr lang="ko-KR" altLang="en-US" sz="1400" kern="0" spc="0" dirty="0">
                          <a:solidFill>
                            <a:srgbClr val="000000"/>
                          </a:solidFill>
                          <a:effectLst/>
                          <a:latin typeface="휴먼명조"/>
                          <a:ea typeface="휴먼명조"/>
                        </a:rPr>
                        <a:t>건</a:t>
                      </a:r>
                      <a:r>
                        <a:rPr lang="en-US" altLang="ko-KR" sz="1400" kern="0" spc="0" dirty="0">
                          <a:solidFill>
                            <a:srgbClr val="000000"/>
                          </a:solidFill>
                          <a:effectLst/>
                          <a:latin typeface="HCI Poppy"/>
                          <a:ea typeface="휴먼명조"/>
                        </a:rPr>
                        <a:t>+</a:t>
                      </a:r>
                      <a:r>
                        <a:rPr lang="ko-KR" altLang="en-US" sz="1400" kern="0" spc="0" dirty="0" err="1">
                          <a:solidFill>
                            <a:srgbClr val="000000"/>
                          </a:solidFill>
                          <a:effectLst/>
                          <a:latin typeface="휴먼명조"/>
                          <a:ea typeface="휴먼명조"/>
                        </a:rPr>
                        <a:t>출원중</a:t>
                      </a:r>
                      <a:r>
                        <a:rPr lang="ko-KR" altLang="en-US" sz="1400" kern="0" spc="0" dirty="0">
                          <a:solidFill>
                            <a:srgbClr val="000000"/>
                          </a:solidFill>
                          <a:effectLst/>
                          <a:latin typeface="휴먼명조"/>
                          <a:ea typeface="휴먼명조"/>
                        </a:rPr>
                        <a:t> </a:t>
                      </a:r>
                      <a:r>
                        <a:rPr lang="en-US" altLang="ko-KR" sz="1400" kern="0" spc="0" dirty="0">
                          <a:solidFill>
                            <a:srgbClr val="000000"/>
                          </a:solidFill>
                          <a:effectLst/>
                          <a:latin typeface="HCI Poppy"/>
                          <a:ea typeface="휴먼명조"/>
                        </a:rPr>
                        <a:t>3</a:t>
                      </a:r>
                      <a:r>
                        <a:rPr lang="ko-KR" altLang="en-US" sz="1400" kern="0" spc="0" dirty="0">
                          <a:solidFill>
                            <a:srgbClr val="000000"/>
                          </a:solidFill>
                          <a:effectLst/>
                          <a:latin typeface="휴먼명조"/>
                          <a:ea typeface="휴먼명조"/>
                        </a:rPr>
                        <a:t>건</a:t>
                      </a:r>
                      <a:r>
                        <a:rPr lang="en-US" altLang="ko-KR" sz="1400" kern="0" spc="0" dirty="0">
                          <a:solidFill>
                            <a:srgbClr val="000000"/>
                          </a:solidFill>
                          <a:effectLst/>
                          <a:latin typeface="HCI Poppy"/>
                          <a:ea typeface="휴먼명조"/>
                        </a:rPr>
                        <a:t>) </a:t>
                      </a:r>
                      <a:r>
                        <a:rPr lang="ko-KR" altLang="en-US" sz="1400" kern="0" spc="0" dirty="0">
                          <a:solidFill>
                            <a:srgbClr val="000000"/>
                          </a:solidFill>
                          <a:effectLst/>
                          <a:latin typeface="휴먼명조"/>
                          <a:ea typeface="휴먼명조"/>
                        </a:rPr>
                        <a:t>및 </a:t>
                      </a:r>
                      <a:r>
                        <a:rPr lang="en-US" sz="1400" kern="0" spc="0" dirty="0">
                          <a:solidFill>
                            <a:srgbClr val="000000"/>
                          </a:solidFill>
                          <a:effectLst/>
                          <a:latin typeface="HCI Poppy"/>
                          <a:ea typeface="휴먼명조"/>
                        </a:rPr>
                        <a:t>SW </a:t>
                      </a:r>
                      <a:r>
                        <a:rPr lang="ko-KR" altLang="en-US" sz="1400" kern="0" spc="0" dirty="0">
                          <a:solidFill>
                            <a:srgbClr val="000000"/>
                          </a:solidFill>
                          <a:effectLst/>
                          <a:latin typeface="휴먼명조"/>
                          <a:ea typeface="휴먼명조"/>
                        </a:rPr>
                        <a:t>저작권 등록 </a:t>
                      </a:r>
                      <a:r>
                        <a:rPr lang="en-US" altLang="ko-KR" sz="1400" kern="0" spc="0" dirty="0">
                          <a:solidFill>
                            <a:srgbClr val="000000"/>
                          </a:solidFill>
                          <a:effectLst/>
                          <a:latin typeface="HCI Poppy"/>
                          <a:ea typeface="휴먼명조"/>
                        </a:rPr>
                        <a:t>3</a:t>
                      </a:r>
                      <a:r>
                        <a:rPr lang="ko-KR" altLang="en-US" sz="1400" kern="0" spc="0" dirty="0">
                          <a:solidFill>
                            <a:srgbClr val="000000"/>
                          </a:solidFill>
                          <a:effectLst/>
                          <a:latin typeface="휴먼명조"/>
                          <a:ea typeface="휴먼명조"/>
                        </a:rPr>
                        <a:t>건</a:t>
                      </a:r>
                      <a:endParaRPr lang="ko-KR" altLang="en-US" sz="1400" kern="0" spc="0" dirty="0">
                        <a:solidFill>
                          <a:srgbClr val="000000"/>
                        </a:solidFill>
                        <a:effectLst/>
                        <a:latin typeface="한양신명조"/>
                      </a:endParaRPr>
                    </a:p>
                    <a:p>
                      <a:pPr marL="105410" marR="0" indent="-105410" algn="just" fontAlgn="base" latinLnBrk="1">
                        <a:lnSpc>
                          <a:spcPct val="120000"/>
                        </a:lnSpc>
                        <a:spcBef>
                          <a:spcPts val="0"/>
                        </a:spcBef>
                        <a:spcAft>
                          <a:spcPts val="0"/>
                        </a:spcAft>
                      </a:pPr>
                      <a:r>
                        <a:rPr lang="en-US" sz="1400" kern="0" spc="0" dirty="0">
                          <a:solidFill>
                            <a:srgbClr val="000000"/>
                          </a:solidFill>
                          <a:effectLst/>
                          <a:latin typeface="HCI Poppy"/>
                          <a:ea typeface="휴먼명조"/>
                        </a:rPr>
                        <a:t>d. </a:t>
                      </a:r>
                      <a:r>
                        <a:rPr lang="ko-KR" altLang="en-US" sz="1400" kern="0" spc="0" dirty="0">
                          <a:solidFill>
                            <a:srgbClr val="000000"/>
                          </a:solidFill>
                          <a:effectLst/>
                          <a:latin typeface="휴먼명조"/>
                          <a:ea typeface="휴먼명조"/>
                        </a:rPr>
                        <a:t>과거 </a:t>
                      </a:r>
                      <a:r>
                        <a:rPr lang="en-US" altLang="ko-KR" sz="1400" kern="0" spc="0" dirty="0">
                          <a:solidFill>
                            <a:srgbClr val="000000"/>
                          </a:solidFill>
                          <a:effectLst/>
                          <a:latin typeface="HCI Poppy"/>
                          <a:ea typeface="휴먼명조"/>
                        </a:rPr>
                        <a:t>13</a:t>
                      </a:r>
                      <a:r>
                        <a:rPr lang="ko-KR" altLang="en-US" sz="1400" kern="0" spc="0" dirty="0">
                          <a:solidFill>
                            <a:srgbClr val="000000"/>
                          </a:solidFill>
                          <a:effectLst/>
                          <a:latin typeface="휴먼명조"/>
                          <a:ea typeface="휴먼명조"/>
                        </a:rPr>
                        <a:t>년간 </a:t>
                      </a:r>
                      <a:r>
                        <a:rPr lang="en-US" sz="1400" kern="0" spc="0" dirty="0">
                          <a:solidFill>
                            <a:srgbClr val="000000"/>
                          </a:solidFill>
                          <a:effectLst/>
                          <a:latin typeface="HCI Poppy"/>
                          <a:ea typeface="휴먼명조"/>
                        </a:rPr>
                        <a:t>SW </a:t>
                      </a:r>
                      <a:r>
                        <a:rPr lang="ko-KR" altLang="en-US" sz="1400" kern="0" spc="0" dirty="0">
                          <a:solidFill>
                            <a:srgbClr val="000000"/>
                          </a:solidFill>
                          <a:effectLst/>
                          <a:latin typeface="휴먼명조"/>
                          <a:ea typeface="휴먼명조"/>
                        </a:rPr>
                        <a:t>자동 </a:t>
                      </a:r>
                      <a:r>
                        <a:rPr lang="ko-KR" altLang="en-US" sz="1400" kern="0" spc="0" dirty="0" err="1">
                          <a:solidFill>
                            <a:srgbClr val="000000"/>
                          </a:solidFill>
                          <a:effectLst/>
                          <a:latin typeface="휴먼명조"/>
                          <a:ea typeface="휴먼명조"/>
                        </a:rPr>
                        <a:t>테스팅</a:t>
                      </a:r>
                      <a:r>
                        <a:rPr lang="ko-KR" altLang="en-US" sz="1400" kern="0" spc="0" dirty="0">
                          <a:solidFill>
                            <a:srgbClr val="000000"/>
                          </a:solidFill>
                          <a:effectLst/>
                          <a:latin typeface="휴먼명조"/>
                          <a:ea typeface="휴먼명조"/>
                        </a:rPr>
                        <a:t> 국가연구과제 성공적 수행 </a:t>
                      </a:r>
                      <a:r>
                        <a:rPr lang="en-US" altLang="ko-KR" sz="1400" kern="0" spc="0" dirty="0">
                          <a:solidFill>
                            <a:srgbClr val="000000"/>
                          </a:solidFill>
                          <a:effectLst/>
                          <a:latin typeface="HCI Poppy"/>
                          <a:ea typeface="휴먼명조"/>
                        </a:rPr>
                        <a:t>(</a:t>
                      </a:r>
                      <a:r>
                        <a:rPr lang="ko-KR" altLang="en-US" sz="1400" kern="0" spc="0" dirty="0">
                          <a:solidFill>
                            <a:srgbClr val="000000"/>
                          </a:solidFill>
                          <a:effectLst/>
                          <a:latin typeface="휴먼명조"/>
                          <a:ea typeface="휴먼명조"/>
                        </a:rPr>
                        <a:t>총 연구과제 연구비 </a:t>
                      </a:r>
                      <a:r>
                        <a:rPr lang="en-US" altLang="ko-KR" sz="1400" kern="0" spc="0" dirty="0">
                          <a:solidFill>
                            <a:srgbClr val="000000"/>
                          </a:solidFill>
                          <a:effectLst/>
                          <a:latin typeface="HCI Poppy"/>
                          <a:ea typeface="휴먼명조"/>
                        </a:rPr>
                        <a:t>43</a:t>
                      </a:r>
                      <a:r>
                        <a:rPr lang="ko-KR" altLang="en-US" sz="1400" kern="0" spc="0" dirty="0">
                          <a:solidFill>
                            <a:srgbClr val="000000"/>
                          </a:solidFill>
                          <a:effectLst/>
                          <a:latin typeface="휴먼명조"/>
                          <a:ea typeface="휴먼명조"/>
                        </a:rPr>
                        <a:t>억</a:t>
                      </a:r>
                      <a:r>
                        <a:rPr lang="en-US" altLang="ko-KR" sz="1400" kern="0" spc="0" dirty="0">
                          <a:solidFill>
                            <a:srgbClr val="000000"/>
                          </a:solidFill>
                          <a:effectLst/>
                          <a:latin typeface="HCI Poppy"/>
                          <a:ea typeface="휴먼명조"/>
                        </a:rPr>
                        <a:t>) </a:t>
                      </a:r>
                      <a:endParaRPr lang="ko-KR" altLang="en-US" sz="1400" kern="0" spc="0" dirty="0">
                        <a:solidFill>
                          <a:srgbClr val="000000"/>
                        </a:solidFill>
                        <a:effectLst/>
                        <a:latin typeface="한양신명조"/>
                      </a:endParaRPr>
                    </a:p>
                    <a:p>
                      <a:pPr marL="0" marR="0" lvl="0" indent="0" algn="just" fontAlgn="base" latinLnBrk="1">
                        <a:lnSpc>
                          <a:spcPct val="120000"/>
                        </a:lnSpc>
                        <a:spcBef>
                          <a:spcPts val="0"/>
                        </a:spcBef>
                        <a:spcAft>
                          <a:spcPts val="0"/>
                        </a:spcAft>
                        <a:buFont typeface="Wingdings" panose="05000000000000000000" pitchFamily="2" charset="2"/>
                        <a:buNone/>
                      </a:pPr>
                      <a:r>
                        <a:rPr lang="en-US" altLang="ko-KR" sz="1400" kern="0" spc="0" dirty="0">
                          <a:solidFill>
                            <a:srgbClr val="000000"/>
                          </a:solidFill>
                          <a:effectLst/>
                          <a:latin typeface="HCI Poppy"/>
                          <a:ea typeface="휴먼명조"/>
                        </a:rPr>
                        <a:t>- </a:t>
                      </a:r>
                      <a:r>
                        <a:rPr lang="en-US" sz="1400" kern="0" spc="0" dirty="0">
                          <a:solidFill>
                            <a:srgbClr val="000000"/>
                          </a:solidFill>
                          <a:effectLst/>
                          <a:latin typeface="HCI Poppy"/>
                          <a:ea typeface="휴먼명조"/>
                        </a:rPr>
                        <a:t>NRF </a:t>
                      </a:r>
                      <a:r>
                        <a:rPr lang="ko-KR" altLang="en-US" sz="1400" kern="0" spc="0" dirty="0" err="1">
                          <a:solidFill>
                            <a:srgbClr val="000000"/>
                          </a:solidFill>
                          <a:effectLst/>
                          <a:latin typeface="휴먼명조"/>
                          <a:ea typeface="휴먼명조"/>
                        </a:rPr>
                        <a:t>차세정</a:t>
                      </a:r>
                      <a:r>
                        <a:rPr lang="ko-KR" altLang="en-US" sz="1400" kern="0" spc="0" dirty="0">
                          <a:solidFill>
                            <a:srgbClr val="000000"/>
                          </a:solidFill>
                          <a:effectLst/>
                          <a:latin typeface="휴먼명조"/>
                          <a:ea typeface="휴먼명조"/>
                        </a:rPr>
                        <a:t> </a:t>
                      </a:r>
                      <a:r>
                        <a:rPr lang="ko-KR" altLang="en-US" sz="1400" kern="0" spc="0" dirty="0" err="1">
                          <a:solidFill>
                            <a:srgbClr val="000000"/>
                          </a:solidFill>
                          <a:effectLst/>
                          <a:latin typeface="휴먼명조"/>
                          <a:ea typeface="휴먼명조"/>
                        </a:rPr>
                        <a:t>대형과제</a:t>
                      </a:r>
                      <a:r>
                        <a:rPr lang="ko-KR" altLang="en-US" sz="1400" kern="0" spc="0" dirty="0">
                          <a:solidFill>
                            <a:srgbClr val="000000"/>
                          </a:solidFill>
                          <a:effectLst/>
                          <a:latin typeface="휴먼명조"/>
                          <a:ea typeface="휴먼명조"/>
                        </a:rPr>
                        <a:t> 총괄 책임 </a:t>
                      </a:r>
                      <a:r>
                        <a:rPr lang="ko-KR" altLang="en-US" sz="1400" kern="0" spc="0" dirty="0" err="1">
                          <a:solidFill>
                            <a:srgbClr val="000000"/>
                          </a:solidFill>
                          <a:effectLst/>
                          <a:latin typeface="휴먼명조"/>
                          <a:ea typeface="휴먼명조"/>
                        </a:rPr>
                        <a:t>역임중</a:t>
                      </a:r>
                      <a:r>
                        <a:rPr lang="ko-KR" altLang="en-US" sz="1400" kern="0" spc="0" dirty="0">
                          <a:solidFill>
                            <a:srgbClr val="000000"/>
                          </a:solidFill>
                          <a:effectLst/>
                          <a:latin typeface="휴먼명조"/>
                          <a:ea typeface="휴먼명조"/>
                        </a:rPr>
                        <a:t> </a:t>
                      </a:r>
                      <a:r>
                        <a:rPr lang="en-US" altLang="ko-KR" sz="1400" kern="0" spc="0" dirty="0">
                          <a:solidFill>
                            <a:srgbClr val="000000"/>
                          </a:solidFill>
                          <a:effectLst/>
                          <a:latin typeface="HCI Poppy"/>
                          <a:ea typeface="휴먼명조"/>
                        </a:rPr>
                        <a:t>(</a:t>
                      </a:r>
                      <a:r>
                        <a:rPr lang="ko-KR" altLang="en-US" sz="1400" kern="0" spc="0" dirty="0" err="1">
                          <a:solidFill>
                            <a:srgbClr val="000000"/>
                          </a:solidFill>
                          <a:effectLst/>
                          <a:latin typeface="휴먼명조"/>
                          <a:ea typeface="휴먼명조"/>
                        </a:rPr>
                        <a:t>과제명</a:t>
                      </a:r>
                      <a:r>
                        <a:rPr lang="en-US" altLang="ko-KR" sz="1400" kern="0" spc="0" dirty="0">
                          <a:solidFill>
                            <a:srgbClr val="000000"/>
                          </a:solidFill>
                          <a:effectLst/>
                          <a:latin typeface="HCI Poppy"/>
                          <a:ea typeface="휴먼명조"/>
                        </a:rPr>
                        <a:t>: </a:t>
                      </a:r>
                      <a:r>
                        <a:rPr lang="ko-KR" altLang="en-US" sz="1400" kern="0" spc="0" dirty="0">
                          <a:solidFill>
                            <a:srgbClr val="000000"/>
                          </a:solidFill>
                          <a:effectLst/>
                          <a:latin typeface="휴먼명조"/>
                          <a:ea typeface="휴먼명조"/>
                        </a:rPr>
                        <a:t>지능형 자동화를 통한 </a:t>
                      </a:r>
                      <a:r>
                        <a:rPr lang="ko-KR" altLang="en-US" sz="1400" kern="0" spc="0" dirty="0" err="1">
                          <a:solidFill>
                            <a:srgbClr val="000000"/>
                          </a:solidFill>
                          <a:effectLst/>
                          <a:latin typeface="휴먼명조"/>
                          <a:ea typeface="휴먼명조"/>
                        </a:rPr>
                        <a:t>풀스택</a:t>
                      </a:r>
                      <a:r>
                        <a:rPr lang="ko-KR" altLang="en-US" sz="1400" kern="0" spc="0" dirty="0">
                          <a:solidFill>
                            <a:srgbClr val="000000"/>
                          </a:solidFill>
                          <a:effectLst/>
                          <a:latin typeface="휴먼명조"/>
                          <a:ea typeface="휴먼명조"/>
                        </a:rPr>
                        <a:t> </a:t>
                      </a:r>
                      <a:r>
                        <a:rPr lang="en-US" sz="1400" kern="0" spc="0" dirty="0">
                          <a:solidFill>
                            <a:srgbClr val="000000"/>
                          </a:solidFill>
                          <a:effectLst/>
                          <a:latin typeface="HCI Poppy"/>
                          <a:ea typeface="휴먼명조"/>
                        </a:rPr>
                        <a:t>SW</a:t>
                      </a:r>
                      <a:r>
                        <a:rPr lang="ko-KR" altLang="en-US" sz="1400" kern="0" spc="0" dirty="0">
                          <a:solidFill>
                            <a:srgbClr val="000000"/>
                          </a:solidFill>
                          <a:effectLst/>
                          <a:latin typeface="휴먼명조"/>
                          <a:ea typeface="휴먼명조"/>
                        </a:rPr>
                        <a:t>의 다중언어 </a:t>
                      </a:r>
                      <a:br>
                        <a:rPr lang="en-US" altLang="ko-KR" sz="1400" kern="0" spc="0" dirty="0">
                          <a:solidFill>
                            <a:srgbClr val="000000"/>
                          </a:solidFill>
                          <a:effectLst/>
                          <a:latin typeface="휴먼명조"/>
                          <a:ea typeface="휴먼명조"/>
                        </a:rPr>
                      </a:br>
                      <a:r>
                        <a:rPr lang="en-US" altLang="ko-KR" sz="1400" kern="0" spc="0" dirty="0">
                          <a:solidFill>
                            <a:srgbClr val="000000"/>
                          </a:solidFill>
                          <a:effectLst/>
                          <a:latin typeface="휴먼명조"/>
                          <a:ea typeface="휴먼명조"/>
                        </a:rPr>
                        <a:t>   </a:t>
                      </a:r>
                      <a:r>
                        <a:rPr lang="ko-KR" altLang="en-US" sz="1400" kern="0" spc="0" dirty="0">
                          <a:solidFill>
                            <a:srgbClr val="000000"/>
                          </a:solidFill>
                          <a:effectLst/>
                          <a:latin typeface="휴먼명조"/>
                          <a:ea typeface="휴먼명조"/>
                        </a:rPr>
                        <a:t>검증 및 디버깅 </a:t>
                      </a:r>
                      <a:r>
                        <a:rPr lang="en-US" altLang="ko-KR" sz="1400" kern="0" spc="0" dirty="0">
                          <a:solidFill>
                            <a:srgbClr val="000000"/>
                          </a:solidFill>
                          <a:effectLst/>
                          <a:latin typeface="HCI Poppy"/>
                          <a:ea typeface="휴먼명조"/>
                        </a:rPr>
                        <a:t>(6</a:t>
                      </a:r>
                      <a:r>
                        <a:rPr lang="ko-KR" altLang="en-US" sz="1400" kern="0" spc="0" dirty="0">
                          <a:solidFill>
                            <a:srgbClr val="000000"/>
                          </a:solidFill>
                          <a:effectLst/>
                          <a:latin typeface="휴먼명조"/>
                          <a:ea typeface="휴먼명조"/>
                        </a:rPr>
                        <a:t>개 대학의 교수 </a:t>
                      </a:r>
                      <a:r>
                        <a:rPr lang="en-US" altLang="ko-KR" sz="1400" kern="0" spc="0" dirty="0">
                          <a:solidFill>
                            <a:srgbClr val="000000"/>
                          </a:solidFill>
                          <a:effectLst/>
                          <a:latin typeface="HCI Poppy"/>
                          <a:ea typeface="휴먼명조"/>
                        </a:rPr>
                        <a:t>9</a:t>
                      </a:r>
                      <a:r>
                        <a:rPr lang="ko-KR" altLang="en-US" sz="1400" kern="0" spc="0" dirty="0">
                          <a:solidFill>
                            <a:srgbClr val="000000"/>
                          </a:solidFill>
                          <a:effectLst/>
                          <a:latin typeface="휴먼명조"/>
                          <a:ea typeface="휴먼명조"/>
                        </a:rPr>
                        <a:t>명과 총 </a:t>
                      </a:r>
                      <a:r>
                        <a:rPr lang="en-US" altLang="ko-KR" sz="1400" kern="0" spc="0" dirty="0">
                          <a:solidFill>
                            <a:srgbClr val="000000"/>
                          </a:solidFill>
                          <a:effectLst/>
                          <a:latin typeface="HCI Poppy"/>
                          <a:ea typeface="휴먼명조"/>
                        </a:rPr>
                        <a:t>23.4</a:t>
                      </a:r>
                      <a:r>
                        <a:rPr lang="ko-KR" altLang="en-US" sz="1400" kern="0" spc="0" dirty="0">
                          <a:solidFill>
                            <a:srgbClr val="000000"/>
                          </a:solidFill>
                          <a:effectLst/>
                          <a:latin typeface="휴먼명조"/>
                          <a:ea typeface="휴먼명조"/>
                        </a:rPr>
                        <a:t>억 규모 공동연구</a:t>
                      </a:r>
                      <a:r>
                        <a:rPr lang="en-US" altLang="ko-KR" sz="1400" kern="0" spc="0" dirty="0">
                          <a:solidFill>
                            <a:srgbClr val="000000"/>
                          </a:solidFill>
                          <a:effectLst/>
                          <a:latin typeface="HCI Poppy"/>
                          <a:ea typeface="휴먼명조"/>
                        </a:rPr>
                        <a:t>))</a:t>
                      </a:r>
                      <a:endParaRPr lang="ko-KR" altLang="en-US" sz="1400" kern="0" spc="0" dirty="0">
                        <a:solidFill>
                          <a:srgbClr val="000000"/>
                        </a:solidFill>
                        <a:effectLst/>
                        <a:latin typeface="한양신명조"/>
                      </a:endParaRPr>
                    </a:p>
                    <a:p>
                      <a:pPr marL="105410" marR="0" indent="-105410" algn="just" fontAlgn="base" latinLnBrk="1">
                        <a:lnSpc>
                          <a:spcPct val="120000"/>
                        </a:lnSpc>
                        <a:spcBef>
                          <a:spcPts val="0"/>
                        </a:spcBef>
                        <a:spcAft>
                          <a:spcPts val="0"/>
                        </a:spcAft>
                      </a:pPr>
                      <a:r>
                        <a:rPr lang="en-US" sz="1400" kern="0" spc="0" dirty="0">
                          <a:solidFill>
                            <a:srgbClr val="000000"/>
                          </a:solidFill>
                          <a:effectLst/>
                          <a:latin typeface="HCI Poppy"/>
                          <a:ea typeface="휴먼명조"/>
                        </a:rPr>
                        <a:t>e. </a:t>
                      </a:r>
                      <a:r>
                        <a:rPr lang="ko-KR" altLang="en-US" sz="1400" kern="0" spc="0" dirty="0">
                          <a:solidFill>
                            <a:srgbClr val="000000"/>
                          </a:solidFill>
                          <a:effectLst/>
                          <a:latin typeface="휴먼명조"/>
                          <a:ea typeface="휴먼명조"/>
                        </a:rPr>
                        <a:t>세계적인 </a:t>
                      </a:r>
                      <a:r>
                        <a:rPr lang="en-US" sz="1400" kern="0" spc="0" dirty="0">
                          <a:solidFill>
                            <a:srgbClr val="000000"/>
                          </a:solidFill>
                          <a:effectLst/>
                          <a:latin typeface="HCI Poppy"/>
                          <a:ea typeface="휴먼명조"/>
                        </a:rPr>
                        <a:t>SW </a:t>
                      </a:r>
                      <a:r>
                        <a:rPr lang="ko-KR" altLang="en-US" sz="1400" kern="0" spc="0" dirty="0">
                          <a:solidFill>
                            <a:srgbClr val="000000"/>
                          </a:solidFill>
                          <a:effectLst/>
                          <a:latin typeface="휴먼명조"/>
                          <a:ea typeface="휴먼명조"/>
                        </a:rPr>
                        <a:t>자동 </a:t>
                      </a:r>
                      <a:r>
                        <a:rPr lang="ko-KR" altLang="en-US" sz="1400" kern="0" spc="0" dirty="0" err="1">
                          <a:solidFill>
                            <a:srgbClr val="000000"/>
                          </a:solidFill>
                          <a:effectLst/>
                          <a:latin typeface="휴먼명조"/>
                          <a:ea typeface="휴먼명조"/>
                        </a:rPr>
                        <a:t>테스팅</a:t>
                      </a:r>
                      <a:r>
                        <a:rPr lang="ko-KR" altLang="en-US" sz="1400" kern="0" spc="0" dirty="0">
                          <a:solidFill>
                            <a:srgbClr val="000000"/>
                          </a:solidFill>
                          <a:effectLst/>
                          <a:latin typeface="휴먼명조"/>
                          <a:ea typeface="휴먼명조"/>
                        </a:rPr>
                        <a:t> 연구 성과 도출</a:t>
                      </a:r>
                      <a:r>
                        <a:rPr lang="en-US" altLang="ko-KR" sz="1400" kern="0" spc="0" dirty="0">
                          <a:solidFill>
                            <a:srgbClr val="000000"/>
                          </a:solidFill>
                          <a:effectLst/>
                          <a:latin typeface="HCI Poppy"/>
                          <a:ea typeface="휴먼명조"/>
                        </a:rPr>
                        <a:t>: </a:t>
                      </a:r>
                      <a:endParaRPr lang="ko-KR" altLang="en-US" sz="1400" kern="0" spc="0" dirty="0">
                        <a:solidFill>
                          <a:srgbClr val="000000"/>
                        </a:solidFill>
                        <a:effectLst/>
                        <a:latin typeface="한양신명조"/>
                      </a:endParaRPr>
                    </a:p>
                    <a:p>
                      <a:pPr marL="0" marR="0" lvl="0" indent="0" algn="just" fontAlgn="base" latinLnBrk="1">
                        <a:lnSpc>
                          <a:spcPct val="120000"/>
                        </a:lnSpc>
                        <a:spcBef>
                          <a:spcPts val="0"/>
                        </a:spcBef>
                        <a:spcAft>
                          <a:spcPts val="0"/>
                        </a:spcAft>
                        <a:buFont typeface="Wingdings" panose="05000000000000000000" pitchFamily="2" charset="2"/>
                        <a:buNone/>
                      </a:pPr>
                      <a:r>
                        <a:rPr lang="en-US" altLang="ko-KR" sz="1400" kern="0" spc="0" dirty="0">
                          <a:solidFill>
                            <a:srgbClr val="000000"/>
                          </a:solidFill>
                          <a:effectLst/>
                          <a:latin typeface="HCI Poppy"/>
                          <a:ea typeface="휴먼명조"/>
                        </a:rPr>
                        <a:t>- </a:t>
                      </a:r>
                      <a:r>
                        <a:rPr lang="en-US" sz="1400" kern="0" spc="0" dirty="0">
                          <a:solidFill>
                            <a:srgbClr val="000000"/>
                          </a:solidFill>
                          <a:effectLst/>
                          <a:latin typeface="HCI Poppy"/>
                          <a:ea typeface="휴먼명조"/>
                        </a:rPr>
                        <a:t>Runtime Verification ‘19 </a:t>
                      </a:r>
                      <a:r>
                        <a:rPr lang="ko-KR" altLang="en-US" sz="1400" kern="0" spc="0" dirty="0">
                          <a:solidFill>
                            <a:srgbClr val="000000"/>
                          </a:solidFill>
                          <a:effectLst/>
                          <a:latin typeface="휴먼명조"/>
                          <a:ea typeface="휴먼명조"/>
                        </a:rPr>
                        <a:t>학회 </a:t>
                      </a:r>
                      <a:r>
                        <a:rPr lang="en-US" sz="1400" kern="0" spc="0" dirty="0">
                          <a:solidFill>
                            <a:srgbClr val="000000"/>
                          </a:solidFill>
                          <a:effectLst/>
                          <a:latin typeface="HCI Poppy"/>
                          <a:ea typeface="휴먼명조"/>
                        </a:rPr>
                        <a:t>Test of Time Award, Intl. Conf. on SW Testing, Verification </a:t>
                      </a:r>
                      <a:br>
                        <a:rPr lang="en-US" sz="1400" kern="0" spc="0" dirty="0">
                          <a:solidFill>
                            <a:srgbClr val="000000"/>
                          </a:solidFill>
                          <a:effectLst/>
                          <a:latin typeface="HCI Poppy"/>
                          <a:ea typeface="휴먼명조"/>
                        </a:rPr>
                      </a:br>
                      <a:r>
                        <a:rPr lang="en-US" sz="1400" kern="0" spc="0" dirty="0">
                          <a:solidFill>
                            <a:srgbClr val="000000"/>
                          </a:solidFill>
                          <a:effectLst/>
                          <a:latin typeface="HCI Poppy"/>
                          <a:ea typeface="휴먼명조"/>
                        </a:rPr>
                        <a:t>   and Validation ’18 </a:t>
                      </a:r>
                      <a:r>
                        <a:rPr lang="ko-KR" altLang="en-US" sz="1400" kern="0" spc="0" dirty="0">
                          <a:solidFill>
                            <a:srgbClr val="000000"/>
                          </a:solidFill>
                          <a:effectLst/>
                          <a:latin typeface="휴먼명조"/>
                          <a:ea typeface="휴먼명조"/>
                        </a:rPr>
                        <a:t>학회 우수 논문상 포함 우수 논문상 </a:t>
                      </a:r>
                      <a:r>
                        <a:rPr lang="en-US" altLang="ko-KR" sz="1400" kern="0" spc="0" dirty="0">
                          <a:solidFill>
                            <a:srgbClr val="000000"/>
                          </a:solidFill>
                          <a:effectLst/>
                          <a:latin typeface="HCI Poppy"/>
                          <a:ea typeface="휴먼명조"/>
                        </a:rPr>
                        <a:t>14</a:t>
                      </a:r>
                      <a:r>
                        <a:rPr lang="ko-KR" altLang="en-US" sz="1400" kern="0" spc="0" dirty="0">
                          <a:solidFill>
                            <a:srgbClr val="000000"/>
                          </a:solidFill>
                          <a:effectLst/>
                          <a:latin typeface="휴먼명조"/>
                          <a:ea typeface="휴먼명조"/>
                        </a:rPr>
                        <a:t>회 수상</a:t>
                      </a:r>
                      <a:endParaRPr lang="ko-KR" altLang="en-US" sz="1400" kern="0" spc="0" dirty="0">
                        <a:solidFill>
                          <a:srgbClr val="000000"/>
                        </a:solidFill>
                        <a:effectLst/>
                        <a:latin typeface="한양신명조"/>
                      </a:endParaRPr>
                    </a:p>
                    <a:p>
                      <a:pPr marL="0" marR="0" lvl="0" indent="0" algn="just" fontAlgn="base" latinLnBrk="1">
                        <a:lnSpc>
                          <a:spcPct val="120000"/>
                        </a:lnSpc>
                        <a:spcBef>
                          <a:spcPts val="0"/>
                        </a:spcBef>
                        <a:spcAft>
                          <a:spcPts val="0"/>
                        </a:spcAft>
                        <a:buFont typeface="Wingdings" panose="05000000000000000000" pitchFamily="2" charset="2"/>
                        <a:buNone/>
                      </a:pPr>
                      <a:r>
                        <a:rPr lang="en-US" altLang="ko-KR" sz="1400" kern="0" spc="0" dirty="0">
                          <a:solidFill>
                            <a:srgbClr val="000000"/>
                          </a:solidFill>
                          <a:effectLst/>
                          <a:latin typeface="HCI Poppy"/>
                          <a:ea typeface="휴먼명조"/>
                        </a:rPr>
                        <a:t>- </a:t>
                      </a:r>
                      <a:r>
                        <a:rPr lang="en-US" sz="1400" kern="0" spc="0" dirty="0">
                          <a:solidFill>
                            <a:srgbClr val="000000"/>
                          </a:solidFill>
                          <a:effectLst/>
                          <a:latin typeface="HCI Poppy"/>
                          <a:ea typeface="휴먼명조"/>
                        </a:rPr>
                        <a:t>SCI </a:t>
                      </a:r>
                      <a:r>
                        <a:rPr lang="ko-KR" altLang="en-US" sz="1400" kern="0" spc="0" dirty="0">
                          <a:solidFill>
                            <a:srgbClr val="000000"/>
                          </a:solidFill>
                          <a:effectLst/>
                          <a:latin typeface="휴먼명조"/>
                          <a:ea typeface="휴먼명조"/>
                        </a:rPr>
                        <a:t>저널 </a:t>
                      </a:r>
                      <a:r>
                        <a:rPr lang="en-US" altLang="ko-KR" sz="1400" kern="0" spc="0" dirty="0">
                          <a:solidFill>
                            <a:srgbClr val="000000"/>
                          </a:solidFill>
                          <a:effectLst/>
                          <a:latin typeface="HCI Poppy"/>
                          <a:ea typeface="휴먼명조"/>
                        </a:rPr>
                        <a:t>14</a:t>
                      </a:r>
                      <a:r>
                        <a:rPr lang="ko-KR" altLang="en-US" sz="1400" kern="0" spc="0" dirty="0">
                          <a:solidFill>
                            <a:srgbClr val="000000"/>
                          </a:solidFill>
                          <a:effectLst/>
                          <a:latin typeface="휴먼명조"/>
                          <a:ea typeface="휴먼명조"/>
                        </a:rPr>
                        <a:t>편</a:t>
                      </a:r>
                      <a:r>
                        <a:rPr lang="en-US" altLang="ko-KR" sz="1400" kern="0" spc="0" dirty="0">
                          <a:solidFill>
                            <a:srgbClr val="000000"/>
                          </a:solidFill>
                          <a:effectLst/>
                          <a:latin typeface="HCI Poppy"/>
                          <a:ea typeface="휴먼명조"/>
                        </a:rPr>
                        <a:t>, </a:t>
                      </a:r>
                      <a:r>
                        <a:rPr lang="en-US" sz="1400" kern="0" spc="0" dirty="0">
                          <a:solidFill>
                            <a:srgbClr val="000000"/>
                          </a:solidFill>
                          <a:effectLst/>
                          <a:latin typeface="HCI Poppy"/>
                          <a:ea typeface="휴먼명조"/>
                        </a:rPr>
                        <a:t>SW</a:t>
                      </a:r>
                      <a:r>
                        <a:rPr lang="ko-KR" altLang="en-US" sz="1400" kern="0" spc="0" dirty="0">
                          <a:solidFill>
                            <a:srgbClr val="000000"/>
                          </a:solidFill>
                          <a:effectLst/>
                          <a:latin typeface="휴먼명조"/>
                          <a:ea typeface="휴먼명조"/>
                        </a:rPr>
                        <a:t>공학 최우수국제학회</a:t>
                      </a:r>
                      <a:r>
                        <a:rPr lang="en-US" altLang="ko-KR" sz="1400" kern="0" spc="0" dirty="0">
                          <a:solidFill>
                            <a:srgbClr val="000000"/>
                          </a:solidFill>
                          <a:effectLst/>
                          <a:latin typeface="HCI Poppy"/>
                          <a:ea typeface="휴먼명조"/>
                        </a:rPr>
                        <a:t>(</a:t>
                      </a:r>
                      <a:r>
                        <a:rPr lang="en-US" sz="1400" kern="0" spc="0" dirty="0">
                          <a:solidFill>
                            <a:srgbClr val="000000"/>
                          </a:solidFill>
                          <a:effectLst/>
                          <a:latin typeface="HCI Poppy"/>
                          <a:ea typeface="휴먼명조"/>
                        </a:rPr>
                        <a:t>ICSE/FSE/ASE) 10</a:t>
                      </a:r>
                      <a:r>
                        <a:rPr lang="ko-KR" altLang="en-US" sz="1400" kern="0" spc="0" dirty="0" err="1">
                          <a:solidFill>
                            <a:srgbClr val="000000"/>
                          </a:solidFill>
                          <a:effectLst/>
                          <a:latin typeface="휴먼명조"/>
                          <a:ea typeface="휴먼명조"/>
                        </a:rPr>
                        <a:t>여편</a:t>
                      </a:r>
                      <a:r>
                        <a:rPr lang="ko-KR" altLang="en-US" sz="1400" kern="0" spc="0" dirty="0">
                          <a:solidFill>
                            <a:srgbClr val="000000"/>
                          </a:solidFill>
                          <a:effectLst/>
                          <a:latin typeface="휴먼명조"/>
                          <a:ea typeface="휴먼명조"/>
                        </a:rPr>
                        <a:t> 포함 </a:t>
                      </a:r>
                      <a:r>
                        <a:rPr lang="en-US" altLang="ko-KR" sz="1400" kern="0" spc="0" dirty="0">
                          <a:solidFill>
                            <a:srgbClr val="000000"/>
                          </a:solidFill>
                          <a:effectLst/>
                          <a:latin typeface="HCI Poppy"/>
                          <a:ea typeface="휴먼명조"/>
                        </a:rPr>
                        <a:t>100</a:t>
                      </a:r>
                      <a:r>
                        <a:rPr lang="ko-KR" altLang="en-US" sz="1400" kern="0" spc="0" dirty="0" err="1">
                          <a:solidFill>
                            <a:srgbClr val="000000"/>
                          </a:solidFill>
                          <a:effectLst/>
                          <a:latin typeface="휴먼명조"/>
                          <a:ea typeface="휴먼명조"/>
                        </a:rPr>
                        <a:t>여편</a:t>
                      </a:r>
                      <a:r>
                        <a:rPr lang="ko-KR" altLang="en-US" sz="1400" kern="0" spc="0" dirty="0">
                          <a:solidFill>
                            <a:srgbClr val="000000"/>
                          </a:solidFill>
                          <a:effectLst/>
                          <a:latin typeface="휴먼명조"/>
                          <a:ea typeface="휴먼명조"/>
                        </a:rPr>
                        <a:t> 논문 발표</a:t>
                      </a:r>
                      <a:endParaRPr lang="ko-KR" altLang="en-US" sz="1400" kern="0" spc="0" dirty="0">
                        <a:solidFill>
                          <a:srgbClr val="000000"/>
                        </a:solidFill>
                        <a:effectLst/>
                        <a:latin typeface="한양신명조"/>
                      </a:endParaRPr>
                    </a:p>
                    <a:p>
                      <a:pPr marL="105410" marR="0" indent="-105410" algn="just" fontAlgn="base" latinLnBrk="1">
                        <a:lnSpc>
                          <a:spcPct val="120000"/>
                        </a:lnSpc>
                        <a:spcBef>
                          <a:spcPts val="0"/>
                        </a:spcBef>
                        <a:spcAft>
                          <a:spcPts val="0"/>
                        </a:spcAft>
                      </a:pPr>
                      <a:r>
                        <a:rPr lang="en-US" sz="1400" kern="0" spc="0" dirty="0">
                          <a:solidFill>
                            <a:srgbClr val="000000"/>
                          </a:solidFill>
                          <a:effectLst/>
                          <a:latin typeface="HCI Poppy"/>
                          <a:ea typeface="휴먼명조"/>
                        </a:rPr>
                        <a:t>f. </a:t>
                      </a:r>
                      <a:r>
                        <a:rPr lang="ko-KR" altLang="en-US" sz="1400" kern="0" spc="0" dirty="0">
                          <a:solidFill>
                            <a:srgbClr val="000000"/>
                          </a:solidFill>
                          <a:effectLst/>
                          <a:latin typeface="휴먼명조"/>
                          <a:ea typeface="휴먼명조"/>
                        </a:rPr>
                        <a:t>세계적인 </a:t>
                      </a:r>
                      <a:r>
                        <a:rPr lang="en-US" sz="1400" kern="0" spc="0" dirty="0">
                          <a:solidFill>
                            <a:srgbClr val="000000"/>
                          </a:solidFill>
                          <a:effectLst/>
                          <a:latin typeface="HCI Poppy"/>
                          <a:ea typeface="휴먼명조"/>
                        </a:rPr>
                        <a:t>SW </a:t>
                      </a:r>
                      <a:r>
                        <a:rPr lang="ko-KR" altLang="en-US" sz="1400" kern="0" spc="0" dirty="0">
                          <a:solidFill>
                            <a:srgbClr val="000000"/>
                          </a:solidFill>
                          <a:effectLst/>
                          <a:latin typeface="휴먼명조"/>
                          <a:ea typeface="휴먼명조"/>
                        </a:rPr>
                        <a:t>공학 연구 커뮤니티 리더 </a:t>
                      </a:r>
                      <a:endParaRPr lang="ko-KR" altLang="en-US" sz="1400" kern="0" spc="0" dirty="0">
                        <a:solidFill>
                          <a:srgbClr val="000000"/>
                        </a:solidFill>
                        <a:effectLst/>
                        <a:latin typeface="한양신명조"/>
                      </a:endParaRPr>
                    </a:p>
                    <a:p>
                      <a:pPr marL="0" marR="0" lvl="0" indent="0" algn="just" fontAlgn="base" latinLnBrk="1">
                        <a:lnSpc>
                          <a:spcPct val="120000"/>
                        </a:lnSpc>
                        <a:spcBef>
                          <a:spcPts val="0"/>
                        </a:spcBef>
                        <a:spcAft>
                          <a:spcPts val="0"/>
                        </a:spcAft>
                        <a:buFont typeface="Wingdings" panose="05000000000000000000" pitchFamily="2" charset="2"/>
                        <a:buNone/>
                      </a:pPr>
                      <a:r>
                        <a:rPr lang="en-US" altLang="ko-KR" sz="1400" kern="0" spc="0" dirty="0">
                          <a:solidFill>
                            <a:srgbClr val="000000"/>
                          </a:solidFill>
                          <a:effectLst/>
                          <a:latin typeface="HCI Poppy"/>
                          <a:ea typeface="휴먼명조"/>
                        </a:rPr>
                        <a:t>- </a:t>
                      </a:r>
                      <a:r>
                        <a:rPr lang="en-US" sz="1400" kern="0" spc="0" dirty="0">
                          <a:solidFill>
                            <a:srgbClr val="000000"/>
                          </a:solidFill>
                          <a:effectLst/>
                          <a:latin typeface="HCI Poppy"/>
                          <a:ea typeface="휴먼명조"/>
                        </a:rPr>
                        <a:t>ICSE </a:t>
                      </a:r>
                      <a:r>
                        <a:rPr lang="ko-KR" altLang="en-US" sz="1400" kern="0" spc="0" dirty="0">
                          <a:solidFill>
                            <a:srgbClr val="000000"/>
                          </a:solidFill>
                          <a:effectLst/>
                          <a:latin typeface="휴먼명조"/>
                          <a:ea typeface="휴먼명조"/>
                        </a:rPr>
                        <a:t>국제학회 </a:t>
                      </a:r>
                      <a:r>
                        <a:rPr lang="en-US" sz="1400" kern="0" spc="0" dirty="0">
                          <a:solidFill>
                            <a:srgbClr val="000000"/>
                          </a:solidFill>
                          <a:effectLst/>
                          <a:latin typeface="HCI Poppy"/>
                          <a:ea typeface="휴먼명조"/>
                        </a:rPr>
                        <a:t>SW In Practice (SEIP, </a:t>
                      </a:r>
                      <a:r>
                        <a:rPr lang="ko-KR" altLang="en-US" sz="1400" kern="0" spc="0" dirty="0">
                          <a:solidFill>
                            <a:srgbClr val="000000"/>
                          </a:solidFill>
                          <a:effectLst/>
                          <a:latin typeface="휴먼명조"/>
                          <a:ea typeface="휴먼명조"/>
                        </a:rPr>
                        <a:t>산업체 논문 트랙</a:t>
                      </a:r>
                      <a:r>
                        <a:rPr lang="en-US" altLang="ko-KR" sz="1400" kern="0" spc="0" dirty="0">
                          <a:solidFill>
                            <a:srgbClr val="000000"/>
                          </a:solidFill>
                          <a:effectLst/>
                          <a:latin typeface="HCI Poppy"/>
                          <a:ea typeface="휴먼명조"/>
                        </a:rPr>
                        <a:t>) </a:t>
                      </a:r>
                      <a:r>
                        <a:rPr lang="ko-KR" altLang="en-US" sz="1400" kern="0" spc="0" dirty="0">
                          <a:solidFill>
                            <a:srgbClr val="000000"/>
                          </a:solidFill>
                          <a:effectLst/>
                          <a:latin typeface="휴먼명조"/>
                          <a:ea typeface="휴먼명조"/>
                        </a:rPr>
                        <a:t>프로그램 위원장 </a:t>
                      </a:r>
                      <a:endParaRPr lang="ko-KR" altLang="en-US" sz="1400" kern="0" spc="0" dirty="0">
                        <a:solidFill>
                          <a:srgbClr val="000000"/>
                        </a:solidFill>
                        <a:effectLst/>
                        <a:latin typeface="한양신명조"/>
                      </a:endParaRPr>
                    </a:p>
                    <a:p>
                      <a:pPr marL="285750" marR="0" lvl="0" indent="-285750" algn="just" defTabSz="914400" rtl="0" eaLnBrk="1" fontAlgn="base" latinLnBrk="1" hangingPunct="1">
                        <a:lnSpc>
                          <a:spcPct val="120000"/>
                        </a:lnSpc>
                        <a:spcBef>
                          <a:spcPts val="0"/>
                        </a:spcBef>
                        <a:spcAft>
                          <a:spcPts val="0"/>
                        </a:spcAft>
                        <a:buClrTx/>
                        <a:buSzTx/>
                        <a:buFontTx/>
                        <a:buChar char="-"/>
                        <a:tabLst/>
                        <a:defRPr/>
                      </a:pPr>
                      <a:r>
                        <a:rPr lang="en-US" altLang="ko-KR" sz="1400" kern="0" spc="0" dirty="0">
                          <a:solidFill>
                            <a:srgbClr val="000000"/>
                          </a:solidFill>
                          <a:effectLst/>
                          <a:latin typeface="한양신명조"/>
                        </a:rPr>
                        <a:t>Intl. Conf.</a:t>
                      </a:r>
                      <a:r>
                        <a:rPr lang="en-US" altLang="ko-KR" sz="1400" kern="0" spc="0" baseline="0" dirty="0">
                          <a:solidFill>
                            <a:srgbClr val="000000"/>
                          </a:solidFill>
                          <a:effectLst/>
                          <a:latin typeface="한양신명조"/>
                        </a:rPr>
                        <a:t> on </a:t>
                      </a:r>
                      <a:r>
                        <a:rPr lang="en-US" altLang="ko-KR" sz="1400" kern="0" spc="0" dirty="0">
                          <a:solidFill>
                            <a:srgbClr val="000000"/>
                          </a:solidFill>
                          <a:effectLst/>
                          <a:latin typeface="한양신명조"/>
                        </a:rPr>
                        <a:t>Automation of Software Testing 2020 </a:t>
                      </a:r>
                      <a:r>
                        <a:rPr lang="ko-KR" altLang="en-US" sz="1400" kern="0" spc="0" dirty="0" err="1">
                          <a:solidFill>
                            <a:srgbClr val="000000"/>
                          </a:solidFill>
                          <a:effectLst/>
                          <a:latin typeface="한양신명조"/>
                        </a:rPr>
                        <a:t>키노트연사</a:t>
                      </a:r>
                      <a:endParaRPr lang="ko-KR" altLang="en-US" sz="1400" kern="0" spc="0" dirty="0">
                        <a:solidFill>
                          <a:srgbClr val="000000"/>
                        </a:solidFill>
                        <a:effectLst/>
                        <a:latin typeface="한양신명조"/>
                      </a:endParaRPr>
                    </a:p>
                    <a:p>
                      <a:pPr marL="285750" marR="0" lvl="0" indent="-285750" algn="just" fontAlgn="base" latinLnBrk="1">
                        <a:lnSpc>
                          <a:spcPct val="120000"/>
                        </a:lnSpc>
                        <a:spcBef>
                          <a:spcPts val="0"/>
                        </a:spcBef>
                        <a:spcAft>
                          <a:spcPts val="0"/>
                        </a:spcAft>
                        <a:buFontTx/>
                        <a:buChar char="-"/>
                      </a:pPr>
                      <a:r>
                        <a:rPr lang="en-US" sz="1400" kern="0" spc="0" dirty="0">
                          <a:solidFill>
                            <a:srgbClr val="000000"/>
                          </a:solidFill>
                          <a:effectLst/>
                          <a:latin typeface="HCI Poppy"/>
                          <a:ea typeface="휴먼명조"/>
                        </a:rPr>
                        <a:t>Formal Aspects of Component SW ‘18 </a:t>
                      </a:r>
                      <a:r>
                        <a:rPr lang="ko-KR" altLang="en-US" sz="1400" kern="0" spc="0" dirty="0">
                          <a:solidFill>
                            <a:srgbClr val="000000"/>
                          </a:solidFill>
                          <a:effectLst/>
                          <a:latin typeface="휴먼명조"/>
                          <a:ea typeface="휴먼명조"/>
                        </a:rPr>
                        <a:t>국제학회 </a:t>
                      </a:r>
                      <a:r>
                        <a:rPr lang="ko-KR" altLang="en-US" sz="1400" kern="0" spc="0" dirty="0" err="1">
                          <a:solidFill>
                            <a:srgbClr val="000000"/>
                          </a:solidFill>
                          <a:effectLst/>
                          <a:latin typeface="휴먼명조"/>
                          <a:ea typeface="휴먼명조"/>
                        </a:rPr>
                        <a:t>키노트연사</a:t>
                      </a:r>
                      <a:r>
                        <a:rPr lang="ko-KR" altLang="en-US" sz="1400" kern="0" spc="0" dirty="0">
                          <a:solidFill>
                            <a:srgbClr val="000000"/>
                          </a:solidFill>
                          <a:effectLst/>
                          <a:latin typeface="휴먼명조"/>
                          <a:ea typeface="휴먼명조"/>
                        </a:rPr>
                        <a:t> </a:t>
                      </a:r>
                      <a:endParaRPr lang="en-US" altLang="ko-KR" sz="1400" kern="0" spc="0" dirty="0">
                        <a:solidFill>
                          <a:srgbClr val="000000"/>
                        </a:solidFill>
                        <a:effectLst/>
                        <a:latin typeface="휴먼명조"/>
                        <a:ea typeface="휴먼명조"/>
                      </a:endParaRPr>
                    </a:p>
                  </a:txBody>
                  <a:tcPr marL="182880" marT="10759" marB="10759"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2142369142"/>
                  </a:ext>
                </a:extLst>
              </a:tr>
            </a:tbl>
          </a:graphicData>
        </a:graphic>
      </p:graphicFrame>
    </p:spTree>
    <p:extLst>
      <p:ext uri="{BB962C8B-B14F-4D97-AF65-F5344CB8AC3E}">
        <p14:creationId xmlns:p14="http://schemas.microsoft.com/office/powerpoint/2010/main" val="2686950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My 1</a:t>
            </a:r>
            <a:r>
              <a:rPr lang="en-US" altLang="ko-KR" baseline="30000" dirty="0"/>
              <a:t>st</a:t>
            </a:r>
            <a:r>
              <a:rPr lang="en-US" altLang="ko-KR" dirty="0"/>
              <a:t> Working Company: Samsung SECUi.COM</a:t>
            </a:r>
            <a:endParaRPr lang="ko-KR" altLang="en-US" dirty="0"/>
          </a:p>
        </p:txBody>
      </p:sp>
      <p:sp>
        <p:nvSpPr>
          <p:cNvPr id="3" name="날짜 개체 틀 2"/>
          <p:cNvSpPr>
            <a:spLocks noGrp="1"/>
          </p:cNvSpPr>
          <p:nvPr>
            <p:ph type="dt" sz="half" idx="2"/>
          </p:nvPr>
        </p:nvSpPr>
        <p:spPr/>
        <p:txBody>
          <a:bodyPr/>
          <a:lstStyle/>
          <a:p>
            <a:fld id="{2450674E-9C1E-49A2-899A-8B7193C551C3}" type="datetime1">
              <a:rPr lang="ko-KR" altLang="en-US" smtClean="0"/>
              <a:t>2020-08-21</a:t>
            </a:fld>
            <a:endParaRPr lang="ko-KR" altLang="en-US"/>
          </a:p>
        </p:txBody>
      </p:sp>
      <p:sp>
        <p:nvSpPr>
          <p:cNvPr id="33" name="슬라이드 번호 개체 틀 32"/>
          <p:cNvSpPr>
            <a:spLocks noGrp="1"/>
          </p:cNvSpPr>
          <p:nvPr>
            <p:ph type="sldNum" sz="quarter" idx="4"/>
          </p:nvPr>
        </p:nvSpPr>
        <p:spPr/>
        <p:txBody>
          <a:bodyPr/>
          <a:lstStyle/>
          <a:p>
            <a:fld id="{B4A1B628-B272-4CC6-BE97-1E2C59277CE8}" type="slidenum">
              <a:rPr lang="ko-KR" altLang="en-US" smtClean="0"/>
              <a:pPr/>
              <a:t>73</a:t>
            </a:fld>
            <a:r>
              <a:rPr lang="ko-KR" altLang="en-US" dirty="0"/>
              <a:t> </a:t>
            </a:r>
            <a:r>
              <a:rPr lang="en-US" altLang="ko-KR" dirty="0"/>
              <a:t>/ 19</a:t>
            </a:r>
            <a:endParaRPr lang="ko-KR" altLang="en-US" dirty="0"/>
          </a:p>
        </p:txBody>
      </p:sp>
      <p:pic>
        <p:nvPicPr>
          <p:cNvPr id="5" name="그림 4"/>
          <p:cNvPicPr>
            <a:picLocks noChangeAspect="1"/>
          </p:cNvPicPr>
          <p:nvPr/>
        </p:nvPicPr>
        <p:blipFill>
          <a:blip r:embed="rId3"/>
          <a:stretch>
            <a:fillRect/>
          </a:stretch>
        </p:blipFill>
        <p:spPr>
          <a:xfrm>
            <a:off x="0" y="997527"/>
            <a:ext cx="3722930" cy="4822530"/>
          </a:xfrm>
          <a:prstGeom prst="rect">
            <a:avLst/>
          </a:prstGeom>
        </p:spPr>
      </p:pic>
      <p:pic>
        <p:nvPicPr>
          <p:cNvPr id="12" name="그림 11"/>
          <p:cNvPicPr>
            <a:picLocks noChangeAspect="1"/>
          </p:cNvPicPr>
          <p:nvPr/>
        </p:nvPicPr>
        <p:blipFill>
          <a:blip r:embed="rId4"/>
          <a:stretch>
            <a:fillRect/>
          </a:stretch>
        </p:blipFill>
        <p:spPr>
          <a:xfrm>
            <a:off x="3722930" y="1537854"/>
            <a:ext cx="3789243" cy="4408400"/>
          </a:xfrm>
          <a:prstGeom prst="rect">
            <a:avLst/>
          </a:prstGeom>
        </p:spPr>
      </p:pic>
      <p:sp>
        <p:nvSpPr>
          <p:cNvPr id="32" name="내용 개체 틀 5"/>
          <p:cNvSpPr>
            <a:spLocks noGrp="1"/>
          </p:cNvSpPr>
          <p:nvPr>
            <p:ph sz="quarter" idx="4294967295"/>
          </p:nvPr>
        </p:nvSpPr>
        <p:spPr>
          <a:xfrm>
            <a:off x="7661564" y="1047154"/>
            <a:ext cx="4419599" cy="5214974"/>
          </a:xfrm>
          <a:prstGeom prst="rect">
            <a:avLst/>
          </a:prstGeom>
        </p:spPr>
        <p:txBody>
          <a:bodyPr>
            <a:noAutofit/>
          </a:bodyPr>
          <a:lstStyle/>
          <a:p>
            <a:pPr>
              <a:lnSpc>
                <a:spcPct val="100000"/>
              </a:lnSpc>
              <a:buFont typeface="Wingdings 2" pitchFamily="18" charset="2"/>
              <a:buNone/>
            </a:pPr>
            <a:r>
              <a:rPr lang="en-US" altLang="ko-KR" sz="2800" dirty="0"/>
              <a:t>• '02-'03 Worked as an embedded software developer for Intel IXP2400 Network Processor Unit (NPS)  with 8 Micro Engines  </a:t>
            </a:r>
          </a:p>
          <a:p>
            <a:pPr>
              <a:lnSpc>
                <a:spcPct val="100000"/>
              </a:lnSpc>
              <a:buFont typeface="Wingdings 2" pitchFamily="18" charset="2"/>
              <a:buNone/>
            </a:pPr>
            <a:r>
              <a:rPr lang="en-US" altLang="ko-KR" sz="2800" dirty="0"/>
              <a:t>• Developed concurrent SW in assembly language for maximum performance </a:t>
            </a:r>
          </a:p>
          <a:p>
            <a:pPr>
              <a:lnSpc>
                <a:spcPct val="100000"/>
              </a:lnSpc>
              <a:buFont typeface="Wingdings 2" pitchFamily="18" charset="2"/>
              <a:buNone/>
            </a:pPr>
            <a:r>
              <a:rPr lang="en-US" altLang="ko-KR" sz="2800" b="1" dirty="0"/>
              <a:t>• Fully realized that automated SW testing is necessary in industry </a:t>
            </a:r>
          </a:p>
          <a:p>
            <a:pPr>
              <a:lnSpc>
                <a:spcPct val="100000"/>
              </a:lnSpc>
              <a:buFont typeface="Wingdings 2" pitchFamily="18" charset="2"/>
              <a:buNone/>
            </a:pPr>
            <a:endParaRPr lang="en-US" altLang="ko-KR" sz="2800" dirty="0"/>
          </a:p>
          <a:p>
            <a:pPr>
              <a:lnSpc>
                <a:spcPct val="100000"/>
              </a:lnSpc>
              <a:buFont typeface="Wingdings 2" pitchFamily="18" charset="2"/>
              <a:buNone/>
            </a:pPr>
            <a:endParaRPr lang="ko-KR" altLang="en-US" sz="2800" dirty="0"/>
          </a:p>
        </p:txBody>
      </p:sp>
    </p:spTree>
    <p:extLst>
      <p:ext uri="{BB962C8B-B14F-4D97-AF65-F5344CB8AC3E}">
        <p14:creationId xmlns:p14="http://schemas.microsoft.com/office/powerpoint/2010/main" val="27918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fade">
                                      <p:cBhvr>
                                        <p:cTn id="7" dur="500"/>
                                        <p:tgtEl>
                                          <p:spTgt spid="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fade">
                                      <p:cBhvr>
                                        <p:cTn id="1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9235" y="0"/>
            <a:ext cx="11729715" cy="745133"/>
          </a:xfrm>
        </p:spPr>
        <p:txBody>
          <a:bodyPr/>
          <a:lstStyle/>
          <a:p>
            <a:r>
              <a:rPr lang="en-US" altLang="ko-KR" dirty="0"/>
              <a:t>Fruitful Research Collaboration with Industry  </a:t>
            </a:r>
            <a:endParaRPr lang="ko-KR" altLang="en-US" dirty="0"/>
          </a:p>
        </p:txBody>
      </p:sp>
      <p:sp>
        <p:nvSpPr>
          <p:cNvPr id="3" name="내용 개체 틀 2"/>
          <p:cNvSpPr>
            <a:spLocks noGrp="1"/>
          </p:cNvSpPr>
          <p:nvPr>
            <p:ph idx="1"/>
          </p:nvPr>
        </p:nvSpPr>
        <p:spPr>
          <a:xfrm>
            <a:off x="189235" y="1023791"/>
            <a:ext cx="11603697" cy="2869480"/>
          </a:xfrm>
        </p:spPr>
        <p:txBody>
          <a:bodyPr/>
          <a:lstStyle/>
          <a:p>
            <a:r>
              <a:rPr lang="en-US" altLang="ko-KR" dirty="0"/>
              <a:t>Industrial collaboration with Samsung, LG, Hyundai, etc. for 17 years</a:t>
            </a:r>
          </a:p>
          <a:p>
            <a:pPr lvl="1"/>
            <a:r>
              <a:rPr lang="en-US" altLang="ko-KR" dirty="0"/>
              <a:t>Applying concolic testing to detect many critical bugs in industrial embedded software</a:t>
            </a:r>
          </a:p>
          <a:p>
            <a:pPr lvl="1"/>
            <a:endParaRPr lang="pt-PT" altLang="ko-KR" dirty="0"/>
          </a:p>
          <a:p>
            <a:pPr lvl="1"/>
            <a:endParaRPr lang="pt-PT" altLang="ko-KR" dirty="0"/>
          </a:p>
          <a:p>
            <a:pPr lvl="1"/>
            <a:endParaRPr lang="pt-PT" altLang="ko-KR" dirty="0"/>
          </a:p>
          <a:p>
            <a:pPr lvl="1"/>
            <a:endParaRPr lang="pt-PT" altLang="ko-KR" dirty="0"/>
          </a:p>
          <a:p>
            <a:pPr lvl="1"/>
            <a:r>
              <a:rPr lang="pt-PT" altLang="ko-KR" dirty="0"/>
              <a:t>Ex. We</a:t>
            </a:r>
            <a:r>
              <a:rPr lang="ko-KR" altLang="en-US" dirty="0"/>
              <a:t> </a:t>
            </a:r>
            <a:r>
              <a:rPr lang="en-US" altLang="ko-KR" dirty="0"/>
              <a:t>detected </a:t>
            </a:r>
            <a:r>
              <a:rPr lang="en-US" altLang="ko-KR" b="1" u="sng" dirty="0"/>
              <a:t>27 crash bugs</a:t>
            </a:r>
            <a:r>
              <a:rPr lang="en-US" altLang="ko-KR" dirty="0"/>
              <a:t> in 4M LoC Samsung smartphone software</a:t>
            </a:r>
          </a:p>
        </p:txBody>
      </p:sp>
      <p:pic>
        <p:nvPicPr>
          <p:cNvPr id="16" name="Picture 4" descr="http://www.mobis.co.kr/common/ko_kr/images/icon/colorTrans_img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2630" y="2503673"/>
            <a:ext cx="1431958" cy="669487"/>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현대자동차, 2019년 442만 2,644대 판매"/>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7559" y="1355147"/>
            <a:ext cx="2831361" cy="15339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G전자, OLED TV 출하량 2020년 500만대 이상 확대 ⋆ OLE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2171" y="1191901"/>
            <a:ext cx="3567166" cy="17348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만도(기업) - 나무위키"/>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4144" y="2418286"/>
            <a:ext cx="1973806" cy="803878"/>
          </a:xfrm>
          <a:prstGeom prst="rect">
            <a:avLst/>
          </a:prstGeom>
          <a:noFill/>
          <a:extLst>
            <a:ext uri="{909E8E84-426E-40DD-AFC4-6F175D3DCCD1}">
              <a14:hiddenFill xmlns:a14="http://schemas.microsoft.com/office/drawing/2010/main">
                <a:solidFill>
                  <a:srgbClr val="FFFFFF"/>
                </a:solidFill>
              </a14:hiddenFill>
            </a:ext>
          </a:extLst>
        </p:spPr>
      </p:pic>
      <p:sp>
        <p:nvSpPr>
          <p:cNvPr id="5" name="날짜 개체 틀 4"/>
          <p:cNvSpPr>
            <a:spLocks noGrp="1"/>
          </p:cNvSpPr>
          <p:nvPr>
            <p:ph type="dt" sz="half" idx="2"/>
          </p:nvPr>
        </p:nvSpPr>
        <p:spPr/>
        <p:txBody>
          <a:bodyPr/>
          <a:lstStyle/>
          <a:p>
            <a:fld id="{7A14C3E2-87F5-4D29-AC4B-4D57497417D4}" type="datetime1">
              <a:rPr lang="ko-KR" altLang="en-US" smtClean="0"/>
              <a:t>2020-08-21</a:t>
            </a:fld>
            <a:endParaRPr lang="ko-KR" altLang="en-US"/>
          </a:p>
        </p:txBody>
      </p:sp>
      <p:sp>
        <p:nvSpPr>
          <p:cNvPr id="7" name="슬라이드 번호 개체 틀 6"/>
          <p:cNvSpPr>
            <a:spLocks noGrp="1"/>
          </p:cNvSpPr>
          <p:nvPr>
            <p:ph type="sldNum" sz="quarter" idx="4"/>
          </p:nvPr>
        </p:nvSpPr>
        <p:spPr/>
        <p:txBody>
          <a:bodyPr/>
          <a:lstStyle/>
          <a:p>
            <a:fld id="{B4A1B628-B272-4CC6-BE97-1E2C59277CE8}" type="slidenum">
              <a:rPr lang="ko-KR" altLang="en-US" smtClean="0"/>
              <a:pPr/>
              <a:t>74</a:t>
            </a:fld>
            <a:r>
              <a:rPr lang="ko-KR" altLang="en-US" dirty="0"/>
              <a:t> </a:t>
            </a:r>
            <a:r>
              <a:rPr lang="en-US" altLang="ko-KR" dirty="0"/>
              <a:t>/ 19</a:t>
            </a:r>
            <a:endParaRPr lang="ko-KR" altLang="en-US" dirty="0"/>
          </a:p>
        </p:txBody>
      </p:sp>
      <p:sp>
        <p:nvSpPr>
          <p:cNvPr id="12" name="내용 개체 틀 2"/>
          <p:cNvSpPr txBox="1">
            <a:spLocks/>
          </p:cNvSpPr>
          <p:nvPr/>
        </p:nvSpPr>
        <p:spPr bwMode="auto">
          <a:xfrm>
            <a:off x="189235" y="5508977"/>
            <a:ext cx="11603697" cy="9083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r>
              <a:rPr lang="en-US" altLang="ko-KR" dirty="0"/>
              <a:t>Industrial project results were published at the top conferences and journals </a:t>
            </a:r>
            <a:r>
              <a:rPr lang="en-US" altLang="ko-KR" sz="2400" dirty="0"/>
              <a:t>(ICSE ‘05, ‘12, ‘15, ‘19, ICST ‘12, ASE ‘13, TSE’11, IST '19, etc.)</a:t>
            </a:r>
            <a:endParaRPr lang="ko-KR" altLang="en-US" dirty="0"/>
          </a:p>
        </p:txBody>
      </p:sp>
      <p:pic>
        <p:nvPicPr>
          <p:cNvPr id="4" name="Picture 2" descr="https://t1.daumcdn.net/cfile/tistory/25049D3758E7D956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9804" y="1367513"/>
            <a:ext cx="1452712" cy="1452712"/>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p:cNvPicPr>
            <a:picLocks noChangeAspect="1"/>
          </p:cNvPicPr>
          <p:nvPr/>
        </p:nvPicPr>
        <p:blipFill>
          <a:blip r:embed="rId8">
            <a:clrChange>
              <a:clrFrom>
                <a:srgbClr val="FFFFFF"/>
              </a:clrFrom>
              <a:clrTo>
                <a:srgbClr val="FFFFFF">
                  <a:alpha val="0"/>
                </a:srgbClr>
              </a:clrTo>
            </a:clrChange>
          </a:blip>
          <a:stretch>
            <a:fillRect/>
          </a:stretch>
        </p:blipFill>
        <p:spPr>
          <a:xfrm>
            <a:off x="2322593" y="2461636"/>
            <a:ext cx="1441435" cy="685310"/>
          </a:xfrm>
          <a:prstGeom prst="rect">
            <a:avLst/>
          </a:prstGeom>
        </p:spPr>
      </p:pic>
      <p:pic>
        <p:nvPicPr>
          <p:cNvPr id="17" name="Picture 14" descr="Image result for Hyundai Motor ca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83921" y="4021071"/>
            <a:ext cx="2000366" cy="11702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Image result for Hyundai Motor car"/>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84287" y="3832178"/>
            <a:ext cx="2024026" cy="1451217"/>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p:nvPicPr>
        <p:blipFill>
          <a:blip r:embed="rId12">
            <a:clrChange>
              <a:clrFrom>
                <a:srgbClr val="FEFEFE"/>
              </a:clrFrom>
              <a:clrTo>
                <a:srgbClr val="FEFEFE">
                  <a:alpha val="0"/>
                </a:srgbClr>
              </a:clrTo>
            </a:clrChange>
          </a:blip>
          <a:stretch>
            <a:fillRect/>
          </a:stretch>
        </p:blipFill>
        <p:spPr>
          <a:xfrm rot="5400000" flipV="1">
            <a:off x="8984054" y="3609949"/>
            <a:ext cx="1631491" cy="1895674"/>
          </a:xfrm>
          <a:prstGeom prst="rect">
            <a:avLst/>
          </a:prstGeom>
        </p:spPr>
      </p:pic>
      <p:pic>
        <p:nvPicPr>
          <p:cNvPr id="19" name="Picture 2" descr="삼성 스마트폰 갤럭시A30 32GB | Costco 코리아"/>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6171" y="3327466"/>
            <a:ext cx="2416923" cy="241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526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ICSE 2019 Topics</a:t>
            </a:r>
            <a:endParaRPr lang="ko-KR" altLang="en-US" dirty="0"/>
          </a:p>
        </p:txBody>
      </p:sp>
      <p:sp>
        <p:nvSpPr>
          <p:cNvPr id="10" name="날짜 개체 틀 9"/>
          <p:cNvSpPr>
            <a:spLocks noGrp="1"/>
          </p:cNvSpPr>
          <p:nvPr>
            <p:ph type="dt" sz="half" idx="2"/>
          </p:nvPr>
        </p:nvSpPr>
        <p:spPr/>
        <p:txBody>
          <a:bodyPr/>
          <a:lstStyle/>
          <a:p>
            <a:fld id="{18F81B0B-AA93-45F7-BF13-C46A2466EA5F}" type="datetime1">
              <a:rPr lang="ko-KR" altLang="en-US" smtClean="0"/>
              <a:t>2020-08-21</a:t>
            </a:fld>
            <a:endParaRPr lang="ko-KR" altLang="en-US"/>
          </a:p>
        </p:txBody>
      </p:sp>
      <p:sp>
        <p:nvSpPr>
          <p:cNvPr id="12" name="슬라이드 번호 개체 틀 11"/>
          <p:cNvSpPr>
            <a:spLocks noGrp="1"/>
          </p:cNvSpPr>
          <p:nvPr>
            <p:ph type="sldNum" sz="quarter" idx="4"/>
          </p:nvPr>
        </p:nvSpPr>
        <p:spPr/>
        <p:txBody>
          <a:bodyPr/>
          <a:lstStyle/>
          <a:p>
            <a:fld id="{B4A1B628-B272-4CC6-BE97-1E2C59277CE8}" type="slidenum">
              <a:rPr lang="ko-KR" altLang="en-US" smtClean="0"/>
              <a:pPr/>
              <a:t>8</a:t>
            </a:fld>
            <a:r>
              <a:rPr lang="ko-KR" altLang="en-US" dirty="0"/>
              <a:t> </a:t>
            </a:r>
            <a:r>
              <a:rPr lang="en-US" altLang="ko-KR" dirty="0"/>
              <a:t>/ 19</a:t>
            </a:r>
            <a:endParaRPr lang="ko-KR" altLang="en-US" dirty="0"/>
          </a:p>
        </p:txBody>
      </p:sp>
      <p:grpSp>
        <p:nvGrpSpPr>
          <p:cNvPr id="4" name="그룹 3"/>
          <p:cNvGrpSpPr/>
          <p:nvPr/>
        </p:nvGrpSpPr>
        <p:grpSpPr>
          <a:xfrm>
            <a:off x="91230" y="1063639"/>
            <a:ext cx="12006140" cy="5226181"/>
            <a:chOff x="-580049" y="937651"/>
            <a:chExt cx="12006140" cy="5226181"/>
          </a:xfrm>
        </p:grpSpPr>
        <p:pic>
          <p:nvPicPr>
            <p:cNvPr id="6" name="그림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836" y="937651"/>
              <a:ext cx="11109255" cy="5226181"/>
            </a:xfrm>
            <a:prstGeom prst="rect">
              <a:avLst/>
            </a:prstGeom>
          </p:spPr>
        </p:pic>
        <p:sp>
          <p:nvSpPr>
            <p:cNvPr id="3" name="TextBox 2"/>
            <p:cNvSpPr txBox="1"/>
            <p:nvPr/>
          </p:nvSpPr>
          <p:spPr>
            <a:xfrm rot="19237327">
              <a:off x="-580049" y="4723998"/>
              <a:ext cx="2066943" cy="369332"/>
            </a:xfrm>
            <a:prstGeom prst="rect">
              <a:avLst/>
            </a:prstGeom>
            <a:solidFill>
              <a:schemeClr val="bg1"/>
            </a:solidFill>
            <a:ln w="38100">
              <a:solidFill>
                <a:srgbClr val="FF0000"/>
              </a:solidFill>
            </a:ln>
          </p:spPr>
          <p:txBody>
            <a:bodyPr wrap="square" lIns="0" tIns="0" rIns="0" bIns="0" rtlCol="0">
              <a:spAutoFit/>
            </a:bodyPr>
            <a:lstStyle/>
            <a:p>
              <a:pPr algn="ctr"/>
              <a:r>
                <a:rPr lang="pt-PT" altLang="ko-KR" sz="2400" dirty="0"/>
                <a:t>Software</a:t>
              </a:r>
              <a:r>
                <a:rPr lang="ko-KR" altLang="en-US" sz="2400" dirty="0"/>
                <a:t> </a:t>
              </a:r>
              <a:r>
                <a:rPr lang="en-US" altLang="ko-KR" sz="2400" dirty="0"/>
                <a:t>testing</a:t>
              </a:r>
              <a:endParaRPr lang="ko-KR" altLang="en-US" sz="2400" dirty="0"/>
            </a:p>
          </p:txBody>
        </p:sp>
      </p:grpSp>
    </p:spTree>
    <p:extLst>
      <p:ext uri="{BB962C8B-B14F-4D97-AF65-F5344CB8AC3E}">
        <p14:creationId xmlns:p14="http://schemas.microsoft.com/office/powerpoint/2010/main" val="1818713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ICSE 2020 Topics   </a:t>
            </a:r>
            <a:endParaRPr lang="ko-KR" altLang="en-US" dirty="0"/>
          </a:p>
        </p:txBody>
      </p:sp>
      <p:sp>
        <p:nvSpPr>
          <p:cNvPr id="12" name="슬라이드 번호 개체 틀 11"/>
          <p:cNvSpPr>
            <a:spLocks noGrp="1"/>
          </p:cNvSpPr>
          <p:nvPr>
            <p:ph type="sldNum" sz="quarter" idx="4"/>
          </p:nvPr>
        </p:nvSpPr>
        <p:spPr>
          <a:xfrm>
            <a:off x="11410950" y="6416675"/>
            <a:ext cx="781050" cy="365125"/>
          </a:xfrm>
        </p:spPr>
        <p:txBody>
          <a:bodyPr/>
          <a:lstStyle/>
          <a:p>
            <a:fld id="{B4A1B628-B272-4CC6-BE97-1E2C59277CE8}" type="slidenum">
              <a:rPr lang="ko-KR" altLang="en-US" smtClean="0"/>
              <a:pPr/>
              <a:t>9</a:t>
            </a:fld>
            <a:endParaRPr lang="ko-KR" altLang="en-US" dirty="0"/>
          </a:p>
        </p:txBody>
      </p:sp>
      <p:sp>
        <p:nvSpPr>
          <p:cNvPr id="10" name="날짜 개체 틀 9"/>
          <p:cNvSpPr>
            <a:spLocks noGrp="1"/>
          </p:cNvSpPr>
          <p:nvPr>
            <p:ph type="dt" sz="half" idx="2"/>
          </p:nvPr>
        </p:nvSpPr>
        <p:spPr>
          <a:xfrm>
            <a:off x="0" y="6416675"/>
            <a:ext cx="2743200" cy="365125"/>
          </a:xfrm>
        </p:spPr>
        <p:txBody>
          <a:bodyPr/>
          <a:lstStyle/>
          <a:p>
            <a:fld id="{18F81B0B-AA93-45F7-BF13-C46A2466EA5F}" type="datetime1">
              <a:rPr lang="ko-KR" altLang="en-US" smtClean="0"/>
              <a:t>2020-08-21</a:t>
            </a:fld>
            <a:endParaRPr lang="ko-KR" altLang="en-US"/>
          </a:p>
        </p:txBody>
      </p:sp>
      <p:pic>
        <p:nvPicPr>
          <p:cNvPr id="14" name="그림 13"/>
          <p:cNvPicPr>
            <a:picLocks noChangeAspect="1"/>
          </p:cNvPicPr>
          <p:nvPr/>
        </p:nvPicPr>
        <p:blipFill>
          <a:blip r:embed="rId3"/>
          <a:stretch>
            <a:fillRect/>
          </a:stretch>
        </p:blipFill>
        <p:spPr>
          <a:xfrm>
            <a:off x="1427356" y="798376"/>
            <a:ext cx="10172462" cy="5591021"/>
          </a:xfrm>
          <a:prstGeom prst="rect">
            <a:avLst/>
          </a:prstGeom>
        </p:spPr>
      </p:pic>
      <p:sp>
        <p:nvSpPr>
          <p:cNvPr id="15" name="TextBox 14"/>
          <p:cNvSpPr txBox="1"/>
          <p:nvPr/>
        </p:nvSpPr>
        <p:spPr>
          <a:xfrm rot="10800000">
            <a:off x="1933145" y="4135097"/>
            <a:ext cx="307777" cy="2076366"/>
          </a:xfrm>
          <a:prstGeom prst="rect">
            <a:avLst/>
          </a:prstGeom>
          <a:solidFill>
            <a:schemeClr val="bg1"/>
          </a:solidFill>
          <a:ln w="38100">
            <a:solidFill>
              <a:srgbClr val="FF0000"/>
            </a:solidFill>
          </a:ln>
        </p:spPr>
        <p:txBody>
          <a:bodyPr vert="eaVert" wrap="square" lIns="0" tIns="0" rIns="0" bIns="0" rtlCol="0">
            <a:spAutoFit/>
          </a:bodyPr>
          <a:lstStyle/>
          <a:p>
            <a:r>
              <a:rPr lang="en-US" altLang="ko-KR" sz="2000" dirty="0">
                <a:solidFill>
                  <a:srgbClr val="FF0000"/>
                </a:solidFill>
                <a:latin typeface="나눔바른고딕" panose="020B0603020101020101" pitchFamily="50" charset="-127"/>
                <a:ea typeface="나눔바른고딕" panose="020B0603020101020101" pitchFamily="50" charset="-127"/>
              </a:rPr>
              <a:t>Software testing</a:t>
            </a:r>
            <a:endParaRPr lang="ko-KR" altLang="en-US" sz="2000" dirty="0">
              <a:solidFill>
                <a:srgbClr val="FF0000"/>
              </a:solidFill>
              <a:latin typeface="나눔바른고딕" panose="020B0603020101020101" pitchFamily="50" charset="-127"/>
              <a:ea typeface="나눔바른고딕" panose="020B0603020101020101" pitchFamily="50" charset="-127"/>
            </a:endParaRPr>
          </a:p>
        </p:txBody>
      </p:sp>
    </p:spTree>
    <p:extLst>
      <p:ext uri="{BB962C8B-B14F-4D97-AF65-F5344CB8AC3E}">
        <p14:creationId xmlns:p14="http://schemas.microsoft.com/office/powerpoint/2010/main" val="3378798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31.6|37.4"/>
</p:tagLst>
</file>

<file path=ppt/theme/theme1.xml><?xml version="1.0" encoding="utf-8"?>
<a:theme xmlns:a="http://schemas.openxmlformats.org/drawingml/2006/main" name="2_BSS_TEMPLATE_201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사용자 지정 2">
      <a:majorFont>
        <a:latin typeface="Calibri"/>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778"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7818</TotalTime>
  <Words>8787</Words>
  <Application>Microsoft Office PowerPoint</Application>
  <PresentationFormat>와이드스크린</PresentationFormat>
  <Paragraphs>1592</Paragraphs>
  <Slides>74</Slides>
  <Notes>28</Notes>
  <HiddenSlides>0</HiddenSlides>
  <MMClips>1</MMClips>
  <ScaleCrop>false</ScaleCrop>
  <HeadingPairs>
    <vt:vector size="6" baseType="variant">
      <vt:variant>
        <vt:lpstr>사용한 글꼴</vt:lpstr>
      </vt:variant>
      <vt:variant>
        <vt:i4>19</vt:i4>
      </vt:variant>
      <vt:variant>
        <vt:lpstr>테마</vt:lpstr>
      </vt:variant>
      <vt:variant>
        <vt:i4>1</vt:i4>
      </vt:variant>
      <vt:variant>
        <vt:lpstr>슬라이드 제목</vt:lpstr>
      </vt:variant>
      <vt:variant>
        <vt:i4>74</vt:i4>
      </vt:variant>
    </vt:vector>
  </HeadingPairs>
  <TitlesOfParts>
    <vt:vector size="94" baseType="lpstr">
      <vt:lpstr>굴림</vt:lpstr>
      <vt:lpstr>HY헤드라인M</vt:lpstr>
      <vt:lpstr>Wingdings</vt:lpstr>
      <vt:lpstr>Arial</vt:lpstr>
      <vt:lpstr>Wingdings 2</vt:lpstr>
      <vt:lpstr>휴먼명조</vt:lpstr>
      <vt:lpstr>나눔고딕</vt:lpstr>
      <vt:lpstr>Symbol</vt:lpstr>
      <vt:lpstr>맑은 고딕</vt:lpstr>
      <vt:lpstr>AU Passata</vt:lpstr>
      <vt:lpstr>Calibri</vt:lpstr>
      <vt:lpstr>휴먼둥근헤드라인</vt:lpstr>
      <vt:lpstr>Arial Unicode MS</vt:lpstr>
      <vt:lpstr>Bitstream Vera Sans Mono</vt:lpstr>
      <vt:lpstr>Courier New</vt:lpstr>
      <vt:lpstr>나눔바른고딕</vt:lpstr>
      <vt:lpstr>한양신명조</vt:lpstr>
      <vt:lpstr>휴먼모음T</vt:lpstr>
      <vt:lpstr>HCI Poppy</vt:lpstr>
      <vt:lpstr>2_BSS_TEMPLATE_2013</vt:lpstr>
      <vt:lpstr>Automated Software Testing to Improve Bug Detection Ability and Reduce Testing Cost </vt:lpstr>
      <vt:lpstr>Short Intro. of Moonzoo Kim </vt:lpstr>
      <vt:lpstr>Personal Research Roadmap on Automated Testing and Debugging</vt:lpstr>
      <vt:lpstr>SW 오류로 인한 비극적인 사고들</vt:lpstr>
      <vt:lpstr>SW 테스팅은, SW의 높은 복잡도로 인해 매우 어려운 작업</vt:lpstr>
      <vt:lpstr>Trends in Software Testing and Verification Market</vt:lpstr>
      <vt:lpstr>Trends in Topics in Software Engineering (1992-2016) </vt:lpstr>
      <vt:lpstr>ICSE 2019 Topics</vt:lpstr>
      <vt:lpstr>ICSE 2020 Topics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Concolic Testing Example</vt:lpstr>
      <vt:lpstr>Example</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Concolic Testing</vt:lpstr>
      <vt:lpstr>Pointer Inputs: Input Graph</vt:lpstr>
      <vt:lpstr>Summary: Concolic Testing</vt:lpstr>
      <vt:lpstr>Industrial Application of Concolic Testing </vt:lpstr>
      <vt:lpstr>Many Benefits of Unit Testing… But….</vt:lpstr>
      <vt:lpstr>PowerPoint 프레젠테이션</vt:lpstr>
      <vt:lpstr>PowerPoint 프레젠테이션</vt:lpstr>
      <vt:lpstr>PowerPoint 프레젠테이션</vt:lpstr>
      <vt:lpstr>Pros and Cons of Auto. Test Gen. in  System-level</vt:lpstr>
      <vt:lpstr>Automated Test Generation in System-Level</vt:lpstr>
      <vt:lpstr>Pros and Cons of Auto. Test Gen. in  Unit-level</vt:lpstr>
      <vt:lpstr>Automated Test Generation in Unit-Level</vt:lpstr>
      <vt:lpstr>Constructing Unit Test Driver/Stubs</vt:lpstr>
      <vt:lpstr>Concolic Unit Testing Project w/ Samsung DMC  for 5 years</vt:lpstr>
      <vt:lpstr>MAIST  (Concolic Unit Testing Tool)  '2017-’2018</vt:lpstr>
      <vt:lpstr>Mobis Automotive SW tested by using MAIST</vt:lpstr>
      <vt:lpstr>MAIST Achieved 90.5% Branch and 77.8% MC/DC Cov.</vt:lpstr>
      <vt:lpstr>PowerPoint 프레젠테이션</vt:lpstr>
      <vt:lpstr>PowerPoint 프레젠테이션</vt:lpstr>
      <vt:lpstr>CROWN 2.0 데모 영상  https://vpluslab.kr/crown2  </vt:lpstr>
      <vt:lpstr>Summary</vt:lpstr>
      <vt:lpstr>PowerPoint 프레젠테이션</vt:lpstr>
      <vt:lpstr>PowerPoint 프레젠테이션</vt:lpstr>
      <vt:lpstr>Bug Observability/Detection Model:   Reachability, Infection, Propagation, and Revealation (RIPR)</vt:lpstr>
      <vt:lpstr>Automated Unit Test Generation with Realistic Unit Context</vt:lpstr>
      <vt:lpstr>Trade-off between Bug Detection Ability and Accuracy</vt:lpstr>
      <vt:lpstr>Cutting-edge Accuracy of Unit Testing</vt:lpstr>
      <vt:lpstr>PowerPoint 프레젠테이션</vt:lpstr>
      <vt:lpstr>My 1st Working Company: Samsung SECUi.COM</vt:lpstr>
      <vt:lpstr>Fruitful Research Collaboration with Industry  </vt:lpstr>
    </vt:vector>
  </TitlesOfParts>
  <Company>HMGC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Kim Yunho</dc:creator>
  <cp:lastModifiedBy>moonzoo</cp:lastModifiedBy>
  <cp:revision>310</cp:revision>
  <cp:lastPrinted>2020-05-23T06:39:25Z</cp:lastPrinted>
  <dcterms:created xsi:type="dcterms:W3CDTF">2020-03-12T00:52:39Z</dcterms:created>
  <dcterms:modified xsi:type="dcterms:W3CDTF">2020-08-21T00:14:26Z</dcterms:modified>
</cp:coreProperties>
</file>