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0183B5-DA5B-42A2-BE2B-013D702E988B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04212-D0F4-444D-B9BD-998185A0DE4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DB543-27DE-47A3-8D99-178A4C2E5938}" type="datetime1">
              <a:rPr lang="en-US" smtClean="0"/>
              <a:t>5/19/2010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A39A1BA-9DC3-45C2-8F8C-5448348BD52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ED7FB-ABF4-4561-89B9-183295F39F50}" type="datetime1">
              <a:rPr lang="en-US" smtClean="0"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A1BA-9DC3-45C2-8F8C-5448348BD5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375B5-17FC-4394-9E1B-448EE3A7B24C}" type="datetime1">
              <a:rPr lang="en-US" smtClean="0"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A1BA-9DC3-45C2-8F8C-5448348BD5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93DC0-7AEA-46C2-ADD2-B9E91933EB89}" type="datetime1">
              <a:rPr lang="en-US" smtClean="0"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A1BA-9DC3-45C2-8F8C-5448348BD52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7201-FBEB-4812-BFAB-42782A2C0052}" type="datetime1">
              <a:rPr lang="en-US" smtClean="0"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A39A1BA-9DC3-45C2-8F8C-5448348BD52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90DC0-8297-49B3-A18C-80CAB4B6A7F0}" type="datetime1">
              <a:rPr lang="en-US" smtClean="0"/>
              <a:t>5/19/2010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A1BA-9DC3-45C2-8F8C-5448348BD52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51F24-0AE0-4A50-BE1C-D6E1D9DD48C8}" type="datetime1">
              <a:rPr lang="en-US" smtClean="0"/>
              <a:t>5/19/2010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A1BA-9DC3-45C2-8F8C-5448348BD52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6E5D7-65E2-4E0B-AEA0-FF5407B394D9}" type="datetime1">
              <a:rPr lang="en-US" smtClean="0"/>
              <a:t>5/19/2010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A1BA-9DC3-45C2-8F8C-5448348BD5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6668-B2EE-4F88-BEAB-5BCF2B159248}" type="datetime1">
              <a:rPr lang="en-US" smtClean="0"/>
              <a:t>5/19/2010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A1BA-9DC3-45C2-8F8C-5448348BD5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84A0E-E717-4257-A8AD-12890AE67ABC}" type="datetime1">
              <a:rPr lang="en-US" smtClean="0"/>
              <a:t>5/19/2010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A1BA-9DC3-45C2-8F8C-5448348BD52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9CA35-457F-4399-B21F-4A852EA0E758}" type="datetime1">
              <a:rPr lang="en-US" smtClean="0"/>
              <a:t>5/19/2010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A39A1BA-9DC3-45C2-8F8C-5448348BD52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E56EA8B-B568-4202-B7BC-1FAE8B3E4B60}" type="datetime1">
              <a:rPr lang="en-US" smtClean="0"/>
              <a:t>5/19/2010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A39A1BA-9DC3-45C2-8F8C-5448348BD5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200400"/>
            <a:ext cx="8001000" cy="3276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CS408B CS Project</a:t>
            </a:r>
          </a:p>
          <a:p>
            <a:r>
              <a:rPr lang="en-US" dirty="0" smtClean="0"/>
              <a:t>Team 2.</a:t>
            </a:r>
          </a:p>
          <a:p>
            <a:pPr algn="r"/>
            <a:r>
              <a:rPr lang="en-US" sz="2800" dirty="0" err="1" smtClean="0"/>
              <a:t>Aliyev</a:t>
            </a:r>
            <a:r>
              <a:rPr lang="en-US" sz="2800" dirty="0" smtClean="0"/>
              <a:t> </a:t>
            </a:r>
            <a:r>
              <a:rPr lang="en-US" sz="2800" dirty="0" err="1" smtClean="0"/>
              <a:t>Rashad</a:t>
            </a:r>
            <a:r>
              <a:rPr lang="en-US" sz="2800" dirty="0" smtClean="0"/>
              <a:t>, </a:t>
            </a:r>
            <a:endParaRPr lang="en-US" sz="2800" dirty="0" smtClean="0"/>
          </a:p>
          <a:p>
            <a:pPr algn="r"/>
            <a:r>
              <a:rPr lang="en-US" sz="2800" dirty="0" err="1" smtClean="0"/>
              <a:t>Karimov</a:t>
            </a:r>
            <a:r>
              <a:rPr lang="en-US" sz="2800" dirty="0" smtClean="0"/>
              <a:t> </a:t>
            </a:r>
            <a:r>
              <a:rPr lang="en-US" sz="2800" dirty="0" err="1" smtClean="0"/>
              <a:t>Daler</a:t>
            </a:r>
            <a:r>
              <a:rPr lang="en-US" sz="2800" dirty="0" smtClean="0"/>
              <a:t>, </a:t>
            </a:r>
          </a:p>
          <a:p>
            <a:pPr algn="r"/>
            <a:r>
              <a:rPr lang="en-US" sz="2800" dirty="0" smtClean="0"/>
              <a:t>Kim </a:t>
            </a:r>
            <a:r>
              <a:rPr lang="en-US" sz="2800" dirty="0" err="1" smtClean="0"/>
              <a:t>Hangil</a:t>
            </a:r>
            <a:r>
              <a:rPr lang="en-US" sz="2800" dirty="0" smtClean="0"/>
              <a:t>,</a:t>
            </a:r>
          </a:p>
          <a:p>
            <a:pPr algn="r"/>
            <a:r>
              <a:rPr lang="en-US" sz="2800" dirty="0" smtClean="0"/>
              <a:t>Kim </a:t>
            </a:r>
            <a:r>
              <a:rPr lang="en-US" sz="2800" dirty="0" err="1" smtClean="0"/>
              <a:t>Yeongju</a:t>
            </a:r>
            <a:r>
              <a:rPr lang="en-US" sz="2800" dirty="0" smtClean="0"/>
              <a:t>,</a:t>
            </a:r>
            <a:endParaRPr lang="en-US" sz="2800" dirty="0" smtClean="0"/>
          </a:p>
          <a:p>
            <a:pPr algn="r"/>
            <a:r>
              <a:rPr lang="en-US" sz="2800" dirty="0" err="1" smtClean="0"/>
              <a:t>Reveillere</a:t>
            </a:r>
            <a:r>
              <a:rPr lang="en-US" sz="2800" dirty="0" smtClean="0"/>
              <a:t> G.,  </a:t>
            </a:r>
            <a:endParaRPr lang="en-US" sz="2800" dirty="0" smtClean="0"/>
          </a:p>
          <a:p>
            <a:pPr algn="r"/>
            <a:r>
              <a:rPr lang="en-US" sz="2800" dirty="0" smtClean="0"/>
              <a:t>Shin Viktor</a:t>
            </a:r>
            <a:endParaRPr lang="en-US" sz="2800" dirty="0" smtClean="0"/>
          </a:p>
          <a:p>
            <a:pPr algn="r"/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Gym Reservation System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971800" y="6412468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SPRING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ueue_line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1447800"/>
            <a:ext cx="2336800" cy="1752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31242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/>
              <a:t>Current system is inconvenient!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/>
              <a:t>Paper-based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/>
              <a:t>Time consuming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/>
              <a:t>Order of reservation is determined by lottery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 smtClean="0"/>
              <a:t>Easy to </a:t>
            </a:r>
            <a:r>
              <a:rPr lang="en-US" dirty="0" smtClean="0"/>
              <a:t>cheat</a:t>
            </a:r>
            <a:endParaRPr lang="en-US" dirty="0" smtClean="0"/>
          </a:p>
        </p:txBody>
      </p:sp>
      <p:pic>
        <p:nvPicPr>
          <p:cNvPr id="5" name="Picture 4" descr="s1752668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4114800"/>
            <a:ext cx="2674932" cy="22486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400" y="4724400"/>
            <a:ext cx="617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sz="2400" dirty="0" smtClean="0"/>
              <a:t>High demand by students</a:t>
            </a:r>
          </a:p>
          <a:p>
            <a:pPr lvl="1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</a:pPr>
            <a:r>
              <a:rPr lang="en-US" sz="2400" dirty="0" smtClean="0"/>
              <a:t>Web-based system will be welcomed</a:t>
            </a:r>
          </a:p>
          <a:p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A1BA-9DC3-45C2-8F8C-5448348BD52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Architecture</a:t>
            </a:r>
            <a:endParaRPr lang="en-US" dirty="0"/>
          </a:p>
        </p:txBody>
      </p:sp>
      <p:sp>
        <p:nvSpPr>
          <p:cNvPr id="33" name="Rounded Rectangle 32"/>
          <p:cNvSpPr/>
          <p:nvPr/>
        </p:nvSpPr>
        <p:spPr>
          <a:xfrm>
            <a:off x="1066800" y="1828800"/>
            <a:ext cx="1905000" cy="990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Gym Manager</a:t>
            </a:r>
            <a:endParaRPr lang="en-US" sz="2400" dirty="0"/>
          </a:p>
        </p:txBody>
      </p:sp>
      <p:sp>
        <p:nvSpPr>
          <p:cNvPr id="34" name="Rounded Rectangle 33"/>
          <p:cNvSpPr/>
          <p:nvPr/>
        </p:nvSpPr>
        <p:spPr>
          <a:xfrm>
            <a:off x="5638800" y="1752600"/>
            <a:ext cx="1905000" cy="990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Users</a:t>
            </a:r>
            <a:endParaRPr lang="en-US" sz="3600" dirty="0"/>
          </a:p>
        </p:txBody>
      </p:sp>
      <p:sp>
        <p:nvSpPr>
          <p:cNvPr id="35" name="Rounded Rectangle 34"/>
          <p:cNvSpPr/>
          <p:nvPr/>
        </p:nvSpPr>
        <p:spPr>
          <a:xfrm>
            <a:off x="5715000" y="4953000"/>
            <a:ext cx="1905000" cy="990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KAIST Database</a:t>
            </a:r>
            <a:endParaRPr lang="en-US" sz="3200" dirty="0"/>
          </a:p>
        </p:txBody>
      </p:sp>
      <p:sp>
        <p:nvSpPr>
          <p:cNvPr id="36" name="Rounded Rectangle 35"/>
          <p:cNvSpPr/>
          <p:nvPr/>
        </p:nvSpPr>
        <p:spPr>
          <a:xfrm>
            <a:off x="1066800" y="5029200"/>
            <a:ext cx="1905000" cy="990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Server Database</a:t>
            </a:r>
            <a:endParaRPr lang="en-US" sz="3200" dirty="0"/>
          </a:p>
        </p:txBody>
      </p:sp>
      <p:sp>
        <p:nvSpPr>
          <p:cNvPr id="37" name="Oval 36"/>
          <p:cNvSpPr/>
          <p:nvPr/>
        </p:nvSpPr>
        <p:spPr>
          <a:xfrm>
            <a:off x="3505200" y="3124200"/>
            <a:ext cx="1676400" cy="1676400"/>
          </a:xfrm>
          <a:prstGeom prst="ellipse">
            <a:avLst/>
          </a:prstGeom>
          <a:effectLst>
            <a:outerShdw blurRad="38100" dist="25400" dir="5400000" algn="t" rotWithShape="0">
              <a:srgbClr val="000000">
                <a:alpha val="50000"/>
              </a:srgbClr>
            </a:outerShdw>
            <a:softEdge rad="12700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GRS</a:t>
            </a:r>
            <a:endParaRPr lang="en-US" sz="4400" dirty="0"/>
          </a:p>
        </p:txBody>
      </p:sp>
      <p:sp>
        <p:nvSpPr>
          <p:cNvPr id="38" name="Left-Right Arrow 37"/>
          <p:cNvSpPr/>
          <p:nvPr/>
        </p:nvSpPr>
        <p:spPr>
          <a:xfrm rot="2524315">
            <a:off x="2601516" y="2710649"/>
            <a:ext cx="1501931" cy="609600"/>
          </a:xfrm>
          <a:prstGeom prst="leftRightArrow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Left-Right Arrow 40"/>
          <p:cNvSpPr/>
          <p:nvPr/>
        </p:nvSpPr>
        <p:spPr>
          <a:xfrm rot="19043032">
            <a:off x="2502448" y="4561300"/>
            <a:ext cx="1619876" cy="609600"/>
          </a:xfrm>
          <a:prstGeom prst="leftRightArrow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Left-Right Arrow 41"/>
          <p:cNvSpPr/>
          <p:nvPr/>
        </p:nvSpPr>
        <p:spPr>
          <a:xfrm rot="2524315">
            <a:off x="4658915" y="4528351"/>
            <a:ext cx="1501931" cy="609600"/>
          </a:xfrm>
          <a:prstGeom prst="leftRightArrow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Left-Right Arrow 42"/>
          <p:cNvSpPr/>
          <p:nvPr/>
        </p:nvSpPr>
        <p:spPr>
          <a:xfrm rot="19043032">
            <a:off x="4564476" y="2753900"/>
            <a:ext cx="1619876" cy="609600"/>
          </a:xfrm>
          <a:prstGeom prst="leftRightArrow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lide Number Placeholder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A1BA-9DC3-45C2-8F8C-5448348BD52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Features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1143000" y="2438400"/>
            <a:ext cx="7315200" cy="3200400"/>
            <a:chOff x="1143000" y="2438400"/>
            <a:chExt cx="7315200" cy="3200400"/>
          </a:xfrm>
        </p:grpSpPr>
        <p:sp>
          <p:nvSpPr>
            <p:cNvPr id="7" name="Rounded Rectangle 6"/>
            <p:cNvSpPr/>
            <p:nvPr/>
          </p:nvSpPr>
          <p:spPr>
            <a:xfrm>
              <a:off x="1676400" y="4724400"/>
              <a:ext cx="6781800" cy="9144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3600" dirty="0" smtClean="0"/>
                <a:t>Handle simultaneous access</a:t>
              </a:r>
              <a:endParaRPr lang="en-US" sz="3600" dirty="0"/>
            </a:p>
          </p:txBody>
        </p:sp>
        <p:cxnSp>
          <p:nvCxnSpPr>
            <p:cNvPr id="9" name="Shape 8"/>
            <p:cNvCxnSpPr>
              <a:endCxn id="7" idx="1"/>
            </p:cNvCxnSpPr>
            <p:nvPr/>
          </p:nvCxnSpPr>
          <p:spPr>
            <a:xfrm rot="16200000" flipH="1">
              <a:off x="38100" y="3543300"/>
              <a:ext cx="2743200" cy="533400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1143000" y="2438400"/>
            <a:ext cx="7315200" cy="2209800"/>
            <a:chOff x="1143000" y="2438400"/>
            <a:chExt cx="7315200" cy="2209800"/>
          </a:xfrm>
        </p:grpSpPr>
        <p:sp>
          <p:nvSpPr>
            <p:cNvPr id="6" name="Rounded Rectangle 5"/>
            <p:cNvSpPr/>
            <p:nvPr/>
          </p:nvSpPr>
          <p:spPr>
            <a:xfrm>
              <a:off x="1676400" y="3733800"/>
              <a:ext cx="6781800" cy="9144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3600" dirty="0" smtClean="0"/>
                <a:t>First-come first-serve principle</a:t>
              </a:r>
              <a:endParaRPr lang="en-US" sz="3600" dirty="0"/>
            </a:p>
          </p:txBody>
        </p:sp>
        <p:cxnSp>
          <p:nvCxnSpPr>
            <p:cNvPr id="11" name="Shape 10"/>
            <p:cNvCxnSpPr>
              <a:endCxn id="6" idx="1"/>
            </p:cNvCxnSpPr>
            <p:nvPr/>
          </p:nvCxnSpPr>
          <p:spPr>
            <a:xfrm rot="16200000" flipH="1">
              <a:off x="533400" y="3048000"/>
              <a:ext cx="1752600" cy="533400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1143000" y="2438400"/>
            <a:ext cx="7315200" cy="1219200"/>
            <a:chOff x="1143000" y="2438400"/>
            <a:chExt cx="7315200" cy="1219200"/>
          </a:xfrm>
        </p:grpSpPr>
        <p:sp>
          <p:nvSpPr>
            <p:cNvPr id="5" name="Rounded Rectangle 4"/>
            <p:cNvSpPr/>
            <p:nvPr/>
          </p:nvSpPr>
          <p:spPr>
            <a:xfrm>
              <a:off x="1676400" y="2743200"/>
              <a:ext cx="6781800" cy="91440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3600" dirty="0" smtClean="0"/>
                <a:t>Basic operations for reservation </a:t>
              </a:r>
            </a:p>
          </p:txBody>
        </p:sp>
        <p:cxnSp>
          <p:nvCxnSpPr>
            <p:cNvPr id="15" name="Shape 14"/>
            <p:cNvCxnSpPr>
              <a:endCxn id="5" idx="1"/>
            </p:cNvCxnSpPr>
            <p:nvPr/>
          </p:nvCxnSpPr>
          <p:spPr>
            <a:xfrm rot="16200000" flipH="1">
              <a:off x="1028700" y="2552700"/>
              <a:ext cx="762000" cy="533400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ounded Rectangle 19"/>
          <p:cNvSpPr/>
          <p:nvPr/>
        </p:nvSpPr>
        <p:spPr>
          <a:xfrm>
            <a:off x="533400" y="1524000"/>
            <a:ext cx="1524000" cy="914400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GRS</a:t>
            </a:r>
            <a:endParaRPr lang="en-US" sz="4000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A1BA-9DC3-45C2-8F8C-5448348BD52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globalsearchnetwork.com/images/continuous-improvem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724400"/>
            <a:ext cx="2387600" cy="17907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User Acceptance Test  </a:t>
            </a:r>
            <a:r>
              <a:rPr lang="en-US" sz="2000" dirty="0" smtClean="0"/>
              <a:t>(2010.05.07)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800600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dirty="0" smtClean="0"/>
              <a:t>To simulate real-life situation</a:t>
            </a:r>
          </a:p>
          <a:p>
            <a:pPr lvl="1">
              <a:lnSpc>
                <a:spcPct val="200000"/>
              </a:lnSpc>
              <a:buFont typeface="Wingdings" pitchFamily="2" charset="2"/>
              <a:buChar char="Ø"/>
            </a:pPr>
            <a:r>
              <a:rPr lang="en-US" dirty="0" smtClean="0"/>
              <a:t>Task to reserve particular slot</a:t>
            </a:r>
          </a:p>
          <a:p>
            <a:pPr lvl="1">
              <a:lnSpc>
                <a:spcPct val="200000"/>
              </a:lnSpc>
              <a:buFont typeface="Wingdings" pitchFamily="2" charset="2"/>
              <a:buChar char="Ø"/>
            </a:pPr>
            <a:r>
              <a:rPr lang="en-US" dirty="0" smtClean="0"/>
              <a:t>Test multiple access handling </a:t>
            </a:r>
          </a:p>
          <a:p>
            <a:pPr>
              <a:lnSpc>
                <a:spcPct val="200000"/>
              </a:lnSpc>
              <a:buFont typeface="Wingdings" pitchFamily="2" charset="2"/>
              <a:buChar char="Ø"/>
            </a:pPr>
            <a:r>
              <a:rPr lang="en-US" dirty="0" smtClean="0"/>
              <a:t>31 out of 50 testers gave feedback</a:t>
            </a:r>
          </a:p>
          <a:p>
            <a:pPr lvl="1">
              <a:lnSpc>
                <a:spcPct val="200000"/>
              </a:lnSpc>
              <a:buFont typeface="Wingdings" pitchFamily="2" charset="2"/>
              <a:buChar char="Ø"/>
            </a:pPr>
            <a:r>
              <a:rPr lang="en-US" dirty="0" smtClean="0"/>
              <a:t>Minor errors and bugs found and fixed</a:t>
            </a:r>
          </a:p>
          <a:p>
            <a:pPr lvl="1">
              <a:lnSpc>
                <a:spcPct val="200000"/>
              </a:lnSpc>
              <a:buFont typeface="Wingdings" pitchFamily="2" charset="2"/>
              <a:buChar char="Ø"/>
            </a:pPr>
            <a:r>
              <a:rPr lang="en-US" dirty="0" smtClean="0"/>
              <a:t>GUI improved</a:t>
            </a:r>
          </a:p>
        </p:txBody>
      </p:sp>
      <p:pic>
        <p:nvPicPr>
          <p:cNvPr id="4" name="Picture 3" descr="OCS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1676400"/>
            <a:ext cx="1914203" cy="19812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A1BA-9DC3-45C2-8F8C-5448348BD52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A1BA-9DC3-45C2-8F8C-5448348BD52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jh_pic_090325_ThankYouBodie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980406" y="1295400"/>
            <a:ext cx="5258594" cy="40386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A1BA-9DC3-45C2-8F8C-5448348BD52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175</TotalTime>
  <Words>121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Gym Reservation System</vt:lpstr>
      <vt:lpstr>Motivations</vt:lpstr>
      <vt:lpstr>System Architecture</vt:lpstr>
      <vt:lpstr>Main Features</vt:lpstr>
      <vt:lpstr>User Acceptance Test  (2010.05.07)</vt:lpstr>
      <vt:lpstr>Demo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 Reservation System</dc:title>
  <dc:creator>Viktor</dc:creator>
  <cp:lastModifiedBy>Viktor</cp:lastModifiedBy>
  <cp:revision>13</cp:revision>
  <dcterms:created xsi:type="dcterms:W3CDTF">2010-05-18T14:26:14Z</dcterms:created>
  <dcterms:modified xsi:type="dcterms:W3CDTF">2010-05-18T17:21:17Z</dcterms:modified>
</cp:coreProperties>
</file>