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376" r:id="rId2"/>
    <p:sldId id="311" r:id="rId3"/>
    <p:sldId id="300" r:id="rId4"/>
    <p:sldId id="338" r:id="rId5"/>
    <p:sldId id="339" r:id="rId6"/>
    <p:sldId id="346" r:id="rId7"/>
    <p:sldId id="367" r:id="rId8"/>
    <p:sldId id="369" r:id="rId9"/>
    <p:sldId id="368" r:id="rId10"/>
    <p:sldId id="371" r:id="rId11"/>
    <p:sldId id="377" r:id="rId12"/>
    <p:sldId id="375" r:id="rId13"/>
    <p:sldId id="378" r:id="rId14"/>
    <p:sldId id="325" r:id="rId15"/>
    <p:sldId id="295" r:id="rId16"/>
    <p:sldId id="350" r:id="rId17"/>
    <p:sldId id="355" r:id="rId18"/>
    <p:sldId id="356" r:id="rId19"/>
    <p:sldId id="357" r:id="rId20"/>
    <p:sldId id="274" r:id="rId21"/>
    <p:sldId id="278" r:id="rId22"/>
    <p:sldId id="279" r:id="rId23"/>
    <p:sldId id="318" r:id="rId24"/>
    <p:sldId id="313" r:id="rId25"/>
  </p:sldIdLst>
  <p:sldSz cx="12192000" cy="6858000"/>
  <p:notesSz cx="10287000" cy="18288000"/>
  <p:embeddedFontLst>
    <p:embeddedFont>
      <p:font typeface="나눔고딕" panose="020B0600000101010101" charset="-127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onsolas" panose="020B0609020204030204" pitchFamily="49" charset="0"/>
      <p:regular r:id="rId33"/>
      <p:bold r:id="rId34"/>
      <p:italic r:id="rId35"/>
      <p:boldItalic r:id="rId36"/>
    </p:embeddedFont>
    <p:embeddedFont>
      <p:font typeface="맑은 고딕" panose="020B0503020000020004" pitchFamily="50" charset="-127"/>
      <p:regular r:id="rId37"/>
      <p:bold r:id="rId38"/>
    </p:embeddedFont>
  </p:embeddedFontLst>
  <p:defaultTextStyle>
    <a:defPPr>
      <a:defRPr lang="en-US"/>
    </a:defPPr>
    <a:lvl1pPr marL="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0477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0953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1430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1907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2384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2861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3338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38156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100F2"/>
    <a:srgbClr val="00C032"/>
    <a:srgbClr val="558ED5"/>
    <a:srgbClr val="7030A0"/>
    <a:srgbClr val="00C05B"/>
    <a:srgbClr val="00E66E"/>
    <a:srgbClr val="00F60C"/>
    <a:srgbClr val="00EA3D"/>
    <a:srgbClr val="21FF5B"/>
    <a:srgbClr val="EB5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0" autoAdjust="0"/>
    <p:restoredTop sz="74297" autoAdjust="0"/>
  </p:normalViewPr>
  <p:slideViewPr>
    <p:cSldViewPr>
      <p:cViewPr varScale="1">
        <p:scale>
          <a:sx n="99" d="100"/>
          <a:sy n="99" d="100"/>
        </p:scale>
        <p:origin x="86" y="226"/>
      </p:cViewPr>
      <p:guideLst>
        <p:guide orient="horz" pos="14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95186056957d1f67" providerId="LiveId" clId="{8BCB7398-5EB9-4B85-8E67-42CC5E4D4CBC}"/>
    <pc:docChg chg="custSel delSld modSld">
      <pc:chgData name="" userId="95186056957d1f67" providerId="LiveId" clId="{8BCB7398-5EB9-4B85-8E67-42CC5E4D4CBC}" dt="2025-05-19T10:04:34.116" v="5" actId="20577"/>
      <pc:docMkLst>
        <pc:docMk/>
      </pc:docMkLst>
      <pc:sldChg chg="modNotesTx">
        <pc:chgData name="" userId="95186056957d1f67" providerId="LiveId" clId="{8BCB7398-5EB9-4B85-8E67-42CC5E4D4CBC}" dt="2025-05-19T10:04:34.116" v="5" actId="20577"/>
        <pc:sldMkLst>
          <pc:docMk/>
          <pc:sldMk cId="4181616316" sldId="295"/>
        </pc:sldMkLst>
      </pc:sldChg>
      <pc:sldChg chg="modNotesTx">
        <pc:chgData name="" userId="95186056957d1f67" providerId="LiveId" clId="{8BCB7398-5EB9-4B85-8E67-42CC5E4D4CBC}" dt="2025-05-19T10:04:30.252" v="4" actId="20577"/>
        <pc:sldMkLst>
          <pc:docMk/>
          <pc:sldMk cId="2832868060" sldId="325"/>
        </pc:sldMkLst>
      </pc:sldChg>
      <pc:sldChg chg="del">
        <pc:chgData name="" userId="95186056957d1f67" providerId="LiveId" clId="{8BCB7398-5EB9-4B85-8E67-42CC5E4D4CBC}" dt="2025-05-19T10:03:55.831" v="2" actId="2696"/>
        <pc:sldMkLst>
          <pc:docMk/>
          <pc:sldMk cId="3384356748" sldId="362"/>
        </pc:sldMkLst>
      </pc:sldChg>
      <pc:sldChg chg="del">
        <pc:chgData name="" userId="95186056957d1f67" providerId="LiveId" clId="{8BCB7398-5EB9-4B85-8E67-42CC5E4D4CBC}" dt="2025-05-19T10:03:55.859" v="3" actId="2696"/>
        <pc:sldMkLst>
          <pc:docMk/>
          <pc:sldMk cId="4202386880" sldId="363"/>
        </pc:sldMkLst>
      </pc:sldChg>
      <pc:sldChg chg="del">
        <pc:chgData name="" userId="95186056957d1f67" providerId="LiveId" clId="{8BCB7398-5EB9-4B85-8E67-42CC5E4D4CBC}" dt="2025-05-19T10:03:55.770" v="1" actId="2696"/>
        <pc:sldMkLst>
          <pc:docMk/>
          <pc:sldMk cId="2090451122" sldId="365"/>
        </pc:sldMkLst>
      </pc:sldChg>
      <pc:sldChg chg="delSp">
        <pc:chgData name="" userId="95186056957d1f67" providerId="LiveId" clId="{8BCB7398-5EB9-4B85-8E67-42CC5E4D4CBC}" dt="2025-05-19T10:03:50.508" v="0" actId="478"/>
        <pc:sldMkLst>
          <pc:docMk/>
          <pc:sldMk cId="4248842759" sldId="376"/>
        </pc:sldMkLst>
        <pc:picChg chg="del">
          <ac:chgData name="" userId="95186056957d1f67" providerId="LiveId" clId="{8BCB7398-5EB9-4B85-8E67-42CC5E4D4CBC}" dt="2025-05-19T10:03:50.508" v="0" actId="478"/>
          <ac:picMkLst>
            <pc:docMk/>
            <pc:sldMk cId="4248842759" sldId="376"/>
            <ac:picMk id="11" creationId="{96C7FCB2-65D4-4FA3-9662-786724D21F81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66571388148651E-3"/>
          <c:y val="9.5598546324991776E-2"/>
          <c:w val="0.98086668572237024"/>
          <c:h val="0.88249345347553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Crash detected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456-4F75-91E7-5B145B6491D6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456-4F75-91E7-5B145B6491D6}"/>
              </c:ext>
            </c:extLst>
          </c:dPt>
          <c:dPt>
            <c:idx val="2"/>
            <c:invertIfNegative val="0"/>
            <c:bubble3D val="0"/>
            <c:spPr>
              <a:solidFill>
                <a:srgbClr val="A6A6A6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4-08B1-4033-9C5C-779220C16A58}"/>
              </c:ext>
            </c:extLst>
          </c:dPt>
          <c:dPt>
            <c:idx val="3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1FF-456D-B8FB-32BD819D73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</c:v>
                </c:pt>
                <c:pt idx="1">
                  <c:v>29</c:v>
                </c:pt>
                <c:pt idx="2">
                  <c:v>35</c:v>
                </c:pt>
                <c:pt idx="3">
                  <c:v>45</c:v>
                </c:pt>
                <c:pt idx="4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56-4F75-91E7-5B145B6491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6"/>
        <c:overlap val="-27"/>
        <c:axId val="680448399"/>
        <c:axId val="697586783"/>
      </c:barChart>
      <c:catAx>
        <c:axId val="68044839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97586783"/>
        <c:crosses val="autoZero"/>
        <c:auto val="1"/>
        <c:lblAlgn val="ctr"/>
        <c:lblOffset val="100"/>
        <c:noMultiLvlLbl val="0"/>
      </c:catAx>
      <c:valAx>
        <c:axId val="6975867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80448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66571388148651E-3"/>
          <c:y val="9.5598546324991776E-2"/>
          <c:w val="0.98086668572237024"/>
          <c:h val="0.88249345347553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Crash detected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456-4F75-91E7-5B145B6491D6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456-4F75-91E7-5B145B6491D6}"/>
              </c:ext>
            </c:extLst>
          </c:dPt>
          <c:dPt>
            <c:idx val="2"/>
            <c:invertIfNegative val="0"/>
            <c:bubble3D val="0"/>
            <c:spPr>
              <a:solidFill>
                <a:srgbClr val="A6A6A6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4-08B1-4033-9C5C-779220C16A58}"/>
              </c:ext>
            </c:extLst>
          </c:dPt>
          <c:dPt>
            <c:idx val="3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1FF-456D-B8FB-32BD819D73C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4CBA423-E7C5-4C5C-BEBC-B72754F2CACE}" type="VALUE">
                      <a:rPr lang="en-US" altLang="ko-KR" smtClean="0">
                        <a:ea typeface="나눔고딕" panose="020D0604000000000000" pitchFamily="50" charset="-127"/>
                      </a:rPr>
                      <a:pPr/>
                      <a:t>[값]</a:t>
                    </a:fld>
                    <a:endParaRPr lang="ko-KR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456-4F75-91E7-5B145B6491D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FE0C3B3-43A8-42B5-A555-0CE497DB88E2}" type="VALUE">
                      <a:rPr lang="en-US" altLang="ko-KR" smtClean="0">
                        <a:ea typeface="나눔고딕" panose="020D0604000000000000" pitchFamily="50" charset="-127"/>
                      </a:rPr>
                      <a:pPr/>
                      <a:t>[값]</a:t>
                    </a:fld>
                    <a:endParaRPr lang="ko-KR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456-4F75-91E7-5B145B6491D6}"/>
                </c:ext>
              </c:extLst>
            </c:dLbl>
            <c:dLbl>
              <c:idx val="3"/>
              <c:layout>
                <c:manualLayout>
                  <c:x val="-5.2181767998421402E-3"/>
                  <c:y val="-8.9623630152212246E-3"/>
                </c:manualLayout>
              </c:layout>
              <c:tx>
                <c:rich>
                  <a:bodyPr/>
                  <a:lstStyle/>
                  <a:p>
                    <a:fld id="{B05AE8CF-CE8B-45E4-97B1-F4462CF13DBE}" type="VALUE">
                      <a:rPr lang="en-US" altLang="ko-KR">
                        <a:ea typeface="나눔고딕" panose="020D0604000000000000" pitchFamily="50" charset="-127"/>
                      </a:rPr>
                      <a:pPr/>
                      <a:t>[값]</a:t>
                    </a:fld>
                    <a:endParaRPr lang="ko-KR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1FF-456D-B8FB-32BD819D73C3}"/>
                </c:ext>
              </c:extLst>
            </c:dLbl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1"/>
                <c:pt idx="0">
                  <c:v>AFL++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8079</c:v>
                </c:pt>
                <c:pt idx="1">
                  <c:v>9766.2999999999993</c:v>
                </c:pt>
                <c:pt idx="2">
                  <c:v>9085.2000000000007</c:v>
                </c:pt>
                <c:pt idx="3">
                  <c:v>11047.8</c:v>
                </c:pt>
                <c:pt idx="4">
                  <c:v>12404.6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56-4F75-91E7-5B145B6491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6"/>
        <c:overlap val="-27"/>
        <c:axId val="680448399"/>
        <c:axId val="697586783"/>
      </c:barChart>
      <c:catAx>
        <c:axId val="68044839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97586783"/>
        <c:crosses val="autoZero"/>
        <c:auto val="1"/>
        <c:lblAlgn val="ctr"/>
        <c:lblOffset val="100"/>
        <c:noMultiLvlLbl val="0"/>
      </c:catAx>
      <c:valAx>
        <c:axId val="697586783"/>
        <c:scaling>
          <c:orientation val="minMax"/>
          <c:min val="6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680448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41EC5-60A3-4A08-9189-099306D86C66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C4E60-9ADD-4B8C-B4C0-308F37135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12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04770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09539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14309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219078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523848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828617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133387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438156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The main goal of ZigZagFuzz is to generate a wide variety of both command lines and input files.</a:t>
            </a:r>
          </a:p>
          <a:p>
            <a:r>
              <a:rPr lang="en-US" altLang="ko-KR" dirty="0"/>
              <a:t>Program options or command lines play a crucial role in determining which features are exercised during execution.</a:t>
            </a: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In other words, depending on the options you provide, it will cover totally different execution spaces.</a:t>
            </a:r>
          </a:p>
          <a:p>
            <a:endParaRPr lang="en-US" altLang="ko-KR" dirty="0"/>
          </a:p>
          <a:p>
            <a:r>
              <a:rPr lang="en-US" altLang="ko-KR" dirty="0"/>
              <a:t>For example, let’s consider an image processing program cjpeg.</a:t>
            </a:r>
          </a:p>
          <a:p>
            <a:r>
              <a:rPr lang="en-US" altLang="ko-KR" dirty="0"/>
              <a:t>If we run it with dash gray option, it produces gray-scaled image,</a:t>
            </a:r>
          </a:p>
          <a:p>
            <a:r>
              <a:rPr lang="en-US" altLang="ko-KR" dirty="0"/>
              <a:t>but if we execute the program with dash rotate option, it will generate a rotated image.</a:t>
            </a:r>
          </a:p>
          <a:p>
            <a:endParaRPr lang="en-US" altLang="ko-KR" dirty="0"/>
          </a:p>
          <a:p>
            <a:r>
              <a:rPr lang="en-US" altLang="ko-KR" dirty="0"/>
              <a:t>As you can see, it shares very small common execution area, so it is important to test diverse program options.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C4E60-9ADD-4B8C-B4C0-308F371350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91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C4E60-9ADD-4B8C-B4C0-308F371350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2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C4E60-9ADD-4B8C-B4C0-308F371350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01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C4E60-9ADD-4B8C-B4C0-308F371350C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28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C4E60-9ADD-4B8C-B4C0-308F371350C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20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To evaluate our methods,</a:t>
            </a:r>
          </a:p>
          <a:p>
            <a:r>
              <a:rPr lang="en-US" altLang="ko-KR" dirty="0"/>
              <a:t>we implemented ZigZagFuzz and compared its branch coverage and bug detection power with other state-of-the art fuzzing techniques.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C4E60-9ADD-4B8C-B4C0-308F371350C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61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We conducted experiments on 20 real open-source programs with about 2 hundred thousands lines of code.</a:t>
            </a:r>
          </a:p>
          <a:p>
            <a:r>
              <a:rPr lang="en-US" altLang="ko-KR" dirty="0"/>
              <a:t>We also tried to select a set of programs with diverse program options. In average, they have about 200 program option keywords.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C4E60-9ADD-4B8C-B4C0-308F371350C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8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As a result, we can find that ZigZagFuzz detected 85 new crash bugs from 15 programs,</a:t>
            </a:r>
          </a:p>
          <a:p>
            <a:r>
              <a:rPr lang="en-US" altLang="ko-KR" dirty="0"/>
              <a:t>which is 1.89 times more crash bugs than other cutting-edge fuzzers.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C4E60-9ADD-4B8C-B4C0-308F371350C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82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On the branch coverage aspect, we also could that ZigZagFuzz showed the best branch coverage performance.</a:t>
            </a:r>
          </a:p>
          <a:p>
            <a:r>
              <a:rPr lang="en-US" altLang="ko-KR" dirty="0"/>
              <a:t>It achieved 12.3% more coverage than others.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C4E60-9ADD-4B8C-B4C0-308F371350C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38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In summary, we present ZigZagFuzz which mutates different input domains separately in a zigzag manner,</a:t>
            </a:r>
          </a:p>
          <a:p>
            <a:r>
              <a:rPr lang="en-US" altLang="ko-KR" dirty="0"/>
              <a:t>Which resulted in significant bug detection ability improvement.</a:t>
            </a:r>
          </a:p>
          <a:p>
            <a:r>
              <a:rPr lang="en-US" altLang="ko-KR" dirty="0"/>
              <a:t>You will find much more interesting analysis about fuzzing different input domains in the paper.</a:t>
            </a:r>
          </a:p>
          <a:p>
            <a:endParaRPr lang="en-US" altLang="ko-KR" dirty="0"/>
          </a:p>
          <a:p>
            <a:r>
              <a:rPr lang="en-US" altLang="ko-KR" dirty="0"/>
              <a:t>That was the end of the presentation,</a:t>
            </a:r>
          </a:p>
          <a:p>
            <a:r>
              <a:rPr lang="en-US" altLang="ko-KR" dirty="0"/>
              <a:t>This is Ahcheong Lee, and please feel free to ask any questions.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C4E60-9ADD-4B8C-B4C0-308F371350C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13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We conducted a survey of 100 recent fuzzing papers and discovered that the majority of them used only a single command line for their experiments.</a:t>
            </a:r>
          </a:p>
          <a:p>
            <a:r>
              <a:rPr lang="en-US" altLang="ko-KR" dirty="0"/>
              <a:t>For example, they can select just one command line “-gray” here, and focus on generating diverse image input files.</a:t>
            </a:r>
          </a:p>
          <a:p>
            <a:endParaRPr lang="en-US" altLang="ko-KR" dirty="0"/>
          </a:p>
          <a:p>
            <a:r>
              <a:rPr lang="en-US" altLang="ko-KR" dirty="0"/>
              <a:t>However, if we rely on just one program option, we can not cover this big execution space.</a:t>
            </a:r>
          </a:p>
          <a:p>
            <a:r>
              <a:rPr lang="en-US" altLang="ko-KR" dirty="0"/>
              <a:t>And as a result, we will lost many potential bugs in this space.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C4E60-9ADD-4B8C-B4C0-308F371350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79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There were a few fuzzing techniques that </a:t>
            </a:r>
            <a:r>
              <a:rPr lang="en-US" altLang="ko-KR" dirty="0" err="1"/>
              <a:t>treid</a:t>
            </a:r>
            <a:r>
              <a:rPr lang="en-US" altLang="ko-KR" dirty="0"/>
              <a:t> to </a:t>
            </a:r>
            <a:r>
              <a:rPr lang="en-US" altLang="ko-KR" dirty="0" err="1"/>
              <a:t>utilze</a:t>
            </a:r>
            <a:r>
              <a:rPr lang="en-US" altLang="ko-KR" dirty="0"/>
              <a:t> and generate diverse program options.</a:t>
            </a:r>
          </a:p>
          <a:p>
            <a:r>
              <a:rPr lang="en-US" altLang="ko-KR" dirty="0"/>
              <a:t>However, they had two common problems,</a:t>
            </a:r>
          </a:p>
          <a:p>
            <a:r>
              <a:rPr lang="en-US" altLang="ko-KR" dirty="0"/>
              <a:t>first, some of them do not mutate options at all,</a:t>
            </a:r>
          </a:p>
          <a:p>
            <a:r>
              <a:rPr lang="en-US" altLang="ko-KR" dirty="0"/>
              <a:t>and next, some of them simultaneously mutate both options and files.</a:t>
            </a:r>
          </a:p>
          <a:p>
            <a:endParaRPr lang="en-US" altLang="ko-KR" dirty="0"/>
          </a:p>
          <a:p>
            <a:r>
              <a:rPr lang="en-US" altLang="ko-KR" dirty="0"/>
              <a:t>We found both approaches have inefficiency problem,</a:t>
            </a:r>
          </a:p>
          <a:p>
            <a:r>
              <a:rPr lang="en-US" altLang="ko-KR" dirty="0"/>
              <a:t>so we developed </a:t>
            </a:r>
            <a:r>
              <a:rPr lang="en-US" altLang="ko-KR" dirty="0" err="1"/>
              <a:t>zigzagfuzz</a:t>
            </a:r>
            <a:r>
              <a:rPr lang="en-US" altLang="ko-KR" dirty="0"/>
              <a:t> to avoid it by separately mutate options and files.</a:t>
            </a:r>
          </a:p>
          <a:p>
            <a:r>
              <a:rPr lang="en-US" altLang="ko-KR" dirty="0"/>
              <a:t>I’ll explain what is the problem of these approaches in later slides.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C4E60-9ADD-4B8C-B4C0-308F371350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93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So what is the problem of simultaneously mutating both options and files?</a:t>
            </a:r>
          </a:p>
          <a:p>
            <a:r>
              <a:rPr lang="en-US" altLang="ko-KR" dirty="0"/>
              <a:t>We found three observations and lessons from CLI programs that will explain the problem.</a:t>
            </a:r>
          </a:p>
          <a:p>
            <a:endParaRPr lang="en-US" altLang="ko-KR" dirty="0"/>
          </a:p>
          <a:p>
            <a:r>
              <a:rPr lang="en-US" altLang="ko-KR" dirty="0"/>
              <a:t>I’ll explain the observations with this crashing code example.</a:t>
            </a:r>
          </a:p>
          <a:p>
            <a:r>
              <a:rPr lang="en-US" altLang="ko-KR" dirty="0"/>
              <a:t>To reach and detect crash bug at the bottom, you need to satisfy all three branch conditions,</a:t>
            </a:r>
          </a:p>
          <a:p>
            <a:r>
              <a:rPr lang="en-US" altLang="ko-KR" dirty="0"/>
              <a:t>and each branch condition reads either program option value </a:t>
            </a:r>
            <a:r>
              <a:rPr lang="en-US" altLang="ko-KR" dirty="0" err="1"/>
              <a:t>argv</a:t>
            </a:r>
            <a:r>
              <a:rPr lang="en-US" altLang="ko-KR" dirty="0"/>
              <a:t> or </a:t>
            </a:r>
            <a:r>
              <a:rPr lang="en-US" altLang="ko-KR" dirty="0" err="1"/>
              <a:t>filebytes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C4E60-9ADD-4B8C-B4C0-308F371350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55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The second observations is that simultaneously mutating options and files easily break previously satisfied pre conditions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C4E60-9ADD-4B8C-B4C0-308F371350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26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Let’s assume that we have this purple test input with this option value and file values.</a:t>
            </a:r>
          </a:p>
          <a:p>
            <a:r>
              <a:rPr lang="en-US" altLang="ko-KR" dirty="0"/>
              <a:t>It is very close to the crash, we just need to satisfy the last branch condition here.</a:t>
            </a:r>
          </a:p>
          <a:p>
            <a:r>
              <a:rPr lang="en-US" altLang="ko-KR" dirty="0"/>
              <a:t>To satisfy the last branch condition, you just need to mutate option values.</a:t>
            </a:r>
          </a:p>
          <a:p>
            <a:endParaRPr lang="en-US" altLang="ko-KR" dirty="0"/>
          </a:p>
          <a:p>
            <a:r>
              <a:rPr lang="en-US" altLang="ko-KR" dirty="0"/>
              <a:t>If you change 150 to like, 80, then you should be able to reach the crash bug.</a:t>
            </a:r>
          </a:p>
          <a:p>
            <a:endParaRPr lang="en-US" altLang="ko-KR" dirty="0"/>
          </a:p>
          <a:p>
            <a:r>
              <a:rPr lang="en-US" altLang="ko-KR" dirty="0"/>
              <a:t>However,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C4E60-9ADD-4B8C-B4C0-308F371350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29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However, if we mutate options and files at the same time,</a:t>
            </a:r>
          </a:p>
          <a:p>
            <a:r>
              <a:rPr lang="en-US" altLang="ko-KR" dirty="0"/>
              <a:t>it has a high probability to make test inputs like this red one.</a:t>
            </a:r>
          </a:p>
          <a:p>
            <a:endParaRPr lang="en-US" altLang="ko-KR" dirty="0"/>
          </a:p>
          <a:p>
            <a:r>
              <a:rPr lang="en-US" altLang="ko-KR" dirty="0"/>
              <a:t>To iteratively progress and generate a test input that reach deeper part of a program,</a:t>
            </a:r>
          </a:p>
          <a:p>
            <a:r>
              <a:rPr lang="en-US" altLang="ko-KR" dirty="0"/>
              <a:t>it is important not to break pre-conditions of the execution path.</a:t>
            </a:r>
          </a:p>
          <a:p>
            <a:endParaRPr lang="en-US" altLang="ko-KR" dirty="0"/>
          </a:p>
          <a:p>
            <a:r>
              <a:rPr lang="en-US" altLang="ko-KR" dirty="0"/>
              <a:t>But in this case, by mutating files, you introduce probability to invalidate the second file-dependent branch condition,</a:t>
            </a:r>
          </a:p>
          <a:p>
            <a:r>
              <a:rPr lang="en-US" altLang="ko-KR" dirty="0"/>
              <a:t>which prevent us to reach the deeper part of a program efficiently.</a:t>
            </a:r>
          </a:p>
          <a:p>
            <a:endParaRPr lang="en-US" altLang="ko-KR" dirty="0"/>
          </a:p>
          <a:p>
            <a:r>
              <a:rPr lang="en-US" altLang="ko-KR" dirty="0"/>
              <a:t>We found this can happen frequently when you mutating both options and files at the same time,</a:t>
            </a:r>
          </a:p>
          <a:p>
            <a:r>
              <a:rPr lang="en-US" altLang="ko-KR" dirty="0"/>
              <a:t>so we developed ZigZagFuzz based on this observation.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C4E60-9ADD-4B8C-B4C0-308F371350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38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However, if we mutate options and files at the same time,</a:t>
            </a:r>
          </a:p>
          <a:p>
            <a:r>
              <a:rPr lang="en-US" altLang="ko-KR" dirty="0"/>
              <a:t>it has a high probability to fall through other execution path as shown in red.</a:t>
            </a:r>
          </a:p>
          <a:p>
            <a:endParaRPr lang="en-US" altLang="ko-KR" dirty="0"/>
          </a:p>
          <a:p>
            <a:r>
              <a:rPr lang="en-US" altLang="ko-KR" dirty="0"/>
              <a:t>Even if we could generate an option that satisfy the last branch condition,</a:t>
            </a:r>
          </a:p>
          <a:p>
            <a:r>
              <a:rPr lang="en-US" altLang="ko-KR" dirty="0"/>
              <a:t>since we mutate files at the same time, it has a high probability to invalidate previously satisfied file-dependent condition here.</a:t>
            </a:r>
          </a:p>
          <a:p>
            <a:endParaRPr lang="en-US" altLang="ko-KR" dirty="0"/>
          </a:p>
          <a:p>
            <a:r>
              <a:rPr lang="en-US" altLang="ko-KR" dirty="0"/>
              <a:t>We found this can happen frequently when you mutating both options and files at the same time,</a:t>
            </a:r>
          </a:p>
          <a:p>
            <a:r>
              <a:rPr lang="en-US" altLang="ko-KR" dirty="0"/>
              <a:t>so we developed ZigZagFuzz based on this observation.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C4E60-9ADD-4B8C-B4C0-308F371350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76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C4E60-9ADD-4B8C-B4C0-308F371350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03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�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�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08524D-2371-45DB-BD69-9C26BD785B21}"/>
              </a:ext>
            </a:extLst>
          </p:cNvPr>
          <p:cNvSpPr txBox="1"/>
          <p:nvPr/>
        </p:nvSpPr>
        <p:spPr>
          <a:xfrm>
            <a:off x="4556486" y="4038600"/>
            <a:ext cx="7064793" cy="2390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accent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Ahcheong Lee (KAIST)</a:t>
            </a:r>
          </a:p>
          <a:p>
            <a:pPr algn="r"/>
            <a:r>
              <a:rPr lang="en-US" altLang="ko-KR" sz="2267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Youngseok</a:t>
            </a:r>
            <a:r>
              <a:rPr lang="ko-KR" altLang="en-US" sz="2267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267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Choi</a:t>
            </a:r>
            <a:r>
              <a:rPr lang="ko-KR" altLang="en-US" sz="2267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267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(KAIST)</a:t>
            </a:r>
          </a:p>
          <a:p>
            <a:pPr algn="r"/>
            <a:r>
              <a:rPr lang="en-US" altLang="ko-KR" sz="2267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Shin Hong (CBNU)</a:t>
            </a:r>
          </a:p>
          <a:p>
            <a:pPr algn="r"/>
            <a:r>
              <a:rPr lang="en-US" altLang="ko-KR" sz="2267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Yunho</a:t>
            </a:r>
            <a:r>
              <a:rPr lang="ko-KR" altLang="en-US" sz="2267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267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Kim</a:t>
            </a:r>
            <a:r>
              <a:rPr lang="ko-KR" altLang="en-US" sz="2267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267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(HYU)</a:t>
            </a:r>
          </a:p>
          <a:p>
            <a:pPr algn="r"/>
            <a:r>
              <a:rPr lang="en-US" altLang="ko-KR" sz="2267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Kyutae</a:t>
            </a:r>
            <a:r>
              <a:rPr lang="en-US" altLang="ko-KR" sz="2267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Cho (LIG Nex1)</a:t>
            </a:r>
          </a:p>
          <a:p>
            <a:pPr algn="r"/>
            <a:r>
              <a:rPr lang="en-US" altLang="ko-KR" sz="2267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Moonzoo</a:t>
            </a:r>
            <a:r>
              <a:rPr lang="ko-KR" altLang="en-US" sz="2267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267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Kim (KAIST)</a:t>
            </a:r>
          </a:p>
        </p:txBody>
      </p:sp>
      <p:pic>
        <p:nvPicPr>
          <p:cNvPr id="3" name="Object 1">
            <a:extLst>
              <a:ext uri="{FF2B5EF4-FFF2-40B4-BE49-F238E27FC236}">
                <a16:creationId xmlns:a16="http://schemas.microsoft.com/office/drawing/2014/main" id="{2370F67A-8663-4C00-AAB9-25CB21100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14271" cy="6865808"/>
          </a:xfrm>
          <a:prstGeom prst="rect">
            <a:avLst/>
          </a:prstGeom>
        </p:spPr>
      </p:pic>
      <p:pic>
        <p:nvPicPr>
          <p:cNvPr id="5" name="Object 3" descr="E2i7Hftb_rI">
            <a:extLst>
              <a:ext uri="{FF2B5EF4-FFF2-40B4-BE49-F238E27FC236}">
                <a16:creationId xmlns:a16="http://schemas.microsoft.com/office/drawing/2014/main" id="{C85E3350-B138-492B-ABF4-C678BF8C75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149" t="20703" r="49346" b="20703"/>
          <a:stretch/>
        </p:blipFill>
        <p:spPr>
          <a:xfrm>
            <a:off x="114271" y="0"/>
            <a:ext cx="2019329" cy="68562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5C553F-B124-4FA8-A90F-226A8412A32D}"/>
              </a:ext>
            </a:extLst>
          </p:cNvPr>
          <p:cNvSpPr txBox="1"/>
          <p:nvPr/>
        </p:nvSpPr>
        <p:spPr>
          <a:xfrm>
            <a:off x="7086600" y="3103375"/>
            <a:ext cx="4397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ICSE 2025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r"/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ACM TOSEM 2025</a:t>
            </a:r>
            <a:endParaRPr lang="en-US" altLang="ko-KR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" name="Picture 2" descr="KAIST 로고">
            <a:extLst>
              <a:ext uri="{FF2B5EF4-FFF2-40B4-BE49-F238E27FC236}">
                <a16:creationId xmlns:a16="http://schemas.microsoft.com/office/drawing/2014/main" id="{3CFA33EC-2B0B-42C7-8DF1-A36CA97313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6" r="27600"/>
          <a:stretch/>
        </p:blipFill>
        <p:spPr bwMode="auto">
          <a:xfrm>
            <a:off x="2537157" y="4301393"/>
            <a:ext cx="2019329" cy="108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NOVA APERIO 1951">
            <a:extLst>
              <a:ext uri="{FF2B5EF4-FFF2-40B4-BE49-F238E27FC236}">
                <a16:creationId xmlns:a16="http://schemas.microsoft.com/office/drawing/2014/main" id="{854F3AE6-9095-458A-AA4D-AC7FE2779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919" y="4419600"/>
            <a:ext cx="899341" cy="108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한양대학교 심볼마크 두번째 버전">
            <a:extLst>
              <a:ext uri="{FF2B5EF4-FFF2-40B4-BE49-F238E27FC236}">
                <a16:creationId xmlns:a16="http://schemas.microsoft.com/office/drawing/2014/main" id="{F6800CD3-BD8E-43B2-8143-0DB0DCCAE1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3" r="33475"/>
          <a:stretch/>
        </p:blipFill>
        <p:spPr bwMode="auto">
          <a:xfrm>
            <a:off x="2819400" y="5334000"/>
            <a:ext cx="1332750" cy="13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LIG넥스원">
            <a:extLst>
              <a:ext uri="{FF2B5EF4-FFF2-40B4-BE49-F238E27FC236}">
                <a16:creationId xmlns:a16="http://schemas.microsoft.com/office/drawing/2014/main" id="{8B6F4CDC-1253-4858-8152-2BC609A870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9" t="36091" r="18840" b="32892"/>
          <a:stretch/>
        </p:blipFill>
        <p:spPr bwMode="auto">
          <a:xfrm>
            <a:off x="4270423" y="5770992"/>
            <a:ext cx="1694331" cy="52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727032-346F-4CC5-8E9E-23AC9D34925C}"/>
              </a:ext>
            </a:extLst>
          </p:cNvPr>
          <p:cNvSpPr txBox="1"/>
          <p:nvPr/>
        </p:nvSpPr>
        <p:spPr>
          <a:xfrm>
            <a:off x="2537157" y="236925"/>
            <a:ext cx="667682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ZigZagFuzz:</a:t>
            </a:r>
          </a:p>
          <a:p>
            <a:r>
              <a:rPr lang="en-US" altLang="ko-KR" sz="5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Interleaved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Fuzzing</a:t>
            </a:r>
          </a:p>
          <a:p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of </a:t>
            </a:r>
            <a:r>
              <a:rPr lang="en-US" altLang="ko-KR" sz="5400" b="1" dirty="0">
                <a:solidFill>
                  <a:srgbClr val="00C03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Program Options</a:t>
            </a:r>
          </a:p>
          <a:p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and </a:t>
            </a:r>
            <a:r>
              <a:rPr lang="en-US" altLang="ko-KR" sz="5400" b="1" dirty="0">
                <a:solidFill>
                  <a:srgbClr val="1100F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Files</a:t>
            </a:r>
            <a:endParaRPr lang="ko-KR" altLang="en-US" sz="5400" b="1" dirty="0">
              <a:solidFill>
                <a:srgbClr val="1100F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48842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B1C74E2F-8118-4F28-B6FE-C1A0E5B1FB3E}"/>
              </a:ext>
            </a:extLst>
          </p:cNvPr>
          <p:cNvSpPr/>
          <p:nvPr/>
        </p:nvSpPr>
        <p:spPr>
          <a:xfrm>
            <a:off x="0" y="396649"/>
            <a:ext cx="12192000" cy="1059415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21B1662-E491-43B1-8D1D-DB8CC2D61DE2}"/>
              </a:ext>
            </a:extLst>
          </p:cNvPr>
          <p:cNvSpPr/>
          <p:nvPr/>
        </p:nvSpPr>
        <p:spPr>
          <a:xfrm>
            <a:off x="0" y="-21041"/>
            <a:ext cx="12192000" cy="417690"/>
          </a:xfrm>
          <a:prstGeom prst="rect">
            <a:avLst/>
          </a:prstGeom>
          <a:solidFill>
            <a:srgbClr val="EB5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ea typeface="나눔고딕" panose="020D0604000000000000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2D5D8CBE-D276-4048-963D-7F1734A4D570}"/>
              </a:ext>
            </a:extLst>
          </p:cNvPr>
          <p:cNvSpPr/>
          <p:nvPr/>
        </p:nvSpPr>
        <p:spPr>
          <a:xfrm>
            <a:off x="25400" y="39077"/>
            <a:ext cx="5705643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ZigZagFuzz: Interleaved Fuzzing of Program Options and Files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483FDC3E-6A34-491C-A10B-5FDECA31ED9C}"/>
              </a:ext>
            </a:extLst>
          </p:cNvPr>
          <p:cNvSpPr/>
          <p:nvPr/>
        </p:nvSpPr>
        <p:spPr>
          <a:xfrm>
            <a:off x="11277600" y="38744"/>
            <a:ext cx="812800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page 9</a:t>
            </a:r>
            <a:endParaRPr lang="ko-KR" altLang="en-US" sz="13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600E966C-CAA7-4690-9315-21677136265B}"/>
              </a:ext>
            </a:extLst>
          </p:cNvPr>
          <p:cNvSpPr/>
          <p:nvPr/>
        </p:nvSpPr>
        <p:spPr>
          <a:xfrm>
            <a:off x="304800" y="616913"/>
            <a:ext cx="107644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Why does ZigZagFuzz mutates them separately?</a:t>
            </a:r>
            <a:endParaRPr lang="ko-KR" altLang="en-US" sz="3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35E5F6B7-5DE2-4271-8D76-40D8615F4689}"/>
              </a:ext>
            </a:extLst>
          </p:cNvPr>
          <p:cNvCxnSpPr>
            <a:cxnSpLocks/>
          </p:cNvCxnSpPr>
          <p:nvPr/>
        </p:nvCxnSpPr>
        <p:spPr>
          <a:xfrm flipH="1">
            <a:off x="437876" y="2839685"/>
            <a:ext cx="914400" cy="838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D7058DDC-A16F-4D5B-B138-B5CE4EC9956D}"/>
              </a:ext>
            </a:extLst>
          </p:cNvPr>
          <p:cNvCxnSpPr>
            <a:cxnSpLocks/>
          </p:cNvCxnSpPr>
          <p:nvPr/>
        </p:nvCxnSpPr>
        <p:spPr>
          <a:xfrm>
            <a:off x="1733276" y="2837444"/>
            <a:ext cx="147918" cy="3099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29A17714-A447-41C7-B92A-6C4E65814721}"/>
              </a:ext>
            </a:extLst>
          </p:cNvPr>
          <p:cNvSpPr/>
          <p:nvPr/>
        </p:nvSpPr>
        <p:spPr>
          <a:xfrm>
            <a:off x="1352276" y="3169132"/>
            <a:ext cx="3486483" cy="533400"/>
          </a:xfrm>
          <a:prstGeom prst="roundRect">
            <a:avLst/>
          </a:prstGeom>
          <a:ln>
            <a:solidFill>
              <a:srgbClr val="1100F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err="1">
                <a:solidFill>
                  <a:srgbClr val="1100F2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filebytes</a:t>
            </a:r>
            <a:r>
              <a:rPr lang="en-US" altLang="ko-KR" sz="2400" dirty="0">
                <a:latin typeface="Consolas" panose="020B0609020204030204" pitchFamily="49" charset="0"/>
                <a:ea typeface="나눔고딕" panose="020D0604000000000000" pitchFamily="50" charset="-127"/>
              </a:rPr>
              <a:t>[1] == ‘B’</a:t>
            </a:r>
            <a:endParaRPr lang="ko-KR" altLang="en-US" sz="2400" dirty="0">
              <a:latin typeface="Consolas" panose="020B0609020204030204" pitchFamily="49" charset="0"/>
              <a:ea typeface="나눔고딕" panose="020D0604000000000000" pitchFamily="50" charset="-127"/>
            </a:endParaRPr>
          </a:p>
        </p:txBody>
      </p: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D27604F7-E7DF-4D2F-A7BE-7A5EB623E83A}"/>
              </a:ext>
            </a:extLst>
          </p:cNvPr>
          <p:cNvCxnSpPr>
            <a:cxnSpLocks/>
          </p:cNvCxnSpPr>
          <p:nvPr/>
        </p:nvCxnSpPr>
        <p:spPr>
          <a:xfrm flipH="1">
            <a:off x="995388" y="3699116"/>
            <a:ext cx="914400" cy="838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8AFAD3CE-84C4-4645-AF35-E4F0A565A7D5}"/>
              </a:ext>
            </a:extLst>
          </p:cNvPr>
          <p:cNvCxnSpPr>
            <a:cxnSpLocks/>
          </p:cNvCxnSpPr>
          <p:nvPr/>
        </p:nvCxnSpPr>
        <p:spPr>
          <a:xfrm>
            <a:off x="2366988" y="3696826"/>
            <a:ext cx="112245" cy="2757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6DE1C83F-D2E0-493F-ACFA-7702D0257E0D}"/>
              </a:ext>
            </a:extLst>
          </p:cNvPr>
          <p:cNvSpPr/>
          <p:nvPr/>
        </p:nvSpPr>
        <p:spPr>
          <a:xfrm>
            <a:off x="2136919" y="3993959"/>
            <a:ext cx="3597178" cy="533400"/>
          </a:xfrm>
          <a:prstGeom prst="roundRect">
            <a:avLst/>
          </a:prstGeom>
          <a:ln>
            <a:solidFill>
              <a:srgbClr val="00C05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err="1">
                <a:solidFill>
                  <a:srgbClr val="000000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atoi</a:t>
            </a:r>
            <a:r>
              <a:rPr lang="en-US" altLang="ko-KR" sz="2400" dirty="0">
                <a:solidFill>
                  <a:srgbClr val="000000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(</a:t>
            </a:r>
            <a:r>
              <a:rPr lang="en-US" altLang="ko-KR" sz="2400" dirty="0" err="1">
                <a:solidFill>
                  <a:srgbClr val="00C05B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argv</a:t>
            </a:r>
            <a:r>
              <a:rPr lang="en-US" altLang="ko-KR" sz="2400" dirty="0">
                <a:solidFill>
                  <a:srgbClr val="000000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[2]) &lt; 90</a:t>
            </a:r>
            <a:endParaRPr lang="ko-KR" altLang="en-US" sz="2400" dirty="0">
              <a:latin typeface="Consolas" panose="020B0609020204030204" pitchFamily="49" charset="0"/>
              <a:ea typeface="나눔고딕" panose="020D0604000000000000" pitchFamily="50" charset="-127"/>
            </a:endParaRPr>
          </a:p>
        </p:txBody>
      </p: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7953F4E4-138E-465A-B350-8E6A8628D49B}"/>
              </a:ext>
            </a:extLst>
          </p:cNvPr>
          <p:cNvCxnSpPr>
            <a:cxnSpLocks/>
          </p:cNvCxnSpPr>
          <p:nvPr/>
        </p:nvCxnSpPr>
        <p:spPr>
          <a:xfrm flipH="1">
            <a:off x="1734756" y="4558732"/>
            <a:ext cx="783163" cy="838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E057FEC4-1163-424C-8792-61C0634D5B55}"/>
              </a:ext>
            </a:extLst>
          </p:cNvPr>
          <p:cNvCxnSpPr>
            <a:cxnSpLocks/>
          </p:cNvCxnSpPr>
          <p:nvPr/>
        </p:nvCxnSpPr>
        <p:spPr>
          <a:xfrm>
            <a:off x="3084937" y="4531836"/>
            <a:ext cx="131237" cy="2126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id="{83555656-7C23-4948-A53C-10D8CB615398}"/>
              </a:ext>
            </a:extLst>
          </p:cNvPr>
          <p:cNvSpPr/>
          <p:nvPr/>
        </p:nvSpPr>
        <p:spPr>
          <a:xfrm>
            <a:off x="2743200" y="4800600"/>
            <a:ext cx="2844416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rgbClr val="FF0000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//crash bug</a:t>
            </a:r>
            <a:endParaRPr lang="ko-KR" altLang="en-US" sz="2400" dirty="0">
              <a:solidFill>
                <a:srgbClr val="FF0000"/>
              </a:solidFill>
              <a:latin typeface="Consolas" panose="020B0609020204030204" pitchFamily="49" charset="0"/>
              <a:ea typeface="나눔고딕" panose="020D0604000000000000" pitchFamily="50" charset="-12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115FDBC-0081-49E6-87C8-8170E578988C}"/>
              </a:ext>
            </a:extLst>
          </p:cNvPr>
          <p:cNvSpPr txBox="1"/>
          <p:nvPr/>
        </p:nvSpPr>
        <p:spPr>
          <a:xfrm>
            <a:off x="704576" y="2864743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나눔고딕" panose="020D0604000000000000" pitchFamily="50" charset="-127"/>
              </a:rPr>
              <a:t>F</a:t>
            </a:r>
            <a:endParaRPr lang="ko-KR" altLang="en-US" sz="2000" dirty="0">
              <a:ea typeface="나눔고딕" panose="020D0604000000000000" pitchFamily="50" charset="-127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B1E77DB-85CD-4C5F-852B-BFF170FF30BD}"/>
              </a:ext>
            </a:extLst>
          </p:cNvPr>
          <p:cNvSpPr txBox="1"/>
          <p:nvPr/>
        </p:nvSpPr>
        <p:spPr>
          <a:xfrm>
            <a:off x="1213324" y="3763287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나눔고딕" panose="020D0604000000000000" pitchFamily="50" charset="-127"/>
              </a:rPr>
              <a:t>F</a:t>
            </a:r>
            <a:endParaRPr lang="ko-KR" altLang="en-US" sz="2000" dirty="0">
              <a:ea typeface="나눔고딕" panose="020D0604000000000000" pitchFamily="50" charset="-12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6FD0FD5-4581-4435-8F61-10B056C60AB5}"/>
              </a:ext>
            </a:extLst>
          </p:cNvPr>
          <p:cNvSpPr txBox="1"/>
          <p:nvPr/>
        </p:nvSpPr>
        <p:spPr>
          <a:xfrm>
            <a:off x="1830328" y="4655810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나눔고딕" panose="020D0604000000000000" pitchFamily="50" charset="-127"/>
              </a:rPr>
              <a:t>F</a:t>
            </a:r>
            <a:endParaRPr lang="ko-KR" altLang="en-US" sz="2000" dirty="0">
              <a:ea typeface="나눔고딕" panose="020D0604000000000000" pitchFamily="50" charset="-127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792CC4A-83AD-467F-9D36-C2F6C9650BED}"/>
              </a:ext>
            </a:extLst>
          </p:cNvPr>
          <p:cNvSpPr txBox="1"/>
          <p:nvPr/>
        </p:nvSpPr>
        <p:spPr>
          <a:xfrm>
            <a:off x="1848811" y="2805501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나눔고딕" panose="020D0604000000000000" pitchFamily="50" charset="-127"/>
              </a:rPr>
              <a:t>T</a:t>
            </a:r>
            <a:endParaRPr lang="ko-KR" altLang="en-US" sz="2000" dirty="0">
              <a:ea typeface="나눔고딕" panose="020D0604000000000000" pitchFamily="50" charset="-127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6BA6EA4-C4AA-4AFA-9C91-07874FBFAC9B}"/>
              </a:ext>
            </a:extLst>
          </p:cNvPr>
          <p:cNvSpPr txBox="1"/>
          <p:nvPr/>
        </p:nvSpPr>
        <p:spPr>
          <a:xfrm>
            <a:off x="2454026" y="3626832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나눔고딕" panose="020D0604000000000000" pitchFamily="50" charset="-127"/>
              </a:rPr>
              <a:t>T</a:t>
            </a:r>
            <a:endParaRPr lang="ko-KR" altLang="en-US" sz="2000" dirty="0">
              <a:ea typeface="나눔고딕" panose="020D0604000000000000" pitchFamily="50" charset="-127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601F579-AD55-43D5-B684-744991E4534B}"/>
              </a:ext>
            </a:extLst>
          </p:cNvPr>
          <p:cNvSpPr txBox="1"/>
          <p:nvPr/>
        </p:nvSpPr>
        <p:spPr>
          <a:xfrm>
            <a:off x="3243473" y="4438087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나눔고딕" panose="020D0604000000000000" pitchFamily="50" charset="-127"/>
              </a:rPr>
              <a:t>T</a:t>
            </a:r>
            <a:endParaRPr lang="ko-KR" altLang="en-US" sz="2000" dirty="0">
              <a:ea typeface="나눔고딕" panose="020D0604000000000000" pitchFamily="50" charset="-127"/>
            </a:endParaRPr>
          </a:p>
        </p:txBody>
      </p:sp>
      <p:sp>
        <p:nvSpPr>
          <p:cNvPr id="69" name="사각형: 둥근 모서리 68">
            <a:extLst>
              <a:ext uri="{FF2B5EF4-FFF2-40B4-BE49-F238E27FC236}">
                <a16:creationId xmlns:a16="http://schemas.microsoft.com/office/drawing/2014/main" id="{B3492AA7-F137-4E74-A4E5-7C26E54B574F}"/>
              </a:ext>
            </a:extLst>
          </p:cNvPr>
          <p:cNvSpPr/>
          <p:nvPr/>
        </p:nvSpPr>
        <p:spPr>
          <a:xfrm>
            <a:off x="666477" y="2304044"/>
            <a:ext cx="3600724" cy="533400"/>
          </a:xfrm>
          <a:prstGeom prst="roundRect">
            <a:avLst/>
          </a:prstGeom>
          <a:ln>
            <a:solidFill>
              <a:srgbClr val="00C05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err="1">
                <a:solidFill>
                  <a:srgbClr val="00C05B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argv</a:t>
            </a:r>
            <a:r>
              <a:rPr lang="en-US" altLang="ko-KR" sz="2400" dirty="0">
                <a:latin typeface="Consolas" panose="020B0609020204030204" pitchFamily="49" charset="0"/>
                <a:ea typeface="나눔고딕" panose="020D0604000000000000" pitchFamily="50" charset="-127"/>
              </a:rPr>
              <a:t>[1] == “-rotate”</a:t>
            </a:r>
            <a:endParaRPr lang="ko-KR" altLang="en-US" sz="2400" dirty="0">
              <a:latin typeface="Consolas" panose="020B0609020204030204" pitchFamily="49" charset="0"/>
              <a:ea typeface="나눔고딕" panose="020D0604000000000000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6B4605-7CE2-44F7-9AEF-72072C4FE4E0}"/>
              </a:ext>
            </a:extLst>
          </p:cNvPr>
          <p:cNvSpPr txBox="1"/>
          <p:nvPr/>
        </p:nvSpPr>
        <p:spPr>
          <a:xfrm>
            <a:off x="5853471" y="1912392"/>
            <a:ext cx="6236929" cy="23083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Observation # 2.</a:t>
            </a:r>
          </a:p>
          <a:p>
            <a:r>
              <a:rPr lang="en-US" altLang="ko-KR" sz="2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We need to satisfy an </a:t>
            </a:r>
            <a:r>
              <a:rPr lang="en-US" altLang="ko-KR" sz="28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interleaved</a:t>
            </a:r>
            <a:r>
              <a:rPr lang="en-US" altLang="ko-KR" sz="2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sequence of “</a:t>
            </a:r>
            <a:r>
              <a:rPr lang="en-US" altLang="ko-KR" sz="2800" b="1" dirty="0">
                <a:solidFill>
                  <a:srgbClr val="00C03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option-dependent branches</a:t>
            </a:r>
            <a:r>
              <a:rPr lang="en-US" altLang="ko-KR" sz="2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” and “</a:t>
            </a:r>
            <a:r>
              <a:rPr lang="en-US" altLang="ko-KR" sz="2800" b="1" dirty="0">
                <a:solidFill>
                  <a:srgbClr val="1100F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file-dependent branches</a:t>
            </a:r>
            <a:r>
              <a:rPr lang="en-US" altLang="ko-KR" sz="2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” to reach deeper parts.</a:t>
            </a:r>
          </a:p>
        </p:txBody>
      </p:sp>
    </p:spTree>
    <p:extLst>
      <p:ext uri="{BB962C8B-B14F-4D97-AF65-F5344CB8AC3E}">
        <p14:creationId xmlns:p14="http://schemas.microsoft.com/office/powerpoint/2010/main" val="2151630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443611A5-CD73-44CF-BB5D-E3C61D7685EA}"/>
              </a:ext>
            </a:extLst>
          </p:cNvPr>
          <p:cNvCxnSpPr>
            <a:cxnSpLocks/>
          </p:cNvCxnSpPr>
          <p:nvPr/>
        </p:nvCxnSpPr>
        <p:spPr>
          <a:xfrm flipH="1">
            <a:off x="427894" y="2839685"/>
            <a:ext cx="914400" cy="838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B1C74E2F-8118-4F28-B6FE-C1A0E5B1FB3E}"/>
              </a:ext>
            </a:extLst>
          </p:cNvPr>
          <p:cNvSpPr/>
          <p:nvPr/>
        </p:nvSpPr>
        <p:spPr>
          <a:xfrm>
            <a:off x="0" y="396649"/>
            <a:ext cx="12192000" cy="1059415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21B1662-E491-43B1-8D1D-DB8CC2D61DE2}"/>
              </a:ext>
            </a:extLst>
          </p:cNvPr>
          <p:cNvSpPr/>
          <p:nvPr/>
        </p:nvSpPr>
        <p:spPr>
          <a:xfrm>
            <a:off x="0" y="-21041"/>
            <a:ext cx="12192000" cy="417690"/>
          </a:xfrm>
          <a:prstGeom prst="rect">
            <a:avLst/>
          </a:prstGeom>
          <a:solidFill>
            <a:srgbClr val="EB5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ea typeface="나눔고딕" panose="020D0604000000000000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2D5D8CBE-D276-4048-963D-7F1734A4D570}"/>
              </a:ext>
            </a:extLst>
          </p:cNvPr>
          <p:cNvSpPr/>
          <p:nvPr/>
        </p:nvSpPr>
        <p:spPr>
          <a:xfrm>
            <a:off x="25400" y="39077"/>
            <a:ext cx="5705643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ZigZagFuzz: Interleaved Fuzzing of Program Options and Files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483FDC3E-6A34-491C-A10B-5FDECA31ED9C}"/>
              </a:ext>
            </a:extLst>
          </p:cNvPr>
          <p:cNvSpPr/>
          <p:nvPr/>
        </p:nvSpPr>
        <p:spPr>
          <a:xfrm>
            <a:off x="11277600" y="38744"/>
            <a:ext cx="812800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page 10</a:t>
            </a:r>
            <a:endParaRPr lang="ko-KR" altLang="en-US" sz="13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600E966C-CAA7-4690-9315-21677136265B}"/>
              </a:ext>
            </a:extLst>
          </p:cNvPr>
          <p:cNvSpPr/>
          <p:nvPr/>
        </p:nvSpPr>
        <p:spPr>
          <a:xfrm>
            <a:off x="304800" y="616913"/>
            <a:ext cx="107644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Why does ZigZagFuzz mutates them separately?</a:t>
            </a:r>
            <a:endParaRPr lang="ko-KR" altLang="en-US" sz="3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D7058DDC-A16F-4D5B-B138-B5CE4EC9956D}"/>
              </a:ext>
            </a:extLst>
          </p:cNvPr>
          <p:cNvCxnSpPr>
            <a:cxnSpLocks/>
          </p:cNvCxnSpPr>
          <p:nvPr/>
        </p:nvCxnSpPr>
        <p:spPr>
          <a:xfrm>
            <a:off x="1733276" y="2837444"/>
            <a:ext cx="147918" cy="3099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29A17714-A447-41C7-B92A-6C4E65814721}"/>
              </a:ext>
            </a:extLst>
          </p:cNvPr>
          <p:cNvSpPr/>
          <p:nvPr/>
        </p:nvSpPr>
        <p:spPr>
          <a:xfrm>
            <a:off x="1352276" y="3169132"/>
            <a:ext cx="3486483" cy="533400"/>
          </a:xfrm>
          <a:prstGeom prst="roundRect">
            <a:avLst/>
          </a:prstGeom>
          <a:ln>
            <a:solidFill>
              <a:srgbClr val="1100F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err="1">
                <a:solidFill>
                  <a:srgbClr val="1100F2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filebytes</a:t>
            </a:r>
            <a:r>
              <a:rPr lang="en-US" altLang="ko-KR" sz="2400" dirty="0">
                <a:latin typeface="Consolas" panose="020B0609020204030204" pitchFamily="49" charset="0"/>
                <a:ea typeface="나눔고딕" panose="020D0604000000000000" pitchFamily="50" charset="-127"/>
              </a:rPr>
              <a:t>[1] == ‘B’</a:t>
            </a:r>
            <a:endParaRPr lang="ko-KR" altLang="en-US" sz="2400" dirty="0">
              <a:latin typeface="Consolas" panose="020B0609020204030204" pitchFamily="49" charset="0"/>
              <a:ea typeface="나눔고딕" panose="020D0604000000000000" pitchFamily="50" charset="-127"/>
            </a:endParaRPr>
          </a:p>
        </p:txBody>
      </p: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D27604F7-E7DF-4D2F-A7BE-7A5EB623E83A}"/>
              </a:ext>
            </a:extLst>
          </p:cNvPr>
          <p:cNvCxnSpPr>
            <a:cxnSpLocks/>
          </p:cNvCxnSpPr>
          <p:nvPr/>
        </p:nvCxnSpPr>
        <p:spPr>
          <a:xfrm flipH="1">
            <a:off x="995388" y="3699116"/>
            <a:ext cx="914400" cy="838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8AFAD3CE-84C4-4645-AF35-E4F0A565A7D5}"/>
              </a:ext>
            </a:extLst>
          </p:cNvPr>
          <p:cNvCxnSpPr>
            <a:cxnSpLocks/>
          </p:cNvCxnSpPr>
          <p:nvPr/>
        </p:nvCxnSpPr>
        <p:spPr>
          <a:xfrm>
            <a:off x="2366988" y="3696826"/>
            <a:ext cx="112245" cy="2757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6DE1C83F-D2E0-493F-ACFA-7702D0257E0D}"/>
              </a:ext>
            </a:extLst>
          </p:cNvPr>
          <p:cNvSpPr/>
          <p:nvPr/>
        </p:nvSpPr>
        <p:spPr>
          <a:xfrm>
            <a:off x="2136919" y="3993959"/>
            <a:ext cx="3597178" cy="533400"/>
          </a:xfrm>
          <a:prstGeom prst="roundRect">
            <a:avLst/>
          </a:prstGeom>
          <a:ln>
            <a:solidFill>
              <a:srgbClr val="00C05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err="1">
                <a:solidFill>
                  <a:srgbClr val="000000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atoi</a:t>
            </a:r>
            <a:r>
              <a:rPr lang="en-US" altLang="ko-KR" sz="2400" dirty="0">
                <a:solidFill>
                  <a:srgbClr val="000000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(</a:t>
            </a:r>
            <a:r>
              <a:rPr lang="en-US" altLang="ko-KR" sz="2400" dirty="0" err="1">
                <a:solidFill>
                  <a:srgbClr val="00C05B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argv</a:t>
            </a:r>
            <a:r>
              <a:rPr lang="en-US" altLang="ko-KR" sz="2400" dirty="0">
                <a:solidFill>
                  <a:srgbClr val="000000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[2]) &lt; 90</a:t>
            </a:r>
            <a:endParaRPr lang="ko-KR" altLang="en-US" sz="2400" dirty="0">
              <a:latin typeface="Consolas" panose="020B0609020204030204" pitchFamily="49" charset="0"/>
              <a:ea typeface="나눔고딕" panose="020D0604000000000000" pitchFamily="50" charset="-127"/>
            </a:endParaRPr>
          </a:p>
        </p:txBody>
      </p: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7953F4E4-138E-465A-B350-8E6A8628D49B}"/>
              </a:ext>
            </a:extLst>
          </p:cNvPr>
          <p:cNvCxnSpPr>
            <a:cxnSpLocks/>
          </p:cNvCxnSpPr>
          <p:nvPr/>
        </p:nvCxnSpPr>
        <p:spPr>
          <a:xfrm flipH="1">
            <a:off x="1734756" y="4558732"/>
            <a:ext cx="783163" cy="838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E057FEC4-1163-424C-8792-61C0634D5B55}"/>
              </a:ext>
            </a:extLst>
          </p:cNvPr>
          <p:cNvCxnSpPr>
            <a:cxnSpLocks/>
          </p:cNvCxnSpPr>
          <p:nvPr/>
        </p:nvCxnSpPr>
        <p:spPr>
          <a:xfrm>
            <a:off x="3084937" y="4531836"/>
            <a:ext cx="131237" cy="2126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id="{83555656-7C23-4948-A53C-10D8CB615398}"/>
              </a:ext>
            </a:extLst>
          </p:cNvPr>
          <p:cNvSpPr/>
          <p:nvPr/>
        </p:nvSpPr>
        <p:spPr>
          <a:xfrm>
            <a:off x="2743200" y="4800600"/>
            <a:ext cx="2844416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rgbClr val="FF0000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//crash bug</a:t>
            </a:r>
            <a:endParaRPr lang="ko-KR" altLang="en-US" sz="2400" dirty="0">
              <a:solidFill>
                <a:srgbClr val="FF0000"/>
              </a:solidFill>
              <a:latin typeface="Consolas" panose="020B0609020204030204" pitchFamily="49" charset="0"/>
              <a:ea typeface="나눔고딕" panose="020D0604000000000000" pitchFamily="50" charset="-12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115FDBC-0081-49E6-87C8-8170E578988C}"/>
              </a:ext>
            </a:extLst>
          </p:cNvPr>
          <p:cNvSpPr txBox="1"/>
          <p:nvPr/>
        </p:nvSpPr>
        <p:spPr>
          <a:xfrm>
            <a:off x="704576" y="2864743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나눔고딕" panose="020D0604000000000000" pitchFamily="50" charset="-127"/>
              </a:rPr>
              <a:t>F</a:t>
            </a:r>
            <a:endParaRPr lang="ko-KR" altLang="en-US" sz="2000" dirty="0">
              <a:ea typeface="나눔고딕" panose="020D0604000000000000" pitchFamily="50" charset="-127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B1E77DB-85CD-4C5F-852B-BFF170FF30BD}"/>
              </a:ext>
            </a:extLst>
          </p:cNvPr>
          <p:cNvSpPr txBox="1"/>
          <p:nvPr/>
        </p:nvSpPr>
        <p:spPr>
          <a:xfrm>
            <a:off x="1213324" y="3763287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나눔고딕" panose="020D0604000000000000" pitchFamily="50" charset="-127"/>
              </a:rPr>
              <a:t>F</a:t>
            </a:r>
            <a:endParaRPr lang="ko-KR" altLang="en-US" sz="2000" dirty="0">
              <a:ea typeface="나눔고딕" panose="020D0604000000000000" pitchFamily="50" charset="-12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6FD0FD5-4581-4435-8F61-10B056C60AB5}"/>
              </a:ext>
            </a:extLst>
          </p:cNvPr>
          <p:cNvSpPr txBox="1"/>
          <p:nvPr/>
        </p:nvSpPr>
        <p:spPr>
          <a:xfrm>
            <a:off x="1830328" y="4655810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나눔고딕" panose="020D0604000000000000" pitchFamily="50" charset="-127"/>
              </a:rPr>
              <a:t>F</a:t>
            </a:r>
            <a:endParaRPr lang="ko-KR" altLang="en-US" sz="2000" dirty="0">
              <a:ea typeface="나눔고딕" panose="020D0604000000000000" pitchFamily="50" charset="-127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792CC4A-83AD-467F-9D36-C2F6C9650BED}"/>
              </a:ext>
            </a:extLst>
          </p:cNvPr>
          <p:cNvSpPr txBox="1"/>
          <p:nvPr/>
        </p:nvSpPr>
        <p:spPr>
          <a:xfrm>
            <a:off x="1848811" y="2805501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나눔고딕" panose="020D0604000000000000" pitchFamily="50" charset="-127"/>
              </a:rPr>
              <a:t>T</a:t>
            </a:r>
            <a:endParaRPr lang="ko-KR" altLang="en-US" sz="2000" dirty="0">
              <a:ea typeface="나눔고딕" panose="020D0604000000000000" pitchFamily="50" charset="-127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6BA6EA4-C4AA-4AFA-9C91-07874FBFAC9B}"/>
              </a:ext>
            </a:extLst>
          </p:cNvPr>
          <p:cNvSpPr txBox="1"/>
          <p:nvPr/>
        </p:nvSpPr>
        <p:spPr>
          <a:xfrm>
            <a:off x="2454026" y="3626832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나눔고딕" panose="020D0604000000000000" pitchFamily="50" charset="-127"/>
              </a:rPr>
              <a:t>T</a:t>
            </a:r>
            <a:endParaRPr lang="ko-KR" altLang="en-US" sz="2000" dirty="0">
              <a:ea typeface="나눔고딕" panose="020D0604000000000000" pitchFamily="50" charset="-127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601F579-AD55-43D5-B684-744991E4534B}"/>
              </a:ext>
            </a:extLst>
          </p:cNvPr>
          <p:cNvSpPr txBox="1"/>
          <p:nvPr/>
        </p:nvSpPr>
        <p:spPr>
          <a:xfrm>
            <a:off x="3243473" y="4438087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나눔고딕" panose="020D0604000000000000" pitchFamily="50" charset="-127"/>
              </a:rPr>
              <a:t>T</a:t>
            </a:r>
            <a:endParaRPr lang="ko-KR" altLang="en-US" sz="2000" dirty="0">
              <a:ea typeface="나눔고딕" panose="020D0604000000000000" pitchFamily="50" charset="-127"/>
            </a:endParaRPr>
          </a:p>
        </p:txBody>
      </p:sp>
      <p:sp>
        <p:nvSpPr>
          <p:cNvPr id="69" name="사각형: 둥근 모서리 68">
            <a:extLst>
              <a:ext uri="{FF2B5EF4-FFF2-40B4-BE49-F238E27FC236}">
                <a16:creationId xmlns:a16="http://schemas.microsoft.com/office/drawing/2014/main" id="{B3492AA7-F137-4E74-A4E5-7C26E54B574F}"/>
              </a:ext>
            </a:extLst>
          </p:cNvPr>
          <p:cNvSpPr/>
          <p:nvPr/>
        </p:nvSpPr>
        <p:spPr>
          <a:xfrm>
            <a:off x="666477" y="2304044"/>
            <a:ext cx="3600724" cy="533400"/>
          </a:xfrm>
          <a:prstGeom prst="roundRect">
            <a:avLst/>
          </a:prstGeom>
          <a:ln>
            <a:solidFill>
              <a:srgbClr val="00C05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err="1">
                <a:solidFill>
                  <a:srgbClr val="00C05B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argv</a:t>
            </a:r>
            <a:r>
              <a:rPr lang="en-US" altLang="ko-KR" sz="2400" dirty="0">
                <a:latin typeface="Consolas" panose="020B0609020204030204" pitchFamily="49" charset="0"/>
                <a:ea typeface="나눔고딕" panose="020D0604000000000000" pitchFamily="50" charset="-127"/>
              </a:rPr>
              <a:t>[1] == “-rotate”</a:t>
            </a:r>
            <a:endParaRPr lang="ko-KR" altLang="en-US" sz="2400" dirty="0">
              <a:latin typeface="Consolas" panose="020B0609020204030204" pitchFamily="49" charset="0"/>
              <a:ea typeface="나눔고딕" panose="020D0604000000000000" pitchFamily="50" charset="-127"/>
            </a:endParaRPr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513BBEDB-F1B4-44EF-8E0D-D3FFD1092602}"/>
              </a:ext>
            </a:extLst>
          </p:cNvPr>
          <p:cNvSpPr/>
          <p:nvPr/>
        </p:nvSpPr>
        <p:spPr>
          <a:xfrm>
            <a:off x="443134" y="1986048"/>
            <a:ext cx="973345" cy="1803400"/>
          </a:xfrm>
          <a:custGeom>
            <a:avLst/>
            <a:gdLst>
              <a:gd name="connsiteX0" fmla="*/ 749300 w 973345"/>
              <a:gd name="connsiteY0" fmla="*/ 0 h 1803400"/>
              <a:gd name="connsiteX1" fmla="*/ 927100 w 973345"/>
              <a:gd name="connsiteY1" fmla="*/ 927100 h 1803400"/>
              <a:gd name="connsiteX2" fmla="*/ 0 w 973345"/>
              <a:gd name="connsiteY2" fmla="*/ 1803400 h 180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3345" h="1803400">
                <a:moveTo>
                  <a:pt x="749300" y="0"/>
                </a:moveTo>
                <a:cubicBezTo>
                  <a:pt x="900641" y="313266"/>
                  <a:pt x="1051983" y="626533"/>
                  <a:pt x="927100" y="927100"/>
                </a:cubicBezTo>
                <a:cubicBezTo>
                  <a:pt x="802217" y="1227667"/>
                  <a:pt x="401108" y="1515533"/>
                  <a:pt x="0" y="1803400"/>
                </a:cubicBezTo>
              </a:path>
            </a:pathLst>
          </a:custGeom>
          <a:noFill/>
          <a:ln w="762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30" name="자유형: 도형 29">
            <a:extLst>
              <a:ext uri="{FF2B5EF4-FFF2-40B4-BE49-F238E27FC236}">
                <a16:creationId xmlns:a16="http://schemas.microsoft.com/office/drawing/2014/main" id="{C5C22979-C351-425B-8DF0-88BF5671EC0E}"/>
              </a:ext>
            </a:extLst>
          </p:cNvPr>
          <p:cNvSpPr/>
          <p:nvPr/>
        </p:nvSpPr>
        <p:spPr>
          <a:xfrm>
            <a:off x="1291110" y="2235501"/>
            <a:ext cx="639610" cy="2274692"/>
          </a:xfrm>
          <a:custGeom>
            <a:avLst/>
            <a:gdLst>
              <a:gd name="connsiteX0" fmla="*/ 79899 w 639610"/>
              <a:gd name="connsiteY0" fmla="*/ 64152 h 2274692"/>
              <a:gd name="connsiteX1" fmla="*/ 97655 w 639610"/>
              <a:gd name="connsiteY1" fmla="*/ 144051 h 2274692"/>
              <a:gd name="connsiteX2" fmla="*/ 639193 w 639610"/>
              <a:gd name="connsiteY2" fmla="*/ 1333659 h 2274692"/>
              <a:gd name="connsiteX3" fmla="*/ 0 w 639610"/>
              <a:gd name="connsiteY3" fmla="*/ 2274692 h 227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610" h="2274692">
                <a:moveTo>
                  <a:pt x="79899" y="64152"/>
                </a:moveTo>
                <a:cubicBezTo>
                  <a:pt x="42169" y="-1691"/>
                  <a:pt x="4439" y="-67533"/>
                  <a:pt x="97655" y="144051"/>
                </a:cubicBezTo>
                <a:cubicBezTo>
                  <a:pt x="190871" y="355635"/>
                  <a:pt x="655469" y="978552"/>
                  <a:pt x="639193" y="1333659"/>
                </a:cubicBezTo>
                <a:cubicBezTo>
                  <a:pt x="622917" y="1688766"/>
                  <a:pt x="311458" y="1981729"/>
                  <a:pt x="0" y="2274692"/>
                </a:cubicBezTo>
              </a:path>
            </a:pathLst>
          </a:custGeom>
          <a:noFill/>
          <a:ln w="762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27BB1423-729B-490C-B0F9-F9ECA110AB01}"/>
              </a:ext>
            </a:extLst>
          </p:cNvPr>
          <p:cNvSpPr/>
          <p:nvPr/>
        </p:nvSpPr>
        <p:spPr>
          <a:xfrm>
            <a:off x="1202847" y="2112440"/>
            <a:ext cx="1114455" cy="3450160"/>
          </a:xfrm>
          <a:custGeom>
            <a:avLst/>
            <a:gdLst>
              <a:gd name="connsiteX0" fmla="*/ 0 w 1092456"/>
              <a:gd name="connsiteY0" fmla="*/ 0 h 3444536"/>
              <a:gd name="connsiteX1" fmla="*/ 1083076 w 1092456"/>
              <a:gd name="connsiteY1" fmla="*/ 2183907 h 3444536"/>
              <a:gd name="connsiteX2" fmla="*/ 435006 w 1092456"/>
              <a:gd name="connsiteY2" fmla="*/ 3444536 h 344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2456" h="3444536">
                <a:moveTo>
                  <a:pt x="0" y="0"/>
                </a:moveTo>
                <a:cubicBezTo>
                  <a:pt x="505287" y="804909"/>
                  <a:pt x="1010575" y="1609818"/>
                  <a:pt x="1083076" y="2183907"/>
                </a:cubicBezTo>
                <a:cubicBezTo>
                  <a:pt x="1155577" y="2757996"/>
                  <a:pt x="795291" y="3101266"/>
                  <a:pt x="435006" y="3444536"/>
                </a:cubicBezTo>
              </a:path>
            </a:pathLst>
          </a:custGeom>
          <a:noFill/>
          <a:ln w="762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ABD54775-A879-471A-A5D8-3B667A7908FC}"/>
              </a:ext>
            </a:extLst>
          </p:cNvPr>
          <p:cNvCxnSpPr>
            <a:cxnSpLocks/>
          </p:cNvCxnSpPr>
          <p:nvPr/>
        </p:nvCxnSpPr>
        <p:spPr>
          <a:xfrm>
            <a:off x="1733276" y="2112440"/>
            <a:ext cx="1619524" cy="3284492"/>
          </a:xfrm>
          <a:prstGeom prst="straightConnector1">
            <a:avLst/>
          </a:prstGeom>
          <a:ln w="76200">
            <a:solidFill>
              <a:srgbClr val="558E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1">
            <a:extLst>
              <a:ext uri="{FF2B5EF4-FFF2-40B4-BE49-F238E27FC236}">
                <a16:creationId xmlns:a16="http://schemas.microsoft.com/office/drawing/2014/main" id="{ACC0958C-8894-457D-8E8D-81CFFCB7DF67}"/>
              </a:ext>
            </a:extLst>
          </p:cNvPr>
          <p:cNvGrpSpPr/>
          <p:nvPr/>
        </p:nvGrpSpPr>
        <p:grpSpPr>
          <a:xfrm>
            <a:off x="6629400" y="2005282"/>
            <a:ext cx="5029200" cy="1200329"/>
            <a:chOff x="6629400" y="2005282"/>
            <a:chExt cx="5029200" cy="120032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253E7BE-6F34-4CD9-A2AB-F3BE295BF081}"/>
                </a:ext>
              </a:extLst>
            </p:cNvPr>
            <p:cNvSpPr txBox="1"/>
            <p:nvPr/>
          </p:nvSpPr>
          <p:spPr>
            <a:xfrm>
              <a:off x="6743643" y="2005282"/>
              <a:ext cx="46675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dirty="0">
                  <a:solidFill>
                    <a:srgbClr val="00C05B"/>
                  </a:solidFill>
                  <a:ea typeface="나눔고딕" panose="020D0604000000000000" pitchFamily="50" charset="-127"/>
                </a:rPr>
                <a:t>option</a:t>
              </a:r>
              <a:r>
                <a:rPr lang="en-US" altLang="ko-KR" sz="3600" dirty="0">
                  <a:ea typeface="나눔고딕" panose="020D0604000000000000" pitchFamily="50" charset="-127"/>
                </a:rPr>
                <a:t>: </a:t>
              </a:r>
              <a:r>
                <a:rPr lang="en-US" altLang="ko-KR" sz="3600" dirty="0">
                  <a:latin typeface="Consolas" panose="020B0609020204030204" pitchFamily="49" charset="0"/>
                  <a:ea typeface="나눔고딕" panose="020D0604000000000000" pitchFamily="50" charset="-127"/>
                </a:rPr>
                <a:t>-gray 150</a:t>
              </a:r>
            </a:p>
            <a:p>
              <a:r>
                <a:rPr lang="en-US" altLang="ko-KR" sz="3600" dirty="0" err="1">
                  <a:solidFill>
                    <a:srgbClr val="1100F2"/>
                  </a:solidFill>
                  <a:ea typeface="나눔고딕" panose="020D0604000000000000" pitchFamily="50" charset="-127"/>
                </a:rPr>
                <a:t>filebytes</a:t>
              </a:r>
              <a:r>
                <a:rPr lang="en-US" altLang="ko-KR" sz="3600" dirty="0">
                  <a:ea typeface="나눔고딕" panose="020D0604000000000000" pitchFamily="50" charset="-127"/>
                </a:rPr>
                <a:t>: “AAAA”</a:t>
              </a:r>
              <a:endParaRPr lang="ko-KR" altLang="en-US" sz="3600" dirty="0">
                <a:ea typeface="나눔고딕" panose="020D0604000000000000" pitchFamily="50" charset="-127"/>
              </a:endParaRPr>
            </a:p>
          </p:txBody>
        </p:sp>
        <p:sp>
          <p:nvSpPr>
            <p:cNvPr id="37" name="사각형: 둥근 모서리 36">
              <a:extLst>
                <a:ext uri="{FF2B5EF4-FFF2-40B4-BE49-F238E27FC236}">
                  <a16:creationId xmlns:a16="http://schemas.microsoft.com/office/drawing/2014/main" id="{B1D76A87-5D98-4434-A11B-1EFAA96DBA60}"/>
                </a:ext>
              </a:extLst>
            </p:cNvPr>
            <p:cNvSpPr/>
            <p:nvPr/>
          </p:nvSpPr>
          <p:spPr>
            <a:xfrm>
              <a:off x="6629400" y="2005282"/>
              <a:ext cx="5029200" cy="1200329"/>
            </a:xfrm>
            <a:prstGeom prst="round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고딕" panose="020D0604000000000000" pitchFamily="50" charset="-127"/>
              </a:endParaRPr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A17D2243-13E1-4D5F-9460-FB7CB8982D69}"/>
              </a:ext>
            </a:extLst>
          </p:cNvPr>
          <p:cNvGrpSpPr/>
          <p:nvPr/>
        </p:nvGrpSpPr>
        <p:grpSpPr>
          <a:xfrm>
            <a:off x="6620972" y="2005282"/>
            <a:ext cx="5029200" cy="1200329"/>
            <a:chOff x="6629400" y="2005282"/>
            <a:chExt cx="5029200" cy="1200329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FDF4711-3899-41E1-BA83-7C9462F1B3EA}"/>
                </a:ext>
              </a:extLst>
            </p:cNvPr>
            <p:cNvSpPr txBox="1"/>
            <p:nvPr/>
          </p:nvSpPr>
          <p:spPr>
            <a:xfrm>
              <a:off x="6743643" y="2005282"/>
              <a:ext cx="46675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dirty="0">
                  <a:solidFill>
                    <a:srgbClr val="00C05B"/>
                  </a:solidFill>
                  <a:ea typeface="나눔고딕" panose="020D0604000000000000" pitchFamily="50" charset="-127"/>
                </a:rPr>
                <a:t>option</a:t>
              </a:r>
              <a:r>
                <a:rPr lang="en-US" altLang="ko-KR" sz="3600" dirty="0">
                  <a:ea typeface="나눔고딕" panose="020D0604000000000000" pitchFamily="50" charset="-127"/>
                </a:rPr>
                <a:t>: </a:t>
              </a:r>
              <a:r>
                <a:rPr lang="en-US" altLang="ko-KR" sz="3600" dirty="0">
                  <a:latin typeface="Consolas" panose="020B0609020204030204" pitchFamily="49" charset="0"/>
                  <a:ea typeface="나눔고딕" panose="020D0604000000000000" pitchFamily="50" charset="-127"/>
                </a:rPr>
                <a:t>-rotate 150</a:t>
              </a:r>
            </a:p>
            <a:p>
              <a:r>
                <a:rPr lang="en-US" altLang="ko-KR" sz="3600" dirty="0" err="1">
                  <a:solidFill>
                    <a:srgbClr val="1100F2"/>
                  </a:solidFill>
                  <a:ea typeface="나눔고딕" panose="020D0604000000000000" pitchFamily="50" charset="-127"/>
                </a:rPr>
                <a:t>filebytes</a:t>
              </a:r>
              <a:r>
                <a:rPr lang="en-US" altLang="ko-KR" sz="3600" dirty="0">
                  <a:ea typeface="나눔고딕" panose="020D0604000000000000" pitchFamily="50" charset="-127"/>
                </a:rPr>
                <a:t>: “AAAA”</a:t>
              </a:r>
              <a:endParaRPr lang="ko-KR" altLang="en-US" sz="3600" dirty="0">
                <a:ea typeface="나눔고딕" panose="020D0604000000000000" pitchFamily="50" charset="-127"/>
              </a:endParaRPr>
            </a:p>
          </p:txBody>
        </p:sp>
        <p:sp>
          <p:nvSpPr>
            <p:cNvPr id="49" name="사각형: 둥근 모서리 48">
              <a:extLst>
                <a:ext uri="{FF2B5EF4-FFF2-40B4-BE49-F238E27FC236}">
                  <a16:creationId xmlns:a16="http://schemas.microsoft.com/office/drawing/2014/main" id="{5017A6F1-AB01-4A89-B9FF-E6DE3661D75A}"/>
                </a:ext>
              </a:extLst>
            </p:cNvPr>
            <p:cNvSpPr/>
            <p:nvPr/>
          </p:nvSpPr>
          <p:spPr>
            <a:xfrm>
              <a:off x="6629400" y="2005282"/>
              <a:ext cx="5029200" cy="1200329"/>
            </a:xfrm>
            <a:prstGeom prst="round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고딕" panose="020D0604000000000000" pitchFamily="50" charset="-127"/>
              </a:endParaRP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B7D297AF-D395-4ADE-A332-D023EEDB3136}"/>
              </a:ext>
            </a:extLst>
          </p:cNvPr>
          <p:cNvGrpSpPr/>
          <p:nvPr/>
        </p:nvGrpSpPr>
        <p:grpSpPr>
          <a:xfrm>
            <a:off x="6614115" y="2021355"/>
            <a:ext cx="5029200" cy="1200329"/>
            <a:chOff x="6629400" y="2005282"/>
            <a:chExt cx="5029200" cy="1200329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5FB10D7-F006-43FC-9C0E-5C0B4E1E34D3}"/>
                </a:ext>
              </a:extLst>
            </p:cNvPr>
            <p:cNvSpPr txBox="1"/>
            <p:nvPr/>
          </p:nvSpPr>
          <p:spPr>
            <a:xfrm>
              <a:off x="6743643" y="2005282"/>
              <a:ext cx="46675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dirty="0">
                  <a:solidFill>
                    <a:srgbClr val="00C05B"/>
                  </a:solidFill>
                  <a:ea typeface="나눔고딕" panose="020D0604000000000000" pitchFamily="50" charset="-127"/>
                </a:rPr>
                <a:t>option</a:t>
              </a:r>
              <a:r>
                <a:rPr lang="en-US" altLang="ko-KR" sz="3600" dirty="0">
                  <a:ea typeface="나눔고딕" panose="020D0604000000000000" pitchFamily="50" charset="-127"/>
                </a:rPr>
                <a:t>: </a:t>
              </a:r>
              <a:r>
                <a:rPr lang="en-US" altLang="ko-KR" sz="3600" dirty="0">
                  <a:latin typeface="Consolas" panose="020B0609020204030204" pitchFamily="49" charset="0"/>
                  <a:ea typeface="나눔고딕" panose="020D0604000000000000" pitchFamily="50" charset="-127"/>
                </a:rPr>
                <a:t>-rotate 150</a:t>
              </a:r>
            </a:p>
            <a:p>
              <a:r>
                <a:rPr lang="en-US" altLang="ko-KR" sz="3600" dirty="0" err="1">
                  <a:solidFill>
                    <a:srgbClr val="1100F2"/>
                  </a:solidFill>
                  <a:ea typeface="나눔고딕" panose="020D0604000000000000" pitchFamily="50" charset="-127"/>
                </a:rPr>
                <a:t>filebytes</a:t>
              </a:r>
              <a:r>
                <a:rPr lang="en-US" altLang="ko-KR" sz="3600" dirty="0">
                  <a:ea typeface="나눔고딕" panose="020D0604000000000000" pitchFamily="50" charset="-127"/>
                </a:rPr>
                <a:t>: “ABDA”</a:t>
              </a:r>
              <a:endParaRPr lang="ko-KR" altLang="en-US" sz="3600" dirty="0">
                <a:ea typeface="나눔고딕" panose="020D0604000000000000" pitchFamily="50" charset="-127"/>
              </a:endParaRPr>
            </a:p>
          </p:txBody>
        </p:sp>
        <p:sp>
          <p:nvSpPr>
            <p:cNvPr id="52" name="사각형: 둥근 모서리 51">
              <a:extLst>
                <a:ext uri="{FF2B5EF4-FFF2-40B4-BE49-F238E27FC236}">
                  <a16:creationId xmlns:a16="http://schemas.microsoft.com/office/drawing/2014/main" id="{9534EC26-C7C6-46FB-8174-18979EA8DBE6}"/>
                </a:ext>
              </a:extLst>
            </p:cNvPr>
            <p:cNvSpPr/>
            <p:nvPr/>
          </p:nvSpPr>
          <p:spPr>
            <a:xfrm>
              <a:off x="6629400" y="2005282"/>
              <a:ext cx="5029200" cy="1200329"/>
            </a:xfrm>
            <a:prstGeom prst="round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고딕" panose="020D0604000000000000" pitchFamily="50" charset="-127"/>
              </a:endParaRPr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F52BABF5-BEA5-4EAD-AB40-FF73F382404C}"/>
              </a:ext>
            </a:extLst>
          </p:cNvPr>
          <p:cNvGrpSpPr/>
          <p:nvPr/>
        </p:nvGrpSpPr>
        <p:grpSpPr>
          <a:xfrm>
            <a:off x="6614115" y="2000071"/>
            <a:ext cx="5029200" cy="1200329"/>
            <a:chOff x="6629400" y="2005282"/>
            <a:chExt cx="5029200" cy="120032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AC901CC-F203-4511-988C-45B7B42CF237}"/>
                </a:ext>
              </a:extLst>
            </p:cNvPr>
            <p:cNvSpPr txBox="1"/>
            <p:nvPr/>
          </p:nvSpPr>
          <p:spPr>
            <a:xfrm>
              <a:off x="6743643" y="2005282"/>
              <a:ext cx="46675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dirty="0">
                  <a:solidFill>
                    <a:srgbClr val="00C05B"/>
                  </a:solidFill>
                  <a:ea typeface="나눔고딕" panose="020D0604000000000000" pitchFamily="50" charset="-127"/>
                </a:rPr>
                <a:t>option</a:t>
              </a:r>
              <a:r>
                <a:rPr lang="en-US" altLang="ko-KR" sz="3600" dirty="0">
                  <a:ea typeface="나눔고딕" panose="020D0604000000000000" pitchFamily="50" charset="-127"/>
                </a:rPr>
                <a:t>: </a:t>
              </a:r>
              <a:r>
                <a:rPr lang="en-US" altLang="ko-KR" sz="3600" dirty="0">
                  <a:latin typeface="Consolas" panose="020B0609020204030204" pitchFamily="49" charset="0"/>
                  <a:ea typeface="나눔고딕" panose="020D0604000000000000" pitchFamily="50" charset="-127"/>
                </a:rPr>
                <a:t>-rotate 80</a:t>
              </a:r>
            </a:p>
            <a:p>
              <a:r>
                <a:rPr lang="en-US" altLang="ko-KR" sz="3600" dirty="0" err="1">
                  <a:solidFill>
                    <a:srgbClr val="1100F2"/>
                  </a:solidFill>
                  <a:ea typeface="나눔고딕" panose="020D0604000000000000" pitchFamily="50" charset="-127"/>
                </a:rPr>
                <a:t>filebytes</a:t>
              </a:r>
              <a:r>
                <a:rPr lang="en-US" altLang="ko-KR" sz="3600" dirty="0">
                  <a:ea typeface="나눔고딕" panose="020D0604000000000000" pitchFamily="50" charset="-127"/>
                </a:rPr>
                <a:t>: “ABDA”</a:t>
              </a:r>
              <a:endParaRPr lang="ko-KR" altLang="en-US" sz="3600" dirty="0">
                <a:ea typeface="나눔고딕" panose="020D0604000000000000" pitchFamily="50" charset="-127"/>
              </a:endParaRPr>
            </a:p>
          </p:txBody>
        </p:sp>
        <p:sp>
          <p:nvSpPr>
            <p:cNvPr id="56" name="사각형: 둥근 모서리 55">
              <a:extLst>
                <a:ext uri="{FF2B5EF4-FFF2-40B4-BE49-F238E27FC236}">
                  <a16:creationId xmlns:a16="http://schemas.microsoft.com/office/drawing/2014/main" id="{F0035657-C009-4F45-AE2E-55B3BCA275F8}"/>
                </a:ext>
              </a:extLst>
            </p:cNvPr>
            <p:cNvSpPr/>
            <p:nvPr/>
          </p:nvSpPr>
          <p:spPr>
            <a:xfrm>
              <a:off x="6629400" y="2005282"/>
              <a:ext cx="5029200" cy="1200329"/>
            </a:xfrm>
            <a:prstGeom prst="round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450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30" grpId="0" animBg="1"/>
      <p:bldP spid="30" grpId="1" animBg="1"/>
      <p:bldP spid="30" grpId="2" animBg="1"/>
      <p:bldP spid="30" grpId="3" animBg="1"/>
      <p:bldP spid="33" grpId="0" animBg="1"/>
      <p:bldP spid="33" grpId="1" animBg="1"/>
      <p:bldP spid="33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B1C74E2F-8118-4F28-B6FE-C1A0E5B1FB3E}"/>
              </a:ext>
            </a:extLst>
          </p:cNvPr>
          <p:cNvSpPr/>
          <p:nvPr/>
        </p:nvSpPr>
        <p:spPr>
          <a:xfrm>
            <a:off x="0" y="396649"/>
            <a:ext cx="12192000" cy="1059415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21B1662-E491-43B1-8D1D-DB8CC2D61DE2}"/>
              </a:ext>
            </a:extLst>
          </p:cNvPr>
          <p:cNvSpPr/>
          <p:nvPr/>
        </p:nvSpPr>
        <p:spPr>
          <a:xfrm>
            <a:off x="0" y="-21041"/>
            <a:ext cx="12192000" cy="417690"/>
          </a:xfrm>
          <a:prstGeom prst="rect">
            <a:avLst/>
          </a:prstGeom>
          <a:solidFill>
            <a:srgbClr val="EB5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ea typeface="나눔고딕" panose="020D0604000000000000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2D5D8CBE-D276-4048-963D-7F1734A4D570}"/>
              </a:ext>
            </a:extLst>
          </p:cNvPr>
          <p:cNvSpPr/>
          <p:nvPr/>
        </p:nvSpPr>
        <p:spPr>
          <a:xfrm>
            <a:off x="25400" y="39077"/>
            <a:ext cx="5705643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ZigZagFuzz: Interleaved Fuzzing of Program Options and Files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483FDC3E-6A34-491C-A10B-5FDECA31ED9C}"/>
              </a:ext>
            </a:extLst>
          </p:cNvPr>
          <p:cNvSpPr/>
          <p:nvPr/>
        </p:nvSpPr>
        <p:spPr>
          <a:xfrm>
            <a:off x="11277600" y="38744"/>
            <a:ext cx="812800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page 11</a:t>
            </a:r>
            <a:endParaRPr lang="ko-KR" altLang="en-US" sz="13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600E966C-CAA7-4690-9315-21677136265B}"/>
              </a:ext>
            </a:extLst>
          </p:cNvPr>
          <p:cNvSpPr/>
          <p:nvPr/>
        </p:nvSpPr>
        <p:spPr>
          <a:xfrm>
            <a:off x="304800" y="616913"/>
            <a:ext cx="107644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Why does ZigZagFuzz mutates them separately?</a:t>
            </a:r>
            <a:endParaRPr lang="ko-KR" altLang="en-US" sz="3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35E5F6B7-5DE2-4271-8D76-40D8615F4689}"/>
              </a:ext>
            </a:extLst>
          </p:cNvPr>
          <p:cNvCxnSpPr>
            <a:cxnSpLocks/>
          </p:cNvCxnSpPr>
          <p:nvPr/>
        </p:nvCxnSpPr>
        <p:spPr>
          <a:xfrm flipH="1">
            <a:off x="427894" y="2839685"/>
            <a:ext cx="914400" cy="838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D7058DDC-A16F-4D5B-B138-B5CE4EC9956D}"/>
              </a:ext>
            </a:extLst>
          </p:cNvPr>
          <p:cNvCxnSpPr>
            <a:cxnSpLocks/>
          </p:cNvCxnSpPr>
          <p:nvPr/>
        </p:nvCxnSpPr>
        <p:spPr>
          <a:xfrm>
            <a:off x="1733276" y="2837444"/>
            <a:ext cx="147918" cy="3099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29A17714-A447-41C7-B92A-6C4E65814721}"/>
              </a:ext>
            </a:extLst>
          </p:cNvPr>
          <p:cNvSpPr/>
          <p:nvPr/>
        </p:nvSpPr>
        <p:spPr>
          <a:xfrm>
            <a:off x="1352276" y="3169132"/>
            <a:ext cx="3486483" cy="533400"/>
          </a:xfrm>
          <a:prstGeom prst="roundRect">
            <a:avLst/>
          </a:prstGeom>
          <a:ln>
            <a:solidFill>
              <a:srgbClr val="1100F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err="1">
                <a:solidFill>
                  <a:srgbClr val="1100F2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filebytes</a:t>
            </a:r>
            <a:r>
              <a:rPr lang="en-US" altLang="ko-KR" sz="2400" dirty="0">
                <a:latin typeface="Consolas" panose="020B0609020204030204" pitchFamily="49" charset="0"/>
                <a:ea typeface="나눔고딕" panose="020D0604000000000000" pitchFamily="50" charset="-127"/>
              </a:rPr>
              <a:t>[1] == ‘B’</a:t>
            </a:r>
            <a:endParaRPr lang="ko-KR" altLang="en-US" sz="2400" dirty="0">
              <a:latin typeface="Consolas" panose="020B0609020204030204" pitchFamily="49" charset="0"/>
              <a:ea typeface="나눔고딕" panose="020D0604000000000000" pitchFamily="50" charset="-127"/>
            </a:endParaRPr>
          </a:p>
        </p:txBody>
      </p: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D27604F7-E7DF-4D2F-A7BE-7A5EB623E83A}"/>
              </a:ext>
            </a:extLst>
          </p:cNvPr>
          <p:cNvCxnSpPr>
            <a:cxnSpLocks/>
          </p:cNvCxnSpPr>
          <p:nvPr/>
        </p:nvCxnSpPr>
        <p:spPr>
          <a:xfrm flipH="1">
            <a:off x="995388" y="3699116"/>
            <a:ext cx="914400" cy="838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8AFAD3CE-84C4-4645-AF35-E4F0A565A7D5}"/>
              </a:ext>
            </a:extLst>
          </p:cNvPr>
          <p:cNvCxnSpPr>
            <a:cxnSpLocks/>
          </p:cNvCxnSpPr>
          <p:nvPr/>
        </p:nvCxnSpPr>
        <p:spPr>
          <a:xfrm>
            <a:off x="2366988" y="3696826"/>
            <a:ext cx="112245" cy="2757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6DE1C83F-D2E0-493F-ACFA-7702D0257E0D}"/>
              </a:ext>
            </a:extLst>
          </p:cNvPr>
          <p:cNvSpPr/>
          <p:nvPr/>
        </p:nvSpPr>
        <p:spPr>
          <a:xfrm>
            <a:off x="2136919" y="3993959"/>
            <a:ext cx="3597178" cy="533400"/>
          </a:xfrm>
          <a:prstGeom prst="roundRect">
            <a:avLst/>
          </a:prstGeom>
          <a:ln>
            <a:solidFill>
              <a:srgbClr val="00C05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err="1">
                <a:solidFill>
                  <a:srgbClr val="000000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atoi</a:t>
            </a:r>
            <a:r>
              <a:rPr lang="en-US" altLang="ko-KR" sz="2400" dirty="0">
                <a:solidFill>
                  <a:srgbClr val="000000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(</a:t>
            </a:r>
            <a:r>
              <a:rPr lang="en-US" altLang="ko-KR" sz="2400" dirty="0" err="1">
                <a:solidFill>
                  <a:srgbClr val="00C05B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argv</a:t>
            </a:r>
            <a:r>
              <a:rPr lang="en-US" altLang="ko-KR" sz="2400" dirty="0">
                <a:solidFill>
                  <a:srgbClr val="000000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[2]) &lt; 90</a:t>
            </a:r>
            <a:endParaRPr lang="ko-KR" altLang="en-US" sz="2400" dirty="0">
              <a:latin typeface="Consolas" panose="020B0609020204030204" pitchFamily="49" charset="0"/>
              <a:ea typeface="나눔고딕" panose="020D0604000000000000" pitchFamily="50" charset="-127"/>
            </a:endParaRPr>
          </a:p>
        </p:txBody>
      </p: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7953F4E4-138E-465A-B350-8E6A8628D49B}"/>
              </a:ext>
            </a:extLst>
          </p:cNvPr>
          <p:cNvCxnSpPr>
            <a:cxnSpLocks/>
          </p:cNvCxnSpPr>
          <p:nvPr/>
        </p:nvCxnSpPr>
        <p:spPr>
          <a:xfrm flipH="1">
            <a:off x="1734756" y="4558732"/>
            <a:ext cx="783163" cy="838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E057FEC4-1163-424C-8792-61C0634D5B55}"/>
              </a:ext>
            </a:extLst>
          </p:cNvPr>
          <p:cNvCxnSpPr>
            <a:cxnSpLocks/>
          </p:cNvCxnSpPr>
          <p:nvPr/>
        </p:nvCxnSpPr>
        <p:spPr>
          <a:xfrm>
            <a:off x="3084937" y="4531836"/>
            <a:ext cx="131237" cy="2126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id="{83555656-7C23-4948-A53C-10D8CB615398}"/>
              </a:ext>
            </a:extLst>
          </p:cNvPr>
          <p:cNvSpPr/>
          <p:nvPr/>
        </p:nvSpPr>
        <p:spPr>
          <a:xfrm>
            <a:off x="2743200" y="4800600"/>
            <a:ext cx="2844416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rgbClr val="FF0000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//crash bug</a:t>
            </a:r>
            <a:endParaRPr lang="ko-KR" altLang="en-US" sz="2400" dirty="0">
              <a:solidFill>
                <a:srgbClr val="FF0000"/>
              </a:solidFill>
              <a:latin typeface="Consolas" panose="020B0609020204030204" pitchFamily="49" charset="0"/>
              <a:ea typeface="나눔고딕" panose="020D0604000000000000" pitchFamily="50" charset="-12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115FDBC-0081-49E6-87C8-8170E578988C}"/>
              </a:ext>
            </a:extLst>
          </p:cNvPr>
          <p:cNvSpPr txBox="1"/>
          <p:nvPr/>
        </p:nvSpPr>
        <p:spPr>
          <a:xfrm>
            <a:off x="704576" y="2864743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나눔고딕" panose="020D0604000000000000" pitchFamily="50" charset="-127"/>
              </a:rPr>
              <a:t>F</a:t>
            </a:r>
            <a:endParaRPr lang="ko-KR" altLang="en-US" sz="2000" dirty="0">
              <a:ea typeface="나눔고딕" panose="020D0604000000000000" pitchFamily="50" charset="-127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B1E77DB-85CD-4C5F-852B-BFF170FF30BD}"/>
              </a:ext>
            </a:extLst>
          </p:cNvPr>
          <p:cNvSpPr txBox="1"/>
          <p:nvPr/>
        </p:nvSpPr>
        <p:spPr>
          <a:xfrm>
            <a:off x="1213324" y="3763287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나눔고딕" panose="020D0604000000000000" pitchFamily="50" charset="-127"/>
              </a:rPr>
              <a:t>F</a:t>
            </a:r>
            <a:endParaRPr lang="ko-KR" altLang="en-US" sz="2000" dirty="0">
              <a:ea typeface="나눔고딕" panose="020D0604000000000000" pitchFamily="50" charset="-12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6FD0FD5-4581-4435-8F61-10B056C60AB5}"/>
              </a:ext>
            </a:extLst>
          </p:cNvPr>
          <p:cNvSpPr txBox="1"/>
          <p:nvPr/>
        </p:nvSpPr>
        <p:spPr>
          <a:xfrm>
            <a:off x="1830328" y="4655810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나눔고딕" panose="020D0604000000000000" pitchFamily="50" charset="-127"/>
              </a:rPr>
              <a:t>F</a:t>
            </a:r>
            <a:endParaRPr lang="ko-KR" altLang="en-US" sz="2000" dirty="0">
              <a:ea typeface="나눔고딕" panose="020D0604000000000000" pitchFamily="50" charset="-127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792CC4A-83AD-467F-9D36-C2F6C9650BED}"/>
              </a:ext>
            </a:extLst>
          </p:cNvPr>
          <p:cNvSpPr txBox="1"/>
          <p:nvPr/>
        </p:nvSpPr>
        <p:spPr>
          <a:xfrm>
            <a:off x="1848811" y="2805501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나눔고딕" panose="020D0604000000000000" pitchFamily="50" charset="-127"/>
              </a:rPr>
              <a:t>T</a:t>
            </a:r>
            <a:endParaRPr lang="ko-KR" altLang="en-US" sz="2000" dirty="0">
              <a:ea typeface="나눔고딕" panose="020D0604000000000000" pitchFamily="50" charset="-127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6BA6EA4-C4AA-4AFA-9C91-07874FBFAC9B}"/>
              </a:ext>
            </a:extLst>
          </p:cNvPr>
          <p:cNvSpPr txBox="1"/>
          <p:nvPr/>
        </p:nvSpPr>
        <p:spPr>
          <a:xfrm>
            <a:off x="2454026" y="3626832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나눔고딕" panose="020D0604000000000000" pitchFamily="50" charset="-127"/>
              </a:rPr>
              <a:t>T</a:t>
            </a:r>
            <a:endParaRPr lang="ko-KR" altLang="en-US" sz="2000" dirty="0">
              <a:ea typeface="나눔고딕" panose="020D0604000000000000" pitchFamily="50" charset="-127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601F579-AD55-43D5-B684-744991E4534B}"/>
              </a:ext>
            </a:extLst>
          </p:cNvPr>
          <p:cNvSpPr txBox="1"/>
          <p:nvPr/>
        </p:nvSpPr>
        <p:spPr>
          <a:xfrm>
            <a:off x="3243473" y="4438087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나눔고딕" panose="020D0604000000000000" pitchFamily="50" charset="-127"/>
              </a:rPr>
              <a:t>T</a:t>
            </a:r>
            <a:endParaRPr lang="ko-KR" altLang="en-US" sz="2000" dirty="0">
              <a:ea typeface="나눔고딕" panose="020D0604000000000000" pitchFamily="50" charset="-127"/>
            </a:endParaRPr>
          </a:p>
        </p:txBody>
      </p:sp>
      <p:sp>
        <p:nvSpPr>
          <p:cNvPr id="69" name="사각형: 둥근 모서리 68">
            <a:extLst>
              <a:ext uri="{FF2B5EF4-FFF2-40B4-BE49-F238E27FC236}">
                <a16:creationId xmlns:a16="http://schemas.microsoft.com/office/drawing/2014/main" id="{B3492AA7-F137-4E74-A4E5-7C26E54B574F}"/>
              </a:ext>
            </a:extLst>
          </p:cNvPr>
          <p:cNvSpPr/>
          <p:nvPr/>
        </p:nvSpPr>
        <p:spPr>
          <a:xfrm>
            <a:off x="666477" y="2304044"/>
            <a:ext cx="3600724" cy="533400"/>
          </a:xfrm>
          <a:prstGeom prst="roundRect">
            <a:avLst/>
          </a:prstGeom>
          <a:ln>
            <a:solidFill>
              <a:srgbClr val="00C05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err="1">
                <a:solidFill>
                  <a:srgbClr val="00C05B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argv</a:t>
            </a:r>
            <a:r>
              <a:rPr lang="en-US" altLang="ko-KR" sz="2400" dirty="0">
                <a:latin typeface="Consolas" panose="020B0609020204030204" pitchFamily="49" charset="0"/>
                <a:ea typeface="나눔고딕" panose="020D0604000000000000" pitchFamily="50" charset="-127"/>
              </a:rPr>
              <a:t>[1] == “-rotate”</a:t>
            </a:r>
            <a:endParaRPr lang="ko-KR" altLang="en-US" sz="2400" dirty="0">
              <a:latin typeface="Consolas" panose="020B0609020204030204" pitchFamily="49" charset="0"/>
              <a:ea typeface="나눔고딕" panose="020D0604000000000000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6B4605-7CE2-44F7-9AEF-72072C4FE4E0}"/>
              </a:ext>
            </a:extLst>
          </p:cNvPr>
          <p:cNvSpPr txBox="1"/>
          <p:nvPr/>
        </p:nvSpPr>
        <p:spPr>
          <a:xfrm>
            <a:off x="5853471" y="1912392"/>
            <a:ext cx="6236929" cy="23083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Observation # 2.</a:t>
            </a:r>
          </a:p>
          <a:p>
            <a:r>
              <a:rPr lang="en-US" altLang="ko-KR" sz="2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We need to satisfy an </a:t>
            </a:r>
            <a:r>
              <a:rPr lang="en-US" altLang="ko-KR" sz="28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interleaved</a:t>
            </a:r>
            <a:r>
              <a:rPr lang="en-US" altLang="ko-KR" sz="2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sequence of “</a:t>
            </a:r>
            <a:r>
              <a:rPr lang="en-US" altLang="ko-KR" sz="2800" b="1" dirty="0">
                <a:solidFill>
                  <a:srgbClr val="00C03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option-dependent branches</a:t>
            </a:r>
            <a:r>
              <a:rPr lang="en-US" altLang="ko-KR" sz="2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” and “</a:t>
            </a:r>
            <a:r>
              <a:rPr lang="en-US" altLang="ko-KR" sz="2800" b="1" dirty="0">
                <a:solidFill>
                  <a:srgbClr val="1100F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file-dependent branches</a:t>
            </a:r>
            <a:r>
              <a:rPr lang="en-US" altLang="ko-KR" sz="2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” to reach deeper parts.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9B0D43-3335-400A-B6D8-383050E70406}"/>
              </a:ext>
            </a:extLst>
          </p:cNvPr>
          <p:cNvSpPr txBox="1"/>
          <p:nvPr/>
        </p:nvSpPr>
        <p:spPr>
          <a:xfrm>
            <a:off x="5853471" y="4438087"/>
            <a:ext cx="6236929" cy="14465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Lesson # 2.</a:t>
            </a:r>
          </a:p>
          <a:p>
            <a:r>
              <a:rPr lang="en-US" altLang="ko-KR" sz="2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We should mutate </a:t>
            </a:r>
            <a:r>
              <a:rPr lang="en-US" altLang="ko-KR" sz="2800" b="1" dirty="0">
                <a:solidFill>
                  <a:srgbClr val="00C03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options</a:t>
            </a:r>
            <a:r>
              <a:rPr lang="en-US" altLang="ko-KR" sz="2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and </a:t>
            </a:r>
            <a:r>
              <a:rPr lang="en-US" altLang="ko-KR" sz="2800" b="1" dirty="0">
                <a:solidFill>
                  <a:srgbClr val="1100F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files</a:t>
            </a:r>
            <a:r>
              <a:rPr lang="en-US" altLang="ko-KR" sz="2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in an </a:t>
            </a:r>
            <a:r>
              <a:rPr lang="en-US" altLang="ko-KR" sz="28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interleaving</a:t>
            </a:r>
            <a:r>
              <a:rPr lang="en-US" altLang="ko-KR" sz="2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way.</a:t>
            </a:r>
          </a:p>
        </p:txBody>
      </p:sp>
    </p:spTree>
    <p:extLst>
      <p:ext uri="{BB962C8B-B14F-4D97-AF65-F5344CB8AC3E}">
        <p14:creationId xmlns:p14="http://schemas.microsoft.com/office/powerpoint/2010/main" val="573760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B89510A-50E7-4DDC-A510-80CBC6883E84}"/>
              </a:ext>
            </a:extLst>
          </p:cNvPr>
          <p:cNvSpPr/>
          <p:nvPr/>
        </p:nvSpPr>
        <p:spPr>
          <a:xfrm>
            <a:off x="0" y="396649"/>
            <a:ext cx="12192000" cy="1059415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55BF5728-298A-4B33-A97E-530CAD62DF71}"/>
              </a:ext>
            </a:extLst>
          </p:cNvPr>
          <p:cNvSpPr/>
          <p:nvPr/>
        </p:nvSpPr>
        <p:spPr>
          <a:xfrm>
            <a:off x="0" y="-21041"/>
            <a:ext cx="12192000" cy="417690"/>
          </a:xfrm>
          <a:prstGeom prst="rect">
            <a:avLst/>
          </a:prstGeom>
          <a:solidFill>
            <a:srgbClr val="EB5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ea typeface="나눔고딕" panose="020D0604000000000000" pitchFamily="50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CEA820B-C2B2-475B-BBB1-88F8549D778D}"/>
              </a:ext>
            </a:extLst>
          </p:cNvPr>
          <p:cNvSpPr/>
          <p:nvPr/>
        </p:nvSpPr>
        <p:spPr>
          <a:xfrm>
            <a:off x="25400" y="39077"/>
            <a:ext cx="5705643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ZigZagFuzz: Interleaved Fuzzing of Program Options and Files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60BCCF1-ACCA-4E57-A0A8-E452D8534C4D}"/>
              </a:ext>
            </a:extLst>
          </p:cNvPr>
          <p:cNvSpPr/>
          <p:nvPr/>
        </p:nvSpPr>
        <p:spPr>
          <a:xfrm>
            <a:off x="11277600" y="38744"/>
            <a:ext cx="812800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page 11</a:t>
            </a:r>
            <a:endParaRPr lang="ko-KR" altLang="en-US" sz="13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C93BCF4-C4EF-4E48-8003-C1F194FEC494}"/>
              </a:ext>
            </a:extLst>
          </p:cNvPr>
          <p:cNvSpPr/>
          <p:nvPr/>
        </p:nvSpPr>
        <p:spPr>
          <a:xfrm>
            <a:off x="304800" y="616913"/>
            <a:ext cx="107644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Why does ZigZagFuzz mutates them separately?</a:t>
            </a:r>
            <a:endParaRPr lang="ko-KR" altLang="en-US" sz="3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3403F3-F8D8-4035-8692-1438C375CAC6}"/>
              </a:ext>
            </a:extLst>
          </p:cNvPr>
          <p:cNvSpPr txBox="1"/>
          <p:nvPr/>
        </p:nvSpPr>
        <p:spPr>
          <a:xfrm>
            <a:off x="5873690" y="2325662"/>
            <a:ext cx="6236929" cy="15081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Lesson # 1.</a:t>
            </a:r>
          </a:p>
          <a:p>
            <a:r>
              <a:rPr lang="en-US" altLang="ko-KR" sz="32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No </a:t>
            </a:r>
            <a:r>
              <a:rPr lang="en-US" altLang="ko-KR" sz="28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simultaneous</a:t>
            </a:r>
            <a:r>
              <a:rPr lang="en-US" altLang="ko-KR" sz="2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mutations of </a:t>
            </a:r>
            <a:r>
              <a:rPr lang="en-US" altLang="ko-KR" sz="2800" b="1" dirty="0">
                <a:solidFill>
                  <a:srgbClr val="00C03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options</a:t>
            </a:r>
            <a:r>
              <a:rPr lang="en-US" altLang="ko-KR" sz="2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and </a:t>
            </a:r>
            <a:r>
              <a:rPr lang="en-US" altLang="ko-KR" sz="2800" b="1" dirty="0">
                <a:solidFill>
                  <a:srgbClr val="1100F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files</a:t>
            </a:r>
            <a:r>
              <a:rPr lang="en-US" altLang="ko-KR" sz="2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50D7F0-5AC2-4669-A8B4-0A282AD00244}"/>
              </a:ext>
            </a:extLst>
          </p:cNvPr>
          <p:cNvSpPr txBox="1"/>
          <p:nvPr/>
        </p:nvSpPr>
        <p:spPr>
          <a:xfrm>
            <a:off x="5886390" y="4021173"/>
            <a:ext cx="6236929" cy="14465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Lesson # 2.</a:t>
            </a:r>
          </a:p>
          <a:p>
            <a:r>
              <a:rPr lang="en-US" altLang="ko-KR" sz="2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Mutate </a:t>
            </a:r>
            <a:r>
              <a:rPr lang="en-US" altLang="ko-KR" sz="2800" b="1" dirty="0">
                <a:solidFill>
                  <a:srgbClr val="00C03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options</a:t>
            </a:r>
            <a:r>
              <a:rPr lang="en-US" altLang="ko-KR" sz="2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and </a:t>
            </a:r>
            <a:r>
              <a:rPr lang="en-US" altLang="ko-KR" sz="2800" b="1" dirty="0">
                <a:solidFill>
                  <a:srgbClr val="1100F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files</a:t>
            </a:r>
            <a:r>
              <a:rPr lang="en-US" altLang="ko-KR" sz="2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in an </a:t>
            </a:r>
            <a:r>
              <a:rPr lang="en-US" altLang="ko-KR" sz="28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interleaving</a:t>
            </a:r>
            <a:r>
              <a:rPr lang="en-US" altLang="ko-KR" sz="2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way.</a:t>
            </a: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F881D206-7D36-468C-B651-A37EAC5EA2D0}"/>
              </a:ext>
            </a:extLst>
          </p:cNvPr>
          <p:cNvCxnSpPr>
            <a:cxnSpLocks/>
          </p:cNvCxnSpPr>
          <p:nvPr/>
        </p:nvCxnSpPr>
        <p:spPr>
          <a:xfrm flipH="1">
            <a:off x="427894" y="2839685"/>
            <a:ext cx="914400" cy="838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64A3788D-2141-48E8-B9BE-1450AA5CCA8A}"/>
              </a:ext>
            </a:extLst>
          </p:cNvPr>
          <p:cNvCxnSpPr>
            <a:cxnSpLocks/>
          </p:cNvCxnSpPr>
          <p:nvPr/>
        </p:nvCxnSpPr>
        <p:spPr>
          <a:xfrm>
            <a:off x="1733276" y="2837444"/>
            <a:ext cx="147918" cy="3099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9E90CCD2-49FB-424C-BC65-33F4A89DBE5A}"/>
              </a:ext>
            </a:extLst>
          </p:cNvPr>
          <p:cNvSpPr/>
          <p:nvPr/>
        </p:nvSpPr>
        <p:spPr>
          <a:xfrm>
            <a:off x="1352276" y="3169132"/>
            <a:ext cx="3486483" cy="533400"/>
          </a:xfrm>
          <a:prstGeom prst="roundRect">
            <a:avLst/>
          </a:prstGeom>
          <a:ln>
            <a:solidFill>
              <a:srgbClr val="1100F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err="1">
                <a:solidFill>
                  <a:srgbClr val="1100F2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filebytes</a:t>
            </a:r>
            <a:r>
              <a:rPr lang="en-US" altLang="ko-KR" sz="2400" dirty="0">
                <a:latin typeface="Consolas" panose="020B0609020204030204" pitchFamily="49" charset="0"/>
                <a:ea typeface="나눔고딕" panose="020D0604000000000000" pitchFamily="50" charset="-127"/>
              </a:rPr>
              <a:t>[1] == ‘B’</a:t>
            </a:r>
            <a:endParaRPr lang="ko-KR" altLang="en-US" sz="2400" dirty="0">
              <a:latin typeface="Consolas" panose="020B0609020204030204" pitchFamily="49" charset="0"/>
              <a:ea typeface="나눔고딕" panose="020D0604000000000000" pitchFamily="50" charset="-127"/>
            </a:endParaRP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7C7959E2-3317-4510-B09F-CA68DF4D4A57}"/>
              </a:ext>
            </a:extLst>
          </p:cNvPr>
          <p:cNvCxnSpPr>
            <a:cxnSpLocks/>
          </p:cNvCxnSpPr>
          <p:nvPr/>
        </p:nvCxnSpPr>
        <p:spPr>
          <a:xfrm flipH="1">
            <a:off x="995388" y="3699116"/>
            <a:ext cx="914400" cy="838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6F1A0A81-7804-4E69-8DAD-5F74D0E073B1}"/>
              </a:ext>
            </a:extLst>
          </p:cNvPr>
          <p:cNvCxnSpPr>
            <a:cxnSpLocks/>
          </p:cNvCxnSpPr>
          <p:nvPr/>
        </p:nvCxnSpPr>
        <p:spPr>
          <a:xfrm>
            <a:off x="2366988" y="3696826"/>
            <a:ext cx="112245" cy="2757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D3619035-4713-46B4-AD37-C21C6DF65937}"/>
              </a:ext>
            </a:extLst>
          </p:cNvPr>
          <p:cNvSpPr/>
          <p:nvPr/>
        </p:nvSpPr>
        <p:spPr>
          <a:xfrm>
            <a:off x="2136919" y="3993959"/>
            <a:ext cx="3597178" cy="533400"/>
          </a:xfrm>
          <a:prstGeom prst="roundRect">
            <a:avLst/>
          </a:prstGeom>
          <a:ln>
            <a:solidFill>
              <a:srgbClr val="00C05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err="1">
                <a:solidFill>
                  <a:srgbClr val="000000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atoi</a:t>
            </a:r>
            <a:r>
              <a:rPr lang="en-US" altLang="ko-KR" sz="2400" dirty="0">
                <a:solidFill>
                  <a:srgbClr val="000000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(</a:t>
            </a:r>
            <a:r>
              <a:rPr lang="en-US" altLang="ko-KR" sz="2400" dirty="0" err="1">
                <a:solidFill>
                  <a:srgbClr val="00C05B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argv</a:t>
            </a:r>
            <a:r>
              <a:rPr lang="en-US" altLang="ko-KR" sz="2400" dirty="0">
                <a:solidFill>
                  <a:srgbClr val="000000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[2]) &lt; 90</a:t>
            </a:r>
            <a:endParaRPr lang="ko-KR" altLang="en-US" sz="2400" dirty="0">
              <a:latin typeface="Consolas" panose="020B0609020204030204" pitchFamily="49" charset="0"/>
              <a:ea typeface="나눔고딕" panose="020D0604000000000000" pitchFamily="50" charset="-127"/>
            </a:endParaRPr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3A1E4FCB-5C97-42EC-956A-F2671AE99684}"/>
              </a:ext>
            </a:extLst>
          </p:cNvPr>
          <p:cNvCxnSpPr>
            <a:cxnSpLocks/>
          </p:cNvCxnSpPr>
          <p:nvPr/>
        </p:nvCxnSpPr>
        <p:spPr>
          <a:xfrm flipH="1">
            <a:off x="1734756" y="4558732"/>
            <a:ext cx="783163" cy="838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2CA74DE1-31E2-434E-B7B2-8D5F50F9214F}"/>
              </a:ext>
            </a:extLst>
          </p:cNvPr>
          <p:cNvCxnSpPr>
            <a:cxnSpLocks/>
          </p:cNvCxnSpPr>
          <p:nvPr/>
        </p:nvCxnSpPr>
        <p:spPr>
          <a:xfrm>
            <a:off x="3084937" y="4531836"/>
            <a:ext cx="131237" cy="2126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876F5882-9F32-4454-AE5E-68BDAFF7A687}"/>
              </a:ext>
            </a:extLst>
          </p:cNvPr>
          <p:cNvSpPr/>
          <p:nvPr/>
        </p:nvSpPr>
        <p:spPr>
          <a:xfrm>
            <a:off x="2743200" y="4800600"/>
            <a:ext cx="2844416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rgbClr val="FF0000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//crash bug</a:t>
            </a:r>
            <a:endParaRPr lang="ko-KR" altLang="en-US" sz="2400" dirty="0">
              <a:solidFill>
                <a:srgbClr val="FF0000"/>
              </a:solidFill>
              <a:latin typeface="Consolas" panose="020B0609020204030204" pitchFamily="49" charset="0"/>
              <a:ea typeface="나눔고딕" panose="020D0604000000000000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3A0640-CE88-44CF-BDFB-DBF558D9B75D}"/>
              </a:ext>
            </a:extLst>
          </p:cNvPr>
          <p:cNvSpPr txBox="1"/>
          <p:nvPr/>
        </p:nvSpPr>
        <p:spPr>
          <a:xfrm>
            <a:off x="704576" y="2864743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나눔고딕" panose="020D0604000000000000" pitchFamily="50" charset="-127"/>
              </a:rPr>
              <a:t>F</a:t>
            </a:r>
            <a:endParaRPr lang="ko-KR" altLang="en-US" sz="2000" dirty="0">
              <a:ea typeface="나눔고딕" panose="020D0604000000000000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1314DE-5B21-4799-A05B-E866F91C1FDD}"/>
              </a:ext>
            </a:extLst>
          </p:cNvPr>
          <p:cNvSpPr txBox="1"/>
          <p:nvPr/>
        </p:nvSpPr>
        <p:spPr>
          <a:xfrm>
            <a:off x="1213324" y="3763287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나눔고딕" panose="020D0604000000000000" pitchFamily="50" charset="-127"/>
              </a:rPr>
              <a:t>F</a:t>
            </a:r>
            <a:endParaRPr lang="ko-KR" altLang="en-US" sz="2000" dirty="0">
              <a:ea typeface="나눔고딕" panose="020D0604000000000000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C97DCE-29F1-407A-96EE-DD18C505CC90}"/>
              </a:ext>
            </a:extLst>
          </p:cNvPr>
          <p:cNvSpPr txBox="1"/>
          <p:nvPr/>
        </p:nvSpPr>
        <p:spPr>
          <a:xfrm>
            <a:off x="1830328" y="4655810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나눔고딕" panose="020D0604000000000000" pitchFamily="50" charset="-127"/>
              </a:rPr>
              <a:t>F</a:t>
            </a:r>
            <a:endParaRPr lang="ko-KR" altLang="en-US" sz="2000" dirty="0">
              <a:ea typeface="나눔고딕" panose="020D0604000000000000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2CFEC6-CCD0-44C0-AF78-2AB08B8728FC}"/>
              </a:ext>
            </a:extLst>
          </p:cNvPr>
          <p:cNvSpPr txBox="1"/>
          <p:nvPr/>
        </p:nvSpPr>
        <p:spPr>
          <a:xfrm>
            <a:off x="1848811" y="2805501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나눔고딕" panose="020D0604000000000000" pitchFamily="50" charset="-127"/>
              </a:rPr>
              <a:t>T</a:t>
            </a:r>
            <a:endParaRPr lang="ko-KR" altLang="en-US" sz="2000" dirty="0">
              <a:ea typeface="나눔고딕" panose="020D0604000000000000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FC857C-75E7-429E-8910-20FF8A9496B6}"/>
              </a:ext>
            </a:extLst>
          </p:cNvPr>
          <p:cNvSpPr txBox="1"/>
          <p:nvPr/>
        </p:nvSpPr>
        <p:spPr>
          <a:xfrm>
            <a:off x="2454026" y="3626832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나눔고딕" panose="020D0604000000000000" pitchFamily="50" charset="-127"/>
              </a:rPr>
              <a:t>T</a:t>
            </a:r>
            <a:endParaRPr lang="ko-KR" altLang="en-US" sz="2000" dirty="0">
              <a:ea typeface="나눔고딕" panose="020D0604000000000000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1CD0F5-3D0A-4CDB-945F-B12845F63FDB}"/>
              </a:ext>
            </a:extLst>
          </p:cNvPr>
          <p:cNvSpPr txBox="1"/>
          <p:nvPr/>
        </p:nvSpPr>
        <p:spPr>
          <a:xfrm>
            <a:off x="3243473" y="4438087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나눔고딕" panose="020D0604000000000000" pitchFamily="50" charset="-127"/>
              </a:rPr>
              <a:t>T</a:t>
            </a:r>
            <a:endParaRPr lang="ko-KR" altLang="en-US" sz="2000" dirty="0">
              <a:ea typeface="나눔고딕" panose="020D0604000000000000" pitchFamily="50" charset="-127"/>
            </a:endParaRP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E558320C-9B65-49D4-AF30-B71C13360C9D}"/>
              </a:ext>
            </a:extLst>
          </p:cNvPr>
          <p:cNvSpPr/>
          <p:nvPr/>
        </p:nvSpPr>
        <p:spPr>
          <a:xfrm>
            <a:off x="666477" y="2304044"/>
            <a:ext cx="3600724" cy="533400"/>
          </a:xfrm>
          <a:prstGeom prst="roundRect">
            <a:avLst/>
          </a:prstGeom>
          <a:ln>
            <a:solidFill>
              <a:srgbClr val="00C05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err="1">
                <a:solidFill>
                  <a:srgbClr val="00C05B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argv</a:t>
            </a:r>
            <a:r>
              <a:rPr lang="en-US" altLang="ko-KR" sz="2400" dirty="0">
                <a:latin typeface="Consolas" panose="020B0609020204030204" pitchFamily="49" charset="0"/>
                <a:ea typeface="나눔고딕" panose="020D0604000000000000" pitchFamily="50" charset="-127"/>
              </a:rPr>
              <a:t>[1] == “-rotate”</a:t>
            </a:r>
            <a:endParaRPr lang="ko-KR" altLang="en-US" sz="2400" dirty="0">
              <a:latin typeface="Consolas" panose="020B0609020204030204" pitchFamily="49" charset="0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1910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BB38724-B65D-4F65-B6D8-B34C00813FCF}"/>
              </a:ext>
            </a:extLst>
          </p:cNvPr>
          <p:cNvSpPr/>
          <p:nvPr/>
        </p:nvSpPr>
        <p:spPr>
          <a:xfrm>
            <a:off x="1" y="396649"/>
            <a:ext cx="12192000" cy="1059415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946F44F-2FE8-478F-8EFC-9CF969CEC645}"/>
              </a:ext>
            </a:extLst>
          </p:cNvPr>
          <p:cNvSpPr/>
          <p:nvPr/>
        </p:nvSpPr>
        <p:spPr>
          <a:xfrm>
            <a:off x="0" y="-21041"/>
            <a:ext cx="12192000" cy="417690"/>
          </a:xfrm>
          <a:prstGeom prst="rect">
            <a:avLst/>
          </a:prstGeom>
          <a:solidFill>
            <a:srgbClr val="EB5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ea typeface="나눔고딕" panose="020D0604000000000000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5B89846-8354-485E-99CD-92873B7AF86C}"/>
              </a:ext>
            </a:extLst>
          </p:cNvPr>
          <p:cNvSpPr/>
          <p:nvPr/>
        </p:nvSpPr>
        <p:spPr>
          <a:xfrm>
            <a:off x="25400" y="39077"/>
            <a:ext cx="5705643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ZigZagFuzz: Interleaved Fuzzing of Program Options and Files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A5E48AF-8766-4BF0-802A-B12070674974}"/>
              </a:ext>
            </a:extLst>
          </p:cNvPr>
          <p:cNvSpPr/>
          <p:nvPr/>
        </p:nvSpPr>
        <p:spPr>
          <a:xfrm>
            <a:off x="11277600" y="38744"/>
            <a:ext cx="812800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page 12</a:t>
            </a:r>
            <a:endParaRPr lang="ko-KR" altLang="en-US" sz="13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CF9B2B0-0FE9-4F61-A0EE-3297290FDB9E}"/>
              </a:ext>
            </a:extLst>
          </p:cNvPr>
          <p:cNvSpPr/>
          <p:nvPr/>
        </p:nvSpPr>
        <p:spPr>
          <a:xfrm>
            <a:off x="827476" y="618924"/>
            <a:ext cx="62744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Why is it called ZigZagFuzz?</a:t>
            </a:r>
            <a:endParaRPr lang="ko-KR" altLang="en-US" sz="3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3A0CA1F2-55EE-4A62-978C-5B1D93030FBD}"/>
              </a:ext>
            </a:extLst>
          </p:cNvPr>
          <p:cNvCxnSpPr>
            <a:cxnSpLocks/>
          </p:cNvCxnSpPr>
          <p:nvPr/>
        </p:nvCxnSpPr>
        <p:spPr>
          <a:xfrm>
            <a:off x="2971800" y="5827551"/>
            <a:ext cx="7437120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E16417D4-CEF5-41F2-90C8-579F733C98F6}"/>
              </a:ext>
            </a:extLst>
          </p:cNvPr>
          <p:cNvCxnSpPr>
            <a:cxnSpLocks/>
          </p:cNvCxnSpPr>
          <p:nvPr/>
        </p:nvCxnSpPr>
        <p:spPr>
          <a:xfrm>
            <a:off x="2971800" y="4064791"/>
            <a:ext cx="7437120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DE2F5B45-B4CE-49B2-AB3D-D3EDF04B1D0F}"/>
              </a:ext>
            </a:extLst>
          </p:cNvPr>
          <p:cNvSpPr/>
          <p:nvPr/>
        </p:nvSpPr>
        <p:spPr>
          <a:xfrm>
            <a:off x="1359579" y="3455191"/>
            <a:ext cx="1478937" cy="1219200"/>
          </a:xfrm>
          <a:prstGeom prst="rect">
            <a:avLst/>
          </a:prstGeom>
          <a:solidFill>
            <a:srgbClr val="00C05B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Mutate</a:t>
            </a:r>
          </a:p>
          <a:p>
            <a:pPr algn="ctr"/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program options</a:t>
            </a:r>
            <a:endParaRPr lang="ko-KR" altLang="en-US" sz="2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D6E49717-F398-4174-94C6-9DAE81718AD4}"/>
              </a:ext>
            </a:extLst>
          </p:cNvPr>
          <p:cNvSpPr/>
          <p:nvPr/>
        </p:nvSpPr>
        <p:spPr>
          <a:xfrm>
            <a:off x="1359579" y="5412266"/>
            <a:ext cx="1478937" cy="790157"/>
          </a:xfrm>
          <a:prstGeom prst="rect">
            <a:avLst/>
          </a:prstGeom>
          <a:solidFill>
            <a:srgbClr val="1100F2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Mutate files</a:t>
            </a:r>
            <a:endParaRPr lang="ko-KR" altLang="en-US" sz="24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1C394F64-8E59-4667-A8FB-9FE5E207225D}"/>
              </a:ext>
            </a:extLst>
          </p:cNvPr>
          <p:cNvCxnSpPr>
            <a:cxnSpLocks/>
          </p:cNvCxnSpPr>
          <p:nvPr/>
        </p:nvCxnSpPr>
        <p:spPr>
          <a:xfrm flipH="1">
            <a:off x="8470054" y="4058336"/>
            <a:ext cx="206587" cy="1796521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FDCB1F3E-E22A-49C3-956C-1F094BF753B4}"/>
              </a:ext>
            </a:extLst>
          </p:cNvPr>
          <p:cNvCxnSpPr>
            <a:cxnSpLocks/>
          </p:cNvCxnSpPr>
          <p:nvPr/>
        </p:nvCxnSpPr>
        <p:spPr>
          <a:xfrm>
            <a:off x="6972935" y="4042568"/>
            <a:ext cx="396730" cy="1812289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ED1FC4B7-5FDF-411A-ACF8-9B2C030A542C}"/>
              </a:ext>
            </a:extLst>
          </p:cNvPr>
          <p:cNvCxnSpPr>
            <a:cxnSpLocks/>
          </p:cNvCxnSpPr>
          <p:nvPr/>
        </p:nvCxnSpPr>
        <p:spPr>
          <a:xfrm flipV="1">
            <a:off x="5670737" y="4042569"/>
            <a:ext cx="201809" cy="18122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C1323472-70FD-486D-A59E-3FAE648DF110}"/>
              </a:ext>
            </a:extLst>
          </p:cNvPr>
          <p:cNvCxnSpPr>
            <a:cxnSpLocks/>
          </p:cNvCxnSpPr>
          <p:nvPr/>
        </p:nvCxnSpPr>
        <p:spPr>
          <a:xfrm flipH="1" flipV="1">
            <a:off x="4299137" y="4042568"/>
            <a:ext cx="281119" cy="1812289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30168291-4570-4E30-A6FB-E338C45330EF}"/>
              </a:ext>
            </a:extLst>
          </p:cNvPr>
          <p:cNvCxnSpPr>
            <a:cxnSpLocks/>
          </p:cNvCxnSpPr>
          <p:nvPr/>
        </p:nvCxnSpPr>
        <p:spPr>
          <a:xfrm flipH="1" flipV="1">
            <a:off x="9780906" y="4042569"/>
            <a:ext cx="544512" cy="1757677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485431DC-B262-42CD-A01D-4FD08FBBD7FC}"/>
              </a:ext>
            </a:extLst>
          </p:cNvPr>
          <p:cNvCxnSpPr>
            <a:cxnSpLocks/>
          </p:cNvCxnSpPr>
          <p:nvPr/>
        </p:nvCxnSpPr>
        <p:spPr>
          <a:xfrm>
            <a:off x="4531360" y="5827551"/>
            <a:ext cx="1183640" cy="0"/>
          </a:xfrm>
          <a:prstGeom prst="line">
            <a:avLst/>
          </a:prstGeom>
          <a:ln w="76200">
            <a:solidFill>
              <a:srgbClr val="1100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AD5D84BA-861B-4CFD-A621-4BDB6B830E4D}"/>
              </a:ext>
            </a:extLst>
          </p:cNvPr>
          <p:cNvCxnSpPr>
            <a:cxnSpLocks/>
          </p:cNvCxnSpPr>
          <p:nvPr/>
        </p:nvCxnSpPr>
        <p:spPr>
          <a:xfrm>
            <a:off x="3115497" y="4064791"/>
            <a:ext cx="1183640" cy="0"/>
          </a:xfrm>
          <a:prstGeom prst="line">
            <a:avLst/>
          </a:prstGeom>
          <a:ln w="76200">
            <a:solidFill>
              <a:srgbClr val="00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E81BD4A1-EFFB-4A04-BE1F-71CB04C74451}"/>
              </a:ext>
            </a:extLst>
          </p:cNvPr>
          <p:cNvCxnSpPr>
            <a:cxnSpLocks/>
          </p:cNvCxnSpPr>
          <p:nvPr/>
        </p:nvCxnSpPr>
        <p:spPr>
          <a:xfrm>
            <a:off x="5826760" y="4064791"/>
            <a:ext cx="1183640" cy="0"/>
          </a:xfrm>
          <a:prstGeom prst="line">
            <a:avLst/>
          </a:prstGeom>
          <a:ln w="76200">
            <a:solidFill>
              <a:srgbClr val="00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2F0330F1-8DA6-42C7-94F1-7F777CE354FF}"/>
              </a:ext>
            </a:extLst>
          </p:cNvPr>
          <p:cNvCxnSpPr>
            <a:cxnSpLocks/>
          </p:cNvCxnSpPr>
          <p:nvPr/>
        </p:nvCxnSpPr>
        <p:spPr>
          <a:xfrm>
            <a:off x="7330440" y="5827551"/>
            <a:ext cx="1183640" cy="0"/>
          </a:xfrm>
          <a:prstGeom prst="line">
            <a:avLst/>
          </a:prstGeom>
          <a:ln w="76200">
            <a:solidFill>
              <a:srgbClr val="1100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10A0DB9A-6242-4AE7-ABCF-85E5D28EEA0C}"/>
              </a:ext>
            </a:extLst>
          </p:cNvPr>
          <p:cNvCxnSpPr>
            <a:cxnSpLocks/>
          </p:cNvCxnSpPr>
          <p:nvPr/>
        </p:nvCxnSpPr>
        <p:spPr>
          <a:xfrm>
            <a:off x="8636000" y="4064791"/>
            <a:ext cx="1183640" cy="0"/>
          </a:xfrm>
          <a:prstGeom prst="line">
            <a:avLst/>
          </a:prstGeom>
          <a:ln w="76200">
            <a:solidFill>
              <a:srgbClr val="00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F1259FE-81E2-40EC-9510-B3C97CD88297}"/>
              </a:ext>
            </a:extLst>
          </p:cNvPr>
          <p:cNvSpPr txBox="1"/>
          <p:nvPr/>
        </p:nvSpPr>
        <p:spPr>
          <a:xfrm>
            <a:off x="852876" y="2098957"/>
            <a:ext cx="10831124" cy="5436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933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It </a:t>
            </a:r>
            <a:r>
              <a:rPr lang="en-US" altLang="ko-KR" sz="2933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separately </a:t>
            </a:r>
            <a:r>
              <a:rPr lang="en-US" altLang="ko-KR" sz="2933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mutates </a:t>
            </a:r>
            <a:r>
              <a:rPr lang="en-US" altLang="ko-KR" sz="2933" b="1" dirty="0">
                <a:solidFill>
                  <a:srgbClr val="00C05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options</a:t>
            </a:r>
            <a:r>
              <a:rPr lang="en-US" altLang="ko-KR" sz="2933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and </a:t>
            </a:r>
            <a:r>
              <a:rPr lang="en-US" altLang="ko-KR" sz="2933" b="1" dirty="0">
                <a:solidFill>
                  <a:srgbClr val="1100F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files</a:t>
            </a:r>
            <a:r>
              <a:rPr lang="en-US" altLang="ko-KR" sz="2933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in a zigzag manner.</a:t>
            </a:r>
            <a:endParaRPr lang="ko-KR" altLang="en-US" sz="2933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65F32940-98F4-4DA1-B499-20BD829B8AD5}"/>
              </a:ext>
            </a:extLst>
          </p:cNvPr>
          <p:cNvCxnSpPr>
            <a:cxnSpLocks/>
          </p:cNvCxnSpPr>
          <p:nvPr/>
        </p:nvCxnSpPr>
        <p:spPr>
          <a:xfrm>
            <a:off x="3115497" y="4064791"/>
            <a:ext cx="1183640" cy="0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27385AEC-CB09-458F-BEB5-01C67C414EC7}"/>
              </a:ext>
            </a:extLst>
          </p:cNvPr>
          <p:cNvCxnSpPr>
            <a:cxnSpLocks/>
          </p:cNvCxnSpPr>
          <p:nvPr/>
        </p:nvCxnSpPr>
        <p:spPr>
          <a:xfrm>
            <a:off x="4531360" y="5827551"/>
            <a:ext cx="1183640" cy="0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61F3ED58-FBDF-4626-A2DB-682DDB0290F8}"/>
              </a:ext>
            </a:extLst>
          </p:cNvPr>
          <p:cNvCxnSpPr>
            <a:cxnSpLocks/>
          </p:cNvCxnSpPr>
          <p:nvPr/>
        </p:nvCxnSpPr>
        <p:spPr>
          <a:xfrm>
            <a:off x="5826760" y="4042568"/>
            <a:ext cx="1183640" cy="0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E6ED0F22-61B6-4E3C-B094-060D010F353E}"/>
              </a:ext>
            </a:extLst>
          </p:cNvPr>
          <p:cNvCxnSpPr>
            <a:cxnSpLocks/>
          </p:cNvCxnSpPr>
          <p:nvPr/>
        </p:nvCxnSpPr>
        <p:spPr>
          <a:xfrm>
            <a:off x="7330440" y="5854857"/>
            <a:ext cx="1183640" cy="0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6B87560E-9C58-4EA8-A9B0-F2BCF0ACCB44}"/>
              </a:ext>
            </a:extLst>
          </p:cNvPr>
          <p:cNvCxnSpPr>
            <a:cxnSpLocks/>
          </p:cNvCxnSpPr>
          <p:nvPr/>
        </p:nvCxnSpPr>
        <p:spPr>
          <a:xfrm>
            <a:off x="8636000" y="4064791"/>
            <a:ext cx="1183640" cy="0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86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B3AF261-4DC3-4679-ACD4-E788B5A9F40D}"/>
              </a:ext>
            </a:extLst>
          </p:cNvPr>
          <p:cNvSpPr txBox="1"/>
          <p:nvPr/>
        </p:nvSpPr>
        <p:spPr>
          <a:xfrm>
            <a:off x="319982" y="2115357"/>
            <a:ext cx="11730318" cy="3785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Contribution 1.</a:t>
            </a:r>
          </a:p>
          <a:p>
            <a:r>
              <a:rPr lang="en-US" altLang="ko-KR" sz="2933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We present ZigZagFuzz that </a:t>
            </a:r>
            <a:r>
              <a:rPr lang="en-US" altLang="ko-KR" sz="2933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separately</a:t>
            </a:r>
            <a:r>
              <a:rPr lang="en-US" altLang="ko-KR" sz="2933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mutates </a:t>
            </a:r>
            <a:r>
              <a:rPr lang="en-US" altLang="ko-KR" sz="2933" b="1" dirty="0">
                <a:solidFill>
                  <a:srgbClr val="00C05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options</a:t>
            </a:r>
            <a:r>
              <a:rPr lang="en-US" altLang="ko-KR" sz="2933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and </a:t>
            </a:r>
            <a:r>
              <a:rPr lang="en-US" altLang="ko-KR" sz="2933" b="1" dirty="0">
                <a:solidFill>
                  <a:srgbClr val="1100F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files</a:t>
            </a:r>
            <a:r>
              <a:rPr lang="en-US" altLang="ko-KR" sz="2933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in a “</a:t>
            </a:r>
            <a:r>
              <a:rPr lang="en-US" altLang="ko-KR" sz="2933" b="1" dirty="0" err="1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ZigZag</a:t>
            </a:r>
            <a:r>
              <a:rPr lang="en-US" altLang="ko-KR" sz="2933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” manner.</a:t>
            </a:r>
          </a:p>
          <a:p>
            <a:endParaRPr lang="en-US" altLang="ko-KR" sz="2933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2933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3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Contribution 2.</a:t>
            </a:r>
          </a:p>
          <a:p>
            <a:r>
              <a:rPr lang="en-US" altLang="ko-KR" sz="2933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ZigZagFuzz detected </a:t>
            </a:r>
            <a:r>
              <a:rPr lang="en-US" altLang="ko-KR" sz="2933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85 new crash bugs</a:t>
            </a:r>
            <a:r>
              <a:rPr lang="en-US" altLang="ko-KR" sz="2933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which was </a:t>
            </a:r>
            <a:r>
              <a:rPr lang="en-US" altLang="ko-KR" sz="2933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1.9-10.6 times</a:t>
            </a:r>
            <a:r>
              <a:rPr lang="en-US" altLang="ko-KR" sz="2933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more than cutting-edge fuzzers.</a:t>
            </a:r>
            <a:endParaRPr lang="en-US" altLang="ko-KR" sz="2933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E1F1FAEF-78D8-4F9A-8EED-A996BE3B1554}"/>
              </a:ext>
            </a:extLst>
          </p:cNvPr>
          <p:cNvSpPr/>
          <p:nvPr/>
        </p:nvSpPr>
        <p:spPr>
          <a:xfrm>
            <a:off x="1" y="396649"/>
            <a:ext cx="12192000" cy="1059415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CE7F0C5-288C-4D81-9071-E452C2F7ABB2}"/>
              </a:ext>
            </a:extLst>
          </p:cNvPr>
          <p:cNvSpPr/>
          <p:nvPr/>
        </p:nvSpPr>
        <p:spPr>
          <a:xfrm>
            <a:off x="0" y="-21041"/>
            <a:ext cx="12192000" cy="417690"/>
          </a:xfrm>
          <a:prstGeom prst="rect">
            <a:avLst/>
          </a:prstGeom>
          <a:solidFill>
            <a:srgbClr val="EB5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ea typeface="나눔고딕" panose="020D0604000000000000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C4DE1142-1708-4B1E-9115-CD8996FF89AA}"/>
              </a:ext>
            </a:extLst>
          </p:cNvPr>
          <p:cNvSpPr/>
          <p:nvPr/>
        </p:nvSpPr>
        <p:spPr>
          <a:xfrm>
            <a:off x="25400" y="39077"/>
            <a:ext cx="5705643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ZigZagFuzz: Interleaved Fuzzing of Program Options and Files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EB63B5E9-378E-4E7D-BEF8-9AF8C892CDBE}"/>
              </a:ext>
            </a:extLst>
          </p:cNvPr>
          <p:cNvSpPr/>
          <p:nvPr/>
        </p:nvSpPr>
        <p:spPr>
          <a:xfrm>
            <a:off x="11277600" y="38744"/>
            <a:ext cx="812800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page 13</a:t>
            </a:r>
            <a:endParaRPr lang="ko-KR" altLang="en-US" sz="13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B60BFD6-D78B-4EDA-98FE-0DEDB632BEAE}"/>
              </a:ext>
            </a:extLst>
          </p:cNvPr>
          <p:cNvSpPr/>
          <p:nvPr/>
        </p:nvSpPr>
        <p:spPr>
          <a:xfrm>
            <a:off x="288403" y="618924"/>
            <a:ext cx="31037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Contributions</a:t>
            </a:r>
            <a:endParaRPr lang="ko-KR" altLang="en-US" sz="3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E018D28-355F-41D2-BD80-BD64E71D1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1600200"/>
            <a:ext cx="3798139" cy="1030314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24EBEC9-4A61-4B73-9C44-4657CCEE4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0" y="3962400"/>
            <a:ext cx="1264306" cy="97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16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B8A8B347-DCE2-4289-878C-1838AA15AEE2}"/>
              </a:ext>
            </a:extLst>
          </p:cNvPr>
          <p:cNvSpPr/>
          <p:nvPr/>
        </p:nvSpPr>
        <p:spPr>
          <a:xfrm>
            <a:off x="1" y="396649"/>
            <a:ext cx="12192000" cy="1059415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1FE5F8A1-42B1-43B6-B482-76CC24689160}"/>
              </a:ext>
            </a:extLst>
          </p:cNvPr>
          <p:cNvSpPr/>
          <p:nvPr/>
        </p:nvSpPr>
        <p:spPr>
          <a:xfrm>
            <a:off x="0" y="-21041"/>
            <a:ext cx="12192000" cy="417690"/>
          </a:xfrm>
          <a:prstGeom prst="rect">
            <a:avLst/>
          </a:prstGeom>
          <a:solidFill>
            <a:srgbClr val="EB5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ea typeface="나눔고딕" panose="020D0604000000000000" pitchFamily="50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FCD89D7-AB0A-4C28-916C-4DB3F272D6A0}"/>
              </a:ext>
            </a:extLst>
          </p:cNvPr>
          <p:cNvSpPr/>
          <p:nvPr/>
        </p:nvSpPr>
        <p:spPr>
          <a:xfrm>
            <a:off x="25400" y="39077"/>
            <a:ext cx="5705643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ZigZagFuzz: Interleaved Fuzzing of Program Options and Files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C16AC99-1BA7-4B03-B665-53E0D315EDC9}"/>
              </a:ext>
            </a:extLst>
          </p:cNvPr>
          <p:cNvSpPr/>
          <p:nvPr/>
        </p:nvSpPr>
        <p:spPr>
          <a:xfrm>
            <a:off x="11277600" y="38744"/>
            <a:ext cx="812800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page 14</a:t>
            </a:r>
            <a:endParaRPr lang="ko-KR" altLang="en-US" sz="13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045DF99-0CFD-4D1D-AE02-6778954A5FC3}"/>
              </a:ext>
            </a:extLst>
          </p:cNvPr>
          <p:cNvSpPr/>
          <p:nvPr/>
        </p:nvSpPr>
        <p:spPr>
          <a:xfrm>
            <a:off x="304800" y="616913"/>
            <a:ext cx="45798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Overall Architecture</a:t>
            </a:r>
            <a:endParaRPr lang="ko-KR" altLang="en-US" sz="3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2BDF5321-2502-4324-9C96-3D676A20E235}"/>
              </a:ext>
            </a:extLst>
          </p:cNvPr>
          <p:cNvSpPr/>
          <p:nvPr/>
        </p:nvSpPr>
        <p:spPr>
          <a:xfrm>
            <a:off x="1499248" y="1690424"/>
            <a:ext cx="8940152" cy="2043376"/>
          </a:xfrm>
          <a:prstGeom prst="roundRect">
            <a:avLst>
              <a:gd name="adj" fmla="val 1372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ea typeface="나눔고딕" panose="020D0604000000000000" pitchFamily="50" charset="-127"/>
              <a:cs typeface="Arial" panose="020B0604020202020204" pitchFamily="34" charset="0"/>
            </a:endParaRPr>
          </a:p>
        </p:txBody>
      </p:sp>
      <p:cxnSp>
        <p:nvCxnSpPr>
          <p:cNvPr id="30" name="Straight Arrow Connector 7">
            <a:extLst>
              <a:ext uri="{FF2B5EF4-FFF2-40B4-BE49-F238E27FC236}">
                <a16:creationId xmlns:a16="http://schemas.microsoft.com/office/drawing/2014/main" id="{14A3A58D-D169-49EF-90EF-63F78163EDD8}"/>
              </a:ext>
            </a:extLst>
          </p:cNvPr>
          <p:cNvCxnSpPr>
            <a:cxnSpLocks/>
          </p:cNvCxnSpPr>
          <p:nvPr/>
        </p:nvCxnSpPr>
        <p:spPr>
          <a:xfrm flipV="1">
            <a:off x="2704726" y="2777482"/>
            <a:ext cx="318678" cy="1"/>
          </a:xfrm>
          <a:prstGeom prst="straightConnector1">
            <a:avLst/>
          </a:prstGeom>
          <a:ln w="63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820C6361-0A6D-45FD-A375-C6B7DFF38539}"/>
              </a:ext>
            </a:extLst>
          </p:cNvPr>
          <p:cNvSpPr/>
          <p:nvPr/>
        </p:nvSpPr>
        <p:spPr>
          <a:xfrm>
            <a:off x="4835286" y="2070172"/>
            <a:ext cx="1424418" cy="13507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dirty="0">
                <a:solidFill>
                  <a:srgbClr val="1100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Mutation</a:t>
            </a:r>
          </a:p>
        </p:txBody>
      </p:sp>
      <p:cxnSp>
        <p:nvCxnSpPr>
          <p:cNvPr id="32" name="Straight Arrow Connector 7">
            <a:extLst>
              <a:ext uri="{FF2B5EF4-FFF2-40B4-BE49-F238E27FC236}">
                <a16:creationId xmlns:a16="http://schemas.microsoft.com/office/drawing/2014/main" id="{2BDACE70-9AC0-4266-91B2-5BEDBF8F0657}"/>
              </a:ext>
            </a:extLst>
          </p:cNvPr>
          <p:cNvCxnSpPr>
            <a:cxnSpLocks/>
            <a:stCxn id="37" idx="3"/>
            <a:endCxn id="31" idx="1"/>
          </p:cNvCxnSpPr>
          <p:nvPr/>
        </p:nvCxnSpPr>
        <p:spPr>
          <a:xfrm flipV="1">
            <a:off x="4597013" y="2745572"/>
            <a:ext cx="238273" cy="2422"/>
          </a:xfrm>
          <a:prstGeom prst="straightConnector1">
            <a:avLst/>
          </a:prstGeom>
          <a:ln w="6350">
            <a:tailEnd type="arrow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7">
            <a:extLst>
              <a:ext uri="{FF2B5EF4-FFF2-40B4-BE49-F238E27FC236}">
                <a16:creationId xmlns:a16="http://schemas.microsoft.com/office/drawing/2014/main" id="{A3C3BEC3-D3F9-4607-8EF7-B357738B2A82}"/>
              </a:ext>
            </a:extLst>
          </p:cNvPr>
          <p:cNvCxnSpPr>
            <a:cxnSpLocks/>
            <a:stCxn id="31" idx="3"/>
          </p:cNvCxnSpPr>
          <p:nvPr/>
        </p:nvCxnSpPr>
        <p:spPr>
          <a:xfrm flipV="1">
            <a:off x="6259704" y="2725963"/>
            <a:ext cx="215539" cy="19609"/>
          </a:xfrm>
          <a:prstGeom prst="straightConnector1">
            <a:avLst/>
          </a:prstGeom>
          <a:ln w="6350">
            <a:tailEnd type="arrow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Can 76">
            <a:extLst>
              <a:ext uri="{FF2B5EF4-FFF2-40B4-BE49-F238E27FC236}">
                <a16:creationId xmlns:a16="http://schemas.microsoft.com/office/drawing/2014/main" id="{2FF47715-BAE7-4483-ACB6-650D444A4C0C}"/>
              </a:ext>
            </a:extLst>
          </p:cNvPr>
          <p:cNvSpPr/>
          <p:nvPr/>
        </p:nvSpPr>
        <p:spPr>
          <a:xfrm>
            <a:off x="8748270" y="2115101"/>
            <a:ext cx="1233930" cy="1206506"/>
          </a:xfrm>
          <a:prstGeom prst="can">
            <a:avLst>
              <a:gd name="adj" fmla="val 2568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Shrunken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Corpus</a:t>
            </a:r>
            <a:endParaRPr lang="en-K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Arrow Connector 7">
            <a:extLst>
              <a:ext uri="{FF2B5EF4-FFF2-40B4-BE49-F238E27FC236}">
                <a16:creationId xmlns:a16="http://schemas.microsoft.com/office/drawing/2014/main" id="{FCE2FCAC-10C3-46EB-BEFE-A6DB8E388410}"/>
              </a:ext>
            </a:extLst>
          </p:cNvPr>
          <p:cNvCxnSpPr>
            <a:cxnSpLocks/>
          </p:cNvCxnSpPr>
          <p:nvPr/>
        </p:nvCxnSpPr>
        <p:spPr>
          <a:xfrm>
            <a:off x="8541962" y="2725963"/>
            <a:ext cx="215539" cy="15582"/>
          </a:xfrm>
          <a:prstGeom prst="straightConnector1">
            <a:avLst/>
          </a:prstGeom>
          <a:ln w="6350">
            <a:tailEnd type="arrow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연결선: 꺾임 35">
            <a:extLst>
              <a:ext uri="{FF2B5EF4-FFF2-40B4-BE49-F238E27FC236}">
                <a16:creationId xmlns:a16="http://schemas.microsoft.com/office/drawing/2014/main" id="{14EED289-62D3-42E7-ADE2-A9A54A9E7B3E}"/>
              </a:ext>
            </a:extLst>
          </p:cNvPr>
          <p:cNvCxnSpPr>
            <a:cxnSpLocks/>
            <a:stCxn id="34" idx="4"/>
            <a:endCxn id="38" idx="2"/>
          </p:cNvCxnSpPr>
          <p:nvPr/>
        </p:nvCxnSpPr>
        <p:spPr>
          <a:xfrm flipH="1">
            <a:off x="2854863" y="2718354"/>
            <a:ext cx="7127337" cy="59128"/>
          </a:xfrm>
          <a:prstGeom prst="bentConnector4">
            <a:avLst>
              <a:gd name="adj1" fmla="val -3207"/>
              <a:gd name="adj2" fmla="val 1406868"/>
            </a:avLst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9">
            <a:extLst>
              <a:ext uri="{FF2B5EF4-FFF2-40B4-BE49-F238E27FC236}">
                <a16:creationId xmlns:a16="http://schemas.microsoft.com/office/drawing/2014/main" id="{498DC720-EBBA-46EC-9347-161239406136}"/>
              </a:ext>
            </a:extLst>
          </p:cNvPr>
          <p:cNvSpPr/>
          <p:nvPr/>
        </p:nvSpPr>
        <p:spPr>
          <a:xfrm>
            <a:off x="3012505" y="2070172"/>
            <a:ext cx="1584508" cy="1355643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C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Mutation</a:t>
            </a:r>
          </a:p>
        </p:txBody>
      </p:sp>
      <p:sp>
        <p:nvSpPr>
          <p:cNvPr id="38" name="Rectangle 14">
            <a:extLst>
              <a:ext uri="{FF2B5EF4-FFF2-40B4-BE49-F238E27FC236}">
                <a16:creationId xmlns:a16="http://schemas.microsoft.com/office/drawing/2014/main" id="{69FB3DB8-1726-4F2B-A472-1A14583893E5}"/>
              </a:ext>
            </a:extLst>
          </p:cNvPr>
          <p:cNvSpPr>
            <a:spLocks/>
          </p:cNvSpPr>
          <p:nvPr/>
        </p:nvSpPr>
        <p:spPr>
          <a:xfrm>
            <a:off x="2478116" y="1707391"/>
            <a:ext cx="753493" cy="1070091"/>
          </a:xfrm>
          <a:prstGeom prst="rect">
            <a:avLst/>
          </a:prstGeom>
          <a:noFill/>
          <a:ln w="9525"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39" name="Can 76">
            <a:extLst>
              <a:ext uri="{FF2B5EF4-FFF2-40B4-BE49-F238E27FC236}">
                <a16:creationId xmlns:a16="http://schemas.microsoft.com/office/drawing/2014/main" id="{F5BB7F13-BBC9-4C51-AE96-2AB0781C3B22}"/>
              </a:ext>
            </a:extLst>
          </p:cNvPr>
          <p:cNvSpPr/>
          <p:nvPr/>
        </p:nvSpPr>
        <p:spPr>
          <a:xfrm>
            <a:off x="1650777" y="2030954"/>
            <a:ext cx="1052557" cy="1462590"/>
          </a:xfrm>
          <a:prstGeom prst="can">
            <a:avLst>
              <a:gd name="adj" fmla="val 267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altLang="ko-KR" sz="2000" dirty="0">
                <a:solidFill>
                  <a:schemeClr val="tx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Initial </a:t>
            </a:r>
            <a:br>
              <a:rPr lang="en-US" altLang="ko-KR" sz="2000" dirty="0">
                <a:solidFill>
                  <a:schemeClr val="tx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</a:br>
            <a:r>
              <a:rPr lang="en-KR" altLang="ko-KR" sz="2000" dirty="0">
                <a:solidFill>
                  <a:schemeClr val="tx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Corpus</a:t>
            </a:r>
            <a:endParaRPr lang="en-US" altLang="ko-KR" sz="2000" dirty="0">
              <a:solidFill>
                <a:schemeClr val="tx1"/>
              </a:solidFill>
              <a:latin typeface="Arial" panose="020B0604020202020204" pitchFamily="34" charset="0"/>
              <a:ea typeface="나눔고딕" panose="020D06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40" name="Rounded Rectangle 40">
            <a:extLst>
              <a:ext uri="{FF2B5EF4-FFF2-40B4-BE49-F238E27FC236}">
                <a16:creationId xmlns:a16="http://schemas.microsoft.com/office/drawing/2014/main" id="{A9733992-1D79-4CBF-A557-36BA825254DA}"/>
              </a:ext>
            </a:extLst>
          </p:cNvPr>
          <p:cNvSpPr/>
          <p:nvPr/>
        </p:nvSpPr>
        <p:spPr>
          <a:xfrm>
            <a:off x="6475243" y="2030954"/>
            <a:ext cx="2066719" cy="1390017"/>
          </a:xfrm>
          <a:prstGeom prst="roundRect">
            <a:avLst>
              <a:gd name="adj" fmla="val 855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rtlCol="0" anchor="ctr"/>
          <a:lstStyle/>
          <a:p>
            <a:pPr algn="ctr">
              <a:lnSpc>
                <a:spcPct val="80000"/>
              </a:lnSpc>
            </a:pPr>
            <a:r>
              <a:rPr lang="en-US" altLang="ko-KR" sz="2400" b="1" dirty="0">
                <a:solidFill>
                  <a:schemeClr val="tx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Domain-wise</a:t>
            </a:r>
            <a:r>
              <a:rPr lang="en-KR" altLang="ko-KR" sz="2400" b="1" dirty="0">
                <a:solidFill>
                  <a:schemeClr val="tx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  <a:br>
              <a:rPr lang="en-US" altLang="ko-KR" sz="2400" b="1" dirty="0">
                <a:solidFill>
                  <a:schemeClr val="tx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</a:br>
            <a:r>
              <a:rPr lang="en-KR" altLang="ko-KR" sz="2400" b="1" dirty="0">
                <a:solidFill>
                  <a:schemeClr val="tx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Corpus</a:t>
            </a:r>
            <a:r>
              <a:rPr lang="en-US" altLang="ko-KR" sz="2400" b="1" dirty="0">
                <a:solidFill>
                  <a:schemeClr val="tx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  <a:r>
              <a:rPr lang="en-KR" altLang="ko-KR" sz="2400" b="1" dirty="0">
                <a:solidFill>
                  <a:schemeClr val="tx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Shrinking</a:t>
            </a:r>
          </a:p>
        </p:txBody>
      </p:sp>
      <p:sp>
        <p:nvSpPr>
          <p:cNvPr id="41" name="Rounded Rectangle 9">
            <a:extLst>
              <a:ext uri="{FF2B5EF4-FFF2-40B4-BE49-F238E27FC236}">
                <a16:creationId xmlns:a16="http://schemas.microsoft.com/office/drawing/2014/main" id="{42BF103D-B054-485B-95ED-9B4723FA4B8D}"/>
              </a:ext>
            </a:extLst>
          </p:cNvPr>
          <p:cNvSpPr/>
          <p:nvPr/>
        </p:nvSpPr>
        <p:spPr>
          <a:xfrm>
            <a:off x="3022664" y="2070172"/>
            <a:ext cx="1584508" cy="1355643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C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Mutation</a:t>
            </a:r>
          </a:p>
        </p:txBody>
      </p:sp>
    </p:spTree>
    <p:extLst>
      <p:ext uri="{BB962C8B-B14F-4D97-AF65-F5344CB8AC3E}">
        <p14:creationId xmlns:p14="http://schemas.microsoft.com/office/powerpoint/2010/main" val="202608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B8A8B347-DCE2-4289-878C-1838AA15AEE2}"/>
              </a:ext>
            </a:extLst>
          </p:cNvPr>
          <p:cNvSpPr/>
          <p:nvPr/>
        </p:nvSpPr>
        <p:spPr>
          <a:xfrm>
            <a:off x="1" y="396649"/>
            <a:ext cx="12192000" cy="1059415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1FE5F8A1-42B1-43B6-B482-76CC24689160}"/>
              </a:ext>
            </a:extLst>
          </p:cNvPr>
          <p:cNvSpPr/>
          <p:nvPr/>
        </p:nvSpPr>
        <p:spPr>
          <a:xfrm>
            <a:off x="0" y="-21041"/>
            <a:ext cx="12192000" cy="417690"/>
          </a:xfrm>
          <a:prstGeom prst="rect">
            <a:avLst/>
          </a:prstGeom>
          <a:solidFill>
            <a:srgbClr val="EB5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ea typeface="나눔고딕" panose="020D0604000000000000" pitchFamily="50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FCD89D7-AB0A-4C28-916C-4DB3F272D6A0}"/>
              </a:ext>
            </a:extLst>
          </p:cNvPr>
          <p:cNvSpPr/>
          <p:nvPr/>
        </p:nvSpPr>
        <p:spPr>
          <a:xfrm>
            <a:off x="25400" y="39077"/>
            <a:ext cx="5705643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ZigZagFuzz: Interleaved Fuzzing of Program Options and Files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C16AC99-1BA7-4B03-B665-53E0D315EDC9}"/>
              </a:ext>
            </a:extLst>
          </p:cNvPr>
          <p:cNvSpPr/>
          <p:nvPr/>
        </p:nvSpPr>
        <p:spPr>
          <a:xfrm>
            <a:off x="11277600" y="38744"/>
            <a:ext cx="812800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page 15</a:t>
            </a:r>
            <a:endParaRPr lang="ko-KR" altLang="en-US" sz="13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045DF99-0CFD-4D1D-AE02-6778954A5FC3}"/>
              </a:ext>
            </a:extLst>
          </p:cNvPr>
          <p:cNvSpPr/>
          <p:nvPr/>
        </p:nvSpPr>
        <p:spPr>
          <a:xfrm>
            <a:off x="304800" y="616913"/>
            <a:ext cx="45798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Overall Architecture</a:t>
            </a:r>
            <a:endParaRPr lang="ko-KR" altLang="en-US" sz="3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D4B1068C-78C4-4A49-BF7A-24F53D054A01}"/>
              </a:ext>
            </a:extLst>
          </p:cNvPr>
          <p:cNvSpPr/>
          <p:nvPr/>
        </p:nvSpPr>
        <p:spPr>
          <a:xfrm>
            <a:off x="3327876" y="3951324"/>
            <a:ext cx="330323" cy="228600"/>
          </a:xfrm>
          <a:prstGeom prst="roundRect">
            <a:avLst/>
          </a:prstGeom>
          <a:solidFill>
            <a:srgbClr val="00E66E"/>
          </a:solidFill>
          <a:ln>
            <a:solidFill>
              <a:srgbClr val="00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5468D003-464C-49BA-BBBF-F3A12AFB3A30}"/>
              </a:ext>
            </a:extLst>
          </p:cNvPr>
          <p:cNvSpPr/>
          <p:nvPr/>
        </p:nvSpPr>
        <p:spPr>
          <a:xfrm>
            <a:off x="3785921" y="3991878"/>
            <a:ext cx="330323" cy="228600"/>
          </a:xfrm>
          <a:prstGeom prst="roundRect">
            <a:avLst/>
          </a:prstGeom>
          <a:solidFill>
            <a:srgbClr val="00E66E"/>
          </a:solidFill>
          <a:ln>
            <a:solidFill>
              <a:srgbClr val="00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E953EFD4-1E14-423C-AF83-0E7BC3247678}"/>
              </a:ext>
            </a:extLst>
          </p:cNvPr>
          <p:cNvSpPr/>
          <p:nvPr/>
        </p:nvSpPr>
        <p:spPr>
          <a:xfrm>
            <a:off x="4182341" y="4095330"/>
            <a:ext cx="330323" cy="228600"/>
          </a:xfrm>
          <a:prstGeom prst="roundRect">
            <a:avLst/>
          </a:prstGeom>
          <a:solidFill>
            <a:srgbClr val="00E66E"/>
          </a:solidFill>
          <a:ln>
            <a:solidFill>
              <a:srgbClr val="00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FFD97969-8980-4795-94E6-CE0857231D5E}"/>
              </a:ext>
            </a:extLst>
          </p:cNvPr>
          <p:cNvSpPr/>
          <p:nvPr/>
        </p:nvSpPr>
        <p:spPr>
          <a:xfrm>
            <a:off x="3785921" y="4520771"/>
            <a:ext cx="330323" cy="228600"/>
          </a:xfrm>
          <a:prstGeom prst="roundRect">
            <a:avLst/>
          </a:prstGeom>
          <a:solidFill>
            <a:srgbClr val="00E66E"/>
          </a:solidFill>
          <a:ln>
            <a:solidFill>
              <a:srgbClr val="00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32FDF0FB-283A-4891-B39B-6579858E91DD}"/>
              </a:ext>
            </a:extLst>
          </p:cNvPr>
          <p:cNvSpPr/>
          <p:nvPr/>
        </p:nvSpPr>
        <p:spPr>
          <a:xfrm>
            <a:off x="3445981" y="4292171"/>
            <a:ext cx="330323" cy="228600"/>
          </a:xfrm>
          <a:prstGeom prst="roundRect">
            <a:avLst/>
          </a:prstGeom>
          <a:solidFill>
            <a:srgbClr val="00E66E"/>
          </a:solidFill>
          <a:ln>
            <a:solidFill>
              <a:srgbClr val="00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55D6DBB4-FFED-4628-9498-0C4F562D2C9F}"/>
              </a:ext>
            </a:extLst>
          </p:cNvPr>
          <p:cNvSpPr/>
          <p:nvPr/>
        </p:nvSpPr>
        <p:spPr>
          <a:xfrm>
            <a:off x="4260213" y="4613375"/>
            <a:ext cx="330323" cy="228600"/>
          </a:xfrm>
          <a:prstGeom prst="roundRect">
            <a:avLst/>
          </a:prstGeom>
          <a:solidFill>
            <a:srgbClr val="00E66E"/>
          </a:solidFill>
          <a:ln>
            <a:solidFill>
              <a:srgbClr val="00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FE3AA2D1-85C1-4625-B9F6-B49CB3CBA95C}"/>
              </a:ext>
            </a:extLst>
          </p:cNvPr>
          <p:cNvSpPr/>
          <p:nvPr/>
        </p:nvSpPr>
        <p:spPr>
          <a:xfrm>
            <a:off x="3541513" y="4846730"/>
            <a:ext cx="330323" cy="228600"/>
          </a:xfrm>
          <a:prstGeom prst="roundRect">
            <a:avLst/>
          </a:prstGeom>
          <a:solidFill>
            <a:srgbClr val="00E66E"/>
          </a:solidFill>
          <a:ln>
            <a:solidFill>
              <a:srgbClr val="00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89E1C7B-91E3-4855-9498-DCB801846A36}"/>
              </a:ext>
            </a:extLst>
          </p:cNvPr>
          <p:cNvSpPr/>
          <p:nvPr/>
        </p:nvSpPr>
        <p:spPr>
          <a:xfrm>
            <a:off x="3232352" y="5225192"/>
            <a:ext cx="330323" cy="228600"/>
          </a:xfrm>
          <a:prstGeom prst="roundRect">
            <a:avLst/>
          </a:prstGeom>
          <a:solidFill>
            <a:srgbClr val="00E66E"/>
          </a:solidFill>
          <a:ln>
            <a:solidFill>
              <a:srgbClr val="00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84DE8719-4155-4B41-B1DE-55D6D89EAD4D}"/>
              </a:ext>
            </a:extLst>
          </p:cNvPr>
          <p:cNvSpPr/>
          <p:nvPr/>
        </p:nvSpPr>
        <p:spPr>
          <a:xfrm>
            <a:off x="4116244" y="4924516"/>
            <a:ext cx="330323" cy="228600"/>
          </a:xfrm>
          <a:prstGeom prst="roundRect">
            <a:avLst/>
          </a:prstGeom>
          <a:solidFill>
            <a:srgbClr val="00E66E"/>
          </a:solidFill>
          <a:ln>
            <a:solidFill>
              <a:srgbClr val="00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83F77222-BD6A-4E56-BBF1-499A5400C3AB}"/>
              </a:ext>
            </a:extLst>
          </p:cNvPr>
          <p:cNvSpPr/>
          <p:nvPr/>
        </p:nvSpPr>
        <p:spPr>
          <a:xfrm>
            <a:off x="3849462" y="5213961"/>
            <a:ext cx="330323" cy="228600"/>
          </a:xfrm>
          <a:prstGeom prst="roundRect">
            <a:avLst/>
          </a:prstGeom>
          <a:solidFill>
            <a:srgbClr val="00E66E"/>
          </a:solidFill>
          <a:ln>
            <a:solidFill>
              <a:srgbClr val="00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48814332-F122-4103-99F5-8CA1DAA5AF14}"/>
              </a:ext>
            </a:extLst>
          </p:cNvPr>
          <p:cNvSpPr/>
          <p:nvPr/>
        </p:nvSpPr>
        <p:spPr>
          <a:xfrm>
            <a:off x="4226619" y="5431713"/>
            <a:ext cx="330323" cy="228600"/>
          </a:xfrm>
          <a:prstGeom prst="roundRect">
            <a:avLst/>
          </a:prstGeom>
          <a:solidFill>
            <a:srgbClr val="00E66E"/>
          </a:solidFill>
          <a:ln>
            <a:solidFill>
              <a:srgbClr val="00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0A110B96-1D5C-433D-8844-BEC8D0A8856E}"/>
              </a:ext>
            </a:extLst>
          </p:cNvPr>
          <p:cNvSpPr/>
          <p:nvPr/>
        </p:nvSpPr>
        <p:spPr>
          <a:xfrm>
            <a:off x="4598268" y="4143468"/>
            <a:ext cx="330323" cy="228600"/>
          </a:xfrm>
          <a:prstGeom prst="roundRect">
            <a:avLst/>
          </a:prstGeom>
          <a:solidFill>
            <a:srgbClr val="00E66E"/>
          </a:solidFill>
          <a:ln>
            <a:solidFill>
              <a:srgbClr val="00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758BF532-4AB1-461F-AA29-3D027CB0934A}"/>
              </a:ext>
            </a:extLst>
          </p:cNvPr>
          <p:cNvSpPr/>
          <p:nvPr/>
        </p:nvSpPr>
        <p:spPr>
          <a:xfrm>
            <a:off x="4590536" y="4902820"/>
            <a:ext cx="330323" cy="228600"/>
          </a:xfrm>
          <a:prstGeom prst="roundRect">
            <a:avLst/>
          </a:prstGeom>
          <a:solidFill>
            <a:srgbClr val="00E66E"/>
          </a:solidFill>
          <a:ln>
            <a:solidFill>
              <a:srgbClr val="00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id="{8D2565E7-B0A1-450A-BB4D-54EC2C38D16C}"/>
              </a:ext>
            </a:extLst>
          </p:cNvPr>
          <p:cNvSpPr/>
          <p:nvPr/>
        </p:nvSpPr>
        <p:spPr>
          <a:xfrm>
            <a:off x="3541513" y="5627207"/>
            <a:ext cx="330323" cy="228600"/>
          </a:xfrm>
          <a:prstGeom prst="roundRect">
            <a:avLst/>
          </a:prstGeom>
          <a:solidFill>
            <a:srgbClr val="00E66E"/>
          </a:solidFill>
          <a:ln>
            <a:solidFill>
              <a:srgbClr val="00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47DC7595-CE8A-4651-ADF9-55CCDD70F903}"/>
              </a:ext>
            </a:extLst>
          </p:cNvPr>
          <p:cNvSpPr/>
          <p:nvPr/>
        </p:nvSpPr>
        <p:spPr>
          <a:xfrm>
            <a:off x="2987974" y="4613375"/>
            <a:ext cx="330323" cy="228600"/>
          </a:xfrm>
          <a:prstGeom prst="roundRect">
            <a:avLst/>
          </a:prstGeom>
          <a:solidFill>
            <a:srgbClr val="00E66E"/>
          </a:solidFill>
          <a:ln>
            <a:solidFill>
              <a:srgbClr val="00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EC95AD90-B31A-496E-96DD-79C453FB3E4C}"/>
              </a:ext>
            </a:extLst>
          </p:cNvPr>
          <p:cNvSpPr/>
          <p:nvPr/>
        </p:nvSpPr>
        <p:spPr>
          <a:xfrm>
            <a:off x="1499248" y="1690424"/>
            <a:ext cx="8940152" cy="2043376"/>
          </a:xfrm>
          <a:prstGeom prst="roundRect">
            <a:avLst>
              <a:gd name="adj" fmla="val 1372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ea typeface="나눔고딕" panose="020D0604000000000000" pitchFamily="50" charset="-127"/>
              <a:cs typeface="Arial" panose="020B0604020202020204" pitchFamily="34" charset="0"/>
            </a:endParaRPr>
          </a:p>
        </p:txBody>
      </p:sp>
      <p:cxnSp>
        <p:nvCxnSpPr>
          <p:cNvPr id="44" name="Straight Arrow Connector 7">
            <a:extLst>
              <a:ext uri="{FF2B5EF4-FFF2-40B4-BE49-F238E27FC236}">
                <a16:creationId xmlns:a16="http://schemas.microsoft.com/office/drawing/2014/main" id="{30F892A5-55F6-40C6-AE65-9F703B066558}"/>
              </a:ext>
            </a:extLst>
          </p:cNvPr>
          <p:cNvCxnSpPr>
            <a:cxnSpLocks/>
          </p:cNvCxnSpPr>
          <p:nvPr/>
        </p:nvCxnSpPr>
        <p:spPr>
          <a:xfrm flipV="1">
            <a:off x="2704726" y="2777482"/>
            <a:ext cx="318678" cy="1"/>
          </a:xfrm>
          <a:prstGeom prst="straightConnector1">
            <a:avLst/>
          </a:prstGeom>
          <a:ln w="63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ounded Rectangle 9">
            <a:extLst>
              <a:ext uri="{FF2B5EF4-FFF2-40B4-BE49-F238E27FC236}">
                <a16:creationId xmlns:a16="http://schemas.microsoft.com/office/drawing/2014/main" id="{405010D0-328F-48C2-A4B2-F5BC0DCF3197}"/>
              </a:ext>
            </a:extLst>
          </p:cNvPr>
          <p:cNvSpPr/>
          <p:nvPr/>
        </p:nvSpPr>
        <p:spPr>
          <a:xfrm>
            <a:off x="4835286" y="2070172"/>
            <a:ext cx="1424418" cy="13507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dirty="0">
                <a:solidFill>
                  <a:srgbClr val="1100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Mutation</a:t>
            </a:r>
          </a:p>
        </p:txBody>
      </p:sp>
      <p:cxnSp>
        <p:nvCxnSpPr>
          <p:cNvPr id="46" name="Straight Arrow Connector 7">
            <a:extLst>
              <a:ext uri="{FF2B5EF4-FFF2-40B4-BE49-F238E27FC236}">
                <a16:creationId xmlns:a16="http://schemas.microsoft.com/office/drawing/2014/main" id="{CC7CB23D-B973-4D37-922E-4E9CF25F9E87}"/>
              </a:ext>
            </a:extLst>
          </p:cNvPr>
          <p:cNvCxnSpPr>
            <a:cxnSpLocks/>
            <a:stCxn id="53" idx="3"/>
            <a:endCxn id="45" idx="1"/>
          </p:cNvCxnSpPr>
          <p:nvPr/>
        </p:nvCxnSpPr>
        <p:spPr>
          <a:xfrm flipV="1">
            <a:off x="4597013" y="2745572"/>
            <a:ext cx="238273" cy="2422"/>
          </a:xfrm>
          <a:prstGeom prst="straightConnector1">
            <a:avLst/>
          </a:prstGeom>
          <a:ln w="6350">
            <a:tailEnd type="arrow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7">
            <a:extLst>
              <a:ext uri="{FF2B5EF4-FFF2-40B4-BE49-F238E27FC236}">
                <a16:creationId xmlns:a16="http://schemas.microsoft.com/office/drawing/2014/main" id="{E0C553C3-1C9D-4509-9DAE-FA2C4903EE21}"/>
              </a:ext>
            </a:extLst>
          </p:cNvPr>
          <p:cNvCxnSpPr>
            <a:cxnSpLocks/>
            <a:stCxn id="45" idx="3"/>
          </p:cNvCxnSpPr>
          <p:nvPr/>
        </p:nvCxnSpPr>
        <p:spPr>
          <a:xfrm flipV="1">
            <a:off x="6259704" y="2725963"/>
            <a:ext cx="215539" cy="19609"/>
          </a:xfrm>
          <a:prstGeom prst="straightConnector1">
            <a:avLst/>
          </a:prstGeom>
          <a:ln w="6350">
            <a:tailEnd type="arrow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Can 76">
            <a:extLst>
              <a:ext uri="{FF2B5EF4-FFF2-40B4-BE49-F238E27FC236}">
                <a16:creationId xmlns:a16="http://schemas.microsoft.com/office/drawing/2014/main" id="{3108ED65-0D96-4E37-A291-593263F95DE3}"/>
              </a:ext>
            </a:extLst>
          </p:cNvPr>
          <p:cNvSpPr/>
          <p:nvPr/>
        </p:nvSpPr>
        <p:spPr>
          <a:xfrm>
            <a:off x="8748270" y="2115101"/>
            <a:ext cx="1233930" cy="1206506"/>
          </a:xfrm>
          <a:prstGeom prst="can">
            <a:avLst>
              <a:gd name="adj" fmla="val 2568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Shrunken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Corpus</a:t>
            </a:r>
            <a:endParaRPr lang="en-K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Straight Arrow Connector 7">
            <a:extLst>
              <a:ext uri="{FF2B5EF4-FFF2-40B4-BE49-F238E27FC236}">
                <a16:creationId xmlns:a16="http://schemas.microsoft.com/office/drawing/2014/main" id="{8A6F4160-4B37-41C2-86C7-144929D45F77}"/>
              </a:ext>
            </a:extLst>
          </p:cNvPr>
          <p:cNvCxnSpPr>
            <a:cxnSpLocks/>
          </p:cNvCxnSpPr>
          <p:nvPr/>
        </p:nvCxnSpPr>
        <p:spPr>
          <a:xfrm>
            <a:off x="8541962" y="2725963"/>
            <a:ext cx="215539" cy="15582"/>
          </a:xfrm>
          <a:prstGeom prst="straightConnector1">
            <a:avLst/>
          </a:prstGeom>
          <a:ln w="6350">
            <a:tailEnd type="arrow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연결선: 꺾임 49">
            <a:extLst>
              <a:ext uri="{FF2B5EF4-FFF2-40B4-BE49-F238E27FC236}">
                <a16:creationId xmlns:a16="http://schemas.microsoft.com/office/drawing/2014/main" id="{27EEA5BB-2825-4261-8523-689B34CD7675}"/>
              </a:ext>
            </a:extLst>
          </p:cNvPr>
          <p:cNvCxnSpPr>
            <a:cxnSpLocks/>
            <a:stCxn id="48" idx="4"/>
            <a:endCxn id="54" idx="2"/>
          </p:cNvCxnSpPr>
          <p:nvPr/>
        </p:nvCxnSpPr>
        <p:spPr>
          <a:xfrm flipH="1">
            <a:off x="2854863" y="2718354"/>
            <a:ext cx="7127337" cy="59128"/>
          </a:xfrm>
          <a:prstGeom prst="bentConnector4">
            <a:avLst>
              <a:gd name="adj1" fmla="val -3207"/>
              <a:gd name="adj2" fmla="val 1406868"/>
            </a:avLst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9">
            <a:extLst>
              <a:ext uri="{FF2B5EF4-FFF2-40B4-BE49-F238E27FC236}">
                <a16:creationId xmlns:a16="http://schemas.microsoft.com/office/drawing/2014/main" id="{053B1484-E8A5-4040-AE8F-5197666F5C15}"/>
              </a:ext>
            </a:extLst>
          </p:cNvPr>
          <p:cNvSpPr/>
          <p:nvPr/>
        </p:nvSpPr>
        <p:spPr>
          <a:xfrm>
            <a:off x="3012505" y="2070172"/>
            <a:ext cx="1584508" cy="135564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C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Mutation</a:t>
            </a:r>
          </a:p>
        </p:txBody>
      </p:sp>
      <p:sp>
        <p:nvSpPr>
          <p:cNvPr id="54" name="Rectangle 14">
            <a:extLst>
              <a:ext uri="{FF2B5EF4-FFF2-40B4-BE49-F238E27FC236}">
                <a16:creationId xmlns:a16="http://schemas.microsoft.com/office/drawing/2014/main" id="{8BD6EB33-E9AE-4C9C-A52F-3C5BFDAC4574}"/>
              </a:ext>
            </a:extLst>
          </p:cNvPr>
          <p:cNvSpPr>
            <a:spLocks/>
          </p:cNvSpPr>
          <p:nvPr/>
        </p:nvSpPr>
        <p:spPr>
          <a:xfrm>
            <a:off x="2478116" y="1707391"/>
            <a:ext cx="753493" cy="1070091"/>
          </a:xfrm>
          <a:prstGeom prst="rect">
            <a:avLst/>
          </a:prstGeom>
          <a:noFill/>
          <a:ln w="9525"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55" name="Can 76">
            <a:extLst>
              <a:ext uri="{FF2B5EF4-FFF2-40B4-BE49-F238E27FC236}">
                <a16:creationId xmlns:a16="http://schemas.microsoft.com/office/drawing/2014/main" id="{188F9700-138A-4646-9AC3-7F237482E335}"/>
              </a:ext>
            </a:extLst>
          </p:cNvPr>
          <p:cNvSpPr/>
          <p:nvPr/>
        </p:nvSpPr>
        <p:spPr>
          <a:xfrm>
            <a:off x="1650777" y="2030954"/>
            <a:ext cx="1052557" cy="1462590"/>
          </a:xfrm>
          <a:prstGeom prst="can">
            <a:avLst>
              <a:gd name="adj" fmla="val 267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altLang="ko-KR" sz="2000" dirty="0">
                <a:solidFill>
                  <a:schemeClr val="tx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Initial </a:t>
            </a:r>
            <a:br>
              <a:rPr lang="en-US" altLang="ko-KR" sz="2000" dirty="0">
                <a:solidFill>
                  <a:schemeClr val="tx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</a:br>
            <a:r>
              <a:rPr lang="en-KR" altLang="ko-KR" sz="2000" dirty="0">
                <a:solidFill>
                  <a:schemeClr val="tx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Corpus</a:t>
            </a:r>
            <a:endParaRPr lang="en-US" altLang="ko-KR" sz="2000" dirty="0">
              <a:solidFill>
                <a:schemeClr val="tx1"/>
              </a:solidFill>
              <a:latin typeface="Arial" panose="020B0604020202020204" pitchFamily="34" charset="0"/>
              <a:ea typeface="나눔고딕" panose="020D06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56" name="Rounded Rectangle 40">
            <a:extLst>
              <a:ext uri="{FF2B5EF4-FFF2-40B4-BE49-F238E27FC236}">
                <a16:creationId xmlns:a16="http://schemas.microsoft.com/office/drawing/2014/main" id="{97C3499E-08F2-4916-8570-31C1460A5301}"/>
              </a:ext>
            </a:extLst>
          </p:cNvPr>
          <p:cNvSpPr/>
          <p:nvPr/>
        </p:nvSpPr>
        <p:spPr>
          <a:xfrm>
            <a:off x="6475243" y="2030954"/>
            <a:ext cx="2066719" cy="1390017"/>
          </a:xfrm>
          <a:prstGeom prst="roundRect">
            <a:avLst>
              <a:gd name="adj" fmla="val 855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rtlCol="0" anchor="ctr"/>
          <a:lstStyle/>
          <a:p>
            <a:pPr algn="ctr">
              <a:lnSpc>
                <a:spcPct val="80000"/>
              </a:lnSpc>
            </a:pPr>
            <a:r>
              <a:rPr lang="en-US" altLang="ko-KR" sz="2400" b="1" dirty="0">
                <a:solidFill>
                  <a:schemeClr val="tx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Domain-wise</a:t>
            </a:r>
            <a:r>
              <a:rPr lang="en-KR" altLang="ko-KR" sz="2400" b="1" dirty="0">
                <a:solidFill>
                  <a:schemeClr val="tx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  <a:br>
              <a:rPr lang="en-US" altLang="ko-KR" sz="2400" b="1" dirty="0">
                <a:solidFill>
                  <a:schemeClr val="tx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</a:br>
            <a:r>
              <a:rPr lang="en-KR" altLang="ko-KR" sz="2400" b="1" dirty="0">
                <a:solidFill>
                  <a:schemeClr val="tx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Corpus</a:t>
            </a:r>
            <a:r>
              <a:rPr lang="en-US" altLang="ko-KR" sz="2400" b="1" dirty="0">
                <a:solidFill>
                  <a:schemeClr val="tx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  <a:r>
              <a:rPr lang="en-KR" altLang="ko-KR" sz="2400" b="1" dirty="0">
                <a:solidFill>
                  <a:schemeClr val="tx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Shrinking</a:t>
            </a:r>
          </a:p>
        </p:txBody>
      </p:sp>
    </p:spTree>
    <p:extLst>
      <p:ext uri="{BB962C8B-B14F-4D97-AF65-F5344CB8AC3E}">
        <p14:creationId xmlns:p14="http://schemas.microsoft.com/office/powerpoint/2010/main" val="282542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B8A8B347-DCE2-4289-878C-1838AA15AEE2}"/>
              </a:ext>
            </a:extLst>
          </p:cNvPr>
          <p:cNvSpPr/>
          <p:nvPr/>
        </p:nvSpPr>
        <p:spPr>
          <a:xfrm>
            <a:off x="1" y="396649"/>
            <a:ext cx="12192000" cy="1059415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1FE5F8A1-42B1-43B6-B482-76CC24689160}"/>
              </a:ext>
            </a:extLst>
          </p:cNvPr>
          <p:cNvSpPr/>
          <p:nvPr/>
        </p:nvSpPr>
        <p:spPr>
          <a:xfrm>
            <a:off x="0" y="-21041"/>
            <a:ext cx="12192000" cy="417690"/>
          </a:xfrm>
          <a:prstGeom prst="rect">
            <a:avLst/>
          </a:prstGeom>
          <a:solidFill>
            <a:srgbClr val="EB5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ea typeface="나눔고딕" panose="020D0604000000000000" pitchFamily="50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FCD89D7-AB0A-4C28-916C-4DB3F272D6A0}"/>
              </a:ext>
            </a:extLst>
          </p:cNvPr>
          <p:cNvSpPr/>
          <p:nvPr/>
        </p:nvSpPr>
        <p:spPr>
          <a:xfrm>
            <a:off x="25400" y="39077"/>
            <a:ext cx="5705643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ZigZagFuzz: Interleaved Fuzzing of Program Options and Files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C16AC99-1BA7-4B03-B665-53E0D315EDC9}"/>
              </a:ext>
            </a:extLst>
          </p:cNvPr>
          <p:cNvSpPr/>
          <p:nvPr/>
        </p:nvSpPr>
        <p:spPr>
          <a:xfrm>
            <a:off x="11277600" y="38744"/>
            <a:ext cx="812800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page 16</a:t>
            </a:r>
            <a:endParaRPr lang="ko-KR" altLang="en-US" sz="13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045DF99-0CFD-4D1D-AE02-6778954A5FC3}"/>
              </a:ext>
            </a:extLst>
          </p:cNvPr>
          <p:cNvSpPr/>
          <p:nvPr/>
        </p:nvSpPr>
        <p:spPr>
          <a:xfrm>
            <a:off x="304800" y="616913"/>
            <a:ext cx="45798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Overall Architecture</a:t>
            </a:r>
            <a:endParaRPr lang="ko-KR" altLang="en-US" sz="3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892924B1-041A-417C-8929-1AE13D1A6331}"/>
              </a:ext>
            </a:extLst>
          </p:cNvPr>
          <p:cNvSpPr/>
          <p:nvPr/>
        </p:nvSpPr>
        <p:spPr>
          <a:xfrm>
            <a:off x="3327876" y="3954572"/>
            <a:ext cx="330323" cy="228600"/>
          </a:xfrm>
          <a:prstGeom prst="roundRect">
            <a:avLst/>
          </a:prstGeom>
          <a:solidFill>
            <a:srgbClr val="00E66E"/>
          </a:solidFill>
          <a:ln>
            <a:solidFill>
              <a:srgbClr val="00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D7DA4CE5-D2A8-4EDE-AD94-DA0C01B600AF}"/>
              </a:ext>
            </a:extLst>
          </p:cNvPr>
          <p:cNvSpPr/>
          <p:nvPr/>
        </p:nvSpPr>
        <p:spPr>
          <a:xfrm>
            <a:off x="3785921" y="3991878"/>
            <a:ext cx="330323" cy="228600"/>
          </a:xfrm>
          <a:prstGeom prst="roundRect">
            <a:avLst/>
          </a:prstGeom>
          <a:solidFill>
            <a:srgbClr val="00E66E"/>
          </a:solidFill>
          <a:ln>
            <a:solidFill>
              <a:srgbClr val="00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28770093-6DB8-41D4-9749-A9CDF75B0033}"/>
              </a:ext>
            </a:extLst>
          </p:cNvPr>
          <p:cNvSpPr/>
          <p:nvPr/>
        </p:nvSpPr>
        <p:spPr>
          <a:xfrm>
            <a:off x="4182341" y="4095330"/>
            <a:ext cx="330323" cy="228600"/>
          </a:xfrm>
          <a:prstGeom prst="roundRect">
            <a:avLst/>
          </a:prstGeom>
          <a:solidFill>
            <a:srgbClr val="00E66E"/>
          </a:solidFill>
          <a:ln>
            <a:solidFill>
              <a:srgbClr val="00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D56E73A1-D6D2-47D4-A9EF-E70A881A83F9}"/>
              </a:ext>
            </a:extLst>
          </p:cNvPr>
          <p:cNvSpPr/>
          <p:nvPr/>
        </p:nvSpPr>
        <p:spPr>
          <a:xfrm>
            <a:off x="3785921" y="4520771"/>
            <a:ext cx="330323" cy="228600"/>
          </a:xfrm>
          <a:prstGeom prst="roundRect">
            <a:avLst/>
          </a:prstGeom>
          <a:solidFill>
            <a:srgbClr val="00E66E"/>
          </a:solidFill>
          <a:ln>
            <a:solidFill>
              <a:srgbClr val="00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8151781F-C0B7-4309-A086-97799F678AAE}"/>
              </a:ext>
            </a:extLst>
          </p:cNvPr>
          <p:cNvSpPr/>
          <p:nvPr/>
        </p:nvSpPr>
        <p:spPr>
          <a:xfrm>
            <a:off x="3445981" y="4292171"/>
            <a:ext cx="330323" cy="228600"/>
          </a:xfrm>
          <a:prstGeom prst="roundRect">
            <a:avLst/>
          </a:prstGeom>
          <a:solidFill>
            <a:srgbClr val="00E66E"/>
          </a:solidFill>
          <a:ln>
            <a:solidFill>
              <a:srgbClr val="00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915BFBCC-8CC2-4048-B795-A0D1D12C67B5}"/>
              </a:ext>
            </a:extLst>
          </p:cNvPr>
          <p:cNvSpPr/>
          <p:nvPr/>
        </p:nvSpPr>
        <p:spPr>
          <a:xfrm>
            <a:off x="4260213" y="4613375"/>
            <a:ext cx="330323" cy="228600"/>
          </a:xfrm>
          <a:prstGeom prst="roundRect">
            <a:avLst/>
          </a:prstGeom>
          <a:solidFill>
            <a:srgbClr val="00E66E"/>
          </a:solidFill>
          <a:ln>
            <a:solidFill>
              <a:srgbClr val="00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F77CFEEB-B227-4BFC-9593-333BB66539E9}"/>
              </a:ext>
            </a:extLst>
          </p:cNvPr>
          <p:cNvSpPr/>
          <p:nvPr/>
        </p:nvSpPr>
        <p:spPr>
          <a:xfrm>
            <a:off x="3541513" y="4846730"/>
            <a:ext cx="330323" cy="228600"/>
          </a:xfrm>
          <a:prstGeom prst="roundRect">
            <a:avLst/>
          </a:prstGeom>
          <a:solidFill>
            <a:srgbClr val="00E66E"/>
          </a:solidFill>
          <a:ln>
            <a:solidFill>
              <a:srgbClr val="00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C548AF39-4018-4D7B-A3E2-9B50F9E54FD5}"/>
              </a:ext>
            </a:extLst>
          </p:cNvPr>
          <p:cNvSpPr/>
          <p:nvPr/>
        </p:nvSpPr>
        <p:spPr>
          <a:xfrm>
            <a:off x="3232352" y="5225192"/>
            <a:ext cx="330323" cy="228600"/>
          </a:xfrm>
          <a:prstGeom prst="roundRect">
            <a:avLst/>
          </a:prstGeom>
          <a:solidFill>
            <a:srgbClr val="00E66E"/>
          </a:solidFill>
          <a:ln>
            <a:solidFill>
              <a:srgbClr val="00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10231E27-96F0-4152-9AA6-97300DA5B7C9}"/>
              </a:ext>
            </a:extLst>
          </p:cNvPr>
          <p:cNvSpPr/>
          <p:nvPr/>
        </p:nvSpPr>
        <p:spPr>
          <a:xfrm>
            <a:off x="4116244" y="4924516"/>
            <a:ext cx="330323" cy="228600"/>
          </a:xfrm>
          <a:prstGeom prst="roundRect">
            <a:avLst/>
          </a:prstGeom>
          <a:solidFill>
            <a:srgbClr val="00E66E"/>
          </a:solidFill>
          <a:ln>
            <a:solidFill>
              <a:srgbClr val="00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4D376741-51F7-4432-88F3-C3F55B85F810}"/>
              </a:ext>
            </a:extLst>
          </p:cNvPr>
          <p:cNvSpPr/>
          <p:nvPr/>
        </p:nvSpPr>
        <p:spPr>
          <a:xfrm>
            <a:off x="3849462" y="5213961"/>
            <a:ext cx="330323" cy="228600"/>
          </a:xfrm>
          <a:prstGeom prst="roundRect">
            <a:avLst/>
          </a:prstGeom>
          <a:solidFill>
            <a:srgbClr val="00E66E"/>
          </a:solidFill>
          <a:ln>
            <a:solidFill>
              <a:srgbClr val="00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034A4008-7F04-4E0C-BCF4-FFC54C03F700}"/>
              </a:ext>
            </a:extLst>
          </p:cNvPr>
          <p:cNvSpPr/>
          <p:nvPr/>
        </p:nvSpPr>
        <p:spPr>
          <a:xfrm>
            <a:off x="4226619" y="5431713"/>
            <a:ext cx="330323" cy="228600"/>
          </a:xfrm>
          <a:prstGeom prst="roundRect">
            <a:avLst/>
          </a:prstGeom>
          <a:solidFill>
            <a:srgbClr val="00E66E"/>
          </a:solidFill>
          <a:ln>
            <a:solidFill>
              <a:srgbClr val="00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EAA8B3ED-95C6-43CD-AAF5-B6198644C2AE}"/>
              </a:ext>
            </a:extLst>
          </p:cNvPr>
          <p:cNvSpPr/>
          <p:nvPr/>
        </p:nvSpPr>
        <p:spPr>
          <a:xfrm>
            <a:off x="4598268" y="4143468"/>
            <a:ext cx="330323" cy="228600"/>
          </a:xfrm>
          <a:prstGeom prst="roundRect">
            <a:avLst/>
          </a:prstGeom>
          <a:solidFill>
            <a:srgbClr val="00E66E"/>
          </a:solidFill>
          <a:ln>
            <a:solidFill>
              <a:srgbClr val="00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86319D6B-3273-4623-9CB2-6A4DC1058497}"/>
              </a:ext>
            </a:extLst>
          </p:cNvPr>
          <p:cNvSpPr/>
          <p:nvPr/>
        </p:nvSpPr>
        <p:spPr>
          <a:xfrm>
            <a:off x="4590536" y="4902820"/>
            <a:ext cx="330323" cy="228600"/>
          </a:xfrm>
          <a:prstGeom prst="roundRect">
            <a:avLst/>
          </a:prstGeom>
          <a:solidFill>
            <a:srgbClr val="00E66E"/>
          </a:solidFill>
          <a:ln>
            <a:solidFill>
              <a:srgbClr val="00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id="{23A4FDBB-616F-496F-B92D-08C41EBE2F69}"/>
              </a:ext>
            </a:extLst>
          </p:cNvPr>
          <p:cNvSpPr/>
          <p:nvPr/>
        </p:nvSpPr>
        <p:spPr>
          <a:xfrm>
            <a:off x="3541513" y="5627207"/>
            <a:ext cx="330323" cy="228600"/>
          </a:xfrm>
          <a:prstGeom prst="roundRect">
            <a:avLst/>
          </a:prstGeom>
          <a:solidFill>
            <a:srgbClr val="00E66E"/>
          </a:solidFill>
          <a:ln>
            <a:solidFill>
              <a:srgbClr val="00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AB6B6AED-43E2-4F09-AF73-87942C146E37}"/>
              </a:ext>
            </a:extLst>
          </p:cNvPr>
          <p:cNvSpPr/>
          <p:nvPr/>
        </p:nvSpPr>
        <p:spPr>
          <a:xfrm>
            <a:off x="2987974" y="4613375"/>
            <a:ext cx="330323" cy="228600"/>
          </a:xfrm>
          <a:prstGeom prst="roundRect">
            <a:avLst/>
          </a:prstGeom>
          <a:solidFill>
            <a:srgbClr val="00E66E"/>
          </a:solidFill>
          <a:ln>
            <a:solidFill>
              <a:srgbClr val="00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8745321C-DAB9-48EF-AF07-5DE0FABA297E}"/>
              </a:ext>
            </a:extLst>
          </p:cNvPr>
          <p:cNvSpPr/>
          <p:nvPr/>
        </p:nvSpPr>
        <p:spPr>
          <a:xfrm>
            <a:off x="5524318" y="3934728"/>
            <a:ext cx="330323" cy="228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11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43" name="사각형: 둥근 모서리 42">
            <a:extLst>
              <a:ext uri="{FF2B5EF4-FFF2-40B4-BE49-F238E27FC236}">
                <a16:creationId xmlns:a16="http://schemas.microsoft.com/office/drawing/2014/main" id="{BEB727B7-632B-4FD1-A5BE-6E95C337C150}"/>
              </a:ext>
            </a:extLst>
          </p:cNvPr>
          <p:cNvSpPr/>
          <p:nvPr/>
        </p:nvSpPr>
        <p:spPr>
          <a:xfrm>
            <a:off x="5967988" y="3991878"/>
            <a:ext cx="330323" cy="228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11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1C8A5D64-ABD1-4505-9A52-3CBC4709E6C3}"/>
              </a:ext>
            </a:extLst>
          </p:cNvPr>
          <p:cNvSpPr/>
          <p:nvPr/>
        </p:nvSpPr>
        <p:spPr>
          <a:xfrm>
            <a:off x="5585393" y="4257768"/>
            <a:ext cx="330323" cy="228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11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id="{D419F755-530D-4076-9BB1-6B7E55290C5B}"/>
              </a:ext>
            </a:extLst>
          </p:cNvPr>
          <p:cNvSpPr/>
          <p:nvPr/>
        </p:nvSpPr>
        <p:spPr>
          <a:xfrm>
            <a:off x="5091830" y="4134445"/>
            <a:ext cx="330323" cy="228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11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46" name="사각형: 둥근 모서리 45">
            <a:extLst>
              <a:ext uri="{FF2B5EF4-FFF2-40B4-BE49-F238E27FC236}">
                <a16:creationId xmlns:a16="http://schemas.microsoft.com/office/drawing/2014/main" id="{19D2A78C-C18F-4ED1-AF92-28D44E3A8861}"/>
              </a:ext>
            </a:extLst>
          </p:cNvPr>
          <p:cNvSpPr/>
          <p:nvPr/>
        </p:nvSpPr>
        <p:spPr>
          <a:xfrm>
            <a:off x="5984268" y="4406471"/>
            <a:ext cx="330323" cy="228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11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47" name="사각형: 둥근 모서리 46">
            <a:extLst>
              <a:ext uri="{FF2B5EF4-FFF2-40B4-BE49-F238E27FC236}">
                <a16:creationId xmlns:a16="http://schemas.microsoft.com/office/drawing/2014/main" id="{6460D185-2431-452F-B38F-C80BA6F45CAA}"/>
              </a:ext>
            </a:extLst>
          </p:cNvPr>
          <p:cNvSpPr/>
          <p:nvPr/>
        </p:nvSpPr>
        <p:spPr>
          <a:xfrm>
            <a:off x="5281476" y="4606188"/>
            <a:ext cx="330323" cy="228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11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id="{C1BCED6B-3060-4459-AD3C-D52AE91BD298}"/>
              </a:ext>
            </a:extLst>
          </p:cNvPr>
          <p:cNvSpPr/>
          <p:nvPr/>
        </p:nvSpPr>
        <p:spPr>
          <a:xfrm>
            <a:off x="5795612" y="4996592"/>
            <a:ext cx="330323" cy="228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11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AED2148B-59AA-4262-B609-B0C028A6FF5C}"/>
              </a:ext>
            </a:extLst>
          </p:cNvPr>
          <p:cNvSpPr/>
          <p:nvPr/>
        </p:nvSpPr>
        <p:spPr>
          <a:xfrm>
            <a:off x="6298311" y="4720488"/>
            <a:ext cx="330323" cy="228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11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50" name="사각형: 둥근 모서리 49">
            <a:extLst>
              <a:ext uri="{FF2B5EF4-FFF2-40B4-BE49-F238E27FC236}">
                <a16:creationId xmlns:a16="http://schemas.microsoft.com/office/drawing/2014/main" id="{89EFB1E9-8877-448B-92F2-036773C4DACF}"/>
              </a:ext>
            </a:extLst>
          </p:cNvPr>
          <p:cNvSpPr/>
          <p:nvPr/>
        </p:nvSpPr>
        <p:spPr>
          <a:xfrm>
            <a:off x="5717373" y="4710842"/>
            <a:ext cx="330323" cy="228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11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51" name="사각형: 둥근 모서리 50">
            <a:extLst>
              <a:ext uri="{FF2B5EF4-FFF2-40B4-BE49-F238E27FC236}">
                <a16:creationId xmlns:a16="http://schemas.microsoft.com/office/drawing/2014/main" id="{01D8C184-DB1D-4A53-901B-D337CE3BAEEA}"/>
              </a:ext>
            </a:extLst>
          </p:cNvPr>
          <p:cNvSpPr/>
          <p:nvPr/>
        </p:nvSpPr>
        <p:spPr>
          <a:xfrm>
            <a:off x="5274792" y="5049048"/>
            <a:ext cx="330323" cy="228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11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52" name="사각형: 둥근 모서리 51">
            <a:extLst>
              <a:ext uri="{FF2B5EF4-FFF2-40B4-BE49-F238E27FC236}">
                <a16:creationId xmlns:a16="http://schemas.microsoft.com/office/drawing/2014/main" id="{AADCF4CF-8586-4D4A-ADB6-65B72BDBDA87}"/>
              </a:ext>
            </a:extLst>
          </p:cNvPr>
          <p:cNvSpPr/>
          <p:nvPr/>
        </p:nvSpPr>
        <p:spPr>
          <a:xfrm>
            <a:off x="5109630" y="5406491"/>
            <a:ext cx="330323" cy="228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11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53" name="사각형: 둥근 모서리 52">
            <a:extLst>
              <a:ext uri="{FF2B5EF4-FFF2-40B4-BE49-F238E27FC236}">
                <a16:creationId xmlns:a16="http://schemas.microsoft.com/office/drawing/2014/main" id="{71870381-12ED-4D7C-8D0E-C68EC12A35AE}"/>
              </a:ext>
            </a:extLst>
          </p:cNvPr>
          <p:cNvSpPr/>
          <p:nvPr/>
        </p:nvSpPr>
        <p:spPr>
          <a:xfrm>
            <a:off x="5281476" y="5763934"/>
            <a:ext cx="330323" cy="228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11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id="{E09F234E-40D3-4127-9DD1-FDD01079F84A}"/>
              </a:ext>
            </a:extLst>
          </p:cNvPr>
          <p:cNvSpPr/>
          <p:nvPr/>
        </p:nvSpPr>
        <p:spPr>
          <a:xfrm>
            <a:off x="5702148" y="5442561"/>
            <a:ext cx="330323" cy="228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11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55" name="사각형: 둥근 모서리 54">
            <a:extLst>
              <a:ext uri="{FF2B5EF4-FFF2-40B4-BE49-F238E27FC236}">
                <a16:creationId xmlns:a16="http://schemas.microsoft.com/office/drawing/2014/main" id="{1AAB81C1-3888-4F40-B746-251D28F1119D}"/>
              </a:ext>
            </a:extLst>
          </p:cNvPr>
          <p:cNvSpPr/>
          <p:nvPr/>
        </p:nvSpPr>
        <p:spPr>
          <a:xfrm>
            <a:off x="5882534" y="5878234"/>
            <a:ext cx="330323" cy="228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11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56" name="사각형: 둥근 모서리 55">
            <a:extLst>
              <a:ext uri="{FF2B5EF4-FFF2-40B4-BE49-F238E27FC236}">
                <a16:creationId xmlns:a16="http://schemas.microsoft.com/office/drawing/2014/main" id="{A31022DC-921A-4D4C-84E8-59163DA7EC49}"/>
              </a:ext>
            </a:extLst>
          </p:cNvPr>
          <p:cNvSpPr/>
          <p:nvPr/>
        </p:nvSpPr>
        <p:spPr>
          <a:xfrm>
            <a:off x="6137665" y="5339492"/>
            <a:ext cx="330323" cy="228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11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57" name="사각형: 둥근 모서리 56">
            <a:extLst>
              <a:ext uri="{FF2B5EF4-FFF2-40B4-BE49-F238E27FC236}">
                <a16:creationId xmlns:a16="http://schemas.microsoft.com/office/drawing/2014/main" id="{8CD6F879-A17F-4E43-B0BC-60D79F3CDD8C}"/>
              </a:ext>
            </a:extLst>
          </p:cNvPr>
          <p:cNvSpPr/>
          <p:nvPr/>
        </p:nvSpPr>
        <p:spPr>
          <a:xfrm>
            <a:off x="6298311" y="5763934"/>
            <a:ext cx="330323" cy="228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11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58" name="사각형: 둥근 모서리 57">
            <a:extLst>
              <a:ext uri="{FF2B5EF4-FFF2-40B4-BE49-F238E27FC236}">
                <a16:creationId xmlns:a16="http://schemas.microsoft.com/office/drawing/2014/main" id="{685F7B3B-EC3E-44D7-BD04-1CE4288CE4A1}"/>
              </a:ext>
            </a:extLst>
          </p:cNvPr>
          <p:cNvSpPr/>
          <p:nvPr/>
        </p:nvSpPr>
        <p:spPr>
          <a:xfrm>
            <a:off x="6534960" y="5075330"/>
            <a:ext cx="330323" cy="228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11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59" name="사각형: 둥근 모서리 58">
            <a:extLst>
              <a:ext uri="{FF2B5EF4-FFF2-40B4-BE49-F238E27FC236}">
                <a16:creationId xmlns:a16="http://schemas.microsoft.com/office/drawing/2014/main" id="{BD87B28C-1FE3-43EC-BEB5-25B6BAB1B289}"/>
              </a:ext>
            </a:extLst>
          </p:cNvPr>
          <p:cNvSpPr/>
          <p:nvPr/>
        </p:nvSpPr>
        <p:spPr>
          <a:xfrm>
            <a:off x="6605759" y="5454207"/>
            <a:ext cx="330323" cy="228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11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61" name="사각형: 둥근 모서리 60">
            <a:extLst>
              <a:ext uri="{FF2B5EF4-FFF2-40B4-BE49-F238E27FC236}">
                <a16:creationId xmlns:a16="http://schemas.microsoft.com/office/drawing/2014/main" id="{4BDC9A64-1A90-4736-A4E5-86DAB17C3407}"/>
              </a:ext>
            </a:extLst>
          </p:cNvPr>
          <p:cNvSpPr/>
          <p:nvPr/>
        </p:nvSpPr>
        <p:spPr>
          <a:xfrm>
            <a:off x="1499248" y="1690424"/>
            <a:ext cx="8940152" cy="2043376"/>
          </a:xfrm>
          <a:prstGeom prst="roundRect">
            <a:avLst>
              <a:gd name="adj" fmla="val 1372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ea typeface="나눔고딕" panose="020D0604000000000000" pitchFamily="50" charset="-127"/>
              <a:cs typeface="Arial" panose="020B0604020202020204" pitchFamily="34" charset="0"/>
            </a:endParaRPr>
          </a:p>
        </p:txBody>
      </p:sp>
      <p:cxnSp>
        <p:nvCxnSpPr>
          <p:cNvPr id="70" name="Straight Arrow Connector 7">
            <a:extLst>
              <a:ext uri="{FF2B5EF4-FFF2-40B4-BE49-F238E27FC236}">
                <a16:creationId xmlns:a16="http://schemas.microsoft.com/office/drawing/2014/main" id="{0A0A3801-4580-4A01-BEFD-0B5074287617}"/>
              </a:ext>
            </a:extLst>
          </p:cNvPr>
          <p:cNvCxnSpPr>
            <a:cxnSpLocks/>
          </p:cNvCxnSpPr>
          <p:nvPr/>
        </p:nvCxnSpPr>
        <p:spPr>
          <a:xfrm flipV="1">
            <a:off x="2704726" y="2777482"/>
            <a:ext cx="318678" cy="1"/>
          </a:xfrm>
          <a:prstGeom prst="straightConnector1">
            <a:avLst/>
          </a:prstGeom>
          <a:ln w="63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4E0406AD-CA08-4CA4-ABA9-7B9A39A7D89A}"/>
              </a:ext>
            </a:extLst>
          </p:cNvPr>
          <p:cNvSpPr/>
          <p:nvPr/>
        </p:nvSpPr>
        <p:spPr>
          <a:xfrm>
            <a:off x="4835286" y="2070172"/>
            <a:ext cx="1424418" cy="135079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dirty="0">
                <a:solidFill>
                  <a:srgbClr val="1100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Mutation</a:t>
            </a:r>
          </a:p>
        </p:txBody>
      </p:sp>
      <p:cxnSp>
        <p:nvCxnSpPr>
          <p:cNvPr id="76" name="Straight Arrow Connector 7">
            <a:extLst>
              <a:ext uri="{FF2B5EF4-FFF2-40B4-BE49-F238E27FC236}">
                <a16:creationId xmlns:a16="http://schemas.microsoft.com/office/drawing/2014/main" id="{F1187400-180F-4F25-AEC2-2B90783A7DE1}"/>
              </a:ext>
            </a:extLst>
          </p:cNvPr>
          <p:cNvCxnSpPr>
            <a:cxnSpLocks/>
            <a:endCxn id="73" idx="1"/>
          </p:cNvCxnSpPr>
          <p:nvPr/>
        </p:nvCxnSpPr>
        <p:spPr>
          <a:xfrm flipV="1">
            <a:off x="4597013" y="2745572"/>
            <a:ext cx="238273" cy="2422"/>
          </a:xfrm>
          <a:prstGeom prst="straightConnector1">
            <a:avLst/>
          </a:prstGeom>
          <a:ln w="6350">
            <a:tailEnd type="arrow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">
            <a:extLst>
              <a:ext uri="{FF2B5EF4-FFF2-40B4-BE49-F238E27FC236}">
                <a16:creationId xmlns:a16="http://schemas.microsoft.com/office/drawing/2014/main" id="{7936AA3A-BA06-410D-9285-77268CCA8D62}"/>
              </a:ext>
            </a:extLst>
          </p:cNvPr>
          <p:cNvCxnSpPr>
            <a:cxnSpLocks/>
            <a:stCxn id="73" idx="3"/>
          </p:cNvCxnSpPr>
          <p:nvPr/>
        </p:nvCxnSpPr>
        <p:spPr>
          <a:xfrm flipV="1">
            <a:off x="6259704" y="2725963"/>
            <a:ext cx="215539" cy="19609"/>
          </a:xfrm>
          <a:prstGeom prst="straightConnector1">
            <a:avLst/>
          </a:prstGeom>
          <a:ln w="6350">
            <a:tailEnd type="arrow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Can 76">
            <a:extLst>
              <a:ext uri="{FF2B5EF4-FFF2-40B4-BE49-F238E27FC236}">
                <a16:creationId xmlns:a16="http://schemas.microsoft.com/office/drawing/2014/main" id="{CD8D646F-7777-4C5A-93DE-E936ECD3C132}"/>
              </a:ext>
            </a:extLst>
          </p:cNvPr>
          <p:cNvSpPr/>
          <p:nvPr/>
        </p:nvSpPr>
        <p:spPr>
          <a:xfrm>
            <a:off x="8748270" y="2115101"/>
            <a:ext cx="1233930" cy="1206506"/>
          </a:xfrm>
          <a:prstGeom prst="can">
            <a:avLst>
              <a:gd name="adj" fmla="val 2568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Shrunken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Corpus</a:t>
            </a:r>
            <a:endParaRPr lang="en-K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9" name="Straight Arrow Connector 7">
            <a:extLst>
              <a:ext uri="{FF2B5EF4-FFF2-40B4-BE49-F238E27FC236}">
                <a16:creationId xmlns:a16="http://schemas.microsoft.com/office/drawing/2014/main" id="{52F80C1E-6EDB-4AA2-A2E8-8340F18DB8E0}"/>
              </a:ext>
            </a:extLst>
          </p:cNvPr>
          <p:cNvCxnSpPr>
            <a:cxnSpLocks/>
          </p:cNvCxnSpPr>
          <p:nvPr/>
        </p:nvCxnSpPr>
        <p:spPr>
          <a:xfrm>
            <a:off x="8541962" y="2725963"/>
            <a:ext cx="215539" cy="15582"/>
          </a:xfrm>
          <a:prstGeom prst="straightConnector1">
            <a:avLst/>
          </a:prstGeom>
          <a:ln w="6350">
            <a:tailEnd type="arrow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연결선: 꺾임 79">
            <a:extLst>
              <a:ext uri="{FF2B5EF4-FFF2-40B4-BE49-F238E27FC236}">
                <a16:creationId xmlns:a16="http://schemas.microsoft.com/office/drawing/2014/main" id="{AD76F3E7-3A9C-4803-9991-83D8926E0CD6}"/>
              </a:ext>
            </a:extLst>
          </p:cNvPr>
          <p:cNvCxnSpPr>
            <a:cxnSpLocks/>
            <a:stCxn id="78" idx="4"/>
            <a:endCxn id="82" idx="2"/>
          </p:cNvCxnSpPr>
          <p:nvPr/>
        </p:nvCxnSpPr>
        <p:spPr>
          <a:xfrm flipH="1">
            <a:off x="2854863" y="2718354"/>
            <a:ext cx="7127337" cy="59128"/>
          </a:xfrm>
          <a:prstGeom prst="bentConnector4">
            <a:avLst>
              <a:gd name="adj1" fmla="val -3207"/>
              <a:gd name="adj2" fmla="val 1406868"/>
            </a:avLst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14">
            <a:extLst>
              <a:ext uri="{FF2B5EF4-FFF2-40B4-BE49-F238E27FC236}">
                <a16:creationId xmlns:a16="http://schemas.microsoft.com/office/drawing/2014/main" id="{83C6E116-2D0F-4CFA-A5A4-22041D72926B}"/>
              </a:ext>
            </a:extLst>
          </p:cNvPr>
          <p:cNvSpPr>
            <a:spLocks/>
          </p:cNvSpPr>
          <p:nvPr/>
        </p:nvSpPr>
        <p:spPr>
          <a:xfrm>
            <a:off x="2478116" y="1707391"/>
            <a:ext cx="753493" cy="1070091"/>
          </a:xfrm>
          <a:prstGeom prst="rect">
            <a:avLst/>
          </a:prstGeom>
          <a:noFill/>
          <a:ln w="9525"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83" name="Can 76">
            <a:extLst>
              <a:ext uri="{FF2B5EF4-FFF2-40B4-BE49-F238E27FC236}">
                <a16:creationId xmlns:a16="http://schemas.microsoft.com/office/drawing/2014/main" id="{02B59446-2BE7-448D-87A3-47F82DA274F6}"/>
              </a:ext>
            </a:extLst>
          </p:cNvPr>
          <p:cNvSpPr/>
          <p:nvPr/>
        </p:nvSpPr>
        <p:spPr>
          <a:xfrm>
            <a:off x="1650777" y="2030954"/>
            <a:ext cx="1052557" cy="1462590"/>
          </a:xfrm>
          <a:prstGeom prst="can">
            <a:avLst>
              <a:gd name="adj" fmla="val 267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altLang="ko-KR" sz="2000" dirty="0">
                <a:solidFill>
                  <a:schemeClr val="tx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Initial </a:t>
            </a:r>
            <a:br>
              <a:rPr lang="en-US" altLang="ko-KR" sz="2000" dirty="0">
                <a:solidFill>
                  <a:schemeClr val="tx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</a:br>
            <a:r>
              <a:rPr lang="en-KR" altLang="ko-KR" sz="2000" dirty="0">
                <a:solidFill>
                  <a:schemeClr val="tx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Corpus</a:t>
            </a:r>
            <a:endParaRPr lang="en-US" altLang="ko-KR" sz="2000" dirty="0">
              <a:solidFill>
                <a:schemeClr val="tx1"/>
              </a:solidFill>
              <a:latin typeface="Arial" panose="020B0604020202020204" pitchFamily="34" charset="0"/>
              <a:ea typeface="나눔고딕" panose="020D06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84" name="Rounded Rectangle 40">
            <a:extLst>
              <a:ext uri="{FF2B5EF4-FFF2-40B4-BE49-F238E27FC236}">
                <a16:creationId xmlns:a16="http://schemas.microsoft.com/office/drawing/2014/main" id="{12D12771-5BAF-4F7A-A4A8-E6D8F5751108}"/>
              </a:ext>
            </a:extLst>
          </p:cNvPr>
          <p:cNvSpPr/>
          <p:nvPr/>
        </p:nvSpPr>
        <p:spPr>
          <a:xfrm>
            <a:off x="6475243" y="2030954"/>
            <a:ext cx="2066719" cy="1390017"/>
          </a:xfrm>
          <a:prstGeom prst="roundRect">
            <a:avLst>
              <a:gd name="adj" fmla="val 855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rtlCol="0" anchor="ctr"/>
          <a:lstStyle/>
          <a:p>
            <a:pPr algn="ctr">
              <a:lnSpc>
                <a:spcPct val="80000"/>
              </a:lnSpc>
            </a:pPr>
            <a:r>
              <a:rPr lang="en-US" altLang="ko-KR" sz="2400" b="1" dirty="0">
                <a:solidFill>
                  <a:schemeClr val="tx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Domain-wise</a:t>
            </a:r>
            <a:r>
              <a:rPr lang="en-KR" altLang="ko-KR" sz="2400" b="1" dirty="0">
                <a:solidFill>
                  <a:schemeClr val="tx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  <a:br>
              <a:rPr lang="en-US" altLang="ko-KR" sz="2400" b="1" dirty="0">
                <a:solidFill>
                  <a:schemeClr val="tx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</a:br>
            <a:r>
              <a:rPr lang="en-KR" altLang="ko-KR" sz="2400" b="1" dirty="0">
                <a:solidFill>
                  <a:schemeClr val="tx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Corpus</a:t>
            </a:r>
            <a:r>
              <a:rPr lang="en-US" altLang="ko-KR" sz="2400" b="1" dirty="0">
                <a:solidFill>
                  <a:schemeClr val="tx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  <a:r>
              <a:rPr lang="en-KR" altLang="ko-KR" sz="2400" b="1" dirty="0">
                <a:solidFill>
                  <a:schemeClr val="tx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Shrinking</a:t>
            </a:r>
          </a:p>
        </p:txBody>
      </p:sp>
      <p:sp>
        <p:nvSpPr>
          <p:cNvPr id="85" name="Rounded Rectangle 9">
            <a:extLst>
              <a:ext uri="{FF2B5EF4-FFF2-40B4-BE49-F238E27FC236}">
                <a16:creationId xmlns:a16="http://schemas.microsoft.com/office/drawing/2014/main" id="{37755277-A873-4B16-8AA8-7AA8AFD73920}"/>
              </a:ext>
            </a:extLst>
          </p:cNvPr>
          <p:cNvSpPr/>
          <p:nvPr/>
        </p:nvSpPr>
        <p:spPr>
          <a:xfrm>
            <a:off x="3022664" y="2070172"/>
            <a:ext cx="1584508" cy="1355643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C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Mutation</a:t>
            </a:r>
          </a:p>
        </p:txBody>
      </p:sp>
    </p:spTree>
    <p:extLst>
      <p:ext uri="{BB962C8B-B14F-4D97-AF65-F5344CB8AC3E}">
        <p14:creationId xmlns:p14="http://schemas.microsoft.com/office/powerpoint/2010/main" val="1302287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B8A8B347-DCE2-4289-878C-1838AA15AEE2}"/>
              </a:ext>
            </a:extLst>
          </p:cNvPr>
          <p:cNvSpPr/>
          <p:nvPr/>
        </p:nvSpPr>
        <p:spPr>
          <a:xfrm>
            <a:off x="1" y="396649"/>
            <a:ext cx="12192000" cy="1059415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1FE5F8A1-42B1-43B6-B482-76CC24689160}"/>
              </a:ext>
            </a:extLst>
          </p:cNvPr>
          <p:cNvSpPr/>
          <p:nvPr/>
        </p:nvSpPr>
        <p:spPr>
          <a:xfrm>
            <a:off x="0" y="-21041"/>
            <a:ext cx="12192000" cy="417690"/>
          </a:xfrm>
          <a:prstGeom prst="rect">
            <a:avLst/>
          </a:prstGeom>
          <a:solidFill>
            <a:srgbClr val="EB5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ea typeface="나눔고딕" panose="020D0604000000000000" pitchFamily="50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FCD89D7-AB0A-4C28-916C-4DB3F272D6A0}"/>
              </a:ext>
            </a:extLst>
          </p:cNvPr>
          <p:cNvSpPr/>
          <p:nvPr/>
        </p:nvSpPr>
        <p:spPr>
          <a:xfrm>
            <a:off x="25400" y="39077"/>
            <a:ext cx="5705643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ZigZagFuzz: Interleaved Fuzzing of Program Options and Files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C16AC99-1BA7-4B03-B665-53E0D315EDC9}"/>
              </a:ext>
            </a:extLst>
          </p:cNvPr>
          <p:cNvSpPr/>
          <p:nvPr/>
        </p:nvSpPr>
        <p:spPr>
          <a:xfrm>
            <a:off x="11277600" y="38744"/>
            <a:ext cx="812800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page 17</a:t>
            </a:r>
            <a:endParaRPr lang="ko-KR" altLang="en-US" sz="13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045DF99-0CFD-4D1D-AE02-6778954A5FC3}"/>
              </a:ext>
            </a:extLst>
          </p:cNvPr>
          <p:cNvSpPr/>
          <p:nvPr/>
        </p:nvSpPr>
        <p:spPr>
          <a:xfrm>
            <a:off x="304800" y="616913"/>
            <a:ext cx="45798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Overall Architecture</a:t>
            </a:r>
            <a:endParaRPr lang="ko-KR" altLang="en-US" sz="3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5" name="사각형: 둥근 모서리 74">
            <a:extLst>
              <a:ext uri="{FF2B5EF4-FFF2-40B4-BE49-F238E27FC236}">
                <a16:creationId xmlns:a16="http://schemas.microsoft.com/office/drawing/2014/main" id="{F1445DC6-886A-4402-8CAA-CE18B31BD61A}"/>
              </a:ext>
            </a:extLst>
          </p:cNvPr>
          <p:cNvSpPr/>
          <p:nvPr/>
        </p:nvSpPr>
        <p:spPr>
          <a:xfrm>
            <a:off x="3327876" y="3954572"/>
            <a:ext cx="330323" cy="228600"/>
          </a:xfrm>
          <a:prstGeom prst="roundRect">
            <a:avLst/>
          </a:prstGeom>
          <a:solidFill>
            <a:srgbClr val="00E66E"/>
          </a:solidFill>
          <a:ln>
            <a:solidFill>
              <a:srgbClr val="00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76" name="사각형: 둥근 모서리 75">
            <a:extLst>
              <a:ext uri="{FF2B5EF4-FFF2-40B4-BE49-F238E27FC236}">
                <a16:creationId xmlns:a16="http://schemas.microsoft.com/office/drawing/2014/main" id="{390EBFF5-5169-4226-B38C-B3C9F99C7F86}"/>
              </a:ext>
            </a:extLst>
          </p:cNvPr>
          <p:cNvSpPr/>
          <p:nvPr/>
        </p:nvSpPr>
        <p:spPr>
          <a:xfrm>
            <a:off x="3785921" y="3991878"/>
            <a:ext cx="330323" cy="228600"/>
          </a:xfrm>
          <a:prstGeom prst="roundRect">
            <a:avLst/>
          </a:prstGeom>
          <a:solidFill>
            <a:srgbClr val="00E66E"/>
          </a:solidFill>
          <a:ln>
            <a:solidFill>
              <a:srgbClr val="00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77" name="사각형: 둥근 모서리 76">
            <a:extLst>
              <a:ext uri="{FF2B5EF4-FFF2-40B4-BE49-F238E27FC236}">
                <a16:creationId xmlns:a16="http://schemas.microsoft.com/office/drawing/2014/main" id="{E3973263-38C1-4F00-83AF-EB1ADFAF8AAB}"/>
              </a:ext>
            </a:extLst>
          </p:cNvPr>
          <p:cNvSpPr/>
          <p:nvPr/>
        </p:nvSpPr>
        <p:spPr>
          <a:xfrm>
            <a:off x="4181012" y="4095330"/>
            <a:ext cx="330323" cy="228600"/>
          </a:xfrm>
          <a:prstGeom prst="roundRect">
            <a:avLst/>
          </a:prstGeom>
          <a:solidFill>
            <a:srgbClr val="00E66E"/>
          </a:solidFill>
          <a:ln>
            <a:solidFill>
              <a:srgbClr val="00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78" name="사각형: 둥근 모서리 77">
            <a:extLst>
              <a:ext uri="{FF2B5EF4-FFF2-40B4-BE49-F238E27FC236}">
                <a16:creationId xmlns:a16="http://schemas.microsoft.com/office/drawing/2014/main" id="{F7A8653A-AEA6-48B9-A893-393D9BCECCC9}"/>
              </a:ext>
            </a:extLst>
          </p:cNvPr>
          <p:cNvSpPr/>
          <p:nvPr/>
        </p:nvSpPr>
        <p:spPr>
          <a:xfrm>
            <a:off x="3788502" y="4520771"/>
            <a:ext cx="330323" cy="228600"/>
          </a:xfrm>
          <a:prstGeom prst="roundRect">
            <a:avLst/>
          </a:prstGeom>
          <a:solidFill>
            <a:srgbClr val="00E66E"/>
          </a:solidFill>
          <a:ln>
            <a:solidFill>
              <a:srgbClr val="00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79" name="사각형: 둥근 모서리 78">
            <a:extLst>
              <a:ext uri="{FF2B5EF4-FFF2-40B4-BE49-F238E27FC236}">
                <a16:creationId xmlns:a16="http://schemas.microsoft.com/office/drawing/2014/main" id="{D6494708-92E3-462F-89D6-5BC35ACED2F0}"/>
              </a:ext>
            </a:extLst>
          </p:cNvPr>
          <p:cNvSpPr/>
          <p:nvPr/>
        </p:nvSpPr>
        <p:spPr>
          <a:xfrm>
            <a:off x="3435433" y="4292171"/>
            <a:ext cx="330323" cy="228600"/>
          </a:xfrm>
          <a:prstGeom prst="roundRect">
            <a:avLst/>
          </a:prstGeom>
          <a:solidFill>
            <a:srgbClr val="00E66E"/>
          </a:solidFill>
          <a:ln>
            <a:solidFill>
              <a:srgbClr val="00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80" name="사각형: 둥근 모서리 79">
            <a:extLst>
              <a:ext uri="{FF2B5EF4-FFF2-40B4-BE49-F238E27FC236}">
                <a16:creationId xmlns:a16="http://schemas.microsoft.com/office/drawing/2014/main" id="{0C71D9CA-1E8D-49A6-93B5-D12F3E01EAAB}"/>
              </a:ext>
            </a:extLst>
          </p:cNvPr>
          <p:cNvSpPr/>
          <p:nvPr/>
        </p:nvSpPr>
        <p:spPr>
          <a:xfrm>
            <a:off x="4253705" y="4613375"/>
            <a:ext cx="330323" cy="228600"/>
          </a:xfrm>
          <a:prstGeom prst="roundRect">
            <a:avLst/>
          </a:prstGeom>
          <a:solidFill>
            <a:srgbClr val="00E66E"/>
          </a:solidFill>
          <a:ln>
            <a:solidFill>
              <a:srgbClr val="00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81" name="사각형: 둥근 모서리 80">
            <a:extLst>
              <a:ext uri="{FF2B5EF4-FFF2-40B4-BE49-F238E27FC236}">
                <a16:creationId xmlns:a16="http://schemas.microsoft.com/office/drawing/2014/main" id="{969A2D94-7F4E-4AE1-A31C-A564B4068D6D}"/>
              </a:ext>
            </a:extLst>
          </p:cNvPr>
          <p:cNvSpPr/>
          <p:nvPr/>
        </p:nvSpPr>
        <p:spPr>
          <a:xfrm>
            <a:off x="3533676" y="4846730"/>
            <a:ext cx="330323" cy="228600"/>
          </a:xfrm>
          <a:prstGeom prst="roundRect">
            <a:avLst/>
          </a:prstGeom>
          <a:solidFill>
            <a:srgbClr val="00E66E"/>
          </a:solidFill>
          <a:ln>
            <a:solidFill>
              <a:srgbClr val="00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82" name="사각형: 둥근 모서리 81">
            <a:extLst>
              <a:ext uri="{FF2B5EF4-FFF2-40B4-BE49-F238E27FC236}">
                <a16:creationId xmlns:a16="http://schemas.microsoft.com/office/drawing/2014/main" id="{602E3BF3-3879-46BC-81FE-77C913A444A9}"/>
              </a:ext>
            </a:extLst>
          </p:cNvPr>
          <p:cNvSpPr/>
          <p:nvPr/>
        </p:nvSpPr>
        <p:spPr>
          <a:xfrm>
            <a:off x="3227836" y="5225192"/>
            <a:ext cx="330323" cy="228600"/>
          </a:xfrm>
          <a:prstGeom prst="roundRect">
            <a:avLst/>
          </a:prstGeom>
          <a:solidFill>
            <a:srgbClr val="00E66E"/>
          </a:solidFill>
          <a:ln>
            <a:solidFill>
              <a:srgbClr val="00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83" name="사각형: 둥근 모서리 82">
            <a:extLst>
              <a:ext uri="{FF2B5EF4-FFF2-40B4-BE49-F238E27FC236}">
                <a16:creationId xmlns:a16="http://schemas.microsoft.com/office/drawing/2014/main" id="{BCBCB6AE-47E2-434A-B323-49C3A21C7882}"/>
              </a:ext>
            </a:extLst>
          </p:cNvPr>
          <p:cNvSpPr/>
          <p:nvPr/>
        </p:nvSpPr>
        <p:spPr>
          <a:xfrm>
            <a:off x="4111728" y="4924516"/>
            <a:ext cx="330323" cy="228600"/>
          </a:xfrm>
          <a:prstGeom prst="roundRect">
            <a:avLst/>
          </a:prstGeom>
          <a:solidFill>
            <a:srgbClr val="00E66E"/>
          </a:solidFill>
          <a:ln>
            <a:solidFill>
              <a:srgbClr val="00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84" name="사각형: 둥근 모서리 83">
            <a:extLst>
              <a:ext uri="{FF2B5EF4-FFF2-40B4-BE49-F238E27FC236}">
                <a16:creationId xmlns:a16="http://schemas.microsoft.com/office/drawing/2014/main" id="{3730B46D-4A3D-4177-A5B9-3A7BD6D93652}"/>
              </a:ext>
            </a:extLst>
          </p:cNvPr>
          <p:cNvSpPr/>
          <p:nvPr/>
        </p:nvSpPr>
        <p:spPr>
          <a:xfrm>
            <a:off x="3849074" y="5213961"/>
            <a:ext cx="330323" cy="228600"/>
          </a:xfrm>
          <a:prstGeom prst="roundRect">
            <a:avLst/>
          </a:prstGeom>
          <a:solidFill>
            <a:srgbClr val="00E66E"/>
          </a:solidFill>
          <a:ln>
            <a:solidFill>
              <a:srgbClr val="00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85" name="사각형: 둥근 모서리 84">
            <a:extLst>
              <a:ext uri="{FF2B5EF4-FFF2-40B4-BE49-F238E27FC236}">
                <a16:creationId xmlns:a16="http://schemas.microsoft.com/office/drawing/2014/main" id="{77C85FAF-DBD3-47BE-9738-CC4DEFF38740}"/>
              </a:ext>
            </a:extLst>
          </p:cNvPr>
          <p:cNvSpPr/>
          <p:nvPr/>
        </p:nvSpPr>
        <p:spPr>
          <a:xfrm>
            <a:off x="4226619" y="5431713"/>
            <a:ext cx="330323" cy="228600"/>
          </a:xfrm>
          <a:prstGeom prst="roundRect">
            <a:avLst/>
          </a:prstGeom>
          <a:solidFill>
            <a:srgbClr val="00E66E"/>
          </a:solidFill>
          <a:ln>
            <a:solidFill>
              <a:srgbClr val="00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86" name="사각형: 둥근 모서리 85">
            <a:extLst>
              <a:ext uri="{FF2B5EF4-FFF2-40B4-BE49-F238E27FC236}">
                <a16:creationId xmlns:a16="http://schemas.microsoft.com/office/drawing/2014/main" id="{28798288-A6D3-4DE4-9FC1-16D0CD031CB5}"/>
              </a:ext>
            </a:extLst>
          </p:cNvPr>
          <p:cNvSpPr/>
          <p:nvPr/>
        </p:nvSpPr>
        <p:spPr>
          <a:xfrm>
            <a:off x="4598268" y="4143468"/>
            <a:ext cx="330323" cy="228600"/>
          </a:xfrm>
          <a:prstGeom prst="roundRect">
            <a:avLst/>
          </a:prstGeom>
          <a:solidFill>
            <a:srgbClr val="00E66E"/>
          </a:solidFill>
          <a:ln>
            <a:solidFill>
              <a:srgbClr val="00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87" name="사각형: 둥근 모서리 86">
            <a:extLst>
              <a:ext uri="{FF2B5EF4-FFF2-40B4-BE49-F238E27FC236}">
                <a16:creationId xmlns:a16="http://schemas.microsoft.com/office/drawing/2014/main" id="{438B1551-03CF-4E29-A280-35C13B58E766}"/>
              </a:ext>
            </a:extLst>
          </p:cNvPr>
          <p:cNvSpPr/>
          <p:nvPr/>
        </p:nvSpPr>
        <p:spPr>
          <a:xfrm>
            <a:off x="4590536" y="4902820"/>
            <a:ext cx="330323" cy="228600"/>
          </a:xfrm>
          <a:prstGeom prst="roundRect">
            <a:avLst/>
          </a:prstGeom>
          <a:solidFill>
            <a:srgbClr val="00E66E"/>
          </a:solidFill>
          <a:ln>
            <a:solidFill>
              <a:srgbClr val="00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88" name="사각형: 둥근 모서리 87">
            <a:extLst>
              <a:ext uri="{FF2B5EF4-FFF2-40B4-BE49-F238E27FC236}">
                <a16:creationId xmlns:a16="http://schemas.microsoft.com/office/drawing/2014/main" id="{E6649D85-5F45-4E28-AE08-CA3F7C67A121}"/>
              </a:ext>
            </a:extLst>
          </p:cNvPr>
          <p:cNvSpPr/>
          <p:nvPr/>
        </p:nvSpPr>
        <p:spPr>
          <a:xfrm>
            <a:off x="3541513" y="5627207"/>
            <a:ext cx="330323" cy="228600"/>
          </a:xfrm>
          <a:prstGeom prst="roundRect">
            <a:avLst/>
          </a:prstGeom>
          <a:solidFill>
            <a:srgbClr val="00E66E"/>
          </a:solidFill>
          <a:ln>
            <a:solidFill>
              <a:srgbClr val="00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89" name="사각형: 둥근 모서리 88">
            <a:extLst>
              <a:ext uri="{FF2B5EF4-FFF2-40B4-BE49-F238E27FC236}">
                <a16:creationId xmlns:a16="http://schemas.microsoft.com/office/drawing/2014/main" id="{711F4E4F-29BF-4EB1-8CF2-02AE9E5B3BDA}"/>
              </a:ext>
            </a:extLst>
          </p:cNvPr>
          <p:cNvSpPr/>
          <p:nvPr/>
        </p:nvSpPr>
        <p:spPr>
          <a:xfrm>
            <a:off x="2987974" y="4613375"/>
            <a:ext cx="330323" cy="228600"/>
          </a:xfrm>
          <a:prstGeom prst="roundRect">
            <a:avLst/>
          </a:prstGeom>
          <a:solidFill>
            <a:srgbClr val="00E66E"/>
          </a:solidFill>
          <a:ln>
            <a:solidFill>
              <a:srgbClr val="00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90" name="사각형: 둥근 모서리 89">
            <a:extLst>
              <a:ext uri="{FF2B5EF4-FFF2-40B4-BE49-F238E27FC236}">
                <a16:creationId xmlns:a16="http://schemas.microsoft.com/office/drawing/2014/main" id="{596FB7B0-6846-404C-9215-DF39974E6965}"/>
              </a:ext>
            </a:extLst>
          </p:cNvPr>
          <p:cNvSpPr/>
          <p:nvPr/>
        </p:nvSpPr>
        <p:spPr>
          <a:xfrm>
            <a:off x="5524318" y="3934728"/>
            <a:ext cx="330323" cy="228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11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92" name="사각형: 둥근 모서리 91">
            <a:extLst>
              <a:ext uri="{FF2B5EF4-FFF2-40B4-BE49-F238E27FC236}">
                <a16:creationId xmlns:a16="http://schemas.microsoft.com/office/drawing/2014/main" id="{E716C1BC-B970-412C-AC59-6A63E96AC5E9}"/>
              </a:ext>
            </a:extLst>
          </p:cNvPr>
          <p:cNvSpPr/>
          <p:nvPr/>
        </p:nvSpPr>
        <p:spPr>
          <a:xfrm>
            <a:off x="5585393" y="4257768"/>
            <a:ext cx="330323" cy="228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11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93" name="사각형: 둥근 모서리 92">
            <a:extLst>
              <a:ext uri="{FF2B5EF4-FFF2-40B4-BE49-F238E27FC236}">
                <a16:creationId xmlns:a16="http://schemas.microsoft.com/office/drawing/2014/main" id="{0D0F46F1-FB62-48B5-8C7F-48024074FA26}"/>
              </a:ext>
            </a:extLst>
          </p:cNvPr>
          <p:cNvSpPr/>
          <p:nvPr/>
        </p:nvSpPr>
        <p:spPr>
          <a:xfrm>
            <a:off x="5091830" y="4134445"/>
            <a:ext cx="330323" cy="228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11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94" name="사각형: 둥근 모서리 93">
            <a:extLst>
              <a:ext uri="{FF2B5EF4-FFF2-40B4-BE49-F238E27FC236}">
                <a16:creationId xmlns:a16="http://schemas.microsoft.com/office/drawing/2014/main" id="{713DFDF0-420A-4E60-91B5-CA64B8827B9C}"/>
              </a:ext>
            </a:extLst>
          </p:cNvPr>
          <p:cNvSpPr/>
          <p:nvPr/>
        </p:nvSpPr>
        <p:spPr>
          <a:xfrm>
            <a:off x="5975348" y="4406471"/>
            <a:ext cx="330323" cy="228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11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95" name="사각형: 둥근 모서리 94">
            <a:extLst>
              <a:ext uri="{FF2B5EF4-FFF2-40B4-BE49-F238E27FC236}">
                <a16:creationId xmlns:a16="http://schemas.microsoft.com/office/drawing/2014/main" id="{BEF3FE05-2E6B-418D-BBED-CEC97C792222}"/>
              </a:ext>
            </a:extLst>
          </p:cNvPr>
          <p:cNvSpPr/>
          <p:nvPr/>
        </p:nvSpPr>
        <p:spPr>
          <a:xfrm>
            <a:off x="5281476" y="4606188"/>
            <a:ext cx="330323" cy="228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11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96" name="사각형: 둥근 모서리 95">
            <a:extLst>
              <a:ext uri="{FF2B5EF4-FFF2-40B4-BE49-F238E27FC236}">
                <a16:creationId xmlns:a16="http://schemas.microsoft.com/office/drawing/2014/main" id="{538050B7-C151-4B8E-9A8C-363FEFDC035B}"/>
              </a:ext>
            </a:extLst>
          </p:cNvPr>
          <p:cNvSpPr/>
          <p:nvPr/>
        </p:nvSpPr>
        <p:spPr>
          <a:xfrm>
            <a:off x="5799264" y="4996592"/>
            <a:ext cx="330323" cy="228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11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97" name="사각형: 둥근 모서리 96">
            <a:extLst>
              <a:ext uri="{FF2B5EF4-FFF2-40B4-BE49-F238E27FC236}">
                <a16:creationId xmlns:a16="http://schemas.microsoft.com/office/drawing/2014/main" id="{078375A2-BCCB-460E-A792-6DC9269C2F56}"/>
              </a:ext>
            </a:extLst>
          </p:cNvPr>
          <p:cNvSpPr/>
          <p:nvPr/>
        </p:nvSpPr>
        <p:spPr>
          <a:xfrm>
            <a:off x="6298311" y="4720488"/>
            <a:ext cx="330323" cy="228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11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98" name="사각형: 둥근 모서리 97">
            <a:extLst>
              <a:ext uri="{FF2B5EF4-FFF2-40B4-BE49-F238E27FC236}">
                <a16:creationId xmlns:a16="http://schemas.microsoft.com/office/drawing/2014/main" id="{4C52D666-3ECC-47B2-BEB7-5171417145BF}"/>
              </a:ext>
            </a:extLst>
          </p:cNvPr>
          <p:cNvSpPr/>
          <p:nvPr/>
        </p:nvSpPr>
        <p:spPr>
          <a:xfrm>
            <a:off x="5716985" y="4710842"/>
            <a:ext cx="330323" cy="228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11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99" name="사각형: 둥근 모서리 98">
            <a:extLst>
              <a:ext uri="{FF2B5EF4-FFF2-40B4-BE49-F238E27FC236}">
                <a16:creationId xmlns:a16="http://schemas.microsoft.com/office/drawing/2014/main" id="{A97EFF53-3736-464C-9620-FE659ADEE948}"/>
              </a:ext>
            </a:extLst>
          </p:cNvPr>
          <p:cNvSpPr/>
          <p:nvPr/>
        </p:nvSpPr>
        <p:spPr>
          <a:xfrm>
            <a:off x="5269888" y="5049048"/>
            <a:ext cx="330323" cy="228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11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100" name="사각형: 둥근 모서리 99">
            <a:extLst>
              <a:ext uri="{FF2B5EF4-FFF2-40B4-BE49-F238E27FC236}">
                <a16:creationId xmlns:a16="http://schemas.microsoft.com/office/drawing/2014/main" id="{38924CC3-3D2A-4205-BD6B-7C6114D7D386}"/>
              </a:ext>
            </a:extLst>
          </p:cNvPr>
          <p:cNvSpPr/>
          <p:nvPr/>
        </p:nvSpPr>
        <p:spPr>
          <a:xfrm>
            <a:off x="5105590" y="5406491"/>
            <a:ext cx="330323" cy="228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11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101" name="사각형: 둥근 모서리 100">
            <a:extLst>
              <a:ext uri="{FF2B5EF4-FFF2-40B4-BE49-F238E27FC236}">
                <a16:creationId xmlns:a16="http://schemas.microsoft.com/office/drawing/2014/main" id="{D4FD49AB-550C-4560-B901-657BF21D7206}"/>
              </a:ext>
            </a:extLst>
          </p:cNvPr>
          <p:cNvSpPr/>
          <p:nvPr/>
        </p:nvSpPr>
        <p:spPr>
          <a:xfrm>
            <a:off x="5281476" y="5763934"/>
            <a:ext cx="330323" cy="228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11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102" name="사각형: 둥근 모서리 101">
            <a:extLst>
              <a:ext uri="{FF2B5EF4-FFF2-40B4-BE49-F238E27FC236}">
                <a16:creationId xmlns:a16="http://schemas.microsoft.com/office/drawing/2014/main" id="{139BA603-9796-45B3-8C89-39B7481BA401}"/>
              </a:ext>
            </a:extLst>
          </p:cNvPr>
          <p:cNvSpPr/>
          <p:nvPr/>
        </p:nvSpPr>
        <p:spPr>
          <a:xfrm>
            <a:off x="5695640" y="5442561"/>
            <a:ext cx="330323" cy="228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11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103" name="사각형: 둥근 모서리 102">
            <a:extLst>
              <a:ext uri="{FF2B5EF4-FFF2-40B4-BE49-F238E27FC236}">
                <a16:creationId xmlns:a16="http://schemas.microsoft.com/office/drawing/2014/main" id="{472FD6E7-3BDB-4885-A61A-3907C3628B32}"/>
              </a:ext>
            </a:extLst>
          </p:cNvPr>
          <p:cNvSpPr/>
          <p:nvPr/>
        </p:nvSpPr>
        <p:spPr>
          <a:xfrm>
            <a:off x="5882534" y="5878234"/>
            <a:ext cx="330323" cy="228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11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104" name="사각형: 둥근 모서리 103">
            <a:extLst>
              <a:ext uri="{FF2B5EF4-FFF2-40B4-BE49-F238E27FC236}">
                <a16:creationId xmlns:a16="http://schemas.microsoft.com/office/drawing/2014/main" id="{9F6023DF-4B2C-49AF-B9E8-A4CFFCC9ACEE}"/>
              </a:ext>
            </a:extLst>
          </p:cNvPr>
          <p:cNvSpPr/>
          <p:nvPr/>
        </p:nvSpPr>
        <p:spPr>
          <a:xfrm>
            <a:off x="6130737" y="5339492"/>
            <a:ext cx="330323" cy="228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11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105" name="사각형: 둥근 모서리 104">
            <a:extLst>
              <a:ext uri="{FF2B5EF4-FFF2-40B4-BE49-F238E27FC236}">
                <a16:creationId xmlns:a16="http://schemas.microsoft.com/office/drawing/2014/main" id="{C286B515-8099-4A84-9E8D-D4F4678E4D4F}"/>
              </a:ext>
            </a:extLst>
          </p:cNvPr>
          <p:cNvSpPr/>
          <p:nvPr/>
        </p:nvSpPr>
        <p:spPr>
          <a:xfrm>
            <a:off x="6302351" y="5763934"/>
            <a:ext cx="330323" cy="228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11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106" name="사각형: 둥근 모서리 105">
            <a:extLst>
              <a:ext uri="{FF2B5EF4-FFF2-40B4-BE49-F238E27FC236}">
                <a16:creationId xmlns:a16="http://schemas.microsoft.com/office/drawing/2014/main" id="{4D2170B3-8722-4D96-922C-93D21ACD4608}"/>
              </a:ext>
            </a:extLst>
          </p:cNvPr>
          <p:cNvSpPr/>
          <p:nvPr/>
        </p:nvSpPr>
        <p:spPr>
          <a:xfrm>
            <a:off x="6534960" y="5075330"/>
            <a:ext cx="330323" cy="228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11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107" name="사각형: 둥근 모서리 106">
            <a:extLst>
              <a:ext uri="{FF2B5EF4-FFF2-40B4-BE49-F238E27FC236}">
                <a16:creationId xmlns:a16="http://schemas.microsoft.com/office/drawing/2014/main" id="{7EEFF6F3-A46E-442B-AB77-0658755CE43E}"/>
              </a:ext>
            </a:extLst>
          </p:cNvPr>
          <p:cNvSpPr/>
          <p:nvPr/>
        </p:nvSpPr>
        <p:spPr>
          <a:xfrm>
            <a:off x="6628634" y="5453792"/>
            <a:ext cx="330323" cy="228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11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108" name="사각형: 둥근 모서리 107">
            <a:extLst>
              <a:ext uri="{FF2B5EF4-FFF2-40B4-BE49-F238E27FC236}">
                <a16:creationId xmlns:a16="http://schemas.microsoft.com/office/drawing/2014/main" id="{35C27B19-4739-485B-9F95-BF90BE8FEAEA}"/>
              </a:ext>
            </a:extLst>
          </p:cNvPr>
          <p:cNvSpPr/>
          <p:nvPr/>
        </p:nvSpPr>
        <p:spPr>
          <a:xfrm>
            <a:off x="5963948" y="3991878"/>
            <a:ext cx="330323" cy="228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11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53" name="사각형: 둥근 모서리 52">
            <a:extLst>
              <a:ext uri="{FF2B5EF4-FFF2-40B4-BE49-F238E27FC236}">
                <a16:creationId xmlns:a16="http://schemas.microsoft.com/office/drawing/2014/main" id="{8836F27D-3F29-4FEF-B1A0-8C1E5BA72632}"/>
              </a:ext>
            </a:extLst>
          </p:cNvPr>
          <p:cNvSpPr/>
          <p:nvPr/>
        </p:nvSpPr>
        <p:spPr>
          <a:xfrm>
            <a:off x="1499248" y="1690424"/>
            <a:ext cx="8940152" cy="2043376"/>
          </a:xfrm>
          <a:prstGeom prst="roundRect">
            <a:avLst>
              <a:gd name="adj" fmla="val 1372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ea typeface="나눔고딕" panose="020D0604000000000000" pitchFamily="50" charset="-127"/>
              <a:cs typeface="Arial" panose="020B0604020202020204" pitchFamily="34" charset="0"/>
            </a:endParaRPr>
          </a:p>
        </p:txBody>
      </p:sp>
      <p:cxnSp>
        <p:nvCxnSpPr>
          <p:cNvPr id="54" name="Straight Arrow Connector 7">
            <a:extLst>
              <a:ext uri="{FF2B5EF4-FFF2-40B4-BE49-F238E27FC236}">
                <a16:creationId xmlns:a16="http://schemas.microsoft.com/office/drawing/2014/main" id="{36DD31B9-CBC2-4AD7-94B9-1255A0CD4A23}"/>
              </a:ext>
            </a:extLst>
          </p:cNvPr>
          <p:cNvCxnSpPr>
            <a:cxnSpLocks/>
          </p:cNvCxnSpPr>
          <p:nvPr/>
        </p:nvCxnSpPr>
        <p:spPr>
          <a:xfrm flipV="1">
            <a:off x="2704726" y="2777482"/>
            <a:ext cx="318678" cy="1"/>
          </a:xfrm>
          <a:prstGeom prst="straightConnector1">
            <a:avLst/>
          </a:prstGeom>
          <a:ln w="63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Rounded Rectangle 9">
            <a:extLst>
              <a:ext uri="{FF2B5EF4-FFF2-40B4-BE49-F238E27FC236}">
                <a16:creationId xmlns:a16="http://schemas.microsoft.com/office/drawing/2014/main" id="{E63E5E1D-7740-421B-A4FD-B6BFD1A5B1A1}"/>
              </a:ext>
            </a:extLst>
          </p:cNvPr>
          <p:cNvSpPr/>
          <p:nvPr/>
        </p:nvSpPr>
        <p:spPr>
          <a:xfrm>
            <a:off x="4835286" y="2070172"/>
            <a:ext cx="1424418" cy="13507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dirty="0">
                <a:solidFill>
                  <a:srgbClr val="1100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Mutation</a:t>
            </a:r>
          </a:p>
        </p:txBody>
      </p:sp>
      <p:cxnSp>
        <p:nvCxnSpPr>
          <p:cNvPr id="56" name="Straight Arrow Connector 7">
            <a:extLst>
              <a:ext uri="{FF2B5EF4-FFF2-40B4-BE49-F238E27FC236}">
                <a16:creationId xmlns:a16="http://schemas.microsoft.com/office/drawing/2014/main" id="{0E93A2E9-3DC8-41CA-8670-E7F45EE4AFA2}"/>
              </a:ext>
            </a:extLst>
          </p:cNvPr>
          <p:cNvCxnSpPr>
            <a:cxnSpLocks/>
            <a:endCxn id="55" idx="1"/>
          </p:cNvCxnSpPr>
          <p:nvPr/>
        </p:nvCxnSpPr>
        <p:spPr>
          <a:xfrm flipV="1">
            <a:off x="4598268" y="2745572"/>
            <a:ext cx="237018" cy="2422"/>
          </a:xfrm>
          <a:prstGeom prst="straightConnector1">
            <a:avLst/>
          </a:prstGeom>
          <a:ln w="6350">
            <a:tailEnd type="arrow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7">
            <a:extLst>
              <a:ext uri="{FF2B5EF4-FFF2-40B4-BE49-F238E27FC236}">
                <a16:creationId xmlns:a16="http://schemas.microsoft.com/office/drawing/2014/main" id="{C5402129-F4D9-4D05-9BA2-9D70D3D2FC37}"/>
              </a:ext>
            </a:extLst>
          </p:cNvPr>
          <p:cNvCxnSpPr>
            <a:cxnSpLocks/>
            <a:stCxn id="55" idx="3"/>
          </p:cNvCxnSpPr>
          <p:nvPr/>
        </p:nvCxnSpPr>
        <p:spPr>
          <a:xfrm flipV="1">
            <a:off x="6259704" y="2725963"/>
            <a:ext cx="215539" cy="19609"/>
          </a:xfrm>
          <a:prstGeom prst="straightConnector1">
            <a:avLst/>
          </a:prstGeom>
          <a:ln w="6350">
            <a:tailEnd type="arrow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Can 76">
            <a:extLst>
              <a:ext uri="{FF2B5EF4-FFF2-40B4-BE49-F238E27FC236}">
                <a16:creationId xmlns:a16="http://schemas.microsoft.com/office/drawing/2014/main" id="{0FB69BC3-A0BB-41E9-802D-428515BF2F64}"/>
              </a:ext>
            </a:extLst>
          </p:cNvPr>
          <p:cNvSpPr/>
          <p:nvPr/>
        </p:nvSpPr>
        <p:spPr>
          <a:xfrm>
            <a:off x="8748270" y="2115101"/>
            <a:ext cx="1233930" cy="1206506"/>
          </a:xfrm>
          <a:prstGeom prst="can">
            <a:avLst>
              <a:gd name="adj" fmla="val 2568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Shrunken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Corpus</a:t>
            </a:r>
            <a:endParaRPr lang="en-K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Straight Arrow Connector 7">
            <a:extLst>
              <a:ext uri="{FF2B5EF4-FFF2-40B4-BE49-F238E27FC236}">
                <a16:creationId xmlns:a16="http://schemas.microsoft.com/office/drawing/2014/main" id="{084E4BF9-5A8E-42AA-9E0F-EB0CF1812AA5}"/>
              </a:ext>
            </a:extLst>
          </p:cNvPr>
          <p:cNvCxnSpPr>
            <a:cxnSpLocks/>
          </p:cNvCxnSpPr>
          <p:nvPr/>
        </p:nvCxnSpPr>
        <p:spPr>
          <a:xfrm>
            <a:off x="8541962" y="2725963"/>
            <a:ext cx="215539" cy="15582"/>
          </a:xfrm>
          <a:prstGeom prst="straightConnector1">
            <a:avLst/>
          </a:prstGeom>
          <a:ln w="6350">
            <a:tailEnd type="arrow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연결선: 꺾임 60">
            <a:extLst>
              <a:ext uri="{FF2B5EF4-FFF2-40B4-BE49-F238E27FC236}">
                <a16:creationId xmlns:a16="http://schemas.microsoft.com/office/drawing/2014/main" id="{7D88FF8C-2A2A-4547-8C12-21546B128C14}"/>
              </a:ext>
            </a:extLst>
          </p:cNvPr>
          <p:cNvCxnSpPr>
            <a:cxnSpLocks/>
            <a:stCxn id="58" idx="4"/>
            <a:endCxn id="91" idx="2"/>
          </p:cNvCxnSpPr>
          <p:nvPr/>
        </p:nvCxnSpPr>
        <p:spPr>
          <a:xfrm flipH="1">
            <a:off x="2854863" y="2718354"/>
            <a:ext cx="7127337" cy="59128"/>
          </a:xfrm>
          <a:prstGeom prst="bentConnector4">
            <a:avLst>
              <a:gd name="adj1" fmla="val -3207"/>
              <a:gd name="adj2" fmla="val 1406868"/>
            </a:avLst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14">
            <a:extLst>
              <a:ext uri="{FF2B5EF4-FFF2-40B4-BE49-F238E27FC236}">
                <a16:creationId xmlns:a16="http://schemas.microsoft.com/office/drawing/2014/main" id="{ABE9AB49-5518-4BEE-ADCC-7785B4BCE17C}"/>
              </a:ext>
            </a:extLst>
          </p:cNvPr>
          <p:cNvSpPr>
            <a:spLocks/>
          </p:cNvSpPr>
          <p:nvPr/>
        </p:nvSpPr>
        <p:spPr>
          <a:xfrm>
            <a:off x="2478116" y="1707391"/>
            <a:ext cx="753493" cy="1070091"/>
          </a:xfrm>
          <a:prstGeom prst="rect">
            <a:avLst/>
          </a:prstGeom>
          <a:noFill/>
          <a:ln w="9525"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09" name="Can 76">
            <a:extLst>
              <a:ext uri="{FF2B5EF4-FFF2-40B4-BE49-F238E27FC236}">
                <a16:creationId xmlns:a16="http://schemas.microsoft.com/office/drawing/2014/main" id="{A0A7223D-A2CD-4129-800C-F86691FFFDEB}"/>
              </a:ext>
            </a:extLst>
          </p:cNvPr>
          <p:cNvSpPr/>
          <p:nvPr/>
        </p:nvSpPr>
        <p:spPr>
          <a:xfrm>
            <a:off x="1650777" y="2030954"/>
            <a:ext cx="1052557" cy="1462590"/>
          </a:xfrm>
          <a:prstGeom prst="can">
            <a:avLst>
              <a:gd name="adj" fmla="val 267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altLang="ko-KR" sz="2000" dirty="0">
                <a:solidFill>
                  <a:schemeClr val="tx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Initial </a:t>
            </a:r>
            <a:br>
              <a:rPr lang="en-US" altLang="ko-KR" sz="2000" dirty="0">
                <a:solidFill>
                  <a:schemeClr val="tx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</a:br>
            <a:r>
              <a:rPr lang="en-KR" altLang="ko-KR" sz="2000" dirty="0">
                <a:solidFill>
                  <a:schemeClr val="tx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Corpus</a:t>
            </a:r>
            <a:endParaRPr lang="en-US" altLang="ko-KR" sz="2000" dirty="0">
              <a:solidFill>
                <a:schemeClr val="tx1"/>
              </a:solidFill>
              <a:latin typeface="Arial" panose="020B0604020202020204" pitchFamily="34" charset="0"/>
              <a:ea typeface="나눔고딕" panose="020D06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110" name="Rounded Rectangle 40">
            <a:extLst>
              <a:ext uri="{FF2B5EF4-FFF2-40B4-BE49-F238E27FC236}">
                <a16:creationId xmlns:a16="http://schemas.microsoft.com/office/drawing/2014/main" id="{0E5CDFBF-1656-463C-BEB5-1F046ED2B48E}"/>
              </a:ext>
            </a:extLst>
          </p:cNvPr>
          <p:cNvSpPr/>
          <p:nvPr/>
        </p:nvSpPr>
        <p:spPr>
          <a:xfrm>
            <a:off x="6475243" y="2030954"/>
            <a:ext cx="2066719" cy="1390017"/>
          </a:xfrm>
          <a:prstGeom prst="roundRect">
            <a:avLst>
              <a:gd name="adj" fmla="val 855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rtlCol="0" anchor="ctr"/>
          <a:lstStyle/>
          <a:p>
            <a:pPr algn="ctr">
              <a:lnSpc>
                <a:spcPct val="80000"/>
              </a:lnSpc>
            </a:pPr>
            <a:r>
              <a:rPr lang="en-US" altLang="ko-KR" sz="2400" b="1" dirty="0">
                <a:solidFill>
                  <a:schemeClr val="tx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Domain-wise</a:t>
            </a:r>
            <a:r>
              <a:rPr lang="en-KR" altLang="ko-KR" sz="2400" b="1" dirty="0">
                <a:solidFill>
                  <a:schemeClr val="tx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  <a:br>
              <a:rPr lang="en-US" altLang="ko-KR" sz="2400" b="1" dirty="0">
                <a:solidFill>
                  <a:schemeClr val="tx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</a:br>
            <a:r>
              <a:rPr lang="en-KR" altLang="ko-KR" sz="2400" b="1" dirty="0">
                <a:solidFill>
                  <a:schemeClr val="tx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Corpus</a:t>
            </a:r>
            <a:r>
              <a:rPr lang="en-US" altLang="ko-KR" sz="2400" b="1" dirty="0">
                <a:solidFill>
                  <a:schemeClr val="tx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  <a:r>
              <a:rPr lang="en-KR" altLang="ko-KR" sz="2400" b="1" dirty="0">
                <a:solidFill>
                  <a:schemeClr val="tx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Shrinking</a:t>
            </a:r>
          </a:p>
        </p:txBody>
      </p:sp>
      <p:sp>
        <p:nvSpPr>
          <p:cNvPr id="111" name="Rounded Rectangle 9">
            <a:extLst>
              <a:ext uri="{FF2B5EF4-FFF2-40B4-BE49-F238E27FC236}">
                <a16:creationId xmlns:a16="http://schemas.microsoft.com/office/drawing/2014/main" id="{BB222A6D-8A3B-4471-B92A-9AF71EEE99A2}"/>
              </a:ext>
            </a:extLst>
          </p:cNvPr>
          <p:cNvSpPr/>
          <p:nvPr/>
        </p:nvSpPr>
        <p:spPr>
          <a:xfrm>
            <a:off x="3022664" y="2070172"/>
            <a:ext cx="1584508" cy="1355643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C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Mutation</a:t>
            </a:r>
          </a:p>
        </p:txBody>
      </p:sp>
    </p:spTree>
    <p:extLst>
      <p:ext uri="{BB962C8B-B14F-4D97-AF65-F5344CB8AC3E}">
        <p14:creationId xmlns:p14="http://schemas.microsoft.com/office/powerpoint/2010/main" val="197076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1" presetClass="exit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0"/>
                            </p:stCondLst>
                            <p:childTnLst>
                              <p:par>
                                <p:cTn id="150" presetID="1" presetClass="entr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7" grpId="2" animBg="1"/>
      <p:bldP spid="77" grpId="3" animBg="1"/>
      <p:bldP spid="77" grpId="4" animBg="1"/>
      <p:bldP spid="77" grpId="5" animBg="1"/>
      <p:bldP spid="77" grpId="6" animBg="1"/>
      <p:bldP spid="78" grpId="0" animBg="1"/>
      <p:bldP spid="78" grpId="1" animBg="1"/>
      <p:bldP spid="78" grpId="2" animBg="1"/>
      <p:bldP spid="78" grpId="3" animBg="1"/>
      <p:bldP spid="78" grpId="4" animBg="1"/>
      <p:bldP spid="78" grpId="5" animBg="1"/>
      <p:bldP spid="78" grpId="6" animBg="1"/>
      <p:bldP spid="79" grpId="0" animBg="1"/>
      <p:bldP spid="79" grpId="1" animBg="1"/>
      <p:bldP spid="79" grpId="2" animBg="1"/>
      <p:bldP spid="79" grpId="3" animBg="1"/>
      <p:bldP spid="79" grpId="4" animBg="1"/>
      <p:bldP spid="79" grpId="5" animBg="1"/>
      <p:bldP spid="79" grpId="6" animBg="1"/>
      <p:bldP spid="81" grpId="0" animBg="1"/>
      <p:bldP spid="81" grpId="1" animBg="1"/>
      <p:bldP spid="81" grpId="2" animBg="1"/>
      <p:bldP spid="81" grpId="3" animBg="1"/>
      <p:bldP spid="81" grpId="4" animBg="1"/>
      <p:bldP spid="81" grpId="5" animBg="1"/>
      <p:bldP spid="81" grpId="6" animBg="1"/>
      <p:bldP spid="84" grpId="0" animBg="1"/>
      <p:bldP spid="84" grpId="1" animBg="1"/>
      <p:bldP spid="84" grpId="2" animBg="1"/>
      <p:bldP spid="84" grpId="3" animBg="1"/>
      <p:bldP spid="84" grpId="4" animBg="1"/>
      <p:bldP spid="84" grpId="5" animBg="1"/>
      <p:bldP spid="84" grpId="6" animBg="1"/>
      <p:bldP spid="94" grpId="0" animBg="1"/>
      <p:bldP spid="94" grpId="1" animBg="1"/>
      <p:bldP spid="94" grpId="2" animBg="1"/>
      <p:bldP spid="94" grpId="3" animBg="1"/>
      <p:bldP spid="94" grpId="4" animBg="1"/>
      <p:bldP spid="94" grpId="5" animBg="1"/>
      <p:bldP spid="94" grpId="6" animBg="1"/>
      <p:bldP spid="96" grpId="0" animBg="1"/>
      <p:bldP spid="96" grpId="1" animBg="1"/>
      <p:bldP spid="96" grpId="2" animBg="1"/>
      <p:bldP spid="96" grpId="3" animBg="1"/>
      <p:bldP spid="96" grpId="4" animBg="1"/>
      <p:bldP spid="96" grpId="5" animBg="1"/>
      <p:bldP spid="96" grpId="6" animBg="1"/>
      <p:bldP spid="98" grpId="0" animBg="1"/>
      <p:bldP spid="98" grpId="1" animBg="1"/>
      <p:bldP spid="98" grpId="2" animBg="1"/>
      <p:bldP spid="98" grpId="3" animBg="1"/>
      <p:bldP spid="98" grpId="4" animBg="1"/>
      <p:bldP spid="98" grpId="5" animBg="1"/>
      <p:bldP spid="98" grpId="6" animBg="1"/>
      <p:bldP spid="99" grpId="0" animBg="1"/>
      <p:bldP spid="99" grpId="1" animBg="1"/>
      <p:bldP spid="99" grpId="2" animBg="1"/>
      <p:bldP spid="99" grpId="3" animBg="1"/>
      <p:bldP spid="99" grpId="4" animBg="1"/>
      <p:bldP spid="99" grpId="5" animBg="1"/>
      <p:bldP spid="99" grpId="6" animBg="1"/>
      <p:bldP spid="100" grpId="0" animBg="1"/>
      <p:bldP spid="100" grpId="1" animBg="1"/>
      <p:bldP spid="100" grpId="2" animBg="1"/>
      <p:bldP spid="100" grpId="3" animBg="1"/>
      <p:bldP spid="100" grpId="4" animBg="1"/>
      <p:bldP spid="100" grpId="5" animBg="1"/>
      <p:bldP spid="100" grpId="6" animBg="1"/>
      <p:bldP spid="103" grpId="0" animBg="1"/>
      <p:bldP spid="103" grpId="1" animBg="1"/>
      <p:bldP spid="103" grpId="2" animBg="1"/>
      <p:bldP spid="103" grpId="3" animBg="1"/>
      <p:bldP spid="103" grpId="4" animBg="1"/>
      <p:bldP spid="103" grpId="5" animBg="1"/>
      <p:bldP spid="103" grpId="6" animBg="1"/>
      <p:bldP spid="104" grpId="0" animBg="1"/>
      <p:bldP spid="104" grpId="1" animBg="1"/>
      <p:bldP spid="104" grpId="2" animBg="1"/>
      <p:bldP spid="104" grpId="3" animBg="1"/>
      <p:bldP spid="104" grpId="4" animBg="1"/>
      <p:bldP spid="104" grpId="5" animBg="1"/>
      <p:bldP spid="104" grpId="6" animBg="1"/>
      <p:bldP spid="107" grpId="0" animBg="1"/>
      <p:bldP spid="107" grpId="1" animBg="1"/>
      <p:bldP spid="107" grpId="2" animBg="1"/>
      <p:bldP spid="107" grpId="3" animBg="1"/>
      <p:bldP spid="107" grpId="4" animBg="1"/>
      <p:bldP spid="107" grpId="5" animBg="1"/>
      <p:bldP spid="107" grpId="6" animBg="1"/>
      <p:bldP spid="108" grpId="0" animBg="1"/>
      <p:bldP spid="108" grpId="1" animBg="1"/>
      <p:bldP spid="108" grpId="2" animBg="1"/>
      <p:bldP spid="108" grpId="3" animBg="1"/>
      <p:bldP spid="108" grpId="4" animBg="1"/>
      <p:bldP spid="108" grpId="5" animBg="1"/>
      <p:bldP spid="108" grpId="6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D218A4D5-4F3A-4330-9CBC-0FD3603E2013}"/>
              </a:ext>
            </a:extLst>
          </p:cNvPr>
          <p:cNvSpPr/>
          <p:nvPr/>
        </p:nvSpPr>
        <p:spPr>
          <a:xfrm>
            <a:off x="1383879" y="1815990"/>
            <a:ext cx="9424242" cy="101663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CLI (Command Line Interface) programs use </a:t>
            </a:r>
            <a:r>
              <a:rPr lang="en-US" altLang="ko-KR" sz="2400" b="1" dirty="0">
                <a:solidFill>
                  <a:srgbClr val="00C05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command lines</a:t>
            </a:r>
            <a:b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to determine </a:t>
            </a:r>
            <a:r>
              <a:rPr lang="en-US" altLang="ko-KR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which features to execute </a:t>
            </a:r>
            <a:endParaRPr lang="ko-KR" altLang="en-US" sz="2400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BE992093-E4A5-488C-9E71-075BE70958A3}"/>
              </a:ext>
            </a:extLst>
          </p:cNvPr>
          <p:cNvSpPr/>
          <p:nvPr/>
        </p:nvSpPr>
        <p:spPr>
          <a:xfrm>
            <a:off x="1" y="396649"/>
            <a:ext cx="12192000" cy="1059415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Objective - generate diverse </a:t>
            </a:r>
            <a:r>
              <a:rPr lang="en-US" altLang="ko-KR" sz="3200" b="1" dirty="0">
                <a:solidFill>
                  <a:srgbClr val="00C05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commands</a:t>
            </a:r>
            <a:r>
              <a:rPr lang="en-US" altLang="ko-KR" sz="32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as well as </a:t>
            </a:r>
            <a:r>
              <a:rPr lang="en-US" altLang="ko-KR" sz="3200" b="1" dirty="0">
                <a:solidFill>
                  <a:srgbClr val="1100F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files</a:t>
            </a:r>
            <a:endParaRPr lang="ko-KR" altLang="en-US" sz="3200" b="1" dirty="0">
              <a:solidFill>
                <a:srgbClr val="1100F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92356FA0-3598-4CB9-92ED-7117BC26D56A}"/>
              </a:ext>
            </a:extLst>
          </p:cNvPr>
          <p:cNvSpPr/>
          <p:nvPr/>
        </p:nvSpPr>
        <p:spPr>
          <a:xfrm>
            <a:off x="0" y="-21041"/>
            <a:ext cx="12192000" cy="417690"/>
          </a:xfrm>
          <a:prstGeom prst="rect">
            <a:avLst/>
          </a:prstGeom>
          <a:solidFill>
            <a:srgbClr val="EB5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ea typeface="나눔고딕" panose="020D0604000000000000" pitchFamily="50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8EB1A156-6B88-4F04-8D3F-E9D5B2C9A37C}"/>
              </a:ext>
            </a:extLst>
          </p:cNvPr>
          <p:cNvSpPr/>
          <p:nvPr/>
        </p:nvSpPr>
        <p:spPr>
          <a:xfrm>
            <a:off x="25400" y="39077"/>
            <a:ext cx="5705643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ZigZagFuzz: Interleaved Fuzzing of Program Options and Files</a:t>
            </a: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0019E8B1-9E32-4957-8228-31ECD8AC4426}"/>
              </a:ext>
            </a:extLst>
          </p:cNvPr>
          <p:cNvSpPr/>
          <p:nvPr/>
        </p:nvSpPr>
        <p:spPr>
          <a:xfrm>
            <a:off x="11277600" y="38744"/>
            <a:ext cx="812800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page 1</a:t>
            </a:r>
            <a:endParaRPr lang="ko-KR" altLang="en-US" sz="13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AF5EF8EA-9F8A-4929-AA4B-5B76D204FCDC}"/>
              </a:ext>
            </a:extLst>
          </p:cNvPr>
          <p:cNvSpPr/>
          <p:nvPr/>
        </p:nvSpPr>
        <p:spPr>
          <a:xfrm>
            <a:off x="710119" y="3339578"/>
            <a:ext cx="10771762" cy="323308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800" dirty="0">
              <a:ea typeface="나눔고딕" panose="020D0604000000000000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D6F873-EAAE-4540-9615-4153350730B5}"/>
              </a:ext>
            </a:extLst>
          </p:cNvPr>
          <p:cNvSpPr txBox="1"/>
          <p:nvPr/>
        </p:nvSpPr>
        <p:spPr>
          <a:xfrm>
            <a:off x="991536" y="3067851"/>
            <a:ext cx="6933264" cy="46530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133" b="1" dirty="0">
                <a:latin typeface="나눔고딕" panose="020D0604000000000000" pitchFamily="50" charset="-127"/>
                <a:ea typeface="나눔고딕" panose="020D0604000000000000" pitchFamily="50" charset="-127"/>
                <a:cs typeface="Courier New" panose="02070309020205020404" pitchFamily="49" charset="0"/>
              </a:rPr>
              <a:t>Image</a:t>
            </a:r>
            <a:r>
              <a:rPr lang="ko-KR" altLang="en-US" sz="2133" b="1" dirty="0">
                <a:latin typeface="나눔고딕" panose="020D0604000000000000" pitchFamily="50" charset="-127"/>
                <a:ea typeface="나눔고딕" panose="020D0604000000000000" pitchFamily="50" charset="-127"/>
                <a:cs typeface="Courier New" panose="02070309020205020404" pitchFamily="49" charset="0"/>
              </a:rPr>
              <a:t> </a:t>
            </a:r>
            <a:r>
              <a:rPr lang="en-US" altLang="ko-KR" sz="2133" b="1" dirty="0">
                <a:latin typeface="나눔고딕" panose="020D0604000000000000" pitchFamily="50" charset="-127"/>
                <a:ea typeface="나눔고딕" panose="020D0604000000000000" pitchFamily="50" charset="-127"/>
                <a:cs typeface="Courier New" panose="02070309020205020404" pitchFamily="49" charset="0"/>
              </a:rPr>
              <a:t>processing</a:t>
            </a:r>
            <a:r>
              <a:rPr lang="ko-KR" altLang="en-US" sz="2133" b="1" dirty="0">
                <a:latin typeface="나눔고딕" panose="020D0604000000000000" pitchFamily="50" charset="-127"/>
                <a:ea typeface="나눔고딕" panose="020D0604000000000000" pitchFamily="50" charset="-127"/>
                <a:cs typeface="Courier New" panose="02070309020205020404" pitchFamily="49" charset="0"/>
              </a:rPr>
              <a:t> </a:t>
            </a:r>
            <a:r>
              <a:rPr lang="en-US" altLang="ko-KR" sz="2133" b="1" dirty="0">
                <a:latin typeface="나눔고딕" panose="020D0604000000000000" pitchFamily="50" charset="-127"/>
                <a:ea typeface="나눔고딕" panose="020D0604000000000000" pitchFamily="50" charset="-127"/>
                <a:cs typeface="Courier New" panose="02070309020205020404" pitchFamily="49" charset="0"/>
              </a:rPr>
              <a:t>program</a:t>
            </a:r>
            <a:r>
              <a:rPr lang="ko-KR" altLang="en-US" sz="2133" b="1" dirty="0">
                <a:latin typeface="나눔고딕" panose="020D0604000000000000" pitchFamily="50" charset="-127"/>
                <a:ea typeface="나눔고딕" panose="020D0604000000000000" pitchFamily="50" charset="-127"/>
                <a:cs typeface="Courier New" panose="02070309020205020404" pitchFamily="49" charset="0"/>
              </a:rPr>
              <a:t> </a:t>
            </a:r>
            <a:r>
              <a:rPr lang="en-US" altLang="ko-KR" sz="2133" dirty="0">
                <a:latin typeface="Courier New" panose="02070309020205020404" pitchFamily="49" charset="0"/>
                <a:ea typeface="나눔고딕" panose="020D0604000000000000" pitchFamily="50" charset="-127"/>
                <a:cs typeface="Courier New" panose="02070309020205020404" pitchFamily="49" charset="0"/>
              </a:rPr>
              <a:t>cjpeg</a:t>
            </a:r>
            <a:r>
              <a:rPr lang="en-US" altLang="ko-KR" sz="2133" b="1" dirty="0">
                <a:latin typeface="Courier New" panose="02070309020205020404" pitchFamily="49" charset="0"/>
                <a:ea typeface="나눔고딕" panose="020D0604000000000000" pitchFamily="50" charset="-127"/>
                <a:cs typeface="Courier New" panose="02070309020205020404" pitchFamily="49" charset="0"/>
              </a:rPr>
              <a:t> </a:t>
            </a:r>
            <a:r>
              <a:rPr lang="en-US" altLang="ko-KR" sz="2133" b="1" dirty="0">
                <a:latin typeface="나눔고딕" panose="020D0604000000000000" pitchFamily="50" charset="-127"/>
                <a:ea typeface="나눔고딕" panose="020D0604000000000000" pitchFamily="50" charset="-127"/>
                <a:cs typeface="Courier New" panose="02070309020205020404" pitchFamily="49" charset="0"/>
              </a:rPr>
              <a:t>execution space</a:t>
            </a:r>
            <a:endParaRPr lang="ko-KR" altLang="en-US" sz="2133" b="1" dirty="0">
              <a:latin typeface="나눔고딕" panose="020D0604000000000000" pitchFamily="50" charset="-127"/>
              <a:ea typeface="나눔고딕" panose="020D0604000000000000" pitchFamily="50" charset="-127"/>
              <a:cs typeface="Courier New" panose="02070309020205020404" pitchFamily="49" charset="0"/>
            </a:endParaRPr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DCBAC652-67F8-482F-A935-C3CB95C1DD82}"/>
              </a:ext>
            </a:extLst>
          </p:cNvPr>
          <p:cNvSpPr/>
          <p:nvPr/>
        </p:nvSpPr>
        <p:spPr>
          <a:xfrm>
            <a:off x="1177284" y="3728802"/>
            <a:ext cx="5452116" cy="1757656"/>
          </a:xfrm>
          <a:custGeom>
            <a:avLst/>
            <a:gdLst>
              <a:gd name="connsiteX0" fmla="*/ 2628900 w 6920014"/>
              <a:gd name="connsiteY0" fmla="*/ 0 h 3074987"/>
              <a:gd name="connsiteX1" fmla="*/ 4524620 w 6920014"/>
              <a:gd name="connsiteY1" fmla="*/ 572951 h 3074987"/>
              <a:gd name="connsiteX2" fmla="*/ 4583899 w 6920014"/>
              <a:gd name="connsiteY2" fmla="*/ 660027 h 3074987"/>
              <a:gd name="connsiteX3" fmla="*/ 4652257 w 6920014"/>
              <a:gd name="connsiteY3" fmla="*/ 655270 h 3074987"/>
              <a:gd name="connsiteX4" fmla="*/ 4862614 w 6920014"/>
              <a:gd name="connsiteY4" fmla="*/ 650426 h 3074987"/>
              <a:gd name="connsiteX5" fmla="*/ 6920014 w 6920014"/>
              <a:gd name="connsiteY5" fmla="*/ 1588530 h 3074987"/>
              <a:gd name="connsiteX6" fmla="*/ 4862614 w 6920014"/>
              <a:gd name="connsiteY6" fmla="*/ 2526634 h 3074987"/>
              <a:gd name="connsiteX7" fmla="*/ 4804837 w 6920014"/>
              <a:gd name="connsiteY7" fmla="*/ 2525304 h 3074987"/>
              <a:gd name="connsiteX8" fmla="*/ 4742783 w 6920014"/>
              <a:gd name="connsiteY8" fmla="*/ 2584040 h 3074987"/>
              <a:gd name="connsiteX9" fmla="*/ 2933700 w 6920014"/>
              <a:gd name="connsiteY9" fmla="*/ 3074987 h 3074987"/>
              <a:gd name="connsiteX10" fmla="*/ 918099 w 6920014"/>
              <a:gd name="connsiteY10" fmla="*/ 2325944 h 3074987"/>
              <a:gd name="connsiteX11" fmla="*/ 915329 w 6920014"/>
              <a:gd name="connsiteY11" fmla="*/ 2317668 h 3074987"/>
              <a:gd name="connsiteX12" fmla="*/ 907088 w 6920014"/>
              <a:gd name="connsiteY12" fmla="*/ 2315385 h 3074987"/>
              <a:gd name="connsiteX13" fmla="*/ 0 w 6920014"/>
              <a:gd name="connsiteY13" fmla="*/ 1537494 h 3074987"/>
              <a:gd name="connsiteX14" fmla="*/ 469810 w 6920014"/>
              <a:gd name="connsiteY14" fmla="*/ 940773 h 3074987"/>
              <a:gd name="connsiteX15" fmla="*/ 577170 w 6920014"/>
              <a:gd name="connsiteY15" fmla="*/ 886912 h 3074987"/>
              <a:gd name="connsiteX16" fmla="*/ 582122 w 6920014"/>
              <a:gd name="connsiteY16" fmla="*/ 842189 h 3074987"/>
              <a:gd name="connsiteX17" fmla="*/ 2628900 w 6920014"/>
              <a:gd name="connsiteY17" fmla="*/ 0 h 307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920014" h="3074987">
                <a:moveTo>
                  <a:pt x="2628900" y="0"/>
                </a:moveTo>
                <a:cubicBezTo>
                  <a:pt x="3481104" y="0"/>
                  <a:pt x="4212289" y="236251"/>
                  <a:pt x="4524620" y="572951"/>
                </a:cubicBezTo>
                <a:lnTo>
                  <a:pt x="4583899" y="660027"/>
                </a:lnTo>
                <a:lnTo>
                  <a:pt x="4652257" y="655270"/>
                </a:lnTo>
                <a:cubicBezTo>
                  <a:pt x="4721421" y="652067"/>
                  <a:pt x="4791597" y="650426"/>
                  <a:pt x="4862614" y="650426"/>
                </a:cubicBezTo>
                <a:cubicBezTo>
                  <a:pt x="5998885" y="650426"/>
                  <a:pt x="6920014" y="1070429"/>
                  <a:pt x="6920014" y="1588530"/>
                </a:cubicBezTo>
                <a:cubicBezTo>
                  <a:pt x="6920014" y="2106631"/>
                  <a:pt x="5998885" y="2526634"/>
                  <a:pt x="4862614" y="2526634"/>
                </a:cubicBezTo>
                <a:lnTo>
                  <a:pt x="4804837" y="2525304"/>
                </a:lnTo>
                <a:lnTo>
                  <a:pt x="4742783" y="2584040"/>
                </a:lnTo>
                <a:cubicBezTo>
                  <a:pt x="4394385" y="2876470"/>
                  <a:pt x="3714887" y="3074987"/>
                  <a:pt x="2933700" y="3074987"/>
                </a:cubicBezTo>
                <a:cubicBezTo>
                  <a:pt x="1939463" y="3074987"/>
                  <a:pt x="1109944" y="2753422"/>
                  <a:pt x="918099" y="2325944"/>
                </a:cubicBezTo>
                <a:lnTo>
                  <a:pt x="915329" y="2317668"/>
                </a:lnTo>
                <a:lnTo>
                  <a:pt x="907088" y="2315385"/>
                </a:lnTo>
                <a:cubicBezTo>
                  <a:pt x="359817" y="2146801"/>
                  <a:pt x="0" y="1861307"/>
                  <a:pt x="0" y="1537494"/>
                </a:cubicBezTo>
                <a:cubicBezTo>
                  <a:pt x="0" y="1310825"/>
                  <a:pt x="176310" y="1102932"/>
                  <a:pt x="469810" y="940773"/>
                </a:cubicBezTo>
                <a:lnTo>
                  <a:pt x="577170" y="886912"/>
                </a:lnTo>
                <a:lnTo>
                  <a:pt x="582122" y="842189"/>
                </a:lnTo>
                <a:cubicBezTo>
                  <a:pt x="687482" y="369143"/>
                  <a:pt x="1563646" y="0"/>
                  <a:pt x="2628900" y="0"/>
                </a:cubicBezTo>
                <a:close/>
              </a:path>
            </a:pathLst>
          </a:custGeom>
          <a:solidFill>
            <a:schemeClr val="accent3">
              <a:alpha val="60000"/>
            </a:schemeClr>
          </a:solidFill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ea typeface="나눔고딕" panose="020D0604000000000000" pitchFamily="50" charset="-127"/>
            </a:endParaRPr>
          </a:p>
        </p:txBody>
      </p:sp>
      <p:sp>
        <p:nvSpPr>
          <p:cNvPr id="25" name="자유형: 도형 24">
            <a:extLst>
              <a:ext uri="{FF2B5EF4-FFF2-40B4-BE49-F238E27FC236}">
                <a16:creationId xmlns:a16="http://schemas.microsoft.com/office/drawing/2014/main" id="{79585619-72BF-44C5-838B-DE96CB4ED468}"/>
              </a:ext>
            </a:extLst>
          </p:cNvPr>
          <p:cNvSpPr/>
          <p:nvPr/>
        </p:nvSpPr>
        <p:spPr>
          <a:xfrm>
            <a:off x="5489663" y="3555945"/>
            <a:ext cx="5626730" cy="2154251"/>
          </a:xfrm>
          <a:custGeom>
            <a:avLst/>
            <a:gdLst>
              <a:gd name="connsiteX0" fmla="*/ 3508975 w 6897414"/>
              <a:gd name="connsiteY0" fmla="*/ 0 h 3231377"/>
              <a:gd name="connsiteX1" fmla="*/ 5125778 w 6897414"/>
              <a:gd name="connsiteY1" fmla="*/ 608430 h 3231377"/>
              <a:gd name="connsiteX2" fmla="*/ 5135273 w 6897414"/>
              <a:gd name="connsiteY2" fmla="*/ 637156 h 3231377"/>
              <a:gd name="connsiteX3" fmla="*/ 5212333 w 6897414"/>
              <a:gd name="connsiteY3" fmla="*/ 642586 h 3231377"/>
              <a:gd name="connsiteX4" fmla="*/ 6530066 w 6897414"/>
              <a:gd name="connsiteY4" fmla="*/ 1389105 h 3231377"/>
              <a:gd name="connsiteX5" fmla="*/ 6248215 w 6897414"/>
              <a:gd name="connsiteY5" fmla="*/ 1815147 h 3231377"/>
              <a:gd name="connsiteX6" fmla="*/ 6192673 w 6897414"/>
              <a:gd name="connsiteY6" fmla="*/ 1846229 h 3231377"/>
              <a:gd name="connsiteX7" fmla="*/ 6414043 w 6897414"/>
              <a:gd name="connsiteY7" fmla="*/ 1930562 h 3231377"/>
              <a:gd name="connsiteX8" fmla="*/ 6897414 w 6897414"/>
              <a:gd name="connsiteY8" fmla="*/ 2469377 h 3231377"/>
              <a:gd name="connsiteX9" fmla="*/ 5247082 w 6897414"/>
              <a:gd name="connsiteY9" fmla="*/ 3231377 h 3231377"/>
              <a:gd name="connsiteX10" fmla="*/ 3726441 w 6897414"/>
              <a:gd name="connsiteY10" fmla="*/ 2765982 h 3231377"/>
              <a:gd name="connsiteX11" fmla="*/ 3645547 w 6897414"/>
              <a:gd name="connsiteY11" fmla="*/ 2645657 h 3231377"/>
              <a:gd name="connsiteX12" fmla="*/ 3617959 w 6897414"/>
              <a:gd name="connsiteY12" fmla="*/ 2652571 h 3231377"/>
              <a:gd name="connsiteX13" fmla="*/ 2975575 w 6897414"/>
              <a:gd name="connsiteY13" fmla="*/ 2712452 h 3231377"/>
              <a:gd name="connsiteX14" fmla="*/ 1454934 w 6897414"/>
              <a:gd name="connsiteY14" fmla="*/ 2247057 h 3231377"/>
              <a:gd name="connsiteX15" fmla="*/ 1416283 w 6897414"/>
              <a:gd name="connsiteY15" fmla="*/ 2189566 h 3231377"/>
              <a:gd name="connsiteX16" fmla="*/ 1317733 w 6897414"/>
              <a:gd name="connsiteY16" fmla="*/ 2182621 h 3231377"/>
              <a:gd name="connsiteX17" fmla="*/ 0 w 6897414"/>
              <a:gd name="connsiteY17" fmla="*/ 1436102 h 3231377"/>
              <a:gd name="connsiteX18" fmla="*/ 1650332 w 6897414"/>
              <a:gd name="connsiteY18" fmla="*/ 674102 h 3231377"/>
              <a:gd name="connsiteX19" fmla="*/ 1867952 w 6897414"/>
              <a:gd name="connsiteY19" fmla="*/ 681704 h 3231377"/>
              <a:gd name="connsiteX20" fmla="*/ 1892172 w 6897414"/>
              <a:gd name="connsiteY20" fmla="*/ 608430 h 3231377"/>
              <a:gd name="connsiteX21" fmla="*/ 3508975 w 6897414"/>
              <a:gd name="connsiteY21" fmla="*/ 0 h 3231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897414" h="3231377">
                <a:moveTo>
                  <a:pt x="3508975" y="0"/>
                </a:moveTo>
                <a:cubicBezTo>
                  <a:pt x="4306496" y="0"/>
                  <a:pt x="4971891" y="261200"/>
                  <a:pt x="5125778" y="608430"/>
                </a:cubicBezTo>
                <a:lnTo>
                  <a:pt x="5135273" y="637156"/>
                </a:lnTo>
                <a:lnTo>
                  <a:pt x="5212333" y="642586"/>
                </a:lnTo>
                <a:cubicBezTo>
                  <a:pt x="5964362" y="713640"/>
                  <a:pt x="6530066" y="1020869"/>
                  <a:pt x="6530066" y="1389105"/>
                </a:cubicBezTo>
                <a:cubicBezTo>
                  <a:pt x="6530066" y="1546921"/>
                  <a:pt x="6426161" y="1693531"/>
                  <a:pt x="6248215" y="1815147"/>
                </a:cubicBezTo>
                <a:lnTo>
                  <a:pt x="6192673" y="1846229"/>
                </a:lnTo>
                <a:lnTo>
                  <a:pt x="6414043" y="1930562"/>
                </a:lnTo>
                <a:cubicBezTo>
                  <a:pt x="6712694" y="2068457"/>
                  <a:pt x="6897414" y="2258957"/>
                  <a:pt x="6897414" y="2469377"/>
                </a:cubicBezTo>
                <a:cubicBezTo>
                  <a:pt x="6897414" y="2890218"/>
                  <a:pt x="6158535" y="3231377"/>
                  <a:pt x="5247082" y="3231377"/>
                </a:cubicBezTo>
                <a:cubicBezTo>
                  <a:pt x="4563492" y="3231377"/>
                  <a:pt x="3976975" y="3039475"/>
                  <a:pt x="3726441" y="2765982"/>
                </a:cubicBezTo>
                <a:lnTo>
                  <a:pt x="3645547" y="2645657"/>
                </a:lnTo>
                <a:lnTo>
                  <a:pt x="3617959" y="2652571"/>
                </a:lnTo>
                <a:cubicBezTo>
                  <a:pt x="3420516" y="2691130"/>
                  <a:pt x="3203438" y="2712452"/>
                  <a:pt x="2975575" y="2712452"/>
                </a:cubicBezTo>
                <a:cubicBezTo>
                  <a:pt x="2291985" y="2712452"/>
                  <a:pt x="1705468" y="2520550"/>
                  <a:pt x="1454934" y="2247057"/>
                </a:cubicBezTo>
                <a:lnTo>
                  <a:pt x="1416283" y="2189566"/>
                </a:lnTo>
                <a:lnTo>
                  <a:pt x="1317733" y="2182621"/>
                </a:lnTo>
                <a:cubicBezTo>
                  <a:pt x="565704" y="2111567"/>
                  <a:pt x="0" y="1804338"/>
                  <a:pt x="0" y="1436102"/>
                </a:cubicBezTo>
                <a:cubicBezTo>
                  <a:pt x="0" y="1015261"/>
                  <a:pt x="738879" y="674102"/>
                  <a:pt x="1650332" y="674102"/>
                </a:cubicBezTo>
                <a:lnTo>
                  <a:pt x="1867952" y="681704"/>
                </a:lnTo>
                <a:lnTo>
                  <a:pt x="1892172" y="608430"/>
                </a:lnTo>
                <a:cubicBezTo>
                  <a:pt x="2046059" y="261200"/>
                  <a:pt x="2711454" y="0"/>
                  <a:pt x="3508975" y="0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ea typeface="나눔고딕" panose="020D0604000000000000" pitchFamily="50" charset="-127"/>
            </a:endParaRPr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3DA27D4B-5FD6-4560-BAFF-86D49FA0153E}"/>
              </a:ext>
            </a:extLst>
          </p:cNvPr>
          <p:cNvSpPr/>
          <p:nvPr/>
        </p:nvSpPr>
        <p:spPr>
          <a:xfrm>
            <a:off x="4195935" y="4291860"/>
            <a:ext cx="4107093" cy="2154251"/>
          </a:xfrm>
          <a:custGeom>
            <a:avLst/>
            <a:gdLst>
              <a:gd name="connsiteX0" fmla="*/ 2382556 w 6160640"/>
              <a:gd name="connsiteY0" fmla="*/ 0 h 2876706"/>
              <a:gd name="connsiteX1" fmla="*/ 3751037 w 6160640"/>
              <a:gd name="connsiteY1" fmla="*/ 335959 h 2876706"/>
              <a:gd name="connsiteX2" fmla="*/ 3893332 w 6160640"/>
              <a:gd name="connsiteY2" fmla="*/ 457004 h 2876706"/>
              <a:gd name="connsiteX3" fmla="*/ 4177709 w 6160640"/>
              <a:gd name="connsiteY3" fmla="*/ 416245 h 2876706"/>
              <a:gd name="connsiteX4" fmla="*/ 4510308 w 6160640"/>
              <a:gd name="connsiteY4" fmla="*/ 400764 h 2876706"/>
              <a:gd name="connsiteX5" fmla="*/ 6160640 w 6160640"/>
              <a:gd name="connsiteY5" fmla="*/ 1162764 h 2876706"/>
              <a:gd name="connsiteX6" fmla="*/ 5261624 w 6160640"/>
              <a:gd name="connsiteY6" fmla="*/ 1841402 h 2876706"/>
              <a:gd name="connsiteX7" fmla="*/ 5231297 w 6160640"/>
              <a:gd name="connsiteY7" fmla="*/ 1847016 h 2876706"/>
              <a:gd name="connsiteX8" fmla="*/ 5308020 w 6160640"/>
              <a:gd name="connsiteY8" fmla="*/ 1961136 h 2876706"/>
              <a:gd name="connsiteX9" fmla="*/ 5341549 w 6160640"/>
              <a:gd name="connsiteY9" fmla="*/ 2114706 h 2876706"/>
              <a:gd name="connsiteX10" fmla="*/ 3691217 w 6160640"/>
              <a:gd name="connsiteY10" fmla="*/ 2876706 h 2876706"/>
              <a:gd name="connsiteX11" fmla="*/ 2322736 w 6160640"/>
              <a:gd name="connsiteY11" fmla="*/ 2540747 h 2876706"/>
              <a:gd name="connsiteX12" fmla="*/ 2251023 w 6160640"/>
              <a:gd name="connsiteY12" fmla="*/ 2479744 h 2876706"/>
              <a:gd name="connsiteX13" fmla="*/ 1982932 w 6160640"/>
              <a:gd name="connsiteY13" fmla="*/ 2518169 h 2876706"/>
              <a:gd name="connsiteX14" fmla="*/ 1650332 w 6160640"/>
              <a:gd name="connsiteY14" fmla="*/ 2533650 h 2876706"/>
              <a:gd name="connsiteX15" fmla="*/ 0 w 6160640"/>
              <a:gd name="connsiteY15" fmla="*/ 1771650 h 2876706"/>
              <a:gd name="connsiteX16" fmla="*/ 727616 w 6160640"/>
              <a:gd name="connsiteY16" fmla="*/ 1139788 h 2876706"/>
              <a:gd name="connsiteX17" fmla="*/ 901973 w 6160640"/>
              <a:gd name="connsiteY17" fmla="*/ 1096091 h 2876706"/>
              <a:gd name="connsiteX18" fmla="*/ 846697 w 6160640"/>
              <a:gd name="connsiteY18" fmla="*/ 1041406 h 2876706"/>
              <a:gd name="connsiteX19" fmla="*/ 732224 w 6160640"/>
              <a:gd name="connsiteY19" fmla="*/ 762000 h 2876706"/>
              <a:gd name="connsiteX20" fmla="*/ 2382556 w 6160640"/>
              <a:gd name="connsiteY20" fmla="*/ 0 h 287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160640" h="2876706">
                <a:moveTo>
                  <a:pt x="2382556" y="0"/>
                </a:moveTo>
                <a:cubicBezTo>
                  <a:pt x="2952214" y="0"/>
                  <a:pt x="3454461" y="133266"/>
                  <a:pt x="3751037" y="335959"/>
                </a:cubicBezTo>
                <a:lnTo>
                  <a:pt x="3893332" y="457004"/>
                </a:lnTo>
                <a:lnTo>
                  <a:pt x="4177709" y="416245"/>
                </a:lnTo>
                <a:cubicBezTo>
                  <a:pt x="4285141" y="406095"/>
                  <a:pt x="4396376" y="400764"/>
                  <a:pt x="4510308" y="400764"/>
                </a:cubicBezTo>
                <a:cubicBezTo>
                  <a:pt x="5421761" y="400764"/>
                  <a:pt x="6160640" y="741923"/>
                  <a:pt x="6160640" y="1162764"/>
                </a:cubicBezTo>
                <a:cubicBezTo>
                  <a:pt x="6160640" y="1458668"/>
                  <a:pt x="5795350" y="1715178"/>
                  <a:pt x="5261624" y="1841402"/>
                </a:cubicBezTo>
                <a:lnTo>
                  <a:pt x="5231297" y="1847016"/>
                </a:lnTo>
                <a:lnTo>
                  <a:pt x="5308020" y="1961136"/>
                </a:lnTo>
                <a:cubicBezTo>
                  <a:pt x="5330004" y="2010741"/>
                  <a:pt x="5341549" y="2062101"/>
                  <a:pt x="5341549" y="2114706"/>
                </a:cubicBezTo>
                <a:cubicBezTo>
                  <a:pt x="5341549" y="2535547"/>
                  <a:pt x="4602670" y="2876706"/>
                  <a:pt x="3691217" y="2876706"/>
                </a:cubicBezTo>
                <a:cubicBezTo>
                  <a:pt x="3121559" y="2876706"/>
                  <a:pt x="2619313" y="2743441"/>
                  <a:pt x="2322736" y="2540747"/>
                </a:cubicBezTo>
                <a:lnTo>
                  <a:pt x="2251023" y="2479744"/>
                </a:lnTo>
                <a:lnTo>
                  <a:pt x="1982932" y="2518169"/>
                </a:lnTo>
                <a:cubicBezTo>
                  <a:pt x="1875499" y="2528319"/>
                  <a:pt x="1764264" y="2533650"/>
                  <a:pt x="1650332" y="2533650"/>
                </a:cubicBezTo>
                <a:cubicBezTo>
                  <a:pt x="738879" y="2533650"/>
                  <a:pt x="0" y="2192491"/>
                  <a:pt x="0" y="1771650"/>
                </a:cubicBezTo>
                <a:cubicBezTo>
                  <a:pt x="0" y="1508625"/>
                  <a:pt x="288624" y="1276725"/>
                  <a:pt x="727616" y="1139788"/>
                </a:cubicBezTo>
                <a:lnTo>
                  <a:pt x="901973" y="1096091"/>
                </a:lnTo>
                <a:lnTo>
                  <a:pt x="846697" y="1041406"/>
                </a:lnTo>
                <a:cubicBezTo>
                  <a:pt x="772812" y="954892"/>
                  <a:pt x="732224" y="860635"/>
                  <a:pt x="732224" y="762000"/>
                </a:cubicBezTo>
                <a:cubicBezTo>
                  <a:pt x="732224" y="341159"/>
                  <a:pt x="1471103" y="0"/>
                  <a:pt x="2382556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ea typeface="나눔고딕" panose="020D0604000000000000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290D15-0AA9-4CAF-8724-C3AE64321628}"/>
              </a:ext>
            </a:extLst>
          </p:cNvPr>
          <p:cNvSpPr txBox="1"/>
          <p:nvPr/>
        </p:nvSpPr>
        <p:spPr>
          <a:xfrm>
            <a:off x="4552039" y="5188039"/>
            <a:ext cx="3174819" cy="5562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667" b="1" dirty="0">
                <a:latin typeface="Courier New" panose="02070309020205020404" pitchFamily="49" charset="0"/>
                <a:ea typeface="나눔고딕" panose="020D0604000000000000" pitchFamily="50" charset="-127"/>
                <a:cs typeface="Courier New" panose="02070309020205020404" pitchFamily="49" charset="0"/>
              </a:rPr>
              <a:t>cjpeg</a:t>
            </a:r>
            <a:r>
              <a:rPr lang="en-US" altLang="ko-KR" sz="2667" b="1" dirty="0">
                <a:solidFill>
                  <a:srgbClr val="00C05B"/>
                </a:solidFill>
                <a:latin typeface="Courier New" panose="02070309020205020404" pitchFamily="49" charset="0"/>
                <a:ea typeface="나눔고딕" panose="020D0604000000000000" pitchFamily="50" charset="-127"/>
                <a:cs typeface="Courier New" panose="02070309020205020404" pitchFamily="49" charset="0"/>
              </a:rPr>
              <a:t> -convert</a:t>
            </a:r>
            <a:endParaRPr lang="ko-KR" altLang="en-US" sz="2667" b="1" dirty="0">
              <a:solidFill>
                <a:srgbClr val="00C05B"/>
              </a:solidFill>
              <a:latin typeface="Courier New" panose="02070309020205020404" pitchFamily="49" charset="0"/>
              <a:ea typeface="나눔고딕" panose="020D0604000000000000" pitchFamily="50" charset="-127"/>
              <a:cs typeface="Courier New" panose="02070309020205020404" pitchFamily="49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7B2331-AEC8-469A-BB76-220904CE639F}"/>
              </a:ext>
            </a:extLst>
          </p:cNvPr>
          <p:cNvSpPr txBox="1"/>
          <p:nvPr/>
        </p:nvSpPr>
        <p:spPr>
          <a:xfrm>
            <a:off x="1017082" y="4015555"/>
            <a:ext cx="2813365" cy="60151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933" b="1" dirty="0">
                <a:latin typeface="Courier New" panose="02070309020205020404" pitchFamily="49" charset="0"/>
                <a:ea typeface="나눔고딕" panose="020D0604000000000000" pitchFamily="50" charset="-127"/>
                <a:cs typeface="Courier New" panose="02070309020205020404" pitchFamily="49" charset="0"/>
              </a:rPr>
              <a:t>cjpeg</a:t>
            </a:r>
            <a:r>
              <a:rPr lang="en-US" altLang="ko-KR" sz="2933" b="1" dirty="0">
                <a:solidFill>
                  <a:srgbClr val="00C05B"/>
                </a:solidFill>
                <a:latin typeface="Courier New" panose="02070309020205020404" pitchFamily="49" charset="0"/>
                <a:ea typeface="나눔고딕" panose="020D0604000000000000" pitchFamily="50" charset="-127"/>
                <a:cs typeface="Courier New" panose="02070309020205020404" pitchFamily="49" charset="0"/>
              </a:rPr>
              <a:t> -gray</a:t>
            </a:r>
            <a:endParaRPr lang="ko-KR" altLang="en-US" sz="2933" b="1" dirty="0">
              <a:solidFill>
                <a:srgbClr val="00C05B"/>
              </a:solidFill>
              <a:latin typeface="Courier New" panose="02070309020205020404" pitchFamily="49" charset="0"/>
              <a:ea typeface="나눔고딕" panose="020D0604000000000000" pitchFamily="50" charset="-127"/>
              <a:cs typeface="Courier New" panose="02070309020205020404" pitchFamily="49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A52F6E-2BDE-45FF-B52E-6FC9550FFC2A}"/>
              </a:ext>
            </a:extLst>
          </p:cNvPr>
          <p:cNvSpPr txBox="1"/>
          <p:nvPr/>
        </p:nvSpPr>
        <p:spPr>
          <a:xfrm>
            <a:off x="7726858" y="3795457"/>
            <a:ext cx="3360185" cy="6015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933" b="1" dirty="0">
                <a:latin typeface="Courier New" panose="02070309020205020404" pitchFamily="49" charset="0"/>
                <a:ea typeface="나눔고딕" panose="020D0604000000000000" pitchFamily="50" charset="-127"/>
                <a:cs typeface="Courier New" panose="02070309020205020404" pitchFamily="49" charset="0"/>
              </a:rPr>
              <a:t>cjpeg</a:t>
            </a:r>
            <a:r>
              <a:rPr lang="en-US" altLang="ko-KR" sz="2933" b="1" dirty="0">
                <a:solidFill>
                  <a:srgbClr val="00C05B"/>
                </a:solidFill>
                <a:latin typeface="Courier New" panose="02070309020205020404" pitchFamily="49" charset="0"/>
                <a:ea typeface="나눔고딕" panose="020D0604000000000000" pitchFamily="50" charset="-127"/>
                <a:cs typeface="Courier New" panose="02070309020205020404" pitchFamily="49" charset="0"/>
              </a:rPr>
              <a:t> -rotate </a:t>
            </a:r>
            <a:endParaRPr lang="ko-KR" altLang="en-US" sz="2933" b="1" dirty="0">
              <a:solidFill>
                <a:srgbClr val="00C05B"/>
              </a:solidFill>
              <a:latin typeface="Courier New" panose="02070309020205020404" pitchFamily="49" charset="0"/>
              <a:ea typeface="나눔고딕" panose="020D0604000000000000" pitchFamily="50" charset="-127"/>
              <a:cs typeface="Courier New" panose="020703090202050204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882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 animBg="1"/>
      <p:bldP spid="25" grpId="0" animBg="1"/>
      <p:bldP spid="26" grpId="0" animBg="1"/>
      <p:bldP spid="29" grpId="0" animBg="1"/>
      <p:bldP spid="27" grpId="0" animBg="1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F630315-4FCE-4703-964F-B46CE45E8E7C}"/>
              </a:ext>
            </a:extLst>
          </p:cNvPr>
          <p:cNvSpPr txBox="1"/>
          <p:nvPr/>
        </p:nvSpPr>
        <p:spPr>
          <a:xfrm>
            <a:off x="3147060" y="4711435"/>
            <a:ext cx="8473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Conducted five separate 12-hour runs and</a:t>
            </a:r>
          </a:p>
          <a:p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collected data on coverage and bug detection.</a:t>
            </a:r>
            <a:endParaRPr lang="ko-KR" altLang="en-US" sz="2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28" name="Picture 4" descr="Star icon isolated on background modern simple sp Vector Image">
            <a:extLst>
              <a:ext uri="{FF2B5EF4-FFF2-40B4-BE49-F238E27FC236}">
                <a16:creationId xmlns:a16="http://schemas.microsoft.com/office/drawing/2014/main" id="{9D3D11FF-0EF2-41B5-B9AF-93CDB9630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40" y="2146565"/>
            <a:ext cx="848269" cy="91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35A36BAC-1D2D-46BF-B207-252F43067A54}"/>
              </a:ext>
            </a:extLst>
          </p:cNvPr>
          <p:cNvSpPr/>
          <p:nvPr/>
        </p:nvSpPr>
        <p:spPr>
          <a:xfrm>
            <a:off x="1112209" y="2274838"/>
            <a:ext cx="105082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Does ZigZagFuzz </a:t>
            </a:r>
          </a:p>
          <a:p>
            <a:r>
              <a:rPr lang="en-US" altLang="ko-KR" sz="3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	1. detect</a:t>
            </a:r>
            <a:r>
              <a:rPr lang="en-US" altLang="ko-KR" sz="3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more crash bugs </a:t>
            </a:r>
            <a:r>
              <a:rPr lang="en-US" altLang="ko-KR" sz="3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and</a:t>
            </a:r>
          </a:p>
          <a:p>
            <a:r>
              <a:rPr lang="en-US" altLang="ko-KR" sz="3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	2. achieve </a:t>
            </a:r>
            <a:r>
              <a:rPr lang="en-US" altLang="ko-KR" sz="3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higher branch coverage</a:t>
            </a:r>
            <a:endParaRPr lang="en-US" altLang="ko-KR" sz="3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3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than other state-of-the-art fuzzing techniques?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85859D6-2A69-4C57-8596-C5456043D082}"/>
              </a:ext>
            </a:extLst>
          </p:cNvPr>
          <p:cNvSpPr/>
          <p:nvPr/>
        </p:nvSpPr>
        <p:spPr>
          <a:xfrm>
            <a:off x="1" y="396649"/>
            <a:ext cx="12192000" cy="1059415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420B17E-2350-44FC-9473-EFF62D863E43}"/>
              </a:ext>
            </a:extLst>
          </p:cNvPr>
          <p:cNvSpPr/>
          <p:nvPr/>
        </p:nvSpPr>
        <p:spPr>
          <a:xfrm>
            <a:off x="0" y="-21041"/>
            <a:ext cx="12192000" cy="417690"/>
          </a:xfrm>
          <a:prstGeom prst="rect">
            <a:avLst/>
          </a:prstGeom>
          <a:solidFill>
            <a:srgbClr val="EB5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ea typeface="나눔고딕" panose="020D0604000000000000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BC16BA0D-E103-4DEF-8703-2FDAD7CDD435}"/>
              </a:ext>
            </a:extLst>
          </p:cNvPr>
          <p:cNvSpPr/>
          <p:nvPr/>
        </p:nvSpPr>
        <p:spPr>
          <a:xfrm>
            <a:off x="25400" y="39077"/>
            <a:ext cx="5705643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ZigZagFuzz: Interleaved Fuzzing of Program Options and Files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7DF0386-5D04-4CA3-9C78-9F4B6879A907}"/>
              </a:ext>
            </a:extLst>
          </p:cNvPr>
          <p:cNvSpPr/>
          <p:nvPr/>
        </p:nvSpPr>
        <p:spPr>
          <a:xfrm>
            <a:off x="11277600" y="38744"/>
            <a:ext cx="812800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page 18</a:t>
            </a:r>
            <a:endParaRPr lang="ko-KR" altLang="en-US" sz="13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33ED95BF-E97D-4F72-A2DF-B52C5A14BDD7}"/>
              </a:ext>
            </a:extLst>
          </p:cNvPr>
          <p:cNvSpPr/>
          <p:nvPr/>
        </p:nvSpPr>
        <p:spPr>
          <a:xfrm>
            <a:off x="263940" y="676124"/>
            <a:ext cx="5146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Evaluation</a:t>
            </a:r>
            <a:endParaRPr lang="ko-KR" altLang="en-US" sz="3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DD61C4E9-AAC8-48FC-83EE-D653BF79A021}"/>
              </a:ext>
            </a:extLst>
          </p:cNvPr>
          <p:cNvSpPr/>
          <p:nvPr/>
        </p:nvSpPr>
        <p:spPr>
          <a:xfrm>
            <a:off x="263940" y="2146565"/>
            <a:ext cx="11356560" cy="243659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80088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2213F4B-BBA0-40A7-91BE-C07BE74297E6}"/>
              </a:ext>
            </a:extLst>
          </p:cNvPr>
          <p:cNvSpPr txBox="1"/>
          <p:nvPr/>
        </p:nvSpPr>
        <p:spPr>
          <a:xfrm>
            <a:off x="487283" y="1592367"/>
            <a:ext cx="99060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133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20 C/C++ real open-source programs with diverse </a:t>
            </a:r>
            <a:r>
              <a:rPr lang="en-US" altLang="ko-KR" sz="2133" b="1" dirty="0">
                <a:solidFill>
                  <a:srgbClr val="00C03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program options</a:t>
            </a:r>
            <a:endParaRPr lang="ko-KR" altLang="en-US" sz="2133" b="1" dirty="0">
              <a:solidFill>
                <a:srgbClr val="00C03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7EAC9C56-BC9A-4D87-AAFB-3E63ED5D0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048100"/>
              </p:ext>
            </p:extLst>
          </p:nvPr>
        </p:nvGraphicFramePr>
        <p:xfrm>
          <a:off x="808120" y="2260600"/>
          <a:ext cx="6507080" cy="403422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96880">
                  <a:extLst>
                    <a:ext uri="{9D8B030D-6E8A-4147-A177-3AD203B41FA5}">
                      <a16:colId xmlns:a16="http://schemas.microsoft.com/office/drawing/2014/main" val="104926585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78150958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632071298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93116871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995399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994836911"/>
                    </a:ext>
                  </a:extLst>
                </a:gridCol>
              </a:tblGrid>
              <a:tr h="8093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ea typeface="나눔고딕" panose="020D0604000000000000" pitchFamily="50" charset="-127"/>
                        </a:rPr>
                        <a:t>Program</a:t>
                      </a:r>
                      <a:endParaRPr lang="ko-KR" altLang="en-US" sz="18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ea typeface="나눔고딕" panose="020D0604000000000000" pitchFamily="50" charset="-127"/>
                        </a:rPr>
                        <a:t>Size (Loc)</a:t>
                      </a:r>
                      <a:endParaRPr lang="ko-KR" altLang="en-US" sz="18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ea typeface="나눔고딕" panose="020D0604000000000000" pitchFamily="50" charset="-127"/>
                        </a:rPr>
                        <a:t># of CLI</a:t>
                      </a:r>
                      <a:br>
                        <a:rPr lang="en-US" altLang="ko-KR" sz="1800" dirty="0">
                          <a:ea typeface="나눔고딕" panose="020D0604000000000000" pitchFamily="50" charset="-127"/>
                        </a:rPr>
                      </a:br>
                      <a:r>
                        <a:rPr lang="en-US" altLang="ko-KR" sz="1800" dirty="0">
                          <a:ea typeface="나눔고딕" panose="020D0604000000000000" pitchFamily="50" charset="-127"/>
                        </a:rPr>
                        <a:t>Keywords</a:t>
                      </a:r>
                      <a:endParaRPr lang="ko-KR" altLang="en-US" sz="18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ea typeface="나눔고딕" panose="020D0604000000000000" pitchFamily="50" charset="-127"/>
                        </a:rPr>
                        <a:t>Program</a:t>
                      </a:r>
                      <a:endParaRPr lang="ko-KR" altLang="en-US" sz="18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ea typeface="나눔고딕" panose="020D0604000000000000" pitchFamily="50" charset="-127"/>
                        </a:rPr>
                        <a:t>Size (Loc)</a:t>
                      </a:r>
                      <a:endParaRPr lang="ko-KR" altLang="en-US" sz="18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ea typeface="나눔고딕" panose="020D0604000000000000" pitchFamily="50" charset="-127"/>
                        </a:rPr>
                        <a:t># of CLI</a:t>
                      </a:r>
                      <a:br>
                        <a:rPr lang="en-US" altLang="ko-KR" sz="1800" dirty="0">
                          <a:ea typeface="나눔고딕" panose="020D0604000000000000" pitchFamily="50" charset="-127"/>
                        </a:rPr>
                      </a:br>
                      <a:r>
                        <a:rPr lang="en-US" altLang="ko-KR" sz="1800" dirty="0">
                          <a:ea typeface="나눔고딕" panose="020D0604000000000000" pitchFamily="50" charset="-127"/>
                        </a:rPr>
                        <a:t>Keywords</a:t>
                      </a:r>
                      <a:endParaRPr lang="ko-KR" altLang="en-US" sz="18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2961236779"/>
                  </a:ext>
                </a:extLst>
              </a:tr>
              <a:tr h="3224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avconv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454,936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761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nasm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70,903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218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377457316"/>
                  </a:ext>
                </a:extLst>
              </a:tr>
              <a:tr h="3224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bison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54,423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51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objdump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877,165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84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3156965624"/>
                  </a:ext>
                </a:extLst>
              </a:tr>
              <a:tr h="3224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cjpeg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6,308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33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pdftohtml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38,111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26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485882912"/>
                  </a:ext>
                </a:extLst>
              </a:tr>
              <a:tr h="3224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dwarfdump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83,545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103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pdftopng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97,890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18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4005495736"/>
                  </a:ext>
                </a:extLst>
              </a:tr>
              <a:tr h="3224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exiv2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33,417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76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pspp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4,901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20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3386355311"/>
                  </a:ext>
                </a:extLst>
              </a:tr>
              <a:tr h="3224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err="1">
                          <a:ea typeface="나눔고딕" panose="020D0604000000000000" pitchFamily="50" charset="-127"/>
                        </a:rPr>
                        <a:t>ffmpeg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774,186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1817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readelf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74,789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98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2616519707"/>
                  </a:ext>
                </a:extLst>
              </a:tr>
              <a:tr h="3224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gm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197,891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757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tiff2pdf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8,234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30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2342746969"/>
                  </a:ext>
                </a:extLst>
              </a:tr>
              <a:tr h="3224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gs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1,174,673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350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tiff2ps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5,646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34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961338933"/>
                  </a:ext>
                </a:extLst>
              </a:tr>
              <a:tr h="3224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jasper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2,920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20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xmllint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11,285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66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2322998775"/>
                  </a:ext>
                </a:extLst>
              </a:tr>
              <a:tr h="3224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mpg123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11,298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122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xmlwf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4,147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ea typeface="나눔고딕" panose="020D0604000000000000" pitchFamily="50" charset="-127"/>
                        </a:rPr>
                        <a:t>15</a:t>
                      </a:r>
                      <a:endParaRPr lang="ko-KR" altLang="en-US" sz="16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897686168"/>
                  </a:ext>
                </a:extLst>
              </a:tr>
            </a:tbl>
          </a:graphicData>
        </a:graphic>
      </p:graphicFrame>
      <p:sp>
        <p:nvSpPr>
          <p:cNvPr id="20" name="직사각형 19">
            <a:extLst>
              <a:ext uri="{FF2B5EF4-FFF2-40B4-BE49-F238E27FC236}">
                <a16:creationId xmlns:a16="http://schemas.microsoft.com/office/drawing/2014/main" id="{0383324B-86DD-43A4-8D4E-A53874EC40E0}"/>
              </a:ext>
            </a:extLst>
          </p:cNvPr>
          <p:cNvSpPr/>
          <p:nvPr/>
        </p:nvSpPr>
        <p:spPr>
          <a:xfrm>
            <a:off x="1" y="396649"/>
            <a:ext cx="12192000" cy="1059415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FCB01E91-BC14-4993-A943-0C02FBEBEF62}"/>
              </a:ext>
            </a:extLst>
          </p:cNvPr>
          <p:cNvSpPr/>
          <p:nvPr/>
        </p:nvSpPr>
        <p:spPr>
          <a:xfrm>
            <a:off x="0" y="-21041"/>
            <a:ext cx="12192000" cy="417690"/>
          </a:xfrm>
          <a:prstGeom prst="rect">
            <a:avLst/>
          </a:prstGeom>
          <a:solidFill>
            <a:srgbClr val="EB5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ea typeface="나눔고딕" panose="020D0604000000000000" pitchFamily="50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3FCAFF32-3064-4CBC-87E7-4A6C85956B20}"/>
              </a:ext>
            </a:extLst>
          </p:cNvPr>
          <p:cNvSpPr/>
          <p:nvPr/>
        </p:nvSpPr>
        <p:spPr>
          <a:xfrm>
            <a:off x="25400" y="39077"/>
            <a:ext cx="5705643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ZigZagFuzz: Interleaved Fuzzing of Program Options and Files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3E283F39-57C9-4638-AEE1-2BD2B70AB2E1}"/>
              </a:ext>
            </a:extLst>
          </p:cNvPr>
          <p:cNvSpPr/>
          <p:nvPr/>
        </p:nvSpPr>
        <p:spPr>
          <a:xfrm>
            <a:off x="11277600" y="38744"/>
            <a:ext cx="812800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page 19</a:t>
            </a:r>
            <a:endParaRPr lang="ko-KR" altLang="en-US" sz="13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65DB3066-B75D-4BE2-ABF9-1A3FB82953B9}"/>
              </a:ext>
            </a:extLst>
          </p:cNvPr>
          <p:cNvSpPr/>
          <p:nvPr/>
        </p:nvSpPr>
        <p:spPr>
          <a:xfrm>
            <a:off x="228600" y="645586"/>
            <a:ext cx="52116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Fuzzing subject programs</a:t>
            </a:r>
            <a:endParaRPr lang="ko-KR" altLang="en-US" sz="3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A4CF0B1B-6C57-4770-93BA-3DDFA8D45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072976"/>
              </p:ext>
            </p:extLst>
          </p:nvPr>
        </p:nvGraphicFramePr>
        <p:xfrm>
          <a:off x="7467600" y="3048000"/>
          <a:ext cx="4495800" cy="2076128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3131530312"/>
                    </a:ext>
                  </a:extLst>
                </a:gridCol>
                <a:gridCol w="1473201">
                  <a:extLst>
                    <a:ext uri="{9D8B030D-6E8A-4147-A177-3AD203B41FA5}">
                      <a16:colId xmlns:a16="http://schemas.microsoft.com/office/drawing/2014/main" val="708123304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899092436"/>
                    </a:ext>
                  </a:extLst>
                </a:gridCol>
              </a:tblGrid>
              <a:tr h="772501">
                <a:tc>
                  <a:txBody>
                    <a:bodyPr/>
                    <a:lstStyle/>
                    <a:p>
                      <a:pPr latinLnBrk="1"/>
                      <a:endParaRPr lang="ko-KR" altLang="en-US" sz="2400" dirty="0">
                        <a:ea typeface="나눔고딕" panose="020D0604000000000000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ea typeface="나눔고딕" panose="020D0604000000000000" pitchFamily="50" charset="-127"/>
                        </a:rPr>
                        <a:t>Size (LoC)</a:t>
                      </a:r>
                      <a:endParaRPr lang="ko-KR" altLang="en-US" sz="2400" dirty="0"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ea typeface="나눔고딕" panose="020D0604000000000000" pitchFamily="50" charset="-127"/>
                        </a:rPr>
                        <a:t># of CLI keywords</a:t>
                      </a:r>
                      <a:endParaRPr lang="ko-KR" altLang="en-US" sz="2400" dirty="0"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6813567"/>
                  </a:ext>
                </a:extLst>
              </a:tr>
              <a:tr h="6265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ea typeface="나눔고딕" panose="020D0604000000000000" pitchFamily="50" charset="-127"/>
                        </a:rPr>
                        <a:t>Average</a:t>
                      </a:r>
                      <a:endParaRPr lang="ko-KR" altLang="en-US" sz="2400" dirty="0"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400" dirty="0">
                          <a:ea typeface="나눔고딕" panose="020D0604000000000000" pitchFamily="50" charset="-127"/>
                        </a:rPr>
                        <a:t>199,333</a:t>
                      </a:r>
                      <a:endParaRPr lang="ko-KR" altLang="en-US" sz="2400" dirty="0"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400" dirty="0">
                          <a:ea typeface="나눔고딕" panose="020D0604000000000000" pitchFamily="50" charset="-127"/>
                        </a:rPr>
                        <a:t>235</a:t>
                      </a:r>
                      <a:endParaRPr lang="ko-KR" altLang="en-US" sz="2400" dirty="0"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34447264"/>
                  </a:ext>
                </a:extLst>
              </a:tr>
              <a:tr h="6265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ea typeface="나눔고딕" panose="020D0604000000000000" pitchFamily="50" charset="-127"/>
                        </a:rPr>
                        <a:t>Maximum</a:t>
                      </a:r>
                      <a:endParaRPr lang="ko-KR" altLang="en-US" sz="2400" dirty="0"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400" dirty="0">
                          <a:ea typeface="나눔고딕" panose="020D0604000000000000" pitchFamily="50" charset="-127"/>
                        </a:rPr>
                        <a:t>1,174,673</a:t>
                      </a:r>
                      <a:endParaRPr lang="ko-KR" altLang="en-US" sz="2400" dirty="0"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400" dirty="0">
                          <a:ea typeface="나눔고딕" panose="020D0604000000000000" pitchFamily="50" charset="-127"/>
                        </a:rPr>
                        <a:t>1817</a:t>
                      </a:r>
                      <a:endParaRPr lang="ko-KR" altLang="en-US" sz="2400" dirty="0"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07438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8551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차트 11">
            <a:extLst>
              <a:ext uri="{FF2B5EF4-FFF2-40B4-BE49-F238E27FC236}">
                <a16:creationId xmlns:a16="http://schemas.microsoft.com/office/drawing/2014/main" id="{D390EA35-464B-4DE4-9782-3A7414314E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0172564"/>
              </p:ext>
            </p:extLst>
          </p:nvPr>
        </p:nvGraphicFramePr>
        <p:xfrm>
          <a:off x="152401" y="1600200"/>
          <a:ext cx="8839199" cy="4341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Arrow: Right 9">
            <a:extLst>
              <a:ext uri="{FF2B5EF4-FFF2-40B4-BE49-F238E27FC236}">
                <a16:creationId xmlns:a16="http://schemas.microsoft.com/office/drawing/2014/main" id="{9D4A829D-0842-47C0-9795-7ADDD36A5D52}"/>
              </a:ext>
            </a:extLst>
          </p:cNvPr>
          <p:cNvSpPr/>
          <p:nvPr/>
        </p:nvSpPr>
        <p:spPr>
          <a:xfrm rot="19215816">
            <a:off x="6643811" y="2538613"/>
            <a:ext cx="1791039" cy="79004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EF66963-0238-4F6E-839E-E0CF9F4A3401}"/>
              </a:ext>
            </a:extLst>
          </p:cNvPr>
          <p:cNvSpPr/>
          <p:nvPr/>
        </p:nvSpPr>
        <p:spPr>
          <a:xfrm>
            <a:off x="6849933" y="2730433"/>
            <a:ext cx="1066800" cy="406400"/>
          </a:xfrm>
          <a:prstGeom prst="roundRect">
            <a:avLst/>
          </a:prstGeom>
          <a:ln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rgbClr val="FF0000"/>
                </a:solidFill>
              </a:rPr>
              <a:t>x1.9</a:t>
            </a:r>
            <a:endParaRPr lang="en-US" sz="2667" dirty="0"/>
          </a:p>
        </p:txBody>
      </p:sp>
      <p:sp>
        <p:nvSpPr>
          <p:cNvPr id="18" name="직사각형 14">
            <a:extLst>
              <a:ext uri="{FF2B5EF4-FFF2-40B4-BE49-F238E27FC236}">
                <a16:creationId xmlns:a16="http://schemas.microsoft.com/office/drawing/2014/main" id="{02C624A1-397F-40B0-A4A2-EE865CE32EB4}"/>
              </a:ext>
            </a:extLst>
          </p:cNvPr>
          <p:cNvSpPr/>
          <p:nvPr/>
        </p:nvSpPr>
        <p:spPr>
          <a:xfrm>
            <a:off x="505248" y="6113823"/>
            <a:ext cx="1285634" cy="3718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AFL++</a:t>
            </a:r>
            <a:endParaRPr lang="en-US" altLang="ko-KR" sz="1600" b="1" baseline="30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직사각형 15">
            <a:extLst>
              <a:ext uri="{FF2B5EF4-FFF2-40B4-BE49-F238E27FC236}">
                <a16:creationId xmlns:a16="http://schemas.microsoft.com/office/drawing/2014/main" id="{1A6917E1-E964-4033-A900-11A0C84DF2B2}"/>
              </a:ext>
            </a:extLst>
          </p:cNvPr>
          <p:cNvSpPr/>
          <p:nvPr/>
        </p:nvSpPr>
        <p:spPr>
          <a:xfrm>
            <a:off x="7315200" y="6092384"/>
            <a:ext cx="1488751" cy="3932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ZigZagFuzz</a:t>
            </a:r>
            <a:endParaRPr lang="en-US" altLang="ko-KR" sz="1800" b="1" baseline="30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9" name="직사각형 14">
            <a:extLst>
              <a:ext uri="{FF2B5EF4-FFF2-40B4-BE49-F238E27FC236}">
                <a16:creationId xmlns:a16="http://schemas.microsoft.com/office/drawing/2014/main" id="{28EC17DE-7B42-4FFE-B373-A9732DF76D8D}"/>
              </a:ext>
            </a:extLst>
          </p:cNvPr>
          <p:cNvSpPr/>
          <p:nvPr/>
        </p:nvSpPr>
        <p:spPr>
          <a:xfrm>
            <a:off x="3929183" y="6100608"/>
            <a:ext cx="1285633" cy="3982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ConfigFuzz</a:t>
            </a:r>
            <a:endParaRPr lang="en-US" altLang="ko-KR" sz="1600" b="1" baseline="30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0" name="직사각형 14">
            <a:extLst>
              <a:ext uri="{FF2B5EF4-FFF2-40B4-BE49-F238E27FC236}">
                <a16:creationId xmlns:a16="http://schemas.microsoft.com/office/drawing/2014/main" id="{58A98340-8B0E-48BA-A189-646C0815369F}"/>
              </a:ext>
            </a:extLst>
          </p:cNvPr>
          <p:cNvSpPr/>
          <p:nvPr/>
        </p:nvSpPr>
        <p:spPr>
          <a:xfrm>
            <a:off x="5751260" y="6092384"/>
            <a:ext cx="1098673" cy="3932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POWER</a:t>
            </a:r>
            <a:endParaRPr lang="en-US" altLang="ko-KR" sz="1600" b="1" baseline="30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직사각형 14">
            <a:extLst>
              <a:ext uri="{FF2B5EF4-FFF2-40B4-BE49-F238E27FC236}">
                <a16:creationId xmlns:a16="http://schemas.microsoft.com/office/drawing/2014/main" id="{10727D48-047B-4286-B854-132B636238A4}"/>
              </a:ext>
            </a:extLst>
          </p:cNvPr>
          <p:cNvSpPr/>
          <p:nvPr/>
        </p:nvSpPr>
        <p:spPr>
          <a:xfrm>
            <a:off x="2220936" y="6107407"/>
            <a:ext cx="1314570" cy="3846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CarpetFuzz</a:t>
            </a:r>
            <a:endParaRPr lang="en-US" altLang="ko-KR" sz="1600" b="1" baseline="30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D036AF20-9E49-4B3F-804C-B6DD352834EE}"/>
              </a:ext>
            </a:extLst>
          </p:cNvPr>
          <p:cNvSpPr/>
          <p:nvPr/>
        </p:nvSpPr>
        <p:spPr>
          <a:xfrm>
            <a:off x="0" y="372333"/>
            <a:ext cx="12192000" cy="1167416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14EC16D9-1EF9-43DC-A706-02C0D609CA4C}"/>
              </a:ext>
            </a:extLst>
          </p:cNvPr>
          <p:cNvSpPr/>
          <p:nvPr/>
        </p:nvSpPr>
        <p:spPr>
          <a:xfrm>
            <a:off x="0" y="-21041"/>
            <a:ext cx="12192000" cy="417690"/>
          </a:xfrm>
          <a:prstGeom prst="rect">
            <a:avLst/>
          </a:prstGeom>
          <a:solidFill>
            <a:srgbClr val="EB5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D7AF7CC-1F61-4B4C-91B7-7636A238D1F8}"/>
              </a:ext>
            </a:extLst>
          </p:cNvPr>
          <p:cNvSpPr/>
          <p:nvPr/>
        </p:nvSpPr>
        <p:spPr>
          <a:xfrm>
            <a:off x="25400" y="39077"/>
            <a:ext cx="5705643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ZigZagFuzz: Interleaved Fuzzing of Program Options and Files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7B99AF86-6143-4CBC-9CF1-982B6569E2F6}"/>
              </a:ext>
            </a:extLst>
          </p:cNvPr>
          <p:cNvSpPr/>
          <p:nvPr/>
        </p:nvSpPr>
        <p:spPr>
          <a:xfrm>
            <a:off x="11277600" y="38744"/>
            <a:ext cx="812800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page 20</a:t>
            </a:r>
            <a:endParaRPr lang="ko-KR" altLang="en-US" sz="13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FACA6AE3-C5A0-4147-AD4D-AE1F0B3C9868}"/>
              </a:ext>
            </a:extLst>
          </p:cNvPr>
          <p:cNvSpPr/>
          <p:nvPr/>
        </p:nvSpPr>
        <p:spPr>
          <a:xfrm>
            <a:off x="304800" y="664746"/>
            <a:ext cx="86517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Result 1</a:t>
            </a:r>
            <a:r>
              <a:rPr lang="ko-KR" altLang="en-US" sz="3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3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# of new crash bugs detected</a:t>
            </a:r>
            <a:endParaRPr lang="en-US" altLang="ko-KR" sz="28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37FAF0A1-9997-4BC3-8CDA-CE2AAE028A51}"/>
              </a:ext>
            </a:extLst>
          </p:cNvPr>
          <p:cNvSpPr/>
          <p:nvPr/>
        </p:nvSpPr>
        <p:spPr>
          <a:xfrm>
            <a:off x="9067800" y="2362200"/>
            <a:ext cx="2971799" cy="35195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2400" dirty="0">
                <a:ea typeface="나눔고딕" panose="020D0604000000000000" pitchFamily="50" charset="-127"/>
              </a:rPr>
              <a:t>ZigZagFuzz detected </a:t>
            </a:r>
            <a:r>
              <a:rPr lang="en-US" altLang="ko-KR" sz="2400" b="1" dirty="0">
                <a:solidFill>
                  <a:srgbClr val="FF0000"/>
                </a:solidFill>
                <a:ea typeface="나눔고딕" panose="020D0604000000000000" pitchFamily="50" charset="-127"/>
              </a:rPr>
              <a:t>46</a:t>
            </a:r>
            <a:r>
              <a:rPr lang="en-US" altLang="ko-KR" sz="2400" dirty="0">
                <a:solidFill>
                  <a:schemeClr val="tx1"/>
                </a:solidFill>
                <a:ea typeface="나눔고딕" panose="020D0604000000000000" pitchFamily="50" charset="-127"/>
              </a:rPr>
              <a:t> crash bugs that are </a:t>
            </a:r>
            <a:r>
              <a:rPr lang="en-US" altLang="ko-KR" sz="2400" b="1" dirty="0">
                <a:solidFill>
                  <a:srgbClr val="FF0000"/>
                </a:solidFill>
                <a:ea typeface="나눔고딕" panose="020D0604000000000000" pitchFamily="50" charset="-127"/>
              </a:rPr>
              <a:t>not found by others</a:t>
            </a:r>
            <a:r>
              <a:rPr lang="en-US" altLang="ko-KR" sz="2400" dirty="0">
                <a:solidFill>
                  <a:schemeClr val="tx1"/>
                </a:solidFill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2400" dirty="0">
              <a:ea typeface="나눔고딕" panose="020D0604000000000000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schemeClr val="tx1"/>
                </a:solidFill>
                <a:ea typeface="나눔고딕" panose="020D0604000000000000" pitchFamily="50" charset="-127"/>
              </a:rPr>
              <a:t>ZigZagFuzz detected 45%-74% of crashes found by other techniques.</a:t>
            </a:r>
            <a:endParaRPr lang="ko-KR" altLang="en-US" sz="2400" dirty="0">
              <a:solidFill>
                <a:schemeClr val="tx1"/>
              </a:solidFill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3162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차트 11">
            <a:extLst>
              <a:ext uri="{FF2B5EF4-FFF2-40B4-BE49-F238E27FC236}">
                <a16:creationId xmlns:a16="http://schemas.microsoft.com/office/drawing/2014/main" id="{D390EA35-464B-4DE4-9782-3A7414314E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7580892"/>
              </p:ext>
            </p:extLst>
          </p:nvPr>
        </p:nvGraphicFramePr>
        <p:xfrm>
          <a:off x="1229666" y="1754445"/>
          <a:ext cx="9735201" cy="4251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Arrow: Right 9">
            <a:extLst>
              <a:ext uri="{FF2B5EF4-FFF2-40B4-BE49-F238E27FC236}">
                <a16:creationId xmlns:a16="http://schemas.microsoft.com/office/drawing/2014/main" id="{D56A6E23-C86C-41A7-A1A2-947EEC1BCB91}"/>
              </a:ext>
            </a:extLst>
          </p:cNvPr>
          <p:cNvSpPr/>
          <p:nvPr/>
        </p:nvSpPr>
        <p:spPr>
          <a:xfrm rot="19172371">
            <a:off x="8584498" y="2413319"/>
            <a:ext cx="1062671" cy="76200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2" name="Rectangle: Rounded Corners 10">
            <a:extLst>
              <a:ext uri="{FF2B5EF4-FFF2-40B4-BE49-F238E27FC236}">
                <a16:creationId xmlns:a16="http://schemas.microsoft.com/office/drawing/2014/main" id="{FCCBE0E7-D6A4-4884-8353-154704C6392A}"/>
              </a:ext>
            </a:extLst>
          </p:cNvPr>
          <p:cNvSpPr/>
          <p:nvPr/>
        </p:nvSpPr>
        <p:spPr>
          <a:xfrm>
            <a:off x="8667590" y="2565719"/>
            <a:ext cx="1099752" cy="457200"/>
          </a:xfrm>
          <a:prstGeom prst="roundRect">
            <a:avLst/>
          </a:prstGeom>
          <a:ln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rgbClr val="FF0000"/>
                </a:solidFill>
              </a:rPr>
              <a:t>+ 12%</a:t>
            </a:r>
            <a:endParaRPr lang="en-US" sz="2667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08837706-965D-4367-934F-E5A578C42964}"/>
              </a:ext>
            </a:extLst>
          </p:cNvPr>
          <p:cNvSpPr/>
          <p:nvPr/>
        </p:nvSpPr>
        <p:spPr>
          <a:xfrm>
            <a:off x="1" y="396649"/>
            <a:ext cx="12192000" cy="1059415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57B06DC4-8587-44AA-84B3-0E96AA79BCD3}"/>
              </a:ext>
            </a:extLst>
          </p:cNvPr>
          <p:cNvSpPr/>
          <p:nvPr/>
        </p:nvSpPr>
        <p:spPr>
          <a:xfrm>
            <a:off x="0" y="-21041"/>
            <a:ext cx="12192000" cy="417690"/>
          </a:xfrm>
          <a:prstGeom prst="rect">
            <a:avLst/>
          </a:prstGeom>
          <a:solidFill>
            <a:srgbClr val="EB5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ea typeface="나눔고딕" panose="020D0604000000000000" pitchFamily="50" charset="-127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E71AE9F5-1A0B-4DAE-A77D-D747A75ED4BE}"/>
              </a:ext>
            </a:extLst>
          </p:cNvPr>
          <p:cNvSpPr/>
          <p:nvPr/>
        </p:nvSpPr>
        <p:spPr>
          <a:xfrm>
            <a:off x="25400" y="39077"/>
            <a:ext cx="5705643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ZigZagFuzz: Interleaved Fuzzing of Program Options and Files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8990D450-264B-4627-BF88-514D5B4E2B27}"/>
              </a:ext>
            </a:extLst>
          </p:cNvPr>
          <p:cNvSpPr/>
          <p:nvPr/>
        </p:nvSpPr>
        <p:spPr>
          <a:xfrm>
            <a:off x="11277600" y="38744"/>
            <a:ext cx="812800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page 21</a:t>
            </a:r>
            <a:endParaRPr lang="ko-KR" altLang="en-US" sz="13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C536007D-D726-43B1-B5B2-4553FC754B58}"/>
              </a:ext>
            </a:extLst>
          </p:cNvPr>
          <p:cNvSpPr/>
          <p:nvPr/>
        </p:nvSpPr>
        <p:spPr>
          <a:xfrm>
            <a:off x="304800" y="674973"/>
            <a:ext cx="8706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Result 2</a:t>
            </a:r>
            <a:r>
              <a:rPr lang="ko-KR" altLang="en-US" sz="3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3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branch coverage achievement</a:t>
            </a:r>
            <a:endParaRPr lang="en-US" altLang="ko-KR" sz="28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5" name="직사각형 14">
            <a:extLst>
              <a:ext uri="{FF2B5EF4-FFF2-40B4-BE49-F238E27FC236}">
                <a16:creationId xmlns:a16="http://schemas.microsoft.com/office/drawing/2014/main" id="{A70E467B-6098-425B-AAB4-78B533E19462}"/>
              </a:ext>
            </a:extLst>
          </p:cNvPr>
          <p:cNvSpPr/>
          <p:nvPr/>
        </p:nvSpPr>
        <p:spPr>
          <a:xfrm>
            <a:off x="1616635" y="6144444"/>
            <a:ext cx="1285634" cy="3718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AFL++</a:t>
            </a:r>
            <a:endParaRPr lang="en-US" altLang="ko-KR" sz="1600" b="1" baseline="30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6" name="직사각형 15">
            <a:extLst>
              <a:ext uri="{FF2B5EF4-FFF2-40B4-BE49-F238E27FC236}">
                <a16:creationId xmlns:a16="http://schemas.microsoft.com/office/drawing/2014/main" id="{17DB54C0-C227-452F-89F9-D515C98D7550}"/>
              </a:ext>
            </a:extLst>
          </p:cNvPr>
          <p:cNvSpPr/>
          <p:nvPr/>
        </p:nvSpPr>
        <p:spPr>
          <a:xfrm>
            <a:off x="9128456" y="6119181"/>
            <a:ext cx="1488751" cy="3932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ZigZagFuzz</a:t>
            </a:r>
            <a:endParaRPr lang="en-US" altLang="ko-KR" sz="1800" b="1" baseline="30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7" name="직사각형 14">
            <a:extLst>
              <a:ext uri="{FF2B5EF4-FFF2-40B4-BE49-F238E27FC236}">
                <a16:creationId xmlns:a16="http://schemas.microsoft.com/office/drawing/2014/main" id="{5DE9553A-A2B5-4012-879D-30EEAC03F913}"/>
              </a:ext>
            </a:extLst>
          </p:cNvPr>
          <p:cNvSpPr/>
          <p:nvPr/>
        </p:nvSpPr>
        <p:spPr>
          <a:xfrm>
            <a:off x="5478849" y="6118014"/>
            <a:ext cx="1285633" cy="3982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ConfigFuzz</a:t>
            </a:r>
            <a:endParaRPr lang="en-US" altLang="ko-KR" sz="1600" b="1" baseline="30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8" name="직사각형 14">
            <a:extLst>
              <a:ext uri="{FF2B5EF4-FFF2-40B4-BE49-F238E27FC236}">
                <a16:creationId xmlns:a16="http://schemas.microsoft.com/office/drawing/2014/main" id="{DC6E4039-D305-408D-A280-ECBD84619F3E}"/>
              </a:ext>
            </a:extLst>
          </p:cNvPr>
          <p:cNvSpPr/>
          <p:nvPr/>
        </p:nvSpPr>
        <p:spPr>
          <a:xfrm>
            <a:off x="7395487" y="6123004"/>
            <a:ext cx="1098673" cy="3932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POWER</a:t>
            </a:r>
            <a:endParaRPr lang="en-US" altLang="ko-KR" sz="1600" b="1" baseline="30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9" name="직사각형 14">
            <a:extLst>
              <a:ext uri="{FF2B5EF4-FFF2-40B4-BE49-F238E27FC236}">
                <a16:creationId xmlns:a16="http://schemas.microsoft.com/office/drawing/2014/main" id="{1F75142D-6D8E-4A28-A8CA-008376E88F0A}"/>
              </a:ext>
            </a:extLst>
          </p:cNvPr>
          <p:cNvSpPr/>
          <p:nvPr/>
        </p:nvSpPr>
        <p:spPr>
          <a:xfrm>
            <a:off x="3533274" y="6131612"/>
            <a:ext cx="1314570" cy="3846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CarpetFuzz</a:t>
            </a:r>
            <a:endParaRPr lang="en-US" altLang="ko-KR" sz="1600" b="1" baseline="30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5822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58490D36-4D75-406C-8C55-41171532D7CB}"/>
              </a:ext>
            </a:extLst>
          </p:cNvPr>
          <p:cNvSpPr/>
          <p:nvPr/>
        </p:nvSpPr>
        <p:spPr>
          <a:xfrm>
            <a:off x="0" y="-21041"/>
            <a:ext cx="12192000" cy="417690"/>
          </a:xfrm>
          <a:prstGeom prst="rect">
            <a:avLst/>
          </a:prstGeom>
          <a:solidFill>
            <a:srgbClr val="EB5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ea typeface="나눔고딕" panose="020D0604000000000000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FF1ACD1-0204-4A91-A3D3-74E574AE009E}"/>
              </a:ext>
            </a:extLst>
          </p:cNvPr>
          <p:cNvSpPr/>
          <p:nvPr/>
        </p:nvSpPr>
        <p:spPr>
          <a:xfrm>
            <a:off x="25400" y="39077"/>
            <a:ext cx="5705643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ZigZagFuzz: Interleaved Fuzzing of Program Options and Files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5526A2B1-5C08-4F65-A315-D161CBEFB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064706"/>
            <a:ext cx="4648200" cy="26080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3A64A0-309E-4F08-AF90-CE6970834E24}"/>
              </a:ext>
            </a:extLst>
          </p:cNvPr>
          <p:cNvSpPr txBox="1"/>
          <p:nvPr/>
        </p:nvSpPr>
        <p:spPr>
          <a:xfrm>
            <a:off x="838200" y="546012"/>
            <a:ext cx="44196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Presenter : Ahcheong Lee  from  KAIST</a:t>
            </a:r>
            <a:endParaRPr lang="ko-KR" altLang="en-US" sz="18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4748644-2F5D-4CD0-81F6-8D12B8BB4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3300" y="3857376"/>
            <a:ext cx="4653067" cy="2638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37C4587-EEEB-4F9D-B0B0-58D9F461F1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300" y="1019563"/>
            <a:ext cx="4648201" cy="2638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97363CF-F4D0-4F1C-9742-E6E5EF2947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342" y="3857376"/>
            <a:ext cx="4699158" cy="2638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215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직사각형 32">
            <a:extLst>
              <a:ext uri="{FF2B5EF4-FFF2-40B4-BE49-F238E27FC236}">
                <a16:creationId xmlns:a16="http://schemas.microsoft.com/office/drawing/2014/main" id="{555403A9-32E0-461D-8A25-616A60598D71}"/>
              </a:ext>
            </a:extLst>
          </p:cNvPr>
          <p:cNvSpPr/>
          <p:nvPr/>
        </p:nvSpPr>
        <p:spPr>
          <a:xfrm>
            <a:off x="1" y="396649"/>
            <a:ext cx="12192000" cy="1059415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Previous fuzzing techniques did not care </a:t>
            </a:r>
            <a:r>
              <a:rPr lang="en-US" altLang="ko-KR" sz="2800" b="1" dirty="0">
                <a:solidFill>
                  <a:srgbClr val="00C05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commands,</a:t>
            </a:r>
          </a:p>
          <a:p>
            <a:pPr algn="ctr"/>
            <a:r>
              <a:rPr lang="en-US" altLang="ko-KR" sz="28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but they focused on mutating only </a:t>
            </a:r>
            <a:r>
              <a:rPr lang="en-US" altLang="ko-KR" sz="2800" b="1" dirty="0">
                <a:solidFill>
                  <a:srgbClr val="1100F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files</a:t>
            </a:r>
            <a:endParaRPr lang="ko-KR" altLang="en-US" sz="2800" b="1" dirty="0">
              <a:solidFill>
                <a:srgbClr val="1100F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E51220CF-FEF7-4389-9F19-6BD99E59E47C}"/>
              </a:ext>
            </a:extLst>
          </p:cNvPr>
          <p:cNvSpPr/>
          <p:nvPr/>
        </p:nvSpPr>
        <p:spPr>
          <a:xfrm>
            <a:off x="0" y="-21041"/>
            <a:ext cx="12192000" cy="417690"/>
          </a:xfrm>
          <a:prstGeom prst="rect">
            <a:avLst/>
          </a:prstGeom>
          <a:solidFill>
            <a:srgbClr val="EB5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ea typeface="나눔고딕" panose="020D0604000000000000" pitchFamily="50" charset="-127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C35DDD8A-B8D2-40C3-B438-E548D8DE14B6}"/>
              </a:ext>
            </a:extLst>
          </p:cNvPr>
          <p:cNvSpPr/>
          <p:nvPr/>
        </p:nvSpPr>
        <p:spPr>
          <a:xfrm>
            <a:off x="25400" y="39077"/>
            <a:ext cx="5705643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ZigZagFuzz: Interleaved Fuzzing of Program Options and Files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4FF0DD46-F53A-4801-876C-E7FBDBC98332}"/>
              </a:ext>
            </a:extLst>
          </p:cNvPr>
          <p:cNvSpPr/>
          <p:nvPr/>
        </p:nvSpPr>
        <p:spPr>
          <a:xfrm>
            <a:off x="11277600" y="38744"/>
            <a:ext cx="812800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page 2</a:t>
            </a:r>
            <a:endParaRPr lang="ko-KR" altLang="en-US" sz="13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FD37CEFB-D222-4EB6-89C9-26931C195AEF}"/>
              </a:ext>
            </a:extLst>
          </p:cNvPr>
          <p:cNvSpPr/>
          <p:nvPr/>
        </p:nvSpPr>
        <p:spPr>
          <a:xfrm>
            <a:off x="710119" y="2156233"/>
            <a:ext cx="10771762" cy="402295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800" dirty="0">
              <a:ea typeface="나눔고딕" panose="020D0604000000000000" pitchFamily="50" charset="-127"/>
            </a:endParaRPr>
          </a:p>
        </p:txBody>
      </p:sp>
      <p:sp>
        <p:nvSpPr>
          <p:cNvPr id="44" name="자유형: 도형 43">
            <a:extLst>
              <a:ext uri="{FF2B5EF4-FFF2-40B4-BE49-F238E27FC236}">
                <a16:creationId xmlns:a16="http://schemas.microsoft.com/office/drawing/2014/main" id="{5E19962F-35DD-4AA9-BDE1-11CEFB06C78D}"/>
              </a:ext>
            </a:extLst>
          </p:cNvPr>
          <p:cNvSpPr/>
          <p:nvPr/>
        </p:nvSpPr>
        <p:spPr>
          <a:xfrm>
            <a:off x="1271082" y="2514378"/>
            <a:ext cx="4613343" cy="2049991"/>
          </a:xfrm>
          <a:custGeom>
            <a:avLst/>
            <a:gdLst>
              <a:gd name="connsiteX0" fmla="*/ 2628900 w 6920014"/>
              <a:gd name="connsiteY0" fmla="*/ 0 h 3074987"/>
              <a:gd name="connsiteX1" fmla="*/ 4524620 w 6920014"/>
              <a:gd name="connsiteY1" fmla="*/ 572951 h 3074987"/>
              <a:gd name="connsiteX2" fmla="*/ 4583899 w 6920014"/>
              <a:gd name="connsiteY2" fmla="*/ 660027 h 3074987"/>
              <a:gd name="connsiteX3" fmla="*/ 4652257 w 6920014"/>
              <a:gd name="connsiteY3" fmla="*/ 655270 h 3074987"/>
              <a:gd name="connsiteX4" fmla="*/ 4862614 w 6920014"/>
              <a:gd name="connsiteY4" fmla="*/ 650426 h 3074987"/>
              <a:gd name="connsiteX5" fmla="*/ 6920014 w 6920014"/>
              <a:gd name="connsiteY5" fmla="*/ 1588530 h 3074987"/>
              <a:gd name="connsiteX6" fmla="*/ 4862614 w 6920014"/>
              <a:gd name="connsiteY6" fmla="*/ 2526634 h 3074987"/>
              <a:gd name="connsiteX7" fmla="*/ 4804837 w 6920014"/>
              <a:gd name="connsiteY7" fmla="*/ 2525304 h 3074987"/>
              <a:gd name="connsiteX8" fmla="*/ 4742783 w 6920014"/>
              <a:gd name="connsiteY8" fmla="*/ 2584040 h 3074987"/>
              <a:gd name="connsiteX9" fmla="*/ 2933700 w 6920014"/>
              <a:gd name="connsiteY9" fmla="*/ 3074987 h 3074987"/>
              <a:gd name="connsiteX10" fmla="*/ 918099 w 6920014"/>
              <a:gd name="connsiteY10" fmla="*/ 2325944 h 3074987"/>
              <a:gd name="connsiteX11" fmla="*/ 915329 w 6920014"/>
              <a:gd name="connsiteY11" fmla="*/ 2317668 h 3074987"/>
              <a:gd name="connsiteX12" fmla="*/ 907088 w 6920014"/>
              <a:gd name="connsiteY12" fmla="*/ 2315385 h 3074987"/>
              <a:gd name="connsiteX13" fmla="*/ 0 w 6920014"/>
              <a:gd name="connsiteY13" fmla="*/ 1537494 h 3074987"/>
              <a:gd name="connsiteX14" fmla="*/ 469810 w 6920014"/>
              <a:gd name="connsiteY14" fmla="*/ 940773 h 3074987"/>
              <a:gd name="connsiteX15" fmla="*/ 577170 w 6920014"/>
              <a:gd name="connsiteY15" fmla="*/ 886912 h 3074987"/>
              <a:gd name="connsiteX16" fmla="*/ 582122 w 6920014"/>
              <a:gd name="connsiteY16" fmla="*/ 842189 h 3074987"/>
              <a:gd name="connsiteX17" fmla="*/ 2628900 w 6920014"/>
              <a:gd name="connsiteY17" fmla="*/ 0 h 307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920014" h="3074987">
                <a:moveTo>
                  <a:pt x="2628900" y="0"/>
                </a:moveTo>
                <a:cubicBezTo>
                  <a:pt x="3481104" y="0"/>
                  <a:pt x="4212289" y="236251"/>
                  <a:pt x="4524620" y="572951"/>
                </a:cubicBezTo>
                <a:lnTo>
                  <a:pt x="4583899" y="660027"/>
                </a:lnTo>
                <a:lnTo>
                  <a:pt x="4652257" y="655270"/>
                </a:lnTo>
                <a:cubicBezTo>
                  <a:pt x="4721421" y="652067"/>
                  <a:pt x="4791597" y="650426"/>
                  <a:pt x="4862614" y="650426"/>
                </a:cubicBezTo>
                <a:cubicBezTo>
                  <a:pt x="5998885" y="650426"/>
                  <a:pt x="6920014" y="1070429"/>
                  <a:pt x="6920014" y="1588530"/>
                </a:cubicBezTo>
                <a:cubicBezTo>
                  <a:pt x="6920014" y="2106631"/>
                  <a:pt x="5998885" y="2526634"/>
                  <a:pt x="4862614" y="2526634"/>
                </a:cubicBezTo>
                <a:lnTo>
                  <a:pt x="4804837" y="2525304"/>
                </a:lnTo>
                <a:lnTo>
                  <a:pt x="4742783" y="2584040"/>
                </a:lnTo>
                <a:cubicBezTo>
                  <a:pt x="4394385" y="2876470"/>
                  <a:pt x="3714887" y="3074987"/>
                  <a:pt x="2933700" y="3074987"/>
                </a:cubicBezTo>
                <a:cubicBezTo>
                  <a:pt x="1939463" y="3074987"/>
                  <a:pt x="1109944" y="2753422"/>
                  <a:pt x="918099" y="2325944"/>
                </a:cubicBezTo>
                <a:lnTo>
                  <a:pt x="915329" y="2317668"/>
                </a:lnTo>
                <a:lnTo>
                  <a:pt x="907088" y="2315385"/>
                </a:lnTo>
                <a:cubicBezTo>
                  <a:pt x="359817" y="2146801"/>
                  <a:pt x="0" y="1861307"/>
                  <a:pt x="0" y="1537494"/>
                </a:cubicBezTo>
                <a:cubicBezTo>
                  <a:pt x="0" y="1310825"/>
                  <a:pt x="176310" y="1102932"/>
                  <a:pt x="469810" y="940773"/>
                </a:cubicBezTo>
                <a:lnTo>
                  <a:pt x="577170" y="886912"/>
                </a:lnTo>
                <a:lnTo>
                  <a:pt x="582122" y="842189"/>
                </a:lnTo>
                <a:cubicBezTo>
                  <a:pt x="687482" y="369143"/>
                  <a:pt x="1563646" y="0"/>
                  <a:pt x="2628900" y="0"/>
                </a:cubicBezTo>
                <a:close/>
              </a:path>
            </a:pathLst>
          </a:custGeom>
          <a:solidFill>
            <a:schemeClr val="accent3">
              <a:alpha val="60000"/>
            </a:schemeClr>
          </a:solidFill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ea typeface="나눔고딕" panose="020D0604000000000000" pitchFamily="50" charset="-127"/>
            </a:endParaRPr>
          </a:p>
        </p:txBody>
      </p:sp>
      <p:sp>
        <p:nvSpPr>
          <p:cNvPr id="45" name="자유형: 도형 44">
            <a:extLst>
              <a:ext uri="{FF2B5EF4-FFF2-40B4-BE49-F238E27FC236}">
                <a16:creationId xmlns:a16="http://schemas.microsoft.com/office/drawing/2014/main" id="{BC2D5559-AA32-4248-A78A-DA149B80FDC6}"/>
              </a:ext>
            </a:extLst>
          </p:cNvPr>
          <p:cNvSpPr/>
          <p:nvPr/>
        </p:nvSpPr>
        <p:spPr>
          <a:xfrm>
            <a:off x="5311353" y="2473169"/>
            <a:ext cx="5626730" cy="2154251"/>
          </a:xfrm>
          <a:custGeom>
            <a:avLst/>
            <a:gdLst>
              <a:gd name="connsiteX0" fmla="*/ 3508975 w 6897414"/>
              <a:gd name="connsiteY0" fmla="*/ 0 h 3231377"/>
              <a:gd name="connsiteX1" fmla="*/ 5125778 w 6897414"/>
              <a:gd name="connsiteY1" fmla="*/ 608430 h 3231377"/>
              <a:gd name="connsiteX2" fmla="*/ 5135273 w 6897414"/>
              <a:gd name="connsiteY2" fmla="*/ 637156 h 3231377"/>
              <a:gd name="connsiteX3" fmla="*/ 5212333 w 6897414"/>
              <a:gd name="connsiteY3" fmla="*/ 642586 h 3231377"/>
              <a:gd name="connsiteX4" fmla="*/ 6530066 w 6897414"/>
              <a:gd name="connsiteY4" fmla="*/ 1389105 h 3231377"/>
              <a:gd name="connsiteX5" fmla="*/ 6248215 w 6897414"/>
              <a:gd name="connsiteY5" fmla="*/ 1815147 h 3231377"/>
              <a:gd name="connsiteX6" fmla="*/ 6192673 w 6897414"/>
              <a:gd name="connsiteY6" fmla="*/ 1846229 h 3231377"/>
              <a:gd name="connsiteX7" fmla="*/ 6414043 w 6897414"/>
              <a:gd name="connsiteY7" fmla="*/ 1930562 h 3231377"/>
              <a:gd name="connsiteX8" fmla="*/ 6897414 w 6897414"/>
              <a:gd name="connsiteY8" fmla="*/ 2469377 h 3231377"/>
              <a:gd name="connsiteX9" fmla="*/ 5247082 w 6897414"/>
              <a:gd name="connsiteY9" fmla="*/ 3231377 h 3231377"/>
              <a:gd name="connsiteX10" fmla="*/ 3726441 w 6897414"/>
              <a:gd name="connsiteY10" fmla="*/ 2765982 h 3231377"/>
              <a:gd name="connsiteX11" fmla="*/ 3645547 w 6897414"/>
              <a:gd name="connsiteY11" fmla="*/ 2645657 h 3231377"/>
              <a:gd name="connsiteX12" fmla="*/ 3617959 w 6897414"/>
              <a:gd name="connsiteY12" fmla="*/ 2652571 h 3231377"/>
              <a:gd name="connsiteX13" fmla="*/ 2975575 w 6897414"/>
              <a:gd name="connsiteY13" fmla="*/ 2712452 h 3231377"/>
              <a:gd name="connsiteX14" fmla="*/ 1454934 w 6897414"/>
              <a:gd name="connsiteY14" fmla="*/ 2247057 h 3231377"/>
              <a:gd name="connsiteX15" fmla="*/ 1416283 w 6897414"/>
              <a:gd name="connsiteY15" fmla="*/ 2189566 h 3231377"/>
              <a:gd name="connsiteX16" fmla="*/ 1317733 w 6897414"/>
              <a:gd name="connsiteY16" fmla="*/ 2182621 h 3231377"/>
              <a:gd name="connsiteX17" fmla="*/ 0 w 6897414"/>
              <a:gd name="connsiteY17" fmla="*/ 1436102 h 3231377"/>
              <a:gd name="connsiteX18" fmla="*/ 1650332 w 6897414"/>
              <a:gd name="connsiteY18" fmla="*/ 674102 h 3231377"/>
              <a:gd name="connsiteX19" fmla="*/ 1867952 w 6897414"/>
              <a:gd name="connsiteY19" fmla="*/ 681704 h 3231377"/>
              <a:gd name="connsiteX20" fmla="*/ 1892172 w 6897414"/>
              <a:gd name="connsiteY20" fmla="*/ 608430 h 3231377"/>
              <a:gd name="connsiteX21" fmla="*/ 3508975 w 6897414"/>
              <a:gd name="connsiteY21" fmla="*/ 0 h 3231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897414" h="3231377">
                <a:moveTo>
                  <a:pt x="3508975" y="0"/>
                </a:moveTo>
                <a:cubicBezTo>
                  <a:pt x="4306496" y="0"/>
                  <a:pt x="4971891" y="261200"/>
                  <a:pt x="5125778" y="608430"/>
                </a:cubicBezTo>
                <a:lnTo>
                  <a:pt x="5135273" y="637156"/>
                </a:lnTo>
                <a:lnTo>
                  <a:pt x="5212333" y="642586"/>
                </a:lnTo>
                <a:cubicBezTo>
                  <a:pt x="5964362" y="713640"/>
                  <a:pt x="6530066" y="1020869"/>
                  <a:pt x="6530066" y="1389105"/>
                </a:cubicBezTo>
                <a:cubicBezTo>
                  <a:pt x="6530066" y="1546921"/>
                  <a:pt x="6426161" y="1693531"/>
                  <a:pt x="6248215" y="1815147"/>
                </a:cubicBezTo>
                <a:lnTo>
                  <a:pt x="6192673" y="1846229"/>
                </a:lnTo>
                <a:lnTo>
                  <a:pt x="6414043" y="1930562"/>
                </a:lnTo>
                <a:cubicBezTo>
                  <a:pt x="6712694" y="2068457"/>
                  <a:pt x="6897414" y="2258957"/>
                  <a:pt x="6897414" y="2469377"/>
                </a:cubicBezTo>
                <a:cubicBezTo>
                  <a:pt x="6897414" y="2890218"/>
                  <a:pt x="6158535" y="3231377"/>
                  <a:pt x="5247082" y="3231377"/>
                </a:cubicBezTo>
                <a:cubicBezTo>
                  <a:pt x="4563492" y="3231377"/>
                  <a:pt x="3976975" y="3039475"/>
                  <a:pt x="3726441" y="2765982"/>
                </a:cubicBezTo>
                <a:lnTo>
                  <a:pt x="3645547" y="2645657"/>
                </a:lnTo>
                <a:lnTo>
                  <a:pt x="3617959" y="2652571"/>
                </a:lnTo>
                <a:cubicBezTo>
                  <a:pt x="3420516" y="2691130"/>
                  <a:pt x="3203438" y="2712452"/>
                  <a:pt x="2975575" y="2712452"/>
                </a:cubicBezTo>
                <a:cubicBezTo>
                  <a:pt x="2291985" y="2712452"/>
                  <a:pt x="1705468" y="2520550"/>
                  <a:pt x="1454934" y="2247057"/>
                </a:cubicBezTo>
                <a:lnTo>
                  <a:pt x="1416283" y="2189566"/>
                </a:lnTo>
                <a:lnTo>
                  <a:pt x="1317733" y="2182621"/>
                </a:lnTo>
                <a:cubicBezTo>
                  <a:pt x="565704" y="2111567"/>
                  <a:pt x="0" y="1804338"/>
                  <a:pt x="0" y="1436102"/>
                </a:cubicBezTo>
                <a:cubicBezTo>
                  <a:pt x="0" y="1015261"/>
                  <a:pt x="738879" y="674102"/>
                  <a:pt x="1650332" y="674102"/>
                </a:cubicBezTo>
                <a:lnTo>
                  <a:pt x="1867952" y="681704"/>
                </a:lnTo>
                <a:lnTo>
                  <a:pt x="1892172" y="608430"/>
                </a:lnTo>
                <a:cubicBezTo>
                  <a:pt x="2046059" y="261200"/>
                  <a:pt x="2711454" y="0"/>
                  <a:pt x="3508975" y="0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ea typeface="나눔고딕" panose="020D0604000000000000" pitchFamily="50" charset="-127"/>
            </a:endParaRPr>
          </a:p>
        </p:txBody>
      </p:sp>
      <p:sp>
        <p:nvSpPr>
          <p:cNvPr id="46" name="자유형: 도형 45">
            <a:extLst>
              <a:ext uri="{FF2B5EF4-FFF2-40B4-BE49-F238E27FC236}">
                <a16:creationId xmlns:a16="http://schemas.microsoft.com/office/drawing/2014/main" id="{8FC74771-2590-4279-94C5-4118A171B3F1}"/>
              </a:ext>
            </a:extLst>
          </p:cNvPr>
          <p:cNvSpPr/>
          <p:nvPr/>
        </p:nvSpPr>
        <p:spPr>
          <a:xfrm>
            <a:off x="4194482" y="3346299"/>
            <a:ext cx="4107093" cy="2539193"/>
          </a:xfrm>
          <a:custGeom>
            <a:avLst/>
            <a:gdLst>
              <a:gd name="connsiteX0" fmla="*/ 2382556 w 6160640"/>
              <a:gd name="connsiteY0" fmla="*/ 0 h 2876706"/>
              <a:gd name="connsiteX1" fmla="*/ 3751037 w 6160640"/>
              <a:gd name="connsiteY1" fmla="*/ 335959 h 2876706"/>
              <a:gd name="connsiteX2" fmla="*/ 3893332 w 6160640"/>
              <a:gd name="connsiteY2" fmla="*/ 457004 h 2876706"/>
              <a:gd name="connsiteX3" fmla="*/ 4177709 w 6160640"/>
              <a:gd name="connsiteY3" fmla="*/ 416245 h 2876706"/>
              <a:gd name="connsiteX4" fmla="*/ 4510308 w 6160640"/>
              <a:gd name="connsiteY4" fmla="*/ 400764 h 2876706"/>
              <a:gd name="connsiteX5" fmla="*/ 6160640 w 6160640"/>
              <a:gd name="connsiteY5" fmla="*/ 1162764 h 2876706"/>
              <a:gd name="connsiteX6" fmla="*/ 5261624 w 6160640"/>
              <a:gd name="connsiteY6" fmla="*/ 1841402 h 2876706"/>
              <a:gd name="connsiteX7" fmla="*/ 5231297 w 6160640"/>
              <a:gd name="connsiteY7" fmla="*/ 1847016 h 2876706"/>
              <a:gd name="connsiteX8" fmla="*/ 5308020 w 6160640"/>
              <a:gd name="connsiteY8" fmla="*/ 1961136 h 2876706"/>
              <a:gd name="connsiteX9" fmla="*/ 5341549 w 6160640"/>
              <a:gd name="connsiteY9" fmla="*/ 2114706 h 2876706"/>
              <a:gd name="connsiteX10" fmla="*/ 3691217 w 6160640"/>
              <a:gd name="connsiteY10" fmla="*/ 2876706 h 2876706"/>
              <a:gd name="connsiteX11" fmla="*/ 2322736 w 6160640"/>
              <a:gd name="connsiteY11" fmla="*/ 2540747 h 2876706"/>
              <a:gd name="connsiteX12" fmla="*/ 2251023 w 6160640"/>
              <a:gd name="connsiteY12" fmla="*/ 2479744 h 2876706"/>
              <a:gd name="connsiteX13" fmla="*/ 1982932 w 6160640"/>
              <a:gd name="connsiteY13" fmla="*/ 2518169 h 2876706"/>
              <a:gd name="connsiteX14" fmla="*/ 1650332 w 6160640"/>
              <a:gd name="connsiteY14" fmla="*/ 2533650 h 2876706"/>
              <a:gd name="connsiteX15" fmla="*/ 0 w 6160640"/>
              <a:gd name="connsiteY15" fmla="*/ 1771650 h 2876706"/>
              <a:gd name="connsiteX16" fmla="*/ 727616 w 6160640"/>
              <a:gd name="connsiteY16" fmla="*/ 1139788 h 2876706"/>
              <a:gd name="connsiteX17" fmla="*/ 901973 w 6160640"/>
              <a:gd name="connsiteY17" fmla="*/ 1096091 h 2876706"/>
              <a:gd name="connsiteX18" fmla="*/ 846697 w 6160640"/>
              <a:gd name="connsiteY18" fmla="*/ 1041406 h 2876706"/>
              <a:gd name="connsiteX19" fmla="*/ 732224 w 6160640"/>
              <a:gd name="connsiteY19" fmla="*/ 762000 h 2876706"/>
              <a:gd name="connsiteX20" fmla="*/ 2382556 w 6160640"/>
              <a:gd name="connsiteY20" fmla="*/ 0 h 287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160640" h="2876706">
                <a:moveTo>
                  <a:pt x="2382556" y="0"/>
                </a:moveTo>
                <a:cubicBezTo>
                  <a:pt x="2952214" y="0"/>
                  <a:pt x="3454461" y="133266"/>
                  <a:pt x="3751037" y="335959"/>
                </a:cubicBezTo>
                <a:lnTo>
                  <a:pt x="3893332" y="457004"/>
                </a:lnTo>
                <a:lnTo>
                  <a:pt x="4177709" y="416245"/>
                </a:lnTo>
                <a:cubicBezTo>
                  <a:pt x="4285141" y="406095"/>
                  <a:pt x="4396376" y="400764"/>
                  <a:pt x="4510308" y="400764"/>
                </a:cubicBezTo>
                <a:cubicBezTo>
                  <a:pt x="5421761" y="400764"/>
                  <a:pt x="6160640" y="741923"/>
                  <a:pt x="6160640" y="1162764"/>
                </a:cubicBezTo>
                <a:cubicBezTo>
                  <a:pt x="6160640" y="1458668"/>
                  <a:pt x="5795350" y="1715178"/>
                  <a:pt x="5261624" y="1841402"/>
                </a:cubicBezTo>
                <a:lnTo>
                  <a:pt x="5231297" y="1847016"/>
                </a:lnTo>
                <a:lnTo>
                  <a:pt x="5308020" y="1961136"/>
                </a:lnTo>
                <a:cubicBezTo>
                  <a:pt x="5330004" y="2010741"/>
                  <a:pt x="5341549" y="2062101"/>
                  <a:pt x="5341549" y="2114706"/>
                </a:cubicBezTo>
                <a:cubicBezTo>
                  <a:pt x="5341549" y="2535547"/>
                  <a:pt x="4602670" y="2876706"/>
                  <a:pt x="3691217" y="2876706"/>
                </a:cubicBezTo>
                <a:cubicBezTo>
                  <a:pt x="3121559" y="2876706"/>
                  <a:pt x="2619313" y="2743441"/>
                  <a:pt x="2322736" y="2540747"/>
                </a:cubicBezTo>
                <a:lnTo>
                  <a:pt x="2251023" y="2479744"/>
                </a:lnTo>
                <a:lnTo>
                  <a:pt x="1982932" y="2518169"/>
                </a:lnTo>
                <a:cubicBezTo>
                  <a:pt x="1875499" y="2528319"/>
                  <a:pt x="1764264" y="2533650"/>
                  <a:pt x="1650332" y="2533650"/>
                </a:cubicBezTo>
                <a:cubicBezTo>
                  <a:pt x="738879" y="2533650"/>
                  <a:pt x="0" y="2192491"/>
                  <a:pt x="0" y="1771650"/>
                </a:cubicBezTo>
                <a:cubicBezTo>
                  <a:pt x="0" y="1508625"/>
                  <a:pt x="288624" y="1276725"/>
                  <a:pt x="727616" y="1139788"/>
                </a:cubicBezTo>
                <a:lnTo>
                  <a:pt x="901973" y="1096091"/>
                </a:lnTo>
                <a:lnTo>
                  <a:pt x="846697" y="1041406"/>
                </a:lnTo>
                <a:cubicBezTo>
                  <a:pt x="772812" y="954892"/>
                  <a:pt x="732224" y="860635"/>
                  <a:pt x="732224" y="762000"/>
                </a:cubicBezTo>
                <a:cubicBezTo>
                  <a:pt x="732224" y="341159"/>
                  <a:pt x="1471103" y="0"/>
                  <a:pt x="2382556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ea typeface="나눔고딕" panose="020D0604000000000000" pitchFamily="50" charset="-12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3C90D6A-4934-4E30-8911-DD482E366DC0}"/>
              </a:ext>
            </a:extLst>
          </p:cNvPr>
          <p:cNvSpPr txBox="1"/>
          <p:nvPr/>
        </p:nvSpPr>
        <p:spPr>
          <a:xfrm>
            <a:off x="1271082" y="3174281"/>
            <a:ext cx="3509298" cy="60151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933" b="1" dirty="0">
                <a:latin typeface="Courier New" panose="02070309020205020404" pitchFamily="49" charset="0"/>
                <a:ea typeface="나눔고딕" panose="020D0604000000000000" pitchFamily="50" charset="-127"/>
                <a:cs typeface="Courier New" panose="02070309020205020404" pitchFamily="49" charset="0"/>
              </a:rPr>
              <a:t>cjpeg</a:t>
            </a:r>
            <a:r>
              <a:rPr lang="en-US" altLang="ko-KR" sz="2933" b="1" dirty="0">
                <a:solidFill>
                  <a:srgbClr val="EB5D48"/>
                </a:solidFill>
                <a:latin typeface="Courier New" panose="02070309020205020404" pitchFamily="49" charset="0"/>
                <a:ea typeface="나눔고딕" panose="020D0604000000000000" pitchFamily="50" charset="-127"/>
                <a:cs typeface="Courier New" panose="02070309020205020404" pitchFamily="49" charset="0"/>
              </a:rPr>
              <a:t> </a:t>
            </a:r>
            <a:r>
              <a:rPr lang="en-US" altLang="ko-KR" sz="2933" b="1" dirty="0">
                <a:solidFill>
                  <a:srgbClr val="00C05B"/>
                </a:solidFill>
                <a:latin typeface="Courier New" panose="02070309020205020404" pitchFamily="49" charset="0"/>
                <a:ea typeface="나눔고딕" panose="020D0604000000000000" pitchFamily="50" charset="-127"/>
                <a:cs typeface="Courier New" panose="02070309020205020404" pitchFamily="49" charset="0"/>
              </a:rPr>
              <a:t>-gray</a:t>
            </a:r>
            <a:endParaRPr lang="ko-KR" altLang="en-US" sz="2933" b="1" dirty="0">
              <a:solidFill>
                <a:srgbClr val="00C05B"/>
              </a:solidFill>
              <a:latin typeface="Courier New" panose="02070309020205020404" pitchFamily="49" charset="0"/>
              <a:ea typeface="나눔고딕" panose="020D0604000000000000" pitchFamily="50" charset="-127"/>
              <a:cs typeface="Courier New" panose="02070309020205020404" pitchFamily="49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404446D-CA05-42D5-84FF-2A0D91757EC3}"/>
              </a:ext>
            </a:extLst>
          </p:cNvPr>
          <p:cNvSpPr txBox="1"/>
          <p:nvPr/>
        </p:nvSpPr>
        <p:spPr>
          <a:xfrm>
            <a:off x="6434898" y="2951512"/>
            <a:ext cx="3360185" cy="6015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933" b="1" dirty="0">
                <a:latin typeface="Courier New" panose="02070309020205020404" pitchFamily="49" charset="0"/>
                <a:ea typeface="나눔고딕" panose="020D0604000000000000" pitchFamily="50" charset="-127"/>
                <a:cs typeface="Courier New" panose="02070309020205020404" pitchFamily="49" charset="0"/>
              </a:rPr>
              <a:t>cjpeg</a:t>
            </a:r>
            <a:r>
              <a:rPr lang="en-US" altLang="ko-KR" sz="2933" b="1" dirty="0">
                <a:solidFill>
                  <a:srgbClr val="EB5D48"/>
                </a:solidFill>
                <a:latin typeface="Courier New" panose="02070309020205020404" pitchFamily="49" charset="0"/>
                <a:ea typeface="나눔고딕" panose="020D0604000000000000" pitchFamily="50" charset="-127"/>
                <a:cs typeface="Courier New" panose="02070309020205020404" pitchFamily="49" charset="0"/>
              </a:rPr>
              <a:t> </a:t>
            </a:r>
            <a:r>
              <a:rPr lang="en-US" altLang="ko-KR" sz="2933" b="1" dirty="0">
                <a:solidFill>
                  <a:srgbClr val="00C05B"/>
                </a:solidFill>
                <a:latin typeface="Courier New" panose="02070309020205020404" pitchFamily="49" charset="0"/>
                <a:ea typeface="나눔고딕" panose="020D0604000000000000" pitchFamily="50" charset="-127"/>
                <a:cs typeface="Courier New" panose="02070309020205020404" pitchFamily="49" charset="0"/>
              </a:rPr>
              <a:t>-rotate </a:t>
            </a:r>
            <a:endParaRPr lang="ko-KR" altLang="en-US" sz="2933" b="1" dirty="0">
              <a:solidFill>
                <a:srgbClr val="00C05B"/>
              </a:solidFill>
              <a:latin typeface="Courier New" panose="02070309020205020404" pitchFamily="49" charset="0"/>
              <a:ea typeface="나눔고딕" panose="020D0604000000000000" pitchFamily="50" charset="-127"/>
              <a:cs typeface="Courier New" panose="02070309020205020404" pitchFamily="49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A8D3C18-8124-4F0C-BB85-E7FCA0F1A516}"/>
              </a:ext>
            </a:extLst>
          </p:cNvPr>
          <p:cNvSpPr txBox="1"/>
          <p:nvPr/>
        </p:nvSpPr>
        <p:spPr>
          <a:xfrm>
            <a:off x="4550588" y="4627420"/>
            <a:ext cx="3144160" cy="5562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667" b="1" dirty="0">
                <a:latin typeface="Courier New" panose="02070309020205020404" pitchFamily="49" charset="0"/>
                <a:ea typeface="나눔고딕" panose="020D0604000000000000" pitchFamily="50" charset="-127"/>
                <a:cs typeface="Courier New" panose="02070309020205020404" pitchFamily="49" charset="0"/>
              </a:rPr>
              <a:t>cjpeg</a:t>
            </a:r>
            <a:r>
              <a:rPr lang="en-US" altLang="ko-KR" sz="2667" b="1" dirty="0">
                <a:solidFill>
                  <a:srgbClr val="EB5D48"/>
                </a:solidFill>
                <a:latin typeface="Courier New" panose="02070309020205020404" pitchFamily="49" charset="0"/>
                <a:ea typeface="나눔고딕" panose="020D0604000000000000" pitchFamily="50" charset="-127"/>
                <a:cs typeface="Courier New" panose="02070309020205020404" pitchFamily="49" charset="0"/>
              </a:rPr>
              <a:t> </a:t>
            </a:r>
            <a:r>
              <a:rPr lang="en-US" altLang="ko-KR" sz="2667" b="1" dirty="0">
                <a:solidFill>
                  <a:srgbClr val="00C05B"/>
                </a:solidFill>
                <a:latin typeface="Courier New" panose="02070309020205020404" pitchFamily="49" charset="0"/>
                <a:ea typeface="나눔고딕" panose="020D0604000000000000" pitchFamily="50" charset="-127"/>
                <a:cs typeface="Courier New" panose="02070309020205020404" pitchFamily="49" charset="0"/>
              </a:rPr>
              <a:t>-convert</a:t>
            </a:r>
            <a:endParaRPr lang="ko-KR" altLang="en-US" sz="2667" b="1" dirty="0">
              <a:solidFill>
                <a:srgbClr val="00C05B"/>
              </a:solidFill>
              <a:latin typeface="Courier New" panose="02070309020205020404" pitchFamily="49" charset="0"/>
              <a:ea typeface="나눔고딕" panose="020D0604000000000000" pitchFamily="50" charset="-127"/>
              <a:cs typeface="Courier New" panose="02070309020205020404" pitchFamily="49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54BC8F-BFFF-450E-ADC3-C9A6F35AD75C}"/>
              </a:ext>
            </a:extLst>
          </p:cNvPr>
          <p:cNvSpPr txBox="1"/>
          <p:nvPr/>
        </p:nvSpPr>
        <p:spPr>
          <a:xfrm>
            <a:off x="1316761" y="1889735"/>
            <a:ext cx="3485240" cy="46530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133" dirty="0">
                <a:latin typeface="Courier New" panose="02070309020205020404" pitchFamily="49" charset="0"/>
                <a:ea typeface="나눔고딕" panose="020D0604000000000000" pitchFamily="50" charset="-127"/>
                <a:cs typeface="Courier New" panose="02070309020205020404" pitchFamily="49" charset="0"/>
              </a:rPr>
              <a:t>cjpeg </a:t>
            </a:r>
            <a:r>
              <a:rPr lang="en-US" altLang="ko-KR" sz="2133" b="1" dirty="0">
                <a:latin typeface="나눔고딕" panose="020D0604000000000000" pitchFamily="50" charset="-127"/>
                <a:ea typeface="나눔고딕" panose="020D0604000000000000" pitchFamily="50" charset="-127"/>
                <a:cs typeface="Courier New" panose="02070309020205020404" pitchFamily="49" charset="0"/>
              </a:rPr>
              <a:t>execution space</a:t>
            </a:r>
            <a:endParaRPr lang="ko-KR" altLang="en-US" sz="2133" b="1" dirty="0">
              <a:latin typeface="나눔고딕" panose="020D0604000000000000" pitchFamily="50" charset="-127"/>
              <a:ea typeface="나눔고딕" panose="020D0604000000000000" pitchFamily="50" charset="-127"/>
              <a:cs typeface="Courier New" panose="02070309020205020404" pitchFamily="49" charset="0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6A0507DC-1988-4F27-BA69-2CA5D8B99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912" y="3594088"/>
            <a:ext cx="1264306" cy="97028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4C9A911D-38CF-4428-AEC2-FEC81D562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6501" y="3539373"/>
            <a:ext cx="1264306" cy="970281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96C192F4-12CE-49E1-B627-A8DC440C5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637" y="4795926"/>
            <a:ext cx="1264306" cy="970281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B283CE0F-A097-48C0-9A13-BF20EB0F4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602" y="3744222"/>
            <a:ext cx="1264306" cy="970281"/>
          </a:xfrm>
          <a:prstGeom prst="rect">
            <a:avLst/>
          </a:prstGeom>
        </p:spPr>
      </p:pic>
      <p:sp>
        <p:nvSpPr>
          <p:cNvPr id="27" name="곱하기 기호 26">
            <a:extLst>
              <a:ext uri="{FF2B5EF4-FFF2-40B4-BE49-F238E27FC236}">
                <a16:creationId xmlns:a16="http://schemas.microsoft.com/office/drawing/2014/main" id="{99566AD0-E6B6-409C-A6E5-8A1A47EA9C54}"/>
              </a:ext>
            </a:extLst>
          </p:cNvPr>
          <p:cNvSpPr/>
          <p:nvPr/>
        </p:nvSpPr>
        <p:spPr>
          <a:xfrm>
            <a:off x="6237162" y="3598119"/>
            <a:ext cx="2072869" cy="159183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ea typeface="나눔고딕" panose="020D0604000000000000" pitchFamily="50" charset="-127"/>
            </a:endParaRPr>
          </a:p>
        </p:txBody>
      </p:sp>
      <p:sp>
        <p:nvSpPr>
          <p:cNvPr id="29" name="곱하기 기호 28">
            <a:extLst>
              <a:ext uri="{FF2B5EF4-FFF2-40B4-BE49-F238E27FC236}">
                <a16:creationId xmlns:a16="http://schemas.microsoft.com/office/drawing/2014/main" id="{5DA480B6-1E5F-43D9-9E95-159E2F27C2E2}"/>
              </a:ext>
            </a:extLst>
          </p:cNvPr>
          <p:cNvSpPr/>
          <p:nvPr/>
        </p:nvSpPr>
        <p:spPr>
          <a:xfrm>
            <a:off x="3561426" y="4597692"/>
            <a:ext cx="2072869" cy="159183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ea typeface="나눔고딕" panose="020D0604000000000000" pitchFamily="50" charset="-127"/>
            </a:endParaRPr>
          </a:p>
        </p:txBody>
      </p:sp>
      <p:sp>
        <p:nvSpPr>
          <p:cNvPr id="30" name="곱하기 기호 29">
            <a:extLst>
              <a:ext uri="{FF2B5EF4-FFF2-40B4-BE49-F238E27FC236}">
                <a16:creationId xmlns:a16="http://schemas.microsoft.com/office/drawing/2014/main" id="{42965A23-378D-48B4-B00D-50273B5A523D}"/>
              </a:ext>
            </a:extLst>
          </p:cNvPr>
          <p:cNvSpPr/>
          <p:nvPr/>
        </p:nvSpPr>
        <p:spPr>
          <a:xfrm>
            <a:off x="8819130" y="3312287"/>
            <a:ext cx="2072869" cy="159183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ea typeface="나눔고딕" panose="020D0604000000000000" pitchFamily="50" charset="-127"/>
            </a:endParaRPr>
          </a:p>
        </p:txBody>
      </p:sp>
      <p:pic>
        <p:nvPicPr>
          <p:cNvPr id="1026" name="Picture 2" descr="돋보기 - 무료 개 아이콘">
            <a:extLst>
              <a:ext uri="{FF2B5EF4-FFF2-40B4-BE49-F238E27FC236}">
                <a16:creationId xmlns:a16="http://schemas.microsoft.com/office/drawing/2014/main" id="{CE8CC05F-2863-468E-BEFE-9341B859E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9" y="3598014"/>
            <a:ext cx="1592048" cy="159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51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27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5F45523F-5922-4739-8BB7-6A0F688B969C}"/>
              </a:ext>
            </a:extLst>
          </p:cNvPr>
          <p:cNvSpPr/>
          <p:nvPr/>
        </p:nvSpPr>
        <p:spPr>
          <a:xfrm>
            <a:off x="1" y="396649"/>
            <a:ext cx="12192000" cy="1059415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Previous </a:t>
            </a:r>
            <a:r>
              <a:rPr lang="en-US" altLang="ko-KR" sz="4000" b="1" dirty="0">
                <a:solidFill>
                  <a:srgbClr val="00C05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program option </a:t>
            </a:r>
            <a:r>
              <a:rPr lang="en-US" altLang="ko-KR" sz="40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fuzzing techniques</a:t>
            </a:r>
            <a:endParaRPr lang="ko-KR" altLang="en-US" sz="40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89D9484-6C0E-4787-A213-611211CCD167}"/>
              </a:ext>
            </a:extLst>
          </p:cNvPr>
          <p:cNvSpPr/>
          <p:nvPr/>
        </p:nvSpPr>
        <p:spPr>
          <a:xfrm>
            <a:off x="0" y="-21041"/>
            <a:ext cx="12192000" cy="417690"/>
          </a:xfrm>
          <a:prstGeom prst="rect">
            <a:avLst/>
          </a:prstGeom>
          <a:solidFill>
            <a:srgbClr val="EB5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ea typeface="나눔고딕" panose="020D0604000000000000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1F69A2D-4CA3-45C0-AFCD-32B0111A03CC}"/>
              </a:ext>
            </a:extLst>
          </p:cNvPr>
          <p:cNvSpPr/>
          <p:nvPr/>
        </p:nvSpPr>
        <p:spPr>
          <a:xfrm>
            <a:off x="25400" y="39077"/>
            <a:ext cx="5705643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ZigZagFuzz: Interleaved Fuzzing of Program Options and Files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429473A-5F01-4B9F-B453-D9637665135D}"/>
              </a:ext>
            </a:extLst>
          </p:cNvPr>
          <p:cNvSpPr/>
          <p:nvPr/>
        </p:nvSpPr>
        <p:spPr>
          <a:xfrm>
            <a:off x="11277600" y="38744"/>
            <a:ext cx="812800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page 3</a:t>
            </a:r>
            <a:endParaRPr lang="ko-KR" altLang="en-US" sz="13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3A33A3D7-9D0F-4824-A9DC-39272DB3B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552572"/>
              </p:ext>
            </p:extLst>
          </p:nvPr>
        </p:nvGraphicFramePr>
        <p:xfrm>
          <a:off x="838200" y="3276600"/>
          <a:ext cx="10058400" cy="2240280"/>
        </p:xfrm>
        <a:graphic>
          <a:graphicData uri="http://schemas.openxmlformats.org/drawingml/2006/table">
            <a:tbl>
              <a:tblPr firstCol="1" bandRow="1">
                <a:tableStyleId>{073A0DAA-6AF3-43AB-8588-CEC1D06C72B9}</a:tableStyleId>
              </a:tblPr>
              <a:tblGrid>
                <a:gridCol w="2193185">
                  <a:extLst>
                    <a:ext uri="{9D8B030D-6E8A-4147-A177-3AD203B41FA5}">
                      <a16:colId xmlns:a16="http://schemas.microsoft.com/office/drawing/2014/main" val="1003002418"/>
                    </a:ext>
                  </a:extLst>
                </a:gridCol>
                <a:gridCol w="7865215">
                  <a:extLst>
                    <a:ext uri="{9D8B030D-6E8A-4147-A177-3AD203B41FA5}">
                      <a16:colId xmlns:a16="http://schemas.microsoft.com/office/drawing/2014/main" val="1049831116"/>
                    </a:ext>
                  </a:extLst>
                </a:gridCol>
              </a:tblGrid>
              <a:tr h="26499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POWER</a:t>
                      </a:r>
                    </a:p>
                    <a:p>
                      <a:pPr algn="ctr" latinLnBrk="1"/>
                      <a:r>
                        <a:rPr lang="en-US" altLang="ko-KR" sz="15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(ICST</a:t>
                      </a:r>
                      <a:r>
                        <a:rPr lang="ko-KR" altLang="en-US" sz="15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5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2021)</a:t>
                      </a:r>
                      <a:endParaRPr lang="ko-KR" altLang="en-US" sz="15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2400" b="1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Simultaneously</a:t>
                      </a:r>
                      <a:r>
                        <a:rPr lang="en-US" altLang="ko-KR" sz="24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m</a:t>
                      </a:r>
                      <a:r>
                        <a:rPr lang="en-US" altLang="ko-KR" sz="2400" b="1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utates both </a:t>
                      </a:r>
                      <a:r>
                        <a:rPr lang="en-US" altLang="ko-KR" sz="2400" b="1" dirty="0">
                          <a:solidFill>
                            <a:srgbClr val="00C05B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options</a:t>
                      </a:r>
                      <a:r>
                        <a:rPr lang="en-US" altLang="ko-KR" sz="2400" b="1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and </a:t>
                      </a:r>
                      <a:r>
                        <a:rPr lang="en-US" altLang="ko-KR" sz="2400" b="1" dirty="0">
                          <a:solidFill>
                            <a:srgbClr val="1100F2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files</a:t>
                      </a:r>
                      <a:endParaRPr lang="en-US" altLang="ko-KR" sz="2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071882"/>
                  </a:ext>
                </a:extLst>
              </a:tr>
              <a:tr h="127837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80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ConfigFuzz</a:t>
                      </a:r>
                      <a:endParaRPr lang="en-US" altLang="ko-KR" sz="28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r>
                        <a:rPr lang="en-US" altLang="ko-KR" sz="15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(ACM TOSEM 2023)</a:t>
                      </a:r>
                      <a:endParaRPr lang="ko-KR" altLang="en-US" sz="15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2400" b="1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Simultaneously </a:t>
                      </a:r>
                      <a:r>
                        <a:rPr lang="en-US" altLang="ko-KR" sz="24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m</a:t>
                      </a:r>
                      <a:r>
                        <a:rPr lang="en-US" altLang="ko-KR" sz="2400" b="1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utates both </a:t>
                      </a:r>
                      <a:r>
                        <a:rPr lang="en-US" altLang="ko-KR" sz="2400" b="1" dirty="0">
                          <a:solidFill>
                            <a:srgbClr val="00C05B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options</a:t>
                      </a:r>
                      <a:r>
                        <a:rPr lang="en-US" altLang="ko-KR" sz="2400" b="1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and </a:t>
                      </a:r>
                      <a:r>
                        <a:rPr lang="en-US" altLang="ko-KR" sz="2400" b="1" dirty="0">
                          <a:solidFill>
                            <a:srgbClr val="1100F2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files</a:t>
                      </a:r>
                      <a:endParaRPr lang="en-US" altLang="ko-KR" sz="2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529589"/>
                  </a:ext>
                </a:extLst>
              </a:tr>
              <a:tr h="447877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80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CarpetFuzz</a:t>
                      </a:r>
                      <a:endParaRPr lang="en-US" altLang="ko-KR" sz="28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r>
                        <a:rPr lang="en-US" altLang="ko-KR" sz="15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(USENIX Sec’ 2023)</a:t>
                      </a:r>
                      <a:endParaRPr lang="ko-KR" altLang="en-US" sz="15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2400" b="1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Does not mutate </a:t>
                      </a:r>
                      <a:r>
                        <a:rPr lang="en-US" altLang="ko-KR" sz="2400" b="1" dirty="0">
                          <a:solidFill>
                            <a:srgbClr val="00C05B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options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492665"/>
                  </a:ext>
                </a:extLst>
              </a:tr>
            </a:tbl>
          </a:graphicData>
        </a:graphic>
      </p:graphicFrame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2C317C4B-F1DC-421B-8D78-100A5D94FAF7}"/>
              </a:ext>
            </a:extLst>
          </p:cNvPr>
          <p:cNvSpPr/>
          <p:nvPr/>
        </p:nvSpPr>
        <p:spPr>
          <a:xfrm>
            <a:off x="2057400" y="1968348"/>
            <a:ext cx="8229600" cy="11769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Problem: All of them either</a:t>
            </a:r>
          </a:p>
          <a:p>
            <a:r>
              <a:rPr lang="en-US" altLang="ko-KR" sz="2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1. do </a:t>
            </a:r>
            <a:r>
              <a:rPr lang="en-US" altLang="ko-KR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NOT</a:t>
            </a:r>
            <a:r>
              <a:rPr lang="en-US" altLang="ko-KR" sz="2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mutate </a:t>
            </a:r>
            <a:r>
              <a:rPr lang="en-US" altLang="ko-KR" sz="2400" b="1" dirty="0">
                <a:solidFill>
                  <a:srgbClr val="00C05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options</a:t>
            </a:r>
            <a:endParaRPr lang="en-US" altLang="ko-KR" sz="2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2. </a:t>
            </a:r>
            <a:r>
              <a:rPr lang="en-US" altLang="ko-KR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simultaneously </a:t>
            </a: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mutate both </a:t>
            </a:r>
            <a:r>
              <a:rPr lang="en-US" altLang="ko-KR" sz="2400" b="1" dirty="0">
                <a:solidFill>
                  <a:srgbClr val="00C05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options</a:t>
            </a: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and </a:t>
            </a:r>
            <a:r>
              <a:rPr lang="en-US" altLang="ko-KR" sz="2400" b="1" dirty="0">
                <a:solidFill>
                  <a:srgbClr val="1100F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files</a:t>
            </a:r>
            <a:endParaRPr lang="en-US" altLang="ko-KR" sz="2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1EE5E52-725F-4D8B-A47E-A2B1625C11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886001"/>
              </p:ext>
            </p:extLst>
          </p:nvPr>
        </p:nvGraphicFramePr>
        <p:xfrm>
          <a:off x="838200" y="5648164"/>
          <a:ext cx="10058400" cy="746760"/>
        </p:xfrm>
        <a:graphic>
          <a:graphicData uri="http://schemas.openxmlformats.org/drawingml/2006/table">
            <a:tbl>
              <a:tblPr firstCol="1" bandRow="1">
                <a:tableStyleId>{073A0DAA-6AF3-43AB-8588-CEC1D06C72B9}</a:tableStyleId>
              </a:tblPr>
              <a:tblGrid>
                <a:gridCol w="2193185">
                  <a:extLst>
                    <a:ext uri="{9D8B030D-6E8A-4147-A177-3AD203B41FA5}">
                      <a16:colId xmlns:a16="http://schemas.microsoft.com/office/drawing/2014/main" val="328262792"/>
                    </a:ext>
                  </a:extLst>
                </a:gridCol>
                <a:gridCol w="7865215">
                  <a:extLst>
                    <a:ext uri="{9D8B030D-6E8A-4147-A177-3AD203B41FA5}">
                      <a16:colId xmlns:a16="http://schemas.microsoft.com/office/drawing/2014/main" val="2324133582"/>
                    </a:ext>
                  </a:extLst>
                </a:gridCol>
              </a:tblGrid>
              <a:tr h="447877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800" b="1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ZigZagFuzz</a:t>
                      </a:r>
                    </a:p>
                    <a:p>
                      <a:pPr algn="ctr"/>
                      <a:r>
                        <a:rPr lang="en-US" altLang="ko-KR" sz="1500" b="1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(ACM TOSEM 2025)</a:t>
                      </a:r>
                      <a:endParaRPr lang="ko-KR" altLang="en-US" sz="15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2400" b="1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Separately </a:t>
                      </a:r>
                      <a:r>
                        <a:rPr lang="en-US" altLang="ko-KR" sz="24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m</a:t>
                      </a:r>
                      <a:r>
                        <a:rPr lang="en-US" altLang="ko-KR" sz="2400" b="1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utates </a:t>
                      </a:r>
                      <a:r>
                        <a:rPr lang="en-US" altLang="ko-KR" sz="2400" b="1" dirty="0">
                          <a:solidFill>
                            <a:srgbClr val="00C032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options</a:t>
                      </a:r>
                      <a:r>
                        <a:rPr lang="en-US" altLang="ko-KR" sz="2400" b="1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and </a:t>
                      </a:r>
                      <a:r>
                        <a:rPr lang="en-US" altLang="ko-KR" sz="2400" b="1" dirty="0">
                          <a:solidFill>
                            <a:srgbClr val="1100F2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files</a:t>
                      </a:r>
                      <a:endParaRPr lang="en-US" altLang="ko-KR" sz="2400" b="1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850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126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B1C74E2F-8118-4F28-B6FE-C1A0E5B1FB3E}"/>
              </a:ext>
            </a:extLst>
          </p:cNvPr>
          <p:cNvSpPr/>
          <p:nvPr/>
        </p:nvSpPr>
        <p:spPr>
          <a:xfrm>
            <a:off x="1" y="396649"/>
            <a:ext cx="12192000" cy="1059415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21B1662-E491-43B1-8D1D-DB8CC2D61DE2}"/>
              </a:ext>
            </a:extLst>
          </p:cNvPr>
          <p:cNvSpPr/>
          <p:nvPr/>
        </p:nvSpPr>
        <p:spPr>
          <a:xfrm>
            <a:off x="0" y="-21041"/>
            <a:ext cx="12192000" cy="417690"/>
          </a:xfrm>
          <a:prstGeom prst="rect">
            <a:avLst/>
          </a:prstGeom>
          <a:solidFill>
            <a:srgbClr val="EB5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ea typeface="나눔고딕" panose="020D0604000000000000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2D5D8CBE-D276-4048-963D-7F1734A4D570}"/>
              </a:ext>
            </a:extLst>
          </p:cNvPr>
          <p:cNvSpPr/>
          <p:nvPr/>
        </p:nvSpPr>
        <p:spPr>
          <a:xfrm>
            <a:off x="25400" y="39077"/>
            <a:ext cx="5705643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ZigZagFuzz: Interleaved Fuzzing of Program Options and Files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483FDC3E-6A34-491C-A10B-5FDECA31ED9C}"/>
              </a:ext>
            </a:extLst>
          </p:cNvPr>
          <p:cNvSpPr/>
          <p:nvPr/>
        </p:nvSpPr>
        <p:spPr>
          <a:xfrm>
            <a:off x="11277600" y="38744"/>
            <a:ext cx="812800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page 4</a:t>
            </a:r>
            <a:endParaRPr lang="ko-KR" altLang="en-US" sz="13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600E966C-CAA7-4690-9315-21677136265B}"/>
              </a:ext>
            </a:extLst>
          </p:cNvPr>
          <p:cNvSpPr/>
          <p:nvPr/>
        </p:nvSpPr>
        <p:spPr>
          <a:xfrm>
            <a:off x="304800" y="616913"/>
            <a:ext cx="10799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Why does ZigZagFuzz mutates them separately?</a:t>
            </a:r>
            <a:endParaRPr lang="ko-KR" altLang="en-US" sz="3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AB904B1A-B7A5-4E9E-B435-B4910C10C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017" y="4600042"/>
            <a:ext cx="1264306" cy="970281"/>
          </a:xfrm>
          <a:prstGeom prst="rect">
            <a:avLst/>
          </a:prstGeom>
        </p:spPr>
      </p:pic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09D87820-3F35-485F-9EA2-63CF25078E61}"/>
              </a:ext>
            </a:extLst>
          </p:cNvPr>
          <p:cNvCxnSpPr>
            <a:cxnSpLocks/>
          </p:cNvCxnSpPr>
          <p:nvPr/>
        </p:nvCxnSpPr>
        <p:spPr>
          <a:xfrm flipH="1">
            <a:off x="437876" y="2839685"/>
            <a:ext cx="914400" cy="838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31677E5A-C623-4D01-A7C8-8119D4B0E2DE}"/>
              </a:ext>
            </a:extLst>
          </p:cNvPr>
          <p:cNvCxnSpPr>
            <a:cxnSpLocks/>
          </p:cNvCxnSpPr>
          <p:nvPr/>
        </p:nvCxnSpPr>
        <p:spPr>
          <a:xfrm>
            <a:off x="1733276" y="2837444"/>
            <a:ext cx="147918" cy="3099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140422B7-126D-4843-BE12-3D6D90E75F16}"/>
              </a:ext>
            </a:extLst>
          </p:cNvPr>
          <p:cNvSpPr/>
          <p:nvPr/>
        </p:nvSpPr>
        <p:spPr>
          <a:xfrm>
            <a:off x="1352276" y="3169132"/>
            <a:ext cx="3486483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err="1">
                <a:solidFill>
                  <a:srgbClr val="1100F2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filebytes</a:t>
            </a:r>
            <a:r>
              <a:rPr lang="en-US" altLang="ko-KR" sz="2400" dirty="0">
                <a:latin typeface="Consolas" panose="020B0609020204030204" pitchFamily="49" charset="0"/>
                <a:ea typeface="나눔고딕" panose="020D0604000000000000" pitchFamily="50" charset="-127"/>
              </a:rPr>
              <a:t>[1] == ‘B’</a:t>
            </a:r>
            <a:endParaRPr lang="ko-KR" altLang="en-US" sz="2400" dirty="0">
              <a:latin typeface="Consolas" panose="020B0609020204030204" pitchFamily="49" charset="0"/>
              <a:ea typeface="나눔고딕" panose="020D0604000000000000" pitchFamily="50" charset="-127"/>
            </a:endParaRPr>
          </a:p>
        </p:txBody>
      </p: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AB591747-0C30-473D-BBE9-43FFCA76D60E}"/>
              </a:ext>
            </a:extLst>
          </p:cNvPr>
          <p:cNvCxnSpPr>
            <a:cxnSpLocks/>
          </p:cNvCxnSpPr>
          <p:nvPr/>
        </p:nvCxnSpPr>
        <p:spPr>
          <a:xfrm flipH="1">
            <a:off x="995388" y="3699116"/>
            <a:ext cx="914400" cy="838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38E1DC5C-42F9-4AF5-BF47-1FEB88B9A83A}"/>
              </a:ext>
            </a:extLst>
          </p:cNvPr>
          <p:cNvCxnSpPr>
            <a:cxnSpLocks/>
          </p:cNvCxnSpPr>
          <p:nvPr/>
        </p:nvCxnSpPr>
        <p:spPr>
          <a:xfrm>
            <a:off x="2366988" y="3696826"/>
            <a:ext cx="112245" cy="2757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id="{61E36043-4D1A-440D-9C03-13DA8C44DCBB}"/>
              </a:ext>
            </a:extLst>
          </p:cNvPr>
          <p:cNvSpPr/>
          <p:nvPr/>
        </p:nvSpPr>
        <p:spPr>
          <a:xfrm>
            <a:off x="2136919" y="3993959"/>
            <a:ext cx="3597178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err="1">
                <a:solidFill>
                  <a:srgbClr val="000000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atoi</a:t>
            </a:r>
            <a:r>
              <a:rPr lang="en-US" altLang="ko-KR" sz="2400" dirty="0">
                <a:solidFill>
                  <a:srgbClr val="000000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(</a:t>
            </a:r>
            <a:r>
              <a:rPr lang="en-US" altLang="ko-KR" sz="2400" dirty="0" err="1">
                <a:solidFill>
                  <a:srgbClr val="00C05B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argv</a:t>
            </a:r>
            <a:r>
              <a:rPr lang="en-US" altLang="ko-KR" sz="2400" dirty="0">
                <a:solidFill>
                  <a:srgbClr val="000000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[2]) &lt; 90</a:t>
            </a:r>
            <a:endParaRPr lang="ko-KR" altLang="en-US" sz="2400" dirty="0">
              <a:latin typeface="Consolas" panose="020B0609020204030204" pitchFamily="49" charset="0"/>
              <a:ea typeface="나눔고딕" panose="020D0604000000000000" pitchFamily="50" charset="-127"/>
            </a:endParaRPr>
          </a:p>
        </p:txBody>
      </p: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48646C66-936C-4511-87E7-314C81B08031}"/>
              </a:ext>
            </a:extLst>
          </p:cNvPr>
          <p:cNvCxnSpPr>
            <a:cxnSpLocks/>
          </p:cNvCxnSpPr>
          <p:nvPr/>
        </p:nvCxnSpPr>
        <p:spPr>
          <a:xfrm flipH="1">
            <a:off x="1734756" y="4558732"/>
            <a:ext cx="783163" cy="838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22A079BC-70F1-47E2-ABE3-D2D77E683CB8}"/>
              </a:ext>
            </a:extLst>
          </p:cNvPr>
          <p:cNvCxnSpPr>
            <a:cxnSpLocks/>
          </p:cNvCxnSpPr>
          <p:nvPr/>
        </p:nvCxnSpPr>
        <p:spPr>
          <a:xfrm>
            <a:off x="3084937" y="4531836"/>
            <a:ext cx="131237" cy="2126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id="{D44FE22A-5A0A-4DCE-B766-32C64CCDA205}"/>
              </a:ext>
            </a:extLst>
          </p:cNvPr>
          <p:cNvSpPr/>
          <p:nvPr/>
        </p:nvSpPr>
        <p:spPr>
          <a:xfrm>
            <a:off x="2743200" y="4800600"/>
            <a:ext cx="2844416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rgbClr val="FF0000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//crash bug</a:t>
            </a:r>
            <a:endParaRPr lang="ko-KR" altLang="en-US" sz="2400" dirty="0">
              <a:solidFill>
                <a:srgbClr val="FF0000"/>
              </a:solidFill>
              <a:latin typeface="Consolas" panose="020B0609020204030204" pitchFamily="49" charset="0"/>
              <a:ea typeface="나눔고딕" panose="020D0604000000000000" pitchFamily="50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B84F039-A8F7-40A6-921F-E37189121BAD}"/>
              </a:ext>
            </a:extLst>
          </p:cNvPr>
          <p:cNvSpPr txBox="1"/>
          <p:nvPr/>
        </p:nvSpPr>
        <p:spPr>
          <a:xfrm>
            <a:off x="704576" y="2864743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나눔고딕" panose="020D0604000000000000" pitchFamily="50" charset="-127"/>
              </a:rPr>
              <a:t>F</a:t>
            </a:r>
            <a:endParaRPr lang="ko-KR" altLang="en-US" sz="2000" dirty="0">
              <a:ea typeface="나눔고딕" panose="020D0604000000000000" pitchFamily="50" charset="-12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48E72B2-12AC-4D63-9CAF-15FEE47FC3E2}"/>
              </a:ext>
            </a:extLst>
          </p:cNvPr>
          <p:cNvSpPr txBox="1"/>
          <p:nvPr/>
        </p:nvSpPr>
        <p:spPr>
          <a:xfrm>
            <a:off x="1213324" y="3763287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나눔고딕" panose="020D0604000000000000" pitchFamily="50" charset="-127"/>
              </a:rPr>
              <a:t>F</a:t>
            </a:r>
            <a:endParaRPr lang="ko-KR" altLang="en-US" sz="2000" dirty="0">
              <a:ea typeface="나눔고딕" panose="020D0604000000000000" pitchFamily="50" charset="-12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5811603-13A9-44CF-B74C-C1242DDC9391}"/>
              </a:ext>
            </a:extLst>
          </p:cNvPr>
          <p:cNvSpPr txBox="1"/>
          <p:nvPr/>
        </p:nvSpPr>
        <p:spPr>
          <a:xfrm>
            <a:off x="1830328" y="4655810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나눔고딕" panose="020D0604000000000000" pitchFamily="50" charset="-127"/>
              </a:rPr>
              <a:t>F</a:t>
            </a:r>
            <a:endParaRPr lang="ko-KR" altLang="en-US" sz="2000" dirty="0">
              <a:ea typeface="나눔고딕" panose="020D0604000000000000" pitchFamily="50" charset="-12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69A5616-3772-48F3-9D73-FC1F60D390E6}"/>
              </a:ext>
            </a:extLst>
          </p:cNvPr>
          <p:cNvSpPr txBox="1"/>
          <p:nvPr/>
        </p:nvSpPr>
        <p:spPr>
          <a:xfrm>
            <a:off x="1848811" y="2805501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나눔고딕" panose="020D0604000000000000" pitchFamily="50" charset="-127"/>
              </a:rPr>
              <a:t>T</a:t>
            </a:r>
            <a:endParaRPr lang="ko-KR" altLang="en-US" sz="2000" dirty="0">
              <a:ea typeface="나눔고딕" panose="020D0604000000000000" pitchFamily="50" charset="-12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8582AED-A732-4578-A6F6-37DC845F560B}"/>
              </a:ext>
            </a:extLst>
          </p:cNvPr>
          <p:cNvSpPr txBox="1"/>
          <p:nvPr/>
        </p:nvSpPr>
        <p:spPr>
          <a:xfrm>
            <a:off x="2454026" y="3626832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나눔고딕" panose="020D0604000000000000" pitchFamily="50" charset="-127"/>
              </a:rPr>
              <a:t>T</a:t>
            </a:r>
            <a:endParaRPr lang="ko-KR" altLang="en-US" sz="2000" dirty="0">
              <a:ea typeface="나눔고딕" panose="020D0604000000000000" pitchFamily="50" charset="-127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F3E47C6-968A-4C42-ABD7-CCDE963C8B06}"/>
              </a:ext>
            </a:extLst>
          </p:cNvPr>
          <p:cNvSpPr txBox="1"/>
          <p:nvPr/>
        </p:nvSpPr>
        <p:spPr>
          <a:xfrm>
            <a:off x="3243473" y="4438087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나눔고딕" panose="020D0604000000000000" pitchFamily="50" charset="-127"/>
              </a:rPr>
              <a:t>T</a:t>
            </a:r>
            <a:endParaRPr lang="ko-KR" altLang="en-US" sz="2000" dirty="0">
              <a:ea typeface="나눔고딕" panose="020D0604000000000000" pitchFamily="50" charset="-127"/>
            </a:endParaRPr>
          </a:p>
        </p:txBody>
      </p:sp>
      <p:sp>
        <p:nvSpPr>
          <p:cNvPr id="55" name="사각형: 둥근 모서리 54">
            <a:extLst>
              <a:ext uri="{FF2B5EF4-FFF2-40B4-BE49-F238E27FC236}">
                <a16:creationId xmlns:a16="http://schemas.microsoft.com/office/drawing/2014/main" id="{2AA9FB40-EDF6-40C0-A31A-9DD9385C8542}"/>
              </a:ext>
            </a:extLst>
          </p:cNvPr>
          <p:cNvSpPr/>
          <p:nvPr/>
        </p:nvSpPr>
        <p:spPr>
          <a:xfrm>
            <a:off x="666477" y="2304044"/>
            <a:ext cx="3600724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err="1">
                <a:solidFill>
                  <a:srgbClr val="00C05B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argv</a:t>
            </a:r>
            <a:r>
              <a:rPr lang="en-US" altLang="ko-KR" sz="2400" dirty="0">
                <a:latin typeface="Consolas" panose="020B0609020204030204" pitchFamily="49" charset="0"/>
                <a:ea typeface="나눔고딕" panose="020D0604000000000000" pitchFamily="50" charset="-127"/>
              </a:rPr>
              <a:t>[1] == “-rotate”</a:t>
            </a:r>
            <a:endParaRPr lang="ko-KR" altLang="en-US" sz="2400" dirty="0">
              <a:latin typeface="Consolas" panose="020B0609020204030204" pitchFamily="49" charset="0"/>
              <a:ea typeface="나눔고딕" panose="020D0604000000000000" pitchFamily="50" charset="-127"/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DACF1008-8E2F-46EF-B134-AD953D2D22C3}"/>
              </a:ext>
            </a:extLst>
          </p:cNvPr>
          <p:cNvSpPr/>
          <p:nvPr/>
        </p:nvSpPr>
        <p:spPr>
          <a:xfrm>
            <a:off x="7280193" y="2732123"/>
            <a:ext cx="4395007" cy="221847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 Observations</a:t>
            </a:r>
          </a:p>
          <a:p>
            <a:pPr algn="ctr"/>
            <a:r>
              <a:rPr lang="en-US" altLang="ko-KR" sz="40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+</a:t>
            </a:r>
          </a:p>
          <a:p>
            <a:pPr algn="ctr"/>
            <a:r>
              <a:rPr lang="en-US" altLang="ko-KR" sz="40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 Lessons</a:t>
            </a:r>
            <a:endParaRPr lang="ko-KR" altLang="en-US" sz="4000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6325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B1C74E2F-8118-4F28-B6FE-C1A0E5B1FB3E}"/>
              </a:ext>
            </a:extLst>
          </p:cNvPr>
          <p:cNvSpPr/>
          <p:nvPr/>
        </p:nvSpPr>
        <p:spPr>
          <a:xfrm>
            <a:off x="1" y="396649"/>
            <a:ext cx="12192000" cy="1059415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21B1662-E491-43B1-8D1D-DB8CC2D61DE2}"/>
              </a:ext>
            </a:extLst>
          </p:cNvPr>
          <p:cNvSpPr/>
          <p:nvPr/>
        </p:nvSpPr>
        <p:spPr>
          <a:xfrm>
            <a:off x="0" y="-21041"/>
            <a:ext cx="12192000" cy="417690"/>
          </a:xfrm>
          <a:prstGeom prst="rect">
            <a:avLst/>
          </a:prstGeom>
          <a:solidFill>
            <a:srgbClr val="EB5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ea typeface="나눔고딕" panose="020D0604000000000000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2D5D8CBE-D276-4048-963D-7F1734A4D570}"/>
              </a:ext>
            </a:extLst>
          </p:cNvPr>
          <p:cNvSpPr/>
          <p:nvPr/>
        </p:nvSpPr>
        <p:spPr>
          <a:xfrm>
            <a:off x="25400" y="39077"/>
            <a:ext cx="5705643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ZigZagFuzz: Interleaved Fuzzing of Program Options and Files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483FDC3E-6A34-491C-A10B-5FDECA31ED9C}"/>
              </a:ext>
            </a:extLst>
          </p:cNvPr>
          <p:cNvSpPr/>
          <p:nvPr/>
        </p:nvSpPr>
        <p:spPr>
          <a:xfrm>
            <a:off x="11277600" y="38744"/>
            <a:ext cx="812800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page 5</a:t>
            </a:r>
            <a:endParaRPr lang="ko-KR" altLang="en-US" sz="13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600E966C-CAA7-4690-9315-21677136265B}"/>
              </a:ext>
            </a:extLst>
          </p:cNvPr>
          <p:cNvSpPr/>
          <p:nvPr/>
        </p:nvSpPr>
        <p:spPr>
          <a:xfrm>
            <a:off x="304800" y="616913"/>
            <a:ext cx="107644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Why does ZigZagFuzz mutates them separately?</a:t>
            </a:r>
            <a:endParaRPr lang="ko-KR" altLang="en-US" sz="3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69" name="직선 화살표 연결선 68">
            <a:extLst>
              <a:ext uri="{FF2B5EF4-FFF2-40B4-BE49-F238E27FC236}">
                <a16:creationId xmlns:a16="http://schemas.microsoft.com/office/drawing/2014/main" id="{12464262-EC5A-48C9-B480-D9CEECECE723}"/>
              </a:ext>
            </a:extLst>
          </p:cNvPr>
          <p:cNvCxnSpPr>
            <a:cxnSpLocks/>
          </p:cNvCxnSpPr>
          <p:nvPr/>
        </p:nvCxnSpPr>
        <p:spPr>
          <a:xfrm flipH="1">
            <a:off x="437876" y="2839685"/>
            <a:ext cx="914400" cy="838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직선 화살표 연결선 69">
            <a:extLst>
              <a:ext uri="{FF2B5EF4-FFF2-40B4-BE49-F238E27FC236}">
                <a16:creationId xmlns:a16="http://schemas.microsoft.com/office/drawing/2014/main" id="{3E43426A-AA12-46AB-B584-D87F4B3F8C72}"/>
              </a:ext>
            </a:extLst>
          </p:cNvPr>
          <p:cNvCxnSpPr>
            <a:cxnSpLocks/>
          </p:cNvCxnSpPr>
          <p:nvPr/>
        </p:nvCxnSpPr>
        <p:spPr>
          <a:xfrm>
            <a:off x="1733276" y="2837444"/>
            <a:ext cx="147918" cy="3099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사각형: 둥근 모서리 70">
            <a:extLst>
              <a:ext uri="{FF2B5EF4-FFF2-40B4-BE49-F238E27FC236}">
                <a16:creationId xmlns:a16="http://schemas.microsoft.com/office/drawing/2014/main" id="{21532A87-CC48-4317-B796-B557FB75DEC8}"/>
              </a:ext>
            </a:extLst>
          </p:cNvPr>
          <p:cNvSpPr/>
          <p:nvPr/>
        </p:nvSpPr>
        <p:spPr>
          <a:xfrm>
            <a:off x="1352276" y="3169132"/>
            <a:ext cx="3486483" cy="533400"/>
          </a:xfrm>
          <a:prstGeom prst="roundRect">
            <a:avLst/>
          </a:prstGeom>
          <a:ln>
            <a:solidFill>
              <a:srgbClr val="1100F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err="1">
                <a:solidFill>
                  <a:srgbClr val="1100F2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filebytes</a:t>
            </a:r>
            <a:r>
              <a:rPr lang="en-US" altLang="ko-KR" sz="2400" dirty="0">
                <a:latin typeface="Consolas" panose="020B0609020204030204" pitchFamily="49" charset="0"/>
                <a:ea typeface="나눔고딕" panose="020D0604000000000000" pitchFamily="50" charset="-127"/>
              </a:rPr>
              <a:t>[1] == ‘B’</a:t>
            </a:r>
            <a:endParaRPr lang="ko-KR" altLang="en-US" sz="2400" dirty="0">
              <a:latin typeface="Consolas" panose="020B0609020204030204" pitchFamily="49" charset="0"/>
              <a:ea typeface="나눔고딕" panose="020D0604000000000000" pitchFamily="50" charset="-127"/>
            </a:endParaRPr>
          </a:p>
        </p:txBody>
      </p:sp>
      <p:cxnSp>
        <p:nvCxnSpPr>
          <p:cNvPr id="72" name="직선 화살표 연결선 71">
            <a:extLst>
              <a:ext uri="{FF2B5EF4-FFF2-40B4-BE49-F238E27FC236}">
                <a16:creationId xmlns:a16="http://schemas.microsoft.com/office/drawing/2014/main" id="{1B95661C-BCFC-4F15-8966-9E88AD9228D5}"/>
              </a:ext>
            </a:extLst>
          </p:cNvPr>
          <p:cNvCxnSpPr>
            <a:cxnSpLocks/>
          </p:cNvCxnSpPr>
          <p:nvPr/>
        </p:nvCxnSpPr>
        <p:spPr>
          <a:xfrm flipH="1">
            <a:off x="995388" y="3699116"/>
            <a:ext cx="914400" cy="838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직선 화살표 연결선 72">
            <a:extLst>
              <a:ext uri="{FF2B5EF4-FFF2-40B4-BE49-F238E27FC236}">
                <a16:creationId xmlns:a16="http://schemas.microsoft.com/office/drawing/2014/main" id="{78195315-4740-4847-AB9B-B5C3BBB67DD6}"/>
              </a:ext>
            </a:extLst>
          </p:cNvPr>
          <p:cNvCxnSpPr>
            <a:cxnSpLocks/>
          </p:cNvCxnSpPr>
          <p:nvPr/>
        </p:nvCxnSpPr>
        <p:spPr>
          <a:xfrm>
            <a:off x="2366988" y="3696826"/>
            <a:ext cx="112245" cy="2757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사각형: 둥근 모서리 73">
            <a:extLst>
              <a:ext uri="{FF2B5EF4-FFF2-40B4-BE49-F238E27FC236}">
                <a16:creationId xmlns:a16="http://schemas.microsoft.com/office/drawing/2014/main" id="{659D56AF-AB03-40DE-9E51-944DC3B1572E}"/>
              </a:ext>
            </a:extLst>
          </p:cNvPr>
          <p:cNvSpPr/>
          <p:nvPr/>
        </p:nvSpPr>
        <p:spPr>
          <a:xfrm>
            <a:off x="2136919" y="3993959"/>
            <a:ext cx="3597178" cy="533400"/>
          </a:xfrm>
          <a:prstGeom prst="roundRect">
            <a:avLst/>
          </a:prstGeom>
          <a:ln>
            <a:solidFill>
              <a:srgbClr val="00C05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err="1">
                <a:solidFill>
                  <a:srgbClr val="000000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atoi</a:t>
            </a:r>
            <a:r>
              <a:rPr lang="en-US" altLang="ko-KR" sz="2400" dirty="0">
                <a:solidFill>
                  <a:srgbClr val="000000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(</a:t>
            </a:r>
            <a:r>
              <a:rPr lang="en-US" altLang="ko-KR" sz="2400" dirty="0" err="1">
                <a:solidFill>
                  <a:srgbClr val="00C05B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argv</a:t>
            </a:r>
            <a:r>
              <a:rPr lang="en-US" altLang="ko-KR" sz="2400" dirty="0">
                <a:solidFill>
                  <a:srgbClr val="000000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[2]) &lt; 90</a:t>
            </a:r>
            <a:endParaRPr lang="ko-KR" altLang="en-US" sz="2400" dirty="0">
              <a:latin typeface="Consolas" panose="020B0609020204030204" pitchFamily="49" charset="0"/>
              <a:ea typeface="나눔고딕" panose="020D0604000000000000" pitchFamily="50" charset="-127"/>
            </a:endParaRPr>
          </a:p>
        </p:txBody>
      </p:sp>
      <p:cxnSp>
        <p:nvCxnSpPr>
          <p:cNvPr id="75" name="직선 화살표 연결선 74">
            <a:extLst>
              <a:ext uri="{FF2B5EF4-FFF2-40B4-BE49-F238E27FC236}">
                <a16:creationId xmlns:a16="http://schemas.microsoft.com/office/drawing/2014/main" id="{A1AB9125-7A06-4A67-BEAF-A44EA16E7D86}"/>
              </a:ext>
            </a:extLst>
          </p:cNvPr>
          <p:cNvCxnSpPr>
            <a:cxnSpLocks/>
          </p:cNvCxnSpPr>
          <p:nvPr/>
        </p:nvCxnSpPr>
        <p:spPr>
          <a:xfrm flipH="1">
            <a:off x="1734756" y="4558732"/>
            <a:ext cx="783163" cy="838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직선 화살표 연결선 75">
            <a:extLst>
              <a:ext uri="{FF2B5EF4-FFF2-40B4-BE49-F238E27FC236}">
                <a16:creationId xmlns:a16="http://schemas.microsoft.com/office/drawing/2014/main" id="{D7774B5B-4ABF-4E45-89FD-8FE9517A4BF6}"/>
              </a:ext>
            </a:extLst>
          </p:cNvPr>
          <p:cNvCxnSpPr>
            <a:cxnSpLocks/>
          </p:cNvCxnSpPr>
          <p:nvPr/>
        </p:nvCxnSpPr>
        <p:spPr>
          <a:xfrm>
            <a:off x="3084937" y="4531836"/>
            <a:ext cx="131237" cy="2126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사각형: 둥근 모서리 76">
            <a:extLst>
              <a:ext uri="{FF2B5EF4-FFF2-40B4-BE49-F238E27FC236}">
                <a16:creationId xmlns:a16="http://schemas.microsoft.com/office/drawing/2014/main" id="{824C3EB6-7DC3-4E9D-B4B5-ABC07B9C062F}"/>
              </a:ext>
            </a:extLst>
          </p:cNvPr>
          <p:cNvSpPr/>
          <p:nvPr/>
        </p:nvSpPr>
        <p:spPr>
          <a:xfrm>
            <a:off x="2743200" y="4800600"/>
            <a:ext cx="2844416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rgbClr val="FF0000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//crash bug</a:t>
            </a:r>
            <a:endParaRPr lang="ko-KR" altLang="en-US" sz="2400" dirty="0">
              <a:solidFill>
                <a:srgbClr val="FF0000"/>
              </a:solidFill>
              <a:latin typeface="Consolas" panose="020B0609020204030204" pitchFamily="49" charset="0"/>
              <a:ea typeface="나눔고딕" panose="020D0604000000000000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E2E5BB0-47DA-40B6-98B8-84FD9DAD026B}"/>
              </a:ext>
            </a:extLst>
          </p:cNvPr>
          <p:cNvSpPr txBox="1"/>
          <p:nvPr/>
        </p:nvSpPr>
        <p:spPr>
          <a:xfrm>
            <a:off x="704576" y="2864743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나눔고딕" panose="020D0604000000000000" pitchFamily="50" charset="-127"/>
              </a:rPr>
              <a:t>F</a:t>
            </a:r>
            <a:endParaRPr lang="ko-KR" altLang="en-US" sz="2000" dirty="0">
              <a:ea typeface="나눔고딕" panose="020D0604000000000000" pitchFamily="50" charset="-127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8BE3C4E-D182-4D8C-821C-1768A0B6C29C}"/>
              </a:ext>
            </a:extLst>
          </p:cNvPr>
          <p:cNvSpPr txBox="1"/>
          <p:nvPr/>
        </p:nvSpPr>
        <p:spPr>
          <a:xfrm>
            <a:off x="1213324" y="3763287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나눔고딕" panose="020D0604000000000000" pitchFamily="50" charset="-127"/>
              </a:rPr>
              <a:t>F</a:t>
            </a:r>
            <a:endParaRPr lang="ko-KR" altLang="en-US" sz="2000" dirty="0">
              <a:ea typeface="나눔고딕" panose="020D0604000000000000" pitchFamily="50" charset="-127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6329B69-30BC-433E-9810-4027A3D83C39}"/>
              </a:ext>
            </a:extLst>
          </p:cNvPr>
          <p:cNvSpPr txBox="1"/>
          <p:nvPr/>
        </p:nvSpPr>
        <p:spPr>
          <a:xfrm>
            <a:off x="1830328" y="4655810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나눔고딕" panose="020D0604000000000000" pitchFamily="50" charset="-127"/>
              </a:rPr>
              <a:t>F</a:t>
            </a:r>
            <a:endParaRPr lang="ko-KR" altLang="en-US" sz="2000" dirty="0">
              <a:ea typeface="나눔고딕" panose="020D0604000000000000" pitchFamily="50" charset="-127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21341FA-6FBC-426A-8019-40A42D99069C}"/>
              </a:ext>
            </a:extLst>
          </p:cNvPr>
          <p:cNvSpPr txBox="1"/>
          <p:nvPr/>
        </p:nvSpPr>
        <p:spPr>
          <a:xfrm>
            <a:off x="1848811" y="2805501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나눔고딕" panose="020D0604000000000000" pitchFamily="50" charset="-127"/>
              </a:rPr>
              <a:t>T</a:t>
            </a:r>
            <a:endParaRPr lang="ko-KR" altLang="en-US" sz="2000" dirty="0">
              <a:ea typeface="나눔고딕" panose="020D0604000000000000" pitchFamily="50" charset="-127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16D1FAE-F724-45FE-A864-0C07EA855AA1}"/>
              </a:ext>
            </a:extLst>
          </p:cNvPr>
          <p:cNvSpPr txBox="1"/>
          <p:nvPr/>
        </p:nvSpPr>
        <p:spPr>
          <a:xfrm>
            <a:off x="2454026" y="3626832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나눔고딕" panose="020D0604000000000000" pitchFamily="50" charset="-127"/>
              </a:rPr>
              <a:t>T</a:t>
            </a:r>
            <a:endParaRPr lang="ko-KR" altLang="en-US" sz="2000" dirty="0">
              <a:ea typeface="나눔고딕" panose="020D0604000000000000" pitchFamily="50" charset="-127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50BC341-27AC-438C-B0E6-A12BC76FB545}"/>
              </a:ext>
            </a:extLst>
          </p:cNvPr>
          <p:cNvSpPr txBox="1"/>
          <p:nvPr/>
        </p:nvSpPr>
        <p:spPr>
          <a:xfrm>
            <a:off x="3243473" y="4438087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나눔고딕" panose="020D0604000000000000" pitchFamily="50" charset="-127"/>
              </a:rPr>
              <a:t>T</a:t>
            </a:r>
            <a:endParaRPr lang="ko-KR" altLang="en-US" sz="2000" dirty="0">
              <a:ea typeface="나눔고딕" panose="020D0604000000000000" pitchFamily="50" charset="-127"/>
            </a:endParaRPr>
          </a:p>
        </p:txBody>
      </p:sp>
      <p:sp>
        <p:nvSpPr>
          <p:cNvPr id="84" name="사각형: 둥근 모서리 83">
            <a:extLst>
              <a:ext uri="{FF2B5EF4-FFF2-40B4-BE49-F238E27FC236}">
                <a16:creationId xmlns:a16="http://schemas.microsoft.com/office/drawing/2014/main" id="{662C7E10-4187-44B4-8317-F7586450E921}"/>
              </a:ext>
            </a:extLst>
          </p:cNvPr>
          <p:cNvSpPr/>
          <p:nvPr/>
        </p:nvSpPr>
        <p:spPr>
          <a:xfrm>
            <a:off x="666477" y="2304044"/>
            <a:ext cx="3600724" cy="533400"/>
          </a:xfrm>
          <a:prstGeom prst="roundRect">
            <a:avLst/>
          </a:prstGeom>
          <a:ln>
            <a:solidFill>
              <a:srgbClr val="00C05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err="1">
                <a:solidFill>
                  <a:srgbClr val="00C05B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argv</a:t>
            </a:r>
            <a:r>
              <a:rPr lang="en-US" altLang="ko-KR" sz="2400" dirty="0">
                <a:latin typeface="Consolas" panose="020B0609020204030204" pitchFamily="49" charset="0"/>
                <a:ea typeface="나눔고딕" panose="020D0604000000000000" pitchFamily="50" charset="-127"/>
              </a:rPr>
              <a:t>[1] == “-rotate”</a:t>
            </a:r>
            <a:endParaRPr lang="ko-KR" altLang="en-US" sz="2400" dirty="0">
              <a:latin typeface="Consolas" panose="020B0609020204030204" pitchFamily="49" charset="0"/>
              <a:ea typeface="나눔고딕" panose="020D0604000000000000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0378B6-C3CC-4DAC-A9AB-E8A26ED64E19}"/>
              </a:ext>
            </a:extLst>
          </p:cNvPr>
          <p:cNvSpPr txBox="1"/>
          <p:nvPr/>
        </p:nvSpPr>
        <p:spPr>
          <a:xfrm>
            <a:off x="5853471" y="1912392"/>
            <a:ext cx="6236929" cy="18774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Observation # 1.</a:t>
            </a:r>
          </a:p>
          <a:p>
            <a:r>
              <a:rPr lang="en-US" altLang="ko-KR" sz="28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Simultaneously </a:t>
            </a:r>
            <a:r>
              <a:rPr lang="en-US" altLang="ko-KR" sz="2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mutating </a:t>
            </a:r>
            <a:r>
              <a:rPr lang="en-US" altLang="ko-KR" sz="2800" b="1" dirty="0">
                <a:solidFill>
                  <a:srgbClr val="00C03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options</a:t>
            </a:r>
            <a:r>
              <a:rPr lang="en-US" altLang="ko-KR" sz="2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and </a:t>
            </a:r>
            <a:r>
              <a:rPr lang="en-US" altLang="ko-KR" sz="2800" b="1" dirty="0">
                <a:solidFill>
                  <a:srgbClr val="1100F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files</a:t>
            </a:r>
            <a:r>
              <a:rPr lang="en-US" altLang="ko-KR" sz="2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easily </a:t>
            </a:r>
            <a:r>
              <a:rPr lang="en-US" altLang="ko-KR" sz="28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break</a:t>
            </a:r>
            <a:r>
              <a:rPr lang="en-US" altLang="ko-KR" sz="2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(previously satisfied) pre-conditions.</a:t>
            </a:r>
          </a:p>
        </p:txBody>
      </p:sp>
    </p:spTree>
    <p:extLst>
      <p:ext uri="{BB962C8B-B14F-4D97-AF65-F5344CB8AC3E}">
        <p14:creationId xmlns:p14="http://schemas.microsoft.com/office/powerpoint/2010/main" val="1595219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E061B1B-3D46-491F-AF5E-97BDA1D548A0}"/>
              </a:ext>
            </a:extLst>
          </p:cNvPr>
          <p:cNvSpPr/>
          <p:nvPr/>
        </p:nvSpPr>
        <p:spPr>
          <a:xfrm>
            <a:off x="1" y="396649"/>
            <a:ext cx="12192000" cy="1072611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28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Observation</a:t>
            </a:r>
            <a:r>
              <a:rPr lang="ko-KR" altLang="en-US" sz="28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8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# 1.</a:t>
            </a:r>
            <a:r>
              <a:rPr lang="ko-KR" altLang="en-US" sz="28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8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Simultaneously </a:t>
            </a:r>
            <a:r>
              <a:rPr lang="en-US" altLang="ko-KR" sz="28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mutating </a:t>
            </a:r>
            <a:r>
              <a:rPr lang="en-US" altLang="ko-KR" sz="2800" b="1" dirty="0">
                <a:solidFill>
                  <a:srgbClr val="00C03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options</a:t>
            </a:r>
            <a:r>
              <a:rPr lang="en-US" altLang="ko-KR" sz="28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and </a:t>
            </a:r>
            <a:r>
              <a:rPr lang="en-US" altLang="ko-KR" sz="2800" b="1" dirty="0">
                <a:solidFill>
                  <a:srgbClr val="1100F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files</a:t>
            </a:r>
            <a:endParaRPr lang="en-US" altLang="ko-KR" sz="2800" b="1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ctr"/>
            <a:r>
              <a:rPr lang="en-US" altLang="ko-KR" sz="28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easily </a:t>
            </a:r>
            <a:r>
              <a:rPr lang="en-US" altLang="ko-KR" sz="28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break</a:t>
            </a:r>
            <a:r>
              <a:rPr lang="en-US" altLang="ko-KR" sz="28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(previously satisfied) pre-conditions.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BD36D584-EC45-4E1A-873A-36E20A596648}"/>
              </a:ext>
            </a:extLst>
          </p:cNvPr>
          <p:cNvSpPr/>
          <p:nvPr/>
        </p:nvSpPr>
        <p:spPr>
          <a:xfrm>
            <a:off x="0" y="-21041"/>
            <a:ext cx="12192000" cy="417690"/>
          </a:xfrm>
          <a:prstGeom prst="rect">
            <a:avLst/>
          </a:prstGeom>
          <a:solidFill>
            <a:srgbClr val="EB5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ea typeface="나눔고딕" panose="020D0604000000000000" pitchFamily="50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30660D8-FF86-4388-A83B-5CFBDCFD35B9}"/>
              </a:ext>
            </a:extLst>
          </p:cNvPr>
          <p:cNvSpPr/>
          <p:nvPr/>
        </p:nvSpPr>
        <p:spPr>
          <a:xfrm>
            <a:off x="25400" y="39077"/>
            <a:ext cx="5705643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ZigZagFuzz: Interleaved Fuzzing of Program Options and Files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2C669FF-1719-4A62-9E38-32873D11F97F}"/>
              </a:ext>
            </a:extLst>
          </p:cNvPr>
          <p:cNvSpPr/>
          <p:nvPr/>
        </p:nvSpPr>
        <p:spPr>
          <a:xfrm>
            <a:off x="11277600" y="38744"/>
            <a:ext cx="812800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page 6</a:t>
            </a:r>
            <a:endParaRPr lang="ko-KR" altLang="en-US" sz="13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55BD73-A5C8-4556-A13D-2CDC6C234105}"/>
              </a:ext>
            </a:extLst>
          </p:cNvPr>
          <p:cNvSpPr txBox="1"/>
          <p:nvPr/>
        </p:nvSpPr>
        <p:spPr>
          <a:xfrm>
            <a:off x="6743643" y="2005282"/>
            <a:ext cx="4667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rgbClr val="00C05B"/>
                </a:solidFill>
                <a:ea typeface="나눔고딕" panose="020D0604000000000000" pitchFamily="50" charset="-127"/>
              </a:rPr>
              <a:t>option</a:t>
            </a:r>
            <a:r>
              <a:rPr lang="en-US" altLang="ko-KR" sz="3600" dirty="0">
                <a:ea typeface="나눔고딕" panose="020D0604000000000000" pitchFamily="50" charset="-127"/>
              </a:rPr>
              <a:t>: </a:t>
            </a:r>
            <a:r>
              <a:rPr lang="en-US" altLang="ko-KR" sz="3600" dirty="0">
                <a:latin typeface="Consolas" panose="020B0609020204030204" pitchFamily="49" charset="0"/>
                <a:ea typeface="나눔고딕" panose="020D0604000000000000" pitchFamily="50" charset="-127"/>
              </a:rPr>
              <a:t>-rotate 150</a:t>
            </a:r>
          </a:p>
          <a:p>
            <a:r>
              <a:rPr lang="en-US" altLang="ko-KR" sz="3600" dirty="0" err="1">
                <a:solidFill>
                  <a:srgbClr val="1100F2"/>
                </a:solidFill>
                <a:ea typeface="나눔고딕" panose="020D0604000000000000" pitchFamily="50" charset="-127"/>
              </a:rPr>
              <a:t>filebytes</a:t>
            </a:r>
            <a:r>
              <a:rPr lang="en-US" altLang="ko-KR" sz="3600" dirty="0">
                <a:ea typeface="나눔고딕" panose="020D0604000000000000" pitchFamily="50" charset="-127"/>
              </a:rPr>
              <a:t>: “ABCD”</a:t>
            </a:r>
            <a:endParaRPr lang="ko-KR" altLang="en-US" sz="3600" dirty="0">
              <a:ea typeface="나눔고딕" panose="020D0604000000000000" pitchFamily="50" charset="-127"/>
            </a:endParaRP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4397BA22-8DFD-4043-A907-F70EF0294DCF}"/>
              </a:ext>
            </a:extLst>
          </p:cNvPr>
          <p:cNvSpPr/>
          <p:nvPr/>
        </p:nvSpPr>
        <p:spPr>
          <a:xfrm>
            <a:off x="6629400" y="2005282"/>
            <a:ext cx="5029200" cy="1200329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F2A5E5A5-0E96-4DC1-B981-03E59A3AACAF}"/>
              </a:ext>
            </a:extLst>
          </p:cNvPr>
          <p:cNvCxnSpPr>
            <a:cxnSpLocks/>
          </p:cNvCxnSpPr>
          <p:nvPr/>
        </p:nvCxnSpPr>
        <p:spPr>
          <a:xfrm flipH="1">
            <a:off x="437876" y="2839685"/>
            <a:ext cx="914400" cy="838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2932C84F-0CE7-4AF2-8623-A9C59A48676B}"/>
              </a:ext>
            </a:extLst>
          </p:cNvPr>
          <p:cNvCxnSpPr>
            <a:cxnSpLocks/>
          </p:cNvCxnSpPr>
          <p:nvPr/>
        </p:nvCxnSpPr>
        <p:spPr>
          <a:xfrm>
            <a:off x="1733276" y="2837444"/>
            <a:ext cx="147918" cy="3099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263CF618-417B-42F3-9B87-32D3C9918FAC}"/>
              </a:ext>
            </a:extLst>
          </p:cNvPr>
          <p:cNvSpPr/>
          <p:nvPr/>
        </p:nvSpPr>
        <p:spPr>
          <a:xfrm>
            <a:off x="1352276" y="3169132"/>
            <a:ext cx="3486483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err="1">
                <a:solidFill>
                  <a:srgbClr val="1100F2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filebytes</a:t>
            </a:r>
            <a:r>
              <a:rPr lang="en-US" altLang="ko-KR" sz="2400" dirty="0">
                <a:latin typeface="Consolas" panose="020B0609020204030204" pitchFamily="49" charset="0"/>
                <a:ea typeface="나눔고딕" panose="020D0604000000000000" pitchFamily="50" charset="-127"/>
              </a:rPr>
              <a:t>[1] == ‘B’</a:t>
            </a:r>
            <a:endParaRPr lang="ko-KR" altLang="en-US" sz="2400" dirty="0">
              <a:latin typeface="Consolas" panose="020B0609020204030204" pitchFamily="49" charset="0"/>
              <a:ea typeface="나눔고딕" panose="020D0604000000000000" pitchFamily="50" charset="-127"/>
            </a:endParaRPr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30EB2391-D8F6-4845-BAFC-512140A39580}"/>
              </a:ext>
            </a:extLst>
          </p:cNvPr>
          <p:cNvCxnSpPr>
            <a:cxnSpLocks/>
          </p:cNvCxnSpPr>
          <p:nvPr/>
        </p:nvCxnSpPr>
        <p:spPr>
          <a:xfrm flipH="1">
            <a:off x="995388" y="3699116"/>
            <a:ext cx="914400" cy="838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AA7D1693-2FFD-404C-A764-73C1020821FC}"/>
              </a:ext>
            </a:extLst>
          </p:cNvPr>
          <p:cNvCxnSpPr>
            <a:cxnSpLocks/>
          </p:cNvCxnSpPr>
          <p:nvPr/>
        </p:nvCxnSpPr>
        <p:spPr>
          <a:xfrm>
            <a:off x="2366988" y="3696826"/>
            <a:ext cx="112245" cy="2757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EE3B7C0D-707F-49CA-BD58-64E73C6C2771}"/>
              </a:ext>
            </a:extLst>
          </p:cNvPr>
          <p:cNvSpPr/>
          <p:nvPr/>
        </p:nvSpPr>
        <p:spPr>
          <a:xfrm>
            <a:off x="2136919" y="3993959"/>
            <a:ext cx="3597178" cy="5334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err="1">
                <a:solidFill>
                  <a:srgbClr val="000000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atoi</a:t>
            </a:r>
            <a:r>
              <a:rPr lang="en-US" altLang="ko-KR" sz="2400" dirty="0">
                <a:solidFill>
                  <a:srgbClr val="000000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(</a:t>
            </a:r>
            <a:r>
              <a:rPr lang="en-US" altLang="ko-KR" sz="2400" dirty="0" err="1">
                <a:solidFill>
                  <a:srgbClr val="00C05B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argv</a:t>
            </a:r>
            <a:r>
              <a:rPr lang="en-US" altLang="ko-KR" sz="2400" dirty="0">
                <a:solidFill>
                  <a:srgbClr val="000000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[2]) &lt; 90</a:t>
            </a:r>
            <a:endParaRPr lang="ko-KR" altLang="en-US" sz="2400" dirty="0">
              <a:latin typeface="Consolas" panose="020B0609020204030204" pitchFamily="49" charset="0"/>
              <a:ea typeface="나눔고딕" panose="020D0604000000000000" pitchFamily="50" charset="-127"/>
            </a:endParaRPr>
          </a:p>
        </p:txBody>
      </p: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EF82492B-DD5C-4496-8D9B-1933F08C7C77}"/>
              </a:ext>
            </a:extLst>
          </p:cNvPr>
          <p:cNvCxnSpPr>
            <a:cxnSpLocks/>
          </p:cNvCxnSpPr>
          <p:nvPr/>
        </p:nvCxnSpPr>
        <p:spPr>
          <a:xfrm flipH="1">
            <a:off x="1734756" y="4558732"/>
            <a:ext cx="783163" cy="838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1CD9B089-035C-4AE8-9424-B1F6381CE53F}"/>
              </a:ext>
            </a:extLst>
          </p:cNvPr>
          <p:cNvCxnSpPr>
            <a:cxnSpLocks/>
          </p:cNvCxnSpPr>
          <p:nvPr/>
        </p:nvCxnSpPr>
        <p:spPr>
          <a:xfrm>
            <a:off x="3084937" y="4531836"/>
            <a:ext cx="131237" cy="2126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3C1CD67C-F4C3-430D-8C44-1FD5C3972AE4}"/>
              </a:ext>
            </a:extLst>
          </p:cNvPr>
          <p:cNvSpPr/>
          <p:nvPr/>
        </p:nvSpPr>
        <p:spPr>
          <a:xfrm>
            <a:off x="2743200" y="4800600"/>
            <a:ext cx="2844416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rgbClr val="FF0000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//crash bug</a:t>
            </a:r>
            <a:endParaRPr lang="ko-KR" altLang="en-US" sz="2400" dirty="0">
              <a:solidFill>
                <a:srgbClr val="FF0000"/>
              </a:solidFill>
              <a:latin typeface="Consolas" panose="020B0609020204030204" pitchFamily="49" charset="0"/>
              <a:ea typeface="나눔고딕" panose="020D0604000000000000" pitchFamily="50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38A01DA-3BED-4B54-874E-BE376E159B94}"/>
              </a:ext>
            </a:extLst>
          </p:cNvPr>
          <p:cNvSpPr txBox="1"/>
          <p:nvPr/>
        </p:nvSpPr>
        <p:spPr>
          <a:xfrm>
            <a:off x="704576" y="2864743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나눔고딕" panose="020D0604000000000000" pitchFamily="50" charset="-127"/>
              </a:rPr>
              <a:t>F</a:t>
            </a:r>
            <a:endParaRPr lang="ko-KR" altLang="en-US" sz="2000" dirty="0">
              <a:ea typeface="나눔고딕" panose="020D0604000000000000" pitchFamily="50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063771-8158-4744-97AD-9FA517CA2304}"/>
              </a:ext>
            </a:extLst>
          </p:cNvPr>
          <p:cNvSpPr txBox="1"/>
          <p:nvPr/>
        </p:nvSpPr>
        <p:spPr>
          <a:xfrm>
            <a:off x="1213324" y="3763287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나눔고딕" panose="020D0604000000000000" pitchFamily="50" charset="-127"/>
              </a:rPr>
              <a:t>F</a:t>
            </a:r>
            <a:endParaRPr lang="ko-KR" altLang="en-US" sz="2000" dirty="0">
              <a:ea typeface="나눔고딕" panose="020D0604000000000000" pitchFamily="50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FF001EB-7843-4A4F-BC67-0CA0E3EAB7CD}"/>
              </a:ext>
            </a:extLst>
          </p:cNvPr>
          <p:cNvSpPr txBox="1"/>
          <p:nvPr/>
        </p:nvSpPr>
        <p:spPr>
          <a:xfrm>
            <a:off x="1830328" y="4655810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나눔고딕" panose="020D0604000000000000" pitchFamily="50" charset="-127"/>
              </a:rPr>
              <a:t>F</a:t>
            </a:r>
            <a:endParaRPr lang="ko-KR" altLang="en-US" sz="2000" dirty="0">
              <a:ea typeface="나눔고딕" panose="020D0604000000000000" pitchFamily="50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718E0B5-D3A1-447D-9A7F-5277C72AFC4D}"/>
              </a:ext>
            </a:extLst>
          </p:cNvPr>
          <p:cNvSpPr txBox="1"/>
          <p:nvPr/>
        </p:nvSpPr>
        <p:spPr>
          <a:xfrm>
            <a:off x="1848811" y="2805501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나눔고딕" panose="020D0604000000000000" pitchFamily="50" charset="-127"/>
              </a:rPr>
              <a:t>T</a:t>
            </a:r>
            <a:endParaRPr lang="ko-KR" altLang="en-US" sz="2000" dirty="0">
              <a:ea typeface="나눔고딕" panose="020D0604000000000000" pitchFamily="50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2961E25-9B7A-4C9B-AA23-2D6D4FD050E7}"/>
              </a:ext>
            </a:extLst>
          </p:cNvPr>
          <p:cNvSpPr txBox="1"/>
          <p:nvPr/>
        </p:nvSpPr>
        <p:spPr>
          <a:xfrm>
            <a:off x="2454026" y="3626832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나눔고딕" panose="020D0604000000000000" pitchFamily="50" charset="-127"/>
              </a:rPr>
              <a:t>T</a:t>
            </a:r>
            <a:endParaRPr lang="ko-KR" altLang="en-US" sz="2000" dirty="0">
              <a:ea typeface="나눔고딕" panose="020D0604000000000000" pitchFamily="50" charset="-12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692793C-C7B2-4878-A695-9B21055D76C7}"/>
              </a:ext>
            </a:extLst>
          </p:cNvPr>
          <p:cNvSpPr txBox="1"/>
          <p:nvPr/>
        </p:nvSpPr>
        <p:spPr>
          <a:xfrm>
            <a:off x="3243473" y="4438087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나눔고딕" panose="020D0604000000000000" pitchFamily="50" charset="-127"/>
              </a:rPr>
              <a:t>T</a:t>
            </a:r>
            <a:endParaRPr lang="ko-KR" altLang="en-US" sz="2000" dirty="0">
              <a:ea typeface="나눔고딕" panose="020D0604000000000000" pitchFamily="50" charset="-127"/>
            </a:endParaRPr>
          </a:p>
        </p:txBody>
      </p:sp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3EFF7126-1EF6-48B7-8D13-3B9E12A21503}"/>
              </a:ext>
            </a:extLst>
          </p:cNvPr>
          <p:cNvSpPr/>
          <p:nvPr/>
        </p:nvSpPr>
        <p:spPr>
          <a:xfrm>
            <a:off x="666477" y="2304044"/>
            <a:ext cx="3600724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err="1">
                <a:solidFill>
                  <a:srgbClr val="00C05B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argv</a:t>
            </a:r>
            <a:r>
              <a:rPr lang="en-US" altLang="ko-KR" sz="2400" dirty="0">
                <a:latin typeface="Consolas" panose="020B0609020204030204" pitchFamily="49" charset="0"/>
                <a:ea typeface="나눔고딕" panose="020D0604000000000000" pitchFamily="50" charset="-127"/>
              </a:rPr>
              <a:t>[1] == “-rotate”</a:t>
            </a:r>
            <a:endParaRPr lang="ko-KR" altLang="en-US" sz="2400" dirty="0">
              <a:latin typeface="Consolas" panose="020B0609020204030204" pitchFamily="49" charset="0"/>
              <a:ea typeface="나눔고딕" panose="020D0604000000000000" pitchFamily="50" charset="-127"/>
            </a:endParaRPr>
          </a:p>
        </p:txBody>
      </p: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D2BF8093-4218-4BCB-815D-B9749A92F69E}"/>
              </a:ext>
            </a:extLst>
          </p:cNvPr>
          <p:cNvSpPr/>
          <p:nvPr/>
        </p:nvSpPr>
        <p:spPr>
          <a:xfrm>
            <a:off x="1225148" y="2112440"/>
            <a:ext cx="1092456" cy="3444536"/>
          </a:xfrm>
          <a:custGeom>
            <a:avLst/>
            <a:gdLst>
              <a:gd name="connsiteX0" fmla="*/ 0 w 1092456"/>
              <a:gd name="connsiteY0" fmla="*/ 0 h 3444536"/>
              <a:gd name="connsiteX1" fmla="*/ 1083076 w 1092456"/>
              <a:gd name="connsiteY1" fmla="*/ 2183907 h 3444536"/>
              <a:gd name="connsiteX2" fmla="*/ 435006 w 1092456"/>
              <a:gd name="connsiteY2" fmla="*/ 3444536 h 344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2456" h="3444536">
                <a:moveTo>
                  <a:pt x="0" y="0"/>
                </a:moveTo>
                <a:cubicBezTo>
                  <a:pt x="505287" y="804909"/>
                  <a:pt x="1010575" y="1609818"/>
                  <a:pt x="1083076" y="2183907"/>
                </a:cubicBezTo>
                <a:cubicBezTo>
                  <a:pt x="1155577" y="2757996"/>
                  <a:pt x="795291" y="3101266"/>
                  <a:pt x="435006" y="3444536"/>
                </a:cubicBezTo>
              </a:path>
            </a:pathLst>
          </a:custGeom>
          <a:noFill/>
          <a:ln w="762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586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E061B1B-3D46-491F-AF5E-97BDA1D548A0}"/>
              </a:ext>
            </a:extLst>
          </p:cNvPr>
          <p:cNvSpPr/>
          <p:nvPr/>
        </p:nvSpPr>
        <p:spPr>
          <a:xfrm>
            <a:off x="1" y="396649"/>
            <a:ext cx="12192000" cy="1059415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28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Observation #</a:t>
            </a:r>
            <a:r>
              <a:rPr lang="ko-KR" altLang="en-US" sz="28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8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1.</a:t>
            </a:r>
            <a:r>
              <a:rPr lang="ko-KR" altLang="en-US" sz="28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8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Simultaneously </a:t>
            </a:r>
            <a:r>
              <a:rPr lang="en-US" altLang="ko-KR" sz="28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mutating </a:t>
            </a:r>
            <a:r>
              <a:rPr lang="en-US" altLang="ko-KR" sz="2800" b="1" dirty="0">
                <a:solidFill>
                  <a:srgbClr val="00C03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options</a:t>
            </a:r>
            <a:r>
              <a:rPr lang="en-US" altLang="ko-KR" sz="28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and </a:t>
            </a:r>
            <a:r>
              <a:rPr lang="en-US" altLang="ko-KR" sz="2800" b="1" dirty="0">
                <a:solidFill>
                  <a:srgbClr val="1100F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files</a:t>
            </a:r>
            <a:endParaRPr lang="en-US" altLang="ko-KR" sz="2800" b="1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ctr"/>
            <a:r>
              <a:rPr lang="en-US" altLang="ko-KR" sz="28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easily </a:t>
            </a:r>
            <a:r>
              <a:rPr lang="en-US" altLang="ko-KR" sz="28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break</a:t>
            </a:r>
            <a:r>
              <a:rPr lang="en-US" altLang="ko-KR" sz="28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(previously satisfied) pre-conditions.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BD36D584-EC45-4E1A-873A-36E20A596648}"/>
              </a:ext>
            </a:extLst>
          </p:cNvPr>
          <p:cNvSpPr/>
          <p:nvPr/>
        </p:nvSpPr>
        <p:spPr>
          <a:xfrm>
            <a:off x="0" y="-21041"/>
            <a:ext cx="12192000" cy="417690"/>
          </a:xfrm>
          <a:prstGeom prst="rect">
            <a:avLst/>
          </a:prstGeom>
          <a:solidFill>
            <a:srgbClr val="EB5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ea typeface="나눔고딕" panose="020D0604000000000000" pitchFamily="50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30660D8-FF86-4388-A83B-5CFBDCFD35B9}"/>
              </a:ext>
            </a:extLst>
          </p:cNvPr>
          <p:cNvSpPr/>
          <p:nvPr/>
        </p:nvSpPr>
        <p:spPr>
          <a:xfrm>
            <a:off x="25400" y="39077"/>
            <a:ext cx="5705643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ZigZagFuzz: Interleaved Fuzzing of Program Options and Files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2C669FF-1719-4A62-9E38-32873D11F97F}"/>
              </a:ext>
            </a:extLst>
          </p:cNvPr>
          <p:cNvSpPr/>
          <p:nvPr/>
        </p:nvSpPr>
        <p:spPr>
          <a:xfrm>
            <a:off x="11277600" y="38744"/>
            <a:ext cx="7366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page 7</a:t>
            </a:r>
            <a:endParaRPr lang="ko-KR" altLang="en-US" sz="13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123D6003-7422-466A-9225-9B353EB4C2B9}"/>
              </a:ext>
            </a:extLst>
          </p:cNvPr>
          <p:cNvSpPr/>
          <p:nvPr/>
        </p:nvSpPr>
        <p:spPr>
          <a:xfrm>
            <a:off x="666477" y="2304044"/>
            <a:ext cx="3600724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err="1">
                <a:solidFill>
                  <a:srgbClr val="00C05B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argv</a:t>
            </a:r>
            <a:r>
              <a:rPr lang="en-US" altLang="ko-KR" sz="2400" dirty="0">
                <a:latin typeface="Consolas" panose="020B0609020204030204" pitchFamily="49" charset="0"/>
                <a:ea typeface="나눔고딕" panose="020D0604000000000000" pitchFamily="50" charset="-127"/>
              </a:rPr>
              <a:t>[1] == “-rotate”</a:t>
            </a:r>
            <a:endParaRPr lang="ko-KR" altLang="en-US" sz="2400" dirty="0">
              <a:latin typeface="Consolas" panose="020B0609020204030204" pitchFamily="49" charset="0"/>
              <a:ea typeface="나눔고딕" panose="020D0604000000000000" pitchFamily="50" charset="-127"/>
            </a:endParaRP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2E3C92AA-45F0-4D5A-ADCE-5726289C08CB}"/>
              </a:ext>
            </a:extLst>
          </p:cNvPr>
          <p:cNvCxnSpPr>
            <a:cxnSpLocks/>
          </p:cNvCxnSpPr>
          <p:nvPr/>
        </p:nvCxnSpPr>
        <p:spPr>
          <a:xfrm flipH="1">
            <a:off x="437876" y="2839685"/>
            <a:ext cx="914400" cy="838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452D6F12-31D2-4DF4-BE50-7122D36297AF}"/>
              </a:ext>
            </a:extLst>
          </p:cNvPr>
          <p:cNvCxnSpPr>
            <a:cxnSpLocks/>
          </p:cNvCxnSpPr>
          <p:nvPr/>
        </p:nvCxnSpPr>
        <p:spPr>
          <a:xfrm>
            <a:off x="1733276" y="2837444"/>
            <a:ext cx="147918" cy="3099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9089CFF4-1431-4EC5-A992-BD7F855623DD}"/>
              </a:ext>
            </a:extLst>
          </p:cNvPr>
          <p:cNvSpPr/>
          <p:nvPr/>
        </p:nvSpPr>
        <p:spPr>
          <a:xfrm>
            <a:off x="1352276" y="3168268"/>
            <a:ext cx="3486483" cy="5334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err="1">
                <a:solidFill>
                  <a:srgbClr val="1100F2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filebytes</a:t>
            </a:r>
            <a:r>
              <a:rPr lang="en-US" altLang="ko-KR" sz="2400" dirty="0">
                <a:latin typeface="Consolas" panose="020B0609020204030204" pitchFamily="49" charset="0"/>
                <a:ea typeface="나눔고딕" panose="020D0604000000000000" pitchFamily="50" charset="-127"/>
              </a:rPr>
              <a:t>[1] == ‘B’</a:t>
            </a:r>
            <a:endParaRPr lang="ko-KR" altLang="en-US" sz="2400" dirty="0">
              <a:latin typeface="Consolas" panose="020B0609020204030204" pitchFamily="49" charset="0"/>
              <a:ea typeface="나눔고딕" panose="020D0604000000000000" pitchFamily="50" charset="-127"/>
            </a:endParaRP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C1610BD0-30B6-467D-AFBF-6833695EA679}"/>
              </a:ext>
            </a:extLst>
          </p:cNvPr>
          <p:cNvCxnSpPr>
            <a:cxnSpLocks/>
          </p:cNvCxnSpPr>
          <p:nvPr/>
        </p:nvCxnSpPr>
        <p:spPr>
          <a:xfrm flipH="1">
            <a:off x="995388" y="3699116"/>
            <a:ext cx="914400" cy="838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7B7E6575-9C08-475B-857A-D7D0F0386915}"/>
              </a:ext>
            </a:extLst>
          </p:cNvPr>
          <p:cNvCxnSpPr>
            <a:cxnSpLocks/>
          </p:cNvCxnSpPr>
          <p:nvPr/>
        </p:nvCxnSpPr>
        <p:spPr>
          <a:xfrm>
            <a:off x="2366988" y="3696826"/>
            <a:ext cx="112245" cy="2757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F5ED86FE-1864-4A5C-B2BB-9BE92A86DE1E}"/>
              </a:ext>
            </a:extLst>
          </p:cNvPr>
          <p:cNvSpPr/>
          <p:nvPr/>
        </p:nvSpPr>
        <p:spPr>
          <a:xfrm>
            <a:off x="2136902" y="3993962"/>
            <a:ext cx="3597178" cy="533400"/>
          </a:xfrm>
          <a:prstGeom prst="roundRect">
            <a:avLst/>
          </a:prstGeom>
          <a:ln>
            <a:solidFill>
              <a:srgbClr val="00C05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err="1">
                <a:solidFill>
                  <a:srgbClr val="000000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atoi</a:t>
            </a:r>
            <a:r>
              <a:rPr lang="en-US" altLang="ko-KR" sz="2400" dirty="0">
                <a:solidFill>
                  <a:srgbClr val="000000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(</a:t>
            </a:r>
            <a:r>
              <a:rPr lang="en-US" altLang="ko-KR" sz="2400" dirty="0" err="1">
                <a:solidFill>
                  <a:srgbClr val="00C05B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argv</a:t>
            </a:r>
            <a:r>
              <a:rPr lang="en-US" altLang="ko-KR" sz="2400" dirty="0">
                <a:solidFill>
                  <a:srgbClr val="000000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[2]) &lt; 90</a:t>
            </a:r>
            <a:endParaRPr lang="ko-KR" altLang="en-US" sz="2400" dirty="0">
              <a:latin typeface="Consolas" panose="020B0609020204030204" pitchFamily="49" charset="0"/>
              <a:ea typeface="나눔고딕" panose="020D0604000000000000" pitchFamily="50" charset="-127"/>
            </a:endParaRPr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C237D229-3222-4BA2-8E15-DD6FD20855E4}"/>
              </a:ext>
            </a:extLst>
          </p:cNvPr>
          <p:cNvCxnSpPr>
            <a:cxnSpLocks/>
          </p:cNvCxnSpPr>
          <p:nvPr/>
        </p:nvCxnSpPr>
        <p:spPr>
          <a:xfrm flipH="1">
            <a:off x="1734756" y="4558732"/>
            <a:ext cx="783163" cy="838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B9961BB1-05C7-441F-975E-2FAB31334566}"/>
              </a:ext>
            </a:extLst>
          </p:cNvPr>
          <p:cNvCxnSpPr>
            <a:cxnSpLocks/>
          </p:cNvCxnSpPr>
          <p:nvPr/>
        </p:nvCxnSpPr>
        <p:spPr>
          <a:xfrm>
            <a:off x="3084937" y="4531836"/>
            <a:ext cx="131237" cy="2126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9B5BDD1E-7BFD-4912-A558-4C94B01DFD0D}"/>
              </a:ext>
            </a:extLst>
          </p:cNvPr>
          <p:cNvSpPr/>
          <p:nvPr/>
        </p:nvSpPr>
        <p:spPr>
          <a:xfrm>
            <a:off x="2743200" y="4800600"/>
            <a:ext cx="2844416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rgbClr val="FF0000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//crash bug</a:t>
            </a:r>
            <a:endParaRPr lang="ko-KR" altLang="en-US" sz="2400" dirty="0">
              <a:solidFill>
                <a:srgbClr val="FF0000"/>
              </a:solidFill>
              <a:latin typeface="Consolas" panose="020B0609020204030204" pitchFamily="49" charset="0"/>
              <a:ea typeface="나눔고딕" panose="020D0604000000000000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E613C1-02C2-4BEB-85F3-4AEA8A3DBC7B}"/>
              </a:ext>
            </a:extLst>
          </p:cNvPr>
          <p:cNvSpPr txBox="1"/>
          <p:nvPr/>
        </p:nvSpPr>
        <p:spPr>
          <a:xfrm>
            <a:off x="704576" y="2864743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나눔고딕" panose="020D0604000000000000" pitchFamily="50" charset="-127"/>
              </a:rPr>
              <a:t>F</a:t>
            </a:r>
            <a:endParaRPr lang="ko-KR" altLang="en-US" sz="2000" dirty="0">
              <a:ea typeface="나눔고딕" panose="020D0604000000000000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F165E6-1D2F-4376-B24A-7C59C24AB0B5}"/>
              </a:ext>
            </a:extLst>
          </p:cNvPr>
          <p:cNvSpPr txBox="1"/>
          <p:nvPr/>
        </p:nvSpPr>
        <p:spPr>
          <a:xfrm>
            <a:off x="1213324" y="3763287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나눔고딕" panose="020D0604000000000000" pitchFamily="50" charset="-127"/>
              </a:rPr>
              <a:t>F</a:t>
            </a:r>
            <a:endParaRPr lang="ko-KR" altLang="en-US" sz="2000" dirty="0">
              <a:ea typeface="나눔고딕" panose="020D0604000000000000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9DE799-E913-430E-AA3A-72B6855A5295}"/>
              </a:ext>
            </a:extLst>
          </p:cNvPr>
          <p:cNvSpPr txBox="1"/>
          <p:nvPr/>
        </p:nvSpPr>
        <p:spPr>
          <a:xfrm>
            <a:off x="1830328" y="4655810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나눔고딕" panose="020D0604000000000000" pitchFamily="50" charset="-127"/>
              </a:rPr>
              <a:t>F</a:t>
            </a:r>
            <a:endParaRPr lang="ko-KR" altLang="en-US" sz="2000" dirty="0">
              <a:ea typeface="나눔고딕" panose="020D0604000000000000" pitchFamily="50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41BB60-D78F-48FE-A9A5-7DCDB9463B8F}"/>
              </a:ext>
            </a:extLst>
          </p:cNvPr>
          <p:cNvSpPr txBox="1"/>
          <p:nvPr/>
        </p:nvSpPr>
        <p:spPr>
          <a:xfrm>
            <a:off x="1848811" y="2805501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나눔고딕" panose="020D0604000000000000" pitchFamily="50" charset="-127"/>
              </a:rPr>
              <a:t>T</a:t>
            </a:r>
            <a:endParaRPr lang="ko-KR" altLang="en-US" sz="2000" dirty="0">
              <a:ea typeface="나눔고딕" panose="020D0604000000000000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062093-CCC1-4099-875B-69DFBC978C16}"/>
              </a:ext>
            </a:extLst>
          </p:cNvPr>
          <p:cNvSpPr txBox="1"/>
          <p:nvPr/>
        </p:nvSpPr>
        <p:spPr>
          <a:xfrm>
            <a:off x="2454026" y="3626832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나눔고딕" panose="020D0604000000000000" pitchFamily="50" charset="-127"/>
              </a:rPr>
              <a:t>T</a:t>
            </a:r>
            <a:endParaRPr lang="ko-KR" altLang="en-US" sz="2000" dirty="0">
              <a:ea typeface="나눔고딕" panose="020D0604000000000000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AB0777-9F5A-4657-A457-EE4A074697DA}"/>
              </a:ext>
            </a:extLst>
          </p:cNvPr>
          <p:cNvSpPr txBox="1"/>
          <p:nvPr/>
        </p:nvSpPr>
        <p:spPr>
          <a:xfrm>
            <a:off x="3243473" y="4438087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나눔고딕" panose="020D0604000000000000" pitchFamily="50" charset="-127"/>
              </a:rPr>
              <a:t>T</a:t>
            </a:r>
            <a:endParaRPr lang="ko-KR" altLang="en-US" sz="2000" dirty="0">
              <a:ea typeface="나눔고딕" panose="020D0604000000000000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55BD73-A5C8-4556-A13D-2CDC6C234105}"/>
              </a:ext>
            </a:extLst>
          </p:cNvPr>
          <p:cNvSpPr txBox="1"/>
          <p:nvPr/>
        </p:nvSpPr>
        <p:spPr>
          <a:xfrm>
            <a:off x="6743643" y="2005282"/>
            <a:ext cx="4667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rgbClr val="00C05B"/>
                </a:solidFill>
                <a:ea typeface="나눔고딕" panose="020D0604000000000000" pitchFamily="50" charset="-127"/>
              </a:rPr>
              <a:t>option</a:t>
            </a:r>
            <a:r>
              <a:rPr lang="en-US" altLang="ko-KR" sz="3600" dirty="0">
                <a:ea typeface="나눔고딕" panose="020D0604000000000000" pitchFamily="50" charset="-127"/>
              </a:rPr>
              <a:t>: </a:t>
            </a:r>
            <a:r>
              <a:rPr lang="en-US" altLang="ko-KR" sz="3600" dirty="0">
                <a:latin typeface="Consolas" panose="020B0609020204030204" pitchFamily="49" charset="0"/>
                <a:ea typeface="나눔고딕" panose="020D0604000000000000" pitchFamily="50" charset="-127"/>
              </a:rPr>
              <a:t>-rotate 150</a:t>
            </a:r>
          </a:p>
          <a:p>
            <a:r>
              <a:rPr lang="en-US" altLang="ko-KR" sz="3600" dirty="0" err="1">
                <a:solidFill>
                  <a:srgbClr val="1100F2"/>
                </a:solidFill>
                <a:ea typeface="나눔고딕" panose="020D0604000000000000" pitchFamily="50" charset="-127"/>
              </a:rPr>
              <a:t>filebytes</a:t>
            </a:r>
            <a:r>
              <a:rPr lang="en-US" altLang="ko-KR" sz="3600" dirty="0">
                <a:ea typeface="나눔고딕" panose="020D0604000000000000" pitchFamily="50" charset="-127"/>
              </a:rPr>
              <a:t>: “ABCD”</a:t>
            </a:r>
            <a:endParaRPr lang="ko-KR" altLang="en-US" sz="3600" dirty="0">
              <a:ea typeface="나눔고딕" panose="020D0604000000000000" pitchFamily="50" charset="-127"/>
            </a:endParaRP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4397BA22-8DFD-4043-A907-F70EF0294DCF}"/>
              </a:ext>
            </a:extLst>
          </p:cNvPr>
          <p:cNvSpPr/>
          <p:nvPr/>
        </p:nvSpPr>
        <p:spPr>
          <a:xfrm>
            <a:off x="6629400" y="2005282"/>
            <a:ext cx="5029200" cy="1200329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5E2C53-BC94-4B34-BBDD-753DC19FD58C}"/>
              </a:ext>
            </a:extLst>
          </p:cNvPr>
          <p:cNvSpPr txBox="1"/>
          <p:nvPr/>
        </p:nvSpPr>
        <p:spPr>
          <a:xfrm>
            <a:off x="6743643" y="3455481"/>
            <a:ext cx="4667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rgbClr val="00C05B"/>
                </a:solidFill>
                <a:ea typeface="나눔고딕" panose="020D0604000000000000" pitchFamily="50" charset="-127"/>
              </a:rPr>
              <a:t>option</a:t>
            </a:r>
            <a:r>
              <a:rPr lang="en-US" altLang="ko-KR" sz="3600" dirty="0">
                <a:ea typeface="나눔고딕" panose="020D0604000000000000" pitchFamily="50" charset="-127"/>
              </a:rPr>
              <a:t>: </a:t>
            </a:r>
            <a:r>
              <a:rPr lang="en-US" altLang="ko-KR" sz="3600" dirty="0">
                <a:latin typeface="Consolas" panose="020B0609020204030204" pitchFamily="49" charset="0"/>
                <a:ea typeface="나눔고딕" panose="020D0604000000000000" pitchFamily="50" charset="-127"/>
              </a:rPr>
              <a:t>-rotate </a:t>
            </a:r>
            <a:r>
              <a:rPr lang="en-US" altLang="ko-KR" sz="3600" dirty="0">
                <a:solidFill>
                  <a:srgbClr val="FF0000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80</a:t>
            </a:r>
          </a:p>
          <a:p>
            <a:r>
              <a:rPr lang="en-US" altLang="ko-KR" sz="3600" dirty="0" err="1">
                <a:solidFill>
                  <a:srgbClr val="1100F2"/>
                </a:solidFill>
                <a:ea typeface="나눔고딕" panose="020D0604000000000000" pitchFamily="50" charset="-127"/>
              </a:rPr>
              <a:t>filebytes</a:t>
            </a:r>
            <a:r>
              <a:rPr lang="en-US" altLang="ko-KR" sz="3600" dirty="0">
                <a:ea typeface="나눔고딕" panose="020D0604000000000000" pitchFamily="50" charset="-127"/>
              </a:rPr>
              <a:t>: “A</a:t>
            </a:r>
            <a:r>
              <a:rPr lang="en-US" altLang="ko-KR" sz="3600" dirty="0">
                <a:solidFill>
                  <a:srgbClr val="FF0000"/>
                </a:solidFill>
                <a:ea typeface="나눔고딕" panose="020D0604000000000000" pitchFamily="50" charset="-127"/>
              </a:rPr>
              <a:t>FP</a:t>
            </a:r>
            <a:r>
              <a:rPr lang="en-US" altLang="ko-KR" sz="3600" dirty="0">
                <a:ea typeface="나눔고딕" panose="020D0604000000000000" pitchFamily="50" charset="-127"/>
              </a:rPr>
              <a:t>D”</a:t>
            </a:r>
            <a:endParaRPr lang="ko-KR" altLang="en-US" sz="3600" dirty="0">
              <a:ea typeface="나눔고딕" panose="020D0604000000000000" pitchFamily="50" charset="-127"/>
            </a:endParaRP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ED346C31-2FD3-41AF-BB33-AE887FFA44EB}"/>
              </a:ext>
            </a:extLst>
          </p:cNvPr>
          <p:cNvSpPr/>
          <p:nvPr/>
        </p:nvSpPr>
        <p:spPr>
          <a:xfrm>
            <a:off x="6629400" y="3455481"/>
            <a:ext cx="5029200" cy="120032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5D10D3A4-928B-4B0F-B962-8F964C83BAE1}"/>
              </a:ext>
            </a:extLst>
          </p:cNvPr>
          <p:cNvSpPr/>
          <p:nvPr/>
        </p:nvSpPr>
        <p:spPr>
          <a:xfrm>
            <a:off x="933176" y="2053129"/>
            <a:ext cx="639610" cy="2274692"/>
          </a:xfrm>
          <a:custGeom>
            <a:avLst/>
            <a:gdLst>
              <a:gd name="connsiteX0" fmla="*/ 79899 w 639610"/>
              <a:gd name="connsiteY0" fmla="*/ 64152 h 2274692"/>
              <a:gd name="connsiteX1" fmla="*/ 97655 w 639610"/>
              <a:gd name="connsiteY1" fmla="*/ 144051 h 2274692"/>
              <a:gd name="connsiteX2" fmla="*/ 639193 w 639610"/>
              <a:gd name="connsiteY2" fmla="*/ 1333659 h 2274692"/>
              <a:gd name="connsiteX3" fmla="*/ 0 w 639610"/>
              <a:gd name="connsiteY3" fmla="*/ 2274692 h 227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610" h="2274692">
                <a:moveTo>
                  <a:pt x="79899" y="64152"/>
                </a:moveTo>
                <a:cubicBezTo>
                  <a:pt x="42169" y="-1691"/>
                  <a:pt x="4439" y="-67533"/>
                  <a:pt x="97655" y="144051"/>
                </a:cubicBezTo>
                <a:cubicBezTo>
                  <a:pt x="190871" y="355635"/>
                  <a:pt x="655469" y="978552"/>
                  <a:pt x="639193" y="1333659"/>
                </a:cubicBezTo>
                <a:cubicBezTo>
                  <a:pt x="622917" y="1688766"/>
                  <a:pt x="311458" y="1981729"/>
                  <a:pt x="0" y="2274692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35" name="자유형: 도형 34">
            <a:extLst>
              <a:ext uri="{FF2B5EF4-FFF2-40B4-BE49-F238E27FC236}">
                <a16:creationId xmlns:a16="http://schemas.microsoft.com/office/drawing/2014/main" id="{06DAF36B-8E50-4434-80BE-F4309E087CD2}"/>
              </a:ext>
            </a:extLst>
          </p:cNvPr>
          <p:cNvSpPr/>
          <p:nvPr/>
        </p:nvSpPr>
        <p:spPr>
          <a:xfrm>
            <a:off x="1225148" y="2112440"/>
            <a:ext cx="1092456" cy="3444536"/>
          </a:xfrm>
          <a:custGeom>
            <a:avLst/>
            <a:gdLst>
              <a:gd name="connsiteX0" fmla="*/ 0 w 1092456"/>
              <a:gd name="connsiteY0" fmla="*/ 0 h 3444536"/>
              <a:gd name="connsiteX1" fmla="*/ 1083076 w 1092456"/>
              <a:gd name="connsiteY1" fmla="*/ 2183907 h 3444536"/>
              <a:gd name="connsiteX2" fmla="*/ 435006 w 1092456"/>
              <a:gd name="connsiteY2" fmla="*/ 3444536 h 344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2456" h="3444536">
                <a:moveTo>
                  <a:pt x="0" y="0"/>
                </a:moveTo>
                <a:cubicBezTo>
                  <a:pt x="505287" y="804909"/>
                  <a:pt x="1010575" y="1609818"/>
                  <a:pt x="1083076" y="2183907"/>
                </a:cubicBezTo>
                <a:cubicBezTo>
                  <a:pt x="1155577" y="2757996"/>
                  <a:pt x="795291" y="3101266"/>
                  <a:pt x="435006" y="3444536"/>
                </a:cubicBezTo>
              </a:path>
            </a:pathLst>
          </a:custGeom>
          <a:noFill/>
          <a:ln w="76200">
            <a:solidFill>
              <a:srgbClr val="7030A0">
                <a:alpha val="20000"/>
              </a:srgb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507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E061B1B-3D46-491F-AF5E-97BDA1D548A0}"/>
              </a:ext>
            </a:extLst>
          </p:cNvPr>
          <p:cNvSpPr/>
          <p:nvPr/>
        </p:nvSpPr>
        <p:spPr>
          <a:xfrm>
            <a:off x="1" y="396649"/>
            <a:ext cx="12192000" cy="1059415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altLang="ko-KR" sz="28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BD36D584-EC45-4E1A-873A-36E20A596648}"/>
              </a:ext>
            </a:extLst>
          </p:cNvPr>
          <p:cNvSpPr/>
          <p:nvPr/>
        </p:nvSpPr>
        <p:spPr>
          <a:xfrm>
            <a:off x="0" y="-21041"/>
            <a:ext cx="12192000" cy="417690"/>
          </a:xfrm>
          <a:prstGeom prst="rect">
            <a:avLst/>
          </a:prstGeom>
          <a:solidFill>
            <a:srgbClr val="EB5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ea typeface="나눔고딕" panose="020D0604000000000000" pitchFamily="50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30660D8-FF86-4388-A83B-5CFBDCFD35B9}"/>
              </a:ext>
            </a:extLst>
          </p:cNvPr>
          <p:cNvSpPr/>
          <p:nvPr/>
        </p:nvSpPr>
        <p:spPr>
          <a:xfrm>
            <a:off x="25400" y="39077"/>
            <a:ext cx="5705643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ZigZagFuzz: Interleaved Fuzzing of Program Options and Files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2C669FF-1719-4A62-9E38-32873D11F97F}"/>
              </a:ext>
            </a:extLst>
          </p:cNvPr>
          <p:cNvSpPr/>
          <p:nvPr/>
        </p:nvSpPr>
        <p:spPr>
          <a:xfrm>
            <a:off x="11277600" y="38744"/>
            <a:ext cx="7366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page 8</a:t>
            </a:r>
            <a:endParaRPr lang="ko-KR" altLang="en-US" sz="13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123D6003-7422-466A-9225-9B353EB4C2B9}"/>
              </a:ext>
            </a:extLst>
          </p:cNvPr>
          <p:cNvSpPr/>
          <p:nvPr/>
        </p:nvSpPr>
        <p:spPr>
          <a:xfrm>
            <a:off x="666477" y="2304044"/>
            <a:ext cx="3600724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err="1">
                <a:solidFill>
                  <a:srgbClr val="00C05B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argv</a:t>
            </a:r>
            <a:r>
              <a:rPr lang="en-US" altLang="ko-KR" sz="2400" dirty="0">
                <a:latin typeface="Consolas" panose="020B0609020204030204" pitchFamily="49" charset="0"/>
                <a:ea typeface="나눔고딕" panose="020D0604000000000000" pitchFamily="50" charset="-127"/>
              </a:rPr>
              <a:t>[1] == “-rotate”</a:t>
            </a:r>
            <a:endParaRPr lang="ko-KR" altLang="en-US" sz="2400" dirty="0">
              <a:latin typeface="Consolas" panose="020B0609020204030204" pitchFamily="49" charset="0"/>
              <a:ea typeface="나눔고딕" panose="020D0604000000000000" pitchFamily="50" charset="-127"/>
            </a:endParaRP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2E3C92AA-45F0-4D5A-ADCE-5726289C08CB}"/>
              </a:ext>
            </a:extLst>
          </p:cNvPr>
          <p:cNvCxnSpPr>
            <a:cxnSpLocks/>
          </p:cNvCxnSpPr>
          <p:nvPr/>
        </p:nvCxnSpPr>
        <p:spPr>
          <a:xfrm flipH="1">
            <a:off x="437876" y="2839685"/>
            <a:ext cx="914400" cy="838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452D6F12-31D2-4DF4-BE50-7122D36297AF}"/>
              </a:ext>
            </a:extLst>
          </p:cNvPr>
          <p:cNvCxnSpPr>
            <a:cxnSpLocks/>
          </p:cNvCxnSpPr>
          <p:nvPr/>
        </p:nvCxnSpPr>
        <p:spPr>
          <a:xfrm>
            <a:off x="1733276" y="2837444"/>
            <a:ext cx="147918" cy="3099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9089CFF4-1431-4EC5-A992-BD7F855623DD}"/>
              </a:ext>
            </a:extLst>
          </p:cNvPr>
          <p:cNvSpPr/>
          <p:nvPr/>
        </p:nvSpPr>
        <p:spPr>
          <a:xfrm>
            <a:off x="1352276" y="3168268"/>
            <a:ext cx="3486483" cy="5334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err="1">
                <a:solidFill>
                  <a:srgbClr val="1100F2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filebytes</a:t>
            </a:r>
            <a:r>
              <a:rPr lang="en-US" altLang="ko-KR" sz="2400" dirty="0">
                <a:latin typeface="Consolas" panose="020B0609020204030204" pitchFamily="49" charset="0"/>
                <a:ea typeface="나눔고딕" panose="020D0604000000000000" pitchFamily="50" charset="-127"/>
              </a:rPr>
              <a:t>[1] == ‘B’</a:t>
            </a:r>
            <a:endParaRPr lang="ko-KR" altLang="en-US" sz="2400" dirty="0">
              <a:latin typeface="Consolas" panose="020B0609020204030204" pitchFamily="49" charset="0"/>
              <a:ea typeface="나눔고딕" panose="020D0604000000000000" pitchFamily="50" charset="-127"/>
            </a:endParaRP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C1610BD0-30B6-467D-AFBF-6833695EA679}"/>
              </a:ext>
            </a:extLst>
          </p:cNvPr>
          <p:cNvCxnSpPr>
            <a:cxnSpLocks/>
          </p:cNvCxnSpPr>
          <p:nvPr/>
        </p:nvCxnSpPr>
        <p:spPr>
          <a:xfrm flipH="1">
            <a:off x="995388" y="3699116"/>
            <a:ext cx="914400" cy="838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7B7E6575-9C08-475B-857A-D7D0F0386915}"/>
              </a:ext>
            </a:extLst>
          </p:cNvPr>
          <p:cNvCxnSpPr>
            <a:cxnSpLocks/>
          </p:cNvCxnSpPr>
          <p:nvPr/>
        </p:nvCxnSpPr>
        <p:spPr>
          <a:xfrm>
            <a:off x="2366988" y="3696826"/>
            <a:ext cx="112245" cy="2757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F5ED86FE-1864-4A5C-B2BB-9BE92A86DE1E}"/>
              </a:ext>
            </a:extLst>
          </p:cNvPr>
          <p:cNvSpPr/>
          <p:nvPr/>
        </p:nvSpPr>
        <p:spPr>
          <a:xfrm>
            <a:off x="2136902" y="3993962"/>
            <a:ext cx="3597178" cy="533400"/>
          </a:xfrm>
          <a:prstGeom prst="roundRect">
            <a:avLst/>
          </a:prstGeom>
          <a:ln>
            <a:solidFill>
              <a:srgbClr val="00C05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err="1">
                <a:solidFill>
                  <a:srgbClr val="000000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atoi</a:t>
            </a:r>
            <a:r>
              <a:rPr lang="en-US" altLang="ko-KR" sz="2400" dirty="0">
                <a:solidFill>
                  <a:srgbClr val="000000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(</a:t>
            </a:r>
            <a:r>
              <a:rPr lang="en-US" altLang="ko-KR" sz="2400" dirty="0" err="1">
                <a:solidFill>
                  <a:srgbClr val="00C05B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argv</a:t>
            </a:r>
            <a:r>
              <a:rPr lang="en-US" altLang="ko-KR" sz="2400" dirty="0">
                <a:solidFill>
                  <a:srgbClr val="000000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[2]) &lt; 90</a:t>
            </a:r>
            <a:endParaRPr lang="ko-KR" altLang="en-US" sz="2400" dirty="0">
              <a:latin typeface="Consolas" panose="020B0609020204030204" pitchFamily="49" charset="0"/>
              <a:ea typeface="나눔고딕" panose="020D0604000000000000" pitchFamily="50" charset="-127"/>
            </a:endParaRPr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C237D229-3222-4BA2-8E15-DD6FD20855E4}"/>
              </a:ext>
            </a:extLst>
          </p:cNvPr>
          <p:cNvCxnSpPr>
            <a:cxnSpLocks/>
          </p:cNvCxnSpPr>
          <p:nvPr/>
        </p:nvCxnSpPr>
        <p:spPr>
          <a:xfrm flipH="1">
            <a:off x="1734756" y="4558732"/>
            <a:ext cx="783163" cy="838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B9961BB1-05C7-441F-975E-2FAB31334566}"/>
              </a:ext>
            </a:extLst>
          </p:cNvPr>
          <p:cNvCxnSpPr>
            <a:cxnSpLocks/>
          </p:cNvCxnSpPr>
          <p:nvPr/>
        </p:nvCxnSpPr>
        <p:spPr>
          <a:xfrm>
            <a:off x="3084937" y="4531836"/>
            <a:ext cx="131237" cy="2126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9B5BDD1E-7BFD-4912-A558-4C94B01DFD0D}"/>
              </a:ext>
            </a:extLst>
          </p:cNvPr>
          <p:cNvSpPr/>
          <p:nvPr/>
        </p:nvSpPr>
        <p:spPr>
          <a:xfrm>
            <a:off x="2743200" y="4800600"/>
            <a:ext cx="2844416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rgbClr val="FF0000"/>
                </a:solidFill>
                <a:latin typeface="Consolas" panose="020B0609020204030204" pitchFamily="49" charset="0"/>
                <a:ea typeface="나눔고딕" panose="020D0604000000000000" pitchFamily="50" charset="-127"/>
              </a:rPr>
              <a:t>//crash bug</a:t>
            </a:r>
            <a:endParaRPr lang="ko-KR" altLang="en-US" sz="2400" dirty="0">
              <a:solidFill>
                <a:srgbClr val="FF0000"/>
              </a:solidFill>
              <a:latin typeface="Consolas" panose="020B0609020204030204" pitchFamily="49" charset="0"/>
              <a:ea typeface="나눔고딕" panose="020D0604000000000000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E613C1-02C2-4BEB-85F3-4AEA8A3DBC7B}"/>
              </a:ext>
            </a:extLst>
          </p:cNvPr>
          <p:cNvSpPr txBox="1"/>
          <p:nvPr/>
        </p:nvSpPr>
        <p:spPr>
          <a:xfrm>
            <a:off x="704576" y="2864743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나눔고딕" panose="020D0604000000000000" pitchFamily="50" charset="-127"/>
              </a:rPr>
              <a:t>F</a:t>
            </a:r>
            <a:endParaRPr lang="ko-KR" altLang="en-US" sz="2000" dirty="0">
              <a:ea typeface="나눔고딕" panose="020D0604000000000000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F165E6-1D2F-4376-B24A-7C59C24AB0B5}"/>
              </a:ext>
            </a:extLst>
          </p:cNvPr>
          <p:cNvSpPr txBox="1"/>
          <p:nvPr/>
        </p:nvSpPr>
        <p:spPr>
          <a:xfrm>
            <a:off x="1213324" y="3763287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나눔고딕" panose="020D0604000000000000" pitchFamily="50" charset="-127"/>
              </a:rPr>
              <a:t>F</a:t>
            </a:r>
            <a:endParaRPr lang="ko-KR" altLang="en-US" sz="2000" dirty="0">
              <a:ea typeface="나눔고딕" panose="020D0604000000000000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9DE799-E913-430E-AA3A-72B6855A5295}"/>
              </a:ext>
            </a:extLst>
          </p:cNvPr>
          <p:cNvSpPr txBox="1"/>
          <p:nvPr/>
        </p:nvSpPr>
        <p:spPr>
          <a:xfrm>
            <a:off x="1830328" y="4655810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나눔고딕" panose="020D0604000000000000" pitchFamily="50" charset="-127"/>
              </a:rPr>
              <a:t>F</a:t>
            </a:r>
            <a:endParaRPr lang="ko-KR" altLang="en-US" sz="2000" dirty="0">
              <a:ea typeface="나눔고딕" panose="020D0604000000000000" pitchFamily="50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41BB60-D78F-48FE-A9A5-7DCDB9463B8F}"/>
              </a:ext>
            </a:extLst>
          </p:cNvPr>
          <p:cNvSpPr txBox="1"/>
          <p:nvPr/>
        </p:nvSpPr>
        <p:spPr>
          <a:xfrm>
            <a:off x="1848811" y="2805501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나눔고딕" panose="020D0604000000000000" pitchFamily="50" charset="-127"/>
              </a:rPr>
              <a:t>T</a:t>
            </a:r>
            <a:endParaRPr lang="ko-KR" altLang="en-US" sz="2000" dirty="0">
              <a:ea typeface="나눔고딕" panose="020D0604000000000000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062093-CCC1-4099-875B-69DFBC978C16}"/>
              </a:ext>
            </a:extLst>
          </p:cNvPr>
          <p:cNvSpPr txBox="1"/>
          <p:nvPr/>
        </p:nvSpPr>
        <p:spPr>
          <a:xfrm>
            <a:off x="2454026" y="3626832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나눔고딕" panose="020D0604000000000000" pitchFamily="50" charset="-127"/>
              </a:rPr>
              <a:t>T</a:t>
            </a:r>
            <a:endParaRPr lang="ko-KR" altLang="en-US" sz="2000" dirty="0">
              <a:ea typeface="나눔고딕" panose="020D0604000000000000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AB0777-9F5A-4657-A457-EE4A074697DA}"/>
              </a:ext>
            </a:extLst>
          </p:cNvPr>
          <p:cNvSpPr txBox="1"/>
          <p:nvPr/>
        </p:nvSpPr>
        <p:spPr>
          <a:xfrm>
            <a:off x="3243473" y="4438087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나눔고딕" panose="020D0604000000000000" pitchFamily="50" charset="-127"/>
              </a:rPr>
              <a:t>T</a:t>
            </a:r>
            <a:endParaRPr lang="ko-KR" altLang="en-US" sz="2000" dirty="0">
              <a:ea typeface="나눔고딕" panose="020D0604000000000000" pitchFamily="50" charset="-127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5D10D3A4-928B-4B0F-B962-8F964C83BAE1}"/>
              </a:ext>
            </a:extLst>
          </p:cNvPr>
          <p:cNvSpPr/>
          <p:nvPr/>
        </p:nvSpPr>
        <p:spPr>
          <a:xfrm>
            <a:off x="933176" y="2053129"/>
            <a:ext cx="639610" cy="2274692"/>
          </a:xfrm>
          <a:custGeom>
            <a:avLst/>
            <a:gdLst>
              <a:gd name="connsiteX0" fmla="*/ 79899 w 639610"/>
              <a:gd name="connsiteY0" fmla="*/ 64152 h 2274692"/>
              <a:gd name="connsiteX1" fmla="*/ 97655 w 639610"/>
              <a:gd name="connsiteY1" fmla="*/ 144051 h 2274692"/>
              <a:gd name="connsiteX2" fmla="*/ 639193 w 639610"/>
              <a:gd name="connsiteY2" fmla="*/ 1333659 h 2274692"/>
              <a:gd name="connsiteX3" fmla="*/ 0 w 639610"/>
              <a:gd name="connsiteY3" fmla="*/ 2274692 h 227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610" h="2274692">
                <a:moveTo>
                  <a:pt x="79899" y="64152"/>
                </a:moveTo>
                <a:cubicBezTo>
                  <a:pt x="42169" y="-1691"/>
                  <a:pt x="4439" y="-67533"/>
                  <a:pt x="97655" y="144051"/>
                </a:cubicBezTo>
                <a:cubicBezTo>
                  <a:pt x="190871" y="355635"/>
                  <a:pt x="655469" y="978552"/>
                  <a:pt x="639193" y="1333659"/>
                </a:cubicBezTo>
                <a:cubicBezTo>
                  <a:pt x="622917" y="1688766"/>
                  <a:pt x="311458" y="1981729"/>
                  <a:pt x="0" y="2274692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35" name="자유형: 도형 34">
            <a:extLst>
              <a:ext uri="{FF2B5EF4-FFF2-40B4-BE49-F238E27FC236}">
                <a16:creationId xmlns:a16="http://schemas.microsoft.com/office/drawing/2014/main" id="{06DAF36B-8E50-4434-80BE-F4309E087CD2}"/>
              </a:ext>
            </a:extLst>
          </p:cNvPr>
          <p:cNvSpPr/>
          <p:nvPr/>
        </p:nvSpPr>
        <p:spPr>
          <a:xfrm>
            <a:off x="1225148" y="2112440"/>
            <a:ext cx="1092456" cy="3444536"/>
          </a:xfrm>
          <a:custGeom>
            <a:avLst/>
            <a:gdLst>
              <a:gd name="connsiteX0" fmla="*/ 0 w 1092456"/>
              <a:gd name="connsiteY0" fmla="*/ 0 h 3444536"/>
              <a:gd name="connsiteX1" fmla="*/ 1083076 w 1092456"/>
              <a:gd name="connsiteY1" fmla="*/ 2183907 h 3444536"/>
              <a:gd name="connsiteX2" fmla="*/ 435006 w 1092456"/>
              <a:gd name="connsiteY2" fmla="*/ 3444536 h 344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2456" h="3444536">
                <a:moveTo>
                  <a:pt x="0" y="0"/>
                </a:moveTo>
                <a:cubicBezTo>
                  <a:pt x="505287" y="804909"/>
                  <a:pt x="1010575" y="1609818"/>
                  <a:pt x="1083076" y="2183907"/>
                </a:cubicBezTo>
                <a:cubicBezTo>
                  <a:pt x="1155577" y="2757996"/>
                  <a:pt x="795291" y="3101266"/>
                  <a:pt x="435006" y="3444536"/>
                </a:cubicBezTo>
              </a:path>
            </a:pathLst>
          </a:custGeom>
          <a:noFill/>
          <a:ln w="76200">
            <a:solidFill>
              <a:srgbClr val="7030A0">
                <a:alpha val="20000"/>
              </a:srgb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1209BE5-22D2-4151-9681-7DAAC81324AF}"/>
              </a:ext>
            </a:extLst>
          </p:cNvPr>
          <p:cNvSpPr txBox="1"/>
          <p:nvPr/>
        </p:nvSpPr>
        <p:spPr>
          <a:xfrm>
            <a:off x="5853471" y="4077325"/>
            <a:ext cx="6236929" cy="14465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Lesson # 1.</a:t>
            </a:r>
          </a:p>
          <a:p>
            <a:r>
              <a:rPr lang="en-US" altLang="ko-KR" sz="2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We should </a:t>
            </a:r>
            <a:r>
              <a:rPr lang="en-US" altLang="ko-KR" sz="28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NOT</a:t>
            </a:r>
            <a:r>
              <a:rPr lang="en-US" altLang="ko-KR" sz="2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8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simultaneously</a:t>
            </a:r>
            <a:r>
              <a:rPr lang="en-US" altLang="ko-KR" sz="2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mutate </a:t>
            </a:r>
            <a:r>
              <a:rPr lang="en-US" altLang="ko-KR" sz="2800" b="1" dirty="0">
                <a:solidFill>
                  <a:srgbClr val="00C03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options</a:t>
            </a:r>
            <a:r>
              <a:rPr lang="en-US" altLang="ko-KR" sz="2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and </a:t>
            </a:r>
            <a:r>
              <a:rPr lang="en-US" altLang="ko-KR" sz="2800" b="1" dirty="0">
                <a:solidFill>
                  <a:srgbClr val="1100F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files</a:t>
            </a:r>
            <a:r>
              <a:rPr lang="en-US" altLang="ko-KR" sz="2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C5DCC93-9F58-42CF-96FF-3AB22D184460}"/>
              </a:ext>
            </a:extLst>
          </p:cNvPr>
          <p:cNvSpPr txBox="1"/>
          <p:nvPr/>
        </p:nvSpPr>
        <p:spPr>
          <a:xfrm>
            <a:off x="5853471" y="1912392"/>
            <a:ext cx="6236929" cy="18774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Observation # 1.</a:t>
            </a:r>
          </a:p>
          <a:p>
            <a:r>
              <a:rPr lang="en-US" altLang="ko-KR" sz="28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Simultaneously </a:t>
            </a:r>
            <a:r>
              <a:rPr lang="en-US" altLang="ko-KR" sz="2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mutating </a:t>
            </a:r>
            <a:r>
              <a:rPr lang="en-US" altLang="ko-KR" sz="2800" b="1" dirty="0">
                <a:solidFill>
                  <a:srgbClr val="00C03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options</a:t>
            </a:r>
            <a:r>
              <a:rPr lang="en-US" altLang="ko-KR" sz="2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and </a:t>
            </a:r>
            <a:r>
              <a:rPr lang="en-US" altLang="ko-KR" sz="2800" b="1" dirty="0">
                <a:solidFill>
                  <a:srgbClr val="1100F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files</a:t>
            </a:r>
            <a:r>
              <a:rPr lang="en-US" altLang="ko-KR" sz="2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easily </a:t>
            </a:r>
            <a:r>
              <a:rPr lang="en-US" altLang="ko-KR" sz="28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break</a:t>
            </a:r>
            <a:r>
              <a:rPr lang="en-US" altLang="ko-KR" sz="2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(previously satisfied) pre-conditions.</a:t>
            </a: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BB51C513-5845-4792-8C66-6BE6B20F8679}"/>
              </a:ext>
            </a:extLst>
          </p:cNvPr>
          <p:cNvSpPr/>
          <p:nvPr/>
        </p:nvSpPr>
        <p:spPr>
          <a:xfrm>
            <a:off x="304800" y="616913"/>
            <a:ext cx="107644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Why does ZigZagFuzz mutates them separately?</a:t>
            </a:r>
            <a:endParaRPr lang="ko-KR" altLang="en-US" sz="3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85383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8|14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8733</TotalTime>
  <Words>2226</Words>
  <Application>Microsoft Office PowerPoint</Application>
  <PresentationFormat>와이드스크린</PresentationFormat>
  <Paragraphs>461</Paragraphs>
  <Slides>24</Slides>
  <Notes>18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1" baseType="lpstr">
      <vt:lpstr>Courier New</vt:lpstr>
      <vt:lpstr>Calibri</vt:lpstr>
      <vt:lpstr>Arial</vt:lpstr>
      <vt:lpstr>나눔고딕</vt:lpstr>
      <vt:lpstr>맑은 고딕</vt:lpstr>
      <vt:lpstr>Consolas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swtv</cp:lastModifiedBy>
  <cp:revision>1536</cp:revision>
  <dcterms:created xsi:type="dcterms:W3CDTF">2022-03-23T15:33:07Z</dcterms:created>
  <dcterms:modified xsi:type="dcterms:W3CDTF">2025-05-19T10:04:37Z</dcterms:modified>
</cp:coreProperties>
</file>