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ags/tag15.xml" ContentType="application/vnd.openxmlformats-officedocument.presentationml.tag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ags/tag16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7.xml" ContentType="application/vnd.openxmlformats-officedocument.presentationml.tags+xml"/>
  <Override PartName="/ppt/notesSlides/notesSlide9.xml" ContentType="application/vnd.openxmlformats-officedocument.presentationml.notesSlide+xml"/>
  <Override PartName="/ppt/tags/tag18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26"/>
  </p:notesMasterIdLst>
  <p:sldIdLst>
    <p:sldId id="256" r:id="rId2"/>
    <p:sldId id="257" r:id="rId3"/>
    <p:sldId id="301" r:id="rId4"/>
    <p:sldId id="259" r:id="rId5"/>
    <p:sldId id="260" r:id="rId6"/>
    <p:sldId id="306" r:id="rId7"/>
    <p:sldId id="308" r:id="rId8"/>
    <p:sldId id="311" r:id="rId9"/>
    <p:sldId id="310" r:id="rId10"/>
    <p:sldId id="312" r:id="rId11"/>
    <p:sldId id="315" r:id="rId12"/>
    <p:sldId id="263" r:id="rId13"/>
    <p:sldId id="292" r:id="rId14"/>
    <p:sldId id="265" r:id="rId15"/>
    <p:sldId id="266" r:id="rId16"/>
    <p:sldId id="267" r:id="rId17"/>
    <p:sldId id="269" r:id="rId18"/>
    <p:sldId id="299" r:id="rId19"/>
    <p:sldId id="297" r:id="rId20"/>
    <p:sldId id="314" r:id="rId21"/>
    <p:sldId id="303" r:id="rId22"/>
    <p:sldId id="282" r:id="rId23"/>
    <p:sldId id="283" r:id="rId24"/>
    <p:sldId id="284" r:id="rId25"/>
  </p:sldIdLst>
  <p:sldSz cx="12192000" cy="6858000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ambria Math" panose="02040503050406030204" pitchFamily="18" charset="0"/>
      <p:regular r:id="rId31"/>
    </p:embeddedFont>
    <p:embeddedFont>
      <p:font typeface="Consolas" panose="020B0609020204030204" pitchFamily="49" charset="0"/>
      <p:regular r:id="rId32"/>
      <p:bold r:id="rId33"/>
      <p:italic r:id="rId34"/>
      <p:boldItalic r:id="rId35"/>
    </p:embeddedFont>
    <p:embeddedFont>
      <p:font typeface="Franklin Gothic Book" panose="020B0503020102020204" pitchFamily="34" charset="0"/>
      <p:regular r:id="rId36"/>
      <p:italic r:id="rId37"/>
    </p:embeddedFont>
    <p:embeddedFont>
      <p:font typeface="Franklin Gothic Medium" panose="020B0603020102020204" pitchFamily="34" charset="0"/>
      <p:regular r:id="rId38"/>
      <p:italic r:id="rId3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1847FC1-F571-4764-9461-F070FB9B1158}">
          <p14:sldIdLst>
            <p14:sldId id="256"/>
            <p14:sldId id="257"/>
            <p14:sldId id="301"/>
            <p14:sldId id="259"/>
            <p14:sldId id="260"/>
            <p14:sldId id="306"/>
            <p14:sldId id="308"/>
            <p14:sldId id="311"/>
            <p14:sldId id="310"/>
            <p14:sldId id="312"/>
            <p14:sldId id="315"/>
            <p14:sldId id="263"/>
            <p14:sldId id="292"/>
            <p14:sldId id="265"/>
            <p14:sldId id="266"/>
            <p14:sldId id="267"/>
            <p14:sldId id="269"/>
            <p14:sldId id="299"/>
            <p14:sldId id="297"/>
            <p14:sldId id="314"/>
            <p14:sldId id="303"/>
            <p14:sldId id="282"/>
            <p14:sldId id="283"/>
            <p14:sldId id="284"/>
          </p14:sldIdLst>
        </p14:section>
        <p14:section name="Backup" id="{F44BF323-F056-45DF-838C-201A686DBF48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F92"/>
    <a:srgbClr val="004376"/>
    <a:srgbClr val="D4E4FC"/>
    <a:srgbClr val="92D050"/>
    <a:srgbClr val="9580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89" autoAdjust="0"/>
    <p:restoredTop sz="86704" autoAdjust="0"/>
  </p:normalViewPr>
  <p:slideViewPr>
    <p:cSldViewPr snapToGrid="0">
      <p:cViewPr varScale="1">
        <p:scale>
          <a:sx n="82" d="100"/>
          <a:sy n="82" d="100"/>
        </p:scale>
        <p:origin x="90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obert\Documents\SWTV-Lab\icst22-cxx-unit-test\tabl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obert\Documents\SWTV-Lab\icst22-cxx-unit-test\table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obert\Documents\SWTV-Lab\icst22-cxx-unit-test\tabl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obert\Documents\SWTV-Lab\icst22-cxx-unit-test\tabl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obert\Documents\SWTV-Lab\icst22-cxx-unit-test\tabl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Sheet2!$A$11</c:f>
              <c:strCache>
                <c:ptCount val="1"/>
                <c:pt idx="0">
                  <c:v>Average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F7FC-48E2-B703-8F965054250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Sheet2!$B$1:$E$2</c:f>
              <c:multiLvlStrCache>
                <c:ptCount val="4"/>
                <c:lvl>
                  <c:pt idx="0">
                    <c:v>C24</c:v>
                  </c:pt>
                  <c:pt idx="1">
                    <c:v>C6+LF1</c:v>
                  </c:pt>
                  <c:pt idx="2">
                    <c:v>C6+LF3</c:v>
                  </c:pt>
                  <c:pt idx="3">
                    <c:v>C12+LF2</c:v>
                  </c:pt>
                </c:lvl>
                <c:lvl>
                  <c:pt idx="0">
                    <c:v>Avg. Statement Cov. (%)</c:v>
                  </c:pt>
                </c:lvl>
              </c:multiLvlStrCache>
            </c:multiLvlStrRef>
          </c:cat>
          <c:val>
            <c:numRef>
              <c:f>Sheet2!$B$11:$E$11</c:f>
              <c:numCache>
                <c:formatCode>General</c:formatCode>
                <c:ptCount val="4"/>
                <c:pt idx="0">
                  <c:v>72</c:v>
                </c:pt>
                <c:pt idx="1">
                  <c:v>74.5</c:v>
                </c:pt>
                <c:pt idx="2">
                  <c:v>75.2</c:v>
                </c:pt>
                <c:pt idx="3">
                  <c:v>80.599999999999994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A7-401A-9C78-B3B7274E16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563233535"/>
        <c:axId val="1839207087"/>
      </c:barChart>
      <c:catAx>
        <c:axId val="15632335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9207087"/>
        <c:crosses val="autoZero"/>
        <c:auto val="1"/>
        <c:lblAlgn val="ctr"/>
        <c:lblOffset val="100"/>
        <c:noMultiLvlLbl val="0"/>
      </c:catAx>
      <c:valAx>
        <c:axId val="18392070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32335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Sheet2!$A$11</c:f>
              <c:strCache>
                <c:ptCount val="1"/>
                <c:pt idx="0">
                  <c:v>Average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4CBD-48FC-8277-B6C03B518A2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Sheet2!$F$1:$I$2</c:f>
              <c:multiLvlStrCache>
                <c:ptCount val="4"/>
                <c:lvl>
                  <c:pt idx="0">
                    <c:v>C24</c:v>
                  </c:pt>
                  <c:pt idx="1">
                    <c:v>C6+LF1</c:v>
                  </c:pt>
                  <c:pt idx="2">
                    <c:v>C6+LF3</c:v>
                  </c:pt>
                  <c:pt idx="3">
                    <c:v>C12+LF2</c:v>
                  </c:pt>
                </c:lvl>
                <c:lvl>
                  <c:pt idx="0">
                    <c:v>Avg. Branch Cov. (%)</c:v>
                  </c:pt>
                </c:lvl>
              </c:multiLvlStrCache>
            </c:multiLvlStrRef>
          </c:cat>
          <c:val>
            <c:numRef>
              <c:f>Sheet2!$F$11:$I$11</c:f>
              <c:numCache>
                <c:formatCode>General</c:formatCode>
                <c:ptCount val="4"/>
                <c:pt idx="0">
                  <c:v>54.6</c:v>
                </c:pt>
                <c:pt idx="1">
                  <c:v>58.5</c:v>
                </c:pt>
                <c:pt idx="2">
                  <c:v>59.4</c:v>
                </c:pt>
                <c:pt idx="3">
                  <c:v>61.7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CB-4F0F-9703-CB7341C540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616159887"/>
        <c:axId val="1616386207"/>
      </c:barChart>
      <c:catAx>
        <c:axId val="16161598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6386207"/>
        <c:crosses val="autoZero"/>
        <c:auto val="1"/>
        <c:lblAlgn val="ctr"/>
        <c:lblOffset val="100"/>
        <c:noMultiLvlLbl val="0"/>
      </c:catAx>
      <c:valAx>
        <c:axId val="16163862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61598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Sheet2!$A$11</c:f>
              <c:strCache>
                <c:ptCount val="1"/>
                <c:pt idx="0">
                  <c:v>Average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9397-4EB7-A140-9FE36BD22E7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Sheet2!$J$1:$M$2</c:f>
              <c:multiLvlStrCache>
                <c:ptCount val="4"/>
                <c:lvl>
                  <c:pt idx="0">
                    <c:v>C24</c:v>
                  </c:pt>
                  <c:pt idx="1">
                    <c:v>C6+LF1</c:v>
                  </c:pt>
                  <c:pt idx="2">
                    <c:v>C6+LF3</c:v>
                  </c:pt>
                  <c:pt idx="3">
                    <c:v>C12+LF2</c:v>
                  </c:pt>
                </c:lvl>
                <c:lvl>
                  <c:pt idx="0">
                    <c:v>Avg. Function Cov. (%)</c:v>
                  </c:pt>
                </c:lvl>
              </c:multiLvlStrCache>
            </c:multiLvlStrRef>
          </c:cat>
          <c:val>
            <c:numRef>
              <c:f>Sheet2!$J$11:$M$11</c:f>
              <c:numCache>
                <c:formatCode>General</c:formatCode>
                <c:ptCount val="4"/>
                <c:pt idx="0">
                  <c:v>72.099999999999994</c:v>
                </c:pt>
                <c:pt idx="1">
                  <c:v>71.5</c:v>
                </c:pt>
                <c:pt idx="2">
                  <c:v>71.7</c:v>
                </c:pt>
                <c:pt idx="3">
                  <c:v>75.400000000000006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BB-45F4-A315-CFF57642B0C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7"/>
        <c:axId val="1510953071"/>
        <c:axId val="1838051935"/>
      </c:barChart>
      <c:catAx>
        <c:axId val="15109530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8051935"/>
        <c:crosses val="autoZero"/>
        <c:auto val="1"/>
        <c:lblAlgn val="ctr"/>
        <c:lblOffset val="100"/>
        <c:noMultiLvlLbl val="0"/>
      </c:catAx>
      <c:valAx>
        <c:axId val="18380519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109530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Sheet2!$A$11</c:f>
              <c:strCache>
                <c:ptCount val="1"/>
                <c:pt idx="0">
                  <c:v>Average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0293-4959-8E44-36E59E6DDF5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Sheet2!$F$1:$I$2</c:f>
              <c:multiLvlStrCache>
                <c:ptCount val="4"/>
                <c:lvl>
                  <c:pt idx="0">
                    <c:v>C24</c:v>
                  </c:pt>
                  <c:pt idx="1">
                    <c:v>C6+LF1</c:v>
                  </c:pt>
                  <c:pt idx="2">
                    <c:v>C6+LF3</c:v>
                  </c:pt>
                  <c:pt idx="3">
                    <c:v>C12+LF2</c:v>
                  </c:pt>
                </c:lvl>
                <c:lvl>
                  <c:pt idx="0">
                    <c:v>Avg. Branch Cov. (%)</c:v>
                  </c:pt>
                </c:lvl>
              </c:multiLvlStrCache>
            </c:multiLvlStrRef>
          </c:cat>
          <c:val>
            <c:numRef>
              <c:f>Sheet2!$F$11:$I$11</c:f>
              <c:numCache>
                <c:formatCode>General</c:formatCode>
                <c:ptCount val="4"/>
                <c:pt idx="0">
                  <c:v>54.6</c:v>
                </c:pt>
                <c:pt idx="1">
                  <c:v>58.5</c:v>
                </c:pt>
                <c:pt idx="2">
                  <c:v>59.4</c:v>
                </c:pt>
                <c:pt idx="3">
                  <c:v>61.7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F8-4772-9CDE-B57DB12707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616159887"/>
        <c:axId val="1616386207"/>
      </c:barChart>
      <c:catAx>
        <c:axId val="16161598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6386207"/>
        <c:crosses val="autoZero"/>
        <c:auto val="1"/>
        <c:lblAlgn val="ctr"/>
        <c:lblOffset val="100"/>
        <c:noMultiLvlLbl val="0"/>
      </c:catAx>
      <c:valAx>
        <c:axId val="16163862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61598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Sheet1!$K$42</c:f>
              <c:strCache>
                <c:ptCount val="1"/>
                <c:pt idx="0">
                  <c:v>Average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Sheet1!$L$40:$O$41</c:f>
              <c:multiLvlStrCache>
                <c:ptCount val="4"/>
                <c:lvl>
                  <c:pt idx="0">
                    <c:v>C24</c:v>
                  </c:pt>
                  <c:pt idx="1">
                    <c:v>C6+LF1</c:v>
                  </c:pt>
                  <c:pt idx="2">
                    <c:v>C6+LF3</c:v>
                  </c:pt>
                  <c:pt idx="3">
                    <c:v>C12+LF2</c:v>
                  </c:pt>
                </c:lvl>
                <c:lvl>
                  <c:pt idx="0">
                    <c:v>Avg. Time Spent (H)</c:v>
                  </c:pt>
                </c:lvl>
              </c:multiLvlStrCache>
            </c:multiLvlStrRef>
          </c:cat>
          <c:val>
            <c:numRef>
              <c:f>Sheet1!$L$42:$O$42</c:f>
              <c:numCache>
                <c:formatCode>General</c:formatCode>
                <c:ptCount val="4"/>
                <c:pt idx="0">
                  <c:v>24</c:v>
                </c:pt>
                <c:pt idx="1">
                  <c:v>9.4</c:v>
                </c:pt>
                <c:pt idx="2">
                  <c:v>16.100000000000001</c:v>
                </c:pt>
                <c:pt idx="3" formatCode="0.0">
                  <c:v>19.392499999999998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91-4125-B4DC-62CD1F58CCB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7"/>
        <c:axId val="1923875743"/>
        <c:axId val="1618284415"/>
      </c:barChart>
      <c:catAx>
        <c:axId val="19238757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8284415"/>
        <c:crosses val="autoZero"/>
        <c:auto val="1"/>
        <c:lblAlgn val="ctr"/>
        <c:lblOffset val="100"/>
        <c:noMultiLvlLbl val="0"/>
      </c:catAx>
      <c:valAx>
        <c:axId val="1618284415"/>
        <c:scaling>
          <c:orientation val="minMax"/>
          <c:max val="25"/>
          <c:min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3875743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1109FD-E594-45FD-AA0B-BA71522B7A78}" type="doc">
      <dgm:prSet loTypeId="urn:microsoft.com/office/officeart/2005/8/layout/process2" loCatId="process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6C0BD68-B8E4-4BAB-AF2B-95E2216F508B}">
      <dgm:prSet phldrT="[Text]" custT="1"/>
      <dgm:spPr/>
      <dgm:t>
        <a:bodyPr/>
        <a:lstStyle/>
        <a:p>
          <a:r>
            <a:rPr lang="en-US" sz="2400" b="1" dirty="0"/>
            <a:t>Generate Drivers</a:t>
          </a:r>
        </a:p>
      </dgm:t>
    </dgm:pt>
    <dgm:pt modelId="{432DC380-2218-4BF9-BC99-89E8FBBCE48B}" type="parTrans" cxnId="{1087B818-A237-4DFD-80EC-0CF1E0F45531}">
      <dgm:prSet/>
      <dgm:spPr/>
      <dgm:t>
        <a:bodyPr/>
        <a:lstStyle/>
        <a:p>
          <a:endParaRPr lang="en-US" sz="1400" b="1"/>
        </a:p>
      </dgm:t>
    </dgm:pt>
    <dgm:pt modelId="{4DF6CBA0-8B61-493B-84BE-DF53155A7F1E}" type="sibTrans" cxnId="{1087B818-A237-4DFD-80EC-0CF1E0F45531}">
      <dgm:prSet custT="1"/>
      <dgm:spPr/>
      <dgm:t>
        <a:bodyPr/>
        <a:lstStyle/>
        <a:p>
          <a:endParaRPr lang="en-US" sz="1800" b="1"/>
        </a:p>
      </dgm:t>
    </dgm:pt>
    <dgm:pt modelId="{7B626EC1-4AB5-4C72-A76F-22DBA4BFE1EE}">
      <dgm:prSet phldrT="[Text]" custT="1"/>
      <dgm:spPr/>
      <dgm:t>
        <a:bodyPr/>
        <a:lstStyle/>
        <a:p>
          <a:r>
            <a:rPr lang="en-US" sz="2400" b="1" dirty="0"/>
            <a:t>Mutate Drivers</a:t>
          </a:r>
        </a:p>
      </dgm:t>
    </dgm:pt>
    <dgm:pt modelId="{2197DE89-3382-4F60-B1A8-3415C219F4C4}" type="parTrans" cxnId="{D3D9BB25-85D6-4CD2-97C8-5060F16335F4}">
      <dgm:prSet/>
      <dgm:spPr/>
      <dgm:t>
        <a:bodyPr/>
        <a:lstStyle/>
        <a:p>
          <a:endParaRPr lang="en-US" sz="1400" b="1"/>
        </a:p>
      </dgm:t>
    </dgm:pt>
    <dgm:pt modelId="{389BE385-E7DB-42A8-B45B-AF0280B4DC18}" type="sibTrans" cxnId="{D3D9BB25-85D6-4CD2-97C8-5060F16335F4}">
      <dgm:prSet custT="1"/>
      <dgm:spPr/>
      <dgm:t>
        <a:bodyPr/>
        <a:lstStyle/>
        <a:p>
          <a:endParaRPr lang="en-US" sz="1800" b="1"/>
        </a:p>
      </dgm:t>
    </dgm:pt>
    <dgm:pt modelId="{9C72E207-4F89-477B-873E-4E2DDD73A039}">
      <dgm:prSet phldrT="[Text]" custT="1"/>
      <dgm:spPr/>
      <dgm:t>
        <a:bodyPr/>
        <a:lstStyle/>
        <a:p>
          <a:r>
            <a:rPr lang="en-US" sz="2400" b="1" dirty="0"/>
            <a:t>Argument Fuzzing</a:t>
          </a:r>
        </a:p>
      </dgm:t>
    </dgm:pt>
    <dgm:pt modelId="{B488FD23-4965-4E1C-A2C8-681642082637}" type="parTrans" cxnId="{223652D9-9C6D-4FA6-B39E-102FD99619E1}">
      <dgm:prSet/>
      <dgm:spPr/>
      <dgm:t>
        <a:bodyPr/>
        <a:lstStyle/>
        <a:p>
          <a:endParaRPr lang="en-US" sz="1400" b="1"/>
        </a:p>
      </dgm:t>
    </dgm:pt>
    <dgm:pt modelId="{8D07CF0F-B344-4397-84E2-98BDFB9D0201}" type="sibTrans" cxnId="{223652D9-9C6D-4FA6-B39E-102FD99619E1}">
      <dgm:prSet/>
      <dgm:spPr/>
      <dgm:t>
        <a:bodyPr/>
        <a:lstStyle/>
        <a:p>
          <a:endParaRPr lang="en-US" sz="1400" b="1"/>
        </a:p>
      </dgm:t>
    </dgm:pt>
    <dgm:pt modelId="{5A8DE3D8-F499-4722-855A-91B4177139EA}" type="pres">
      <dgm:prSet presAssocID="{421109FD-E594-45FD-AA0B-BA71522B7A78}" presName="linearFlow" presStyleCnt="0">
        <dgm:presLayoutVars>
          <dgm:resizeHandles val="exact"/>
        </dgm:presLayoutVars>
      </dgm:prSet>
      <dgm:spPr/>
    </dgm:pt>
    <dgm:pt modelId="{BF9573B8-1964-4642-AA80-3AD2EC2BFD0A}" type="pres">
      <dgm:prSet presAssocID="{E6C0BD68-B8E4-4BAB-AF2B-95E2216F508B}" presName="node" presStyleLbl="node1" presStyleIdx="0" presStyleCnt="3">
        <dgm:presLayoutVars>
          <dgm:bulletEnabled val="1"/>
        </dgm:presLayoutVars>
      </dgm:prSet>
      <dgm:spPr/>
    </dgm:pt>
    <dgm:pt modelId="{057CE5B1-0722-447F-80E5-77EC75203431}" type="pres">
      <dgm:prSet presAssocID="{4DF6CBA0-8B61-493B-84BE-DF53155A7F1E}" presName="sibTrans" presStyleLbl="sibTrans2D1" presStyleIdx="0" presStyleCnt="2"/>
      <dgm:spPr/>
    </dgm:pt>
    <dgm:pt modelId="{4DC491E6-6320-4229-B01C-B2972CBB7DC0}" type="pres">
      <dgm:prSet presAssocID="{4DF6CBA0-8B61-493B-84BE-DF53155A7F1E}" presName="connectorText" presStyleLbl="sibTrans2D1" presStyleIdx="0" presStyleCnt="2"/>
      <dgm:spPr/>
    </dgm:pt>
    <dgm:pt modelId="{F432892D-FD31-4B22-8D5D-53B2215765D1}" type="pres">
      <dgm:prSet presAssocID="{7B626EC1-4AB5-4C72-A76F-22DBA4BFE1EE}" presName="node" presStyleLbl="node1" presStyleIdx="1" presStyleCnt="3">
        <dgm:presLayoutVars>
          <dgm:bulletEnabled val="1"/>
        </dgm:presLayoutVars>
      </dgm:prSet>
      <dgm:spPr/>
    </dgm:pt>
    <dgm:pt modelId="{A92D45D5-8112-4A6F-9656-237F90DFEE48}" type="pres">
      <dgm:prSet presAssocID="{389BE385-E7DB-42A8-B45B-AF0280B4DC18}" presName="sibTrans" presStyleLbl="sibTrans2D1" presStyleIdx="1" presStyleCnt="2"/>
      <dgm:spPr/>
    </dgm:pt>
    <dgm:pt modelId="{450BC166-7DA8-465B-84AE-5C4E639106BD}" type="pres">
      <dgm:prSet presAssocID="{389BE385-E7DB-42A8-B45B-AF0280B4DC18}" presName="connectorText" presStyleLbl="sibTrans2D1" presStyleIdx="1" presStyleCnt="2"/>
      <dgm:spPr/>
    </dgm:pt>
    <dgm:pt modelId="{D9D2A358-2170-48DB-91F1-33AAFA6F628E}" type="pres">
      <dgm:prSet presAssocID="{9C72E207-4F89-477B-873E-4E2DDD73A039}" presName="node" presStyleLbl="node1" presStyleIdx="2" presStyleCnt="3">
        <dgm:presLayoutVars>
          <dgm:bulletEnabled val="1"/>
        </dgm:presLayoutVars>
      </dgm:prSet>
      <dgm:spPr/>
    </dgm:pt>
  </dgm:ptLst>
  <dgm:cxnLst>
    <dgm:cxn modelId="{99C96C09-4275-4E26-87ED-F94A8ECF15B8}" type="presOf" srcId="{E6C0BD68-B8E4-4BAB-AF2B-95E2216F508B}" destId="{BF9573B8-1964-4642-AA80-3AD2EC2BFD0A}" srcOrd="0" destOrd="0" presId="urn:microsoft.com/office/officeart/2005/8/layout/process2"/>
    <dgm:cxn modelId="{DDE7E109-95AB-4E82-AF47-C610EF95706F}" type="presOf" srcId="{389BE385-E7DB-42A8-B45B-AF0280B4DC18}" destId="{450BC166-7DA8-465B-84AE-5C4E639106BD}" srcOrd="1" destOrd="0" presId="urn:microsoft.com/office/officeart/2005/8/layout/process2"/>
    <dgm:cxn modelId="{1087B818-A237-4DFD-80EC-0CF1E0F45531}" srcId="{421109FD-E594-45FD-AA0B-BA71522B7A78}" destId="{E6C0BD68-B8E4-4BAB-AF2B-95E2216F508B}" srcOrd="0" destOrd="0" parTransId="{432DC380-2218-4BF9-BC99-89E8FBBCE48B}" sibTransId="{4DF6CBA0-8B61-493B-84BE-DF53155A7F1E}"/>
    <dgm:cxn modelId="{D3D9BB25-85D6-4CD2-97C8-5060F16335F4}" srcId="{421109FD-E594-45FD-AA0B-BA71522B7A78}" destId="{7B626EC1-4AB5-4C72-A76F-22DBA4BFE1EE}" srcOrd="1" destOrd="0" parTransId="{2197DE89-3382-4F60-B1A8-3415C219F4C4}" sibTransId="{389BE385-E7DB-42A8-B45B-AF0280B4DC18}"/>
    <dgm:cxn modelId="{F57AB335-42CB-4744-B780-D3171E56BC80}" type="presOf" srcId="{4DF6CBA0-8B61-493B-84BE-DF53155A7F1E}" destId="{057CE5B1-0722-447F-80E5-77EC75203431}" srcOrd="0" destOrd="0" presId="urn:microsoft.com/office/officeart/2005/8/layout/process2"/>
    <dgm:cxn modelId="{6E40DC7D-4B2E-4382-969E-13DB5D473593}" type="presOf" srcId="{421109FD-E594-45FD-AA0B-BA71522B7A78}" destId="{5A8DE3D8-F499-4722-855A-91B4177139EA}" srcOrd="0" destOrd="0" presId="urn:microsoft.com/office/officeart/2005/8/layout/process2"/>
    <dgm:cxn modelId="{FBBCE487-2ED0-4A82-84E4-7333FEAAED1B}" type="presOf" srcId="{9C72E207-4F89-477B-873E-4E2DDD73A039}" destId="{D9D2A358-2170-48DB-91F1-33AAFA6F628E}" srcOrd="0" destOrd="0" presId="urn:microsoft.com/office/officeart/2005/8/layout/process2"/>
    <dgm:cxn modelId="{02E94C91-5967-4009-8439-A373FBC01AFA}" type="presOf" srcId="{389BE385-E7DB-42A8-B45B-AF0280B4DC18}" destId="{A92D45D5-8112-4A6F-9656-237F90DFEE48}" srcOrd="0" destOrd="0" presId="urn:microsoft.com/office/officeart/2005/8/layout/process2"/>
    <dgm:cxn modelId="{714B7BD3-28E3-4965-8EBB-F9EE17DD6DC6}" type="presOf" srcId="{7B626EC1-4AB5-4C72-A76F-22DBA4BFE1EE}" destId="{F432892D-FD31-4B22-8D5D-53B2215765D1}" srcOrd="0" destOrd="0" presId="urn:microsoft.com/office/officeart/2005/8/layout/process2"/>
    <dgm:cxn modelId="{223652D9-9C6D-4FA6-B39E-102FD99619E1}" srcId="{421109FD-E594-45FD-AA0B-BA71522B7A78}" destId="{9C72E207-4F89-477B-873E-4E2DDD73A039}" srcOrd="2" destOrd="0" parTransId="{B488FD23-4965-4E1C-A2C8-681642082637}" sibTransId="{8D07CF0F-B344-4397-84E2-98BDFB9D0201}"/>
    <dgm:cxn modelId="{1EA827ED-73F4-45AD-B394-F3A76BDC717F}" type="presOf" srcId="{4DF6CBA0-8B61-493B-84BE-DF53155A7F1E}" destId="{4DC491E6-6320-4229-B01C-B2972CBB7DC0}" srcOrd="1" destOrd="0" presId="urn:microsoft.com/office/officeart/2005/8/layout/process2"/>
    <dgm:cxn modelId="{EBDEBAD9-A84E-4288-98C2-5B400EA58918}" type="presParOf" srcId="{5A8DE3D8-F499-4722-855A-91B4177139EA}" destId="{BF9573B8-1964-4642-AA80-3AD2EC2BFD0A}" srcOrd="0" destOrd="0" presId="urn:microsoft.com/office/officeart/2005/8/layout/process2"/>
    <dgm:cxn modelId="{8D8A24CA-34B7-4439-A042-FBAC52F090F5}" type="presParOf" srcId="{5A8DE3D8-F499-4722-855A-91B4177139EA}" destId="{057CE5B1-0722-447F-80E5-77EC75203431}" srcOrd="1" destOrd="0" presId="urn:microsoft.com/office/officeart/2005/8/layout/process2"/>
    <dgm:cxn modelId="{87DDBCE6-E342-47D6-A27F-486406F99C30}" type="presParOf" srcId="{057CE5B1-0722-447F-80E5-77EC75203431}" destId="{4DC491E6-6320-4229-B01C-B2972CBB7DC0}" srcOrd="0" destOrd="0" presId="urn:microsoft.com/office/officeart/2005/8/layout/process2"/>
    <dgm:cxn modelId="{D26C1C33-7FB5-42D1-B1EA-97D9F9EC2BD7}" type="presParOf" srcId="{5A8DE3D8-F499-4722-855A-91B4177139EA}" destId="{F432892D-FD31-4B22-8D5D-53B2215765D1}" srcOrd="2" destOrd="0" presId="urn:microsoft.com/office/officeart/2005/8/layout/process2"/>
    <dgm:cxn modelId="{4631E9B6-FD33-4A4D-8124-01AFCCDCB475}" type="presParOf" srcId="{5A8DE3D8-F499-4722-855A-91B4177139EA}" destId="{A92D45D5-8112-4A6F-9656-237F90DFEE48}" srcOrd="3" destOrd="0" presId="urn:microsoft.com/office/officeart/2005/8/layout/process2"/>
    <dgm:cxn modelId="{AD0F5B2F-7E8B-444B-811C-FB410951BCB7}" type="presParOf" srcId="{A92D45D5-8112-4A6F-9656-237F90DFEE48}" destId="{450BC166-7DA8-465B-84AE-5C4E639106BD}" srcOrd="0" destOrd="0" presId="urn:microsoft.com/office/officeart/2005/8/layout/process2"/>
    <dgm:cxn modelId="{88E0DF51-D0FF-498F-B184-A46908689D89}" type="presParOf" srcId="{5A8DE3D8-F499-4722-855A-91B4177139EA}" destId="{D9D2A358-2170-48DB-91F1-33AAFA6F628E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9573B8-1964-4642-AA80-3AD2EC2BFD0A}">
      <dsp:nvSpPr>
        <dsp:cNvPr id="0" name=""/>
        <dsp:cNvSpPr/>
      </dsp:nvSpPr>
      <dsp:spPr>
        <a:xfrm>
          <a:off x="87185" y="0"/>
          <a:ext cx="1908429" cy="10602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Generate Drivers</a:t>
          </a:r>
        </a:p>
      </dsp:txBody>
      <dsp:txXfrm>
        <a:off x="118238" y="31053"/>
        <a:ext cx="1846323" cy="998132"/>
      </dsp:txXfrm>
    </dsp:sp>
    <dsp:sp modelId="{057CE5B1-0722-447F-80E5-77EC75203431}">
      <dsp:nvSpPr>
        <dsp:cNvPr id="0" name=""/>
        <dsp:cNvSpPr/>
      </dsp:nvSpPr>
      <dsp:spPr>
        <a:xfrm rot="5400000">
          <a:off x="842605" y="1086744"/>
          <a:ext cx="397589" cy="47710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/>
        </a:p>
      </dsp:txBody>
      <dsp:txXfrm rot="-5400000">
        <a:off x="898268" y="1126503"/>
        <a:ext cx="286265" cy="278312"/>
      </dsp:txXfrm>
    </dsp:sp>
    <dsp:sp modelId="{F432892D-FD31-4B22-8D5D-53B2215765D1}">
      <dsp:nvSpPr>
        <dsp:cNvPr id="0" name=""/>
        <dsp:cNvSpPr/>
      </dsp:nvSpPr>
      <dsp:spPr>
        <a:xfrm>
          <a:off x="87185" y="1590357"/>
          <a:ext cx="1908429" cy="10602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743378"/>
                <a:satOff val="14366"/>
                <a:lumOff val="13333"/>
                <a:alphaOff val="0"/>
                <a:shade val="85000"/>
                <a:satMod val="130000"/>
              </a:schemeClr>
            </a:gs>
            <a:gs pos="34000">
              <a:schemeClr val="accent2">
                <a:hueOff val="-743378"/>
                <a:satOff val="14366"/>
                <a:lumOff val="13333"/>
                <a:alphaOff val="0"/>
                <a:shade val="87000"/>
                <a:satMod val="125000"/>
              </a:schemeClr>
            </a:gs>
            <a:gs pos="70000">
              <a:schemeClr val="accent2">
                <a:hueOff val="-743378"/>
                <a:satOff val="14366"/>
                <a:lumOff val="13333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-743378"/>
                <a:satOff val="14366"/>
                <a:lumOff val="13333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Mutate Drivers</a:t>
          </a:r>
        </a:p>
      </dsp:txBody>
      <dsp:txXfrm>
        <a:off x="118238" y="1621410"/>
        <a:ext cx="1846323" cy="998132"/>
      </dsp:txXfrm>
    </dsp:sp>
    <dsp:sp modelId="{A92D45D5-8112-4A6F-9656-237F90DFEE48}">
      <dsp:nvSpPr>
        <dsp:cNvPr id="0" name=""/>
        <dsp:cNvSpPr/>
      </dsp:nvSpPr>
      <dsp:spPr>
        <a:xfrm rot="5400000">
          <a:off x="842605" y="2677102"/>
          <a:ext cx="397589" cy="47710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1486755"/>
                <a:satOff val="28732"/>
                <a:lumOff val="26666"/>
                <a:alphaOff val="0"/>
                <a:shade val="85000"/>
                <a:satMod val="130000"/>
              </a:schemeClr>
            </a:gs>
            <a:gs pos="34000">
              <a:schemeClr val="accent2">
                <a:hueOff val="-1486755"/>
                <a:satOff val="28732"/>
                <a:lumOff val="26666"/>
                <a:alphaOff val="0"/>
                <a:shade val="87000"/>
                <a:satMod val="125000"/>
              </a:schemeClr>
            </a:gs>
            <a:gs pos="70000">
              <a:schemeClr val="accent2">
                <a:hueOff val="-1486755"/>
                <a:satOff val="28732"/>
                <a:lumOff val="26666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-1486755"/>
                <a:satOff val="28732"/>
                <a:lumOff val="26666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/>
        </a:p>
      </dsp:txBody>
      <dsp:txXfrm rot="-5400000">
        <a:off x="898268" y="2716861"/>
        <a:ext cx="286265" cy="278312"/>
      </dsp:txXfrm>
    </dsp:sp>
    <dsp:sp modelId="{D9D2A358-2170-48DB-91F1-33AAFA6F628E}">
      <dsp:nvSpPr>
        <dsp:cNvPr id="0" name=""/>
        <dsp:cNvSpPr/>
      </dsp:nvSpPr>
      <dsp:spPr>
        <a:xfrm>
          <a:off x="87185" y="3180715"/>
          <a:ext cx="1908429" cy="10602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486755"/>
                <a:satOff val="28732"/>
                <a:lumOff val="26666"/>
                <a:alphaOff val="0"/>
                <a:shade val="85000"/>
                <a:satMod val="130000"/>
              </a:schemeClr>
            </a:gs>
            <a:gs pos="34000">
              <a:schemeClr val="accent2">
                <a:hueOff val="-1486755"/>
                <a:satOff val="28732"/>
                <a:lumOff val="26666"/>
                <a:alphaOff val="0"/>
                <a:shade val="87000"/>
                <a:satMod val="125000"/>
              </a:schemeClr>
            </a:gs>
            <a:gs pos="70000">
              <a:schemeClr val="accent2">
                <a:hueOff val="-1486755"/>
                <a:satOff val="28732"/>
                <a:lumOff val="26666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-1486755"/>
                <a:satOff val="28732"/>
                <a:lumOff val="26666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Argument Fuzzing</a:t>
          </a:r>
        </a:p>
      </dsp:txBody>
      <dsp:txXfrm>
        <a:off x="118238" y="3211768"/>
        <a:ext cx="1846323" cy="9981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F99B68-D478-444D-A773-FD76E6FA8520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3E3152-942B-4BDE-88FB-B0CE5179E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121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3E3152-942B-4BDE-88FB-B0CE5179E70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3437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Finally, based on the false positive crash types I found in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work, I will try to limit the number of false positive alarms produced by CITRUS through a more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effective crash de-duplication scheme and with a more careful false positive filtering.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3E3152-942B-4BDE-88FB-B0CE5179E70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944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Using static drivers cannot discover some executions.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3E3152-942B-4BDE-88FB-B0CE5179E70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883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3E3152-942B-4BDE-88FB-B0CE5179E70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712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3E3152-942B-4BDE-88FB-B0CE5179E70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312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3E3152-942B-4BDE-88FB-B0CE5179E70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3316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(summarize target subjects + CITRUS variants)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3E3152-942B-4BDE-88FB-B0CE5179E70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7736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https://github.com/jbeder/yaml-cpp/pull/1051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3E3152-942B-4BDE-88FB-B0CE5179E70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6196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https://github.com/jbeder/yaml-cpp/pull/1051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3E3152-942B-4BDE-88FB-B0CE5179E70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0414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3E3152-942B-4BDE-88FB-B0CE5179E70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379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cap="none" spc="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33644-B18C-44F7-9CAC-075330CE6C6F}" type="datetime1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ED8B-CEBF-4CF4-832D-2F6FDD64AE1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6001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90FD-5BCE-497A-8501-F029827F7907}" type="datetime1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ED8B-CEBF-4CF4-832D-2F6FDD64A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839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41269-B204-4559-978B-A5662C457398}" type="datetime1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ED8B-CEBF-4CF4-832D-2F6FDD64A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968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86284-8C8A-460A-BB0C-8088011BA017}" type="datetime1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ED8B-CEBF-4CF4-832D-2F6FDD64A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606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none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460AE-A97C-4741-8E57-5E20196316C0}" type="datetime1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ED8B-CEBF-4CF4-832D-2F6FDD64AE1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4353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B90A4-7FC7-4547-BCDA-93905486A0D3}" type="datetime1">
              <a:rPr lang="en-US" smtClean="0"/>
              <a:t>4/15/2022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ED8B-CEBF-4CF4-832D-2F6FDD64A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035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F6A15-FD86-4072-9480-AE8591FE9800}" type="datetime1">
              <a:rPr lang="en-US" smtClean="0"/>
              <a:t>4/15/2022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ED8B-CEBF-4CF4-832D-2F6FDD64A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981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5C029-ADCD-420D-88B3-62B7A431F5F4}" type="datetime1">
              <a:rPr lang="en-US" smtClean="0"/>
              <a:t>4/15/2022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ED8B-CEBF-4CF4-832D-2F6FDD64A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718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5530C-ABAF-43F9-924E-7ADFB731DA0A}" type="datetime1">
              <a:rPr lang="en-US" smtClean="0"/>
              <a:t>4/15/2022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ED8B-CEBF-4CF4-832D-2F6FDD64A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8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BBF86EC-5BE0-4981-916D-DA51B5179157}" type="datetime1">
              <a:rPr lang="en-US" smtClean="0"/>
              <a:t>4/15/2022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832ED8B-CEBF-4CF4-832D-2F6FDD64A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499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A145E-59F0-4FAF-8089-1BEA65908FA4}" type="datetime1">
              <a:rPr lang="en-US" smtClean="0"/>
              <a:t>4/15/2022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ED8B-CEBF-4CF4-832D-2F6FDD64A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403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E37400A-CF19-4EE0-A18A-35433AD8962D}" type="datetime1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567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 b="1">
                <a:solidFill>
                  <a:srgbClr val="FFFFFF"/>
                </a:solidFill>
              </a:defRPr>
            </a:lvl1pPr>
          </a:lstStyle>
          <a:p>
            <a:fld id="{3832ED8B-CEBF-4CF4-832D-2F6FDD64AE1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2729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19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chart" Target="../charts/char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hyperlink" Target="https://github.com/swtv-kaist/CITRUS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60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50.png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swtv-kaist/CITRUS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8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FAD3E-C867-4B33-98FD-5FA08506C3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5400" dirty="0"/>
              <a:t>CITRUS: Automated Unit Testing Tool for Real-world C++ Programs</a:t>
            </a:r>
            <a:endParaRPr lang="en-US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489BA1-EFCC-49D3-9AE6-8DC51CF8F1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82373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cap="none" spc="0" dirty="0">
                <a:solidFill>
                  <a:srgbClr val="FF2F92"/>
                </a:solidFill>
              </a:rPr>
              <a:t>Robert Sebastian Herlim – KAIST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err="1"/>
              <a:t>Yunho</a:t>
            </a:r>
            <a:r>
              <a:rPr lang="en-US" sz="2800" dirty="0"/>
              <a:t> Kim – </a:t>
            </a:r>
            <a:r>
              <a:rPr lang="en-US" sz="2800" dirty="0" err="1"/>
              <a:t>Hanyang</a:t>
            </a:r>
            <a:r>
              <a:rPr lang="en-US" sz="2800" dirty="0"/>
              <a:t> University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cap="none" spc="0" dirty="0" err="1"/>
              <a:t>Moonzoo</a:t>
            </a:r>
            <a:r>
              <a:rPr lang="en-US" sz="2800" cap="none" spc="0" dirty="0"/>
              <a:t> Kim – KAIST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F55BBE-769E-49E2-B076-A3C0AD6EB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ED8B-CEBF-4CF4-832D-2F6FDD64AE1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75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7024"/>
    </mc:Choice>
    <mc:Fallback xmlns="">
      <p:transition advTm="17024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86ABD-09DF-4928-9FF7-F22F89D90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Challenge in </a:t>
            </a:r>
            <a:br>
              <a:rPr lang="en-US" dirty="0"/>
            </a:br>
            <a:r>
              <a:rPr lang="en-US" dirty="0"/>
              <a:t>C++ Template Class Instantiation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892188-9ADF-4184-9A10-9FDE7D7D3A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3"/>
                <a:ext cx="5059680" cy="4725664"/>
              </a:xfrm>
            </p:spPr>
            <p:txBody>
              <a:bodyPr>
                <a:normAutofit/>
              </a:bodyPr>
              <a:lstStyle/>
              <a:p>
                <a:r>
                  <a:rPr lang="en-US" sz="1800" dirty="0"/>
                  <a:t>Testing template classes in C++ is challenging because:</a:t>
                </a:r>
              </a:p>
              <a:p>
                <a:pPr marL="749808" lvl="1" indent="-457200">
                  <a:buFont typeface="+mj-lt"/>
                  <a:buAutoNum type="arabicPeriod"/>
                </a:pPr>
                <a:r>
                  <a:rPr lang="en-US" sz="1600" dirty="0"/>
                  <a:t>It is almost impossible to </a:t>
                </a:r>
                <a:r>
                  <a:rPr lang="en-US" sz="1600" b="1" dirty="0">
                    <a:latin typeface="+mj-lt"/>
                  </a:rPr>
                  <a:t>instantiate template classes</a:t>
                </a:r>
                <a:r>
                  <a:rPr lang="en-US" sz="1600" dirty="0"/>
                  <a:t> with </a:t>
                </a:r>
                <a:r>
                  <a:rPr lang="en-US" sz="1600" b="1" dirty="0">
                    <a:latin typeface="+mj-lt"/>
                  </a:rPr>
                  <a:t>all possible types</a:t>
                </a:r>
                <a:r>
                  <a:rPr lang="en-US" sz="1600" dirty="0"/>
                  <a:t>.</a:t>
                </a:r>
              </a:p>
              <a:p>
                <a:pPr marL="749808" lvl="1" indent="-457200">
                  <a:buFont typeface="+mj-lt"/>
                  <a:buAutoNum type="arabicPeriod"/>
                </a:pPr>
                <a:r>
                  <a:rPr lang="en-US" sz="1600" dirty="0"/>
                  <a:t>Inappropriate type instantiation may generate </a:t>
                </a:r>
                <a:r>
                  <a:rPr lang="en-US" sz="1600" b="1" dirty="0">
                    <a:latin typeface="+mj-lt"/>
                  </a:rPr>
                  <a:t>many uncompilable </a:t>
                </a:r>
                <a:r>
                  <a:rPr lang="en-US" sz="1600" dirty="0"/>
                  <a:t>test cases.</a:t>
                </a:r>
              </a:p>
              <a:p>
                <a:r>
                  <a:rPr lang="en-US" sz="1800" dirty="0"/>
                  <a:t>The following code snippet demonstrates the complexity of instantiating C++ template classes:</a:t>
                </a:r>
              </a:p>
              <a:p>
                <a:pPr lvl="1"/>
                <a:r>
                  <a:rPr lang="en-US" sz="1600" dirty="0"/>
                  <a:t>At L12, </a:t>
                </a:r>
                <a:r>
                  <a:rPr lang="en-US" sz="1600" b="1" dirty="0">
                    <a:latin typeface="+mj-lt"/>
                  </a:rPr>
                  <a:t>Outer&lt;char&gt;</a:t>
                </a:r>
                <a:r>
                  <a:rPr lang="en-US" sz="1600" dirty="0"/>
                  <a:t> can be compiled because </a:t>
                </a:r>
                <a:r>
                  <a:rPr lang="en-US" sz="1600" b="1" dirty="0">
                    <a:latin typeface="+mj-lt"/>
                  </a:rPr>
                  <a:t>Inner(char*) </a:t>
                </a:r>
                <a:r>
                  <a:rPr lang="en-US" sz="1600" dirty="0"/>
                  <a:t>was defined (at L2).</a:t>
                </a:r>
              </a:p>
              <a:p>
                <a:pPr lvl="1"/>
                <a:r>
                  <a:rPr lang="en-US" sz="1600" dirty="0"/>
                  <a:t>At L13, </a:t>
                </a:r>
                <a:r>
                  <a:rPr lang="en-US" sz="1600" b="1" dirty="0">
                    <a:latin typeface="+mj-lt"/>
                  </a:rPr>
                  <a:t>Outer&lt;int&gt;</a:t>
                </a:r>
                <a:r>
                  <a:rPr lang="en-US" sz="1600" dirty="0"/>
                  <a:t> causes a compilation error because </a:t>
                </a:r>
                <a:r>
                  <a:rPr lang="en-US" sz="1600" b="1" dirty="0">
                    <a:latin typeface="+mj-lt"/>
                  </a:rPr>
                  <a:t>Inner(int*) </a:t>
                </a:r>
                <a:r>
                  <a:rPr lang="en-US" sz="1600" dirty="0"/>
                  <a:t>was not defined.</a:t>
                </a:r>
              </a:p>
              <a:p>
                <a:r>
                  <a:rPr lang="en-US" sz="1800" dirty="0"/>
                  <a:t>To mitigate this, CITRUS conservatively binds</a:t>
                </a:r>
                <a:br>
                  <a:rPr lang="en-US" sz="1800" dirty="0"/>
                </a:br>
                <a:r>
                  <a:rPr lang="en-US" sz="1800" dirty="0"/>
                  <a:t>free type variable </a:t>
                </a:r>
                <a:r>
                  <a:rPr lang="en-US" sz="1800" b="1" dirty="0">
                    <a:latin typeface="+mj-lt"/>
                  </a:rPr>
                  <a:t>T</a:t>
                </a:r>
                <a:r>
                  <a:rPr lang="en-US" sz="1800" dirty="0"/>
                  <a:t> according to the </a:t>
                </a:r>
                <a:r>
                  <a:rPr lang="en-US" sz="1800" b="1" dirty="0">
                    <a:latin typeface="+mj-lt"/>
                  </a:rPr>
                  <a:t>existing</a:t>
                </a:r>
                <a:br>
                  <a:rPr lang="en-US" sz="1800" b="1" dirty="0">
                    <a:latin typeface="+mj-lt"/>
                  </a:rPr>
                </a:br>
                <a:r>
                  <a:rPr lang="en-US" sz="1800" b="1" dirty="0">
                    <a:latin typeface="+mj-lt"/>
                  </a:rPr>
                  <a:t>type bindings</a:t>
                </a:r>
                <a:r>
                  <a:rPr lang="en-US" sz="1800" dirty="0"/>
                  <a:t> in the target program.</a:t>
                </a:r>
              </a:p>
              <a:p>
                <a:pPr lvl="1"/>
                <a:r>
                  <a:rPr lang="en-US" sz="1600" dirty="0"/>
                  <a:t>e.g., binding </a:t>
                </a:r>
                <a:r>
                  <a:rPr lang="en-US" sz="1600" b="1" dirty="0">
                    <a:latin typeface="+mj-lt"/>
                  </a:rPr>
                  <a:t>T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1600" b="1" dirty="0">
                    <a:latin typeface="+mj-lt"/>
                  </a:rPr>
                  <a:t> char</a:t>
                </a:r>
                <a:r>
                  <a:rPr lang="en-US" sz="1600" dirty="0"/>
                  <a:t> while testing </a:t>
                </a:r>
                <a:r>
                  <a:rPr lang="en-US" sz="1600" b="1" dirty="0">
                    <a:latin typeface="+mj-lt"/>
                  </a:rPr>
                  <a:t>Decode</a:t>
                </a:r>
                <a:r>
                  <a:rPr lang="en-US" sz="1600" dirty="0"/>
                  <a:t> (at L10)</a:t>
                </a:r>
              </a:p>
              <a:p>
                <a:pPr lvl="1"/>
                <a:endParaRPr lang="en-US" sz="16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892188-9ADF-4184-9A10-9FDE7D7D3A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3"/>
                <a:ext cx="5059680" cy="4725664"/>
              </a:xfrm>
              <a:blipFill>
                <a:blip r:embed="rId5"/>
                <a:stretch>
                  <a:fillRect l="-964" t="-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683DE4-37A0-47D4-97ED-B601A856F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ED8B-CEBF-4CF4-832D-2F6FDD64AE11}" type="slidenum">
              <a:rPr lang="en-US" smtClean="0"/>
              <a:t>10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24C788-DDD7-45D8-9DCA-7EF195B818EB}"/>
              </a:ext>
            </a:extLst>
          </p:cNvPr>
          <p:cNvSpPr/>
          <p:nvPr/>
        </p:nvSpPr>
        <p:spPr>
          <a:xfrm>
            <a:off x="6297051" y="2175775"/>
            <a:ext cx="5521036" cy="369331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pc="-12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pc="-12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pc="-120" dirty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  <a:r>
              <a:rPr lang="en-US" spc="-120" dirty="0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en-US" spc="-12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pc="-120" dirty="0">
                <a:solidFill>
                  <a:srgbClr val="267F99"/>
                </a:solidFill>
                <a:latin typeface="Consolas" panose="020B0609020204030204" pitchFamily="49" charset="0"/>
              </a:rPr>
              <a:t>Inner</a:t>
            </a:r>
            <a:r>
              <a:rPr lang="en-US" spc="-120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r>
              <a:rPr lang="en-US" spc="-12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pc="-12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pc="-120" dirty="0">
                <a:solidFill>
                  <a:srgbClr val="000000"/>
                </a:solidFill>
                <a:latin typeface="Consolas" panose="020B0609020204030204" pitchFamily="49" charset="0"/>
              </a:rPr>
              <a:t>:   </a:t>
            </a:r>
            <a:r>
              <a:rPr lang="en-US" spc="-120" dirty="0">
                <a:solidFill>
                  <a:srgbClr val="0000FF"/>
                </a:solidFill>
                <a:latin typeface="Consolas" panose="020B0609020204030204" pitchFamily="49" charset="0"/>
              </a:rPr>
              <a:t>public:</a:t>
            </a:r>
            <a:r>
              <a:rPr lang="en-US" spc="-12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pc="-120" dirty="0">
                <a:solidFill>
                  <a:srgbClr val="795E26"/>
                </a:solidFill>
                <a:latin typeface="Consolas" panose="020B0609020204030204" pitchFamily="49" charset="0"/>
              </a:rPr>
              <a:t>Inner</a:t>
            </a:r>
            <a:r>
              <a:rPr lang="en-US" spc="-12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pc="-120" dirty="0">
                <a:solidFill>
                  <a:srgbClr val="0000FF"/>
                </a:solidFill>
                <a:latin typeface="Consolas" panose="020B0609020204030204" pitchFamily="49" charset="0"/>
              </a:rPr>
              <a:t>char</a:t>
            </a:r>
            <a:r>
              <a:rPr lang="en-US" spc="-120" dirty="0">
                <a:solidFill>
                  <a:srgbClr val="000000"/>
                </a:solidFill>
                <a:latin typeface="Consolas" panose="020B0609020204030204" pitchFamily="49" charset="0"/>
              </a:rPr>
              <a:t> *a) {}</a:t>
            </a:r>
          </a:p>
          <a:p>
            <a:r>
              <a:rPr lang="en-US" spc="-12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pc="-120" dirty="0">
                <a:solidFill>
                  <a:srgbClr val="098658"/>
                </a:solidFill>
                <a:latin typeface="Consolas" panose="020B0609020204030204" pitchFamily="49" charset="0"/>
              </a:rPr>
              <a:t>3</a:t>
            </a:r>
            <a:r>
              <a:rPr lang="en-US" spc="-120" dirty="0">
                <a:solidFill>
                  <a:srgbClr val="000000"/>
                </a:solidFill>
                <a:latin typeface="Consolas" panose="020B0609020204030204" pitchFamily="49" charset="0"/>
              </a:rPr>
              <a:t>: };</a:t>
            </a:r>
          </a:p>
          <a:p>
            <a:r>
              <a:rPr lang="en-US" spc="-12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pc="-120" dirty="0">
                <a:solidFill>
                  <a:srgbClr val="098658"/>
                </a:solidFill>
                <a:latin typeface="Consolas" panose="020B0609020204030204" pitchFamily="49" charset="0"/>
              </a:rPr>
              <a:t>4</a:t>
            </a:r>
            <a:r>
              <a:rPr lang="en-US" spc="-120" dirty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  <a:r>
              <a:rPr lang="en-US" spc="-120" dirty="0">
                <a:solidFill>
                  <a:srgbClr val="0000FF"/>
                </a:solidFill>
                <a:latin typeface="Consolas" panose="020B0609020204030204" pitchFamily="49" charset="0"/>
              </a:rPr>
              <a:t>template</a:t>
            </a:r>
            <a:r>
              <a:rPr lang="en-US" spc="-120" dirty="0">
                <a:solidFill>
                  <a:srgbClr val="000000"/>
                </a:solidFill>
                <a:latin typeface="Consolas" panose="020B0609020204030204" pitchFamily="49" charset="0"/>
              </a:rPr>
              <a:t> &lt;</a:t>
            </a:r>
            <a:r>
              <a:rPr lang="en-US" spc="-120" dirty="0" err="1">
                <a:solidFill>
                  <a:srgbClr val="0000FF"/>
                </a:solidFill>
                <a:latin typeface="Consolas" panose="020B0609020204030204" pitchFamily="49" charset="0"/>
              </a:rPr>
              <a:t>typename</a:t>
            </a:r>
            <a:r>
              <a:rPr lang="en-US" spc="-12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pc="-120" dirty="0">
                <a:solidFill>
                  <a:srgbClr val="267F99"/>
                </a:solidFill>
                <a:latin typeface="Consolas" panose="020B0609020204030204" pitchFamily="49" charset="0"/>
              </a:rPr>
              <a:t>T</a:t>
            </a:r>
            <a:r>
              <a:rPr lang="en-US" spc="-120" dirty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</a:p>
          <a:p>
            <a:r>
              <a:rPr lang="en-US" spc="-12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pc="-120" dirty="0">
                <a:solidFill>
                  <a:srgbClr val="098658"/>
                </a:solidFill>
                <a:latin typeface="Consolas" panose="020B0609020204030204" pitchFamily="49" charset="0"/>
              </a:rPr>
              <a:t>5</a:t>
            </a:r>
            <a:r>
              <a:rPr lang="en-US" spc="-120" dirty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  <a:r>
              <a:rPr lang="en-US" spc="-120" dirty="0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en-US" spc="-12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pc="-120" dirty="0">
                <a:solidFill>
                  <a:srgbClr val="267F99"/>
                </a:solidFill>
                <a:latin typeface="Consolas" panose="020B0609020204030204" pitchFamily="49" charset="0"/>
              </a:rPr>
              <a:t>Outer</a:t>
            </a:r>
            <a:r>
              <a:rPr lang="en-US" spc="-120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r>
              <a:rPr lang="en-US" spc="-12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pc="-120" dirty="0">
                <a:solidFill>
                  <a:srgbClr val="098658"/>
                </a:solidFill>
                <a:latin typeface="Consolas" panose="020B0609020204030204" pitchFamily="49" charset="0"/>
              </a:rPr>
              <a:t>6</a:t>
            </a:r>
            <a:r>
              <a:rPr lang="en-US" spc="-120" dirty="0">
                <a:solidFill>
                  <a:srgbClr val="000000"/>
                </a:solidFill>
                <a:latin typeface="Consolas" panose="020B0609020204030204" pitchFamily="49" charset="0"/>
              </a:rPr>
              <a:t>:   </a:t>
            </a:r>
            <a:r>
              <a:rPr lang="en-US" spc="-120" dirty="0">
                <a:solidFill>
                  <a:srgbClr val="0000FF"/>
                </a:solidFill>
                <a:latin typeface="Consolas" panose="020B0609020204030204" pitchFamily="49" charset="0"/>
              </a:rPr>
              <a:t>public:</a:t>
            </a:r>
            <a:r>
              <a:rPr lang="en-US" spc="-12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pc="-120" dirty="0">
                <a:solidFill>
                  <a:srgbClr val="795E26"/>
                </a:solidFill>
                <a:latin typeface="Consolas" panose="020B0609020204030204" pitchFamily="49" charset="0"/>
              </a:rPr>
              <a:t>Outer</a:t>
            </a:r>
            <a:r>
              <a:rPr lang="en-US" spc="-120" dirty="0">
                <a:solidFill>
                  <a:srgbClr val="000000"/>
                </a:solidFill>
                <a:latin typeface="Consolas" panose="020B0609020204030204" pitchFamily="49" charset="0"/>
              </a:rPr>
              <a:t> (T* t) {</a:t>
            </a:r>
          </a:p>
          <a:p>
            <a:r>
              <a:rPr lang="en-US" spc="-12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pc="-120" dirty="0">
                <a:solidFill>
                  <a:srgbClr val="098658"/>
                </a:solidFill>
                <a:latin typeface="Consolas" panose="020B0609020204030204" pitchFamily="49" charset="0"/>
              </a:rPr>
              <a:t>7</a:t>
            </a:r>
            <a:r>
              <a:rPr lang="en-US" spc="-120" dirty="0">
                <a:solidFill>
                  <a:srgbClr val="000000"/>
                </a:solidFill>
                <a:latin typeface="Consolas" panose="020B0609020204030204" pitchFamily="49" charset="0"/>
              </a:rPr>
              <a:t>:     </a:t>
            </a:r>
            <a:r>
              <a:rPr lang="en-US" spc="-120" dirty="0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pc="-120" dirty="0">
                <a:solidFill>
                  <a:srgbClr val="000000"/>
                </a:solidFill>
                <a:latin typeface="Consolas" panose="020B0609020204030204" pitchFamily="49" charset="0"/>
              </a:rPr>
              <a:t> Inner &amp;</a:t>
            </a:r>
            <a:r>
              <a:rPr lang="en-US" spc="-120" dirty="0" err="1">
                <a:solidFill>
                  <a:srgbClr val="000000"/>
                </a:solidFill>
                <a:latin typeface="Consolas" panose="020B0609020204030204" pitchFamily="49" charset="0"/>
              </a:rPr>
              <a:t>tmp</a:t>
            </a:r>
            <a:r>
              <a:rPr lang="en-US" spc="-12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pc="-120" dirty="0">
                <a:solidFill>
                  <a:srgbClr val="795E26"/>
                </a:solidFill>
                <a:latin typeface="Consolas" panose="020B0609020204030204" pitchFamily="49" charset="0"/>
              </a:rPr>
              <a:t>Inner</a:t>
            </a:r>
            <a:r>
              <a:rPr lang="en-US" spc="-120" dirty="0">
                <a:solidFill>
                  <a:srgbClr val="000000"/>
                </a:solidFill>
                <a:latin typeface="Consolas" panose="020B0609020204030204" pitchFamily="49" charset="0"/>
              </a:rPr>
              <a:t>(t);</a:t>
            </a:r>
          </a:p>
          <a:p>
            <a:r>
              <a:rPr lang="en-US" spc="-12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pc="-120" dirty="0">
                <a:solidFill>
                  <a:srgbClr val="098658"/>
                </a:solidFill>
                <a:latin typeface="Consolas" panose="020B0609020204030204" pitchFamily="49" charset="0"/>
              </a:rPr>
              <a:t>8</a:t>
            </a:r>
            <a:r>
              <a:rPr lang="en-US" spc="-120" dirty="0">
                <a:solidFill>
                  <a:srgbClr val="000000"/>
                </a:solidFill>
                <a:latin typeface="Consolas" panose="020B0609020204030204" pitchFamily="49" charset="0"/>
              </a:rPr>
              <a:t>:   }</a:t>
            </a:r>
          </a:p>
          <a:p>
            <a:r>
              <a:rPr lang="en-US" spc="-12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pc="-120" dirty="0">
                <a:solidFill>
                  <a:srgbClr val="098658"/>
                </a:solidFill>
                <a:latin typeface="Consolas" panose="020B0609020204030204" pitchFamily="49" charset="0"/>
              </a:rPr>
              <a:t>9</a:t>
            </a:r>
            <a:r>
              <a:rPr lang="en-US" spc="-120" dirty="0">
                <a:solidFill>
                  <a:srgbClr val="000000"/>
                </a:solidFill>
                <a:latin typeface="Consolas" panose="020B0609020204030204" pitchFamily="49" charset="0"/>
              </a:rPr>
              <a:t>: };</a:t>
            </a:r>
          </a:p>
          <a:p>
            <a:r>
              <a:rPr lang="en-US" spc="-120" dirty="0">
                <a:solidFill>
                  <a:srgbClr val="098658"/>
                </a:solidFill>
                <a:latin typeface="Consolas" panose="020B0609020204030204" pitchFamily="49" charset="0"/>
              </a:rPr>
              <a:t>10</a:t>
            </a:r>
            <a:r>
              <a:rPr lang="en-US" spc="-120" dirty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  <a:r>
              <a:rPr lang="en-US" spc="-12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pc="-12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pc="-120" dirty="0">
                <a:solidFill>
                  <a:srgbClr val="795E26"/>
                </a:solidFill>
                <a:latin typeface="Consolas" panose="020B0609020204030204" pitchFamily="49" charset="0"/>
              </a:rPr>
              <a:t>Decode</a:t>
            </a:r>
            <a:r>
              <a:rPr lang="en-US" spc="-120" dirty="0">
                <a:solidFill>
                  <a:srgbClr val="000000"/>
                </a:solidFill>
                <a:latin typeface="Consolas" panose="020B0609020204030204" pitchFamily="49" charset="0"/>
              </a:rPr>
              <a:t> (Outer&lt;</a:t>
            </a:r>
            <a:r>
              <a:rPr lang="en-US" spc="-120" dirty="0">
                <a:solidFill>
                  <a:srgbClr val="0000FF"/>
                </a:solidFill>
                <a:latin typeface="Consolas" panose="020B0609020204030204" pitchFamily="49" charset="0"/>
              </a:rPr>
              <a:t>char</a:t>
            </a:r>
            <a:r>
              <a:rPr lang="en-US" spc="-120" dirty="0">
                <a:solidFill>
                  <a:srgbClr val="000000"/>
                </a:solidFill>
                <a:latin typeface="Consolas" panose="020B0609020204030204" pitchFamily="49" charset="0"/>
              </a:rPr>
              <a:t>&gt; &amp;</a:t>
            </a:r>
            <a:r>
              <a:rPr lang="en-US" spc="-120" dirty="0" err="1">
                <a:solidFill>
                  <a:srgbClr val="000000"/>
                </a:solidFill>
                <a:latin typeface="Consolas" panose="020B0609020204030204" pitchFamily="49" charset="0"/>
              </a:rPr>
              <a:t>arg</a:t>
            </a:r>
            <a:r>
              <a:rPr lang="en-US" spc="-120" dirty="0">
                <a:solidFill>
                  <a:srgbClr val="000000"/>
                </a:solidFill>
                <a:latin typeface="Consolas" panose="020B0609020204030204" pitchFamily="49" charset="0"/>
              </a:rPr>
              <a:t>) { ... }</a:t>
            </a:r>
          </a:p>
          <a:p>
            <a:r>
              <a:rPr lang="en-US" spc="-120" dirty="0">
                <a:solidFill>
                  <a:srgbClr val="098658"/>
                </a:solidFill>
                <a:latin typeface="Consolas" panose="020B0609020204030204" pitchFamily="49" charset="0"/>
              </a:rPr>
              <a:t>11</a:t>
            </a:r>
            <a:r>
              <a:rPr lang="en-US" spc="-120" dirty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</a:p>
          <a:p>
            <a:r>
              <a:rPr lang="en-US" spc="-120" dirty="0">
                <a:solidFill>
                  <a:srgbClr val="098658"/>
                </a:solidFill>
                <a:latin typeface="Consolas" panose="020B0609020204030204" pitchFamily="49" charset="0"/>
              </a:rPr>
              <a:t>12</a:t>
            </a:r>
            <a:r>
              <a:rPr lang="en-US" spc="-120" dirty="0">
                <a:solidFill>
                  <a:srgbClr val="000000"/>
                </a:solidFill>
                <a:latin typeface="Consolas" panose="020B0609020204030204" pitchFamily="49" charset="0"/>
              </a:rPr>
              <a:t>: Outer&lt;</a:t>
            </a:r>
            <a:r>
              <a:rPr lang="en-US" spc="-120" dirty="0">
                <a:solidFill>
                  <a:srgbClr val="0000FF"/>
                </a:solidFill>
                <a:latin typeface="Consolas" panose="020B0609020204030204" pitchFamily="49" charset="0"/>
              </a:rPr>
              <a:t>char</a:t>
            </a:r>
            <a:r>
              <a:rPr lang="en-US" spc="-120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spc="-120" dirty="0">
                <a:solidFill>
                  <a:srgbClr val="795E26"/>
                </a:solidFill>
                <a:latin typeface="Consolas" panose="020B0609020204030204" pitchFamily="49" charset="0"/>
              </a:rPr>
              <a:t>ok</a:t>
            </a:r>
            <a:r>
              <a:rPr lang="en-US" spc="-120" dirty="0">
                <a:solidFill>
                  <a:srgbClr val="000000"/>
                </a:solidFill>
                <a:latin typeface="Consolas" panose="020B0609020204030204" pitchFamily="49" charset="0"/>
              </a:rPr>
              <a:t>((</a:t>
            </a:r>
            <a:r>
              <a:rPr lang="en-US" spc="-120" dirty="0">
                <a:solidFill>
                  <a:srgbClr val="0000FF"/>
                </a:solidFill>
                <a:latin typeface="Consolas" panose="020B0609020204030204" pitchFamily="49" charset="0"/>
              </a:rPr>
              <a:t>char</a:t>
            </a:r>
            <a:r>
              <a:rPr lang="en-US" spc="-120" dirty="0">
                <a:solidFill>
                  <a:srgbClr val="000000"/>
                </a:solidFill>
                <a:latin typeface="Consolas" panose="020B0609020204030204" pitchFamily="49" charset="0"/>
              </a:rPr>
              <a:t>*) </a:t>
            </a:r>
            <a:r>
              <a:rPr lang="en-US" spc="-120" dirty="0" err="1">
                <a:solidFill>
                  <a:srgbClr val="0000FF"/>
                </a:solidFill>
                <a:latin typeface="Consolas" panose="020B0609020204030204" pitchFamily="49" charset="0"/>
              </a:rPr>
              <a:t>nullptr</a:t>
            </a:r>
            <a:r>
              <a:rPr lang="en-US" spc="-12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r>
              <a:rPr lang="en-US" spc="-120" dirty="0">
                <a:solidFill>
                  <a:srgbClr val="008000"/>
                </a:solidFill>
                <a:latin typeface="Consolas" panose="020B0609020204030204" pitchFamily="49" charset="0"/>
              </a:rPr>
              <a:t> /* OK */</a:t>
            </a:r>
            <a:endParaRPr lang="en-US" spc="-12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pc="-120" dirty="0">
                <a:solidFill>
                  <a:srgbClr val="098658"/>
                </a:solidFill>
                <a:latin typeface="Consolas" panose="020B0609020204030204" pitchFamily="49" charset="0"/>
              </a:rPr>
              <a:t>13</a:t>
            </a:r>
            <a:r>
              <a:rPr lang="en-US" spc="-120" dirty="0">
                <a:solidFill>
                  <a:srgbClr val="000000"/>
                </a:solidFill>
                <a:latin typeface="Consolas" panose="020B0609020204030204" pitchFamily="49" charset="0"/>
              </a:rPr>
              <a:t>: Outer&lt;</a:t>
            </a:r>
            <a:r>
              <a:rPr lang="en-US" spc="-12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pc="-120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spc="-120" dirty="0">
                <a:solidFill>
                  <a:srgbClr val="795E26"/>
                </a:solidFill>
                <a:latin typeface="Consolas" panose="020B0609020204030204" pitchFamily="49" charset="0"/>
              </a:rPr>
              <a:t>err</a:t>
            </a:r>
            <a:r>
              <a:rPr lang="en-US" spc="-120" dirty="0">
                <a:solidFill>
                  <a:srgbClr val="000000"/>
                </a:solidFill>
                <a:latin typeface="Consolas" panose="020B0609020204030204" pitchFamily="49" charset="0"/>
              </a:rPr>
              <a:t>((</a:t>
            </a:r>
            <a:r>
              <a:rPr lang="en-US" spc="-12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pc="-120" dirty="0">
                <a:solidFill>
                  <a:srgbClr val="000000"/>
                </a:solidFill>
                <a:latin typeface="Consolas" panose="020B0609020204030204" pitchFamily="49" charset="0"/>
              </a:rPr>
              <a:t>*) </a:t>
            </a:r>
            <a:r>
              <a:rPr lang="en-US" spc="-120" dirty="0" err="1">
                <a:solidFill>
                  <a:srgbClr val="0000FF"/>
                </a:solidFill>
                <a:latin typeface="Consolas" panose="020B0609020204030204" pitchFamily="49" charset="0"/>
              </a:rPr>
              <a:t>nullptr</a:t>
            </a:r>
            <a:r>
              <a:rPr lang="en-US" spc="-12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r>
              <a:rPr lang="en-US" spc="-120" dirty="0">
                <a:solidFill>
                  <a:srgbClr val="008000"/>
                </a:solidFill>
                <a:latin typeface="Consolas" panose="020B0609020204030204" pitchFamily="49" charset="0"/>
              </a:rPr>
              <a:t> /* FAIL */</a:t>
            </a:r>
            <a:endParaRPr lang="en-US" b="0" spc="-12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0329CD-0F2A-478A-A6A0-C6154C05A4DE}"/>
              </a:ext>
            </a:extLst>
          </p:cNvPr>
          <p:cNvSpPr/>
          <p:nvPr/>
        </p:nvSpPr>
        <p:spPr>
          <a:xfrm>
            <a:off x="6297051" y="5262144"/>
            <a:ext cx="5192909" cy="213851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BEEC13-63D3-4A15-8DC4-1CC74909B57F}"/>
              </a:ext>
            </a:extLst>
          </p:cNvPr>
          <p:cNvSpPr/>
          <p:nvPr/>
        </p:nvSpPr>
        <p:spPr>
          <a:xfrm>
            <a:off x="6297051" y="5557489"/>
            <a:ext cx="5192909" cy="2138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63272591-EC18-49E8-9AA0-B5BA209FA007}"/>
              </a:ext>
            </a:extLst>
          </p:cNvPr>
          <p:cNvCxnSpPr>
            <a:cxnSpLocks/>
            <a:endCxn id="6" idx="1"/>
          </p:cNvCxnSpPr>
          <p:nvPr/>
        </p:nvCxnSpPr>
        <p:spPr>
          <a:xfrm rot="16200000" flipH="1">
            <a:off x="5478969" y="4550987"/>
            <a:ext cx="1089677" cy="546488"/>
          </a:xfrm>
          <a:prstGeom prst="bentConnector2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6C912519-4252-4379-9B9B-F20888F166FF}"/>
              </a:ext>
            </a:extLst>
          </p:cNvPr>
          <p:cNvCxnSpPr>
            <a:cxnSpLocks/>
            <a:endCxn id="7" idx="1"/>
          </p:cNvCxnSpPr>
          <p:nvPr/>
        </p:nvCxnSpPr>
        <p:spPr>
          <a:xfrm rot="16200000" flipH="1">
            <a:off x="5483311" y="4850674"/>
            <a:ext cx="898109" cy="729371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82E2F882-0BEE-4836-8A27-22CFCCA47EFF}"/>
              </a:ext>
            </a:extLst>
          </p:cNvPr>
          <p:cNvSpPr/>
          <p:nvPr/>
        </p:nvSpPr>
        <p:spPr>
          <a:xfrm>
            <a:off x="6297051" y="4718880"/>
            <a:ext cx="5192909" cy="213851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6CDE1609-0A56-454E-8C40-A522CB026D7C}"/>
              </a:ext>
            </a:extLst>
          </p:cNvPr>
          <p:cNvCxnSpPr>
            <a:cxnSpLocks/>
            <a:endCxn id="22" idx="1"/>
          </p:cNvCxnSpPr>
          <p:nvPr/>
        </p:nvCxnSpPr>
        <p:spPr>
          <a:xfrm rot="5400000" flipH="1" flipV="1">
            <a:off x="5423772" y="5334401"/>
            <a:ext cx="1381873" cy="364685"/>
          </a:xfrm>
          <a:prstGeom prst="bentConnector2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B4DBBB8C-2EE3-4A83-BE28-A6E40108AA87}"/>
              </a:ext>
            </a:extLst>
          </p:cNvPr>
          <p:cNvSpPr/>
          <p:nvPr/>
        </p:nvSpPr>
        <p:spPr>
          <a:xfrm>
            <a:off x="6297051" y="2499411"/>
            <a:ext cx="5192909" cy="283203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436D69D-755C-49B2-93AD-2693CFBCD707}"/>
              </a:ext>
            </a:extLst>
          </p:cNvPr>
          <p:cNvSpPr/>
          <p:nvPr/>
        </p:nvSpPr>
        <p:spPr>
          <a:xfrm>
            <a:off x="6297051" y="3594524"/>
            <a:ext cx="5192909" cy="533665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C4C21A-6832-46A3-A2CD-3D114F480AD5}"/>
              </a:ext>
            </a:extLst>
          </p:cNvPr>
          <p:cNvSpPr txBox="1"/>
          <p:nvPr/>
        </p:nvSpPr>
        <p:spPr>
          <a:xfrm>
            <a:off x="10294807" y="3594524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2F92"/>
                </a:solidFill>
                <a:latin typeface="+mj-lt"/>
              </a:rPr>
              <a:t>t</a:t>
            </a:r>
            <a:r>
              <a:rPr lang="en-US" dirty="0">
                <a:solidFill>
                  <a:srgbClr val="FF2F92"/>
                </a:solidFill>
              </a:rPr>
              <a:t> is a </a:t>
            </a:r>
            <a:r>
              <a:rPr lang="en-US" b="1" dirty="0">
                <a:solidFill>
                  <a:srgbClr val="FF2F92"/>
                </a:solidFill>
                <a:latin typeface="+mj-lt"/>
              </a:rPr>
              <a:t>char*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4087A26-7E2A-4A94-B71D-E4A713DFFF39}"/>
              </a:ext>
            </a:extLst>
          </p:cNvPr>
          <p:cNvSpPr/>
          <p:nvPr/>
        </p:nvSpPr>
        <p:spPr>
          <a:xfrm>
            <a:off x="9997160" y="3880704"/>
            <a:ext cx="188036" cy="274794"/>
          </a:xfrm>
          <a:prstGeom prst="rect">
            <a:avLst/>
          </a:prstGeom>
          <a:noFill/>
          <a:ln>
            <a:solidFill>
              <a:srgbClr val="FF2F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F037726-EF56-49E8-A98F-68F5BA84CD1B}"/>
              </a:ext>
            </a:extLst>
          </p:cNvPr>
          <p:cNvSpPr txBox="1"/>
          <p:nvPr/>
        </p:nvSpPr>
        <p:spPr>
          <a:xfrm>
            <a:off x="9196536" y="2762655"/>
            <a:ext cx="2621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2F92"/>
                </a:solidFill>
                <a:latin typeface="+mj-lt"/>
              </a:rPr>
              <a:t>Inner(char*)</a:t>
            </a:r>
            <a:r>
              <a:rPr lang="en-US" dirty="0">
                <a:solidFill>
                  <a:srgbClr val="FF2F92"/>
                </a:solidFill>
              </a:rPr>
              <a:t> is available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639092-E5B9-4CCE-B187-00CFFE657DF4}"/>
              </a:ext>
            </a:extLst>
          </p:cNvPr>
          <p:cNvSpPr txBox="1"/>
          <p:nvPr/>
        </p:nvSpPr>
        <p:spPr>
          <a:xfrm>
            <a:off x="10189227" y="4079335"/>
            <a:ext cx="1683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+mj-lt"/>
              </a:rPr>
              <a:t>t</a:t>
            </a:r>
            <a:r>
              <a:rPr lang="en-US" dirty="0">
                <a:solidFill>
                  <a:srgbClr val="FF0000"/>
                </a:solidFill>
              </a:rPr>
              <a:t> is now an 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int*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B814381-8D99-4131-B9FC-21C4CB3A2EF3}"/>
              </a:ext>
            </a:extLst>
          </p:cNvPr>
          <p:cNvSpPr/>
          <p:nvPr/>
        </p:nvSpPr>
        <p:spPr>
          <a:xfrm>
            <a:off x="6297051" y="3594647"/>
            <a:ext cx="5192909" cy="5324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BFD3BAB-8F2A-4870-B746-B0C120D29CAF}"/>
              </a:ext>
            </a:extLst>
          </p:cNvPr>
          <p:cNvSpPr txBox="1"/>
          <p:nvPr/>
        </p:nvSpPr>
        <p:spPr>
          <a:xfrm>
            <a:off x="9196536" y="2127369"/>
            <a:ext cx="281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+mj-lt"/>
              </a:rPr>
              <a:t>Inner(int*) </a:t>
            </a:r>
            <a:r>
              <a:rPr lang="en-US" dirty="0">
                <a:solidFill>
                  <a:srgbClr val="FF0000"/>
                </a:solidFill>
              </a:rPr>
              <a:t>is not available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074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0642"/>
    </mc:Choice>
    <mc:Fallback xmlns="">
      <p:transition advTm="906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  <p:bldP spid="6" grpId="1" animBg="1"/>
      <p:bldP spid="7" grpId="0" animBg="1"/>
      <p:bldP spid="7" grpId="1" animBg="1"/>
      <p:bldP spid="22" grpId="0" animBg="1"/>
      <p:bldP spid="12" grpId="0" animBg="1"/>
      <p:bldP spid="12" grpId="1" animBg="1"/>
      <p:bldP spid="13" grpId="0" animBg="1"/>
      <p:bldP spid="13" grpId="1" animBg="1"/>
      <p:bldP spid="8" grpId="0"/>
      <p:bldP spid="8" grpId="1"/>
      <p:bldP spid="11" grpId="0" animBg="1"/>
      <p:bldP spid="11" grpId="1" animBg="1"/>
      <p:bldP spid="16" grpId="0"/>
      <p:bldP spid="16" grpId="1"/>
      <p:bldP spid="17" grpId="0"/>
      <p:bldP spid="17" grpId="1"/>
      <p:bldP spid="18" grpId="0" animBg="1"/>
      <p:bldP spid="18" grpId="1" animBg="1"/>
      <p:bldP spid="20" grpId="0"/>
      <p:bldP spid="2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8BFE3-B510-437E-93DE-C72392AB0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Challenge in </a:t>
            </a:r>
            <a:br>
              <a:rPr lang="en-US" dirty="0"/>
            </a:br>
            <a:r>
              <a:rPr lang="en-US" dirty="0"/>
              <a:t>C++ STL Class Instantiation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1C5D9-E9E1-4599-B729-E053FE5A6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5606526" cy="4023360"/>
          </a:xfrm>
        </p:spPr>
        <p:txBody>
          <a:bodyPr/>
          <a:lstStyle/>
          <a:p>
            <a:r>
              <a:rPr lang="en-US" dirty="0"/>
              <a:t>Testing STL classes have challenges for method call sequence generation (MSG), such as: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4DAD9D-AB6C-43FE-9669-15A6BA68A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ED8B-CEBF-4CF4-832D-2F6FDD64AE11}" type="slidenum">
              <a:rPr lang="en-US" smtClean="0"/>
              <a:t>11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723393-3CDC-497A-8214-BD25AC7B3B17}"/>
              </a:ext>
            </a:extLst>
          </p:cNvPr>
          <p:cNvSpPr/>
          <p:nvPr/>
        </p:nvSpPr>
        <p:spPr>
          <a:xfrm>
            <a:off x="1097280" y="2544018"/>
            <a:ext cx="5606526" cy="1450757"/>
          </a:xfrm>
          <a:prstGeom prst="rect">
            <a:avLst/>
          </a:prstGeom>
          <a:solidFill>
            <a:srgbClr val="D4E4FC"/>
          </a:solidFill>
          <a:ln>
            <a:solidFill>
              <a:schemeClr val="tx2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2"/>
                </a:solidFill>
              </a:rPr>
              <a:t>Some STL classes have </a:t>
            </a:r>
            <a:r>
              <a:rPr lang="en-US" b="1" dirty="0">
                <a:solidFill>
                  <a:schemeClr val="tx2"/>
                </a:solidFill>
                <a:latin typeface="+mj-lt"/>
              </a:rPr>
              <a:t>indirect ways</a:t>
            </a:r>
            <a:r>
              <a:rPr lang="en-US" dirty="0">
                <a:solidFill>
                  <a:schemeClr val="tx2"/>
                </a:solidFill>
              </a:rPr>
              <a:t> of construction 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(rather than using </a:t>
            </a:r>
            <a:r>
              <a:rPr lang="en-US" i="1" dirty="0">
                <a:solidFill>
                  <a:schemeClr val="tx2"/>
                </a:solidFill>
              </a:rPr>
              <a:t>constructor-calling</a:t>
            </a:r>
            <a:r>
              <a:rPr lang="en-US" dirty="0">
                <a:solidFill>
                  <a:schemeClr val="tx2"/>
                </a:solidFill>
              </a:rPr>
              <a:t> convention)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sz="1600" dirty="0">
                <a:solidFill>
                  <a:schemeClr val="tx2"/>
                </a:solidFill>
              </a:rPr>
              <a:t>e.g., convention to use </a:t>
            </a:r>
            <a:r>
              <a:rPr lang="en-US" sz="1600" b="1" dirty="0" err="1">
                <a:solidFill>
                  <a:schemeClr val="tx2"/>
                </a:solidFill>
                <a:latin typeface="+mj-lt"/>
              </a:rPr>
              <a:t>make_tuple</a:t>
            </a:r>
            <a:r>
              <a:rPr lang="en-US" sz="1600" dirty="0">
                <a:solidFill>
                  <a:schemeClr val="tx2"/>
                </a:solidFill>
              </a:rPr>
              <a:t> and </a:t>
            </a:r>
            <a:r>
              <a:rPr lang="en-US" sz="1600" b="1" dirty="0" err="1">
                <a:solidFill>
                  <a:schemeClr val="tx2"/>
                </a:solidFill>
                <a:latin typeface="+mj-lt"/>
              </a:rPr>
              <a:t>make_unique</a:t>
            </a:r>
            <a:r>
              <a:rPr lang="en-US" sz="1600" dirty="0">
                <a:solidFill>
                  <a:schemeClr val="tx2"/>
                </a:solidFill>
              </a:rPr>
              <a:t> for constructing </a:t>
            </a:r>
            <a:r>
              <a:rPr lang="en-US" sz="1600" b="1" dirty="0">
                <a:solidFill>
                  <a:schemeClr val="tx2"/>
                </a:solidFill>
                <a:latin typeface="+mj-lt"/>
              </a:rPr>
              <a:t>tuple</a:t>
            </a:r>
            <a:r>
              <a:rPr lang="en-US" sz="1600" dirty="0">
                <a:solidFill>
                  <a:schemeClr val="tx2"/>
                </a:solidFill>
              </a:rPr>
              <a:t> and </a:t>
            </a:r>
            <a:r>
              <a:rPr lang="en-US" sz="1600" b="1" dirty="0" err="1">
                <a:solidFill>
                  <a:schemeClr val="tx2"/>
                </a:solidFill>
                <a:latin typeface="+mj-lt"/>
              </a:rPr>
              <a:t>unique_ptr</a:t>
            </a:r>
            <a:r>
              <a:rPr lang="en-US" sz="160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75F645-8DE0-47B3-B124-A2C7C4CFAF03}"/>
              </a:ext>
            </a:extLst>
          </p:cNvPr>
          <p:cNvSpPr/>
          <p:nvPr/>
        </p:nvSpPr>
        <p:spPr>
          <a:xfrm>
            <a:off x="1094142" y="4088527"/>
            <a:ext cx="5612802" cy="2136664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2"/>
                </a:solidFill>
              </a:rPr>
              <a:t>STL classes contain </a:t>
            </a:r>
            <a:r>
              <a:rPr lang="en-US" b="1" dirty="0">
                <a:solidFill>
                  <a:schemeClr val="tx2"/>
                </a:solidFill>
                <a:latin typeface="+mj-lt"/>
              </a:rPr>
              <a:t>many member functions</a:t>
            </a:r>
            <a:r>
              <a:rPr lang="en-US" dirty="0">
                <a:solidFill>
                  <a:schemeClr val="tx2"/>
                </a:solidFill>
              </a:rPr>
              <a:t>, 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and including all of such functions in MSG </a:t>
            </a:r>
            <a:r>
              <a:rPr lang="en-US" b="1" dirty="0">
                <a:solidFill>
                  <a:schemeClr val="tx2"/>
                </a:solidFill>
                <a:latin typeface="+mj-lt"/>
              </a:rPr>
              <a:t>may not</a:t>
            </a:r>
            <a:r>
              <a:rPr lang="en-US" dirty="0">
                <a:solidFill>
                  <a:schemeClr val="tx2"/>
                </a:solidFill>
              </a:rPr>
              <a:t> contribute to exploring diverse program states. 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sz="1600" dirty="0">
                <a:solidFill>
                  <a:schemeClr val="tx2"/>
                </a:solidFill>
              </a:rPr>
              <a:t>e.g., CITRUS can use </a:t>
            </a:r>
            <a:r>
              <a:rPr lang="en-US" sz="1600" b="1" dirty="0">
                <a:solidFill>
                  <a:srgbClr val="FF2F92"/>
                </a:solidFill>
              </a:rPr>
              <a:t>only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+mj-lt"/>
              </a:rPr>
              <a:t>push_back</a:t>
            </a:r>
            <a:r>
              <a:rPr lang="en-US" sz="1600" dirty="0">
                <a:solidFill>
                  <a:schemeClr val="tx2"/>
                </a:solidFill>
              </a:rPr>
              <a:t> API to generate various vector objects (with arbitrary sizes and elements). Thus, </a:t>
            </a:r>
            <a:r>
              <a:rPr lang="en-US" sz="1600" b="1" dirty="0">
                <a:solidFill>
                  <a:schemeClr val="tx2"/>
                </a:solidFill>
                <a:latin typeface="+mj-lt"/>
              </a:rPr>
              <a:t>resize</a:t>
            </a:r>
            <a:r>
              <a:rPr lang="en-US" sz="1600" dirty="0">
                <a:solidFill>
                  <a:schemeClr val="tx2"/>
                </a:solidFill>
              </a:rPr>
              <a:t>, </a:t>
            </a:r>
            <a:r>
              <a:rPr lang="en-US" sz="1600" b="1" dirty="0">
                <a:solidFill>
                  <a:schemeClr val="tx2"/>
                </a:solidFill>
                <a:latin typeface="+mj-lt"/>
              </a:rPr>
              <a:t>erase</a:t>
            </a:r>
            <a:r>
              <a:rPr lang="en-US" sz="1600" dirty="0">
                <a:solidFill>
                  <a:schemeClr val="tx2"/>
                </a:solidFill>
              </a:rPr>
              <a:t>, </a:t>
            </a:r>
            <a:r>
              <a:rPr lang="en-US" sz="1600" b="1" dirty="0">
                <a:solidFill>
                  <a:schemeClr val="tx2"/>
                </a:solidFill>
                <a:latin typeface="+mj-lt"/>
              </a:rPr>
              <a:t>size</a:t>
            </a:r>
            <a:r>
              <a:rPr lang="en-US" sz="1600" dirty="0">
                <a:solidFill>
                  <a:schemeClr val="tx2"/>
                </a:solidFill>
              </a:rPr>
              <a:t> do not contribute to explore diverse </a:t>
            </a:r>
            <a:r>
              <a:rPr lang="en-US" sz="1600" b="1" dirty="0">
                <a:solidFill>
                  <a:schemeClr val="tx2"/>
                </a:solidFill>
                <a:latin typeface="+mj-lt"/>
              </a:rPr>
              <a:t>vector</a:t>
            </a:r>
            <a:r>
              <a:rPr lang="en-US" sz="1600" dirty="0">
                <a:solidFill>
                  <a:schemeClr val="tx2"/>
                </a:solidFill>
              </a:rPr>
              <a:t> states.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D68D5D-1078-487E-8157-5B318C116913}"/>
              </a:ext>
            </a:extLst>
          </p:cNvPr>
          <p:cNvSpPr txBox="1"/>
          <p:nvPr/>
        </p:nvSpPr>
        <p:spPr>
          <a:xfrm>
            <a:off x="6942102" y="2544018"/>
            <a:ext cx="498992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mitigate C++ STL class challenges, </a:t>
            </a:r>
          </a:p>
          <a:p>
            <a:endParaRPr lang="en-US" dirty="0"/>
          </a:p>
          <a:p>
            <a:r>
              <a:rPr lang="en-US" dirty="0"/>
              <a:t>CITRUS handles the </a:t>
            </a:r>
            <a:r>
              <a:rPr lang="en-US" b="1" dirty="0">
                <a:latin typeface="+mj-lt"/>
              </a:rPr>
              <a:t>unique construction</a:t>
            </a:r>
            <a:r>
              <a:rPr lang="en-US" dirty="0"/>
              <a:t> of </a:t>
            </a:r>
            <a:br>
              <a:rPr lang="en-US" dirty="0"/>
            </a:br>
            <a:r>
              <a:rPr lang="en-US" b="1" dirty="0">
                <a:latin typeface="+mj-lt"/>
              </a:rPr>
              <a:t>each STL class</a:t>
            </a:r>
            <a:r>
              <a:rPr lang="en-US" dirty="0"/>
              <a:t> without performing random sequence generation.</a:t>
            </a:r>
          </a:p>
          <a:p>
            <a:endParaRPr lang="en-US" dirty="0"/>
          </a:p>
          <a:p>
            <a:r>
              <a:rPr lang="en-US" dirty="0"/>
              <a:t>CITRUS handles </a:t>
            </a:r>
            <a:r>
              <a:rPr lang="en-US" b="1" dirty="0">
                <a:latin typeface="+mj-lt"/>
              </a:rPr>
              <a:t>23 STL classes</a:t>
            </a:r>
            <a:r>
              <a:rPr lang="en-US" dirty="0"/>
              <a:t>:</a:t>
            </a:r>
          </a:p>
          <a:p>
            <a:pPr marL="285750" indent="-285750">
              <a:buClr>
                <a:schemeClr val="accent1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dirty="0"/>
              <a:t>16 containers (e.g., </a:t>
            </a:r>
            <a:r>
              <a:rPr lang="en-US" b="1" dirty="0">
                <a:latin typeface="+mj-lt"/>
              </a:rPr>
              <a:t>vector</a:t>
            </a:r>
            <a:r>
              <a:rPr lang="en-US" dirty="0"/>
              <a:t>, </a:t>
            </a:r>
            <a:r>
              <a:rPr lang="en-US" b="1" dirty="0">
                <a:latin typeface="+mj-lt"/>
              </a:rPr>
              <a:t>list</a:t>
            </a:r>
            <a:r>
              <a:rPr lang="en-US" dirty="0"/>
              <a:t>, </a:t>
            </a:r>
            <a:r>
              <a:rPr lang="en-US" b="1" dirty="0">
                <a:latin typeface="+mj-lt"/>
              </a:rPr>
              <a:t>queue</a:t>
            </a:r>
            <a:r>
              <a:rPr lang="en-US" dirty="0"/>
              <a:t>)</a:t>
            </a:r>
          </a:p>
          <a:p>
            <a:pPr marL="285750" indent="-285750">
              <a:buClr>
                <a:schemeClr val="accent1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dirty="0"/>
              <a:t>3 strings (e.g., </a:t>
            </a:r>
            <a:r>
              <a:rPr lang="en-US" b="1" dirty="0">
                <a:latin typeface="+mj-lt"/>
              </a:rPr>
              <a:t>string</a:t>
            </a:r>
            <a:r>
              <a:rPr lang="en-US" dirty="0"/>
              <a:t>, </a:t>
            </a:r>
            <a:r>
              <a:rPr lang="en-US" b="1" dirty="0" err="1">
                <a:latin typeface="+mj-lt"/>
              </a:rPr>
              <a:t>wstring</a:t>
            </a:r>
            <a:r>
              <a:rPr lang="en-US" dirty="0"/>
              <a:t>)</a:t>
            </a:r>
          </a:p>
          <a:p>
            <a:pPr marL="285750" indent="-285750">
              <a:buClr>
                <a:schemeClr val="accent1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dirty="0"/>
              <a:t>2 utilities (</a:t>
            </a:r>
            <a:r>
              <a:rPr lang="en-US" b="1" dirty="0">
                <a:latin typeface="+mj-lt"/>
              </a:rPr>
              <a:t>pair</a:t>
            </a:r>
            <a:r>
              <a:rPr lang="en-US" dirty="0"/>
              <a:t> and </a:t>
            </a:r>
            <a:r>
              <a:rPr lang="en-US" b="1" dirty="0">
                <a:latin typeface="+mj-lt"/>
              </a:rPr>
              <a:t>tuple</a:t>
            </a:r>
            <a:r>
              <a:rPr lang="en-US" dirty="0"/>
              <a:t>)</a:t>
            </a:r>
          </a:p>
          <a:p>
            <a:pPr marL="285750" indent="-285750">
              <a:buClr>
                <a:schemeClr val="accent1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dirty="0"/>
              <a:t>2 smart pointers (</a:t>
            </a:r>
            <a:r>
              <a:rPr lang="en-US" b="1" dirty="0" err="1">
                <a:latin typeface="+mj-lt"/>
              </a:rPr>
              <a:t>unique_ptr</a:t>
            </a:r>
            <a:r>
              <a:rPr lang="en-US" b="1" dirty="0">
                <a:latin typeface="+mj-lt"/>
              </a:rPr>
              <a:t> </a:t>
            </a:r>
            <a:r>
              <a:rPr lang="en-US" dirty="0"/>
              <a:t>and </a:t>
            </a:r>
            <a:r>
              <a:rPr lang="en-US" b="1" dirty="0" err="1">
                <a:latin typeface="+mj-lt"/>
              </a:rPr>
              <a:t>shared_ptr</a:t>
            </a:r>
            <a:r>
              <a:rPr lang="en-US" dirty="0"/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656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4159"/>
    </mc:Choice>
    <mc:Fallback xmlns="">
      <p:transition advTm="741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A4704F4-36C4-4719-B045-40E55D89F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CITRUS</a:t>
            </a:r>
            <a:br>
              <a:rPr lang="en-US" dirty="0"/>
            </a:br>
            <a:r>
              <a:rPr lang="en-US" dirty="0"/>
              <a:t>Overview Process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9D69EB-93B2-426B-80F2-96A471AA0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ED8B-CEBF-4CF4-832D-2F6FDD64AE11}" type="slidenum">
              <a:rPr lang="en-US" smtClean="0"/>
              <a:t>12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A7E560-82A0-4430-B7CF-93DF1C303D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078" y="2188911"/>
            <a:ext cx="8564880" cy="409210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C912F2E-52A2-46C1-AA64-8D12DE298AAB}"/>
              </a:ext>
            </a:extLst>
          </p:cNvPr>
          <p:cNvSpPr txBox="1"/>
          <p:nvPr/>
        </p:nvSpPr>
        <p:spPr>
          <a:xfrm>
            <a:off x="1097280" y="1778469"/>
            <a:ext cx="8577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CITRUS operates in </a:t>
            </a:r>
            <a:r>
              <a:rPr lang="en-US" dirty="0">
                <a:latin typeface="+mj-lt"/>
              </a:rPr>
              <a:t>three major stages</a:t>
            </a:r>
            <a:r>
              <a:rPr lang="en-US" dirty="0"/>
              <a:t> as illustrated in the following process overview: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12F944-E39F-49CE-8349-139197DDD760}"/>
              </a:ext>
            </a:extLst>
          </p:cNvPr>
          <p:cNvSpPr txBox="1"/>
          <p:nvPr/>
        </p:nvSpPr>
        <p:spPr>
          <a:xfrm>
            <a:off x="4984113" y="4836160"/>
            <a:ext cx="2680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+mj-lt"/>
              </a:rPr>
              <a:t>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C7B3CD-B8C1-4C86-98E5-5C3DF45D3992}"/>
              </a:ext>
            </a:extLst>
          </p:cNvPr>
          <p:cNvSpPr txBox="1"/>
          <p:nvPr/>
        </p:nvSpPr>
        <p:spPr>
          <a:xfrm>
            <a:off x="4984113" y="4234965"/>
            <a:ext cx="2680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+mj-lt"/>
              </a:rPr>
              <a:t>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9DB327-E465-4825-A77F-CAE403ADE31E}"/>
              </a:ext>
            </a:extLst>
          </p:cNvPr>
          <p:cNvSpPr txBox="1"/>
          <p:nvPr/>
        </p:nvSpPr>
        <p:spPr>
          <a:xfrm>
            <a:off x="4496433" y="4697660"/>
            <a:ext cx="2840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+mj-lt"/>
              </a:rPr>
              <a:t>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140BD2-F4A6-4B8E-B877-9422C1B72F88}"/>
              </a:ext>
            </a:extLst>
          </p:cNvPr>
          <p:cNvSpPr txBox="1"/>
          <p:nvPr/>
        </p:nvSpPr>
        <p:spPr>
          <a:xfrm>
            <a:off x="4496433" y="5371160"/>
            <a:ext cx="2840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+mj-lt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83114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7235"/>
    </mc:Choice>
    <mc:Fallback xmlns="">
      <p:transition advTm="172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33A69-41B6-44BC-8682-5C7261447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Test Suite</a:t>
            </a:r>
            <a:br>
              <a:rPr lang="en-US" dirty="0"/>
            </a:br>
            <a:r>
              <a:rPr lang="en-US" dirty="0"/>
              <a:t>Post-Processing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44FDE8-D8F8-4CB0-9C58-3AD66CDD3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ED8B-CEBF-4CF4-832D-2F6FDD64AE11}" type="slidenum">
              <a:rPr lang="en-US" smtClean="0"/>
              <a:t>13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37452E-F127-4F21-9B52-1A9CC657FB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470182"/>
            <a:ext cx="3854487" cy="29450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CD20EE8-6CE4-43A4-B95E-409D9081701B}"/>
                  </a:ext>
                </a:extLst>
              </p:cNvPr>
              <p:cNvSpPr/>
              <p:nvPr/>
            </p:nvSpPr>
            <p:spPr>
              <a:xfrm>
                <a:off x="5059680" y="2096062"/>
                <a:ext cx="6096000" cy="369331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dirty="0"/>
                  <a:t>Finally, CITRUS outputs the test cases in the following two different formats:</a:t>
                </a:r>
              </a:p>
              <a:p>
                <a:endParaRPr lang="en-US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 err="1">
                    <a:latin typeface="+mj-lt"/>
                  </a:rPr>
                  <a:t>libfuzzer</a:t>
                </a:r>
                <a:r>
                  <a:rPr lang="en-US" dirty="0">
                    <a:latin typeface="+mj-lt"/>
                  </a:rPr>
                  <a:t>-compatible harness drivers</a:t>
                </a:r>
                <a:br>
                  <a:rPr lang="en-US" dirty="0"/>
                </a:br>
                <a:r>
                  <a:rPr lang="en-US" dirty="0"/>
                  <a:t>In contrast to the method call sequence generation (i.e., diversifying a state of a target program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through various sequences of the method calls), </a:t>
                </a:r>
                <a:r>
                  <a:rPr lang="en-US" dirty="0" err="1">
                    <a:latin typeface="Consolas" panose="020B0609020204030204" pitchFamily="49" charset="0"/>
                  </a:rPr>
                  <a:t>libfuzzer</a:t>
                </a:r>
                <a:r>
                  <a:rPr lang="en-US" dirty="0"/>
                  <a:t> alters the states of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by randomly generating various inputs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. 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US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>
                    <a:latin typeface="+mj-lt"/>
                  </a:rPr>
                  <a:t>Google Test-compatible test cases</a:t>
                </a:r>
                <a:br>
                  <a:rPr lang="en-US" dirty="0"/>
                </a:br>
                <a:r>
                  <a:rPr lang="en-US" dirty="0"/>
                  <a:t>The Google Test-compatible test cases are provided to integrate the CITRUS test cases with an existing Google test suite in the target program (if any). 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CD20EE8-6CE4-43A4-B95E-409D908170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9680" y="2096062"/>
                <a:ext cx="6096000" cy="3693319"/>
              </a:xfrm>
              <a:prstGeom prst="rect">
                <a:avLst/>
              </a:prstGeom>
              <a:blipFill>
                <a:blip r:embed="rId5"/>
                <a:stretch>
                  <a:fillRect l="-800" t="-990" b="-16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41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3480"/>
    </mc:Choice>
    <mc:Fallback xmlns="">
      <p:transition advTm="334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F48030D-3AAE-44BF-94CA-02F3929C1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>
                <a:solidFill>
                  <a:schemeClr val="accent1"/>
                </a:solidFill>
              </a:rPr>
              <a:t>Evaluation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25C64AE-4959-48B6-85FD-FD93FEC38A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027B10-DE94-4D82-A1E6-CCDF6D9C6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ED8B-CEBF-4CF4-832D-2F6FDD64AE1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71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2"/>
    </mc:Choice>
    <mc:Fallback xmlns="">
      <p:transition advTm="1002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DFBB9BA-6C7E-48DA-B0D3-334307645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Questions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21C706-5EF9-4A00-AB19-4101A554B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developed the following two research questions to evaluate CITRUS:</a:t>
            </a:r>
            <a:br>
              <a:rPr lang="en-US" dirty="0"/>
            </a:br>
            <a:endParaRPr lang="en-US" dirty="0"/>
          </a:p>
          <a:p>
            <a:r>
              <a:rPr lang="en-US" b="1" dirty="0">
                <a:latin typeface="+mj-lt"/>
              </a:rPr>
              <a:t>RQ1. How effective is CITRUS in terms of branch coverage?</a:t>
            </a:r>
          </a:p>
          <a:p>
            <a:pPr lvl="1"/>
            <a:r>
              <a:rPr lang="en-US" dirty="0"/>
              <a:t>To what extent does CITRUS achieve test coverage on real-world C++ programs?</a:t>
            </a:r>
          </a:p>
          <a:p>
            <a:pPr lvl="1"/>
            <a:r>
              <a:rPr lang="en-US" dirty="0"/>
              <a:t>To answer RQ1, we allocated 12 hours to perform method call sequence generation, and 2 minutes </a:t>
            </a:r>
            <a:r>
              <a:rPr lang="en-US" dirty="0" err="1"/>
              <a:t>libfuzzer</a:t>
            </a:r>
            <a:r>
              <a:rPr lang="en-US" dirty="0"/>
              <a:t> fuzzing time for each test case generated.</a:t>
            </a:r>
          </a:p>
          <a:p>
            <a:pPr lvl="1"/>
            <a:endParaRPr lang="en-US" dirty="0"/>
          </a:p>
          <a:p>
            <a:r>
              <a:rPr lang="en-US" b="1" dirty="0">
                <a:latin typeface="+mj-lt"/>
              </a:rPr>
              <a:t>RQ2. How effective and efficient is CITRUS compared to other CITRUS variants?</a:t>
            </a:r>
          </a:p>
          <a:p>
            <a:pPr lvl="1"/>
            <a:r>
              <a:rPr lang="en-US" dirty="0"/>
              <a:t>In which configuration does CITRUS achieve the highest test coverage?</a:t>
            </a:r>
          </a:p>
          <a:p>
            <a:pPr lvl="1"/>
            <a:r>
              <a:rPr lang="en-US" dirty="0"/>
              <a:t>To answer RQ2, we introduced four CITRUS variants by assigning different time budgets for the method call sequence generation stage and </a:t>
            </a:r>
            <a:r>
              <a:rPr lang="en-US" dirty="0" err="1"/>
              <a:t>libfuzzer</a:t>
            </a:r>
            <a:r>
              <a:rPr lang="en-US" dirty="0"/>
              <a:t> fuzzing stage.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9DBBF2-7C47-4075-9B08-A6C911426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ED8B-CEBF-4CF4-832D-2F6FDD64AE11}" type="slidenum">
              <a:rPr lang="en-US" smtClean="0"/>
              <a:t>15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6765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5168"/>
    </mc:Choice>
    <mc:Fallback xmlns="">
      <p:transition advTm="351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10D79-CD49-4189-8D62-FD03C3445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 Setup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731FC46-119B-46BE-BF2D-DB83C7E8EF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8470218"/>
              </p:ext>
            </p:extLst>
          </p:nvPr>
        </p:nvGraphicFramePr>
        <p:xfrm>
          <a:off x="1241901" y="2690635"/>
          <a:ext cx="4374198" cy="3332480"/>
        </p:xfrm>
        <a:graphic>
          <a:graphicData uri="http://schemas.openxmlformats.org/drawingml/2006/table">
            <a:tbl>
              <a:tblPr firstRow="1">
                <a:tableStyleId>{9D7B26C5-4107-4FEC-AEDC-1716B250A1EF}</a:tableStyleId>
              </a:tblPr>
              <a:tblGrid>
                <a:gridCol w="1534489">
                  <a:extLst>
                    <a:ext uri="{9D8B030D-6E8A-4147-A177-3AD203B41FA5}">
                      <a16:colId xmlns:a16="http://schemas.microsoft.com/office/drawing/2014/main" val="1997685727"/>
                    </a:ext>
                  </a:extLst>
                </a:gridCol>
                <a:gridCol w="1315709">
                  <a:extLst>
                    <a:ext uri="{9D8B030D-6E8A-4147-A177-3AD203B41FA5}">
                      <a16:colId xmlns:a16="http://schemas.microsoft.com/office/drawing/2014/main" val="119921696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2921574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+mj-lt"/>
                        </a:rPr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+mj-lt"/>
                        </a:rPr>
                        <a:t>Size (LoC)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+mj-lt"/>
                        </a:rPr>
                        <a:t>Version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3550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jsonbox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1,477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6f86f81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5642537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hjson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2,911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0c40199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121607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tinyxml2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3,606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1dee28e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7884533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jvar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4,860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e2a6a43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8288140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jsoncpp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5,420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c39fbda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0759223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json-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voorhees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8,614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046083c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7742495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yaml-cpp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8,800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b591d8a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851256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re2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20,373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bc42365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908030194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2B3DED-1162-4ADE-B2F4-20F569B2B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ED8B-CEBF-4CF4-832D-2F6FDD64AE11}" type="slidenum">
              <a:rPr lang="en-US" smtClean="0"/>
              <a:t>16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A05AFC-A90F-46DA-A76C-F396AF38CE3D}"/>
              </a:ext>
            </a:extLst>
          </p:cNvPr>
          <p:cNvSpPr txBox="1"/>
          <p:nvPr/>
        </p:nvSpPr>
        <p:spPr>
          <a:xfrm>
            <a:off x="1097280" y="1938615"/>
            <a:ext cx="4663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following table lists 8 target subjects used in CITRUS experiment: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187EE6-9135-4A56-8A6A-8B62C297F11F}"/>
              </a:ext>
            </a:extLst>
          </p:cNvPr>
          <p:cNvSpPr txBox="1"/>
          <p:nvPr/>
        </p:nvSpPr>
        <p:spPr>
          <a:xfrm>
            <a:off x="6431280" y="1938615"/>
            <a:ext cx="4663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answer RQ2, we used four CITRUS variants to compare, as follows:</a:t>
            </a:r>
          </a:p>
          <a:p>
            <a:endParaRPr lang="en-US" baseline="-25000" dirty="0">
              <a:latin typeface="+mj-lt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A46841D-1A8E-4D61-954C-4F84073EB6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2368281"/>
              </p:ext>
            </p:extLst>
          </p:nvPr>
        </p:nvGraphicFramePr>
        <p:xfrm>
          <a:off x="6842761" y="2584946"/>
          <a:ext cx="4107338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1170">
                  <a:extLst>
                    <a:ext uri="{9D8B030D-6E8A-4147-A177-3AD203B41FA5}">
                      <a16:colId xmlns:a16="http://schemas.microsoft.com/office/drawing/2014/main" val="1904067145"/>
                    </a:ext>
                  </a:extLst>
                </a:gridCol>
                <a:gridCol w="1411014">
                  <a:extLst>
                    <a:ext uri="{9D8B030D-6E8A-4147-A177-3AD203B41FA5}">
                      <a16:colId xmlns:a16="http://schemas.microsoft.com/office/drawing/2014/main" val="212786811"/>
                    </a:ext>
                  </a:extLst>
                </a:gridCol>
                <a:gridCol w="1735154">
                  <a:extLst>
                    <a:ext uri="{9D8B030D-6E8A-4147-A177-3AD203B41FA5}">
                      <a16:colId xmlns:a16="http://schemas.microsoft.com/office/drawing/2014/main" val="19029910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latin typeface="+mj-lt"/>
                        </a:rPr>
                        <a:t>C</a:t>
                      </a:r>
                      <a:r>
                        <a:rPr lang="en-US" sz="1800" kern="1200" baseline="-25000" dirty="0">
                          <a:latin typeface="+mj-lt"/>
                        </a:rPr>
                        <a:t>12+LF2</a:t>
                      </a:r>
                      <a:r>
                        <a:rPr lang="en-US" sz="1800" kern="1200" baseline="0" dirty="0">
                          <a:solidFill>
                            <a:srgbClr val="FF0000"/>
                          </a:solidFill>
                          <a:latin typeface="+mj-lt"/>
                        </a:rPr>
                        <a:t>*</a:t>
                      </a:r>
                      <a:endParaRPr lang="en-US" sz="1800" kern="1200" baseline="-25000" dirty="0">
                        <a:solidFill>
                          <a:srgbClr val="FF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12H MSG,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2mins </a:t>
                      </a:r>
                      <a:r>
                        <a:rPr lang="en-US" dirty="0" err="1"/>
                        <a:t>libfuzzer</a:t>
                      </a:r>
                      <a:r>
                        <a:rPr lang="en-US" dirty="0"/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78985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latin typeface="+mj-lt"/>
                        </a:rPr>
                        <a:t>C</a:t>
                      </a:r>
                      <a:r>
                        <a:rPr lang="en-US" sz="1800" kern="1200" baseline="-25000" dirty="0">
                          <a:latin typeface="+mj-lt"/>
                        </a:rPr>
                        <a:t>6+LF1</a:t>
                      </a:r>
                      <a:endParaRPr lang="en-US" sz="1800" kern="1200" baseline="-250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6H MSG,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1mins </a:t>
                      </a:r>
                      <a:r>
                        <a:rPr lang="en-US" dirty="0" err="1"/>
                        <a:t>libfuzzer</a:t>
                      </a:r>
                      <a:r>
                        <a:rPr lang="en-US" dirty="0"/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91859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latin typeface="+mj-lt"/>
                        </a:rPr>
                        <a:t>C</a:t>
                      </a:r>
                      <a:r>
                        <a:rPr lang="en-US" sz="1800" kern="1200" baseline="-25000" dirty="0">
                          <a:latin typeface="+mj-lt"/>
                        </a:rPr>
                        <a:t>6+LF3</a:t>
                      </a:r>
                      <a:endParaRPr lang="en-US" sz="1800" kern="1200" baseline="-250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6H MSG,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3mins </a:t>
                      </a:r>
                      <a:r>
                        <a:rPr lang="en-US" dirty="0" err="1"/>
                        <a:t>libfuzzer</a:t>
                      </a:r>
                      <a:r>
                        <a:rPr lang="en-US" dirty="0"/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16006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latin typeface="+mj-lt"/>
                        </a:rPr>
                        <a:t>C</a:t>
                      </a:r>
                      <a:r>
                        <a:rPr lang="en-US" sz="1800" kern="1200" baseline="-25000" dirty="0">
                          <a:latin typeface="+mj-lt"/>
                        </a:rPr>
                        <a:t>24</a:t>
                      </a:r>
                      <a:endParaRPr lang="en-US" sz="1800" kern="1200" baseline="-250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24H MSG.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09379827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577968D3-AC8B-4A5E-AC1F-7FFBE31C8327}"/>
              </a:ext>
            </a:extLst>
          </p:cNvPr>
          <p:cNvSpPr txBox="1"/>
          <p:nvPr/>
        </p:nvSpPr>
        <p:spPr>
          <a:xfrm>
            <a:off x="6431280" y="4585475"/>
            <a:ext cx="52044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reduce the random variance in the experiment, </a:t>
            </a:r>
          </a:p>
          <a:p>
            <a:r>
              <a:rPr lang="en-US" dirty="0"/>
              <a:t>we repeated the experiment in 10 runs and measured the average result from those runs.</a:t>
            </a:r>
            <a:endParaRPr lang="en-US" baseline="-25000" dirty="0">
              <a:latin typeface="+mj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FF726D-93B3-466A-A6B2-70F8347BBB8C}"/>
              </a:ext>
            </a:extLst>
          </p:cNvPr>
          <p:cNvSpPr/>
          <p:nvPr/>
        </p:nvSpPr>
        <p:spPr>
          <a:xfrm>
            <a:off x="6431280" y="5714892"/>
            <a:ext cx="40345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* </a:t>
            </a:r>
            <a:r>
              <a:rPr lang="en-US" sz="1600" dirty="0">
                <a:latin typeface="+mj-lt"/>
              </a:rPr>
              <a:t>C</a:t>
            </a:r>
            <a:r>
              <a:rPr lang="en-US" sz="1600" baseline="-25000" dirty="0">
                <a:latin typeface="+mj-lt"/>
              </a:rPr>
              <a:t>12+LF2</a:t>
            </a:r>
            <a:r>
              <a:rPr lang="en-US" sz="1600" dirty="0"/>
              <a:t> is the main configuration of CITRUS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819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0045"/>
    </mc:Choice>
    <mc:Fallback xmlns="">
      <p:transition advTm="600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17ACE-BD91-4CF8-A653-B154DD7AE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Result to</a:t>
            </a:r>
            <a:br>
              <a:rPr lang="en-US" dirty="0"/>
            </a:br>
            <a:r>
              <a:rPr lang="en-US" sz="2800" dirty="0"/>
              <a:t>RQ1. How effective is CITRUS in terms of branch coverage?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2BAEC4-4560-4CF9-B83D-F4E6A79B8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ED8B-CEBF-4CF4-832D-2F6FDD64AE11}" type="slidenum">
              <a:rPr lang="en-US" smtClean="0"/>
              <a:t>17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1E83A7-7651-4434-A1E4-C8FBD876EA65}"/>
              </a:ext>
            </a:extLst>
          </p:cNvPr>
          <p:cNvSpPr txBox="1"/>
          <p:nvPr/>
        </p:nvSpPr>
        <p:spPr>
          <a:xfrm>
            <a:off x="1097280" y="5719017"/>
            <a:ext cx="10146111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+mj-lt"/>
              </a:rPr>
              <a:t>Answer to RQ1:</a:t>
            </a:r>
            <a:r>
              <a:rPr lang="en-US" dirty="0"/>
              <a:t> On the eight real-world C++ target programs, CITRUS shows </a:t>
            </a:r>
            <a:r>
              <a:rPr lang="en-US" u="sng" dirty="0">
                <a:latin typeface="+mj-lt"/>
              </a:rPr>
              <a:t>high testing effectiveness</a:t>
            </a:r>
            <a:r>
              <a:rPr lang="en-US" dirty="0"/>
              <a:t> </a:t>
            </a:r>
          </a:p>
          <a:p>
            <a:pPr algn="ctr"/>
            <a:r>
              <a:rPr lang="en-US" dirty="0"/>
              <a:t>in terms of </a:t>
            </a:r>
            <a:r>
              <a:rPr lang="en-US" u="sng" dirty="0">
                <a:latin typeface="+mj-lt"/>
              </a:rPr>
              <a:t>both statement and branch coverage</a:t>
            </a:r>
            <a:r>
              <a:rPr lang="en-US" dirty="0"/>
              <a:t> (i.e., it achieved 50% to 95% statement coverage and </a:t>
            </a:r>
          </a:p>
          <a:p>
            <a:pPr algn="ctr"/>
            <a:r>
              <a:rPr lang="en-US" dirty="0"/>
              <a:t>40% to 79% branch coverage).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1A147BA-6B5E-419D-90F5-CF2733B21E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" t="9976" r="9564"/>
          <a:stretch/>
        </p:blipFill>
        <p:spPr>
          <a:xfrm>
            <a:off x="466032" y="1747261"/>
            <a:ext cx="5660448" cy="3886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67187F5-7D76-421F-8C79-0019CE72E1E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0" t="9618" r="9692"/>
          <a:stretch/>
        </p:blipFill>
        <p:spPr>
          <a:xfrm>
            <a:off x="6332220" y="1747261"/>
            <a:ext cx="5637545" cy="38862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1823A30-3D72-43B0-8C8D-469A65B2A932}"/>
              </a:ext>
            </a:extLst>
          </p:cNvPr>
          <p:cNvCxnSpPr>
            <a:cxnSpLocks/>
          </p:cNvCxnSpPr>
          <p:nvPr/>
        </p:nvCxnSpPr>
        <p:spPr>
          <a:xfrm>
            <a:off x="1097280" y="2644140"/>
            <a:ext cx="4998720" cy="0"/>
          </a:xfrm>
          <a:prstGeom prst="line">
            <a:avLst/>
          </a:prstGeom>
          <a:ln w="25400">
            <a:solidFill>
              <a:srgbClr val="FF0000">
                <a:alpha val="3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DB6515D-959A-4080-8CD0-28385BCB264D}"/>
              </a:ext>
            </a:extLst>
          </p:cNvPr>
          <p:cNvCxnSpPr>
            <a:cxnSpLocks/>
          </p:cNvCxnSpPr>
          <p:nvPr/>
        </p:nvCxnSpPr>
        <p:spPr>
          <a:xfrm>
            <a:off x="6940565" y="3473143"/>
            <a:ext cx="4998720" cy="0"/>
          </a:xfrm>
          <a:prstGeom prst="line">
            <a:avLst/>
          </a:prstGeom>
          <a:ln w="25400">
            <a:solidFill>
              <a:srgbClr val="FF0000">
                <a:alpha val="3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61879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175"/>
    </mc:Choice>
    <mc:Fallback xmlns="">
      <p:transition advTm="201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42DC8-54A5-43BB-80FE-1AB22E35C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Result to</a:t>
            </a:r>
            <a:br>
              <a:rPr lang="en-US" dirty="0"/>
            </a:br>
            <a:r>
              <a:rPr lang="en-US" sz="2800" dirty="0"/>
              <a:t>RQ2. How effective and efficient is CITRUS compared to other CITRUS variants? (1/2)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437784-6A7A-480D-B009-A457A6133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ED8B-CEBF-4CF4-832D-2F6FDD64AE11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01470E6-BCE1-4647-860C-ABF72F0DF3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8470891"/>
              </p:ext>
            </p:extLst>
          </p:nvPr>
        </p:nvGraphicFramePr>
        <p:xfrm>
          <a:off x="365760" y="2336054"/>
          <a:ext cx="384048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A2152EA-CE19-481C-ACCA-165503FA9D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7855068"/>
              </p:ext>
            </p:extLst>
          </p:nvPr>
        </p:nvGraphicFramePr>
        <p:xfrm>
          <a:off x="4206240" y="2336054"/>
          <a:ext cx="384048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1CE5129-4E61-467D-920E-CCAB6B4E38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0876888"/>
              </p:ext>
            </p:extLst>
          </p:nvPr>
        </p:nvGraphicFramePr>
        <p:xfrm>
          <a:off x="8046720" y="2336054"/>
          <a:ext cx="384048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FC6277D-0966-48D9-B6D6-228F392FE0E0}"/>
              </a:ext>
            </a:extLst>
          </p:cNvPr>
          <p:cNvSpPr txBox="1"/>
          <p:nvPr/>
        </p:nvSpPr>
        <p:spPr>
          <a:xfrm>
            <a:off x="1097280" y="1852041"/>
            <a:ext cx="8405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figures below describe the coverage achievement (averaged) over all 8 subjects.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54B5AB-C9A2-468F-B3D5-6BFFB8E7FC38}"/>
              </a:ext>
            </a:extLst>
          </p:cNvPr>
          <p:cNvSpPr txBox="1"/>
          <p:nvPr/>
        </p:nvSpPr>
        <p:spPr>
          <a:xfrm>
            <a:off x="365760" y="5765816"/>
            <a:ext cx="10579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 overall, CITRUS (</a:t>
            </a:r>
            <a:r>
              <a:rPr lang="en-US" dirty="0">
                <a:latin typeface="+mj-lt"/>
              </a:rPr>
              <a:t>C</a:t>
            </a:r>
            <a:r>
              <a:rPr lang="en-US" baseline="-25000" dirty="0">
                <a:latin typeface="+mj-lt"/>
              </a:rPr>
              <a:t>12+LF2</a:t>
            </a:r>
            <a:r>
              <a:rPr lang="en-US" dirty="0"/>
              <a:t>) achieved the highest coverage in all metrics when compared with other variants.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011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3497"/>
    </mc:Choice>
    <mc:Fallback xmlns="">
      <p:transition advTm="234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AsOne/>
      </p:bldGraphic>
      <p:bldGraphic spid="7" grpId="0">
        <p:bldAsOne/>
      </p:bldGraphic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53169B-D530-4C3A-A8E0-7DF174644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ED8B-CEBF-4CF4-832D-2F6FDD64AE11}" type="slidenum">
              <a:rPr lang="en-US" smtClean="0"/>
              <a:t>19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DD5B94-EA24-492B-A844-2BA0CDFCA06F}"/>
              </a:ext>
            </a:extLst>
          </p:cNvPr>
          <p:cNvSpPr txBox="1"/>
          <p:nvPr/>
        </p:nvSpPr>
        <p:spPr>
          <a:xfrm>
            <a:off x="795093" y="5719017"/>
            <a:ext cx="10763588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+mj-lt"/>
              </a:rPr>
              <a:t>Answer to RQ2: </a:t>
            </a:r>
            <a:r>
              <a:rPr lang="en-US" dirty="0"/>
              <a:t>In most subjects, CITRUS variant </a:t>
            </a:r>
            <a:r>
              <a:rPr lang="en-US" dirty="0">
                <a:latin typeface="+mj-lt"/>
              </a:rPr>
              <a:t>C</a:t>
            </a:r>
            <a:r>
              <a:rPr lang="en-US" baseline="-25000" dirty="0">
                <a:latin typeface="+mj-lt"/>
              </a:rPr>
              <a:t>12+LF2</a:t>
            </a:r>
            <a:r>
              <a:rPr lang="en-US" dirty="0">
                <a:latin typeface="+mj-lt"/>
              </a:rPr>
              <a:t> </a:t>
            </a:r>
            <a:r>
              <a:rPr lang="en-US" dirty="0"/>
              <a:t>produced the best result. Also, applying </a:t>
            </a:r>
            <a:r>
              <a:rPr lang="en-US" dirty="0" err="1">
                <a:latin typeface="Consolas" panose="020B0609020204030204" pitchFamily="49" charset="0"/>
              </a:rPr>
              <a:t>libfuzzer</a:t>
            </a:r>
            <a:r>
              <a:rPr lang="en-US" dirty="0"/>
              <a:t> </a:t>
            </a:r>
          </a:p>
          <a:p>
            <a:pPr algn="ctr"/>
            <a:r>
              <a:rPr lang="en-US" dirty="0"/>
              <a:t>helps CITRUS improve the coverage score and time cost, compared to the technique that uses only method </a:t>
            </a:r>
          </a:p>
          <a:p>
            <a:pPr algn="ctr"/>
            <a:r>
              <a:rPr lang="en-US" dirty="0"/>
              <a:t>call sequence generation </a:t>
            </a:r>
            <a:r>
              <a:rPr lang="en-US" dirty="0">
                <a:latin typeface="+mj-lt"/>
              </a:rPr>
              <a:t>C</a:t>
            </a:r>
            <a:r>
              <a:rPr lang="en-US" baseline="-25000" dirty="0">
                <a:latin typeface="+mj-lt"/>
              </a:rPr>
              <a:t>24</a:t>
            </a:r>
            <a:r>
              <a:rPr lang="en-US" dirty="0"/>
              <a:t>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7BD3A88-2207-4AE7-A624-C9F9543B3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Result to</a:t>
            </a:r>
            <a:br>
              <a:rPr lang="en-US" dirty="0"/>
            </a:br>
            <a:r>
              <a:rPr lang="en-US" sz="2800" dirty="0"/>
              <a:t>RQ2. How effective and efficient is CITRUS compared to other CITRUS variants? (2/2)</a:t>
            </a:r>
            <a:endParaRPr lang="en-US" dirty="0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144D61DE-D435-421D-82F3-9DC6B13F2D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2680433"/>
              </p:ext>
            </p:extLst>
          </p:nvPr>
        </p:nvGraphicFramePr>
        <p:xfrm>
          <a:off x="5289936" y="2968185"/>
          <a:ext cx="3131370" cy="2609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02DEF271-B08C-4C6B-BD02-F950893488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4243154"/>
              </p:ext>
            </p:extLst>
          </p:nvPr>
        </p:nvGraphicFramePr>
        <p:xfrm>
          <a:off x="1097280" y="1878716"/>
          <a:ext cx="4192656" cy="3698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E0649C3E-9422-4372-AB49-783AD6B21303}"/>
              </a:ext>
            </a:extLst>
          </p:cNvPr>
          <p:cNvSpPr txBox="1"/>
          <p:nvPr/>
        </p:nvSpPr>
        <p:spPr>
          <a:xfrm>
            <a:off x="5289936" y="1878715"/>
            <a:ext cx="63010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CITRUS variants that utilize </a:t>
            </a:r>
            <a:r>
              <a:rPr lang="en-US" sz="1600" dirty="0" err="1">
                <a:latin typeface="Consolas" panose="020B0609020204030204" pitchFamily="49" charset="0"/>
              </a:rPr>
              <a:t>libfuzzer</a:t>
            </a:r>
            <a:r>
              <a:rPr lang="en-US" dirty="0"/>
              <a:t> (</a:t>
            </a:r>
            <a:r>
              <a:rPr lang="en-US" dirty="0">
                <a:latin typeface="+mj-lt"/>
              </a:rPr>
              <a:t>C</a:t>
            </a:r>
            <a:r>
              <a:rPr lang="en-US" baseline="-25000" dirty="0">
                <a:latin typeface="+mj-lt"/>
              </a:rPr>
              <a:t>6+LF1</a:t>
            </a:r>
            <a:r>
              <a:rPr lang="en-US" dirty="0">
                <a:latin typeface="+mj-lt"/>
              </a:rPr>
              <a:t>, C</a:t>
            </a:r>
            <a:r>
              <a:rPr lang="en-US" baseline="-25000" dirty="0">
                <a:latin typeface="+mj-lt"/>
              </a:rPr>
              <a:t>6+LF3</a:t>
            </a:r>
            <a:r>
              <a:rPr lang="en-US" dirty="0">
                <a:latin typeface="+mj-lt"/>
              </a:rPr>
              <a:t>, C</a:t>
            </a:r>
            <a:r>
              <a:rPr lang="en-US" baseline="-25000" dirty="0">
                <a:latin typeface="+mj-lt"/>
              </a:rPr>
              <a:t>12+LF2</a:t>
            </a:r>
            <a:r>
              <a:rPr lang="en-US" dirty="0"/>
              <a:t>) </a:t>
            </a:r>
          </a:p>
          <a:p>
            <a:r>
              <a:rPr lang="en-US" dirty="0"/>
              <a:t>achieved higher test coverage than the one variant with only</a:t>
            </a:r>
          </a:p>
          <a:p>
            <a:r>
              <a:rPr lang="en-US" dirty="0"/>
              <a:t>method sequence generation (</a:t>
            </a:r>
            <a:r>
              <a:rPr lang="en-US" dirty="0">
                <a:latin typeface="+mj-lt"/>
              </a:rPr>
              <a:t>C</a:t>
            </a:r>
            <a:r>
              <a:rPr lang="en-US" baseline="-25000" dirty="0">
                <a:latin typeface="+mj-lt"/>
              </a:rPr>
              <a:t>24</a:t>
            </a:r>
            <a:r>
              <a:rPr lang="en-US" dirty="0"/>
              <a:t>).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A019C4-9E4D-485F-9642-7EE8491CD057}"/>
              </a:ext>
            </a:extLst>
          </p:cNvPr>
          <p:cNvSpPr txBox="1"/>
          <p:nvPr/>
        </p:nvSpPr>
        <p:spPr>
          <a:xfrm>
            <a:off x="2715498" y="1893181"/>
            <a:ext cx="2245808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Saving up to 14.6 hours</a:t>
            </a:r>
          </a:p>
          <a:p>
            <a:r>
              <a:rPr lang="en-US" sz="1600" dirty="0"/>
              <a:t>of testing time budget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71F8724-4B8B-4F7E-B7EE-5FA654AC0D11}"/>
              </a:ext>
            </a:extLst>
          </p:cNvPr>
          <p:cNvSpPr/>
          <p:nvPr/>
        </p:nvSpPr>
        <p:spPr>
          <a:xfrm>
            <a:off x="2255520" y="2026920"/>
            <a:ext cx="678180" cy="1805940"/>
          </a:xfrm>
          <a:custGeom>
            <a:avLst/>
            <a:gdLst>
              <a:gd name="connsiteX0" fmla="*/ 0 w 678180"/>
              <a:gd name="connsiteY0" fmla="*/ 0 h 1805940"/>
              <a:gd name="connsiteX1" fmla="*/ 487680 w 678180"/>
              <a:gd name="connsiteY1" fmla="*/ 685800 h 1805940"/>
              <a:gd name="connsiteX2" fmla="*/ 678180 w 678180"/>
              <a:gd name="connsiteY2" fmla="*/ 1805940 h 1805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180" h="1805940">
                <a:moveTo>
                  <a:pt x="0" y="0"/>
                </a:moveTo>
                <a:cubicBezTo>
                  <a:pt x="187325" y="192405"/>
                  <a:pt x="374650" y="384810"/>
                  <a:pt x="487680" y="685800"/>
                </a:cubicBezTo>
                <a:cubicBezTo>
                  <a:pt x="600710" y="986790"/>
                  <a:pt x="639445" y="1396365"/>
                  <a:pt x="678180" y="1805940"/>
                </a:cubicBezTo>
              </a:path>
            </a:pathLst>
          </a:custGeom>
          <a:noFill/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111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9171"/>
    </mc:Choice>
    <mc:Fallback xmlns="">
      <p:transition advTm="291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10" grpId="0">
        <p:bldAsOne/>
      </p:bldGraphic>
      <p:bldGraphic spid="12" grpId="0">
        <p:bldAsOne/>
      </p:bldGraphic>
      <p:bldP spid="2" grpId="0"/>
      <p:bldP spid="3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CB217-127C-4962-B593-99C3DFBBB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C153A-4DE8-44E9-81BF-F9DFFC0B2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C++ is popular in 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many</a:t>
            </a:r>
            <a:r>
              <a:rPr lang="en-US" dirty="0">
                <a:solidFill>
                  <a:schemeClr val="tx1"/>
                </a:solidFill>
              </a:rPr>
              <a:t> application domains.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CB9F73-FADC-4815-AC41-8A9E820DD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ED8B-CEBF-4CF4-832D-2F6FDD64AE11}" type="slidenum">
              <a:rPr lang="en-US" smtClean="0"/>
              <a:t>2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C5BA10E-4531-48D7-B610-18338C187408}"/>
              </a:ext>
            </a:extLst>
          </p:cNvPr>
          <p:cNvGrpSpPr/>
          <p:nvPr/>
        </p:nvGrpSpPr>
        <p:grpSpPr>
          <a:xfrm>
            <a:off x="760755" y="2352162"/>
            <a:ext cx="2931317" cy="1229263"/>
            <a:chOff x="375285" y="2350629"/>
            <a:chExt cx="2931317" cy="1229263"/>
          </a:xfrm>
        </p:grpSpPr>
        <p:pic>
          <p:nvPicPr>
            <p:cNvPr id="1026" name="Picture 2" descr="MySQL logo.svg">
              <a:extLst>
                <a:ext uri="{FF2B5EF4-FFF2-40B4-BE49-F238E27FC236}">
                  <a16:creationId xmlns:a16="http://schemas.microsoft.com/office/drawing/2014/main" id="{72F28F10-78C8-42A7-8D62-B31B003530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285" y="2350629"/>
              <a:ext cx="952500" cy="647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MariaDB colour logo.svg">
              <a:extLst>
                <a:ext uri="{FF2B5EF4-FFF2-40B4-BE49-F238E27FC236}">
                  <a16:creationId xmlns:a16="http://schemas.microsoft.com/office/drawing/2014/main" id="{0100BB6D-89D6-4A32-AB84-5D37BA8910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2565" y="2459905"/>
              <a:ext cx="1834037" cy="5193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MongoDB Logo.svg">
              <a:extLst>
                <a:ext uri="{FF2B5EF4-FFF2-40B4-BE49-F238E27FC236}">
                  <a16:creationId xmlns:a16="http://schemas.microsoft.com/office/drawing/2014/main" id="{A59D9D75-D1EE-47A4-9786-2D4A9DB1B5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985" y="2998330"/>
              <a:ext cx="2170007" cy="5815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DBF3AC3-DCB1-4F90-BC75-25E24597DCE2}"/>
              </a:ext>
            </a:extLst>
          </p:cNvPr>
          <p:cNvGrpSpPr/>
          <p:nvPr/>
        </p:nvGrpSpPr>
        <p:grpSpPr>
          <a:xfrm>
            <a:off x="4020650" y="2325184"/>
            <a:ext cx="1192530" cy="1283220"/>
            <a:chOff x="3810214" y="2261305"/>
            <a:chExt cx="1192530" cy="1283220"/>
          </a:xfrm>
        </p:grpSpPr>
        <p:pic>
          <p:nvPicPr>
            <p:cNvPr id="1032" name="Picture 8" descr="Opera 2015 icon.svg">
              <a:extLst>
                <a:ext uri="{FF2B5EF4-FFF2-40B4-BE49-F238E27FC236}">
                  <a16:creationId xmlns:a16="http://schemas.microsoft.com/office/drawing/2014/main" id="{FBF56426-54A3-4763-A90D-B1D3F3281D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214" y="2588824"/>
              <a:ext cx="609600" cy="60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Firefox logo, 2019.svg">
              <a:extLst>
                <a:ext uri="{FF2B5EF4-FFF2-40B4-BE49-F238E27FC236}">
                  <a16:creationId xmlns:a16="http://schemas.microsoft.com/office/drawing/2014/main" id="{B94A9F8C-891E-4FB7-9516-11C42497B8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2194" y="2261305"/>
              <a:ext cx="590550" cy="60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Google Chrome for Android Icon 2016.svg">
              <a:extLst>
                <a:ext uri="{FF2B5EF4-FFF2-40B4-BE49-F238E27FC236}">
                  <a16:creationId xmlns:a16="http://schemas.microsoft.com/office/drawing/2014/main" id="{18365057-151C-4A7F-838D-ACC7BE597D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3144" y="2934925"/>
              <a:ext cx="609600" cy="60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6F9E95A-087B-4FA0-B904-498067182D15}"/>
              </a:ext>
            </a:extLst>
          </p:cNvPr>
          <p:cNvGrpSpPr/>
          <p:nvPr/>
        </p:nvGrpSpPr>
        <p:grpSpPr>
          <a:xfrm>
            <a:off x="5787641" y="2415991"/>
            <a:ext cx="2800350" cy="1126573"/>
            <a:chOff x="4164330" y="5147756"/>
            <a:chExt cx="3745230" cy="1506696"/>
          </a:xfrm>
        </p:grpSpPr>
        <p:pic>
          <p:nvPicPr>
            <p:cNvPr id="1040" name="Picture 16" descr="https://upload.wikimedia.org/wikipedia/commons/thumb/3/3b/Android_new_logo_2019.svg/250px-Android_new_logo_2019.svg.png">
              <a:extLst>
                <a:ext uri="{FF2B5EF4-FFF2-40B4-BE49-F238E27FC236}">
                  <a16:creationId xmlns:a16="http://schemas.microsoft.com/office/drawing/2014/main" id="{0E52466C-BFA8-4BBC-93C0-E2D415E746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4955" y="6292502"/>
              <a:ext cx="2381250" cy="361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2" name="Picture 18" descr="MacOS wordmark (2017).svg">
              <a:extLst>
                <a:ext uri="{FF2B5EF4-FFF2-40B4-BE49-F238E27FC236}">
                  <a16:creationId xmlns:a16="http://schemas.microsoft.com/office/drawing/2014/main" id="{6AFCE058-20C9-4E0A-AA60-DF1762CD8D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8310" y="5603421"/>
              <a:ext cx="2381250" cy="561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4" name="Picture 20" descr="The word &quot;iOS&quot; in black San Francisco neo-grotesque sans-serif font.">
              <a:extLst>
                <a:ext uri="{FF2B5EF4-FFF2-40B4-BE49-F238E27FC236}">
                  <a16:creationId xmlns:a16="http://schemas.microsoft.com/office/drawing/2014/main" id="{162D8B06-DD10-46D4-A21D-6A6DAD0688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0580" y="5763388"/>
              <a:ext cx="714375" cy="352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6" name="Picture 22" descr="Windows 11 logo.svg">
              <a:extLst>
                <a:ext uri="{FF2B5EF4-FFF2-40B4-BE49-F238E27FC236}">
                  <a16:creationId xmlns:a16="http://schemas.microsoft.com/office/drawing/2014/main" id="{C7C80A26-D9F7-4094-AD93-52BA182FF0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4330" y="5147756"/>
              <a:ext cx="2381250" cy="438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84FE84B-50F4-402D-8AB4-5934BEB3B4D6}"/>
              </a:ext>
            </a:extLst>
          </p:cNvPr>
          <p:cNvGrpSpPr/>
          <p:nvPr/>
        </p:nvGrpSpPr>
        <p:grpSpPr>
          <a:xfrm>
            <a:off x="9014542" y="2293931"/>
            <a:ext cx="2302888" cy="1378392"/>
            <a:chOff x="8818245" y="2201500"/>
            <a:chExt cx="2731770" cy="1635099"/>
          </a:xfrm>
        </p:grpSpPr>
        <p:pic>
          <p:nvPicPr>
            <p:cNvPr id="1048" name="Picture 24" descr="UE Logo Black Centered.svg">
              <a:extLst>
                <a:ext uri="{FF2B5EF4-FFF2-40B4-BE49-F238E27FC236}">
                  <a16:creationId xmlns:a16="http://schemas.microsoft.com/office/drawing/2014/main" id="{ADFEE09A-805F-4F78-8789-AC0FABEB2E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18245" y="2201500"/>
              <a:ext cx="952500" cy="1038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2" name="Picture 28" descr="Source engine logo and wordmark.svg">
              <a:extLst>
                <a:ext uri="{FF2B5EF4-FFF2-40B4-BE49-F238E27FC236}">
                  <a16:creationId xmlns:a16="http://schemas.microsoft.com/office/drawing/2014/main" id="{8D0D1D4F-3A1E-43FE-B034-379753DFE9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51597" y="3198424"/>
              <a:ext cx="2095500" cy="638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4" name="Picture 30" descr="Unity 2021.svg">
              <a:extLst>
                <a:ext uri="{FF2B5EF4-FFF2-40B4-BE49-F238E27FC236}">
                  <a16:creationId xmlns:a16="http://schemas.microsoft.com/office/drawing/2014/main" id="{235C8C30-4EA7-4491-AAAB-F671C5653B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92665" y="2407849"/>
              <a:ext cx="1657350" cy="60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DC96662-06A0-4303-BC8E-58881C1BD8D8}"/>
              </a:ext>
            </a:extLst>
          </p:cNvPr>
          <p:cNvSpPr txBox="1"/>
          <p:nvPr/>
        </p:nvSpPr>
        <p:spPr>
          <a:xfrm>
            <a:off x="1128855" y="3707006"/>
            <a:ext cx="196720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Database engines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DDFD64E-D778-4A38-AC62-AD075A047714}"/>
              </a:ext>
            </a:extLst>
          </p:cNvPr>
          <p:cNvSpPr txBox="1"/>
          <p:nvPr/>
        </p:nvSpPr>
        <p:spPr>
          <a:xfrm>
            <a:off x="3833760" y="3707006"/>
            <a:ext cx="157774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Web browsers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3D1B7A7-57F5-4A60-92E9-252E93FD2F97}"/>
              </a:ext>
            </a:extLst>
          </p:cNvPr>
          <p:cNvSpPr txBox="1"/>
          <p:nvPr/>
        </p:nvSpPr>
        <p:spPr>
          <a:xfrm>
            <a:off x="6057177" y="3707006"/>
            <a:ext cx="202324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Operating systems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9F7AE06-EEF3-4F02-AEC0-E01D7C96B413}"/>
              </a:ext>
            </a:extLst>
          </p:cNvPr>
          <p:cNvSpPr txBox="1"/>
          <p:nvPr/>
        </p:nvSpPr>
        <p:spPr>
          <a:xfrm>
            <a:off x="9126958" y="3707006"/>
            <a:ext cx="219162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Video game engines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809082-17DD-43FC-A1FF-E1F144CD82BB}"/>
              </a:ext>
            </a:extLst>
          </p:cNvPr>
          <p:cNvSpPr txBox="1"/>
          <p:nvPr/>
        </p:nvSpPr>
        <p:spPr>
          <a:xfrm>
            <a:off x="1005504" y="4306653"/>
            <a:ext cx="10180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However, there are almost </a:t>
            </a:r>
            <a:r>
              <a:rPr lang="en-US" b="1" dirty="0">
                <a:latin typeface="+mj-lt"/>
              </a:rPr>
              <a:t>no</a:t>
            </a:r>
            <a:r>
              <a:rPr lang="en-US" dirty="0"/>
              <a:t> automated unit testing tool publicly available for real-world C++ programs,</a:t>
            </a:r>
          </a:p>
          <a:p>
            <a:r>
              <a:rPr lang="en-US" dirty="0"/>
              <a:t>although the need to automatically test C++ programs has been </a:t>
            </a:r>
            <a:r>
              <a:rPr lang="en-US" b="1" dirty="0">
                <a:latin typeface="+mj-lt"/>
              </a:rPr>
              <a:t>high</a:t>
            </a:r>
            <a:r>
              <a:rPr lang="en-US" dirty="0"/>
              <a:t>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F24C80A-9AE7-48FE-B40C-1F6C551AA9D8}"/>
              </a:ext>
            </a:extLst>
          </p:cNvPr>
          <p:cNvSpPr txBox="1"/>
          <p:nvPr/>
        </p:nvSpPr>
        <p:spPr>
          <a:xfrm>
            <a:off x="1027455" y="5183299"/>
            <a:ext cx="10289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Moreover, previous </a:t>
            </a:r>
            <a:r>
              <a:rPr lang="en-US" b="1" dirty="0">
                <a:latin typeface="+mj-lt"/>
              </a:rPr>
              <a:t>system-level testing</a:t>
            </a:r>
            <a:r>
              <a:rPr lang="en-US" dirty="0"/>
              <a:t> (e.g., AFL, KLEE) has </a:t>
            </a:r>
            <a:r>
              <a:rPr lang="en-US" b="1" dirty="0">
                <a:latin typeface="+mj-lt"/>
              </a:rPr>
              <a:t>very limited applicability</a:t>
            </a:r>
            <a:r>
              <a:rPr lang="en-US" dirty="0"/>
              <a:t> to generate 	</a:t>
            </a:r>
            <a:br>
              <a:rPr lang="en-US" dirty="0"/>
            </a:br>
            <a:r>
              <a:rPr lang="en-US" dirty="0"/>
              <a:t>unit-level test inputs, as it still requires </a:t>
            </a:r>
            <a:r>
              <a:rPr lang="en-US" b="1" dirty="0">
                <a:latin typeface="+mj-lt"/>
              </a:rPr>
              <a:t>manually-written stub drivers</a:t>
            </a:r>
            <a:r>
              <a:rPr lang="en-US" dirty="0"/>
              <a:t> to be provided by human testers.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363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9310"/>
    </mc:Choice>
    <mc:Fallback xmlns="">
      <p:transition advTm="393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27" grpId="0"/>
      <p:bldP spid="28" grpId="0"/>
      <p:bldP spid="29" grpId="0"/>
      <p:bldP spid="12" grpId="0"/>
      <p:bldP spid="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D2D17EC-FB62-494E-B548-60F81CBC6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New Crash Fix</a:t>
            </a:r>
            <a:br>
              <a:rPr lang="en-US" dirty="0"/>
            </a:br>
            <a:r>
              <a:rPr lang="en-US" dirty="0"/>
              <a:t>Bug Report in </a:t>
            </a:r>
            <a:r>
              <a:rPr lang="en-US" dirty="0" err="1"/>
              <a:t>Yaml</a:t>
            </a:r>
            <a:r>
              <a:rPr lang="en-US" dirty="0"/>
              <a:t>-CPP (1/2)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A21D7B5-2942-4921-9DC5-910FE90F2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4998720" cy="4555066"/>
          </a:xfrm>
        </p:spPr>
        <p:txBody>
          <a:bodyPr>
            <a:normAutofit/>
          </a:bodyPr>
          <a:lstStyle/>
          <a:p>
            <a:r>
              <a:rPr lang="en-US" dirty="0"/>
              <a:t>A crash bug has been reported to the developers of </a:t>
            </a:r>
            <a:r>
              <a:rPr lang="en-US" dirty="0" err="1"/>
              <a:t>Yaml</a:t>
            </a:r>
            <a:r>
              <a:rPr lang="en-US" dirty="0"/>
              <a:t>-CPP.</a:t>
            </a:r>
          </a:p>
          <a:p>
            <a:pPr lvl="1"/>
            <a:endParaRPr lang="en-US" dirty="0"/>
          </a:p>
          <a:p>
            <a:r>
              <a:rPr lang="en-US" dirty="0"/>
              <a:t>The crash was a due to an </a:t>
            </a:r>
            <a:r>
              <a:rPr lang="en-US" b="1" dirty="0"/>
              <a:t>incorrect type casting</a:t>
            </a:r>
            <a:r>
              <a:rPr lang="en-US" dirty="0"/>
              <a:t> in </a:t>
            </a:r>
            <a:r>
              <a:rPr lang="en-US" dirty="0">
                <a:latin typeface="+mj-lt"/>
              </a:rPr>
              <a:t>DecodeBase64</a:t>
            </a:r>
            <a:r>
              <a:rPr lang="en-US" dirty="0"/>
              <a:t> function (at L9).</a:t>
            </a:r>
          </a:p>
          <a:p>
            <a:pPr lvl="1"/>
            <a:r>
              <a:rPr lang="en-US" dirty="0"/>
              <a:t>The faulty code used </a:t>
            </a:r>
            <a:r>
              <a:rPr lang="en-US" dirty="0">
                <a:latin typeface="+mj-lt"/>
              </a:rPr>
              <a:t>unsigned int</a:t>
            </a:r>
            <a:r>
              <a:rPr lang="en-US" dirty="0"/>
              <a:t> to cast from the </a:t>
            </a:r>
            <a:r>
              <a:rPr lang="en-US" dirty="0">
                <a:latin typeface="+mj-lt"/>
              </a:rPr>
              <a:t>signed char</a:t>
            </a:r>
            <a:r>
              <a:rPr lang="en-US" dirty="0"/>
              <a:t> type </a:t>
            </a:r>
            <a:r>
              <a:rPr lang="en-US" dirty="0">
                <a:latin typeface="+mj-lt"/>
              </a:rPr>
              <a:t>input[</a:t>
            </a:r>
            <a:r>
              <a:rPr lang="en-US" dirty="0" err="1">
                <a:latin typeface="+mj-lt"/>
              </a:rPr>
              <a:t>i</a:t>
            </a:r>
            <a:r>
              <a:rPr lang="en-US" dirty="0">
                <a:latin typeface="+mj-lt"/>
              </a:rPr>
              <a:t>].</a:t>
            </a:r>
          </a:p>
          <a:p>
            <a:pPr lvl="1"/>
            <a:r>
              <a:rPr lang="en-US" dirty="0"/>
              <a:t>Negative values on </a:t>
            </a:r>
            <a:r>
              <a:rPr lang="en-US" dirty="0">
                <a:latin typeface="+mj-lt"/>
              </a:rPr>
              <a:t>input[</a:t>
            </a:r>
            <a:r>
              <a:rPr lang="en-US" dirty="0" err="1">
                <a:latin typeface="+mj-lt"/>
              </a:rPr>
              <a:t>i</a:t>
            </a:r>
            <a:r>
              <a:rPr lang="en-US" dirty="0">
                <a:latin typeface="+mj-lt"/>
              </a:rPr>
              <a:t>]</a:t>
            </a:r>
            <a:r>
              <a:rPr lang="en-US" dirty="0"/>
              <a:t> leads into an </a:t>
            </a:r>
            <a:r>
              <a:rPr lang="en-US" dirty="0">
                <a:latin typeface="+mj-lt"/>
              </a:rPr>
              <a:t>out-of-bound index</a:t>
            </a:r>
            <a:r>
              <a:rPr lang="en-US" dirty="0"/>
              <a:t> accesses on </a:t>
            </a:r>
            <a:r>
              <a:rPr lang="en-US" dirty="0">
                <a:latin typeface="+mj-lt"/>
              </a:rPr>
              <a:t>decoding</a:t>
            </a:r>
            <a:r>
              <a:rPr lang="en-US" dirty="0"/>
              <a:t> array.</a:t>
            </a:r>
          </a:p>
          <a:p>
            <a:pPr lvl="2"/>
            <a:r>
              <a:rPr lang="en-US" dirty="0"/>
              <a:t>The </a:t>
            </a:r>
            <a:r>
              <a:rPr lang="en-US" b="1" dirty="0">
                <a:latin typeface="+mj-lt"/>
              </a:rPr>
              <a:t>decoding</a:t>
            </a:r>
            <a:r>
              <a:rPr lang="en-US" dirty="0"/>
              <a:t> array size is only </a:t>
            </a:r>
            <a:r>
              <a:rPr lang="en-US" b="1" dirty="0">
                <a:latin typeface="+mj-lt"/>
              </a:rPr>
              <a:t>256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06FEA5-DD97-4A9D-9EDE-62D816A9C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ED8B-CEBF-4CF4-832D-2F6FDD64AE11}" type="slidenum">
              <a:rPr lang="en-US" smtClean="0"/>
              <a:t>20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4BEC55-AB8E-440B-8E3D-3F93E81FD7D2}"/>
              </a:ext>
            </a:extLst>
          </p:cNvPr>
          <p:cNvSpPr/>
          <p:nvPr/>
        </p:nvSpPr>
        <p:spPr>
          <a:xfrm>
            <a:off x="6273258" y="1930160"/>
            <a:ext cx="5747949" cy="329320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spc="-12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1600" spc="-12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1600" spc="-120" dirty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  <a:r>
              <a:rPr lang="en-US" sz="1600" spc="-120" dirty="0">
                <a:solidFill>
                  <a:srgbClr val="267F99"/>
                </a:solidFill>
                <a:latin typeface="Consolas" panose="020B0609020204030204" pitchFamily="49" charset="0"/>
              </a:rPr>
              <a:t>std</a:t>
            </a:r>
            <a:r>
              <a:rPr lang="en-US" sz="1600" spc="-120" dirty="0">
                <a:solidFill>
                  <a:srgbClr val="000000"/>
                </a:solidFill>
                <a:latin typeface="Consolas" panose="020B0609020204030204" pitchFamily="49" charset="0"/>
              </a:rPr>
              <a:t>::vector&lt;</a:t>
            </a:r>
            <a:r>
              <a:rPr lang="en-US" sz="1600" spc="-120" dirty="0">
                <a:solidFill>
                  <a:srgbClr val="0000FF"/>
                </a:solidFill>
                <a:latin typeface="Consolas" panose="020B0609020204030204" pitchFamily="49" charset="0"/>
              </a:rPr>
              <a:t>unsigned</a:t>
            </a:r>
            <a:r>
              <a:rPr lang="en-US" sz="1600" spc="-12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-120" dirty="0">
                <a:solidFill>
                  <a:srgbClr val="0000FF"/>
                </a:solidFill>
                <a:latin typeface="Consolas" panose="020B0609020204030204" pitchFamily="49" charset="0"/>
              </a:rPr>
              <a:t>char</a:t>
            </a:r>
            <a:r>
              <a:rPr lang="en-US" sz="1600" spc="-120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sz="1600" spc="-120" dirty="0">
                <a:solidFill>
                  <a:srgbClr val="795E26"/>
                </a:solidFill>
                <a:latin typeface="Consolas" panose="020B0609020204030204" pitchFamily="49" charset="0"/>
              </a:rPr>
              <a:t>DecodeBase64</a:t>
            </a:r>
            <a:r>
              <a:rPr lang="en-US" sz="1600" spc="-12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</a:p>
          <a:p>
            <a:r>
              <a:rPr lang="en-US" sz="1600" spc="-12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1600" spc="-12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600" spc="-120" dirty="0">
                <a:solidFill>
                  <a:srgbClr val="000000"/>
                </a:solidFill>
                <a:latin typeface="Consolas" panose="020B0609020204030204" pitchFamily="49" charset="0"/>
              </a:rPr>
              <a:t>:     </a:t>
            </a:r>
            <a:r>
              <a:rPr lang="en-US" sz="1600" spc="-120" dirty="0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1600" spc="-12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-120" dirty="0">
                <a:solidFill>
                  <a:srgbClr val="267F99"/>
                </a:solidFill>
                <a:latin typeface="Consolas" panose="020B0609020204030204" pitchFamily="49" charset="0"/>
              </a:rPr>
              <a:t>std</a:t>
            </a:r>
            <a:r>
              <a:rPr lang="en-US" sz="1600" spc="-120" dirty="0">
                <a:solidFill>
                  <a:srgbClr val="000000"/>
                </a:solidFill>
                <a:latin typeface="Consolas" panose="020B0609020204030204" pitchFamily="49" charset="0"/>
              </a:rPr>
              <a:t>::string &amp;input</a:t>
            </a:r>
          </a:p>
          <a:p>
            <a:r>
              <a:rPr lang="en-US" sz="1600" spc="-12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1600" spc="-120" dirty="0">
                <a:solidFill>
                  <a:srgbClr val="098658"/>
                </a:solidFill>
                <a:latin typeface="Consolas" panose="020B0609020204030204" pitchFamily="49" charset="0"/>
              </a:rPr>
              <a:t>3</a:t>
            </a:r>
            <a:r>
              <a:rPr lang="en-US" sz="1600" spc="-120" dirty="0">
                <a:solidFill>
                  <a:srgbClr val="000000"/>
                </a:solidFill>
                <a:latin typeface="Consolas" panose="020B0609020204030204" pitchFamily="49" charset="0"/>
              </a:rPr>
              <a:t>: ) {</a:t>
            </a:r>
          </a:p>
          <a:p>
            <a:r>
              <a:rPr lang="en-US" sz="1600" spc="-12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1600" spc="-120" dirty="0">
                <a:solidFill>
                  <a:srgbClr val="098658"/>
                </a:solidFill>
                <a:latin typeface="Consolas" panose="020B0609020204030204" pitchFamily="49" charset="0"/>
              </a:rPr>
              <a:t>4</a:t>
            </a:r>
            <a:r>
              <a:rPr lang="en-US" sz="1600" spc="-120" dirty="0">
                <a:solidFill>
                  <a:srgbClr val="000000"/>
                </a:solidFill>
                <a:latin typeface="Consolas" panose="020B0609020204030204" pitchFamily="49" charset="0"/>
              </a:rPr>
              <a:t>:   </a:t>
            </a:r>
            <a:r>
              <a:rPr lang="en-US" sz="1600" spc="-120" dirty="0">
                <a:solidFill>
                  <a:srgbClr val="AF00DB"/>
                </a:solidFill>
                <a:latin typeface="Consolas" panose="020B0609020204030204" pitchFamily="49" charset="0"/>
              </a:rPr>
              <a:t>using</a:t>
            </a:r>
            <a:r>
              <a:rPr lang="en-US" sz="1600" spc="-12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-120" dirty="0" err="1">
                <a:solidFill>
                  <a:srgbClr val="267F99"/>
                </a:solidFill>
                <a:latin typeface="Consolas" panose="020B0609020204030204" pitchFamily="49" charset="0"/>
              </a:rPr>
              <a:t>ret_type</a:t>
            </a:r>
            <a:r>
              <a:rPr lang="en-US" sz="1600" spc="-12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spc="-120" dirty="0">
                <a:solidFill>
                  <a:srgbClr val="267F99"/>
                </a:solidFill>
                <a:latin typeface="Consolas" panose="020B0609020204030204" pitchFamily="49" charset="0"/>
              </a:rPr>
              <a:t>std</a:t>
            </a:r>
            <a:r>
              <a:rPr lang="en-US" sz="1600" spc="-12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spc="-120" dirty="0">
                <a:solidFill>
                  <a:srgbClr val="267F99"/>
                </a:solidFill>
                <a:latin typeface="Consolas" panose="020B0609020204030204" pitchFamily="49" charset="0"/>
              </a:rPr>
              <a:t>vector</a:t>
            </a:r>
            <a:r>
              <a:rPr lang="en-US" sz="1600" spc="-12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600" spc="-120" dirty="0">
                <a:solidFill>
                  <a:srgbClr val="0000FF"/>
                </a:solidFill>
                <a:latin typeface="Consolas" panose="020B0609020204030204" pitchFamily="49" charset="0"/>
              </a:rPr>
              <a:t>unsigned</a:t>
            </a:r>
            <a:r>
              <a:rPr lang="en-US" sz="1600" spc="-12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-120" dirty="0">
                <a:solidFill>
                  <a:srgbClr val="0000FF"/>
                </a:solidFill>
                <a:latin typeface="Consolas" panose="020B0609020204030204" pitchFamily="49" charset="0"/>
              </a:rPr>
              <a:t>char</a:t>
            </a:r>
            <a:r>
              <a:rPr lang="en-US" sz="1600" spc="-120" dirty="0">
                <a:solidFill>
                  <a:srgbClr val="000000"/>
                </a:solidFill>
                <a:latin typeface="Consolas" panose="020B0609020204030204" pitchFamily="49" charset="0"/>
              </a:rPr>
              <a:t>&gt;;</a:t>
            </a:r>
          </a:p>
          <a:p>
            <a:r>
              <a:rPr lang="en-US" sz="1600" spc="-12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1600" spc="-120" dirty="0">
                <a:solidFill>
                  <a:srgbClr val="098658"/>
                </a:solidFill>
                <a:latin typeface="Consolas" panose="020B0609020204030204" pitchFamily="49" charset="0"/>
              </a:rPr>
              <a:t>5</a:t>
            </a:r>
            <a:r>
              <a:rPr lang="en-US" sz="1600" spc="-120" dirty="0">
                <a:solidFill>
                  <a:srgbClr val="000000"/>
                </a:solidFill>
                <a:latin typeface="Consolas" panose="020B0609020204030204" pitchFamily="49" charset="0"/>
              </a:rPr>
              <a:t>:   </a:t>
            </a:r>
            <a:r>
              <a:rPr lang="en-US" sz="1600" spc="-120" dirty="0">
                <a:solidFill>
                  <a:srgbClr val="AF00DB"/>
                </a:solidFill>
                <a:latin typeface="Consolas" panose="020B0609020204030204" pitchFamily="49" charset="0"/>
              </a:rPr>
              <a:t>if</a:t>
            </a:r>
            <a:r>
              <a:rPr lang="en-US" sz="1600" spc="-12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600" spc="-120" dirty="0" err="1">
                <a:solidFill>
                  <a:srgbClr val="001080"/>
                </a:solidFill>
                <a:latin typeface="Consolas" panose="020B0609020204030204" pitchFamily="49" charset="0"/>
              </a:rPr>
              <a:t>input</a:t>
            </a:r>
            <a:r>
              <a:rPr lang="en-US" sz="1600" spc="-12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spc="-120" dirty="0" err="1">
                <a:solidFill>
                  <a:srgbClr val="795E26"/>
                </a:solidFill>
                <a:latin typeface="Consolas" panose="020B0609020204030204" pitchFamily="49" charset="0"/>
              </a:rPr>
              <a:t>empty</a:t>
            </a:r>
            <a:r>
              <a:rPr lang="en-US" sz="1600" spc="-120" dirty="0">
                <a:solidFill>
                  <a:srgbClr val="000000"/>
                </a:solidFill>
                <a:latin typeface="Consolas" panose="020B0609020204030204" pitchFamily="49" charset="0"/>
              </a:rPr>
              <a:t>()) </a:t>
            </a:r>
            <a:r>
              <a:rPr lang="en-US" sz="1600" spc="-120" dirty="0">
                <a:solidFill>
                  <a:srgbClr val="AF00DB"/>
                </a:solidFill>
                <a:latin typeface="Consolas" panose="020B0609020204030204" pitchFamily="49" charset="0"/>
              </a:rPr>
              <a:t>return</a:t>
            </a:r>
            <a:r>
              <a:rPr lang="en-US" sz="1600" spc="-12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-120" dirty="0" err="1">
                <a:solidFill>
                  <a:srgbClr val="795E26"/>
                </a:solidFill>
                <a:latin typeface="Consolas" panose="020B0609020204030204" pitchFamily="49" charset="0"/>
              </a:rPr>
              <a:t>ret_type</a:t>
            </a:r>
            <a:r>
              <a:rPr lang="en-US" sz="1600" spc="-12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1600" spc="-12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1600" spc="-120" dirty="0">
                <a:solidFill>
                  <a:srgbClr val="098658"/>
                </a:solidFill>
                <a:latin typeface="Consolas" panose="020B0609020204030204" pitchFamily="49" charset="0"/>
              </a:rPr>
              <a:t>6</a:t>
            </a:r>
            <a:r>
              <a:rPr lang="en-US" sz="1600" spc="-120" dirty="0">
                <a:solidFill>
                  <a:srgbClr val="000000"/>
                </a:solidFill>
                <a:latin typeface="Consolas" panose="020B0609020204030204" pitchFamily="49" charset="0"/>
              </a:rPr>
              <a:t>:   ...</a:t>
            </a:r>
          </a:p>
          <a:p>
            <a:r>
              <a:rPr lang="en-US" sz="1600" spc="-12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1600" spc="-120" dirty="0">
                <a:solidFill>
                  <a:srgbClr val="098658"/>
                </a:solidFill>
                <a:latin typeface="Consolas" panose="020B0609020204030204" pitchFamily="49" charset="0"/>
              </a:rPr>
              <a:t>7</a:t>
            </a:r>
            <a:r>
              <a:rPr lang="en-US" sz="1600" spc="-120" dirty="0">
                <a:solidFill>
                  <a:srgbClr val="000000"/>
                </a:solidFill>
                <a:latin typeface="Consolas" panose="020B0609020204030204" pitchFamily="49" charset="0"/>
              </a:rPr>
              <a:t>:   </a:t>
            </a:r>
            <a:r>
              <a:rPr lang="en-US" sz="1600" spc="-120" dirty="0">
                <a:solidFill>
                  <a:srgbClr val="AF00DB"/>
                </a:solidFill>
                <a:latin typeface="Consolas" panose="020B0609020204030204" pitchFamily="49" charset="0"/>
              </a:rPr>
              <a:t>for</a:t>
            </a:r>
            <a:r>
              <a:rPr lang="en-US" sz="1600" spc="-12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600" spc="-120" dirty="0">
                <a:solidFill>
                  <a:srgbClr val="267F99"/>
                </a:solidFill>
                <a:latin typeface="Consolas" panose="020B0609020204030204" pitchFamily="49" charset="0"/>
              </a:rPr>
              <a:t>std</a:t>
            </a:r>
            <a:r>
              <a:rPr lang="en-US" sz="1600" spc="-12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spc="-120" dirty="0" err="1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en-US" sz="1600" spc="-12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-12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1600" spc="-12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spc="-12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600" spc="-12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1600" spc="-12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1600" spc="-120" dirty="0">
                <a:solidFill>
                  <a:srgbClr val="000000"/>
                </a:solidFill>
                <a:latin typeface="Consolas" panose="020B0609020204030204" pitchFamily="49" charset="0"/>
              </a:rPr>
              <a:t> &lt; </a:t>
            </a:r>
            <a:r>
              <a:rPr lang="en-US" sz="1600" spc="-120" dirty="0" err="1">
                <a:solidFill>
                  <a:srgbClr val="001080"/>
                </a:solidFill>
                <a:latin typeface="Consolas" panose="020B0609020204030204" pitchFamily="49" charset="0"/>
              </a:rPr>
              <a:t>input</a:t>
            </a:r>
            <a:r>
              <a:rPr lang="en-US" sz="1600" spc="-12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spc="-120" dirty="0" err="1">
                <a:solidFill>
                  <a:srgbClr val="795E26"/>
                </a:solidFill>
                <a:latin typeface="Consolas" panose="020B0609020204030204" pitchFamily="49" charset="0"/>
              </a:rPr>
              <a:t>size</a:t>
            </a:r>
            <a:r>
              <a:rPr lang="en-US" sz="1600" spc="-120" dirty="0">
                <a:solidFill>
                  <a:srgbClr val="000000"/>
                </a:solidFill>
                <a:latin typeface="Consolas" panose="020B0609020204030204" pitchFamily="49" charset="0"/>
              </a:rPr>
              <a:t>(); </a:t>
            </a:r>
            <a:r>
              <a:rPr lang="en-US" sz="1600" spc="-12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1600" spc="-120" dirty="0">
                <a:solidFill>
                  <a:srgbClr val="000000"/>
                </a:solidFill>
                <a:latin typeface="Consolas" panose="020B0609020204030204" pitchFamily="49" charset="0"/>
              </a:rPr>
              <a:t>++) { ...</a:t>
            </a:r>
          </a:p>
          <a:p>
            <a:r>
              <a:rPr lang="en-US" sz="1600" spc="-12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1600" spc="-120" dirty="0">
                <a:solidFill>
                  <a:srgbClr val="098658"/>
                </a:solidFill>
                <a:latin typeface="Consolas" panose="020B0609020204030204" pitchFamily="49" charset="0"/>
              </a:rPr>
              <a:t>8</a:t>
            </a:r>
            <a:r>
              <a:rPr lang="en-US" sz="1600" spc="-120" dirty="0">
                <a:solidFill>
                  <a:srgbClr val="000000"/>
                </a:solidFill>
                <a:latin typeface="Consolas" panose="020B0609020204030204" pitchFamily="49" charset="0"/>
              </a:rPr>
              <a:t>:     </a:t>
            </a:r>
            <a:r>
              <a:rPr lang="en-US" sz="1600" spc="-120" dirty="0">
                <a:solidFill>
                  <a:srgbClr val="0000FF"/>
                </a:solidFill>
                <a:latin typeface="Consolas" panose="020B0609020204030204" pitchFamily="49" charset="0"/>
              </a:rPr>
              <a:t>unsigned</a:t>
            </a:r>
            <a:r>
              <a:rPr lang="en-US" sz="1600" spc="-12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-120" dirty="0">
                <a:solidFill>
                  <a:srgbClr val="0000FF"/>
                </a:solidFill>
                <a:latin typeface="Consolas" panose="020B0609020204030204" pitchFamily="49" charset="0"/>
              </a:rPr>
              <a:t>char</a:t>
            </a:r>
            <a:r>
              <a:rPr lang="en-US" sz="1600" spc="-120" dirty="0">
                <a:solidFill>
                  <a:srgbClr val="000000"/>
                </a:solidFill>
                <a:latin typeface="Consolas" panose="020B0609020204030204" pitchFamily="49" charset="0"/>
              </a:rPr>
              <a:t> d = </a:t>
            </a:r>
          </a:p>
          <a:p>
            <a:r>
              <a:rPr lang="en-US" sz="1600" spc="-12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-120" dirty="0">
                <a:solidFill>
                  <a:srgbClr val="098658"/>
                </a:solidFill>
                <a:latin typeface="Consolas" panose="020B0609020204030204" pitchFamily="49" charset="0"/>
              </a:rPr>
              <a:t>9</a:t>
            </a:r>
            <a:r>
              <a:rPr lang="en-US" sz="1600" spc="-120" dirty="0">
                <a:solidFill>
                  <a:srgbClr val="000000"/>
                </a:solidFill>
                <a:latin typeface="Consolas" panose="020B0609020204030204" pitchFamily="49" charset="0"/>
              </a:rPr>
              <a:t>:       </a:t>
            </a:r>
            <a:r>
              <a:rPr lang="en-US" sz="1600" spc="-120" dirty="0">
                <a:solidFill>
                  <a:srgbClr val="001080"/>
                </a:solidFill>
                <a:latin typeface="Consolas" panose="020B0609020204030204" pitchFamily="49" charset="0"/>
              </a:rPr>
              <a:t>decoding</a:t>
            </a:r>
            <a:r>
              <a:rPr lang="en-US" sz="1600" spc="-12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1600" spc="-120" dirty="0" err="1">
                <a:solidFill>
                  <a:srgbClr val="0000FF"/>
                </a:solidFill>
                <a:latin typeface="Consolas" panose="020B0609020204030204" pitchFamily="49" charset="0"/>
              </a:rPr>
              <a:t>static_cast</a:t>
            </a:r>
            <a:r>
              <a:rPr lang="en-US" sz="1600" spc="-12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600" spc="-120" dirty="0">
                <a:solidFill>
                  <a:srgbClr val="0000FF"/>
                </a:solidFill>
                <a:latin typeface="Consolas" panose="020B0609020204030204" pitchFamily="49" charset="0"/>
              </a:rPr>
              <a:t>unsigned</a:t>
            </a:r>
            <a:r>
              <a:rPr lang="en-US" sz="1600" spc="-120" dirty="0">
                <a:solidFill>
                  <a:srgbClr val="000000"/>
                </a:solidFill>
                <a:latin typeface="Consolas" panose="020B0609020204030204" pitchFamily="49" charset="0"/>
              </a:rPr>
              <a:t>&gt;(</a:t>
            </a:r>
            <a:r>
              <a:rPr lang="en-US" sz="1600" spc="-120" dirty="0">
                <a:solidFill>
                  <a:srgbClr val="001080"/>
                </a:solidFill>
                <a:latin typeface="Consolas" panose="020B0609020204030204" pitchFamily="49" charset="0"/>
              </a:rPr>
              <a:t>input</a:t>
            </a:r>
            <a:r>
              <a:rPr lang="en-US" sz="1600" spc="-12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1600" spc="-12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1600" spc="-120" dirty="0">
                <a:solidFill>
                  <a:srgbClr val="000000"/>
                </a:solidFill>
                <a:latin typeface="Consolas" panose="020B0609020204030204" pitchFamily="49" charset="0"/>
              </a:rPr>
              <a:t>])];</a:t>
            </a:r>
          </a:p>
          <a:p>
            <a:r>
              <a:rPr lang="en-US" sz="1600" spc="-120" dirty="0">
                <a:solidFill>
                  <a:srgbClr val="098658"/>
                </a:solidFill>
                <a:latin typeface="Consolas" panose="020B0609020204030204" pitchFamily="49" charset="0"/>
              </a:rPr>
              <a:t>10</a:t>
            </a:r>
            <a:r>
              <a:rPr lang="en-US" sz="1600" spc="-120" dirty="0">
                <a:solidFill>
                  <a:srgbClr val="000000"/>
                </a:solidFill>
                <a:latin typeface="Consolas" panose="020B0609020204030204" pitchFamily="49" charset="0"/>
              </a:rPr>
              <a:t>:     </a:t>
            </a:r>
            <a:r>
              <a:rPr lang="en-US" sz="1600" spc="-120" dirty="0">
                <a:solidFill>
                  <a:srgbClr val="AF00DB"/>
                </a:solidFill>
                <a:latin typeface="Consolas" panose="020B0609020204030204" pitchFamily="49" charset="0"/>
              </a:rPr>
              <a:t>if</a:t>
            </a:r>
            <a:r>
              <a:rPr lang="en-US" sz="1600" spc="-120" dirty="0">
                <a:solidFill>
                  <a:srgbClr val="000000"/>
                </a:solidFill>
                <a:latin typeface="Consolas" panose="020B0609020204030204" pitchFamily="49" charset="0"/>
              </a:rPr>
              <a:t> (d == </a:t>
            </a:r>
            <a:r>
              <a:rPr lang="en-US" sz="1600" spc="-120" dirty="0">
                <a:solidFill>
                  <a:srgbClr val="098658"/>
                </a:solidFill>
                <a:latin typeface="Consolas" panose="020B0609020204030204" pitchFamily="49" charset="0"/>
              </a:rPr>
              <a:t>255</a:t>
            </a:r>
            <a:r>
              <a:rPr lang="en-US" sz="1600" spc="-12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sz="1600" spc="-120" dirty="0">
                <a:solidFill>
                  <a:srgbClr val="098658"/>
                </a:solidFill>
                <a:latin typeface="Consolas" panose="020B0609020204030204" pitchFamily="49" charset="0"/>
              </a:rPr>
              <a:t>11</a:t>
            </a:r>
            <a:r>
              <a:rPr lang="en-US" sz="1600" spc="-120" dirty="0">
                <a:solidFill>
                  <a:srgbClr val="000000"/>
                </a:solidFill>
                <a:latin typeface="Consolas" panose="020B0609020204030204" pitchFamily="49" charset="0"/>
              </a:rPr>
              <a:t>:       </a:t>
            </a:r>
            <a:r>
              <a:rPr lang="en-US" sz="1600" spc="-120" dirty="0">
                <a:solidFill>
                  <a:srgbClr val="AF00DB"/>
                </a:solidFill>
                <a:latin typeface="Consolas" panose="020B0609020204030204" pitchFamily="49" charset="0"/>
              </a:rPr>
              <a:t>return</a:t>
            </a:r>
            <a:r>
              <a:rPr lang="en-US" sz="1600" spc="-12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-120" dirty="0" err="1">
                <a:solidFill>
                  <a:srgbClr val="795E26"/>
                </a:solidFill>
                <a:latin typeface="Consolas" panose="020B0609020204030204" pitchFamily="49" charset="0"/>
              </a:rPr>
              <a:t>ret_type</a:t>
            </a:r>
            <a:r>
              <a:rPr lang="en-US" sz="1600" spc="-12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1600" spc="-120" dirty="0">
                <a:solidFill>
                  <a:srgbClr val="098658"/>
                </a:solidFill>
                <a:latin typeface="Consolas" panose="020B0609020204030204" pitchFamily="49" charset="0"/>
              </a:rPr>
              <a:t>12</a:t>
            </a:r>
            <a:r>
              <a:rPr lang="en-US" sz="1600" spc="-120" dirty="0">
                <a:solidFill>
                  <a:srgbClr val="000000"/>
                </a:solidFill>
                <a:latin typeface="Consolas" panose="020B0609020204030204" pitchFamily="49" charset="0"/>
              </a:rPr>
              <a:t>:   ...</a:t>
            </a:r>
          </a:p>
          <a:p>
            <a:r>
              <a:rPr lang="en-US" sz="1600" spc="-120" dirty="0">
                <a:solidFill>
                  <a:srgbClr val="098658"/>
                </a:solidFill>
                <a:latin typeface="Consolas" panose="020B0609020204030204" pitchFamily="49" charset="0"/>
              </a:rPr>
              <a:t>13</a:t>
            </a:r>
            <a:r>
              <a:rPr lang="en-US" sz="1600" spc="-120" dirty="0">
                <a:solidFill>
                  <a:srgbClr val="000000"/>
                </a:solidFill>
                <a:latin typeface="Consolas" panose="020B0609020204030204" pitchFamily="49" charset="0"/>
              </a:rPr>
              <a:t>: }</a:t>
            </a:r>
            <a:endParaRPr lang="en-US" sz="1600" b="0" spc="-12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F036B1D-D29D-4229-A161-D1900E149B80}"/>
              </a:ext>
            </a:extLst>
          </p:cNvPr>
          <p:cNvSpPr/>
          <p:nvPr/>
        </p:nvSpPr>
        <p:spPr>
          <a:xfrm>
            <a:off x="6273257" y="3909848"/>
            <a:ext cx="5747949" cy="2522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A277E8-F541-4E7A-8B88-CE56C6EB45AB}"/>
              </a:ext>
            </a:extLst>
          </p:cNvPr>
          <p:cNvSpPr txBox="1"/>
          <p:nvPr/>
        </p:nvSpPr>
        <p:spPr>
          <a:xfrm>
            <a:off x="11155680" y="4138735"/>
            <a:ext cx="912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+mj-lt"/>
              </a:rPr>
              <a:t>FAULTY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406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4638"/>
    </mc:Choice>
    <mc:Fallback xmlns="">
      <p:transition advTm="146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2" grpId="0" animBg="1"/>
      <p:bldP spid="13" grpId="0" animBg="1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D2D17EC-FB62-494E-B548-60F81CBC6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New Crash Fix</a:t>
            </a:r>
            <a:br>
              <a:rPr lang="en-US" dirty="0"/>
            </a:br>
            <a:r>
              <a:rPr lang="en-US" dirty="0"/>
              <a:t>Bug Report in </a:t>
            </a:r>
            <a:r>
              <a:rPr lang="en-US" dirty="0" err="1"/>
              <a:t>Yaml</a:t>
            </a:r>
            <a:r>
              <a:rPr lang="en-US" dirty="0"/>
              <a:t>-CPP (2/2)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A21D7B5-2942-4921-9DC5-910FE90F2E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patch has been approved and merged to the master branch.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06FEA5-DD97-4A9D-9EDE-62D816A9C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ED8B-CEBF-4CF4-832D-2F6FDD64AE11}" type="slidenum">
              <a:rPr lang="en-US" smtClean="0"/>
              <a:t>21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3AFD14E-C50F-4CF6-A62D-0D27DEC5887D}"/>
              </a:ext>
            </a:extLst>
          </p:cNvPr>
          <p:cNvGrpSpPr/>
          <p:nvPr/>
        </p:nvGrpSpPr>
        <p:grpSpPr>
          <a:xfrm>
            <a:off x="5662206" y="2970789"/>
            <a:ext cx="6404828" cy="2605584"/>
            <a:chOff x="479568" y="2283506"/>
            <a:chExt cx="4899212" cy="199307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70CC334-9C72-47E8-B01E-70B71D5152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29178"/>
            <a:stretch/>
          </p:blipFill>
          <p:spPr>
            <a:xfrm>
              <a:off x="479568" y="2283506"/>
              <a:ext cx="4899212" cy="199307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4948E7D-9460-43E8-B57E-D3E79A5E9248}"/>
                </a:ext>
              </a:extLst>
            </p:cNvPr>
            <p:cNvSpPr/>
            <p:nvPr/>
          </p:nvSpPr>
          <p:spPr>
            <a:xfrm>
              <a:off x="826658" y="3162674"/>
              <a:ext cx="4552122" cy="304800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A2104130-690F-4449-A3F8-5832FD403D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926" y="2328051"/>
            <a:ext cx="5304769" cy="324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91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060"/>
    </mc:Choice>
    <mc:Fallback xmlns="">
      <p:transition advTm="90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D777BA0-46E0-42DF-8CAD-0FCBF7D3E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89E01F-2E35-4434-BB21-4A69DFE294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This work presents </a:t>
            </a:r>
            <a:r>
              <a:rPr lang="en-US" b="1" dirty="0">
                <a:latin typeface="+mj-lt"/>
              </a:rPr>
              <a:t>CITRUS</a:t>
            </a:r>
            <a:r>
              <a:rPr lang="en-US" dirty="0"/>
              <a:t>, which is a new </a:t>
            </a:r>
            <a:r>
              <a:rPr lang="en-US" b="1" dirty="0">
                <a:latin typeface="+mj-lt"/>
              </a:rPr>
              <a:t>automated unit-level testing tool</a:t>
            </a:r>
            <a:r>
              <a:rPr lang="en-US" b="1" dirty="0"/>
              <a:t> </a:t>
            </a:r>
            <a:r>
              <a:rPr lang="en-US" dirty="0"/>
              <a:t>targeting C++ programs based on method call sequence generation to </a:t>
            </a:r>
            <a:r>
              <a:rPr lang="en-US" b="1" dirty="0">
                <a:latin typeface="+mj-lt"/>
              </a:rPr>
              <a:t>produce test cases automatically</a:t>
            </a:r>
            <a:r>
              <a:rPr lang="en-US" dirty="0"/>
              <a:t>.</a:t>
            </a:r>
          </a:p>
          <a:p>
            <a:pPr>
              <a:spcAft>
                <a:spcPts val="1200"/>
              </a:spcAft>
            </a:pPr>
            <a:r>
              <a:rPr lang="en-US" dirty="0"/>
              <a:t>CITRUS handles </a:t>
            </a:r>
            <a:r>
              <a:rPr lang="en-US" b="1" dirty="0">
                <a:latin typeface="+mj-lt"/>
              </a:rPr>
              <a:t>challenging technical issues</a:t>
            </a:r>
            <a:r>
              <a:rPr lang="en-US" b="1" dirty="0"/>
              <a:t> </a:t>
            </a:r>
            <a:r>
              <a:rPr lang="en-US" dirty="0"/>
              <a:t>of </a:t>
            </a:r>
            <a:r>
              <a:rPr lang="en-US" b="1" dirty="0">
                <a:latin typeface="+mj-lt"/>
              </a:rPr>
              <a:t>C++ language features</a:t>
            </a:r>
            <a:r>
              <a:rPr lang="en-US" b="1" dirty="0"/>
              <a:t> </a:t>
            </a:r>
            <a:r>
              <a:rPr lang="en-US" dirty="0"/>
              <a:t>in unit-level, such as 	</a:t>
            </a:r>
            <a:br>
              <a:rPr lang="en-US" dirty="0"/>
            </a:br>
            <a:r>
              <a:rPr lang="en-US" dirty="0"/>
              <a:t>template instantiation, complex STL classes, implicit constructors, and so on.</a:t>
            </a:r>
          </a:p>
          <a:p>
            <a:pPr>
              <a:spcAft>
                <a:spcPts val="1200"/>
              </a:spcAft>
            </a:pPr>
            <a:r>
              <a:rPr lang="en-US" dirty="0"/>
              <a:t>On </a:t>
            </a:r>
            <a:r>
              <a:rPr lang="en-US" b="1" dirty="0">
                <a:latin typeface="+mj-lt"/>
              </a:rPr>
              <a:t>8 real-world C++ programs</a:t>
            </a:r>
            <a:r>
              <a:rPr lang="en-US" dirty="0"/>
              <a:t>, we have demonstrated that CITRUS achieved </a:t>
            </a:r>
            <a:r>
              <a:rPr lang="en-US" b="1" dirty="0">
                <a:latin typeface="+mj-lt"/>
              </a:rPr>
              <a:t>high statement coverage</a:t>
            </a:r>
            <a:r>
              <a:rPr lang="en-US" dirty="0"/>
              <a:t> (up to 95%) and </a:t>
            </a:r>
            <a:r>
              <a:rPr lang="en-US" b="1" dirty="0">
                <a:latin typeface="+mj-lt"/>
              </a:rPr>
              <a:t>high branch coverage</a:t>
            </a:r>
            <a:r>
              <a:rPr lang="en-US" b="1" dirty="0"/>
              <a:t> </a:t>
            </a:r>
            <a:r>
              <a:rPr lang="en-US" dirty="0"/>
              <a:t>(up to 79%).</a:t>
            </a:r>
          </a:p>
          <a:p>
            <a:pPr>
              <a:spcAft>
                <a:spcPts val="1200"/>
              </a:spcAft>
            </a:pPr>
            <a:r>
              <a:rPr lang="en-US" dirty="0"/>
              <a:t>We have demonstrated that CITRUS had successfully </a:t>
            </a:r>
            <a:r>
              <a:rPr lang="en-US" b="1" dirty="0">
                <a:latin typeface="+mj-lt"/>
              </a:rPr>
              <a:t>discovered crash bug</a:t>
            </a:r>
            <a:r>
              <a:rPr lang="en-US" dirty="0"/>
              <a:t>.</a:t>
            </a:r>
          </a:p>
          <a:p>
            <a:pPr>
              <a:spcAft>
                <a:spcPts val="1200"/>
              </a:spcAft>
            </a:pPr>
            <a:r>
              <a:rPr lang="en-US" dirty="0"/>
              <a:t>CITRUS is </a:t>
            </a:r>
            <a:r>
              <a:rPr lang="en-US" b="1" dirty="0">
                <a:latin typeface="+mj-lt"/>
              </a:rPr>
              <a:t>one of the very few</a:t>
            </a:r>
            <a:r>
              <a:rPr lang="en-US" b="1" dirty="0"/>
              <a:t> </a:t>
            </a:r>
            <a:r>
              <a:rPr lang="en-US" dirty="0"/>
              <a:t>existing C++ testing tools, which is now available at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F86063-B839-431D-AEEF-173595178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ED8B-CEBF-4CF4-832D-2F6FDD64AE11}" type="slidenum">
              <a:rPr lang="en-US" smtClean="0"/>
              <a:t>22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DC83763-5AD0-4DF9-9E4C-91624A84F3BC}"/>
              </a:ext>
            </a:extLst>
          </p:cNvPr>
          <p:cNvSpPr/>
          <p:nvPr/>
        </p:nvSpPr>
        <p:spPr>
          <a:xfrm>
            <a:off x="3896135" y="5468984"/>
            <a:ext cx="4399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000" dirty="0">
                <a:hlinkClick r:id="rId4"/>
              </a:rPr>
              <a:t>https://github.com/swtv-kaist/CITRUS</a:t>
            </a:r>
            <a:r>
              <a:rPr lang="en-US" sz="2000" dirty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200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9241"/>
    </mc:Choice>
    <mc:Fallback xmlns="">
      <p:transition advTm="492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4615E-DB90-425B-A8F4-871C3D429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6126E2-CE85-4963-B731-E418025F9F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>
                <a:latin typeface="+mj-lt"/>
              </a:rPr>
              <a:t>Support more complex C++ features</a:t>
            </a:r>
            <a:r>
              <a:rPr lang="en-US" dirty="0"/>
              <a:t>, such as more recent STL classes, function pointers, STL’s threads and synchronization locks, and so on.</a:t>
            </a:r>
          </a:p>
          <a:p>
            <a:pPr>
              <a:spcAft>
                <a:spcPts val="1200"/>
              </a:spcAft>
            </a:pPr>
            <a:r>
              <a:rPr lang="en-US" dirty="0">
                <a:latin typeface="+mj-lt"/>
              </a:rPr>
              <a:t>Introduce a new function selection heuristic</a:t>
            </a:r>
            <a:r>
              <a:rPr lang="en-US" dirty="0"/>
              <a:t> to prioritize complex functions that require more attention to be extensively tested.</a:t>
            </a:r>
          </a:p>
          <a:p>
            <a:pPr>
              <a:spcAft>
                <a:spcPts val="1200"/>
              </a:spcAft>
            </a:pPr>
            <a:r>
              <a:rPr lang="en-US" dirty="0">
                <a:latin typeface="+mj-lt"/>
              </a:rPr>
              <a:t>Reduce the false positive crash reports </a:t>
            </a:r>
            <a:r>
              <a:rPr lang="en-US" dirty="0"/>
              <a:t>by a more careful crash filtering, and </a:t>
            </a:r>
            <a:br>
              <a:rPr lang="en-US" dirty="0"/>
            </a:br>
            <a:r>
              <a:rPr lang="en-US" dirty="0"/>
              <a:t>more effective crash de-duplication scheme.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868483-0A71-4F84-A300-46221304B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ED8B-CEBF-4CF4-832D-2F6FDD64AE11}" type="slidenum">
              <a:rPr lang="en-US" smtClean="0"/>
              <a:t>23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00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3117"/>
    </mc:Choice>
    <mc:Fallback xmlns="">
      <p:transition advTm="331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BA7F757-F3FA-49B8-97EC-B1616B374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Thank You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18B6118-1DFD-4399-AB8D-846C2D1136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ED44B2-2AAE-4206-8638-25393FB78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ED8B-CEBF-4CF4-832D-2F6FDD64AE1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4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399"/>
    </mc:Choice>
    <mc:Fallback xmlns="">
      <p:transition advTm="3399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5CDE1-1A35-4174-AB08-7BA9A77B5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700" dirty="0">
                <a:solidFill>
                  <a:schemeClr val="accent1"/>
                </a:solidFill>
              </a:rPr>
              <a:t>CITRUS</a:t>
            </a:r>
            <a:r>
              <a:rPr lang="en-US" sz="4700" dirty="0"/>
              <a:t>: </a:t>
            </a:r>
            <a:r>
              <a:rPr lang="en-US" sz="4700" dirty="0">
                <a:solidFill>
                  <a:schemeClr val="accent1"/>
                </a:solidFill>
              </a:rPr>
              <a:t>C</a:t>
            </a:r>
            <a:r>
              <a:rPr lang="en-US" sz="4700" dirty="0"/>
              <a:t>++ </a:t>
            </a:r>
            <a:r>
              <a:rPr lang="en-US" sz="4700" dirty="0" err="1"/>
              <a:t>Un</a:t>
            </a:r>
            <a:r>
              <a:rPr lang="en-US" sz="4700" dirty="0" err="1">
                <a:solidFill>
                  <a:schemeClr val="accent1"/>
                </a:solidFill>
              </a:rPr>
              <a:t>I</a:t>
            </a:r>
            <a:r>
              <a:rPr lang="en-US" sz="4700" dirty="0" err="1"/>
              <a:t>t</a:t>
            </a:r>
            <a:r>
              <a:rPr lang="en-US" sz="4700" dirty="0"/>
              <a:t> </a:t>
            </a:r>
            <a:r>
              <a:rPr lang="en-US" sz="4700" dirty="0">
                <a:solidFill>
                  <a:schemeClr val="accent1"/>
                </a:solidFill>
              </a:rPr>
              <a:t>T</a:t>
            </a:r>
            <a:r>
              <a:rPr lang="en-US" sz="4700" dirty="0"/>
              <a:t>esting </a:t>
            </a:r>
            <a:br>
              <a:rPr lang="en-US" sz="4700" dirty="0"/>
            </a:br>
            <a:r>
              <a:rPr lang="en-US" sz="4700" dirty="0"/>
              <a:t>for </a:t>
            </a:r>
            <a:r>
              <a:rPr lang="en-US" sz="4700" dirty="0">
                <a:solidFill>
                  <a:schemeClr val="accent1"/>
                </a:solidFill>
              </a:rPr>
              <a:t>R</a:t>
            </a:r>
            <a:r>
              <a:rPr lang="en-US" sz="4700" dirty="0"/>
              <a:t>eliable and </a:t>
            </a:r>
            <a:r>
              <a:rPr lang="en-US" sz="4700" dirty="0">
                <a:solidFill>
                  <a:schemeClr val="accent1"/>
                </a:solidFill>
              </a:rPr>
              <a:t>U</a:t>
            </a:r>
            <a:r>
              <a:rPr lang="en-US" sz="4700" dirty="0"/>
              <a:t>sable </a:t>
            </a:r>
            <a:r>
              <a:rPr lang="en-US" sz="4700" dirty="0">
                <a:solidFill>
                  <a:schemeClr val="accent1"/>
                </a:solidFill>
              </a:rPr>
              <a:t>S</a:t>
            </a:r>
            <a:r>
              <a:rPr lang="en-US" sz="4700" dirty="0"/>
              <a:t>oftware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732E38-A0D6-43A2-AA75-B629CFD94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ED8B-CEBF-4CF4-832D-2F6FDD64AE11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EBA524B2-E17F-4726-B9EF-62187F1757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2028389"/>
              </p:ext>
            </p:extLst>
          </p:nvPr>
        </p:nvGraphicFramePr>
        <p:xfrm>
          <a:off x="1490980" y="1845734"/>
          <a:ext cx="2082800" cy="42409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3D981F0-F60D-4D90-A6AE-553347353DF3}"/>
                  </a:ext>
                </a:extLst>
              </p:cNvPr>
              <p:cNvSpPr/>
              <p:nvPr/>
            </p:nvSpPr>
            <p:spPr>
              <a:xfrm>
                <a:off x="3680460" y="1845734"/>
                <a:ext cx="6637020" cy="10595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dirty="0"/>
                  <a:t>CITRUS receives the source code of a target C++ program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and </a:t>
                </a:r>
                <a:br>
                  <a:rPr lang="en-US" dirty="0"/>
                </a:br>
                <a:r>
                  <a:rPr lang="en-US" dirty="0"/>
                  <a:t>it </a:t>
                </a:r>
                <a:r>
                  <a:rPr lang="en-US" b="1" dirty="0">
                    <a:latin typeface="+mj-lt"/>
                  </a:rPr>
                  <a:t>automatically generates test driver </a:t>
                </a:r>
                <a:r>
                  <a:rPr lang="en-US" dirty="0"/>
                  <a:t>files for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, each of which consists of various method calls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3D981F0-F60D-4D90-A6AE-553347353D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0460" y="1845734"/>
                <a:ext cx="6637020" cy="1059521"/>
              </a:xfrm>
              <a:prstGeom prst="rect">
                <a:avLst/>
              </a:prstGeom>
              <a:blipFill>
                <a:blip r:embed="rId10"/>
                <a:stretch>
                  <a:fillRect l="-826" t="-575" b="-8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567EF27-15B0-4BBB-8FDC-15E37D18F25E}"/>
                  </a:ext>
                </a:extLst>
              </p:cNvPr>
              <p:cNvSpPr/>
              <p:nvPr/>
            </p:nvSpPr>
            <p:spPr>
              <a:xfrm>
                <a:off x="3680460" y="3270251"/>
                <a:ext cx="6637020" cy="13213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dirty="0"/>
                  <a:t>Then, CITRUS generates more diverse test drivers by </a:t>
                </a:r>
                <a:r>
                  <a:rPr lang="en-US" b="1" dirty="0">
                    <a:latin typeface="+mj-lt"/>
                  </a:rPr>
                  <a:t>mutating the test driver code</a:t>
                </a:r>
                <a:r>
                  <a:rPr lang="en-US" dirty="0"/>
                  <a:t> to increase the test coverage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. </a:t>
                </a:r>
              </a:p>
              <a:p>
                <a:pPr marL="285750" indent="-28575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sz="1600" dirty="0"/>
                  <a:t>In other words, CITRUS explores diverse states of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600" dirty="0"/>
                  <a:t> by executing various method sequences of functions in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600" dirty="0"/>
                  <a:t>. 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567EF27-15B0-4BBB-8FDC-15E37D18F2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0460" y="3270251"/>
                <a:ext cx="6637020" cy="1321387"/>
              </a:xfrm>
              <a:prstGeom prst="rect">
                <a:avLst/>
              </a:prstGeom>
              <a:blipFill>
                <a:blip r:embed="rId11"/>
                <a:stretch>
                  <a:fillRect l="-826" r="-643" b="-5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698B5E6-25A3-47A8-BDB6-43FAE4C0ABA4}"/>
                  </a:ext>
                </a:extLst>
              </p:cNvPr>
              <p:cNvSpPr/>
              <p:nvPr/>
            </p:nvSpPr>
            <p:spPr>
              <a:xfrm>
                <a:off x="3680460" y="4987714"/>
                <a:ext cx="6637020" cy="10595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dirty="0"/>
                  <a:t>In addition, CITRUS improves the test coverage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further by </a:t>
                </a:r>
                <a:r>
                  <a:rPr lang="en-US" b="1" dirty="0">
                    <a:latin typeface="+mj-lt"/>
                  </a:rPr>
                  <a:t>applying </a:t>
                </a:r>
                <a:r>
                  <a:rPr lang="en-US" sz="1600" b="1" dirty="0" err="1">
                    <a:latin typeface="Consolas" panose="020B0609020204030204" pitchFamily="49" charset="0"/>
                  </a:rPr>
                  <a:t>libfuzzer</a:t>
                </a:r>
                <a:r>
                  <a:rPr lang="en-US" dirty="0"/>
                  <a:t> to change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's state by mutating arguments of the methods.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698B5E6-25A3-47A8-BDB6-43FAE4C0AB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0460" y="4987714"/>
                <a:ext cx="6637020" cy="1059521"/>
              </a:xfrm>
              <a:prstGeom prst="rect">
                <a:avLst/>
              </a:prstGeom>
              <a:blipFill>
                <a:blip r:embed="rId12"/>
                <a:stretch>
                  <a:fillRect l="-826" b="-8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CD0671D4-D5E3-4872-A9BE-D68B14C4C1C7}"/>
              </a:ext>
            </a:extLst>
          </p:cNvPr>
          <p:cNvSpPr txBox="1"/>
          <p:nvPr/>
        </p:nvSpPr>
        <p:spPr>
          <a:xfrm>
            <a:off x="1097280" y="-29194"/>
            <a:ext cx="31893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j-lt"/>
              </a:rPr>
              <a:t>Proposed Approach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717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6848"/>
    </mc:Choice>
    <mc:Fallback xmlns="">
      <p:transition advTm="468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62CF3-A8E8-44EE-BE32-835F6181A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2064A-12A1-485C-B5DF-E297F68F92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CITRUS generates test cases on real-world C++ programs in </a:t>
            </a:r>
            <a:r>
              <a:rPr lang="en-US" b="1" u="sng" dirty="0">
                <a:latin typeface="+mj-lt"/>
              </a:rPr>
              <a:t>fully-automated</a:t>
            </a:r>
            <a:r>
              <a:rPr lang="en-US" dirty="0"/>
              <a:t> manner.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CITRUS is </a:t>
            </a:r>
            <a:r>
              <a:rPr lang="en-US" b="1" u="sng" dirty="0">
                <a:latin typeface="+mj-lt"/>
              </a:rPr>
              <a:t>one of the very few tools</a:t>
            </a:r>
            <a:r>
              <a:rPr lang="en-US" dirty="0">
                <a:latin typeface="+mj-lt"/>
              </a:rPr>
              <a:t> </a:t>
            </a:r>
            <a:r>
              <a:rPr lang="en-US" dirty="0"/>
              <a:t>that can automatically generate unit-level test cases due to the high complexity of C++ language features.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CITRUS achieved </a:t>
            </a:r>
            <a:r>
              <a:rPr lang="en-US" b="1" u="sng" dirty="0">
                <a:latin typeface="+mj-lt"/>
              </a:rPr>
              <a:t>high testing effectiveness</a:t>
            </a:r>
            <a:r>
              <a:rPr lang="en-US" dirty="0"/>
              <a:t> (up to 95% for line coverage and 79% for branch coverage) </a:t>
            </a:r>
            <a:r>
              <a:rPr lang="en-US" b="1" u="sng" dirty="0">
                <a:latin typeface="+mj-lt"/>
              </a:rPr>
              <a:t>and testing efficiency</a:t>
            </a:r>
            <a:r>
              <a:rPr lang="en-US" dirty="0">
                <a:latin typeface="+mj-lt"/>
              </a:rPr>
              <a:t> </a:t>
            </a:r>
            <a:r>
              <a:rPr lang="en-US" dirty="0"/>
              <a:t>(saving up to 14.6 hours in average by applying </a:t>
            </a:r>
            <a:r>
              <a:rPr lang="en-US" dirty="0" err="1"/>
              <a:t>libfuzzer</a:t>
            </a:r>
            <a:r>
              <a:rPr lang="en-US" dirty="0"/>
              <a:t> fuzzing after the method sequence generation stage).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We have reported </a:t>
            </a:r>
            <a:r>
              <a:rPr lang="en-US" b="1" u="sng" dirty="0">
                <a:latin typeface="+mj-lt"/>
              </a:rPr>
              <a:t>a case study</a:t>
            </a:r>
            <a:r>
              <a:rPr lang="en-US" dirty="0">
                <a:latin typeface="+mj-lt"/>
              </a:rPr>
              <a:t> </a:t>
            </a:r>
            <a:r>
              <a:rPr lang="en-US" dirty="0"/>
              <a:t>to demonstrate </a:t>
            </a:r>
            <a:r>
              <a:rPr lang="en-US" b="1" u="sng" dirty="0">
                <a:latin typeface="+mj-lt"/>
              </a:rPr>
              <a:t>how CITRUS detects real crash bugs</a:t>
            </a:r>
            <a:r>
              <a:rPr lang="en-US" dirty="0">
                <a:latin typeface="+mj-lt"/>
              </a:rPr>
              <a:t> </a:t>
            </a:r>
            <a:r>
              <a:rPr lang="en-US" dirty="0"/>
              <a:t>on C++ programs, which remains as a challenging task in automated unit-level testing due to its proneness to false alarms.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CITRUS has been made as an </a:t>
            </a:r>
            <a:r>
              <a:rPr lang="en-US" b="1" u="sng" dirty="0">
                <a:latin typeface="+mj-lt"/>
              </a:rPr>
              <a:t>open-source tool</a:t>
            </a:r>
            <a:r>
              <a:rPr lang="en-US" dirty="0"/>
              <a:t>, which is available at</a:t>
            </a:r>
          </a:p>
          <a:p>
            <a:pPr marL="0" indent="0" algn="ctr">
              <a:buNone/>
            </a:pPr>
            <a:r>
              <a:rPr lang="en-US" dirty="0">
                <a:hlinkClick r:id="rId3"/>
              </a:rPr>
              <a:t>https://github.com/swtv-kaist/CITRUS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7DEC0B-0458-42AA-A736-3E921268D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ED8B-CEBF-4CF4-832D-2F6FDD64AE11}" type="slidenum">
              <a:rPr lang="en-US" smtClean="0"/>
              <a:t>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259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3790"/>
    </mc:Choice>
    <mc:Fallback xmlns="">
      <p:transition advTm="537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AAFC2-909F-4FC2-BF3F-EA00B5E13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Motivating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8E21C-9A1F-4E5C-9493-3498755FD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0754" y="1845734"/>
            <a:ext cx="5484925" cy="402336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+mj-lt"/>
              </a:rPr>
              <a:t>Arbitrary method call sequence ordering affects the program executions.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D3C7B1-39FB-4C78-AF2B-AE6055283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ED8B-CEBF-4CF4-832D-2F6FDD64AE11}" type="slidenum">
              <a:rPr lang="en-US" smtClean="0"/>
              <a:t>5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928BF9-D266-4EE1-9313-7384700F0019}"/>
              </a:ext>
            </a:extLst>
          </p:cNvPr>
          <p:cNvSpPr/>
          <p:nvPr/>
        </p:nvSpPr>
        <p:spPr>
          <a:xfrm>
            <a:off x="263994" y="2215066"/>
            <a:ext cx="5192909" cy="40318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template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typename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Stack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3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public: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4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    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795E26"/>
                </a:solidFill>
                <a:latin typeface="Consolas" panose="020B0609020204030204" pitchFamily="49" charset="0"/>
              </a:rPr>
              <a:t>Push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(T item) {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5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         </a:t>
            </a:r>
            <a:r>
              <a:rPr lang="en-US" sz="1600" dirty="0">
                <a:solidFill>
                  <a:srgbClr val="AF00DB"/>
                </a:solidFill>
                <a:latin typeface="Consolas" panose="020B06090202040302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600" dirty="0">
                <a:solidFill>
                  <a:srgbClr val="795E26"/>
                </a:solidFill>
                <a:latin typeface="Consolas" panose="020B0609020204030204" pitchFamily="49" charset="0"/>
              </a:rPr>
              <a:t>Size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() == 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GrowCap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())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6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             </a:t>
            </a:r>
            <a:r>
              <a:rPr lang="en-US" sz="1600" dirty="0">
                <a:solidFill>
                  <a:srgbClr val="795E26"/>
                </a:solidFill>
                <a:latin typeface="Consolas" panose="020B0609020204030204" pitchFamily="49" charset="0"/>
              </a:rPr>
              <a:t>Enlarge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7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         ...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8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     }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9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    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795E26"/>
                </a:solidFill>
                <a:latin typeface="Consolas" panose="020B0609020204030204" pitchFamily="49" charset="0"/>
              </a:rPr>
              <a:t>Pop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() {</a:t>
            </a:r>
          </a:p>
          <a:p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10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         </a:t>
            </a:r>
            <a:r>
              <a:rPr lang="en-US" sz="1600" dirty="0">
                <a:solidFill>
                  <a:srgbClr val="AF00DB"/>
                </a:solidFill>
                <a:latin typeface="Consolas" panose="020B06090202040302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IsEmpty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())</a:t>
            </a:r>
          </a:p>
          <a:p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11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             </a:t>
            </a:r>
            <a:r>
              <a:rPr lang="en-US" sz="1600" dirty="0">
                <a:solidFill>
                  <a:srgbClr val="AF00DB"/>
                </a:solidFill>
                <a:latin typeface="Consolas" panose="020B0609020204030204" pitchFamily="49" charset="0"/>
              </a:rPr>
              <a:t>throw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std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bad_call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12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         ...</a:t>
            </a:r>
          </a:p>
          <a:p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13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         </a:t>
            </a:r>
            <a:r>
              <a:rPr lang="en-US" sz="1600" dirty="0">
                <a:solidFill>
                  <a:srgbClr val="AF00DB"/>
                </a:solidFill>
                <a:latin typeface="Consolas" panose="020B06090202040302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600" dirty="0">
                <a:solidFill>
                  <a:srgbClr val="795E26"/>
                </a:solidFill>
                <a:latin typeface="Consolas" panose="020B0609020204030204" pitchFamily="49" charset="0"/>
              </a:rPr>
              <a:t>Size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() &lt; 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ShrinkCap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())</a:t>
            </a:r>
          </a:p>
          <a:p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14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         		</a:t>
            </a:r>
            <a:r>
              <a:rPr lang="en-US" sz="1600" dirty="0">
                <a:solidFill>
                  <a:srgbClr val="795E26"/>
                </a:solidFill>
                <a:latin typeface="Consolas" panose="020B0609020204030204" pitchFamily="49" charset="0"/>
              </a:rPr>
              <a:t>Shrink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15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     }</a:t>
            </a:r>
          </a:p>
          <a:p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16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 };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729724-564E-4619-BD49-7014CD138F7C}"/>
              </a:ext>
            </a:extLst>
          </p:cNvPr>
          <p:cNvSpPr txBox="1"/>
          <p:nvPr/>
        </p:nvSpPr>
        <p:spPr>
          <a:xfrm>
            <a:off x="263994" y="1845734"/>
            <a:ext cx="4678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Consider the following code snippet of </a:t>
            </a:r>
            <a:r>
              <a:rPr lang="en-US" dirty="0">
                <a:latin typeface="+mj-lt"/>
              </a:rPr>
              <a:t>Stack</a:t>
            </a:r>
            <a:r>
              <a:rPr lang="en-US" dirty="0"/>
              <a:t>:</a:t>
            </a: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E1409686-5885-4E86-825A-DC674854D3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3348304"/>
              </p:ext>
            </p:extLst>
          </p:nvPr>
        </p:nvGraphicFramePr>
        <p:xfrm>
          <a:off x="5604386" y="2599884"/>
          <a:ext cx="5551293" cy="3481517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014832">
                  <a:extLst>
                    <a:ext uri="{9D8B030D-6E8A-4147-A177-3AD203B41FA5}">
                      <a16:colId xmlns:a16="http://schemas.microsoft.com/office/drawing/2014/main" val="22585614"/>
                    </a:ext>
                  </a:extLst>
                </a:gridCol>
                <a:gridCol w="1207372">
                  <a:extLst>
                    <a:ext uri="{9D8B030D-6E8A-4147-A177-3AD203B41FA5}">
                      <a16:colId xmlns:a16="http://schemas.microsoft.com/office/drawing/2014/main" val="3693310005"/>
                    </a:ext>
                  </a:extLst>
                </a:gridCol>
                <a:gridCol w="3329089">
                  <a:extLst>
                    <a:ext uri="{9D8B030D-6E8A-4147-A177-3AD203B41FA5}">
                      <a16:colId xmlns:a16="http://schemas.microsoft.com/office/drawing/2014/main" val="214726487"/>
                    </a:ext>
                  </a:extLst>
                </a:gridCol>
              </a:tblGrid>
              <a:tr h="44046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Scenario</a:t>
                      </a:r>
                      <a:endParaRPr lang="en-US" sz="16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Operations</a:t>
                      </a:r>
                      <a:endParaRPr lang="en-US" sz="16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Expected Behavior</a:t>
                      </a:r>
                      <a:endParaRPr lang="en-US" sz="1600" b="1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8768770"/>
                  </a:ext>
                </a:extLst>
              </a:tr>
              <a:tr h="61545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spc="0" dirty="0">
                          <a:solidFill>
                            <a:srgbClr val="958054"/>
                          </a:solidFill>
                          <a:latin typeface="+mj-lt"/>
                        </a:rPr>
                        <a:t>Push</a:t>
                      </a:r>
                    </a:p>
                    <a:p>
                      <a:pPr algn="ctr"/>
                      <a:r>
                        <a:rPr lang="en-US" sz="1400" b="0" spc="0" dirty="0">
                          <a:solidFill>
                            <a:srgbClr val="958054"/>
                          </a:solidFill>
                          <a:latin typeface="+mj-lt"/>
                        </a:rPr>
                        <a:t>Pop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Normal execution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47250553"/>
                  </a:ext>
                </a:extLst>
              </a:tr>
              <a:tr h="86887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spc="0" dirty="0">
                          <a:solidFill>
                            <a:srgbClr val="958054"/>
                          </a:solidFill>
                          <a:latin typeface="+mj-lt"/>
                        </a:rPr>
                        <a:t>Push</a:t>
                      </a:r>
                    </a:p>
                    <a:p>
                      <a:pPr algn="ctr"/>
                      <a:r>
                        <a:rPr lang="en-US" sz="1400" b="0" spc="0" dirty="0">
                          <a:solidFill>
                            <a:srgbClr val="958054"/>
                          </a:solidFill>
                          <a:latin typeface="+mj-lt"/>
                        </a:rPr>
                        <a:t>Push</a:t>
                      </a:r>
                    </a:p>
                    <a:p>
                      <a:pPr algn="ctr"/>
                      <a:r>
                        <a:rPr lang="en-US" sz="1400" b="0" spc="0" dirty="0">
                          <a:solidFill>
                            <a:srgbClr val="958054"/>
                          </a:solidFill>
                          <a:latin typeface="+mj-lt"/>
                        </a:rPr>
                        <a:t>...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Enlarge the stack capacity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2390278"/>
                  </a:ext>
                </a:extLst>
              </a:tr>
              <a:tr h="86887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spc="0" dirty="0">
                          <a:solidFill>
                            <a:srgbClr val="958054"/>
                          </a:solidFill>
                          <a:latin typeface="+mj-lt"/>
                        </a:rPr>
                        <a:t>Push</a:t>
                      </a:r>
                    </a:p>
                    <a:p>
                      <a:pPr algn="ctr"/>
                      <a:r>
                        <a:rPr lang="en-US" sz="1400" b="0" spc="0" dirty="0">
                          <a:solidFill>
                            <a:srgbClr val="958054"/>
                          </a:solidFill>
                          <a:latin typeface="+mj-lt"/>
                        </a:rPr>
                        <a:t>...</a:t>
                      </a:r>
                    </a:p>
                    <a:p>
                      <a:pPr algn="ctr"/>
                      <a:r>
                        <a:rPr lang="en-US" sz="1400" b="0" spc="0" dirty="0">
                          <a:solidFill>
                            <a:srgbClr val="958054"/>
                          </a:solidFill>
                          <a:latin typeface="+mj-lt"/>
                        </a:rPr>
                        <a:t>Pop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Shrink the stack capacity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41392991"/>
                  </a:ext>
                </a:extLst>
              </a:tr>
              <a:tr h="68785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spc="0" dirty="0">
                          <a:solidFill>
                            <a:srgbClr val="958054"/>
                          </a:solidFill>
                          <a:latin typeface="+mj-lt"/>
                        </a:rPr>
                        <a:t>Pop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(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+mj-lt"/>
                        </a:rPr>
                        <a:t>CRASH</a:t>
                      </a:r>
                      <a:r>
                        <a:rPr lang="en-US" sz="1600" dirty="0"/>
                        <a:t>) Exception when performing </a:t>
                      </a:r>
                      <a:r>
                        <a:rPr lang="en-US" sz="1600" b="1" dirty="0">
                          <a:solidFill>
                            <a:srgbClr val="958054"/>
                          </a:solidFill>
                        </a:rPr>
                        <a:t>Pop</a:t>
                      </a:r>
                      <a:r>
                        <a:rPr lang="en-US" sz="1600" dirty="0"/>
                        <a:t> on an empty stack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81717258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10347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6326"/>
    </mc:Choice>
    <mc:Fallback xmlns="">
      <p:transition advTm="663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E7876-3939-4399-B91A-11F7E2217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CITRUS on Approaching the </a:t>
            </a:r>
            <a:br>
              <a:rPr lang="en-US" dirty="0"/>
            </a:br>
            <a:r>
              <a:rPr lang="en-US" dirty="0"/>
              <a:t>Motivating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603131-1E3B-4546-A29B-F211C95B0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5394" y="2215066"/>
            <a:ext cx="5610286" cy="3905514"/>
          </a:xfrm>
        </p:spPr>
        <p:txBody>
          <a:bodyPr>
            <a:normAutofit/>
          </a:bodyPr>
          <a:lstStyle/>
          <a:p>
            <a:r>
              <a:rPr lang="en-US" sz="1800" dirty="0"/>
              <a:t>CITRUS </a:t>
            </a:r>
            <a:r>
              <a:rPr lang="en-US" sz="1800" b="1" dirty="0">
                <a:latin typeface="+mj-lt"/>
              </a:rPr>
              <a:t>automatically</a:t>
            </a:r>
            <a:r>
              <a:rPr lang="en-US" sz="1800" dirty="0"/>
              <a:t> </a:t>
            </a:r>
            <a:r>
              <a:rPr lang="en-US" sz="1800" b="1" dirty="0">
                <a:latin typeface="+mj-lt"/>
              </a:rPr>
              <a:t>generates unit-level test drivers</a:t>
            </a:r>
            <a:r>
              <a:rPr lang="en-US" sz="1800" dirty="0"/>
              <a:t> </a:t>
            </a:r>
            <a:br>
              <a:rPr lang="en-US" sz="1800" dirty="0"/>
            </a:br>
            <a:r>
              <a:rPr lang="en-US" sz="1800" dirty="0"/>
              <a:t>by </a:t>
            </a:r>
            <a:r>
              <a:rPr lang="en-US" sz="1800" b="1" dirty="0">
                <a:latin typeface="+mj-lt"/>
              </a:rPr>
              <a:t>directly composing</a:t>
            </a:r>
            <a:r>
              <a:rPr lang="en-US" sz="1800" dirty="0"/>
              <a:t> arbitrary method call sequences </a:t>
            </a:r>
            <a:br>
              <a:rPr lang="en-US" sz="1800" dirty="0"/>
            </a:br>
            <a:r>
              <a:rPr lang="en-US" sz="1800" dirty="0"/>
              <a:t>from the target program.</a:t>
            </a:r>
          </a:p>
          <a:p>
            <a:endParaRPr lang="en-US" sz="1800" dirty="0"/>
          </a:p>
          <a:p>
            <a:r>
              <a:rPr lang="en-US" sz="1800" dirty="0"/>
              <a:t>Any method call sequences that increases the coverage</a:t>
            </a:r>
            <a:br>
              <a:rPr lang="en-US" sz="1800" dirty="0"/>
            </a:br>
            <a:r>
              <a:rPr lang="en-US" sz="1800" dirty="0"/>
              <a:t>are considered “</a:t>
            </a:r>
            <a:r>
              <a:rPr lang="en-US" sz="1800" dirty="0">
                <a:latin typeface="+mj-lt"/>
              </a:rPr>
              <a:t>interesting</a:t>
            </a:r>
            <a:r>
              <a:rPr lang="en-US" sz="1800" dirty="0"/>
              <a:t>”, and will be kept for further test case mutations.</a:t>
            </a:r>
          </a:p>
          <a:p>
            <a:endParaRPr lang="en-US" sz="1800" dirty="0"/>
          </a:p>
          <a:p>
            <a:r>
              <a:rPr lang="en-US" sz="1800" dirty="0"/>
              <a:t>CITRUS handles </a:t>
            </a:r>
            <a:r>
              <a:rPr lang="en-US" sz="1800" dirty="0">
                <a:latin typeface="+mj-lt"/>
              </a:rPr>
              <a:t>various C++ complex language features</a:t>
            </a:r>
            <a:r>
              <a:rPr lang="en-US" sz="1800" dirty="0"/>
              <a:t> to improve unit-level testing.</a:t>
            </a:r>
          </a:p>
          <a:p>
            <a:pPr lvl="1"/>
            <a:r>
              <a:rPr lang="en-US" sz="1600" dirty="0"/>
              <a:t>e.g., implicit default constructor in </a:t>
            </a:r>
            <a:r>
              <a:rPr lang="en-US" sz="1600" dirty="0">
                <a:latin typeface="+mj-lt"/>
              </a:rPr>
              <a:t>Stack</a:t>
            </a:r>
            <a:r>
              <a:rPr lang="en-US" sz="160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73379F-EBCA-42CA-B3E1-91AAB8D96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ED8B-CEBF-4CF4-832D-2F6FDD64AE11}" type="slidenum">
              <a:rPr lang="en-US" smtClean="0"/>
              <a:t>6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AA3772-9783-4078-9A33-B0C73E3A7901}"/>
              </a:ext>
            </a:extLst>
          </p:cNvPr>
          <p:cNvSpPr/>
          <p:nvPr/>
        </p:nvSpPr>
        <p:spPr>
          <a:xfrm>
            <a:off x="263994" y="2215066"/>
            <a:ext cx="5192909" cy="40318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template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typename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Stack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3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public: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4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    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795E26"/>
                </a:solidFill>
                <a:latin typeface="Consolas" panose="020B0609020204030204" pitchFamily="49" charset="0"/>
              </a:rPr>
              <a:t>Push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(T item) {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5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         </a:t>
            </a:r>
            <a:r>
              <a:rPr lang="en-US" sz="1600" dirty="0">
                <a:solidFill>
                  <a:srgbClr val="AF00DB"/>
                </a:solidFill>
                <a:latin typeface="Consolas" panose="020B06090202040302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600" dirty="0">
                <a:solidFill>
                  <a:srgbClr val="795E26"/>
                </a:solidFill>
                <a:latin typeface="Consolas" panose="020B0609020204030204" pitchFamily="49" charset="0"/>
              </a:rPr>
              <a:t>Size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() == 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GrowCap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())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6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             </a:t>
            </a:r>
            <a:r>
              <a:rPr lang="en-US" sz="1600" dirty="0">
                <a:solidFill>
                  <a:srgbClr val="795E26"/>
                </a:solidFill>
                <a:latin typeface="Consolas" panose="020B0609020204030204" pitchFamily="49" charset="0"/>
              </a:rPr>
              <a:t>Enlarge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7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         ...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8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     }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9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    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795E26"/>
                </a:solidFill>
                <a:latin typeface="Consolas" panose="020B0609020204030204" pitchFamily="49" charset="0"/>
              </a:rPr>
              <a:t>Pop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() {</a:t>
            </a:r>
          </a:p>
          <a:p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10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         </a:t>
            </a:r>
            <a:r>
              <a:rPr lang="en-US" sz="1600" dirty="0">
                <a:solidFill>
                  <a:srgbClr val="AF00DB"/>
                </a:solidFill>
                <a:latin typeface="Consolas" panose="020B06090202040302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IsEmpty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())</a:t>
            </a:r>
          </a:p>
          <a:p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11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             </a:t>
            </a:r>
            <a:r>
              <a:rPr lang="en-US" sz="1600" dirty="0">
                <a:solidFill>
                  <a:srgbClr val="AF00DB"/>
                </a:solidFill>
                <a:latin typeface="Consolas" panose="020B0609020204030204" pitchFamily="49" charset="0"/>
              </a:rPr>
              <a:t>throw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std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bad_call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12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         ...</a:t>
            </a:r>
          </a:p>
          <a:p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13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         </a:t>
            </a:r>
            <a:r>
              <a:rPr lang="en-US" sz="1600" dirty="0">
                <a:solidFill>
                  <a:srgbClr val="AF00DB"/>
                </a:solidFill>
                <a:latin typeface="Consolas" panose="020B06090202040302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600" dirty="0">
                <a:solidFill>
                  <a:srgbClr val="795E26"/>
                </a:solidFill>
                <a:latin typeface="Consolas" panose="020B0609020204030204" pitchFamily="49" charset="0"/>
              </a:rPr>
              <a:t>Size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() &lt; 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ShrinkCap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())</a:t>
            </a:r>
          </a:p>
          <a:p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14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         		</a:t>
            </a:r>
            <a:r>
              <a:rPr lang="en-US" sz="1600" dirty="0">
                <a:solidFill>
                  <a:srgbClr val="795E26"/>
                </a:solidFill>
                <a:latin typeface="Consolas" panose="020B0609020204030204" pitchFamily="49" charset="0"/>
              </a:rPr>
              <a:t>Shrink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15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     }</a:t>
            </a:r>
          </a:p>
          <a:p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16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 };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2BA3F0-BCDB-4268-A9EA-610750363728}"/>
              </a:ext>
            </a:extLst>
          </p:cNvPr>
          <p:cNvSpPr txBox="1"/>
          <p:nvPr/>
        </p:nvSpPr>
        <p:spPr>
          <a:xfrm>
            <a:off x="263994" y="1845734"/>
            <a:ext cx="4678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Consider the following code snippet of </a:t>
            </a:r>
            <a:r>
              <a:rPr lang="en-US" dirty="0">
                <a:latin typeface="+mj-lt"/>
              </a:rPr>
              <a:t>Stack</a:t>
            </a:r>
            <a:r>
              <a:rPr lang="en-US" dirty="0"/>
              <a:t>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450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9329"/>
    </mc:Choice>
    <mc:Fallback xmlns="">
      <p:transition advTm="393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E7876-3939-4399-B91A-11F7E2217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CITRUS</a:t>
            </a:r>
            <a:br>
              <a:rPr lang="en-US" dirty="0"/>
            </a:br>
            <a:r>
              <a:rPr lang="en-US" dirty="0"/>
              <a:t>Test Case Construction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603131-1E3B-4546-A29B-F211C95B0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5394" y="1845733"/>
            <a:ext cx="5610286" cy="4886906"/>
          </a:xfrm>
        </p:spPr>
        <p:txBody>
          <a:bodyPr>
            <a:normAutofit/>
          </a:bodyPr>
          <a:lstStyle/>
          <a:p>
            <a:r>
              <a:rPr lang="en-US" sz="1800" dirty="0"/>
              <a:t>CITRUS constructs test cases by </a:t>
            </a:r>
            <a:r>
              <a:rPr lang="en-US" sz="1800" b="1" dirty="0">
                <a:latin typeface="+mj-lt"/>
              </a:rPr>
              <a:t>invoking arbitrary method calls</a:t>
            </a:r>
            <a:r>
              <a:rPr lang="en-US" sz="1800" dirty="0"/>
              <a:t> from the target program.</a:t>
            </a:r>
          </a:p>
          <a:p>
            <a:r>
              <a:rPr lang="en-US" sz="1800" dirty="0"/>
              <a:t>The following example demonstrates how CITRUS constructs interesting test cases.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CITRUS </a:t>
            </a:r>
            <a:r>
              <a:rPr lang="en-US" sz="1600" b="1" dirty="0">
                <a:latin typeface="+mj-lt"/>
              </a:rPr>
              <a:t>selects</a:t>
            </a:r>
            <a:r>
              <a:rPr lang="en-US" sz="1600" dirty="0"/>
              <a:t> the function </a:t>
            </a:r>
            <a:r>
              <a:rPr lang="en-US" sz="1600" b="1" dirty="0">
                <a:solidFill>
                  <a:srgbClr val="958054"/>
                </a:solidFill>
              </a:rPr>
              <a:t>Push</a:t>
            </a:r>
            <a:r>
              <a:rPr lang="en-US" sz="1600" dirty="0"/>
              <a:t> (randomly selected).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CITRUS recognizes </a:t>
            </a:r>
            <a:r>
              <a:rPr lang="en-US" sz="1600" b="1" dirty="0">
                <a:latin typeface="+mj-lt"/>
              </a:rPr>
              <a:t>the requirements </a:t>
            </a:r>
            <a:r>
              <a:rPr lang="en-US" sz="1600" dirty="0"/>
              <a:t>to invoke the function. To invoke </a:t>
            </a:r>
            <a:r>
              <a:rPr lang="en-US" sz="1600" b="1" dirty="0">
                <a:solidFill>
                  <a:srgbClr val="958054"/>
                </a:solidFill>
              </a:rPr>
              <a:t>Push</a:t>
            </a:r>
            <a:r>
              <a:rPr lang="en-US" sz="1600" dirty="0"/>
              <a:t>, CITRUS requires:</a:t>
            </a:r>
          </a:p>
          <a:p>
            <a:pPr marL="749808" lvl="1" indent="-457200"/>
            <a:r>
              <a:rPr lang="en-US" sz="1600" b="1" dirty="0">
                <a:latin typeface="+mj-lt"/>
              </a:rPr>
              <a:t>a stack instance</a:t>
            </a:r>
            <a:r>
              <a:rPr lang="en-US" sz="1600" dirty="0"/>
              <a:t>, on which </a:t>
            </a:r>
            <a:r>
              <a:rPr lang="en-US" sz="1600" b="1" dirty="0">
                <a:solidFill>
                  <a:srgbClr val="958054"/>
                </a:solidFill>
              </a:rPr>
              <a:t>Push</a:t>
            </a:r>
            <a:r>
              <a:rPr lang="en-US" sz="1600" dirty="0"/>
              <a:t> will be invoked;</a:t>
            </a:r>
          </a:p>
          <a:p>
            <a:pPr marL="749808" lvl="1" indent="-457200"/>
            <a:r>
              <a:rPr lang="en-US" sz="1600" dirty="0"/>
              <a:t>an argument </a:t>
            </a:r>
            <a:r>
              <a:rPr lang="en-US" sz="1600" b="1" dirty="0">
                <a:latin typeface="+mj-lt"/>
              </a:rPr>
              <a:t>item</a:t>
            </a:r>
            <a:r>
              <a:rPr lang="en-US" sz="1600" dirty="0"/>
              <a:t> of type </a:t>
            </a:r>
            <a:r>
              <a:rPr lang="en-US" sz="1600" b="1" dirty="0">
                <a:latin typeface="Consolas" panose="020B0609020204030204" pitchFamily="49" charset="0"/>
              </a:rPr>
              <a:t>T</a:t>
            </a:r>
            <a:r>
              <a:rPr lang="en-US" sz="16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Then, CITRUS </a:t>
            </a:r>
            <a:r>
              <a:rPr lang="en-US" sz="1600" b="1" dirty="0">
                <a:latin typeface="+mj-lt"/>
              </a:rPr>
              <a:t>constructs the call statement</a:t>
            </a:r>
            <a:r>
              <a:rPr lang="en-US" sz="1600" dirty="0"/>
              <a:t> (to </a:t>
            </a:r>
            <a:r>
              <a:rPr lang="en-US" sz="1600" b="1" dirty="0">
                <a:solidFill>
                  <a:srgbClr val="958054"/>
                </a:solidFill>
              </a:rPr>
              <a:t>Push</a:t>
            </a:r>
            <a:r>
              <a:rPr lang="en-US" sz="1600" dirty="0"/>
              <a:t>) </a:t>
            </a:r>
            <a:br>
              <a:rPr lang="en-US" sz="1600" dirty="0"/>
            </a:br>
            <a:r>
              <a:rPr lang="en-US" sz="1600" dirty="0"/>
              <a:t>with all of its supporting </a:t>
            </a:r>
            <a:r>
              <a:rPr lang="en-US" sz="1600" i="1" dirty="0"/>
              <a:t>argument-constructing</a:t>
            </a:r>
            <a:r>
              <a:rPr lang="en-US" sz="1600" dirty="0"/>
              <a:t> statements.</a:t>
            </a:r>
          </a:p>
          <a:p>
            <a:pPr marL="457200" indent="-457200">
              <a:buFont typeface="+mj-lt"/>
              <a:buAutoNum type="arabicPeriod"/>
            </a:pPr>
            <a:endParaRPr lang="en-US" sz="1600" dirty="0"/>
          </a:p>
          <a:p>
            <a:pPr marL="457200" indent="-457200">
              <a:buFont typeface="+mj-lt"/>
              <a:buAutoNum type="arabicPeriod"/>
            </a:pPr>
            <a:endParaRPr lang="en-US" sz="1600" dirty="0"/>
          </a:p>
          <a:p>
            <a:pPr marL="457200" indent="-457200">
              <a:buFont typeface="+mj-lt"/>
              <a:buAutoNum type="arabicPeriod"/>
            </a:pPr>
            <a:endParaRPr lang="en-US" sz="1600" dirty="0"/>
          </a:p>
          <a:p>
            <a:pPr marL="457200" indent="-457200">
              <a:buFont typeface="+mj-lt"/>
              <a:buAutoNum type="arabicPeriod"/>
            </a:pP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73379F-EBCA-42CA-B3E1-91AAB8D96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ED8B-CEBF-4CF4-832D-2F6FDD64AE11}" type="slidenum">
              <a:rPr lang="en-US" smtClean="0"/>
              <a:t>7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AA3772-9783-4078-9A33-B0C73E3A7901}"/>
              </a:ext>
            </a:extLst>
          </p:cNvPr>
          <p:cNvSpPr/>
          <p:nvPr/>
        </p:nvSpPr>
        <p:spPr>
          <a:xfrm>
            <a:off x="263994" y="2215066"/>
            <a:ext cx="5192909" cy="40318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template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typename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Stack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3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public: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4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    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795E26"/>
                </a:solidFill>
                <a:latin typeface="Consolas" panose="020B0609020204030204" pitchFamily="49" charset="0"/>
              </a:rPr>
              <a:t>Push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(T item) {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5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         </a:t>
            </a:r>
            <a:r>
              <a:rPr lang="en-US" sz="1600" dirty="0">
                <a:solidFill>
                  <a:srgbClr val="AF00DB"/>
                </a:solidFill>
                <a:latin typeface="Consolas" panose="020B06090202040302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600" dirty="0">
                <a:solidFill>
                  <a:srgbClr val="795E26"/>
                </a:solidFill>
                <a:latin typeface="Consolas" panose="020B0609020204030204" pitchFamily="49" charset="0"/>
              </a:rPr>
              <a:t>Size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() == 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GrowCap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())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6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             </a:t>
            </a:r>
            <a:r>
              <a:rPr lang="en-US" sz="1600" dirty="0">
                <a:solidFill>
                  <a:srgbClr val="795E26"/>
                </a:solidFill>
                <a:latin typeface="Consolas" panose="020B0609020204030204" pitchFamily="49" charset="0"/>
              </a:rPr>
              <a:t>Enlarge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7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         ...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8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     }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9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    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795E26"/>
                </a:solidFill>
                <a:latin typeface="Consolas" panose="020B0609020204030204" pitchFamily="49" charset="0"/>
              </a:rPr>
              <a:t>Pop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() {</a:t>
            </a:r>
          </a:p>
          <a:p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10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         </a:t>
            </a:r>
            <a:r>
              <a:rPr lang="en-US" sz="1600" dirty="0">
                <a:solidFill>
                  <a:srgbClr val="AF00DB"/>
                </a:solidFill>
                <a:latin typeface="Consolas" panose="020B06090202040302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IsEmpty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())</a:t>
            </a:r>
          </a:p>
          <a:p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11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             </a:t>
            </a:r>
            <a:r>
              <a:rPr lang="en-US" sz="1600" dirty="0">
                <a:solidFill>
                  <a:srgbClr val="AF00DB"/>
                </a:solidFill>
                <a:latin typeface="Consolas" panose="020B0609020204030204" pitchFamily="49" charset="0"/>
              </a:rPr>
              <a:t>throw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std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bad_call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12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         ...</a:t>
            </a:r>
          </a:p>
          <a:p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13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         </a:t>
            </a:r>
            <a:r>
              <a:rPr lang="en-US" sz="1600" dirty="0">
                <a:solidFill>
                  <a:srgbClr val="AF00DB"/>
                </a:solidFill>
                <a:latin typeface="Consolas" panose="020B06090202040302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600" dirty="0">
                <a:solidFill>
                  <a:srgbClr val="795E26"/>
                </a:solidFill>
                <a:latin typeface="Consolas" panose="020B0609020204030204" pitchFamily="49" charset="0"/>
              </a:rPr>
              <a:t>Size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() &lt; 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ShrinkCap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())</a:t>
            </a:r>
          </a:p>
          <a:p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14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         		</a:t>
            </a:r>
            <a:r>
              <a:rPr lang="en-US" sz="1600" dirty="0">
                <a:solidFill>
                  <a:srgbClr val="795E26"/>
                </a:solidFill>
                <a:latin typeface="Consolas" panose="020B0609020204030204" pitchFamily="49" charset="0"/>
              </a:rPr>
              <a:t>Shrink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15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     }</a:t>
            </a:r>
          </a:p>
          <a:p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16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 };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2BA3F0-BCDB-4268-A9EA-610750363728}"/>
              </a:ext>
            </a:extLst>
          </p:cNvPr>
          <p:cNvSpPr txBox="1"/>
          <p:nvPr/>
        </p:nvSpPr>
        <p:spPr>
          <a:xfrm>
            <a:off x="263994" y="1845734"/>
            <a:ext cx="4678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Consider the following code snippet of </a:t>
            </a:r>
            <a:r>
              <a:rPr lang="en-US" dirty="0">
                <a:latin typeface="+mj-lt"/>
              </a:rPr>
              <a:t>Stack</a:t>
            </a:r>
            <a:r>
              <a:rPr lang="en-US" dirty="0"/>
              <a:t>: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C967DF-6B0B-48A9-8C28-9DDF1E203486}"/>
              </a:ext>
            </a:extLst>
          </p:cNvPr>
          <p:cNvSpPr/>
          <p:nvPr/>
        </p:nvSpPr>
        <p:spPr>
          <a:xfrm>
            <a:off x="7406148" y="5385165"/>
            <a:ext cx="257851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Stack&lt;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&gt; stack1;</a:t>
            </a:r>
          </a:p>
          <a:p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int2 =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255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600" dirty="0">
                <a:solidFill>
                  <a:srgbClr val="001080"/>
                </a:solidFill>
                <a:latin typeface="Consolas" panose="020B0609020204030204" pitchFamily="49" charset="0"/>
              </a:rPr>
              <a:t>stack1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>
                <a:solidFill>
                  <a:srgbClr val="795E26"/>
                </a:solidFill>
                <a:latin typeface="Consolas" panose="020B0609020204030204" pitchFamily="49" charset="0"/>
              </a:rPr>
              <a:t>Push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(int2);</a:t>
            </a:r>
            <a:endParaRPr lang="en-US" sz="1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65C35E4-047A-4B9E-A850-138FCA02FA21}"/>
              </a:ext>
            </a:extLst>
          </p:cNvPr>
          <p:cNvSpPr/>
          <p:nvPr/>
        </p:nvSpPr>
        <p:spPr>
          <a:xfrm>
            <a:off x="206477" y="3723968"/>
            <a:ext cx="5192909" cy="213851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D4921F-0474-41FF-91B7-B2B2338AA77C}"/>
              </a:ext>
            </a:extLst>
          </p:cNvPr>
          <p:cNvSpPr/>
          <p:nvPr/>
        </p:nvSpPr>
        <p:spPr>
          <a:xfrm>
            <a:off x="206477" y="3246262"/>
            <a:ext cx="5192909" cy="4418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08D53A-45DF-4839-959A-49C55513DADF}"/>
              </a:ext>
            </a:extLst>
          </p:cNvPr>
          <p:cNvSpPr/>
          <p:nvPr/>
        </p:nvSpPr>
        <p:spPr>
          <a:xfrm>
            <a:off x="206477" y="4498367"/>
            <a:ext cx="5192909" cy="4418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FB50F3-C2EC-45D5-BAE2-1EE8599C012D}"/>
              </a:ext>
            </a:extLst>
          </p:cNvPr>
          <p:cNvSpPr/>
          <p:nvPr/>
        </p:nvSpPr>
        <p:spPr>
          <a:xfrm>
            <a:off x="206477" y="5226133"/>
            <a:ext cx="5192909" cy="4418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1128E0-CBD6-4754-995B-D54C9AF67632}"/>
              </a:ext>
            </a:extLst>
          </p:cNvPr>
          <p:cNvSpPr/>
          <p:nvPr/>
        </p:nvSpPr>
        <p:spPr>
          <a:xfrm>
            <a:off x="206477" y="4983479"/>
            <a:ext cx="5192909" cy="19431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D1A3FDF-83AD-4E72-B4CD-19945272DC2F}"/>
              </a:ext>
            </a:extLst>
          </p:cNvPr>
          <p:cNvSpPr/>
          <p:nvPr/>
        </p:nvSpPr>
        <p:spPr>
          <a:xfrm>
            <a:off x="7393860" y="5394128"/>
            <a:ext cx="2237820" cy="785692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F5096B-5065-4CEB-849D-22C0269CDF89}"/>
              </a:ext>
            </a:extLst>
          </p:cNvPr>
          <p:cNvSpPr txBox="1"/>
          <p:nvPr/>
        </p:nvSpPr>
        <p:spPr>
          <a:xfrm>
            <a:off x="4510673" y="3669796"/>
            <a:ext cx="923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92D050"/>
                </a:solidFill>
                <a:latin typeface="+mj-lt"/>
              </a:rPr>
              <a:t>COVERED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501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0938"/>
    </mc:Choice>
    <mc:Fallback xmlns="">
      <p:transition advTm="609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/>
      <p:bldP spid="9" grpId="0" animBg="1"/>
      <p:bldP spid="9" grpId="1" animBg="1"/>
      <p:bldP spid="10" grpId="0" animBg="1"/>
      <p:bldP spid="11" grpId="0" animBg="1"/>
      <p:bldP spid="12" grpId="0" animBg="1"/>
      <p:bldP spid="13" grpId="0" animBg="1"/>
      <p:bldP spid="14" grpId="0" animBg="1"/>
      <p:bldP spid="7" grpId="0"/>
      <p:bldP spid="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E7876-3939-4399-B91A-11F7E2217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CITRUS</a:t>
            </a:r>
            <a:br>
              <a:rPr lang="en-US" dirty="0"/>
            </a:br>
            <a:r>
              <a:rPr lang="en-US" dirty="0"/>
              <a:t>Test Case Mutation (1/2)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603131-1E3B-4546-A29B-F211C95B041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45394" y="1845733"/>
                <a:ext cx="5610286" cy="4886906"/>
              </a:xfrm>
            </p:spPr>
            <p:txBody>
              <a:bodyPr>
                <a:normAutofit/>
              </a:bodyPr>
              <a:lstStyle/>
              <a:p>
                <a:r>
                  <a:rPr lang="en-US" sz="1800" dirty="0"/>
                  <a:t>Then, CITRUS performs test case mutation to generate more diverse test drivers. </a:t>
                </a:r>
              </a:p>
              <a:p>
                <a:r>
                  <a:rPr lang="en-US" sz="1800" dirty="0"/>
                  <a:t>Test case mutation happened in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dirty="0"/>
                  <a:t>-stacked modifications consisting of either </a:t>
                </a:r>
                <a:r>
                  <a:rPr lang="en-US" sz="1800" dirty="0">
                    <a:latin typeface="+mj-lt"/>
                  </a:rPr>
                  <a:t>insertion</a:t>
                </a:r>
                <a:r>
                  <a:rPr lang="en-US" sz="1800" dirty="0"/>
                  <a:t>, </a:t>
                </a:r>
                <a:r>
                  <a:rPr lang="en-US" sz="1800" dirty="0">
                    <a:latin typeface="+mj-lt"/>
                  </a:rPr>
                  <a:t>deletion</a:t>
                </a:r>
                <a:r>
                  <a:rPr lang="en-US" sz="1800" dirty="0"/>
                  <a:t>, or </a:t>
                </a:r>
                <a:r>
                  <a:rPr lang="en-US" sz="1800" dirty="0">
                    <a:latin typeface="+mj-lt"/>
                  </a:rPr>
                  <a:t>modification</a:t>
                </a:r>
                <a:r>
                  <a:rPr lang="en-US" sz="1800" dirty="0"/>
                  <a:t>.</a:t>
                </a:r>
              </a:p>
              <a:p>
                <a:pPr marL="0" indent="0">
                  <a:buNone/>
                </a:pPr>
                <a:endParaRPr lang="en-US" sz="1600" dirty="0"/>
              </a:p>
              <a:p>
                <a:pPr marL="457200" indent="-457200">
                  <a:buFont typeface="+mj-lt"/>
                  <a:buAutoNum type="arabicPeriod"/>
                </a:pPr>
                <a:endParaRPr lang="en-US" sz="1600" dirty="0"/>
              </a:p>
              <a:p>
                <a:pPr marL="457200" indent="-457200">
                  <a:buFont typeface="+mj-lt"/>
                  <a:buAutoNum type="arabicPeriod"/>
                </a:pPr>
                <a:endParaRPr lang="en-US" sz="1600" dirty="0"/>
              </a:p>
              <a:p>
                <a:pPr marL="0" indent="0">
                  <a:buNone/>
                </a:pPr>
                <a:endParaRPr lang="en-US" sz="1600" dirty="0"/>
              </a:p>
              <a:p>
                <a:pPr marL="0" indent="0">
                  <a:buNone/>
                </a:pPr>
                <a:endParaRPr lang="en-US" sz="1600" dirty="0"/>
              </a:p>
              <a:p>
                <a:endParaRPr lang="en-US" sz="1800" dirty="0"/>
              </a:p>
              <a:p>
                <a:r>
                  <a:rPr lang="en-US" sz="1800" dirty="0"/>
                  <a:t>The test case </a:t>
                </a:r>
                <a:r>
                  <a:rPr lang="en-US" sz="1800" b="1" dirty="0">
                    <a:latin typeface="+mj-lt"/>
                  </a:rPr>
                  <a:t>will be kept</a:t>
                </a:r>
                <a:r>
                  <a:rPr lang="en-US" sz="1800" dirty="0"/>
                  <a:t> as it improves the test coverage.</a:t>
                </a:r>
                <a:endParaRPr lang="en-US" sz="16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603131-1E3B-4546-A29B-F211C95B04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45394" y="1845733"/>
                <a:ext cx="5610286" cy="4886906"/>
              </a:xfrm>
              <a:blipFill>
                <a:blip r:embed="rId6"/>
                <a:stretch>
                  <a:fillRect l="-978" t="-1248" r="-2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73379F-EBCA-42CA-B3E1-91AAB8D96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ED8B-CEBF-4CF4-832D-2F6FDD64AE11}" type="slidenum">
              <a:rPr lang="en-US" smtClean="0"/>
              <a:t>8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AA3772-9783-4078-9A33-B0C73E3A7901}"/>
              </a:ext>
            </a:extLst>
          </p:cNvPr>
          <p:cNvSpPr/>
          <p:nvPr/>
        </p:nvSpPr>
        <p:spPr>
          <a:xfrm>
            <a:off x="263994" y="2215066"/>
            <a:ext cx="5192909" cy="40318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template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typename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Stack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3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public: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4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    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795E26"/>
                </a:solidFill>
                <a:latin typeface="Consolas" panose="020B0609020204030204" pitchFamily="49" charset="0"/>
              </a:rPr>
              <a:t>Push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(T item) {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5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         </a:t>
            </a:r>
            <a:r>
              <a:rPr lang="en-US" sz="1600" dirty="0">
                <a:solidFill>
                  <a:srgbClr val="AF00DB"/>
                </a:solidFill>
                <a:latin typeface="Consolas" panose="020B06090202040302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600" dirty="0">
                <a:solidFill>
                  <a:srgbClr val="795E26"/>
                </a:solidFill>
                <a:latin typeface="Consolas" panose="020B0609020204030204" pitchFamily="49" charset="0"/>
              </a:rPr>
              <a:t>Size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() == 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GrowCap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())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6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             </a:t>
            </a:r>
            <a:r>
              <a:rPr lang="en-US" sz="1600" dirty="0">
                <a:solidFill>
                  <a:srgbClr val="795E26"/>
                </a:solidFill>
                <a:latin typeface="Consolas" panose="020B0609020204030204" pitchFamily="49" charset="0"/>
              </a:rPr>
              <a:t>Enlarge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7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         ...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8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     }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9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    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795E26"/>
                </a:solidFill>
                <a:latin typeface="Consolas" panose="020B0609020204030204" pitchFamily="49" charset="0"/>
              </a:rPr>
              <a:t>Pop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() {</a:t>
            </a:r>
          </a:p>
          <a:p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10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         </a:t>
            </a:r>
            <a:r>
              <a:rPr lang="en-US" sz="1600" dirty="0">
                <a:solidFill>
                  <a:srgbClr val="AF00DB"/>
                </a:solidFill>
                <a:latin typeface="Consolas" panose="020B06090202040302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IsEmpty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())</a:t>
            </a:r>
          </a:p>
          <a:p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11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             </a:t>
            </a:r>
            <a:r>
              <a:rPr lang="en-US" sz="1600" dirty="0">
                <a:solidFill>
                  <a:srgbClr val="AF00DB"/>
                </a:solidFill>
                <a:latin typeface="Consolas" panose="020B0609020204030204" pitchFamily="49" charset="0"/>
              </a:rPr>
              <a:t>throw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std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bad_call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12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         ...</a:t>
            </a:r>
          </a:p>
          <a:p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13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         </a:t>
            </a:r>
            <a:r>
              <a:rPr lang="en-US" sz="1600" dirty="0">
                <a:solidFill>
                  <a:srgbClr val="AF00DB"/>
                </a:solidFill>
                <a:latin typeface="Consolas" panose="020B06090202040302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600" dirty="0">
                <a:solidFill>
                  <a:srgbClr val="795E26"/>
                </a:solidFill>
                <a:latin typeface="Consolas" panose="020B0609020204030204" pitchFamily="49" charset="0"/>
              </a:rPr>
              <a:t>Size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() &lt; 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ShrinkCap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())</a:t>
            </a:r>
          </a:p>
          <a:p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14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         		</a:t>
            </a:r>
            <a:r>
              <a:rPr lang="en-US" sz="1600" dirty="0">
                <a:solidFill>
                  <a:srgbClr val="795E26"/>
                </a:solidFill>
                <a:latin typeface="Consolas" panose="020B0609020204030204" pitchFamily="49" charset="0"/>
              </a:rPr>
              <a:t>Shrink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15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     }</a:t>
            </a:r>
          </a:p>
          <a:p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16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 };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2BA3F0-BCDB-4268-A9EA-610750363728}"/>
              </a:ext>
            </a:extLst>
          </p:cNvPr>
          <p:cNvSpPr txBox="1"/>
          <p:nvPr/>
        </p:nvSpPr>
        <p:spPr>
          <a:xfrm>
            <a:off x="263994" y="1845734"/>
            <a:ext cx="4678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Consider the following code snippet of </a:t>
            </a:r>
            <a:r>
              <a:rPr lang="en-US" dirty="0">
                <a:latin typeface="+mj-lt"/>
              </a:rPr>
              <a:t>Stack</a:t>
            </a:r>
            <a:r>
              <a:rPr lang="en-US" dirty="0"/>
              <a:t>: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C967DF-6B0B-48A9-8C28-9DDF1E203486}"/>
              </a:ext>
            </a:extLst>
          </p:cNvPr>
          <p:cNvSpPr/>
          <p:nvPr/>
        </p:nvSpPr>
        <p:spPr>
          <a:xfrm>
            <a:off x="6002518" y="3228110"/>
            <a:ext cx="506554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Stack&lt;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&gt; stack1;</a:t>
            </a:r>
          </a:p>
          <a:p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int2 =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255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600" dirty="0">
                <a:solidFill>
                  <a:srgbClr val="001080"/>
                </a:solidFill>
                <a:latin typeface="Consolas" panose="020B0609020204030204" pitchFamily="49" charset="0"/>
              </a:rPr>
              <a:t>stack1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>
                <a:solidFill>
                  <a:srgbClr val="795E26"/>
                </a:solidFill>
                <a:latin typeface="Consolas" panose="020B0609020204030204" pitchFamily="49" charset="0"/>
              </a:rPr>
              <a:t>Push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(int2);</a:t>
            </a:r>
          </a:p>
          <a:p>
            <a:r>
              <a:rPr lang="en-US" sz="1600" dirty="0">
                <a:solidFill>
                  <a:srgbClr val="001080"/>
                </a:solidFill>
                <a:latin typeface="Consolas" panose="020B0609020204030204" pitchFamily="49" charset="0"/>
              </a:rPr>
              <a:t>stack1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>
                <a:solidFill>
                  <a:srgbClr val="795E26"/>
                </a:solidFill>
                <a:latin typeface="Consolas" panose="020B0609020204030204" pitchFamily="49" charset="0"/>
              </a:rPr>
              <a:t>Push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-1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1080"/>
                </a:solidFill>
                <a:latin typeface="Consolas" panose="020B0609020204030204" pitchFamily="49" charset="0"/>
              </a:rPr>
              <a:t>stack1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>
                <a:solidFill>
                  <a:srgbClr val="795E26"/>
                </a:solidFill>
                <a:latin typeface="Consolas" panose="020B0609020204030204" pitchFamily="49" charset="0"/>
              </a:rPr>
              <a:t>Pop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1600" dirty="0">
                <a:solidFill>
                  <a:srgbClr val="001080"/>
                </a:solidFill>
                <a:latin typeface="Consolas" panose="020B0609020204030204" pitchFamily="49" charset="0"/>
              </a:rPr>
              <a:t>stack1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>
                <a:solidFill>
                  <a:srgbClr val="795E26"/>
                </a:solidFill>
                <a:latin typeface="Consolas" panose="020B0609020204030204" pitchFamily="49" charset="0"/>
              </a:rPr>
              <a:t>Push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8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 </a:t>
            </a:r>
            <a:r>
              <a:rPr 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// Size reaches </a:t>
            </a:r>
            <a:r>
              <a:rPr lang="en-US" sz="1600" dirty="0" err="1">
                <a:solidFill>
                  <a:srgbClr val="008000"/>
                </a:solidFill>
                <a:latin typeface="Consolas" panose="020B0609020204030204" pitchFamily="49" charset="0"/>
              </a:rPr>
              <a:t>GrowCap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001080"/>
                </a:solidFill>
                <a:latin typeface="Consolas" panose="020B0609020204030204" pitchFamily="49" charset="0"/>
              </a:rPr>
              <a:t>stack1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>
                <a:solidFill>
                  <a:srgbClr val="795E26"/>
                </a:solidFill>
                <a:latin typeface="Consolas" panose="020B0609020204030204" pitchFamily="49" charset="0"/>
              </a:rPr>
              <a:t>Push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 </a:t>
            </a:r>
            <a:r>
              <a:rPr 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// Enlarge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FDF48FF-BEBE-45E8-A258-A9E245BE532C}"/>
              </a:ext>
            </a:extLst>
          </p:cNvPr>
          <p:cNvSpPr/>
          <p:nvPr/>
        </p:nvSpPr>
        <p:spPr>
          <a:xfrm>
            <a:off x="5869859" y="4036059"/>
            <a:ext cx="5285822" cy="94741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2BB5EB-AEF3-4385-8B08-7F3F44B5ED95}"/>
              </a:ext>
            </a:extLst>
          </p:cNvPr>
          <p:cNvSpPr txBox="1"/>
          <p:nvPr/>
        </p:nvSpPr>
        <p:spPr>
          <a:xfrm>
            <a:off x="5836828" y="3958177"/>
            <a:ext cx="30489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C000"/>
                </a:solidFill>
                <a:latin typeface="+mj-lt"/>
              </a:rPr>
              <a:t>+</a:t>
            </a:r>
          </a:p>
          <a:p>
            <a:r>
              <a:rPr lang="en-US" sz="1600" b="1" dirty="0">
                <a:solidFill>
                  <a:srgbClr val="FFC000"/>
                </a:solidFill>
                <a:latin typeface="+mj-lt"/>
              </a:rPr>
              <a:t>+</a:t>
            </a:r>
          </a:p>
          <a:p>
            <a:r>
              <a:rPr lang="en-US" sz="1600" b="1" dirty="0">
                <a:solidFill>
                  <a:srgbClr val="FFC000"/>
                </a:solidFill>
                <a:latin typeface="+mj-lt"/>
              </a:rPr>
              <a:t>+</a:t>
            </a:r>
          </a:p>
          <a:p>
            <a:r>
              <a:rPr lang="en-US" sz="1600" b="1" dirty="0">
                <a:solidFill>
                  <a:srgbClr val="FFC000"/>
                </a:solidFill>
                <a:latin typeface="+mj-lt"/>
              </a:rPr>
              <a:t>+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4729127-8D31-4C91-B6F2-BBBD49ED6C1A}"/>
              </a:ext>
            </a:extLst>
          </p:cNvPr>
          <p:cNvSpPr/>
          <p:nvPr/>
        </p:nvSpPr>
        <p:spPr>
          <a:xfrm>
            <a:off x="5940979" y="3210458"/>
            <a:ext cx="2237820" cy="785692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9A32F25-844B-4CA1-8210-FD1D42FC38B7}"/>
              </a:ext>
            </a:extLst>
          </p:cNvPr>
          <p:cNvSpPr/>
          <p:nvPr/>
        </p:nvSpPr>
        <p:spPr>
          <a:xfrm>
            <a:off x="206477" y="3723968"/>
            <a:ext cx="5192909" cy="213851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036C3C0-5619-4FBA-8AE4-11EAFC0774BD}"/>
              </a:ext>
            </a:extLst>
          </p:cNvPr>
          <p:cNvSpPr/>
          <p:nvPr/>
        </p:nvSpPr>
        <p:spPr>
          <a:xfrm>
            <a:off x="206477" y="3246262"/>
            <a:ext cx="5192909" cy="4418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CA18A07-47C3-4ED6-BA63-54DA8CE88E0A}"/>
              </a:ext>
            </a:extLst>
          </p:cNvPr>
          <p:cNvSpPr/>
          <p:nvPr/>
        </p:nvSpPr>
        <p:spPr>
          <a:xfrm>
            <a:off x="206477" y="4498367"/>
            <a:ext cx="5192909" cy="4418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4B54493-12E9-4A0E-90EF-75F920E4D491}"/>
              </a:ext>
            </a:extLst>
          </p:cNvPr>
          <p:cNvSpPr/>
          <p:nvPr/>
        </p:nvSpPr>
        <p:spPr>
          <a:xfrm>
            <a:off x="206477" y="5226133"/>
            <a:ext cx="5192909" cy="4418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6575AAB-6B2C-4787-A2C5-AF2B339198B8}"/>
              </a:ext>
            </a:extLst>
          </p:cNvPr>
          <p:cNvSpPr/>
          <p:nvPr/>
        </p:nvSpPr>
        <p:spPr>
          <a:xfrm>
            <a:off x="206477" y="4983479"/>
            <a:ext cx="5192909" cy="19431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5667F83-71A8-4361-A8A0-90F37CB8E1D2}"/>
              </a:ext>
            </a:extLst>
          </p:cNvPr>
          <p:cNvSpPr txBox="1"/>
          <p:nvPr/>
        </p:nvSpPr>
        <p:spPr>
          <a:xfrm>
            <a:off x="4510673" y="3669796"/>
            <a:ext cx="923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92D050"/>
                </a:solidFill>
                <a:latin typeface="+mj-lt"/>
              </a:rPr>
              <a:t>COVERED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AA2594F-1872-4642-A082-EC6835A11C07}"/>
              </a:ext>
            </a:extLst>
          </p:cNvPr>
          <p:cNvSpPr txBox="1"/>
          <p:nvPr/>
        </p:nvSpPr>
        <p:spPr>
          <a:xfrm>
            <a:off x="4510673" y="3313676"/>
            <a:ext cx="923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92D050"/>
                </a:solidFill>
                <a:latin typeface="+mj-lt"/>
              </a:rPr>
              <a:t>COVERED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853733B-8CBD-4489-A0C1-BC90F6DB19E0}"/>
              </a:ext>
            </a:extLst>
          </p:cNvPr>
          <p:cNvSpPr txBox="1"/>
          <p:nvPr/>
        </p:nvSpPr>
        <p:spPr>
          <a:xfrm>
            <a:off x="4510673" y="4923560"/>
            <a:ext cx="923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92D050"/>
                </a:solidFill>
                <a:latin typeface="+mj-lt"/>
              </a:rPr>
              <a:t>COVERED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031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2691"/>
    </mc:Choice>
    <mc:Fallback xmlns="">
      <p:transition advTm="526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/>
      <p:bldP spid="15" grpId="0" animBg="1"/>
      <p:bldP spid="16" grpId="0"/>
      <p:bldP spid="17" grpId="0" animBg="1"/>
      <p:bldP spid="19" grpId="0" animBg="1"/>
      <p:bldP spid="22" grpId="0" animBg="1"/>
      <p:bldP spid="24" grpId="0"/>
      <p:bldP spid="24" grpId="1"/>
      <p:bldP spid="25" grpId="0"/>
      <p:bldP spid="2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E7876-3939-4399-B91A-11F7E2217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CITRUS</a:t>
            </a:r>
            <a:br>
              <a:rPr lang="en-US" dirty="0"/>
            </a:br>
            <a:r>
              <a:rPr lang="en-US" dirty="0"/>
              <a:t>Test Case Mutation (2/2)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603131-1E3B-4546-A29B-F211C95B0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5394" y="1845733"/>
            <a:ext cx="5610286" cy="4274847"/>
          </a:xfrm>
        </p:spPr>
        <p:txBody>
          <a:bodyPr>
            <a:normAutofit/>
          </a:bodyPr>
          <a:lstStyle/>
          <a:p>
            <a:r>
              <a:rPr lang="en-US" sz="1800" dirty="0"/>
              <a:t>Some object states require more complex call sequences (to construct) than some others.</a:t>
            </a:r>
          </a:p>
          <a:p>
            <a:pPr lvl="1"/>
            <a:r>
              <a:rPr lang="en-US" sz="1600" dirty="0"/>
              <a:t>e.g., a stack with its capacity enlarged.</a:t>
            </a:r>
          </a:p>
          <a:p>
            <a:r>
              <a:rPr lang="en-US" sz="1800" dirty="0"/>
              <a:t>CITRUS </a:t>
            </a:r>
            <a:r>
              <a:rPr lang="en-US" sz="1800" b="1" dirty="0">
                <a:latin typeface="+mj-lt"/>
              </a:rPr>
              <a:t>reuses existing interesting test cases</a:t>
            </a:r>
            <a:r>
              <a:rPr lang="en-US" sz="1800" dirty="0"/>
              <a:t> to harness past sequences that constructs complex object states.</a:t>
            </a:r>
          </a:p>
          <a:p>
            <a:pPr lvl="1"/>
            <a:endParaRPr lang="en-US" sz="1600" dirty="0"/>
          </a:p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73379F-EBCA-42CA-B3E1-91AAB8D96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ED8B-CEBF-4CF4-832D-2F6FDD64AE11}" type="slidenum">
              <a:rPr lang="en-US" smtClean="0"/>
              <a:t>9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AA3772-9783-4078-9A33-B0C73E3A7901}"/>
              </a:ext>
            </a:extLst>
          </p:cNvPr>
          <p:cNvSpPr/>
          <p:nvPr/>
        </p:nvSpPr>
        <p:spPr>
          <a:xfrm>
            <a:off x="263994" y="2215066"/>
            <a:ext cx="5192909" cy="40318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template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typename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Stack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3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public: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4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    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795E26"/>
                </a:solidFill>
                <a:latin typeface="Consolas" panose="020B0609020204030204" pitchFamily="49" charset="0"/>
              </a:rPr>
              <a:t>Push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(T item) {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5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         </a:t>
            </a:r>
            <a:r>
              <a:rPr lang="en-US" sz="1600" dirty="0">
                <a:solidFill>
                  <a:srgbClr val="AF00DB"/>
                </a:solidFill>
                <a:latin typeface="Consolas" panose="020B06090202040302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600" dirty="0">
                <a:solidFill>
                  <a:srgbClr val="795E26"/>
                </a:solidFill>
                <a:latin typeface="Consolas" panose="020B0609020204030204" pitchFamily="49" charset="0"/>
              </a:rPr>
              <a:t>Size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() == 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GrowCap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())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6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             </a:t>
            </a:r>
            <a:r>
              <a:rPr lang="en-US" sz="1600" dirty="0">
                <a:solidFill>
                  <a:srgbClr val="795E26"/>
                </a:solidFill>
                <a:latin typeface="Consolas" panose="020B0609020204030204" pitchFamily="49" charset="0"/>
              </a:rPr>
              <a:t>Enlarge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7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         ...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8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     }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9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    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795E26"/>
                </a:solidFill>
                <a:latin typeface="Consolas" panose="020B0609020204030204" pitchFamily="49" charset="0"/>
              </a:rPr>
              <a:t>Pop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() {</a:t>
            </a:r>
          </a:p>
          <a:p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10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         </a:t>
            </a:r>
            <a:r>
              <a:rPr lang="en-US" sz="1600" dirty="0">
                <a:solidFill>
                  <a:srgbClr val="AF00DB"/>
                </a:solidFill>
                <a:latin typeface="Consolas" panose="020B06090202040302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IsEmpty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())</a:t>
            </a:r>
          </a:p>
          <a:p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11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             </a:t>
            </a:r>
            <a:r>
              <a:rPr lang="en-US" sz="1600" dirty="0">
                <a:solidFill>
                  <a:srgbClr val="AF00DB"/>
                </a:solidFill>
                <a:latin typeface="Consolas" panose="020B0609020204030204" pitchFamily="49" charset="0"/>
              </a:rPr>
              <a:t>throw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std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bad_call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12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         ...</a:t>
            </a:r>
          </a:p>
          <a:p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13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         </a:t>
            </a:r>
            <a:r>
              <a:rPr lang="en-US" sz="1600" dirty="0">
                <a:solidFill>
                  <a:srgbClr val="AF00DB"/>
                </a:solidFill>
                <a:latin typeface="Consolas" panose="020B06090202040302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600" dirty="0">
                <a:solidFill>
                  <a:srgbClr val="795E26"/>
                </a:solidFill>
                <a:latin typeface="Consolas" panose="020B0609020204030204" pitchFamily="49" charset="0"/>
              </a:rPr>
              <a:t>Size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() &lt; 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ShrinkCap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())</a:t>
            </a:r>
          </a:p>
          <a:p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14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         		</a:t>
            </a:r>
            <a:r>
              <a:rPr lang="en-US" sz="1600" dirty="0">
                <a:solidFill>
                  <a:srgbClr val="795E26"/>
                </a:solidFill>
                <a:latin typeface="Consolas" panose="020B0609020204030204" pitchFamily="49" charset="0"/>
              </a:rPr>
              <a:t>Shrink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15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     }</a:t>
            </a:r>
          </a:p>
          <a:p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16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 };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2BA3F0-BCDB-4268-A9EA-610750363728}"/>
              </a:ext>
            </a:extLst>
          </p:cNvPr>
          <p:cNvSpPr txBox="1"/>
          <p:nvPr/>
        </p:nvSpPr>
        <p:spPr>
          <a:xfrm>
            <a:off x="263994" y="1845734"/>
            <a:ext cx="4678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Consider the following code snippet of </a:t>
            </a:r>
            <a:r>
              <a:rPr lang="en-US" dirty="0">
                <a:latin typeface="+mj-lt"/>
              </a:rPr>
              <a:t>Stack</a:t>
            </a:r>
            <a:r>
              <a:rPr lang="en-US" dirty="0"/>
              <a:t>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836B91-0524-4FAB-B14D-7D9ACDEE942E}"/>
              </a:ext>
            </a:extLst>
          </p:cNvPr>
          <p:cNvSpPr/>
          <p:nvPr/>
        </p:nvSpPr>
        <p:spPr>
          <a:xfrm>
            <a:off x="5868512" y="3514741"/>
            <a:ext cx="506554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Stack&lt;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&gt; stack1;</a:t>
            </a:r>
          </a:p>
          <a:p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int2 =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255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600" dirty="0">
                <a:solidFill>
                  <a:srgbClr val="001080"/>
                </a:solidFill>
                <a:latin typeface="Consolas" panose="020B0609020204030204" pitchFamily="49" charset="0"/>
              </a:rPr>
              <a:t>stack1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>
                <a:solidFill>
                  <a:srgbClr val="795E26"/>
                </a:solidFill>
                <a:latin typeface="Consolas" panose="020B0609020204030204" pitchFamily="49" charset="0"/>
              </a:rPr>
              <a:t>Push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(int2);</a:t>
            </a:r>
          </a:p>
          <a:p>
            <a:r>
              <a:rPr lang="en-US" sz="1600" dirty="0">
                <a:solidFill>
                  <a:srgbClr val="001080"/>
                </a:solidFill>
                <a:latin typeface="Consolas" panose="020B0609020204030204" pitchFamily="49" charset="0"/>
              </a:rPr>
              <a:t>stack1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>
                <a:solidFill>
                  <a:srgbClr val="795E26"/>
                </a:solidFill>
                <a:latin typeface="Consolas" panose="020B0609020204030204" pitchFamily="49" charset="0"/>
              </a:rPr>
              <a:t>Push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-1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1080"/>
                </a:solidFill>
                <a:latin typeface="Consolas" panose="020B0609020204030204" pitchFamily="49" charset="0"/>
              </a:rPr>
              <a:t>stack1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>
                <a:solidFill>
                  <a:srgbClr val="795E26"/>
                </a:solidFill>
                <a:latin typeface="Consolas" panose="020B0609020204030204" pitchFamily="49" charset="0"/>
              </a:rPr>
              <a:t>Pop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1600" dirty="0">
                <a:solidFill>
                  <a:srgbClr val="001080"/>
                </a:solidFill>
                <a:latin typeface="Consolas" panose="020B0609020204030204" pitchFamily="49" charset="0"/>
              </a:rPr>
              <a:t>stack1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>
                <a:solidFill>
                  <a:srgbClr val="795E26"/>
                </a:solidFill>
                <a:latin typeface="Consolas" panose="020B0609020204030204" pitchFamily="49" charset="0"/>
              </a:rPr>
              <a:t>Push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8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 </a:t>
            </a:r>
            <a:r>
              <a:rPr 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// Size reaches </a:t>
            </a:r>
            <a:r>
              <a:rPr lang="en-US" sz="1600" dirty="0" err="1">
                <a:solidFill>
                  <a:srgbClr val="008000"/>
                </a:solidFill>
                <a:latin typeface="Consolas" panose="020B0609020204030204" pitchFamily="49" charset="0"/>
              </a:rPr>
              <a:t>GrowCap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001080"/>
                </a:solidFill>
                <a:latin typeface="Consolas" panose="020B0609020204030204" pitchFamily="49" charset="0"/>
              </a:rPr>
              <a:t>stack1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>
                <a:solidFill>
                  <a:srgbClr val="795E26"/>
                </a:solidFill>
                <a:latin typeface="Consolas" panose="020B0609020204030204" pitchFamily="49" charset="0"/>
              </a:rPr>
              <a:t>Push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 </a:t>
            </a:r>
            <a:r>
              <a:rPr 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// Enlarge</a:t>
            </a:r>
          </a:p>
          <a:p>
            <a:r>
              <a:rPr lang="en-US" sz="1600" dirty="0">
                <a:solidFill>
                  <a:srgbClr val="001080"/>
                </a:solidFill>
                <a:latin typeface="Consolas" panose="020B0609020204030204" pitchFamily="49" charset="0"/>
              </a:rPr>
              <a:t>stack1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>
                <a:solidFill>
                  <a:srgbClr val="795E26"/>
                </a:solidFill>
                <a:latin typeface="Consolas" panose="020B0609020204030204" pitchFamily="49" charset="0"/>
              </a:rPr>
              <a:t>Pop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(); </a:t>
            </a:r>
            <a:r>
              <a:rPr 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// Shrink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E3F429-39DB-4337-9958-F2646D5719D3}"/>
              </a:ext>
            </a:extLst>
          </p:cNvPr>
          <p:cNvSpPr/>
          <p:nvPr/>
        </p:nvSpPr>
        <p:spPr>
          <a:xfrm>
            <a:off x="5685710" y="5296043"/>
            <a:ext cx="5278448" cy="219853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FE4626-C91F-4E33-8A29-00780F9AF80C}"/>
              </a:ext>
            </a:extLst>
          </p:cNvPr>
          <p:cNvSpPr txBox="1"/>
          <p:nvPr/>
        </p:nvSpPr>
        <p:spPr>
          <a:xfrm>
            <a:off x="5664608" y="5211301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  <a:latin typeface="+mj-lt"/>
              </a:rPr>
              <a:t>+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A33ACA-00CD-4A7B-956A-1C825D920999}"/>
              </a:ext>
            </a:extLst>
          </p:cNvPr>
          <p:cNvSpPr/>
          <p:nvPr/>
        </p:nvSpPr>
        <p:spPr>
          <a:xfrm>
            <a:off x="206477" y="3723968"/>
            <a:ext cx="5192909" cy="213851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E5DDBE-B1E6-4B67-9D57-9890909EA350}"/>
              </a:ext>
            </a:extLst>
          </p:cNvPr>
          <p:cNvSpPr/>
          <p:nvPr/>
        </p:nvSpPr>
        <p:spPr>
          <a:xfrm>
            <a:off x="206477" y="3246262"/>
            <a:ext cx="5192909" cy="441818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144D28B-ED59-414A-95F0-0ADF8BED1E3C}"/>
              </a:ext>
            </a:extLst>
          </p:cNvPr>
          <p:cNvSpPr/>
          <p:nvPr/>
        </p:nvSpPr>
        <p:spPr>
          <a:xfrm>
            <a:off x="206477" y="4498367"/>
            <a:ext cx="5192909" cy="4418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59B1686-17DA-4F13-9AD5-6727AF728492}"/>
              </a:ext>
            </a:extLst>
          </p:cNvPr>
          <p:cNvSpPr/>
          <p:nvPr/>
        </p:nvSpPr>
        <p:spPr>
          <a:xfrm>
            <a:off x="206477" y="5226133"/>
            <a:ext cx="5192909" cy="4418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5F601E5-4E7D-4E84-8F09-F79DF6BC1CD5}"/>
              </a:ext>
            </a:extLst>
          </p:cNvPr>
          <p:cNvSpPr/>
          <p:nvPr/>
        </p:nvSpPr>
        <p:spPr>
          <a:xfrm>
            <a:off x="206477" y="4983479"/>
            <a:ext cx="5192909" cy="194311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68DF6D8-9E29-41A0-AEA5-4E54128565BB}"/>
              </a:ext>
            </a:extLst>
          </p:cNvPr>
          <p:cNvSpPr/>
          <p:nvPr/>
        </p:nvSpPr>
        <p:spPr>
          <a:xfrm>
            <a:off x="5810995" y="3499317"/>
            <a:ext cx="2237820" cy="785692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C98C247-99FD-4397-A67D-4D9DA62DDE21}"/>
              </a:ext>
            </a:extLst>
          </p:cNvPr>
          <p:cNvSpPr/>
          <p:nvPr/>
        </p:nvSpPr>
        <p:spPr>
          <a:xfrm>
            <a:off x="5685710" y="4326255"/>
            <a:ext cx="5278448" cy="925523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EDB4CD1-BC90-4FC1-B071-ACC835BB8693}"/>
              </a:ext>
            </a:extLst>
          </p:cNvPr>
          <p:cNvSpPr txBox="1"/>
          <p:nvPr/>
        </p:nvSpPr>
        <p:spPr>
          <a:xfrm>
            <a:off x="11076293" y="4036308"/>
            <a:ext cx="11202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+mj-lt"/>
              </a:rPr>
              <a:t>Previous</a:t>
            </a:r>
            <a:br>
              <a:rPr lang="en-US" b="1" dirty="0">
                <a:solidFill>
                  <a:schemeClr val="accent1"/>
                </a:solidFill>
                <a:latin typeface="+mj-lt"/>
              </a:rPr>
            </a:br>
            <a:r>
              <a:rPr lang="en-US" b="1" dirty="0">
                <a:solidFill>
                  <a:schemeClr val="accent1"/>
                </a:solidFill>
                <a:latin typeface="+mj-lt"/>
              </a:rPr>
              <a:t>Test Case</a:t>
            </a:r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637F5039-3724-459B-B2C4-4E58FC981BDC}"/>
              </a:ext>
            </a:extLst>
          </p:cNvPr>
          <p:cNvSpPr/>
          <p:nvPr/>
        </p:nvSpPr>
        <p:spPr>
          <a:xfrm>
            <a:off x="11005626" y="3467171"/>
            <a:ext cx="141334" cy="1784607"/>
          </a:xfrm>
          <a:prstGeom prst="rightBrace">
            <a:avLst>
              <a:gd name="adj1" fmla="val 57135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9E997AF-2249-4242-AAD5-114B796C3007}"/>
              </a:ext>
            </a:extLst>
          </p:cNvPr>
          <p:cNvSpPr txBox="1"/>
          <p:nvPr/>
        </p:nvSpPr>
        <p:spPr>
          <a:xfrm>
            <a:off x="4510673" y="3669796"/>
            <a:ext cx="923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92D050"/>
                </a:solidFill>
                <a:latin typeface="+mj-lt"/>
              </a:rPr>
              <a:t>COVERED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0ECEE54-29ED-4FA8-8C31-85D45AF041CE}"/>
              </a:ext>
            </a:extLst>
          </p:cNvPr>
          <p:cNvSpPr txBox="1"/>
          <p:nvPr/>
        </p:nvSpPr>
        <p:spPr>
          <a:xfrm>
            <a:off x="4510673" y="3313676"/>
            <a:ext cx="923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92D050"/>
                </a:solidFill>
                <a:latin typeface="+mj-lt"/>
              </a:rPr>
              <a:t>COVERED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7AEBC3E-29CE-4096-B7BA-2A0BBFBD8E19}"/>
              </a:ext>
            </a:extLst>
          </p:cNvPr>
          <p:cNvSpPr txBox="1"/>
          <p:nvPr/>
        </p:nvSpPr>
        <p:spPr>
          <a:xfrm>
            <a:off x="4510673" y="4923560"/>
            <a:ext cx="923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92D050"/>
                </a:solidFill>
                <a:latin typeface="+mj-lt"/>
              </a:rPr>
              <a:t>COVERED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3EE127-AAC1-4F1E-B298-8532737E37A4}"/>
              </a:ext>
            </a:extLst>
          </p:cNvPr>
          <p:cNvSpPr txBox="1"/>
          <p:nvPr/>
        </p:nvSpPr>
        <p:spPr>
          <a:xfrm>
            <a:off x="4510673" y="5296720"/>
            <a:ext cx="923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92D050"/>
                </a:solidFill>
                <a:latin typeface="+mj-lt"/>
              </a:rPr>
              <a:t>COVERED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499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1992"/>
    </mc:Choice>
    <mc:Fallback xmlns="">
      <p:transition advTm="419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  <p:bldP spid="8" grpId="0" animBg="1"/>
      <p:bldP spid="9" grpId="0"/>
      <p:bldP spid="13" grpId="0" animBg="1"/>
      <p:bldP spid="16" grpId="0" animBg="1"/>
      <p:bldP spid="18" grpId="0" animBg="1"/>
      <p:bldP spid="15" grpId="0"/>
      <p:bldP spid="17" grpId="0" animBg="1"/>
      <p:bldP spid="24" grpId="0"/>
      <p:bldP spid="24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6|11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9|32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2|34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3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|12.5|11.2|5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3|1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|10.9|15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8|12.4|9|17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6|8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7|8.2|14.2|14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|31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6|2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5|8.9|16.1|7.8|9.8"/>
</p:tagLst>
</file>

<file path=ppt/theme/theme1.xml><?xml version="1.0" encoding="utf-8"?>
<a:theme xmlns:a="http://schemas.openxmlformats.org/drawingml/2006/main" name="Retrospect">
  <a:themeElements>
    <a:clrScheme name="Custom 2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242852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2387</TotalTime>
  <Words>3459</Words>
  <Application>Microsoft Office PowerPoint</Application>
  <PresentationFormat>Widescreen</PresentationFormat>
  <Paragraphs>402</Paragraphs>
  <Slides>24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Calibri</vt:lpstr>
      <vt:lpstr>Arial</vt:lpstr>
      <vt:lpstr>Cambria Math</vt:lpstr>
      <vt:lpstr>Franklin Gothic Book</vt:lpstr>
      <vt:lpstr>Consolas</vt:lpstr>
      <vt:lpstr>Franklin Gothic Medium</vt:lpstr>
      <vt:lpstr>Retrospect</vt:lpstr>
      <vt:lpstr>CITRUS: Automated Unit Testing Tool for Real-world C++ Programs</vt:lpstr>
      <vt:lpstr>Introduction</vt:lpstr>
      <vt:lpstr>CITRUS: C++ UnIt Testing  for Reliable and Usable Software</vt:lpstr>
      <vt:lpstr>Contributions</vt:lpstr>
      <vt:lpstr>Motivating Example</vt:lpstr>
      <vt:lpstr>CITRUS on Approaching the  Motivating Example</vt:lpstr>
      <vt:lpstr>CITRUS Test Case Construction</vt:lpstr>
      <vt:lpstr>CITRUS Test Case Mutation (1/2)</vt:lpstr>
      <vt:lpstr>CITRUS Test Case Mutation (2/2)</vt:lpstr>
      <vt:lpstr>Challenge in  C++ Template Class Instantiation</vt:lpstr>
      <vt:lpstr>Challenge in  C++ STL Class Instantiation</vt:lpstr>
      <vt:lpstr>CITRUS Overview Process</vt:lpstr>
      <vt:lpstr>Test Suite Post-Processing</vt:lpstr>
      <vt:lpstr>Evaluation</vt:lpstr>
      <vt:lpstr>Research Questions</vt:lpstr>
      <vt:lpstr>Experiment Setup</vt:lpstr>
      <vt:lpstr>Result to RQ1. How effective is CITRUS in terms of branch coverage?</vt:lpstr>
      <vt:lpstr>Result to RQ2. How effective and efficient is CITRUS compared to other CITRUS variants? (1/2)</vt:lpstr>
      <vt:lpstr>Result to RQ2. How effective and efficient is CITRUS compared to other CITRUS variants? (2/2)</vt:lpstr>
      <vt:lpstr>New Crash Fix Bug Report in Yaml-CPP (1/2)</vt:lpstr>
      <vt:lpstr>New Crash Fix Bug Report in Yaml-CPP (2/2)</vt:lpstr>
      <vt:lpstr>Conclusion</vt:lpstr>
      <vt:lpstr>Future Work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</dc:creator>
  <cp:lastModifiedBy>Robert Sebastian Herlim</cp:lastModifiedBy>
  <cp:revision>949</cp:revision>
  <dcterms:created xsi:type="dcterms:W3CDTF">2021-11-30T07:29:46Z</dcterms:created>
  <dcterms:modified xsi:type="dcterms:W3CDTF">2022-04-15T07:10:28Z</dcterms:modified>
</cp:coreProperties>
</file>