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5"/>
  </p:notesMasterIdLst>
  <p:sldIdLst>
    <p:sldId id="749" r:id="rId2"/>
    <p:sldId id="869" r:id="rId3"/>
    <p:sldId id="879" r:id="rId4"/>
    <p:sldId id="884" r:id="rId5"/>
    <p:sldId id="874" r:id="rId6"/>
    <p:sldId id="873" r:id="rId7"/>
    <p:sldId id="908" r:id="rId8"/>
    <p:sldId id="894" r:id="rId9"/>
    <p:sldId id="910" r:id="rId10"/>
    <p:sldId id="889" r:id="rId11"/>
    <p:sldId id="899" r:id="rId12"/>
    <p:sldId id="928" r:id="rId13"/>
    <p:sldId id="906" r:id="rId14"/>
    <p:sldId id="885" r:id="rId15"/>
    <p:sldId id="913" r:id="rId16"/>
    <p:sldId id="919" r:id="rId17"/>
    <p:sldId id="922" r:id="rId18"/>
    <p:sldId id="877" r:id="rId19"/>
    <p:sldId id="918" r:id="rId20"/>
    <p:sldId id="865" r:id="rId21"/>
    <p:sldId id="868" r:id="rId22"/>
    <p:sldId id="878" r:id="rId23"/>
    <p:sldId id="881" r:id="rId24"/>
    <p:sldId id="896" r:id="rId25"/>
    <p:sldId id="923" r:id="rId26"/>
    <p:sldId id="898" r:id="rId27"/>
    <p:sldId id="909" r:id="rId28"/>
    <p:sldId id="880" r:id="rId29"/>
    <p:sldId id="867" r:id="rId30"/>
    <p:sldId id="917" r:id="rId31"/>
    <p:sldId id="935" r:id="rId32"/>
    <p:sldId id="929" r:id="rId33"/>
    <p:sldId id="797" r:id="rId34"/>
    <p:sldId id="796" r:id="rId35"/>
    <p:sldId id="788" r:id="rId36"/>
    <p:sldId id="849" r:id="rId37"/>
    <p:sldId id="795" r:id="rId38"/>
    <p:sldId id="845" r:id="rId39"/>
    <p:sldId id="792" r:id="rId40"/>
    <p:sldId id="931" r:id="rId41"/>
    <p:sldId id="932" r:id="rId42"/>
    <p:sldId id="933" r:id="rId43"/>
    <p:sldId id="803" r:id="rId44"/>
    <p:sldId id="800" r:id="rId45"/>
    <p:sldId id="802" r:id="rId46"/>
    <p:sldId id="801" r:id="rId47"/>
    <p:sldId id="860" r:id="rId48"/>
    <p:sldId id="934" r:id="rId49"/>
    <p:sldId id="793" r:id="rId50"/>
    <p:sldId id="794" r:id="rId51"/>
    <p:sldId id="285" r:id="rId52"/>
    <p:sldId id="921" r:id="rId53"/>
    <p:sldId id="920"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tv" initials="s" lastIdx="1" clrIdx="0">
    <p:extLst>
      <p:ext uri="{19B8F6BF-5375-455C-9EA6-DF929625EA0E}">
        <p15:presenceInfo xmlns:p15="http://schemas.microsoft.com/office/powerpoint/2012/main" userId="swt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E6"/>
    <a:srgbClr val="E6AF00"/>
    <a:srgbClr val="FFCCCC"/>
    <a:srgbClr val="0BEE00"/>
    <a:srgbClr val="FFFF93"/>
    <a:srgbClr val="FF9999"/>
    <a:srgbClr val="FFC081"/>
    <a:srgbClr val="0033CC"/>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0" autoAdjust="0"/>
    <p:restoredTop sz="78394" autoAdjust="0"/>
  </p:normalViewPr>
  <p:slideViewPr>
    <p:cSldViewPr snapToGrid="0">
      <p:cViewPr varScale="1">
        <p:scale>
          <a:sx n="77" d="100"/>
          <a:sy n="77" d="100"/>
        </p:scale>
        <p:origin x="424" y="52"/>
      </p:cViewPr>
      <p:guideLst/>
    </p:cSldViewPr>
  </p:slideViewPr>
  <p:outlineViewPr>
    <p:cViewPr>
      <p:scale>
        <a:sx n="33" d="100"/>
        <a:sy n="33" d="100"/>
      </p:scale>
      <p:origin x="0" y="-2664"/>
    </p:cViewPr>
  </p:outlineViewPr>
  <p:notesTextViewPr>
    <p:cViewPr>
      <p:scale>
        <a:sx n="1" d="1"/>
        <a:sy n="1" d="1"/>
      </p:scale>
      <p:origin x="0" y="0"/>
    </p:cViewPr>
  </p:notesTextViewPr>
  <p:notesViewPr>
    <p:cSldViewPr snapToGrid="0">
      <p:cViewPr varScale="1">
        <p:scale>
          <a:sx n="67" d="100"/>
          <a:sy n="67" d="100"/>
        </p:scale>
        <p:origin x="2100"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8746A-E2EE-4E58-8469-764A2BDBFEBC}" type="datetimeFigureOut">
              <a:rPr lang="en-US" smtClean="0"/>
              <a:t>6/30/2023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15902-546A-4B34-A699-651DF8F428CB}" type="slidenum">
              <a:rPr lang="en-US" smtClean="0"/>
              <a:t>‹#›</a:t>
            </a:fld>
            <a:endParaRPr lang="en-US"/>
          </a:p>
        </p:txBody>
      </p:sp>
    </p:spTree>
    <p:extLst>
      <p:ext uri="{BB962C8B-B14F-4D97-AF65-F5344CB8AC3E}">
        <p14:creationId xmlns:p14="http://schemas.microsoft.com/office/powerpoint/2010/main" val="99458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198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10</a:t>
            </a:fld>
            <a:endParaRPr lang="en-US" dirty="0"/>
          </a:p>
        </p:txBody>
      </p:sp>
    </p:spTree>
    <p:extLst>
      <p:ext uri="{BB962C8B-B14F-4D97-AF65-F5344CB8AC3E}">
        <p14:creationId xmlns:p14="http://schemas.microsoft.com/office/powerpoint/2010/main" val="359016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11</a:t>
            </a:fld>
            <a:endParaRPr lang="en-US" dirty="0"/>
          </a:p>
        </p:txBody>
      </p:sp>
    </p:spTree>
    <p:extLst>
      <p:ext uri="{BB962C8B-B14F-4D97-AF65-F5344CB8AC3E}">
        <p14:creationId xmlns:p14="http://schemas.microsoft.com/office/powerpoint/2010/main" val="263191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12</a:t>
            </a:fld>
            <a:endParaRPr lang="en-US" dirty="0"/>
          </a:p>
        </p:txBody>
      </p:sp>
    </p:spTree>
    <p:extLst>
      <p:ext uri="{BB962C8B-B14F-4D97-AF65-F5344CB8AC3E}">
        <p14:creationId xmlns:p14="http://schemas.microsoft.com/office/powerpoint/2010/main" val="2746300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13</a:t>
            </a:fld>
            <a:endParaRPr lang="en-US" dirty="0"/>
          </a:p>
        </p:txBody>
      </p:sp>
    </p:spTree>
    <p:extLst>
      <p:ext uri="{BB962C8B-B14F-4D97-AF65-F5344CB8AC3E}">
        <p14:creationId xmlns:p14="http://schemas.microsoft.com/office/powerpoint/2010/main" val="4023559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14</a:t>
            </a:fld>
            <a:endParaRPr lang="en-US" dirty="0"/>
          </a:p>
        </p:txBody>
      </p:sp>
    </p:spTree>
    <p:extLst>
      <p:ext uri="{BB962C8B-B14F-4D97-AF65-F5344CB8AC3E}">
        <p14:creationId xmlns:p14="http://schemas.microsoft.com/office/powerpoint/2010/main" val="364279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15</a:t>
            </a:fld>
            <a:endParaRPr lang="en-US" dirty="0"/>
          </a:p>
        </p:txBody>
      </p:sp>
    </p:spTree>
    <p:extLst>
      <p:ext uri="{BB962C8B-B14F-4D97-AF65-F5344CB8AC3E}">
        <p14:creationId xmlns:p14="http://schemas.microsoft.com/office/powerpoint/2010/main" val="1111758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16</a:t>
            </a:fld>
            <a:endParaRPr lang="en-US" dirty="0"/>
          </a:p>
        </p:txBody>
      </p:sp>
    </p:spTree>
    <p:extLst>
      <p:ext uri="{BB962C8B-B14F-4D97-AF65-F5344CB8AC3E}">
        <p14:creationId xmlns:p14="http://schemas.microsoft.com/office/powerpoint/2010/main" val="152114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17</a:t>
            </a:fld>
            <a:endParaRPr lang="en-US" dirty="0"/>
          </a:p>
        </p:txBody>
      </p:sp>
    </p:spTree>
    <p:extLst>
      <p:ext uri="{BB962C8B-B14F-4D97-AF65-F5344CB8AC3E}">
        <p14:creationId xmlns:p14="http://schemas.microsoft.com/office/powerpoint/2010/main" val="4017335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18</a:t>
            </a:fld>
            <a:endParaRPr lang="en-US" dirty="0"/>
          </a:p>
        </p:txBody>
      </p:sp>
    </p:spTree>
    <p:extLst>
      <p:ext uri="{BB962C8B-B14F-4D97-AF65-F5344CB8AC3E}">
        <p14:creationId xmlns:p14="http://schemas.microsoft.com/office/powerpoint/2010/main" val="1209768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19</a:t>
            </a:fld>
            <a:endParaRPr lang="en-US" dirty="0"/>
          </a:p>
        </p:txBody>
      </p:sp>
    </p:spTree>
    <p:extLst>
      <p:ext uri="{BB962C8B-B14F-4D97-AF65-F5344CB8AC3E}">
        <p14:creationId xmlns:p14="http://schemas.microsoft.com/office/powerpoint/2010/main" val="3827613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3070612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20</a:t>
            </a:fld>
            <a:endParaRPr lang="en-US" dirty="0"/>
          </a:p>
        </p:txBody>
      </p:sp>
    </p:spTree>
    <p:extLst>
      <p:ext uri="{BB962C8B-B14F-4D97-AF65-F5344CB8AC3E}">
        <p14:creationId xmlns:p14="http://schemas.microsoft.com/office/powerpoint/2010/main" val="3379030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4695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22</a:t>
            </a:fld>
            <a:endParaRPr lang="en-US" dirty="0"/>
          </a:p>
        </p:txBody>
      </p:sp>
    </p:spTree>
    <p:extLst>
      <p:ext uri="{BB962C8B-B14F-4D97-AF65-F5344CB8AC3E}">
        <p14:creationId xmlns:p14="http://schemas.microsoft.com/office/powerpoint/2010/main" val="3424329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23</a:t>
            </a:fld>
            <a:endParaRPr lang="en-US" dirty="0"/>
          </a:p>
        </p:txBody>
      </p:sp>
    </p:spTree>
    <p:extLst>
      <p:ext uri="{BB962C8B-B14F-4D97-AF65-F5344CB8AC3E}">
        <p14:creationId xmlns:p14="http://schemas.microsoft.com/office/powerpoint/2010/main" val="17629372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24</a:t>
            </a:fld>
            <a:endParaRPr lang="en-US" dirty="0"/>
          </a:p>
        </p:txBody>
      </p:sp>
    </p:spTree>
    <p:extLst>
      <p:ext uri="{BB962C8B-B14F-4D97-AF65-F5344CB8AC3E}">
        <p14:creationId xmlns:p14="http://schemas.microsoft.com/office/powerpoint/2010/main" val="1188326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25</a:t>
            </a:fld>
            <a:endParaRPr lang="en-US" dirty="0"/>
          </a:p>
        </p:txBody>
      </p:sp>
    </p:spTree>
    <p:extLst>
      <p:ext uri="{BB962C8B-B14F-4D97-AF65-F5344CB8AC3E}">
        <p14:creationId xmlns:p14="http://schemas.microsoft.com/office/powerpoint/2010/main" val="11574243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26</a:t>
            </a:fld>
            <a:endParaRPr lang="en-US" dirty="0"/>
          </a:p>
        </p:txBody>
      </p:sp>
    </p:spTree>
    <p:extLst>
      <p:ext uri="{BB962C8B-B14F-4D97-AF65-F5344CB8AC3E}">
        <p14:creationId xmlns:p14="http://schemas.microsoft.com/office/powerpoint/2010/main" val="4582634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27</a:t>
            </a:fld>
            <a:endParaRPr lang="en-US" dirty="0"/>
          </a:p>
        </p:txBody>
      </p:sp>
    </p:spTree>
    <p:extLst>
      <p:ext uri="{BB962C8B-B14F-4D97-AF65-F5344CB8AC3E}">
        <p14:creationId xmlns:p14="http://schemas.microsoft.com/office/powerpoint/2010/main" val="3058418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28</a:t>
            </a:fld>
            <a:endParaRPr lang="en-US" dirty="0"/>
          </a:p>
        </p:txBody>
      </p:sp>
    </p:spTree>
    <p:extLst>
      <p:ext uri="{BB962C8B-B14F-4D97-AF65-F5344CB8AC3E}">
        <p14:creationId xmlns:p14="http://schemas.microsoft.com/office/powerpoint/2010/main" val="23016097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29</a:t>
            </a:fld>
            <a:endParaRPr lang="en-US" dirty="0"/>
          </a:p>
        </p:txBody>
      </p:sp>
    </p:spTree>
    <p:extLst>
      <p:ext uri="{BB962C8B-B14F-4D97-AF65-F5344CB8AC3E}">
        <p14:creationId xmlns:p14="http://schemas.microsoft.com/office/powerpoint/2010/main" val="106423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1910991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018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14808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32</a:t>
            </a:fld>
            <a:endParaRPr lang="en-US" dirty="0"/>
          </a:p>
        </p:txBody>
      </p:sp>
    </p:spTree>
    <p:extLst>
      <p:ext uri="{BB962C8B-B14F-4D97-AF65-F5344CB8AC3E}">
        <p14:creationId xmlns:p14="http://schemas.microsoft.com/office/powerpoint/2010/main" val="1385759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33</a:t>
            </a:fld>
            <a:endParaRPr lang="en-US" dirty="0"/>
          </a:p>
        </p:txBody>
      </p:sp>
    </p:spTree>
    <p:extLst>
      <p:ext uri="{BB962C8B-B14F-4D97-AF65-F5344CB8AC3E}">
        <p14:creationId xmlns:p14="http://schemas.microsoft.com/office/powerpoint/2010/main" val="19949424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34</a:t>
            </a:fld>
            <a:endParaRPr lang="en-US" dirty="0"/>
          </a:p>
        </p:txBody>
      </p:sp>
    </p:spTree>
    <p:extLst>
      <p:ext uri="{BB962C8B-B14F-4D97-AF65-F5344CB8AC3E}">
        <p14:creationId xmlns:p14="http://schemas.microsoft.com/office/powerpoint/2010/main" val="681439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35</a:t>
            </a:fld>
            <a:endParaRPr lang="en-US" dirty="0"/>
          </a:p>
        </p:txBody>
      </p:sp>
    </p:spTree>
    <p:extLst>
      <p:ext uri="{BB962C8B-B14F-4D97-AF65-F5344CB8AC3E}">
        <p14:creationId xmlns:p14="http://schemas.microsoft.com/office/powerpoint/2010/main" val="22865844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36</a:t>
            </a:fld>
            <a:endParaRPr lang="en-US" dirty="0"/>
          </a:p>
        </p:txBody>
      </p:sp>
    </p:spTree>
    <p:extLst>
      <p:ext uri="{BB962C8B-B14F-4D97-AF65-F5344CB8AC3E}">
        <p14:creationId xmlns:p14="http://schemas.microsoft.com/office/powerpoint/2010/main" val="40099199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37</a:t>
            </a:fld>
            <a:endParaRPr lang="en-US" dirty="0"/>
          </a:p>
        </p:txBody>
      </p:sp>
    </p:spTree>
    <p:extLst>
      <p:ext uri="{BB962C8B-B14F-4D97-AF65-F5344CB8AC3E}">
        <p14:creationId xmlns:p14="http://schemas.microsoft.com/office/powerpoint/2010/main" val="23103974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38</a:t>
            </a:fld>
            <a:endParaRPr lang="en-US" dirty="0"/>
          </a:p>
        </p:txBody>
      </p:sp>
    </p:spTree>
    <p:extLst>
      <p:ext uri="{BB962C8B-B14F-4D97-AF65-F5344CB8AC3E}">
        <p14:creationId xmlns:p14="http://schemas.microsoft.com/office/powerpoint/2010/main" val="27734655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39</a:t>
            </a:fld>
            <a:endParaRPr lang="en-US" dirty="0"/>
          </a:p>
        </p:txBody>
      </p:sp>
    </p:spTree>
    <p:extLst>
      <p:ext uri="{BB962C8B-B14F-4D97-AF65-F5344CB8AC3E}">
        <p14:creationId xmlns:p14="http://schemas.microsoft.com/office/powerpoint/2010/main" val="57851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18926174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40</a:t>
            </a:fld>
            <a:endParaRPr lang="en-US" dirty="0"/>
          </a:p>
        </p:txBody>
      </p:sp>
    </p:spTree>
    <p:extLst>
      <p:ext uri="{BB962C8B-B14F-4D97-AF65-F5344CB8AC3E}">
        <p14:creationId xmlns:p14="http://schemas.microsoft.com/office/powerpoint/2010/main" val="10288202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https://stackoverflow.com/questions/1147903/anonymous-namespace-class-definition</a:t>
            </a:r>
          </a:p>
          <a:p>
            <a:r>
              <a:rPr lang="en-US" sz="1400" dirty="0">
                <a:solidFill>
                  <a:schemeClr val="tx1"/>
                </a:solidFill>
              </a:rPr>
              <a:t>https://stackoverflow.com/questions/33267839/how-to-forward-declare-class-which-is-in-unnamed-namespace</a:t>
            </a:r>
          </a:p>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41</a:t>
            </a:fld>
            <a:endParaRPr lang="en-US" dirty="0"/>
          </a:p>
        </p:txBody>
      </p:sp>
    </p:spTree>
    <p:extLst>
      <p:ext uri="{BB962C8B-B14F-4D97-AF65-F5344CB8AC3E}">
        <p14:creationId xmlns:p14="http://schemas.microsoft.com/office/powerpoint/2010/main" val="33256700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https://stackoverflow.com/questions/1147903/anonymous-namespace-class-definition</a:t>
            </a:r>
          </a:p>
          <a:p>
            <a:r>
              <a:rPr lang="en-US" sz="1400" dirty="0">
                <a:solidFill>
                  <a:schemeClr val="tx1"/>
                </a:solidFill>
              </a:rPr>
              <a:t>https://stackoverflow.com/questions/33267839/how-to-forward-declare-class-which-is-in-unnamed-namespace</a:t>
            </a:r>
          </a:p>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42</a:t>
            </a:fld>
            <a:endParaRPr lang="en-US" dirty="0"/>
          </a:p>
        </p:txBody>
      </p:sp>
    </p:spTree>
    <p:extLst>
      <p:ext uri="{BB962C8B-B14F-4D97-AF65-F5344CB8AC3E}">
        <p14:creationId xmlns:p14="http://schemas.microsoft.com/office/powerpoint/2010/main" val="42650105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43</a:t>
            </a:fld>
            <a:endParaRPr lang="en-US" dirty="0"/>
          </a:p>
        </p:txBody>
      </p:sp>
    </p:spTree>
    <p:extLst>
      <p:ext uri="{BB962C8B-B14F-4D97-AF65-F5344CB8AC3E}">
        <p14:creationId xmlns:p14="http://schemas.microsoft.com/office/powerpoint/2010/main" val="20891549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44</a:t>
            </a:fld>
            <a:endParaRPr lang="en-US" dirty="0"/>
          </a:p>
        </p:txBody>
      </p:sp>
    </p:spTree>
    <p:extLst>
      <p:ext uri="{BB962C8B-B14F-4D97-AF65-F5344CB8AC3E}">
        <p14:creationId xmlns:p14="http://schemas.microsoft.com/office/powerpoint/2010/main" val="3394787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45</a:t>
            </a:fld>
            <a:endParaRPr lang="en-US" dirty="0"/>
          </a:p>
        </p:txBody>
      </p:sp>
    </p:spTree>
    <p:extLst>
      <p:ext uri="{BB962C8B-B14F-4D97-AF65-F5344CB8AC3E}">
        <p14:creationId xmlns:p14="http://schemas.microsoft.com/office/powerpoint/2010/main" val="15532324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46</a:t>
            </a:fld>
            <a:endParaRPr lang="en-US" dirty="0"/>
          </a:p>
        </p:txBody>
      </p:sp>
    </p:spTree>
    <p:extLst>
      <p:ext uri="{BB962C8B-B14F-4D97-AF65-F5344CB8AC3E}">
        <p14:creationId xmlns:p14="http://schemas.microsoft.com/office/powerpoint/2010/main" val="27173979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47</a:t>
            </a:fld>
            <a:endParaRPr lang="en-US" dirty="0"/>
          </a:p>
        </p:txBody>
      </p:sp>
    </p:spTree>
    <p:extLst>
      <p:ext uri="{BB962C8B-B14F-4D97-AF65-F5344CB8AC3E}">
        <p14:creationId xmlns:p14="http://schemas.microsoft.com/office/powerpoint/2010/main" val="9675880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48</a:t>
            </a:fld>
            <a:endParaRPr lang="en-US" dirty="0"/>
          </a:p>
        </p:txBody>
      </p:sp>
    </p:spTree>
    <p:extLst>
      <p:ext uri="{BB962C8B-B14F-4D97-AF65-F5344CB8AC3E}">
        <p14:creationId xmlns:p14="http://schemas.microsoft.com/office/powerpoint/2010/main" val="36364476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49</a:t>
            </a:fld>
            <a:endParaRPr lang="en-US" dirty="0"/>
          </a:p>
        </p:txBody>
      </p:sp>
    </p:spTree>
    <p:extLst>
      <p:ext uri="{BB962C8B-B14F-4D97-AF65-F5344CB8AC3E}">
        <p14:creationId xmlns:p14="http://schemas.microsoft.com/office/powerpoint/2010/main" val="99651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zh-CN" sz="1400" dirty="0"/>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42013230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50</a:t>
            </a:fld>
            <a:endParaRPr lang="en-US" dirty="0"/>
          </a:p>
        </p:txBody>
      </p:sp>
    </p:spTree>
    <p:extLst>
      <p:ext uri="{BB962C8B-B14F-4D97-AF65-F5344CB8AC3E}">
        <p14:creationId xmlns:p14="http://schemas.microsoft.com/office/powerpoint/2010/main" val="32584550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15902-546A-4B34-A699-651DF8F428CB}" type="slidenum">
              <a:rPr lang="en-US" smtClean="0"/>
              <a:t>51</a:t>
            </a:fld>
            <a:endParaRPr lang="en-US"/>
          </a:p>
        </p:txBody>
      </p:sp>
    </p:spTree>
    <p:extLst>
      <p:ext uri="{BB962C8B-B14F-4D97-AF65-F5344CB8AC3E}">
        <p14:creationId xmlns:p14="http://schemas.microsoft.com/office/powerpoint/2010/main" val="35971646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52</a:t>
            </a:fld>
            <a:endParaRPr lang="en-US" dirty="0"/>
          </a:p>
        </p:txBody>
      </p:sp>
    </p:spTree>
    <p:extLst>
      <p:ext uri="{BB962C8B-B14F-4D97-AF65-F5344CB8AC3E}">
        <p14:creationId xmlns:p14="http://schemas.microsoft.com/office/powerpoint/2010/main" val="1595021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53</a:t>
            </a:fld>
            <a:endParaRPr lang="en-US" dirty="0"/>
          </a:p>
        </p:txBody>
      </p:sp>
    </p:spTree>
    <p:extLst>
      <p:ext uri="{BB962C8B-B14F-4D97-AF65-F5344CB8AC3E}">
        <p14:creationId xmlns:p14="http://schemas.microsoft.com/office/powerpoint/2010/main" val="333123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1875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412653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192558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p:txBody>
      </p:sp>
      <p:sp>
        <p:nvSpPr>
          <p:cNvPr id="4" name="Slide Number Placeholder 3"/>
          <p:cNvSpPr>
            <a:spLocks noGrp="1"/>
          </p:cNvSpPr>
          <p:nvPr>
            <p:ph type="sldNum" sz="quarter" idx="10"/>
          </p:nvPr>
        </p:nvSpPr>
        <p:spPr/>
        <p:txBody>
          <a:bodyPr/>
          <a:lstStyle/>
          <a:p>
            <a:fld id="{CF2FD335-6D8E-486A-8F5F-DFC7325903FF}" type="slidenum">
              <a:rPr lang="en-US" smtClean="0"/>
              <a:t>9</a:t>
            </a:fld>
            <a:endParaRPr lang="en-US" dirty="0"/>
          </a:p>
        </p:txBody>
      </p:sp>
    </p:spTree>
    <p:extLst>
      <p:ext uri="{BB962C8B-B14F-4D97-AF65-F5344CB8AC3E}">
        <p14:creationId xmlns:p14="http://schemas.microsoft.com/office/powerpoint/2010/main" val="333090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FEDAED2D-3E02-4630-84F9-C6E3FFCE8DFA}" type="datetime1">
              <a:rPr lang="en-US" smtClean="0"/>
              <a:t>6/30/2023</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93932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28A93D9-1288-4C0C-B566-4C072606B70D}" type="datetime1">
              <a:rPr lang="en-US" smtClean="0"/>
              <a:t>6/30/2023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1733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95B9F63-642A-476C-A138-041798F56888}" type="datetime1">
              <a:rPr lang="en-US" smtClean="0"/>
              <a:t>6/30/2023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4658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56EE2A0-36A5-4E26-A894-3D45159A8C95}" type="datetime1">
              <a:rPr lang="en-US" smtClean="0"/>
              <a:t>6/30/2023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12429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28847CD-8F96-4482-AAC5-E12830A69600}" type="datetime1">
              <a:rPr lang="en-US" smtClean="0"/>
              <a:t>6/30/2023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16525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C369E60-8090-4F8C-9093-491BFF5EDA1C}" type="datetime1">
              <a:rPr lang="en-US" smtClean="0"/>
              <a:t>6/30/2023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225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p15:clr>
            <a:srgbClr val="FBAE40"/>
          </p15:clr>
        </p15:guide>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8612191-0887-4536-A5E0-FD84CB9EE48B}" type="datetime1">
              <a:rPr lang="en-US" smtClean="0"/>
              <a:t>6/30/2023</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288802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8A26704E-4A5F-486C-BFCB-9EB04DD37898}" type="datetime1">
              <a:rPr lang="en-US" smtClean="0"/>
              <a:t>6/30/2023</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3865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9E0F5E6-CA1D-4E88-AEFE-E4F9B4CEFCAA}" type="datetime1">
              <a:rPr lang="en-US" smtClean="0"/>
              <a:t>6/30/2023</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2341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111507D-5365-4F32-A5CF-5BCDC93E4168}" type="datetime1">
              <a:rPr lang="en-US" smtClean="0"/>
              <a:t>6/30/2023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8734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9DC642C-3EEE-4326-B899-6CF576DD28C5}" type="datetime1">
              <a:rPr lang="en-US" smtClean="0"/>
              <a:t>6/30/2023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90110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BF87DC46-7E79-4B2C-83C3-03124F8B4603}" type="datetime1">
              <a:rPr lang="en-US" smtClean="0"/>
              <a:t>6/30/2023</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1279848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p15:clr>
            <a:srgbClr val="F26B43"/>
          </p15:clr>
        </p15:guide>
        <p15:guide id="1" pos="3840">
          <p15:clr>
            <a:srgbClr val="F26B43"/>
          </p15:clr>
        </p15:guide>
        <p15:guide id="2" orient="horz" pos="41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s.ucf.edu/~leavens/larchc++manual/lcpp_136.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tackoverflow.com/questions/8739974/how-do-i-invoke-the-move-constructor"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3.png"/><Relationship Id="rId5" Type="http://schemas.openxmlformats.org/officeDocument/2006/relationships/image" Target="../media/image8.png"/><Relationship Id="rId10" Type="http://schemas.microsoft.com/office/2007/relationships/hdphoto" Target="../media/hdphoto1.wdp"/><Relationship Id="rId4" Type="http://schemas.openxmlformats.org/officeDocument/2006/relationships/hyperlink" Target="https://commons.wikimedia.org/wiki/File:Document_text.svg" TargetMode="Externa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01086"/>
            <a:ext cx="11277600" cy="1470025"/>
          </a:xfrm>
        </p:spPr>
        <p:txBody>
          <a:bodyPr/>
          <a:lstStyle/>
          <a:p>
            <a:r>
              <a:rPr lang="en-US" dirty="0"/>
              <a:t>Automated Unit Testing Tool for Complex C++ Programs</a:t>
            </a:r>
          </a:p>
        </p:txBody>
      </p:sp>
      <p:sp>
        <p:nvSpPr>
          <p:cNvPr id="3" name="Subtitle 2"/>
          <p:cNvSpPr>
            <a:spLocks noGrp="1"/>
          </p:cNvSpPr>
          <p:nvPr>
            <p:ph type="subTitle" idx="1"/>
          </p:nvPr>
        </p:nvSpPr>
        <p:spPr/>
        <p:txBody>
          <a:bodyPr>
            <a:normAutofit/>
          </a:bodyPr>
          <a:lstStyle/>
          <a:p>
            <a:r>
              <a:rPr lang="en-US" sz="2000" dirty="0"/>
              <a:t>Irfan </a:t>
            </a:r>
            <a:r>
              <a:rPr lang="en-US" sz="2000" dirty="0" err="1"/>
              <a:t>Ariq</a:t>
            </a:r>
            <a:endParaRPr lang="en-US" sz="2000" dirty="0"/>
          </a:p>
          <a:p>
            <a:r>
              <a:rPr lang="en-US" sz="2000" dirty="0"/>
              <a:t>Advisor: Prof. </a:t>
            </a:r>
            <a:r>
              <a:rPr lang="en-US" sz="2000" dirty="0" err="1"/>
              <a:t>Moonzoo</a:t>
            </a:r>
            <a:r>
              <a:rPr lang="en-US" sz="2000" dirty="0"/>
              <a:t> Kim</a:t>
            </a:r>
          </a:p>
          <a:p>
            <a:r>
              <a:rPr lang="en-US" sz="2000" dirty="0"/>
              <a:t>School of Computing - KAIST</a:t>
            </a:r>
          </a:p>
        </p:txBody>
      </p:sp>
    </p:spTree>
    <p:extLst>
      <p:ext uri="{BB962C8B-B14F-4D97-AF65-F5344CB8AC3E}">
        <p14:creationId xmlns:p14="http://schemas.microsoft.com/office/powerpoint/2010/main" val="897950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Limitation #1 of the Previous Approach (CITRUS)</a:t>
            </a:r>
            <a:br>
              <a:rPr lang="en-US" sz="2800" b="1" dirty="0">
                <a:solidFill>
                  <a:srgbClr val="373545"/>
                </a:solidFill>
              </a:rPr>
            </a:br>
            <a:r>
              <a:rPr lang="en-US" sz="3600" b="1" dirty="0">
                <a:solidFill>
                  <a:srgbClr val="373545"/>
                </a:solidFill>
              </a:rPr>
              <a:t>Method Redefinition Problem (2/2)</a:t>
            </a:r>
            <a:endParaRPr lang="en-US" sz="36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10</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440996"/>
          </a:xfrm>
        </p:spPr>
        <p:txBody>
          <a:bodyPr>
            <a:normAutofit/>
          </a:bodyPr>
          <a:lstStyle/>
          <a:p>
            <a:r>
              <a:rPr lang="en-US" sz="2000" dirty="0"/>
              <a:t>Including all header files can cause </a:t>
            </a:r>
            <a:r>
              <a:rPr lang="en-US" sz="2400" b="1" dirty="0"/>
              <a:t>uncompilable error when compiling the test case file</a:t>
            </a:r>
            <a:endParaRPr lang="en-US" sz="2000" b="1" dirty="0"/>
          </a:p>
          <a:p>
            <a:pPr lvl="1"/>
            <a:r>
              <a:rPr lang="en-US" sz="1800" dirty="0"/>
              <a:t>Consider the below example:</a:t>
            </a:r>
            <a:endParaRPr lang="en-US" sz="1600" dirty="0"/>
          </a:p>
        </p:txBody>
      </p:sp>
      <p:sp>
        <p:nvSpPr>
          <p:cNvPr id="22" name="Rectangle 21">
            <a:extLst>
              <a:ext uri="{FF2B5EF4-FFF2-40B4-BE49-F238E27FC236}">
                <a16:creationId xmlns:a16="http://schemas.microsoft.com/office/drawing/2014/main" id="{153F1A4E-ECFC-4673-BD43-C60DF7E02F68}"/>
              </a:ext>
            </a:extLst>
          </p:cNvPr>
          <p:cNvSpPr/>
          <p:nvPr/>
        </p:nvSpPr>
        <p:spPr>
          <a:xfrm>
            <a:off x="7157501" y="5066747"/>
            <a:ext cx="3467344" cy="1014834"/>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dirty="0">
                <a:solidFill>
                  <a:prstClr val="black"/>
                </a:solidFill>
              </a:rPr>
              <a:t>// Compile Error Message</a:t>
            </a:r>
            <a:endParaRPr lang="en-US" sz="1400" dirty="0">
              <a:solidFill>
                <a:srgbClr val="008000"/>
              </a:solidFill>
              <a:latin typeface="Consolas" panose="020B0609020204030204" pitchFamily="49" charset="0"/>
            </a:endParaRPr>
          </a:p>
          <a:p>
            <a:r>
              <a:rPr lang="en-US" sz="1400" b="1" dirty="0">
                <a:solidFill>
                  <a:srgbClr val="FF0000"/>
                </a:solidFill>
                <a:latin typeface="Consolas" panose="020B0609020204030204" pitchFamily="49" charset="0"/>
              </a:rPr>
              <a:t>error: redefinition of ‘method1’</a:t>
            </a:r>
          </a:p>
          <a:p>
            <a:r>
              <a:rPr lang="en-US" sz="1400" dirty="0">
                <a:solidFill>
                  <a:srgbClr val="FF0000"/>
                </a:solidFill>
                <a:latin typeface="Consolas" panose="020B0609020204030204" pitchFamily="49" charset="0"/>
              </a:rPr>
              <a:t>void method1(int values) {</a:t>
            </a:r>
          </a:p>
          <a:p>
            <a:r>
              <a:rPr lang="en-US" sz="1400" dirty="0">
                <a:solidFill>
                  <a:srgbClr val="FF0000"/>
                </a:solidFill>
                <a:latin typeface="Consolas" panose="020B0609020204030204" pitchFamily="49" charset="0"/>
              </a:rPr>
              <a:t>     ^</a:t>
            </a:r>
          </a:p>
        </p:txBody>
      </p:sp>
      <p:grpSp>
        <p:nvGrpSpPr>
          <p:cNvPr id="8" name="Group 7">
            <a:extLst>
              <a:ext uri="{FF2B5EF4-FFF2-40B4-BE49-F238E27FC236}">
                <a16:creationId xmlns:a16="http://schemas.microsoft.com/office/drawing/2014/main" id="{1F0426A1-2503-47FF-8756-85EC12B49AE7}"/>
              </a:ext>
            </a:extLst>
          </p:cNvPr>
          <p:cNvGrpSpPr/>
          <p:nvPr/>
        </p:nvGrpSpPr>
        <p:grpSpPr>
          <a:xfrm>
            <a:off x="7583228" y="2392960"/>
            <a:ext cx="3038211" cy="984048"/>
            <a:chOff x="7307786" y="2159219"/>
            <a:chExt cx="3038211" cy="984048"/>
          </a:xfrm>
        </p:grpSpPr>
        <p:sp>
          <p:nvSpPr>
            <p:cNvPr id="19" name="Rectangle 18">
              <a:extLst>
                <a:ext uri="{FF2B5EF4-FFF2-40B4-BE49-F238E27FC236}">
                  <a16:creationId xmlns:a16="http://schemas.microsoft.com/office/drawing/2014/main" id="{AB612F24-0CAB-46F6-80CC-27A6097D8049}"/>
                </a:ext>
              </a:extLst>
            </p:cNvPr>
            <p:cNvSpPr/>
            <p:nvPr/>
          </p:nvSpPr>
          <p:spPr>
            <a:xfrm>
              <a:off x="7419230" y="2159219"/>
              <a:ext cx="2786042" cy="984048"/>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schemeClr val="tx1"/>
                  </a:solidFill>
                </a:rPr>
                <a:t>// Header File #2 (</a:t>
              </a:r>
              <a:r>
                <a:rPr lang="en-US" sz="1600" b="1" dirty="0" err="1">
                  <a:solidFill>
                    <a:schemeClr val="tx1"/>
                  </a:solidFill>
                  <a:latin typeface="Consolas" panose="020B0609020204030204" pitchFamily="49" charset="0"/>
                </a:rPr>
                <a:t>lib.h</a:t>
              </a:r>
              <a:r>
                <a:rPr lang="en-US" sz="1600" b="1" dirty="0">
                  <a:solidFill>
                    <a:schemeClr val="tx1"/>
                  </a:solidFill>
                </a:rPr>
                <a:t>)</a:t>
              </a:r>
              <a:endParaRPr lang="en-US" sz="1100" b="1" dirty="0">
                <a:solidFill>
                  <a:schemeClr val="tx1"/>
                </a:solidFill>
                <a:latin typeface="Consolas" panose="020B0609020204030204" pitchFamily="49" charset="0"/>
              </a:endParaRPr>
            </a:p>
            <a:p>
              <a:endParaRPr lang="en-US" sz="1100" b="1" dirty="0">
                <a:solidFill>
                  <a:srgbClr val="008000"/>
                </a:solidFill>
                <a:latin typeface="Consolas" panose="020B0609020204030204" pitchFamily="49" charset="0"/>
              </a:endParaRPr>
            </a:p>
            <a:p>
              <a:endParaRPr lang="en-US" sz="1100" b="1" dirty="0">
                <a:solidFill>
                  <a:srgbClr val="008000"/>
                </a:solidFill>
                <a:latin typeface="Consolas" panose="020B0609020204030204" pitchFamily="49" charset="0"/>
              </a:endParaRPr>
            </a:p>
            <a:p>
              <a:r>
                <a:rPr lang="en-US" sz="1300" dirty="0">
                  <a:solidFill>
                    <a:srgbClr val="AF00DB"/>
                  </a:solidFill>
                  <a:latin typeface="Consolas" panose="020B0609020204030204" pitchFamily="49" charset="0"/>
                </a:rPr>
                <a:t>#include</a:t>
              </a:r>
              <a:r>
                <a:rPr lang="en-US" sz="1300" dirty="0">
                  <a:solidFill>
                    <a:srgbClr val="0000FF"/>
                  </a:solidFill>
                  <a:latin typeface="Consolas" panose="020B0609020204030204" pitchFamily="49" charset="0"/>
                </a:rPr>
                <a:t> </a:t>
              </a:r>
              <a:r>
                <a:rPr lang="en-US" sz="1300" dirty="0">
                  <a:solidFill>
                    <a:srgbClr val="A31515"/>
                  </a:solidFill>
                  <a:latin typeface="Consolas" panose="020B0609020204030204" pitchFamily="49" charset="0"/>
                </a:rPr>
                <a:t>“lib1_impl.hpp"</a:t>
              </a:r>
              <a:endParaRPr lang="en-US" sz="1300" dirty="0">
                <a:solidFill>
                  <a:srgbClr val="000000"/>
                </a:solidFill>
                <a:latin typeface="Consolas" panose="020B0609020204030204" pitchFamily="49" charset="0"/>
              </a:endParaRPr>
            </a:p>
          </p:txBody>
        </p:sp>
        <p:sp>
          <p:nvSpPr>
            <p:cNvPr id="26" name="Rectangle: Rounded Corners 25">
              <a:extLst>
                <a:ext uri="{FF2B5EF4-FFF2-40B4-BE49-F238E27FC236}">
                  <a16:creationId xmlns:a16="http://schemas.microsoft.com/office/drawing/2014/main" id="{DDCFFD2E-7718-4B87-A289-520B4B99A3F3}"/>
                </a:ext>
              </a:extLst>
            </p:cNvPr>
            <p:cNvSpPr/>
            <p:nvPr/>
          </p:nvSpPr>
          <p:spPr>
            <a:xfrm>
              <a:off x="7307786" y="2744055"/>
              <a:ext cx="3038211" cy="265879"/>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48E6CE39-D9A7-47DD-B884-312884838543}"/>
              </a:ext>
            </a:extLst>
          </p:cNvPr>
          <p:cNvGrpSpPr/>
          <p:nvPr/>
        </p:nvGrpSpPr>
        <p:grpSpPr>
          <a:xfrm>
            <a:off x="863345" y="2254334"/>
            <a:ext cx="3351040" cy="1357323"/>
            <a:chOff x="832523" y="2295430"/>
            <a:chExt cx="3351040" cy="1357323"/>
          </a:xfrm>
        </p:grpSpPr>
        <p:sp>
          <p:nvSpPr>
            <p:cNvPr id="20" name="Rectangle 19">
              <a:extLst>
                <a:ext uri="{FF2B5EF4-FFF2-40B4-BE49-F238E27FC236}">
                  <a16:creationId xmlns:a16="http://schemas.microsoft.com/office/drawing/2014/main" id="{29E8AD2D-5FF3-4B8E-A27E-D02E3EBC1233}"/>
                </a:ext>
              </a:extLst>
            </p:cNvPr>
            <p:cNvSpPr/>
            <p:nvPr/>
          </p:nvSpPr>
          <p:spPr>
            <a:xfrm>
              <a:off x="969336" y="2295430"/>
              <a:ext cx="3098043" cy="1357323"/>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dirty="0">
                  <a:solidFill>
                    <a:prstClr val="black"/>
                  </a:solidFill>
                </a:rPr>
                <a:t>// Header File #1 (</a:t>
              </a:r>
              <a:r>
                <a:rPr lang="en-US" sz="1600" b="1" dirty="0" err="1">
                  <a:solidFill>
                    <a:prstClr val="black"/>
                  </a:solidFill>
                  <a:latin typeface="Consolas" panose="020B0609020204030204" pitchFamily="49" charset="0"/>
                </a:rPr>
                <a:t>lib_impl.h</a:t>
              </a:r>
              <a:r>
                <a:rPr lang="en-US" sz="1600" b="1" dirty="0">
                  <a:solidFill>
                    <a:prstClr val="black"/>
                  </a:solidFill>
                </a:rPr>
                <a:t>)</a:t>
              </a:r>
            </a:p>
            <a:p>
              <a:pPr lvl="0"/>
              <a:endParaRPr lang="en-US" sz="1600" b="1" dirty="0">
                <a:solidFill>
                  <a:prstClr val="black"/>
                </a:solidFill>
                <a:latin typeface="Consolas" panose="020B0609020204030204" pitchFamily="49" charset="0"/>
              </a:endParaRPr>
            </a:p>
            <a:p>
              <a:pPr lvl="0"/>
              <a:r>
                <a:rPr lang="en-US" sz="1300" dirty="0">
                  <a:solidFill>
                    <a:srgbClr val="0000FF"/>
                  </a:solidFill>
                  <a:latin typeface="Consolas" panose="020B0609020204030204" pitchFamily="49" charset="0"/>
                </a:rPr>
                <a:t>void</a:t>
              </a:r>
              <a:r>
                <a:rPr lang="en-US" sz="1300" dirty="0">
                  <a:solidFill>
                    <a:srgbClr val="000000"/>
                  </a:solidFill>
                  <a:latin typeface="Consolas" panose="020B0609020204030204" pitchFamily="49" charset="0"/>
                </a:rPr>
                <a:t> </a:t>
              </a:r>
              <a:r>
                <a:rPr lang="en-US" sz="1300" dirty="0">
                  <a:solidFill>
                    <a:srgbClr val="795E26"/>
                  </a:solidFill>
                  <a:latin typeface="Consolas" panose="020B0609020204030204" pitchFamily="49" charset="0"/>
                </a:rPr>
                <a:t>method1</a:t>
              </a:r>
              <a:r>
                <a:rPr lang="en-US" sz="1300" dirty="0">
                  <a:solidFill>
                    <a:srgbClr val="000000"/>
                  </a:solidFill>
                  <a:latin typeface="Consolas" panose="020B0609020204030204" pitchFamily="49" charset="0"/>
                </a:rPr>
                <a:t>(</a:t>
              </a:r>
              <a:r>
                <a:rPr lang="en-US" sz="1300" dirty="0">
                  <a:solidFill>
                    <a:srgbClr val="0000FF"/>
                  </a:solidFill>
                  <a:latin typeface="Consolas" panose="020B0609020204030204" pitchFamily="49" charset="0"/>
                </a:rPr>
                <a:t>int</a:t>
              </a:r>
              <a:r>
                <a:rPr lang="en-US" sz="1300" dirty="0">
                  <a:solidFill>
                    <a:srgbClr val="000000"/>
                  </a:solidFill>
                  <a:latin typeface="Consolas" panose="020B0609020204030204" pitchFamily="49" charset="0"/>
                </a:rPr>
                <a:t> </a:t>
              </a:r>
              <a:r>
                <a:rPr lang="en-US" sz="1300" dirty="0">
                  <a:solidFill>
                    <a:srgbClr val="001080"/>
                  </a:solidFill>
                  <a:latin typeface="Consolas" panose="020B0609020204030204" pitchFamily="49" charset="0"/>
                </a:rPr>
                <a:t>values</a:t>
              </a:r>
              <a:r>
                <a:rPr lang="en-US" sz="1300" dirty="0">
                  <a:solidFill>
                    <a:srgbClr val="000000"/>
                  </a:solidFill>
                  <a:latin typeface="Consolas" panose="020B0609020204030204" pitchFamily="49" charset="0"/>
                </a:rPr>
                <a:t>) {</a:t>
              </a:r>
            </a:p>
            <a:p>
              <a:pPr lvl="0"/>
              <a:r>
                <a:rPr lang="en-US" sz="1300" dirty="0">
                  <a:solidFill>
                    <a:srgbClr val="000000"/>
                  </a:solidFill>
                  <a:latin typeface="Consolas" panose="020B0609020204030204" pitchFamily="49" charset="0"/>
                </a:rPr>
                <a:t> ...</a:t>
              </a:r>
            </a:p>
            <a:p>
              <a:pPr lvl="0"/>
              <a:r>
                <a:rPr lang="en-US" sz="1300" dirty="0">
                  <a:solidFill>
                    <a:srgbClr val="000000"/>
                  </a:solidFill>
                  <a:latin typeface="Consolas" panose="020B0609020204030204" pitchFamily="49" charset="0"/>
                </a:rPr>
                <a:t>}</a:t>
              </a:r>
            </a:p>
            <a:p>
              <a:pPr lvl="0"/>
              <a:endParaRPr lang="en-US" sz="1100" b="1" dirty="0">
                <a:solidFill>
                  <a:prstClr val="black"/>
                </a:solidFill>
                <a:latin typeface="Consolas" panose="020B0609020204030204" pitchFamily="49" charset="0"/>
              </a:endParaRPr>
            </a:p>
          </p:txBody>
        </p:sp>
        <p:sp>
          <p:nvSpPr>
            <p:cNvPr id="27" name="Rectangle: Rounded Corners 26">
              <a:extLst>
                <a:ext uri="{FF2B5EF4-FFF2-40B4-BE49-F238E27FC236}">
                  <a16:creationId xmlns:a16="http://schemas.microsoft.com/office/drawing/2014/main" id="{F4140351-11B1-49A7-A968-1BAC7FC20F18}"/>
                </a:ext>
              </a:extLst>
            </p:cNvPr>
            <p:cNvSpPr/>
            <p:nvPr/>
          </p:nvSpPr>
          <p:spPr>
            <a:xfrm>
              <a:off x="832523" y="2787458"/>
              <a:ext cx="3351040" cy="759084"/>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623FD3C2-5D6B-4760-B9A2-1BEECBF9D747}"/>
              </a:ext>
            </a:extLst>
          </p:cNvPr>
          <p:cNvGrpSpPr/>
          <p:nvPr/>
        </p:nvGrpSpPr>
        <p:grpSpPr>
          <a:xfrm>
            <a:off x="377171" y="3788502"/>
            <a:ext cx="3119256" cy="1929437"/>
            <a:chOff x="9103982" y="4082796"/>
            <a:chExt cx="3119256" cy="1929437"/>
          </a:xfrm>
        </p:grpSpPr>
        <p:sp>
          <p:nvSpPr>
            <p:cNvPr id="21" name="Rectangle 20">
              <a:extLst>
                <a:ext uri="{FF2B5EF4-FFF2-40B4-BE49-F238E27FC236}">
                  <a16:creationId xmlns:a16="http://schemas.microsoft.com/office/drawing/2014/main" id="{C26935F7-064B-49D2-A192-071DB3BDEBC7}"/>
                </a:ext>
              </a:extLst>
            </p:cNvPr>
            <p:cNvSpPr/>
            <p:nvPr/>
          </p:nvSpPr>
          <p:spPr>
            <a:xfrm>
              <a:off x="9258241" y="4082796"/>
              <a:ext cx="2809090" cy="1929437"/>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dirty="0">
                  <a:solidFill>
                    <a:prstClr val="black"/>
                  </a:solidFill>
                </a:rPr>
                <a:t>// Test Case Code</a:t>
              </a:r>
              <a:endParaRPr lang="en-US" sz="1100" b="1" dirty="0">
                <a:solidFill>
                  <a:prstClr val="black"/>
                </a:solidFill>
                <a:latin typeface="Consolas" panose="020B0609020204030204" pitchFamily="49" charset="0"/>
              </a:endParaRPr>
            </a:p>
            <a:p>
              <a:endParaRPr lang="en-US" sz="1100" dirty="0">
                <a:solidFill>
                  <a:srgbClr val="AF00DB"/>
                </a:solidFill>
                <a:latin typeface="Consolas" panose="020B0609020204030204" pitchFamily="49" charset="0"/>
              </a:endParaRPr>
            </a:p>
            <a:p>
              <a:r>
                <a:rPr lang="en-US" sz="1300" dirty="0">
                  <a:solidFill>
                    <a:srgbClr val="AF00DB"/>
                  </a:solidFill>
                  <a:latin typeface="Consolas" panose="020B0609020204030204" pitchFamily="49" charset="0"/>
                </a:rPr>
                <a:t>#include</a:t>
              </a:r>
              <a:r>
                <a:rPr lang="en-US" sz="1300" dirty="0">
                  <a:solidFill>
                    <a:srgbClr val="0000FF"/>
                  </a:solidFill>
                  <a:latin typeface="Consolas" panose="020B0609020204030204" pitchFamily="49" charset="0"/>
                </a:rPr>
                <a:t> </a:t>
              </a:r>
              <a:r>
                <a:rPr lang="en-US" sz="1300" dirty="0">
                  <a:solidFill>
                    <a:srgbClr val="A31515"/>
                  </a:solidFill>
                  <a:latin typeface="Consolas" panose="020B0609020204030204" pitchFamily="49" charset="0"/>
                </a:rPr>
                <a:t>“</a:t>
              </a:r>
              <a:r>
                <a:rPr lang="en-US" sz="1300" dirty="0" err="1">
                  <a:solidFill>
                    <a:srgbClr val="A31515"/>
                  </a:solidFill>
                  <a:latin typeface="Consolas" panose="020B0609020204030204" pitchFamily="49" charset="0"/>
                </a:rPr>
                <a:t>lib.h</a:t>
              </a:r>
              <a:r>
                <a:rPr lang="en-US" sz="1300" dirty="0">
                  <a:solidFill>
                    <a:srgbClr val="A31515"/>
                  </a:solidFill>
                  <a:latin typeface="Consolas" panose="020B0609020204030204" pitchFamily="49" charset="0"/>
                </a:rPr>
                <a:t>“</a:t>
              </a:r>
            </a:p>
            <a:p>
              <a:r>
                <a:rPr lang="en-US" sz="1300" dirty="0">
                  <a:solidFill>
                    <a:srgbClr val="AF00DB"/>
                  </a:solidFill>
                  <a:latin typeface="Consolas" panose="020B0609020204030204" pitchFamily="49" charset="0"/>
                </a:rPr>
                <a:t>#include</a:t>
              </a:r>
              <a:r>
                <a:rPr lang="en-US" sz="1300" dirty="0">
                  <a:solidFill>
                    <a:srgbClr val="0000FF"/>
                  </a:solidFill>
                  <a:latin typeface="Consolas" panose="020B0609020204030204" pitchFamily="49" charset="0"/>
                </a:rPr>
                <a:t> </a:t>
              </a:r>
              <a:r>
                <a:rPr lang="en-US" sz="1300" dirty="0">
                  <a:solidFill>
                    <a:srgbClr val="A31515"/>
                  </a:solidFill>
                  <a:latin typeface="Consolas" panose="020B0609020204030204" pitchFamily="49" charset="0"/>
                </a:rPr>
                <a:t>“</a:t>
              </a:r>
              <a:r>
                <a:rPr lang="en-US" sz="1300" dirty="0" err="1">
                  <a:solidFill>
                    <a:srgbClr val="A31515"/>
                  </a:solidFill>
                  <a:latin typeface="Consolas" panose="020B0609020204030204" pitchFamily="49" charset="0"/>
                </a:rPr>
                <a:t>lib_impl.h</a:t>
              </a:r>
              <a:r>
                <a:rPr lang="en-US" sz="1300" dirty="0">
                  <a:solidFill>
                    <a:srgbClr val="A31515"/>
                  </a:solidFill>
                  <a:latin typeface="Consolas" panose="020B0609020204030204" pitchFamily="49" charset="0"/>
                </a:rPr>
                <a:t>"</a:t>
              </a:r>
              <a:endParaRPr lang="en-US" sz="1300" dirty="0">
                <a:solidFill>
                  <a:srgbClr val="000000"/>
                </a:solidFill>
                <a:latin typeface="Consolas" panose="020B0609020204030204" pitchFamily="49" charset="0"/>
              </a:endParaRPr>
            </a:p>
            <a:p>
              <a:br>
                <a:rPr lang="en-US" sz="1300" dirty="0">
                  <a:solidFill>
                    <a:srgbClr val="000000"/>
                  </a:solidFill>
                  <a:latin typeface="Consolas" panose="020B0609020204030204" pitchFamily="49" charset="0"/>
                </a:rPr>
              </a:br>
              <a:r>
                <a:rPr lang="en-US" sz="1300" dirty="0">
                  <a:solidFill>
                    <a:srgbClr val="0000FF"/>
                  </a:solidFill>
                  <a:latin typeface="Consolas" panose="020B0609020204030204" pitchFamily="49" charset="0"/>
                </a:rPr>
                <a:t>int</a:t>
              </a:r>
              <a:r>
                <a:rPr lang="en-US" sz="1300" dirty="0">
                  <a:solidFill>
                    <a:srgbClr val="000000"/>
                  </a:solidFill>
                  <a:latin typeface="Consolas" panose="020B0609020204030204" pitchFamily="49" charset="0"/>
                </a:rPr>
                <a:t> </a:t>
              </a:r>
              <a:r>
                <a:rPr lang="en-US" sz="1300" dirty="0">
                  <a:solidFill>
                    <a:srgbClr val="795E26"/>
                  </a:solidFill>
                  <a:latin typeface="Consolas" panose="020B0609020204030204" pitchFamily="49" charset="0"/>
                </a:rPr>
                <a:t>main</a:t>
              </a:r>
              <a:r>
                <a:rPr lang="en-US" sz="1300" dirty="0">
                  <a:solidFill>
                    <a:srgbClr val="000000"/>
                  </a:solidFill>
                  <a:latin typeface="Consolas" panose="020B0609020204030204" pitchFamily="49" charset="0"/>
                </a:rPr>
                <a:t> () {</a:t>
              </a:r>
            </a:p>
            <a:p>
              <a:r>
                <a:rPr lang="en-US" sz="1300" dirty="0">
                  <a:solidFill>
                    <a:srgbClr val="000000"/>
                  </a:solidFill>
                  <a:latin typeface="Consolas" panose="020B0609020204030204" pitchFamily="49" charset="0"/>
                </a:rPr>
                <a:t>  ...</a:t>
              </a:r>
            </a:p>
            <a:p>
              <a:r>
                <a:rPr lang="en-US" sz="1300" dirty="0">
                  <a:solidFill>
                    <a:srgbClr val="000000"/>
                  </a:solidFill>
                  <a:latin typeface="Consolas" panose="020B0609020204030204" pitchFamily="49" charset="0"/>
                </a:rPr>
                <a:t>  </a:t>
              </a:r>
              <a:r>
                <a:rPr lang="en-US" sz="1300" dirty="0">
                  <a:solidFill>
                    <a:srgbClr val="AF00DB"/>
                  </a:solidFill>
                  <a:latin typeface="Consolas" panose="020B0609020204030204" pitchFamily="49" charset="0"/>
                </a:rPr>
                <a:t>return</a:t>
              </a:r>
              <a:r>
                <a:rPr lang="en-US" sz="1300" dirty="0">
                  <a:solidFill>
                    <a:srgbClr val="000000"/>
                  </a:solidFill>
                  <a:latin typeface="Consolas" panose="020B0609020204030204" pitchFamily="49" charset="0"/>
                </a:rPr>
                <a:t> </a:t>
              </a:r>
              <a:r>
                <a:rPr lang="en-US" sz="1300" dirty="0">
                  <a:solidFill>
                    <a:srgbClr val="098658"/>
                  </a:solidFill>
                  <a:latin typeface="Consolas" panose="020B0609020204030204" pitchFamily="49" charset="0"/>
                </a:rPr>
                <a:t>0</a:t>
              </a:r>
              <a:r>
                <a:rPr lang="en-US" sz="1300" dirty="0">
                  <a:solidFill>
                    <a:srgbClr val="000000"/>
                  </a:solidFill>
                  <a:latin typeface="Consolas" panose="020B0609020204030204" pitchFamily="49" charset="0"/>
                </a:rPr>
                <a:t>;</a:t>
              </a:r>
            </a:p>
            <a:p>
              <a:r>
                <a:rPr lang="en-US" sz="1300" dirty="0">
                  <a:solidFill>
                    <a:srgbClr val="000000"/>
                  </a:solidFill>
                  <a:latin typeface="Consolas" panose="020B0609020204030204" pitchFamily="49" charset="0"/>
                </a:rPr>
                <a:t>}</a:t>
              </a:r>
            </a:p>
            <a:p>
              <a:endParaRPr lang="en-US" sz="1300" dirty="0">
                <a:solidFill>
                  <a:srgbClr val="000000"/>
                </a:solidFill>
                <a:latin typeface="Consolas" panose="020B0609020204030204" pitchFamily="49" charset="0"/>
              </a:endParaRPr>
            </a:p>
          </p:txBody>
        </p:sp>
        <p:sp>
          <p:nvSpPr>
            <p:cNvPr id="28" name="Rectangle: Rounded Corners 27">
              <a:extLst>
                <a:ext uri="{FF2B5EF4-FFF2-40B4-BE49-F238E27FC236}">
                  <a16:creationId xmlns:a16="http://schemas.microsoft.com/office/drawing/2014/main" id="{00C40038-E24B-48EF-87CB-20A8F4984B89}"/>
                </a:ext>
              </a:extLst>
            </p:cNvPr>
            <p:cNvSpPr/>
            <p:nvPr/>
          </p:nvSpPr>
          <p:spPr>
            <a:xfrm>
              <a:off x="9103982" y="4511352"/>
              <a:ext cx="3119256" cy="447919"/>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Rounded Corners 28">
            <a:extLst>
              <a:ext uri="{FF2B5EF4-FFF2-40B4-BE49-F238E27FC236}">
                <a16:creationId xmlns:a16="http://schemas.microsoft.com/office/drawing/2014/main" id="{313CD77E-9125-4F16-A2FA-12588737AB69}"/>
              </a:ext>
            </a:extLst>
          </p:cNvPr>
          <p:cNvSpPr/>
          <p:nvPr/>
        </p:nvSpPr>
        <p:spPr>
          <a:xfrm>
            <a:off x="2546873" y="3055230"/>
            <a:ext cx="2959254" cy="618853"/>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600" b="1" dirty="0">
                <a:highlight>
                  <a:srgbClr val="FFFF00"/>
                </a:highlight>
              </a:rPr>
              <a:t>1. </a:t>
            </a:r>
            <a:r>
              <a:rPr lang="en-US" sz="1600" dirty="0"/>
              <a:t>Function </a:t>
            </a:r>
            <a:r>
              <a:rPr lang="en-US" sz="1600" b="1" dirty="0">
                <a:solidFill>
                  <a:srgbClr val="795E26"/>
                </a:solidFill>
                <a:latin typeface="Consolas" panose="020B0609020204030204" pitchFamily="49" charset="0"/>
              </a:rPr>
              <a:t>method1</a:t>
            </a:r>
            <a:r>
              <a:rPr lang="en-US" sz="1600" b="1" dirty="0"/>
              <a:t> is defined in header file #1</a:t>
            </a:r>
            <a:r>
              <a:rPr lang="en-US" sz="1600" dirty="0"/>
              <a:t> (</a:t>
            </a:r>
            <a:r>
              <a:rPr lang="en-US" sz="1600" dirty="0" err="1">
                <a:solidFill>
                  <a:srgbClr val="008000"/>
                </a:solidFill>
                <a:latin typeface="Consolas" panose="020B0609020204030204" pitchFamily="49" charset="0"/>
              </a:rPr>
              <a:t>lib_mpl.h</a:t>
            </a:r>
            <a:r>
              <a:rPr lang="en-US" sz="1600" dirty="0"/>
              <a:t>)</a:t>
            </a:r>
          </a:p>
        </p:txBody>
      </p:sp>
      <p:cxnSp>
        <p:nvCxnSpPr>
          <p:cNvPr id="10" name="Straight Arrow Connector 9">
            <a:extLst>
              <a:ext uri="{FF2B5EF4-FFF2-40B4-BE49-F238E27FC236}">
                <a16:creationId xmlns:a16="http://schemas.microsoft.com/office/drawing/2014/main" id="{78DDC42D-10A7-49A1-823A-FBA3877EEB88}"/>
              </a:ext>
            </a:extLst>
          </p:cNvPr>
          <p:cNvCxnSpPr>
            <a:cxnSpLocks/>
            <a:stCxn id="29" idx="3"/>
            <a:endCxn id="32" idx="1"/>
          </p:cNvCxnSpPr>
          <p:nvPr/>
        </p:nvCxnSpPr>
        <p:spPr>
          <a:xfrm>
            <a:off x="5506127" y="3364657"/>
            <a:ext cx="877126" cy="3702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Rounded Corners 47">
            <a:extLst>
              <a:ext uri="{FF2B5EF4-FFF2-40B4-BE49-F238E27FC236}">
                <a16:creationId xmlns:a16="http://schemas.microsoft.com/office/drawing/2014/main" id="{2F2DF44F-7EEB-491D-BAD3-25DACAFC2D55}"/>
              </a:ext>
            </a:extLst>
          </p:cNvPr>
          <p:cNvSpPr/>
          <p:nvPr/>
        </p:nvSpPr>
        <p:spPr>
          <a:xfrm>
            <a:off x="3990699" y="5934981"/>
            <a:ext cx="4210602" cy="769335"/>
          </a:xfrm>
          <a:prstGeom prst="roundRect">
            <a:avLst>
              <a:gd name="adj" fmla="val 0"/>
            </a:avLst>
          </a:prstGeom>
          <a:solidFill>
            <a:srgbClr val="FF9999"/>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t>Result: The generated test case are uncompilable</a:t>
            </a:r>
          </a:p>
        </p:txBody>
      </p:sp>
      <p:sp>
        <p:nvSpPr>
          <p:cNvPr id="32" name="Rectangle: Rounded Corners 31">
            <a:extLst>
              <a:ext uri="{FF2B5EF4-FFF2-40B4-BE49-F238E27FC236}">
                <a16:creationId xmlns:a16="http://schemas.microsoft.com/office/drawing/2014/main" id="{DBB9A55E-6015-4C21-AF54-55D1B6FDF334}"/>
              </a:ext>
            </a:extLst>
          </p:cNvPr>
          <p:cNvSpPr/>
          <p:nvPr/>
        </p:nvSpPr>
        <p:spPr>
          <a:xfrm>
            <a:off x="6383253" y="3308143"/>
            <a:ext cx="3945681" cy="853477"/>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600" b="1" dirty="0">
                <a:highlight>
                  <a:srgbClr val="FFFF00"/>
                </a:highlight>
              </a:rPr>
              <a:t>2. </a:t>
            </a:r>
            <a:r>
              <a:rPr lang="en-US" sz="1600" dirty="0"/>
              <a:t>Header file #1 is included in header file #2, thus </a:t>
            </a:r>
            <a:r>
              <a:rPr lang="en-US" sz="1600" b="1" dirty="0"/>
              <a:t>header file #2 also contains the definition of </a:t>
            </a:r>
            <a:r>
              <a:rPr lang="en-US" sz="1600" b="1" dirty="0">
                <a:solidFill>
                  <a:srgbClr val="795E26"/>
                </a:solidFill>
                <a:latin typeface="Consolas" panose="020B0609020204030204" pitchFamily="49" charset="0"/>
              </a:rPr>
              <a:t>method1</a:t>
            </a:r>
            <a:endParaRPr lang="en-US" sz="1600" b="1" dirty="0"/>
          </a:p>
        </p:txBody>
      </p:sp>
      <p:sp>
        <p:nvSpPr>
          <p:cNvPr id="43" name="Rectangle: Rounded Corners 42">
            <a:extLst>
              <a:ext uri="{FF2B5EF4-FFF2-40B4-BE49-F238E27FC236}">
                <a16:creationId xmlns:a16="http://schemas.microsoft.com/office/drawing/2014/main" id="{C2278224-60AF-42B3-825A-9585F57B07AF}"/>
              </a:ext>
            </a:extLst>
          </p:cNvPr>
          <p:cNvSpPr/>
          <p:nvPr/>
        </p:nvSpPr>
        <p:spPr>
          <a:xfrm>
            <a:off x="2839939" y="4277666"/>
            <a:ext cx="3467344" cy="1170030"/>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600" b="1" dirty="0">
                <a:highlight>
                  <a:srgbClr val="FFFF00"/>
                </a:highlight>
              </a:rPr>
              <a:t>3.</a:t>
            </a:r>
            <a:r>
              <a:rPr lang="en-US" sz="1600" dirty="0">
                <a:highlight>
                  <a:srgbClr val="FFFF00"/>
                </a:highlight>
              </a:rPr>
              <a:t> </a:t>
            </a:r>
            <a:r>
              <a:rPr lang="en-US" sz="1600" dirty="0"/>
              <a:t>The </a:t>
            </a:r>
            <a:r>
              <a:rPr lang="en-US" sz="1600" b="1" dirty="0"/>
              <a:t>test case file </a:t>
            </a:r>
            <a:r>
              <a:rPr lang="en-US" sz="1600" dirty="0"/>
              <a:t>includes both header file #1 and header file #2, thus it </a:t>
            </a:r>
            <a:r>
              <a:rPr lang="en-US" sz="1600" b="1" dirty="0"/>
              <a:t>has two definitions of </a:t>
            </a:r>
            <a:r>
              <a:rPr lang="en-US" sz="1600" b="1" dirty="0">
                <a:solidFill>
                  <a:srgbClr val="795E26"/>
                </a:solidFill>
                <a:latin typeface="Consolas" panose="020B0609020204030204" pitchFamily="49" charset="0"/>
              </a:rPr>
              <a:t>method1</a:t>
            </a:r>
            <a:r>
              <a:rPr lang="en-US" sz="1600" dirty="0"/>
              <a:t>.</a:t>
            </a:r>
          </a:p>
          <a:p>
            <a:r>
              <a:rPr lang="en-US" sz="1400" dirty="0"/>
              <a:t>(one definition from </a:t>
            </a:r>
            <a:r>
              <a:rPr lang="en-US" sz="1400" dirty="0" err="1">
                <a:solidFill>
                  <a:srgbClr val="008000"/>
                </a:solidFill>
                <a:latin typeface="Consolas" panose="020B0609020204030204" pitchFamily="49" charset="0"/>
              </a:rPr>
              <a:t>lib.h</a:t>
            </a:r>
            <a:r>
              <a:rPr lang="en-US" sz="1400" dirty="0"/>
              <a:t> and another one from </a:t>
            </a:r>
            <a:r>
              <a:rPr lang="en-US" sz="1400" dirty="0" err="1">
                <a:solidFill>
                  <a:srgbClr val="008000"/>
                </a:solidFill>
                <a:latin typeface="Consolas" panose="020B0609020204030204" pitchFamily="49" charset="0"/>
              </a:rPr>
              <a:t>lib_impl.h</a:t>
            </a:r>
            <a:r>
              <a:rPr lang="en-US" sz="1400" dirty="0"/>
              <a:t>)</a:t>
            </a:r>
            <a:endParaRPr lang="en-US" sz="1600" dirty="0"/>
          </a:p>
        </p:txBody>
      </p:sp>
      <p:cxnSp>
        <p:nvCxnSpPr>
          <p:cNvPr id="30" name="Straight Arrow Connector 29">
            <a:extLst>
              <a:ext uri="{FF2B5EF4-FFF2-40B4-BE49-F238E27FC236}">
                <a16:creationId xmlns:a16="http://schemas.microsoft.com/office/drawing/2014/main" id="{E405E09A-60FF-4242-AA17-752C1DED39F9}"/>
              </a:ext>
            </a:extLst>
          </p:cNvPr>
          <p:cNvCxnSpPr>
            <a:cxnSpLocks/>
            <a:stCxn id="32" idx="1"/>
            <a:endCxn id="43" idx="0"/>
          </p:cNvCxnSpPr>
          <p:nvPr/>
        </p:nvCxnSpPr>
        <p:spPr>
          <a:xfrm flipH="1">
            <a:off x="4573611" y="3734882"/>
            <a:ext cx="1809642" cy="54278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1C53D14-24ED-4622-8F35-B0B75F7FEF7A}"/>
              </a:ext>
            </a:extLst>
          </p:cNvPr>
          <p:cNvCxnSpPr>
            <a:cxnSpLocks/>
            <a:stCxn id="43" idx="2"/>
            <a:endCxn id="48" idx="0"/>
          </p:cNvCxnSpPr>
          <p:nvPr/>
        </p:nvCxnSpPr>
        <p:spPr>
          <a:xfrm>
            <a:off x="4573611" y="5447696"/>
            <a:ext cx="1522389" cy="48728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990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par>
                                <p:cTn id="25" presetID="10"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par>
                                <p:cTn id="28" presetID="10" presetClass="entr" presetSubtype="0" fill="hold"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9" grpId="0" animBg="1"/>
      <p:bldP spid="48" grpId="0" animBg="1"/>
      <p:bldP spid="32" grpId="0" animBg="1"/>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CLEMENTINE’s Solution #1</a:t>
            </a:r>
            <a:br>
              <a:rPr lang="en-US" sz="3600" b="1" dirty="0">
                <a:solidFill>
                  <a:srgbClr val="373545"/>
                </a:solidFill>
              </a:rPr>
            </a:br>
            <a:r>
              <a:rPr lang="en-US" sz="3600" b="1" dirty="0">
                <a:solidFill>
                  <a:srgbClr val="373545"/>
                </a:solidFill>
              </a:rPr>
              <a:t>Include The Preprocessed Input File</a:t>
            </a:r>
            <a:endParaRPr lang="en-US" sz="36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11</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pPr marL="457200" indent="-457200"/>
            <a:r>
              <a:rPr lang="en-US" sz="2400" dirty="0"/>
              <a:t>CLEMENTINE solve the first limitation of CITRUS by:</a:t>
            </a:r>
          </a:p>
          <a:p>
            <a:pPr marL="749808" lvl="1" indent="-457200"/>
            <a:r>
              <a:rPr lang="en-US" sz="2000" dirty="0"/>
              <a:t>Change the input from </a:t>
            </a:r>
            <a:r>
              <a:rPr lang="en-US" sz="2000" dirty="0" err="1">
                <a:latin typeface="Consolas" panose="020B0609020204030204" pitchFamily="49" charset="0"/>
              </a:rPr>
              <a:t>cpp</a:t>
            </a:r>
            <a:r>
              <a:rPr lang="en-US" sz="2000" dirty="0"/>
              <a:t> file to preprocessed file (</a:t>
            </a:r>
            <a:r>
              <a:rPr lang="en-US" sz="2000" dirty="0">
                <a:latin typeface="Consolas" panose="020B0609020204030204" pitchFamily="49" charset="0"/>
              </a:rPr>
              <a:t>.ii</a:t>
            </a:r>
            <a:r>
              <a:rPr lang="en-US" sz="2000" dirty="0"/>
              <a:t>)</a:t>
            </a:r>
          </a:p>
          <a:p>
            <a:pPr marL="749808" lvl="1" indent="-457200"/>
            <a:r>
              <a:rPr lang="en-US" sz="2000" dirty="0"/>
              <a:t>Create </a:t>
            </a:r>
            <a:r>
              <a:rPr lang="en-US" sz="2000" dirty="0">
                <a:latin typeface="Consolas" panose="020B0609020204030204" pitchFamily="49" charset="0"/>
              </a:rPr>
              <a:t>testcase_template.hpp</a:t>
            </a:r>
            <a:r>
              <a:rPr lang="en-US" sz="2000" dirty="0"/>
              <a:t> from the given preprocessed file</a:t>
            </a:r>
          </a:p>
        </p:txBody>
      </p:sp>
      <p:sp>
        <p:nvSpPr>
          <p:cNvPr id="41" name="Rectangle: Top Corners One Rounded and One Snipped 40">
            <a:extLst>
              <a:ext uri="{FF2B5EF4-FFF2-40B4-BE49-F238E27FC236}">
                <a16:creationId xmlns:a16="http://schemas.microsoft.com/office/drawing/2014/main" id="{DFCEDFA7-04D6-45E7-A13F-563067FE6606}"/>
              </a:ext>
            </a:extLst>
          </p:cNvPr>
          <p:cNvSpPr/>
          <p:nvPr/>
        </p:nvSpPr>
        <p:spPr>
          <a:xfrm>
            <a:off x="8589519" y="5180710"/>
            <a:ext cx="3439253" cy="1630122"/>
          </a:xfrm>
          <a:prstGeom prst="snipRoundRect">
            <a:avLst>
              <a:gd name="adj1" fmla="val 0"/>
              <a:gd name="adj2" fmla="val 8375"/>
            </a:avLst>
          </a:prstGeom>
          <a:solidFill>
            <a:schemeClr val="bg1"/>
          </a:solidFill>
          <a:ln w="28575"/>
        </p:spPr>
        <p:style>
          <a:lnRef idx="2">
            <a:schemeClr val="dk1"/>
          </a:lnRef>
          <a:fillRef idx="1">
            <a:schemeClr val="lt1"/>
          </a:fillRef>
          <a:effectRef idx="0">
            <a:schemeClr val="dk1"/>
          </a:effectRef>
          <a:fontRef idx="minor">
            <a:schemeClr val="dk1"/>
          </a:fontRef>
        </p:style>
        <p:txBody>
          <a:bodyPr rtlCol="0" anchor="t"/>
          <a:lstStyle/>
          <a:p>
            <a:pPr lvl="0"/>
            <a:r>
              <a:rPr lang="en-US" sz="1400" dirty="0">
                <a:solidFill>
                  <a:srgbClr val="008000"/>
                </a:solidFill>
                <a:latin typeface="Consolas" panose="020B0609020204030204" pitchFamily="49" charset="0"/>
              </a:rPr>
              <a:t>// file: test_case.cpp</a:t>
            </a:r>
            <a:endParaRPr lang="en-US" sz="1400" dirty="0">
              <a:solidFill>
                <a:srgbClr val="000000"/>
              </a:solidFill>
              <a:latin typeface="Consolas" panose="020B0609020204030204" pitchFamily="49" charset="0"/>
            </a:endParaRPr>
          </a:p>
          <a:p>
            <a:pPr lvl="0"/>
            <a:r>
              <a:rPr lang="en-US" sz="1400" dirty="0">
                <a:solidFill>
                  <a:srgbClr val="AF00DB"/>
                </a:solidFill>
                <a:latin typeface="Consolas" panose="020B0609020204030204" pitchFamily="49" charset="0"/>
              </a:rPr>
              <a:t>#include </a:t>
            </a:r>
            <a:r>
              <a:rPr lang="en-US" sz="1400" b="1" dirty="0">
                <a:solidFill>
                  <a:srgbClr val="000000"/>
                </a:solidFill>
                <a:latin typeface="Consolas" panose="020B0609020204030204" pitchFamily="49" charset="0"/>
              </a:rPr>
              <a:t>“</a:t>
            </a:r>
            <a:r>
              <a:rPr lang="en-US" sz="1400" dirty="0">
                <a:solidFill>
                  <a:srgbClr val="008000"/>
                </a:solidFill>
                <a:latin typeface="Consolas" panose="020B0609020204030204" pitchFamily="49" charset="0"/>
              </a:rPr>
              <a:t>testcase_template.hpp</a:t>
            </a:r>
            <a:r>
              <a:rPr lang="en-US" sz="1400" b="1" dirty="0">
                <a:solidFill>
                  <a:srgbClr val="000000"/>
                </a:solidFill>
                <a:latin typeface="Consolas" panose="020B0609020204030204" pitchFamily="49" charset="0"/>
              </a:rPr>
              <a:t>”</a:t>
            </a:r>
          </a:p>
          <a:p>
            <a:pPr lvl="0"/>
            <a:endParaRPr lang="en-US" sz="1400" b="1" dirty="0">
              <a:solidFill>
                <a:srgbClr val="000000"/>
              </a:solidFill>
              <a:latin typeface="Consolas" panose="020B0609020204030204" pitchFamily="49" charset="0"/>
            </a:endParaRPr>
          </a:p>
          <a:p>
            <a:pPr lvl="0"/>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795E26"/>
                </a:solidFill>
                <a:latin typeface="Consolas" panose="020B0609020204030204" pitchFamily="49" charset="0"/>
              </a:rPr>
              <a:t>main</a:t>
            </a:r>
            <a:r>
              <a:rPr lang="en-US" sz="1400" dirty="0">
                <a:solidFill>
                  <a:srgbClr val="000000"/>
                </a:solidFill>
                <a:latin typeface="Consolas" panose="020B0609020204030204" pitchFamily="49" charset="0"/>
              </a:rPr>
              <a:t> () {</a:t>
            </a:r>
          </a:p>
          <a:p>
            <a:pPr lvl="0"/>
            <a:r>
              <a:rPr lang="en-US" sz="1400" dirty="0">
                <a:solidFill>
                  <a:srgbClr val="000000"/>
                </a:solidFill>
                <a:latin typeface="Consolas" panose="020B0609020204030204" pitchFamily="49" charset="0"/>
              </a:rPr>
              <a:t>  ...</a:t>
            </a:r>
          </a:p>
          <a:p>
            <a:pPr lvl="0"/>
            <a:r>
              <a:rPr lang="en-US" sz="1400" dirty="0">
                <a:solidFill>
                  <a:srgbClr val="000000"/>
                </a:solidFill>
                <a:latin typeface="Consolas" panose="020B0609020204030204" pitchFamily="49" charset="0"/>
              </a:rPr>
              <a:t>  </a:t>
            </a:r>
            <a:r>
              <a:rPr lang="en-US" sz="1400" dirty="0">
                <a:solidFill>
                  <a:srgbClr val="AF00DB"/>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a:solidFill>
                  <a:srgbClr val="098658"/>
                </a:solidFill>
                <a:latin typeface="Consolas" panose="020B0609020204030204" pitchFamily="49" charset="0"/>
              </a:rPr>
              <a:t>0</a:t>
            </a:r>
            <a:r>
              <a:rPr lang="en-US" sz="1400" dirty="0">
                <a:solidFill>
                  <a:srgbClr val="000000"/>
                </a:solidFill>
                <a:latin typeface="Consolas" panose="020B0609020204030204" pitchFamily="49" charset="0"/>
              </a:rPr>
              <a:t>;</a:t>
            </a:r>
          </a:p>
          <a:p>
            <a:pPr lvl="0"/>
            <a:r>
              <a:rPr lang="en-US" sz="1400" dirty="0">
                <a:solidFill>
                  <a:srgbClr val="000000"/>
                </a:solidFill>
                <a:latin typeface="Consolas" panose="020B0609020204030204" pitchFamily="49" charset="0"/>
              </a:rPr>
              <a:t>}</a:t>
            </a:r>
          </a:p>
          <a:p>
            <a:pPr lvl="0"/>
            <a:endParaRPr lang="en-US" sz="1400" dirty="0">
              <a:solidFill>
                <a:srgbClr val="000000"/>
              </a:solidFill>
              <a:latin typeface="Consolas" panose="020B0609020204030204" pitchFamily="49" charset="0"/>
            </a:endParaRPr>
          </a:p>
        </p:txBody>
      </p:sp>
      <p:cxnSp>
        <p:nvCxnSpPr>
          <p:cNvPr id="44" name="Straight Arrow Connector 43">
            <a:extLst>
              <a:ext uri="{FF2B5EF4-FFF2-40B4-BE49-F238E27FC236}">
                <a16:creationId xmlns:a16="http://schemas.microsoft.com/office/drawing/2014/main" id="{5447B4CD-AC8E-460C-9520-53EEF87977C5}"/>
              </a:ext>
            </a:extLst>
          </p:cNvPr>
          <p:cNvCxnSpPr>
            <a:cxnSpLocks/>
            <a:stCxn id="57" idx="2"/>
            <a:endCxn id="41" idx="3"/>
          </p:cNvCxnSpPr>
          <p:nvPr/>
        </p:nvCxnSpPr>
        <p:spPr>
          <a:xfrm>
            <a:off x="9140371" y="4733001"/>
            <a:ext cx="1168775" cy="447709"/>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48" name="Rectangle: Top Corners One Rounded and One Snipped 47">
            <a:extLst>
              <a:ext uri="{FF2B5EF4-FFF2-40B4-BE49-F238E27FC236}">
                <a16:creationId xmlns:a16="http://schemas.microsoft.com/office/drawing/2014/main" id="{7A0E4B1F-5FE0-467C-A088-452B22426D48}"/>
              </a:ext>
            </a:extLst>
          </p:cNvPr>
          <p:cNvSpPr/>
          <p:nvPr/>
        </p:nvSpPr>
        <p:spPr>
          <a:xfrm>
            <a:off x="9904686" y="4798280"/>
            <a:ext cx="1424518" cy="317961"/>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Write test case</a:t>
            </a:r>
          </a:p>
        </p:txBody>
      </p:sp>
      <p:cxnSp>
        <p:nvCxnSpPr>
          <p:cNvPr id="49" name="Straight Arrow Connector 48">
            <a:extLst>
              <a:ext uri="{FF2B5EF4-FFF2-40B4-BE49-F238E27FC236}">
                <a16:creationId xmlns:a16="http://schemas.microsoft.com/office/drawing/2014/main" id="{4390786A-A1B1-4FC2-AE11-E214EDACCC40}"/>
              </a:ext>
            </a:extLst>
          </p:cNvPr>
          <p:cNvCxnSpPr>
            <a:cxnSpLocks/>
            <a:stCxn id="50" idx="0"/>
            <a:endCxn id="51" idx="2"/>
          </p:cNvCxnSpPr>
          <p:nvPr/>
        </p:nvCxnSpPr>
        <p:spPr>
          <a:xfrm flipV="1">
            <a:off x="2016881" y="3313554"/>
            <a:ext cx="499148" cy="5671"/>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0" name="Rectangle: Top Corners One Rounded and One Snipped 49">
            <a:extLst>
              <a:ext uri="{FF2B5EF4-FFF2-40B4-BE49-F238E27FC236}">
                <a16:creationId xmlns:a16="http://schemas.microsoft.com/office/drawing/2014/main" id="{F5599E38-78EC-4425-95F4-D964CD2A76F3}"/>
              </a:ext>
            </a:extLst>
          </p:cNvPr>
          <p:cNvSpPr/>
          <p:nvPr/>
        </p:nvSpPr>
        <p:spPr>
          <a:xfrm>
            <a:off x="534608" y="3090627"/>
            <a:ext cx="1482273"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header1.hpp</a:t>
            </a:r>
          </a:p>
        </p:txBody>
      </p:sp>
      <p:sp>
        <p:nvSpPr>
          <p:cNvPr id="51" name="Rectangle: Top Corners One Rounded and One Snipped 50">
            <a:extLst>
              <a:ext uri="{FF2B5EF4-FFF2-40B4-BE49-F238E27FC236}">
                <a16:creationId xmlns:a16="http://schemas.microsoft.com/office/drawing/2014/main" id="{1F73EDDD-3D68-4B06-8D3E-E9429FC6E239}"/>
              </a:ext>
            </a:extLst>
          </p:cNvPr>
          <p:cNvSpPr/>
          <p:nvPr/>
        </p:nvSpPr>
        <p:spPr>
          <a:xfrm>
            <a:off x="2516029" y="3084956"/>
            <a:ext cx="1582264"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header2.hpp</a:t>
            </a:r>
          </a:p>
        </p:txBody>
      </p:sp>
      <p:sp>
        <p:nvSpPr>
          <p:cNvPr id="52" name="Rectangle: Top Corners One Rounded and One Snipped 51">
            <a:extLst>
              <a:ext uri="{FF2B5EF4-FFF2-40B4-BE49-F238E27FC236}">
                <a16:creationId xmlns:a16="http://schemas.microsoft.com/office/drawing/2014/main" id="{1AE5CEC7-EDE3-4448-B05F-66BE480DBB55}"/>
              </a:ext>
            </a:extLst>
          </p:cNvPr>
          <p:cNvSpPr/>
          <p:nvPr/>
        </p:nvSpPr>
        <p:spPr>
          <a:xfrm>
            <a:off x="4723151" y="3084956"/>
            <a:ext cx="1636208"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input_file.cpp</a:t>
            </a:r>
          </a:p>
        </p:txBody>
      </p:sp>
      <p:cxnSp>
        <p:nvCxnSpPr>
          <p:cNvPr id="53" name="Straight Arrow Connector 52">
            <a:extLst>
              <a:ext uri="{FF2B5EF4-FFF2-40B4-BE49-F238E27FC236}">
                <a16:creationId xmlns:a16="http://schemas.microsoft.com/office/drawing/2014/main" id="{D7062998-3462-4410-8FD6-A334258AA42B}"/>
              </a:ext>
            </a:extLst>
          </p:cNvPr>
          <p:cNvCxnSpPr>
            <a:cxnSpLocks/>
            <a:stCxn id="51" idx="0"/>
            <a:endCxn id="52" idx="2"/>
          </p:cNvCxnSpPr>
          <p:nvPr/>
        </p:nvCxnSpPr>
        <p:spPr>
          <a:xfrm>
            <a:off x="4098293" y="3313554"/>
            <a:ext cx="624858" cy="0"/>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4" name="Rectangle: Top Corners One Rounded and One Snipped 53">
            <a:extLst>
              <a:ext uri="{FF2B5EF4-FFF2-40B4-BE49-F238E27FC236}">
                <a16:creationId xmlns:a16="http://schemas.microsoft.com/office/drawing/2014/main" id="{E0B74D93-8829-41B6-818E-E80CE24A9C28}"/>
              </a:ext>
            </a:extLst>
          </p:cNvPr>
          <p:cNvSpPr/>
          <p:nvPr/>
        </p:nvSpPr>
        <p:spPr>
          <a:xfrm>
            <a:off x="2534794" y="3782912"/>
            <a:ext cx="1582264"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header3.hpp</a:t>
            </a:r>
          </a:p>
        </p:txBody>
      </p:sp>
      <p:cxnSp>
        <p:nvCxnSpPr>
          <p:cNvPr id="55" name="Straight Arrow Connector 54">
            <a:extLst>
              <a:ext uri="{FF2B5EF4-FFF2-40B4-BE49-F238E27FC236}">
                <a16:creationId xmlns:a16="http://schemas.microsoft.com/office/drawing/2014/main" id="{0BAD9B84-040C-4A8A-B9DA-918825060538}"/>
              </a:ext>
            </a:extLst>
          </p:cNvPr>
          <p:cNvCxnSpPr>
            <a:cxnSpLocks/>
            <a:stCxn id="54" idx="0"/>
            <a:endCxn id="52" idx="2"/>
          </p:cNvCxnSpPr>
          <p:nvPr/>
        </p:nvCxnSpPr>
        <p:spPr>
          <a:xfrm flipV="1">
            <a:off x="4117058" y="3313554"/>
            <a:ext cx="606093" cy="697956"/>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6" name="Rectangle: Top Corners One Rounded and One Snipped 55">
            <a:extLst>
              <a:ext uri="{FF2B5EF4-FFF2-40B4-BE49-F238E27FC236}">
                <a16:creationId xmlns:a16="http://schemas.microsoft.com/office/drawing/2014/main" id="{5EBDF8FC-8E8A-4C15-992E-B1F992BF2897}"/>
              </a:ext>
            </a:extLst>
          </p:cNvPr>
          <p:cNvSpPr/>
          <p:nvPr/>
        </p:nvSpPr>
        <p:spPr>
          <a:xfrm>
            <a:off x="1741822" y="2803801"/>
            <a:ext cx="94232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included in</a:t>
            </a:r>
          </a:p>
        </p:txBody>
      </p:sp>
      <p:sp>
        <p:nvSpPr>
          <p:cNvPr id="57" name="Rectangle: Rounded Corners 56">
            <a:extLst>
              <a:ext uri="{FF2B5EF4-FFF2-40B4-BE49-F238E27FC236}">
                <a16:creationId xmlns:a16="http://schemas.microsoft.com/office/drawing/2014/main" id="{5B98A118-9B73-4D06-ABF6-E367BC1420BA}"/>
              </a:ext>
            </a:extLst>
          </p:cNvPr>
          <p:cNvSpPr/>
          <p:nvPr/>
        </p:nvSpPr>
        <p:spPr>
          <a:xfrm>
            <a:off x="8025306" y="3906567"/>
            <a:ext cx="2230129" cy="826434"/>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CLEMENTINE</a:t>
            </a:r>
          </a:p>
        </p:txBody>
      </p:sp>
      <p:cxnSp>
        <p:nvCxnSpPr>
          <p:cNvPr id="58" name="Straight Arrow Connector 57">
            <a:extLst>
              <a:ext uri="{FF2B5EF4-FFF2-40B4-BE49-F238E27FC236}">
                <a16:creationId xmlns:a16="http://schemas.microsoft.com/office/drawing/2014/main" id="{3597FA34-9D7A-4156-8315-39BA1AB1204C}"/>
              </a:ext>
            </a:extLst>
          </p:cNvPr>
          <p:cNvCxnSpPr>
            <a:cxnSpLocks/>
            <a:stCxn id="70" idx="0"/>
            <a:endCxn id="57" idx="1"/>
          </p:cNvCxnSpPr>
          <p:nvPr/>
        </p:nvCxnSpPr>
        <p:spPr>
          <a:xfrm flipV="1">
            <a:off x="6359359" y="4319784"/>
            <a:ext cx="1665947" cy="1069"/>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9" name="Rectangle: Top Corners One Rounded and One Snipped 58">
            <a:extLst>
              <a:ext uri="{FF2B5EF4-FFF2-40B4-BE49-F238E27FC236}">
                <a16:creationId xmlns:a16="http://schemas.microsoft.com/office/drawing/2014/main" id="{0D590392-255A-49DF-9769-12386168D5EA}"/>
              </a:ext>
            </a:extLst>
          </p:cNvPr>
          <p:cNvSpPr/>
          <p:nvPr/>
        </p:nvSpPr>
        <p:spPr>
          <a:xfrm>
            <a:off x="6460912" y="4204552"/>
            <a:ext cx="1460696"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Given as input</a:t>
            </a:r>
          </a:p>
        </p:txBody>
      </p:sp>
      <p:sp>
        <p:nvSpPr>
          <p:cNvPr id="60" name="Rectangle: Top Corners One Rounded and One Snipped 59">
            <a:extLst>
              <a:ext uri="{FF2B5EF4-FFF2-40B4-BE49-F238E27FC236}">
                <a16:creationId xmlns:a16="http://schemas.microsoft.com/office/drawing/2014/main" id="{395392DF-1851-4312-ABFB-7CFBA6C8E80C}"/>
              </a:ext>
            </a:extLst>
          </p:cNvPr>
          <p:cNvSpPr/>
          <p:nvPr/>
        </p:nvSpPr>
        <p:spPr>
          <a:xfrm>
            <a:off x="3807379" y="2807841"/>
            <a:ext cx="91577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included in</a:t>
            </a:r>
          </a:p>
        </p:txBody>
      </p:sp>
      <p:sp>
        <p:nvSpPr>
          <p:cNvPr id="63" name="Rectangle: Top Corners One Rounded and One Snipped 62">
            <a:extLst>
              <a:ext uri="{FF2B5EF4-FFF2-40B4-BE49-F238E27FC236}">
                <a16:creationId xmlns:a16="http://schemas.microsoft.com/office/drawing/2014/main" id="{B90AD794-7088-4138-9B9E-2A584BDAD305}"/>
              </a:ext>
            </a:extLst>
          </p:cNvPr>
          <p:cNvSpPr/>
          <p:nvPr/>
        </p:nvSpPr>
        <p:spPr>
          <a:xfrm>
            <a:off x="4325840" y="5393285"/>
            <a:ext cx="3271572" cy="1204972"/>
          </a:xfrm>
          <a:prstGeom prst="snipRoundRect">
            <a:avLst>
              <a:gd name="adj1" fmla="val 0"/>
              <a:gd name="adj2" fmla="val 8375"/>
            </a:avLst>
          </a:prstGeom>
          <a:solidFill>
            <a:schemeClr val="bg1"/>
          </a:solidFill>
          <a:ln w="28575"/>
        </p:spPr>
        <p:style>
          <a:lnRef idx="2">
            <a:schemeClr val="dk1"/>
          </a:lnRef>
          <a:fillRef idx="1">
            <a:schemeClr val="lt1"/>
          </a:fillRef>
          <a:effectRef idx="0">
            <a:schemeClr val="dk1"/>
          </a:effectRef>
          <a:fontRef idx="minor">
            <a:schemeClr val="dk1"/>
          </a:fontRef>
        </p:style>
        <p:txBody>
          <a:bodyPr rtlCol="0" anchor="t"/>
          <a:lstStyle/>
          <a:p>
            <a:pPr lvl="0"/>
            <a:r>
              <a:rPr lang="en-US" sz="1400" dirty="0">
                <a:solidFill>
                  <a:srgbClr val="008000"/>
                </a:solidFill>
                <a:latin typeface="Consolas" panose="020B0609020204030204" pitchFamily="49" charset="0"/>
              </a:rPr>
              <a:t>// file: testcase_template.hpp</a:t>
            </a:r>
            <a:endParaRPr lang="en-US" sz="1400" dirty="0">
              <a:solidFill>
                <a:srgbClr val="000000"/>
              </a:solidFill>
              <a:latin typeface="Consolas" panose="020B0609020204030204" pitchFamily="49" charset="0"/>
            </a:endParaRPr>
          </a:p>
          <a:p>
            <a:pPr lvl="0"/>
            <a:endParaRPr lang="en-US" sz="1400" dirty="0">
              <a:solidFill>
                <a:srgbClr val="000000"/>
              </a:solidFill>
              <a:latin typeface="Consolas" panose="020B0609020204030204" pitchFamily="49" charset="0"/>
            </a:endParaRPr>
          </a:p>
          <a:p>
            <a:r>
              <a:rPr lang="en-US" sz="1400" dirty="0">
                <a:solidFill>
                  <a:srgbClr val="008000"/>
                </a:solidFill>
                <a:latin typeface="Consolas" panose="020B0609020204030204" pitchFamily="49" charset="0"/>
              </a:rPr>
              <a:t>// copy of </a:t>
            </a:r>
            <a:r>
              <a:rPr lang="en-US" sz="1400" dirty="0" err="1">
                <a:solidFill>
                  <a:srgbClr val="008000"/>
                </a:solidFill>
                <a:latin typeface="Consolas" panose="020B0609020204030204" pitchFamily="49" charset="0"/>
              </a:rPr>
              <a:t>input_file.ii</a:t>
            </a:r>
            <a:r>
              <a:rPr lang="en-US" sz="1400" dirty="0">
                <a:solidFill>
                  <a:srgbClr val="008000"/>
                </a:solidFill>
                <a:latin typeface="Consolas" panose="020B0609020204030204" pitchFamily="49" charset="0"/>
              </a:rPr>
              <a:t> with some additional “driver” functions</a:t>
            </a:r>
            <a:endParaRPr lang="en-US" sz="1400" dirty="0">
              <a:solidFill>
                <a:srgbClr val="000000"/>
              </a:solidFill>
              <a:latin typeface="Consolas" panose="020B0609020204030204" pitchFamily="49" charset="0"/>
            </a:endParaRPr>
          </a:p>
          <a:p>
            <a:pPr lvl="0"/>
            <a:endParaRPr lang="en-US" sz="1400" dirty="0">
              <a:solidFill>
                <a:srgbClr val="000000"/>
              </a:solidFill>
              <a:latin typeface="Consolas" panose="020B0609020204030204" pitchFamily="49" charset="0"/>
            </a:endParaRPr>
          </a:p>
        </p:txBody>
      </p:sp>
      <p:sp>
        <p:nvSpPr>
          <p:cNvPr id="70" name="Rectangle: Top Corners One Rounded and One Snipped 69">
            <a:extLst>
              <a:ext uri="{FF2B5EF4-FFF2-40B4-BE49-F238E27FC236}">
                <a16:creationId xmlns:a16="http://schemas.microsoft.com/office/drawing/2014/main" id="{66E27B94-25B4-4BF1-A53A-26436D00CACB}"/>
              </a:ext>
            </a:extLst>
          </p:cNvPr>
          <p:cNvSpPr/>
          <p:nvPr/>
        </p:nvSpPr>
        <p:spPr>
          <a:xfrm>
            <a:off x="4723151" y="4092255"/>
            <a:ext cx="1636208"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input_file.ii</a:t>
            </a:r>
            <a:endParaRPr lang="en-US" dirty="0"/>
          </a:p>
        </p:txBody>
      </p:sp>
      <p:cxnSp>
        <p:nvCxnSpPr>
          <p:cNvPr id="72" name="Straight Arrow Connector 71">
            <a:extLst>
              <a:ext uri="{FF2B5EF4-FFF2-40B4-BE49-F238E27FC236}">
                <a16:creationId xmlns:a16="http://schemas.microsoft.com/office/drawing/2014/main" id="{B8128EDF-90ED-4681-83D9-3DDD0CBBB382}"/>
              </a:ext>
            </a:extLst>
          </p:cNvPr>
          <p:cNvCxnSpPr>
            <a:cxnSpLocks/>
            <a:stCxn id="52" idx="1"/>
            <a:endCxn id="70" idx="3"/>
          </p:cNvCxnSpPr>
          <p:nvPr/>
        </p:nvCxnSpPr>
        <p:spPr>
          <a:xfrm>
            <a:off x="5541255" y="3542152"/>
            <a:ext cx="0" cy="550103"/>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75" name="Rectangle: Top Corners One Rounded and One Snipped 74">
            <a:extLst>
              <a:ext uri="{FF2B5EF4-FFF2-40B4-BE49-F238E27FC236}">
                <a16:creationId xmlns:a16="http://schemas.microsoft.com/office/drawing/2014/main" id="{42E5F0BF-A07D-47AA-8A61-D579E911B2BE}"/>
              </a:ext>
            </a:extLst>
          </p:cNvPr>
          <p:cNvSpPr/>
          <p:nvPr/>
        </p:nvSpPr>
        <p:spPr>
          <a:xfrm>
            <a:off x="5579992" y="3589393"/>
            <a:ext cx="1636208"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r>
              <a:rPr lang="en-US" sz="1600" dirty="0"/>
              <a:t>Get the preprocessed file</a:t>
            </a:r>
          </a:p>
        </p:txBody>
      </p:sp>
      <p:cxnSp>
        <p:nvCxnSpPr>
          <p:cNvPr id="94" name="Straight Arrow Connector 93">
            <a:extLst>
              <a:ext uri="{FF2B5EF4-FFF2-40B4-BE49-F238E27FC236}">
                <a16:creationId xmlns:a16="http://schemas.microsoft.com/office/drawing/2014/main" id="{939BF56D-239F-4480-AB07-1F890282F210}"/>
              </a:ext>
            </a:extLst>
          </p:cNvPr>
          <p:cNvCxnSpPr>
            <a:cxnSpLocks/>
            <a:stCxn id="57" idx="2"/>
            <a:endCxn id="63" idx="3"/>
          </p:cNvCxnSpPr>
          <p:nvPr/>
        </p:nvCxnSpPr>
        <p:spPr>
          <a:xfrm flipH="1">
            <a:off x="5961626" y="4733001"/>
            <a:ext cx="3178745" cy="660284"/>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cxnSp>
        <p:nvCxnSpPr>
          <p:cNvPr id="100" name="Straight Arrow Connector 99">
            <a:extLst>
              <a:ext uri="{FF2B5EF4-FFF2-40B4-BE49-F238E27FC236}">
                <a16:creationId xmlns:a16="http://schemas.microsoft.com/office/drawing/2014/main" id="{3FC9D0D9-4075-4250-8162-0C525059494F}"/>
              </a:ext>
            </a:extLst>
          </p:cNvPr>
          <p:cNvCxnSpPr>
            <a:cxnSpLocks/>
            <a:stCxn id="63" idx="0"/>
            <a:endCxn id="41" idx="2"/>
          </p:cNvCxnSpPr>
          <p:nvPr/>
        </p:nvCxnSpPr>
        <p:spPr>
          <a:xfrm>
            <a:off x="7597412" y="5995771"/>
            <a:ext cx="992107" cy="0"/>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105" name="Rectangle: Top Corners One Rounded and One Snipped 104">
            <a:extLst>
              <a:ext uri="{FF2B5EF4-FFF2-40B4-BE49-F238E27FC236}">
                <a16:creationId xmlns:a16="http://schemas.microsoft.com/office/drawing/2014/main" id="{96330DA4-7D4E-4A9D-9EAF-CC4F89CDE6B8}"/>
              </a:ext>
            </a:extLst>
          </p:cNvPr>
          <p:cNvSpPr/>
          <p:nvPr/>
        </p:nvSpPr>
        <p:spPr>
          <a:xfrm>
            <a:off x="7593487" y="6008251"/>
            <a:ext cx="91577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included in</a:t>
            </a:r>
          </a:p>
        </p:txBody>
      </p:sp>
      <p:sp>
        <p:nvSpPr>
          <p:cNvPr id="106" name="Rectangle: Top Corners One Rounded and One Snipped 105">
            <a:extLst>
              <a:ext uri="{FF2B5EF4-FFF2-40B4-BE49-F238E27FC236}">
                <a16:creationId xmlns:a16="http://schemas.microsoft.com/office/drawing/2014/main" id="{F314D3CC-49AA-4885-81CB-70BC0BBCFDBA}"/>
              </a:ext>
            </a:extLst>
          </p:cNvPr>
          <p:cNvSpPr/>
          <p:nvPr/>
        </p:nvSpPr>
        <p:spPr>
          <a:xfrm>
            <a:off x="4723151" y="4965862"/>
            <a:ext cx="2378196" cy="243873"/>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Create test case template</a:t>
            </a:r>
          </a:p>
        </p:txBody>
      </p:sp>
      <p:sp>
        <p:nvSpPr>
          <p:cNvPr id="111" name="Rectangle: Rounded Corners 110">
            <a:extLst>
              <a:ext uri="{FF2B5EF4-FFF2-40B4-BE49-F238E27FC236}">
                <a16:creationId xmlns:a16="http://schemas.microsoft.com/office/drawing/2014/main" id="{6FC78FFF-B9EA-469F-8A9E-990A20B8F8A9}"/>
              </a:ext>
            </a:extLst>
          </p:cNvPr>
          <p:cNvSpPr/>
          <p:nvPr/>
        </p:nvSpPr>
        <p:spPr>
          <a:xfrm>
            <a:off x="534608" y="5283159"/>
            <a:ext cx="3569305" cy="1182288"/>
          </a:xfrm>
          <a:prstGeom prst="roundRect">
            <a:avLst>
              <a:gd name="adj" fmla="val 0"/>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r>
              <a:rPr lang="en-US" sz="2200" b="1" dirty="0"/>
              <a:t>This approach can solve the uncompilable error</a:t>
            </a:r>
          </a:p>
        </p:txBody>
      </p:sp>
    </p:spTree>
    <p:extLst>
      <p:ext uri="{BB962C8B-B14F-4D97-AF65-F5344CB8AC3E}">
        <p14:creationId xmlns:p14="http://schemas.microsoft.com/office/powerpoint/2010/main" val="3956579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500"/>
                                        <p:tgtEl>
                                          <p:spTgt spid="7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par>
                                <p:cTn id="17" presetID="10"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500"/>
                                        <p:tgtEl>
                                          <p:spTgt spid="7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500"/>
                                        <p:tgtEl>
                                          <p:spTgt spid="4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fade">
                                      <p:cBhvr>
                                        <p:cTn id="30" dur="500"/>
                                        <p:tgtEl>
                                          <p:spTgt spid="5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par>
                                <p:cTn id="34" presetID="10" presetClass="entr" presetSubtype="0" fill="hold"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500"/>
                                        <p:tgtEl>
                                          <p:spTgt spid="5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childTnLst>
                                </p:cTn>
                              </p:par>
                              <p:par>
                                <p:cTn id="40" presetID="10" presetClass="entr" presetSubtype="0" fill="hold" nodeType="with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500"/>
                                        <p:tgtEl>
                                          <p:spTgt spid="5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500"/>
                                        <p:tgtEl>
                                          <p:spTgt spid="5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500"/>
                                        <p:tgtEl>
                                          <p:spTgt spid="6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6"/>
                                        </p:tgtEl>
                                        <p:attrNameLst>
                                          <p:attrName>style.visibility</p:attrName>
                                        </p:attrNameLst>
                                      </p:cBhvr>
                                      <p:to>
                                        <p:strVal val="visible"/>
                                      </p:to>
                                    </p:set>
                                    <p:animEffect transition="in" filter="fade">
                                      <p:cBhvr>
                                        <p:cTn id="53" dur="500"/>
                                        <p:tgtEl>
                                          <p:spTgt spid="106"/>
                                        </p:tgtEl>
                                      </p:cBhvr>
                                    </p:animEffect>
                                  </p:childTnLst>
                                </p:cTn>
                              </p:par>
                              <p:par>
                                <p:cTn id="54" presetID="10" presetClass="entr" presetSubtype="0" fill="hold" nodeType="with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fade">
                                      <p:cBhvr>
                                        <p:cTn id="56" dur="500"/>
                                        <p:tgtEl>
                                          <p:spTgt spid="9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fade">
                                      <p:cBhvr>
                                        <p:cTn id="59" dur="500"/>
                                        <p:tgtEl>
                                          <p:spTgt spid="6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par>
                                <p:cTn id="65" presetID="10" presetClass="entr" presetSubtype="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fade">
                                      <p:cBhvr>
                                        <p:cTn id="67" dur="500"/>
                                        <p:tgtEl>
                                          <p:spTgt spid="44"/>
                                        </p:tgtEl>
                                      </p:cBhvr>
                                    </p:animEffect>
                                  </p:childTnLst>
                                </p:cTn>
                              </p:par>
                              <p:par>
                                <p:cTn id="68" presetID="10" presetClass="entr" presetSubtype="0" fill="hold" nodeType="withEffect">
                                  <p:stCondLst>
                                    <p:cond delay="0"/>
                                  </p:stCondLst>
                                  <p:childTnLst>
                                    <p:set>
                                      <p:cBhvr>
                                        <p:cTn id="69" dur="1" fill="hold">
                                          <p:stCondLst>
                                            <p:cond delay="0"/>
                                          </p:stCondLst>
                                        </p:cTn>
                                        <p:tgtEl>
                                          <p:spTgt spid="100"/>
                                        </p:tgtEl>
                                        <p:attrNameLst>
                                          <p:attrName>style.visibility</p:attrName>
                                        </p:attrNameLst>
                                      </p:cBhvr>
                                      <p:to>
                                        <p:strVal val="visible"/>
                                      </p:to>
                                    </p:set>
                                    <p:animEffect transition="in" filter="fade">
                                      <p:cBhvr>
                                        <p:cTn id="70" dur="500"/>
                                        <p:tgtEl>
                                          <p:spTgt spid="10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fade">
                                      <p:cBhvr>
                                        <p:cTn id="73" dur="500"/>
                                        <p:tgtEl>
                                          <p:spTgt spid="10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11"/>
                                        </p:tgtEl>
                                        <p:attrNameLst>
                                          <p:attrName>style.visibility</p:attrName>
                                        </p:attrNameLst>
                                      </p:cBhvr>
                                      <p:to>
                                        <p:strVal val="visible"/>
                                      </p:to>
                                    </p:set>
                                    <p:animEffect transition="in" filter="fade">
                                      <p:cBhvr>
                                        <p:cTn id="81"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8" grpId="0"/>
      <p:bldP spid="50" grpId="0" animBg="1"/>
      <p:bldP spid="51" grpId="0" animBg="1"/>
      <p:bldP spid="52" grpId="0" animBg="1"/>
      <p:bldP spid="54" grpId="0" animBg="1"/>
      <p:bldP spid="56" grpId="0"/>
      <p:bldP spid="59" grpId="0"/>
      <p:bldP spid="60" grpId="0"/>
      <p:bldP spid="63" grpId="0" animBg="1"/>
      <p:bldP spid="70" grpId="0" animBg="1"/>
      <p:bldP spid="75" grpId="0"/>
      <p:bldP spid="105" grpId="0"/>
      <p:bldP spid="106" grpId="0"/>
      <p:bldP spid="1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Limitation #2 of the Previous Approach (CITRUS)</a:t>
            </a:r>
            <a:br>
              <a:rPr lang="en-US" sz="3600" b="1" dirty="0"/>
            </a:br>
            <a:r>
              <a:rPr lang="en-US" sz="3600" b="1" dirty="0"/>
              <a:t>User Given Linking Configurations Required</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12</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4907596"/>
          </a:xfrm>
        </p:spPr>
        <p:txBody>
          <a:bodyPr>
            <a:normAutofit/>
          </a:bodyPr>
          <a:lstStyle/>
          <a:p>
            <a:r>
              <a:rPr lang="en-US" sz="2400" dirty="0"/>
              <a:t>CITRUS requires the user to set the linking configuration by providing:</a:t>
            </a:r>
          </a:p>
          <a:p>
            <a:pPr lvl="1"/>
            <a:r>
              <a:rPr lang="en-US" sz="2000" dirty="0"/>
              <a:t>Path to directory where the object files is generated</a:t>
            </a:r>
          </a:p>
          <a:p>
            <a:pPr lvl="1"/>
            <a:r>
              <a:rPr lang="en-US" sz="2000" dirty="0"/>
              <a:t>Additional linking options</a:t>
            </a:r>
          </a:p>
        </p:txBody>
      </p:sp>
      <p:sp>
        <p:nvSpPr>
          <p:cNvPr id="22" name="Rectangle: Rounded Corners 21">
            <a:extLst>
              <a:ext uri="{FF2B5EF4-FFF2-40B4-BE49-F238E27FC236}">
                <a16:creationId xmlns:a16="http://schemas.microsoft.com/office/drawing/2014/main" id="{73346250-C2EB-4669-BEA8-41F91B9F02A8}"/>
              </a:ext>
            </a:extLst>
          </p:cNvPr>
          <p:cNvSpPr/>
          <p:nvPr/>
        </p:nvSpPr>
        <p:spPr>
          <a:xfrm>
            <a:off x="5320145" y="5317931"/>
            <a:ext cx="6097414" cy="1399620"/>
          </a:xfrm>
          <a:prstGeom prst="roundRect">
            <a:avLst>
              <a:gd name="adj" fmla="val 0"/>
            </a:avLst>
          </a:prstGeom>
          <a:solidFill>
            <a:srgbClr val="FFCCCC"/>
          </a:solidFill>
          <a:ln w="28575"/>
        </p:spPr>
        <p:style>
          <a:lnRef idx="2">
            <a:schemeClr val="dk1"/>
          </a:lnRef>
          <a:fillRef idx="1">
            <a:schemeClr val="lt1"/>
          </a:fillRef>
          <a:effectRef idx="0">
            <a:schemeClr val="dk1"/>
          </a:effectRef>
          <a:fontRef idx="minor">
            <a:schemeClr val="dk1"/>
          </a:fontRef>
        </p:style>
        <p:txBody>
          <a:bodyPr rtlCol="0" anchor="ctr"/>
          <a:lstStyle/>
          <a:p>
            <a:r>
              <a:rPr lang="en-US" sz="2000" b="1" dirty="0"/>
              <a:t>Two limitations of this approach:</a:t>
            </a:r>
          </a:p>
          <a:p>
            <a:pPr marL="342900" indent="-342900">
              <a:buFontTx/>
              <a:buChar char="-"/>
            </a:pPr>
            <a:r>
              <a:rPr lang="en-US" b="1" dirty="0"/>
              <a:t>Prone to misconfiguration of linking file</a:t>
            </a:r>
          </a:p>
          <a:p>
            <a:pPr marL="342900" indent="-342900">
              <a:buFontTx/>
              <a:buChar char="-"/>
            </a:pPr>
            <a:r>
              <a:rPr lang="en-US" b="1" dirty="0"/>
              <a:t>Linking all object files can cause multiple definition error</a:t>
            </a:r>
          </a:p>
        </p:txBody>
      </p:sp>
      <p:sp>
        <p:nvSpPr>
          <p:cNvPr id="23" name="Rectangle: Rounded Corners 22">
            <a:extLst>
              <a:ext uri="{FF2B5EF4-FFF2-40B4-BE49-F238E27FC236}">
                <a16:creationId xmlns:a16="http://schemas.microsoft.com/office/drawing/2014/main" id="{DF3FC4DD-4D77-47CD-8C0B-ED60F571AEE2}"/>
              </a:ext>
            </a:extLst>
          </p:cNvPr>
          <p:cNvSpPr/>
          <p:nvPr/>
        </p:nvSpPr>
        <p:spPr>
          <a:xfrm>
            <a:off x="5320145" y="3765936"/>
            <a:ext cx="4630802" cy="851372"/>
          </a:xfrm>
          <a:prstGeom prst="roundRect">
            <a:avLst>
              <a:gd name="adj" fmla="val 14413"/>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Linking Test Case</a:t>
            </a:r>
          </a:p>
          <a:p>
            <a:r>
              <a:rPr lang="en-US" sz="1400" dirty="0">
                <a:solidFill>
                  <a:schemeClr val="tx1"/>
                </a:solidFill>
                <a:latin typeface="Consolas" panose="020B0609020204030204" pitchFamily="49" charset="0"/>
              </a:rPr>
              <a:t>clang++ </a:t>
            </a:r>
            <a:r>
              <a:rPr lang="en-US" sz="1400" dirty="0" err="1">
                <a:solidFill>
                  <a:schemeClr val="tx1"/>
                </a:solidFill>
                <a:latin typeface="Consolas" panose="020B0609020204030204" pitchFamily="49" charset="0"/>
              </a:rPr>
              <a:t>testcase.o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objA.o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objB.o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objC.o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lz</a:t>
            </a:r>
            <a:r>
              <a:rPr lang="en-US" sz="1400" dirty="0">
                <a:solidFill>
                  <a:schemeClr val="tx1"/>
                </a:solidFill>
                <a:latin typeface="Consolas" panose="020B0609020204030204" pitchFamily="49" charset="0"/>
              </a:rPr>
              <a:t> -o testcase.exe</a:t>
            </a:r>
            <a:endParaRPr lang="en-US" dirty="0">
              <a:solidFill>
                <a:schemeClr val="tx1"/>
              </a:solidFill>
              <a:latin typeface="Consolas" panose="020B0609020204030204" pitchFamily="49" charset="0"/>
            </a:endParaRPr>
          </a:p>
        </p:txBody>
      </p:sp>
      <p:sp>
        <p:nvSpPr>
          <p:cNvPr id="24" name="Rectangle: Top Corners One Rounded and One Snipped 23">
            <a:extLst>
              <a:ext uri="{FF2B5EF4-FFF2-40B4-BE49-F238E27FC236}">
                <a16:creationId xmlns:a16="http://schemas.microsoft.com/office/drawing/2014/main" id="{A1D91F6E-E4B4-445D-805A-D26D261F45F3}"/>
              </a:ext>
            </a:extLst>
          </p:cNvPr>
          <p:cNvSpPr/>
          <p:nvPr/>
        </p:nvSpPr>
        <p:spPr>
          <a:xfrm>
            <a:off x="3459968" y="3587183"/>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t>objA.o</a:t>
            </a:r>
            <a:endParaRPr lang="en-US" sz="1600" dirty="0"/>
          </a:p>
        </p:txBody>
      </p:sp>
      <p:sp>
        <p:nvSpPr>
          <p:cNvPr id="25" name="Rectangle: Top Corners One Rounded and One Snipped 24">
            <a:extLst>
              <a:ext uri="{FF2B5EF4-FFF2-40B4-BE49-F238E27FC236}">
                <a16:creationId xmlns:a16="http://schemas.microsoft.com/office/drawing/2014/main" id="{819E7E9A-2D71-4B47-9AF2-8D33A298597F}"/>
              </a:ext>
            </a:extLst>
          </p:cNvPr>
          <p:cNvSpPr/>
          <p:nvPr/>
        </p:nvSpPr>
        <p:spPr>
          <a:xfrm>
            <a:off x="3152890" y="2932081"/>
            <a:ext cx="1287522"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t>testcase.o</a:t>
            </a:r>
            <a:endParaRPr lang="en-US" sz="1600" dirty="0"/>
          </a:p>
        </p:txBody>
      </p:sp>
      <p:sp>
        <p:nvSpPr>
          <p:cNvPr id="26" name="Rectangle: Top Corners One Rounded and One Snipped 25">
            <a:extLst>
              <a:ext uri="{FF2B5EF4-FFF2-40B4-BE49-F238E27FC236}">
                <a16:creationId xmlns:a16="http://schemas.microsoft.com/office/drawing/2014/main" id="{459DB4F6-098A-453B-88B3-BF98116F91AF}"/>
              </a:ext>
            </a:extLst>
          </p:cNvPr>
          <p:cNvSpPr/>
          <p:nvPr/>
        </p:nvSpPr>
        <p:spPr>
          <a:xfrm>
            <a:off x="3459968" y="4183424"/>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t>objB.o</a:t>
            </a:r>
            <a:endParaRPr lang="en-US" sz="1600" dirty="0"/>
          </a:p>
        </p:txBody>
      </p:sp>
      <p:sp>
        <p:nvSpPr>
          <p:cNvPr id="27" name="Rectangle: Top Corners One Rounded and One Snipped 26">
            <a:extLst>
              <a:ext uri="{FF2B5EF4-FFF2-40B4-BE49-F238E27FC236}">
                <a16:creationId xmlns:a16="http://schemas.microsoft.com/office/drawing/2014/main" id="{A99F8E9B-F79F-4AD4-88CF-50B059F43F77}"/>
              </a:ext>
            </a:extLst>
          </p:cNvPr>
          <p:cNvSpPr/>
          <p:nvPr/>
        </p:nvSpPr>
        <p:spPr>
          <a:xfrm>
            <a:off x="3459968" y="4833055"/>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t>objC.o</a:t>
            </a:r>
            <a:endParaRPr lang="en-US" sz="1600" dirty="0"/>
          </a:p>
        </p:txBody>
      </p:sp>
      <p:sp>
        <p:nvSpPr>
          <p:cNvPr id="28" name="Rectangle: Top Corners One Rounded and One Snipped 27">
            <a:extLst>
              <a:ext uri="{FF2B5EF4-FFF2-40B4-BE49-F238E27FC236}">
                <a16:creationId xmlns:a16="http://schemas.microsoft.com/office/drawing/2014/main" id="{A0065C51-A692-4C49-88FA-01E756F2A21A}"/>
              </a:ext>
            </a:extLst>
          </p:cNvPr>
          <p:cNvSpPr/>
          <p:nvPr/>
        </p:nvSpPr>
        <p:spPr>
          <a:xfrm>
            <a:off x="10412851" y="3963024"/>
            <a:ext cx="1385908" cy="457196"/>
          </a:xfrm>
          <a:prstGeom prst="snipRoundRect">
            <a:avLst>
              <a:gd name="adj1" fmla="val 0"/>
              <a:gd name="adj2" fmla="val 23067"/>
            </a:avLst>
          </a:prstGeom>
          <a:solidFill>
            <a:srgbClr val="0033CC"/>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bg1"/>
                </a:solidFill>
              </a:rPr>
              <a:t>testcase.exe</a:t>
            </a:r>
          </a:p>
        </p:txBody>
      </p:sp>
      <p:cxnSp>
        <p:nvCxnSpPr>
          <p:cNvPr id="29" name="Straight Arrow Connector 28">
            <a:extLst>
              <a:ext uri="{FF2B5EF4-FFF2-40B4-BE49-F238E27FC236}">
                <a16:creationId xmlns:a16="http://schemas.microsoft.com/office/drawing/2014/main" id="{44E62ECF-58EB-4E03-879E-27977B90E460}"/>
              </a:ext>
            </a:extLst>
          </p:cNvPr>
          <p:cNvCxnSpPr>
            <a:cxnSpLocks/>
            <a:stCxn id="24" idx="0"/>
            <a:endCxn id="23" idx="1"/>
          </p:cNvCxnSpPr>
          <p:nvPr/>
        </p:nvCxnSpPr>
        <p:spPr>
          <a:xfrm>
            <a:off x="4440412" y="3815781"/>
            <a:ext cx="879733" cy="375841"/>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0" name="Straight Arrow Connector 29">
            <a:extLst>
              <a:ext uri="{FF2B5EF4-FFF2-40B4-BE49-F238E27FC236}">
                <a16:creationId xmlns:a16="http://schemas.microsoft.com/office/drawing/2014/main" id="{504F3DC5-8EED-4F56-9AE4-9A70E07AC604}"/>
              </a:ext>
            </a:extLst>
          </p:cNvPr>
          <p:cNvCxnSpPr>
            <a:cxnSpLocks/>
            <a:stCxn id="26" idx="0"/>
            <a:endCxn id="23" idx="1"/>
          </p:cNvCxnSpPr>
          <p:nvPr/>
        </p:nvCxnSpPr>
        <p:spPr>
          <a:xfrm flipV="1">
            <a:off x="4440412" y="4191622"/>
            <a:ext cx="879733" cy="22040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1" name="Straight Arrow Connector 30">
            <a:extLst>
              <a:ext uri="{FF2B5EF4-FFF2-40B4-BE49-F238E27FC236}">
                <a16:creationId xmlns:a16="http://schemas.microsoft.com/office/drawing/2014/main" id="{885B2022-C368-4F86-B809-F26BF3ADFC24}"/>
              </a:ext>
            </a:extLst>
          </p:cNvPr>
          <p:cNvCxnSpPr>
            <a:cxnSpLocks/>
            <a:stCxn id="27" idx="0"/>
            <a:endCxn id="23" idx="1"/>
          </p:cNvCxnSpPr>
          <p:nvPr/>
        </p:nvCxnSpPr>
        <p:spPr>
          <a:xfrm flipV="1">
            <a:off x="4440412" y="4191622"/>
            <a:ext cx="879733" cy="870031"/>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79B04E75-E994-4EDF-8D60-B13BD0765541}"/>
              </a:ext>
            </a:extLst>
          </p:cNvPr>
          <p:cNvCxnSpPr>
            <a:cxnSpLocks/>
            <a:stCxn id="25" idx="0"/>
            <a:endCxn id="23" idx="1"/>
          </p:cNvCxnSpPr>
          <p:nvPr/>
        </p:nvCxnSpPr>
        <p:spPr>
          <a:xfrm>
            <a:off x="4440412" y="3160679"/>
            <a:ext cx="879733" cy="1030943"/>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3" name="Straight Arrow Connector 32">
            <a:extLst>
              <a:ext uri="{FF2B5EF4-FFF2-40B4-BE49-F238E27FC236}">
                <a16:creationId xmlns:a16="http://schemas.microsoft.com/office/drawing/2014/main" id="{41892C76-5243-4AB8-B387-06049E04840F}"/>
              </a:ext>
            </a:extLst>
          </p:cNvPr>
          <p:cNvCxnSpPr>
            <a:cxnSpLocks/>
            <a:stCxn id="23" idx="3"/>
            <a:endCxn id="28" idx="2"/>
          </p:cNvCxnSpPr>
          <p:nvPr/>
        </p:nvCxnSpPr>
        <p:spPr>
          <a:xfrm>
            <a:off x="9950947" y="4191622"/>
            <a:ext cx="461904"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34" name="Rectangle: Top Corners One Rounded and One Snipped 33">
            <a:extLst>
              <a:ext uri="{FF2B5EF4-FFF2-40B4-BE49-F238E27FC236}">
                <a16:creationId xmlns:a16="http://schemas.microsoft.com/office/drawing/2014/main" id="{8E3590C4-AF55-497B-A424-16E8206238D8}"/>
              </a:ext>
            </a:extLst>
          </p:cNvPr>
          <p:cNvSpPr/>
          <p:nvPr/>
        </p:nvSpPr>
        <p:spPr>
          <a:xfrm>
            <a:off x="2961915" y="5570502"/>
            <a:ext cx="1699607" cy="531040"/>
          </a:xfrm>
          <a:prstGeom prst="snipRoundRect">
            <a:avLst>
              <a:gd name="adj1" fmla="val 0"/>
              <a:gd name="adj2" fmla="val 23067"/>
            </a:avLst>
          </a:prstGeom>
          <a:solidFill>
            <a:srgbClr val="FFFFFF"/>
          </a:solidFill>
          <a:ln w="28575"/>
        </p:spPr>
        <p:style>
          <a:lnRef idx="2">
            <a:schemeClr val="dk1"/>
          </a:lnRef>
          <a:fillRef idx="1">
            <a:schemeClr val="lt1"/>
          </a:fillRef>
          <a:effectRef idx="0">
            <a:schemeClr val="dk1"/>
          </a:effectRef>
          <a:fontRef idx="minor">
            <a:schemeClr val="dk1"/>
          </a:fontRef>
        </p:style>
        <p:txBody>
          <a:bodyPr rtlCol="0" anchor="ctr"/>
          <a:lstStyle/>
          <a:p>
            <a:r>
              <a:rPr lang="en-US" sz="1400" dirty="0"/>
              <a:t>Additional </a:t>
            </a:r>
            <a:r>
              <a:rPr lang="en-US" sz="1600" dirty="0"/>
              <a:t>link</a:t>
            </a:r>
            <a:r>
              <a:rPr lang="en-US" sz="1400" dirty="0"/>
              <a:t> opt:</a:t>
            </a:r>
          </a:p>
          <a:p>
            <a:r>
              <a:rPr lang="en-US" sz="1400" dirty="0">
                <a:latin typeface="Consolas" panose="020B0609020204030204" pitchFamily="49" charset="0"/>
              </a:rPr>
              <a:t>-</a:t>
            </a:r>
            <a:r>
              <a:rPr lang="en-US" sz="1400" dirty="0" err="1">
                <a:latin typeface="Consolas" panose="020B0609020204030204" pitchFamily="49" charset="0"/>
              </a:rPr>
              <a:t>lz</a:t>
            </a:r>
            <a:r>
              <a:rPr lang="en-US" sz="1400" dirty="0">
                <a:latin typeface="Consolas" panose="020B0609020204030204" pitchFamily="49" charset="0"/>
              </a:rPr>
              <a:t>  </a:t>
            </a:r>
          </a:p>
        </p:txBody>
      </p:sp>
      <p:cxnSp>
        <p:nvCxnSpPr>
          <p:cNvPr id="35" name="Straight Arrow Connector 34">
            <a:extLst>
              <a:ext uri="{FF2B5EF4-FFF2-40B4-BE49-F238E27FC236}">
                <a16:creationId xmlns:a16="http://schemas.microsoft.com/office/drawing/2014/main" id="{51B77E92-A93C-48AC-894E-25CB86FDAF2B}"/>
              </a:ext>
            </a:extLst>
          </p:cNvPr>
          <p:cNvCxnSpPr>
            <a:cxnSpLocks/>
            <a:stCxn id="34" idx="0"/>
            <a:endCxn id="23" idx="1"/>
          </p:cNvCxnSpPr>
          <p:nvPr/>
        </p:nvCxnSpPr>
        <p:spPr>
          <a:xfrm flipV="1">
            <a:off x="4661522" y="4191622"/>
            <a:ext cx="658623" cy="164440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61" name="Rectangle: Top Corners One Rounded and One Snipped 60">
            <a:extLst>
              <a:ext uri="{FF2B5EF4-FFF2-40B4-BE49-F238E27FC236}">
                <a16:creationId xmlns:a16="http://schemas.microsoft.com/office/drawing/2014/main" id="{9B554D64-A9CD-4BD2-B7FE-407E7349F933}"/>
              </a:ext>
            </a:extLst>
          </p:cNvPr>
          <p:cNvSpPr/>
          <p:nvPr/>
        </p:nvSpPr>
        <p:spPr>
          <a:xfrm>
            <a:off x="0" y="3788064"/>
            <a:ext cx="2168297" cy="1066800"/>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t"/>
          <a:lstStyle/>
          <a:p>
            <a:r>
              <a:rPr lang="en-US" sz="1400" dirty="0" err="1">
                <a:latin typeface="Consolas" panose="020B0609020204030204" pitchFamily="49" charset="0"/>
              </a:rPr>
              <a:t>objdir</a:t>
            </a:r>
            <a:r>
              <a:rPr lang="en-US" sz="1400" dirty="0">
                <a:latin typeface="Consolas" panose="020B0609020204030204" pitchFamily="49" charset="0"/>
              </a:rPr>
              <a:t>/</a:t>
            </a:r>
          </a:p>
          <a:p>
            <a:r>
              <a:rPr lang="en-US" sz="1400" dirty="0">
                <a:latin typeface="Consolas" panose="020B0609020204030204" pitchFamily="49" charset="0"/>
              </a:rPr>
              <a:t>|-</a:t>
            </a:r>
            <a:r>
              <a:rPr lang="en-US" sz="1400" dirty="0" err="1">
                <a:latin typeface="Consolas" panose="020B0609020204030204" pitchFamily="49" charset="0"/>
              </a:rPr>
              <a:t>objA.o</a:t>
            </a:r>
            <a:endParaRPr lang="en-US" sz="1400" dirty="0">
              <a:latin typeface="Consolas" panose="020B0609020204030204" pitchFamily="49" charset="0"/>
            </a:endParaRPr>
          </a:p>
          <a:p>
            <a:r>
              <a:rPr lang="en-US" sz="1400" dirty="0">
                <a:latin typeface="Consolas" panose="020B0609020204030204" pitchFamily="49" charset="0"/>
              </a:rPr>
              <a:t>|-</a:t>
            </a:r>
            <a:r>
              <a:rPr lang="en-US" sz="1400" dirty="0" err="1">
                <a:latin typeface="Consolas" panose="020B0609020204030204" pitchFamily="49" charset="0"/>
              </a:rPr>
              <a:t>opjB.o</a:t>
            </a:r>
            <a:endParaRPr lang="en-US" sz="1400" dirty="0">
              <a:latin typeface="Consolas" panose="020B0609020204030204" pitchFamily="49" charset="0"/>
            </a:endParaRPr>
          </a:p>
          <a:p>
            <a:r>
              <a:rPr lang="en-US" sz="1400" dirty="0">
                <a:latin typeface="Consolas" panose="020B0609020204030204" pitchFamily="49" charset="0"/>
              </a:rPr>
              <a:t>|-</a:t>
            </a:r>
            <a:r>
              <a:rPr lang="en-US" sz="1400" dirty="0" err="1">
                <a:latin typeface="Consolas" panose="020B0609020204030204" pitchFamily="49" charset="0"/>
              </a:rPr>
              <a:t>objC.o</a:t>
            </a:r>
            <a:endParaRPr lang="en-US" sz="1400" dirty="0">
              <a:latin typeface="Consolas" panose="020B0609020204030204" pitchFamily="49" charset="0"/>
            </a:endParaRPr>
          </a:p>
        </p:txBody>
      </p:sp>
      <p:cxnSp>
        <p:nvCxnSpPr>
          <p:cNvPr id="67" name="Straight Arrow Connector 66">
            <a:extLst>
              <a:ext uri="{FF2B5EF4-FFF2-40B4-BE49-F238E27FC236}">
                <a16:creationId xmlns:a16="http://schemas.microsoft.com/office/drawing/2014/main" id="{52E8E689-34A2-423E-84EA-E9FF5AA9D802}"/>
              </a:ext>
            </a:extLst>
          </p:cNvPr>
          <p:cNvCxnSpPr>
            <a:cxnSpLocks/>
            <a:endCxn id="24" idx="2"/>
          </p:cNvCxnSpPr>
          <p:nvPr/>
        </p:nvCxnSpPr>
        <p:spPr>
          <a:xfrm flipV="1">
            <a:off x="990628" y="3815781"/>
            <a:ext cx="2469340" cy="375841"/>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72" name="Straight Arrow Connector 71">
            <a:extLst>
              <a:ext uri="{FF2B5EF4-FFF2-40B4-BE49-F238E27FC236}">
                <a16:creationId xmlns:a16="http://schemas.microsoft.com/office/drawing/2014/main" id="{BD2B2034-CD89-421C-9328-875F3CE02A2A}"/>
              </a:ext>
            </a:extLst>
          </p:cNvPr>
          <p:cNvCxnSpPr>
            <a:cxnSpLocks/>
            <a:endCxn id="26" idx="2"/>
          </p:cNvCxnSpPr>
          <p:nvPr/>
        </p:nvCxnSpPr>
        <p:spPr>
          <a:xfrm flipV="1">
            <a:off x="990628" y="4412022"/>
            <a:ext cx="2469340" cy="697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76" name="Straight Arrow Connector 75">
            <a:extLst>
              <a:ext uri="{FF2B5EF4-FFF2-40B4-BE49-F238E27FC236}">
                <a16:creationId xmlns:a16="http://schemas.microsoft.com/office/drawing/2014/main" id="{D14F7BBC-87D4-41BB-BC7C-E68E7A6DBE4B}"/>
              </a:ext>
            </a:extLst>
          </p:cNvPr>
          <p:cNvCxnSpPr>
            <a:cxnSpLocks/>
            <a:endCxn id="27" idx="2"/>
          </p:cNvCxnSpPr>
          <p:nvPr/>
        </p:nvCxnSpPr>
        <p:spPr>
          <a:xfrm>
            <a:off x="990628" y="4640620"/>
            <a:ext cx="2469340" cy="421033"/>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78" name="Rectangle: Top Corners One Rounded and One Snipped 77">
            <a:extLst>
              <a:ext uri="{FF2B5EF4-FFF2-40B4-BE49-F238E27FC236}">
                <a16:creationId xmlns:a16="http://schemas.microsoft.com/office/drawing/2014/main" id="{C82CBB7D-E630-4B2F-A22A-29FD77CEB1A4}"/>
              </a:ext>
            </a:extLst>
          </p:cNvPr>
          <p:cNvSpPr/>
          <p:nvPr/>
        </p:nvSpPr>
        <p:spPr>
          <a:xfrm>
            <a:off x="1353067" y="3990989"/>
            <a:ext cx="1608848" cy="842066"/>
          </a:xfrm>
          <a:prstGeom prst="snipRoundRect">
            <a:avLst>
              <a:gd name="adj1" fmla="val 0"/>
              <a:gd name="adj2" fmla="val 0"/>
            </a:avLst>
          </a:prstGeom>
          <a:solidFill>
            <a:srgbClr val="FFFF00"/>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en-US" sz="1400" dirty="0"/>
              <a:t>CITRUS </a:t>
            </a:r>
            <a:r>
              <a:rPr lang="en-US" sz="1400" b="1" dirty="0"/>
              <a:t>finds all object files</a:t>
            </a:r>
            <a:r>
              <a:rPr lang="en-US" sz="1400" dirty="0"/>
              <a:t> from the given directory</a:t>
            </a:r>
          </a:p>
        </p:txBody>
      </p:sp>
      <p:sp>
        <p:nvSpPr>
          <p:cNvPr id="37" name="Multiplication Sign 36">
            <a:extLst>
              <a:ext uri="{FF2B5EF4-FFF2-40B4-BE49-F238E27FC236}">
                <a16:creationId xmlns:a16="http://schemas.microsoft.com/office/drawing/2014/main" id="{D86381F1-4987-4CD2-B4F7-C8023C4CE6F8}"/>
              </a:ext>
            </a:extLst>
          </p:cNvPr>
          <p:cNvSpPr/>
          <p:nvPr/>
        </p:nvSpPr>
        <p:spPr>
          <a:xfrm>
            <a:off x="9537869" y="4238730"/>
            <a:ext cx="658623" cy="65862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570F4A4F-BC0F-49B8-8A20-449A0CCF017F}"/>
              </a:ext>
            </a:extLst>
          </p:cNvPr>
          <p:cNvSpPr/>
          <p:nvPr/>
        </p:nvSpPr>
        <p:spPr>
          <a:xfrm>
            <a:off x="4767051" y="2504587"/>
            <a:ext cx="6640597" cy="497308"/>
          </a:xfrm>
          <a:prstGeom prst="roundRect">
            <a:avLst>
              <a:gd name="adj" fmla="val 14413"/>
            </a:avLst>
          </a:prstGeom>
          <a:solidFill>
            <a:schemeClr val="accent3">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Suppose this is the correct link command</a:t>
            </a:r>
          </a:p>
          <a:p>
            <a:r>
              <a:rPr lang="en-US" sz="1400" dirty="0">
                <a:solidFill>
                  <a:schemeClr val="tx1"/>
                </a:solidFill>
                <a:latin typeface="Consolas" panose="020B0609020204030204" pitchFamily="49" charset="0"/>
              </a:rPr>
              <a:t>clang++ </a:t>
            </a:r>
            <a:r>
              <a:rPr lang="en-US" sz="1400" dirty="0" err="1">
                <a:solidFill>
                  <a:schemeClr val="tx1"/>
                </a:solidFill>
                <a:latin typeface="Consolas" panose="020B0609020204030204" pitchFamily="49" charset="0"/>
              </a:rPr>
              <a:t>testcase.o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objA.o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objB.o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objC.o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lz</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lfmt</a:t>
            </a:r>
            <a:r>
              <a:rPr lang="en-US" sz="1400" dirty="0">
                <a:solidFill>
                  <a:schemeClr val="tx1"/>
                </a:solidFill>
                <a:latin typeface="Consolas" panose="020B0609020204030204" pitchFamily="49" charset="0"/>
              </a:rPr>
              <a:t> -o testcase.exe</a:t>
            </a:r>
            <a:endParaRPr lang="en-US" dirty="0">
              <a:solidFill>
                <a:schemeClr val="tx1"/>
              </a:solidFill>
              <a:latin typeface="Consolas" panose="020B0609020204030204" pitchFamily="49" charset="0"/>
            </a:endParaRPr>
          </a:p>
        </p:txBody>
      </p:sp>
    </p:spTree>
    <p:extLst>
      <p:ext uri="{BB962C8B-B14F-4D97-AF65-F5344CB8AC3E}">
        <p14:creationId xmlns:p14="http://schemas.microsoft.com/office/powerpoint/2010/main" val="11662889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fade">
                                      <p:cBhvr>
                                        <p:cTn id="22" dur="500"/>
                                        <p:tgtEl>
                                          <p:spTgt spid="67"/>
                                        </p:tgtEl>
                                      </p:cBhvr>
                                    </p:animEffect>
                                  </p:childTnLst>
                                </p:cTn>
                              </p:par>
                              <p:par>
                                <p:cTn id="23" presetID="10" presetClass="entr" presetSubtype="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500"/>
                                        <p:tgtEl>
                                          <p:spTgt spid="72"/>
                                        </p:tgtEl>
                                      </p:cBhvr>
                                    </p:animEffect>
                                  </p:childTnLst>
                                </p:cTn>
                              </p:par>
                              <p:par>
                                <p:cTn id="26" presetID="10" presetClass="entr" presetSubtype="0" fill="hold" nodeType="with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fade">
                                      <p:cBhvr>
                                        <p:cTn id="28" dur="500"/>
                                        <p:tgtEl>
                                          <p:spTgt spid="7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500"/>
                                        <p:tgtEl>
                                          <p:spTgt spid="7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par>
                                <p:cTn id="49" presetID="10"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par>
                                <p:cTn id="61" presetID="10" presetClass="entr" presetSubtype="0"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par>
                                <p:cTn id="64" presetID="10" presetClass="entr" presetSubtype="0" fill="hold"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34" grpId="0" animBg="1"/>
      <p:bldP spid="61" grpId="0"/>
      <p:bldP spid="78" grpId="0" animBg="1"/>
      <p:bldP spid="37" grpId="0" animBg="1"/>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CLEMENTINE’s Solution #2</a:t>
            </a:r>
            <a:br>
              <a:rPr lang="en-US" sz="3600" b="1" dirty="0"/>
            </a:br>
            <a:r>
              <a:rPr lang="en-US" sz="3600" b="1" dirty="0"/>
              <a:t>Utilizing Target Program’s Build Commands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13</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400" dirty="0"/>
              <a:t>CLEMENTINE solve the second limitation by:</a:t>
            </a:r>
          </a:p>
          <a:p>
            <a:pPr lvl="1"/>
            <a:r>
              <a:rPr lang="en-US" sz="1800" dirty="0"/>
              <a:t>Utilizing build commands (compile and link command) used to build the target program</a:t>
            </a:r>
          </a:p>
          <a:p>
            <a:pPr lvl="2"/>
            <a:r>
              <a:rPr lang="en-US" sz="1400" dirty="0"/>
              <a:t>This can be obtained from the build tool (e.g., perform “dry run” for </a:t>
            </a:r>
            <a:r>
              <a:rPr lang="en-US" sz="1400" dirty="0" err="1">
                <a:latin typeface="Consolas" panose="020B0609020204030204" pitchFamily="49" charset="0"/>
              </a:rPr>
              <a:t>Makefile</a:t>
            </a:r>
            <a:r>
              <a:rPr lang="en-US" sz="1400" dirty="0"/>
              <a:t>)</a:t>
            </a:r>
          </a:p>
          <a:p>
            <a:pPr lvl="1"/>
            <a:r>
              <a:rPr lang="en-US" sz="1800" dirty="0"/>
              <a:t>Select an executable/library generated by the target program</a:t>
            </a:r>
          </a:p>
        </p:txBody>
      </p:sp>
      <p:sp>
        <p:nvSpPr>
          <p:cNvPr id="29" name="Rectangle: Top Corners One Rounded and One Snipped 28">
            <a:extLst>
              <a:ext uri="{FF2B5EF4-FFF2-40B4-BE49-F238E27FC236}">
                <a16:creationId xmlns:a16="http://schemas.microsoft.com/office/drawing/2014/main" id="{6ABB9855-C228-4645-9BB9-86399CA0F50F}"/>
              </a:ext>
            </a:extLst>
          </p:cNvPr>
          <p:cNvSpPr/>
          <p:nvPr/>
        </p:nvSpPr>
        <p:spPr>
          <a:xfrm>
            <a:off x="1429208" y="3041111"/>
            <a:ext cx="4487497" cy="1660390"/>
          </a:xfrm>
          <a:prstGeom prst="snipRoundRect">
            <a:avLst>
              <a:gd name="adj1" fmla="val 0"/>
              <a:gd name="adj2" fmla="val 0"/>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r>
              <a:rPr lang="en-US" sz="1400" dirty="0">
                <a:latin typeface="Consolas" panose="020B0609020204030204" pitchFamily="49" charset="0"/>
              </a:rPr>
              <a:t>// target program’s build commands list</a:t>
            </a:r>
          </a:p>
          <a:p>
            <a:r>
              <a:rPr lang="en-US" sz="1400" dirty="0">
                <a:latin typeface="Consolas" panose="020B0609020204030204" pitchFamily="49" charset="0"/>
              </a:rPr>
              <a:t>1: clang++ -c objA.cpp –o </a:t>
            </a:r>
            <a:r>
              <a:rPr lang="en-US" sz="1400" dirty="0" err="1">
                <a:latin typeface="Consolas" panose="020B0609020204030204" pitchFamily="49" charset="0"/>
              </a:rPr>
              <a:t>objA.o</a:t>
            </a:r>
            <a:endParaRPr lang="en-US" sz="1400" dirty="0">
              <a:latin typeface="Consolas" panose="020B0609020204030204" pitchFamily="49" charset="0"/>
            </a:endParaRPr>
          </a:p>
          <a:p>
            <a:r>
              <a:rPr lang="en-US" sz="1400" dirty="0">
                <a:latin typeface="Consolas" panose="020B0609020204030204" pitchFamily="49" charset="0"/>
              </a:rPr>
              <a:t>2: clang++ -c objB.cpp –o </a:t>
            </a:r>
            <a:r>
              <a:rPr lang="en-US" sz="1400" dirty="0" err="1">
                <a:latin typeface="Consolas" panose="020B0609020204030204" pitchFamily="49" charset="0"/>
              </a:rPr>
              <a:t>objB.o</a:t>
            </a:r>
            <a:endParaRPr lang="en-US" sz="1400" dirty="0">
              <a:latin typeface="Consolas" panose="020B0609020204030204" pitchFamily="49" charset="0"/>
            </a:endParaRPr>
          </a:p>
          <a:p>
            <a:r>
              <a:rPr lang="en-US" sz="1400" dirty="0">
                <a:latin typeface="Consolas" panose="020B0609020204030204" pitchFamily="49" charset="0"/>
              </a:rPr>
              <a:t>3: clang++ -c objC.cpp –o </a:t>
            </a:r>
            <a:r>
              <a:rPr lang="en-US" sz="1400" dirty="0" err="1">
                <a:latin typeface="Consolas" panose="020B0609020204030204" pitchFamily="49" charset="0"/>
              </a:rPr>
              <a:t>objC.o</a:t>
            </a:r>
            <a:endParaRPr lang="en-US" sz="1400" dirty="0">
              <a:latin typeface="Consolas" panose="020B0609020204030204" pitchFamily="49" charset="0"/>
            </a:endParaRPr>
          </a:p>
          <a:p>
            <a:r>
              <a:rPr lang="en-US" sz="1400" dirty="0">
                <a:latin typeface="Consolas" panose="020B0609020204030204" pitchFamily="49" charset="0"/>
              </a:rPr>
              <a:t>4: clang++ -c main.cpp –o </a:t>
            </a:r>
            <a:r>
              <a:rPr lang="en-US" sz="1400" dirty="0" err="1">
                <a:latin typeface="Consolas" panose="020B0609020204030204" pitchFamily="49" charset="0"/>
              </a:rPr>
              <a:t>main.o</a:t>
            </a:r>
            <a:endParaRPr lang="en-US" sz="1400" dirty="0">
              <a:latin typeface="Consolas" panose="020B0609020204030204" pitchFamily="49" charset="0"/>
            </a:endParaRPr>
          </a:p>
          <a:p>
            <a:r>
              <a:rPr lang="en-US" sz="1400" dirty="0">
                <a:highlight>
                  <a:srgbClr val="FFFF00"/>
                </a:highlight>
                <a:latin typeface="Consolas" panose="020B0609020204030204" pitchFamily="49" charset="0"/>
              </a:rPr>
              <a:t>5: clang++ -o main.exe </a:t>
            </a:r>
            <a:r>
              <a:rPr lang="en-US" sz="1400" dirty="0" err="1">
                <a:highlight>
                  <a:srgbClr val="FFFF00"/>
                </a:highlight>
                <a:latin typeface="Consolas" panose="020B0609020204030204" pitchFamily="49" charset="0"/>
              </a:rPr>
              <a:t>main.o</a:t>
            </a:r>
            <a:r>
              <a:rPr lang="en-US" sz="1400" dirty="0">
                <a:highlight>
                  <a:srgbClr val="FFFF00"/>
                </a:highlight>
                <a:latin typeface="Consolas" panose="020B0609020204030204" pitchFamily="49" charset="0"/>
              </a:rPr>
              <a:t> </a:t>
            </a:r>
            <a:r>
              <a:rPr lang="en-US" sz="1400" dirty="0" err="1">
                <a:highlight>
                  <a:srgbClr val="FFFF00"/>
                </a:highlight>
                <a:latin typeface="Consolas" panose="020B0609020204030204" pitchFamily="49" charset="0"/>
              </a:rPr>
              <a:t>objA.o</a:t>
            </a:r>
            <a:r>
              <a:rPr lang="en-US" sz="1400" dirty="0">
                <a:highlight>
                  <a:srgbClr val="FFFF00"/>
                </a:highlight>
                <a:latin typeface="Consolas" panose="020B0609020204030204" pitchFamily="49" charset="0"/>
              </a:rPr>
              <a:t> </a:t>
            </a:r>
            <a:r>
              <a:rPr lang="en-US" sz="1400" dirty="0" err="1">
                <a:highlight>
                  <a:srgbClr val="FFFF00"/>
                </a:highlight>
                <a:latin typeface="Consolas" panose="020B0609020204030204" pitchFamily="49" charset="0"/>
              </a:rPr>
              <a:t>objB.o</a:t>
            </a:r>
            <a:r>
              <a:rPr lang="en-US" sz="1400" dirty="0">
                <a:highlight>
                  <a:srgbClr val="FFFF00"/>
                </a:highlight>
                <a:latin typeface="Consolas" panose="020B0609020204030204" pitchFamily="49" charset="0"/>
              </a:rPr>
              <a:t> </a:t>
            </a:r>
          </a:p>
          <a:p>
            <a:r>
              <a:rPr lang="en-US" sz="1400" dirty="0">
                <a:highlight>
                  <a:srgbClr val="FFFF00"/>
                </a:highlight>
                <a:latin typeface="Consolas" panose="020B0609020204030204" pitchFamily="49" charset="0"/>
              </a:rPr>
              <a:t>   </a:t>
            </a:r>
            <a:r>
              <a:rPr lang="en-US" sz="1400" dirty="0" err="1">
                <a:highlight>
                  <a:srgbClr val="FFFF00"/>
                </a:highlight>
                <a:latin typeface="Consolas" panose="020B0609020204030204" pitchFamily="49" charset="0"/>
              </a:rPr>
              <a:t>objC.o</a:t>
            </a:r>
            <a:r>
              <a:rPr lang="en-US" sz="1400" dirty="0">
                <a:highlight>
                  <a:srgbClr val="FFFF00"/>
                </a:highlight>
                <a:latin typeface="Consolas" panose="020B0609020204030204" pitchFamily="49" charset="0"/>
              </a:rPr>
              <a:t> –</a:t>
            </a:r>
            <a:r>
              <a:rPr lang="en-US" sz="1400" dirty="0" err="1">
                <a:highlight>
                  <a:srgbClr val="FFFF00"/>
                </a:highlight>
                <a:latin typeface="Consolas" panose="020B0609020204030204" pitchFamily="49" charset="0"/>
              </a:rPr>
              <a:t>lz</a:t>
            </a:r>
            <a:r>
              <a:rPr lang="en-US" sz="1400" dirty="0">
                <a:highlight>
                  <a:srgbClr val="FFFF00"/>
                </a:highlight>
                <a:latin typeface="Consolas" panose="020B0609020204030204" pitchFamily="49" charset="0"/>
              </a:rPr>
              <a:t> -</a:t>
            </a:r>
            <a:r>
              <a:rPr lang="en-US" sz="1400" dirty="0" err="1">
                <a:highlight>
                  <a:srgbClr val="FFFF00"/>
                </a:highlight>
                <a:latin typeface="Consolas" panose="020B0609020204030204" pitchFamily="49" charset="0"/>
              </a:rPr>
              <a:t>lfmt</a:t>
            </a:r>
            <a:endParaRPr lang="en-US" sz="1400" dirty="0">
              <a:highlight>
                <a:srgbClr val="FFFF00"/>
              </a:highlight>
              <a:latin typeface="Consolas" panose="020B0609020204030204" pitchFamily="49" charset="0"/>
            </a:endParaRPr>
          </a:p>
          <a:p>
            <a:endParaRPr lang="en-US" sz="1400" dirty="0">
              <a:latin typeface="Consolas" panose="020B0609020204030204" pitchFamily="49" charset="0"/>
            </a:endParaRPr>
          </a:p>
        </p:txBody>
      </p:sp>
      <p:sp>
        <p:nvSpPr>
          <p:cNvPr id="41" name="Rectangle: Rounded Corners 40">
            <a:extLst>
              <a:ext uri="{FF2B5EF4-FFF2-40B4-BE49-F238E27FC236}">
                <a16:creationId xmlns:a16="http://schemas.microsoft.com/office/drawing/2014/main" id="{9A4474BE-C805-4EB9-A021-365F9F18F857}"/>
              </a:ext>
            </a:extLst>
          </p:cNvPr>
          <p:cNvSpPr/>
          <p:nvPr/>
        </p:nvSpPr>
        <p:spPr>
          <a:xfrm>
            <a:off x="5305938" y="5637329"/>
            <a:ext cx="5153104" cy="1036806"/>
          </a:xfrm>
          <a:prstGeom prst="roundRect">
            <a:avLst>
              <a:gd name="adj" fmla="val 14413"/>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Linking Test Case</a:t>
            </a:r>
          </a:p>
          <a:p>
            <a:r>
              <a:rPr lang="en-US" sz="1400" dirty="0">
                <a:solidFill>
                  <a:schemeClr val="tx1"/>
                </a:solidFill>
                <a:latin typeface="Consolas" panose="020B0609020204030204" pitchFamily="49" charset="0"/>
              </a:rPr>
              <a:t>clang++ </a:t>
            </a:r>
            <a:r>
              <a:rPr lang="en-US" sz="1400" dirty="0" err="1">
                <a:solidFill>
                  <a:schemeClr val="tx1"/>
                </a:solidFill>
                <a:latin typeface="Consolas" panose="020B0609020204030204" pitchFamily="49" charset="0"/>
              </a:rPr>
              <a:t>testcase.o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objA.o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objB.o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objC.o</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lz</a:t>
            </a:r>
            <a:r>
              <a:rPr lang="en-US" sz="1400" dirty="0">
                <a:solidFill>
                  <a:schemeClr val="tx1"/>
                </a:solidFill>
                <a:latin typeface="Consolas" panose="020B0609020204030204" pitchFamily="49" charset="0"/>
              </a:rPr>
              <a:t> –</a:t>
            </a:r>
            <a:r>
              <a:rPr lang="en-US" sz="1400" dirty="0" err="1">
                <a:solidFill>
                  <a:schemeClr val="tx1"/>
                </a:solidFill>
                <a:latin typeface="Consolas" panose="020B0609020204030204" pitchFamily="49" charset="0"/>
              </a:rPr>
              <a:t>lfmt</a:t>
            </a:r>
            <a:r>
              <a:rPr lang="en-US" sz="1400" dirty="0">
                <a:solidFill>
                  <a:schemeClr val="tx1"/>
                </a:solidFill>
                <a:latin typeface="Consolas" panose="020B0609020204030204" pitchFamily="49" charset="0"/>
              </a:rPr>
              <a:t> –o testcase.exe</a:t>
            </a:r>
            <a:endParaRPr lang="en-US" dirty="0">
              <a:solidFill>
                <a:schemeClr val="tx1"/>
              </a:solidFill>
              <a:latin typeface="Consolas" panose="020B0609020204030204" pitchFamily="49" charset="0"/>
            </a:endParaRPr>
          </a:p>
        </p:txBody>
      </p:sp>
      <p:sp>
        <p:nvSpPr>
          <p:cNvPr id="44" name="Rectangle: Top Corners One Rounded and One Snipped 43">
            <a:extLst>
              <a:ext uri="{FF2B5EF4-FFF2-40B4-BE49-F238E27FC236}">
                <a16:creationId xmlns:a16="http://schemas.microsoft.com/office/drawing/2014/main" id="{831DF673-F167-405A-8CF9-E045FCE3EFDB}"/>
              </a:ext>
            </a:extLst>
          </p:cNvPr>
          <p:cNvSpPr/>
          <p:nvPr/>
        </p:nvSpPr>
        <p:spPr>
          <a:xfrm>
            <a:off x="3117433" y="6216939"/>
            <a:ext cx="1287522"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a:t>testcase.o</a:t>
            </a:r>
            <a:endParaRPr lang="en-US" sz="1600" dirty="0"/>
          </a:p>
        </p:txBody>
      </p:sp>
      <p:cxnSp>
        <p:nvCxnSpPr>
          <p:cNvPr id="49" name="Straight Arrow Connector 48">
            <a:extLst>
              <a:ext uri="{FF2B5EF4-FFF2-40B4-BE49-F238E27FC236}">
                <a16:creationId xmlns:a16="http://schemas.microsoft.com/office/drawing/2014/main" id="{371ABD34-D663-4CB3-961E-69E97BF6DE99}"/>
              </a:ext>
            </a:extLst>
          </p:cNvPr>
          <p:cNvCxnSpPr>
            <a:cxnSpLocks/>
            <a:stCxn id="41" idx="3"/>
            <a:endCxn id="70" idx="2"/>
          </p:cNvCxnSpPr>
          <p:nvPr/>
        </p:nvCxnSpPr>
        <p:spPr>
          <a:xfrm>
            <a:off x="10459042" y="6155732"/>
            <a:ext cx="255652"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51" name="Straight Arrow Connector 50">
            <a:extLst>
              <a:ext uri="{FF2B5EF4-FFF2-40B4-BE49-F238E27FC236}">
                <a16:creationId xmlns:a16="http://schemas.microsoft.com/office/drawing/2014/main" id="{95A9CD9F-D726-4BC5-B67C-38231D19A55C}"/>
              </a:ext>
            </a:extLst>
          </p:cNvPr>
          <p:cNvCxnSpPr>
            <a:cxnSpLocks/>
            <a:stCxn id="44" idx="0"/>
            <a:endCxn id="41" idx="1"/>
          </p:cNvCxnSpPr>
          <p:nvPr/>
        </p:nvCxnSpPr>
        <p:spPr>
          <a:xfrm flipV="1">
            <a:off x="4404955" y="6155732"/>
            <a:ext cx="900983" cy="289805"/>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52" name="Straight Arrow Connector 51">
            <a:extLst>
              <a:ext uri="{FF2B5EF4-FFF2-40B4-BE49-F238E27FC236}">
                <a16:creationId xmlns:a16="http://schemas.microsoft.com/office/drawing/2014/main" id="{E508806E-B042-4B7C-A06F-C1869A80B530}"/>
              </a:ext>
            </a:extLst>
          </p:cNvPr>
          <p:cNvCxnSpPr>
            <a:cxnSpLocks/>
            <a:stCxn id="55" idx="0"/>
            <a:endCxn id="41" idx="1"/>
          </p:cNvCxnSpPr>
          <p:nvPr/>
        </p:nvCxnSpPr>
        <p:spPr>
          <a:xfrm>
            <a:off x="4222044" y="5835601"/>
            <a:ext cx="1083894" cy="320131"/>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55" name="Rectangle: Top Corners One Rounded and One Snipped 54">
            <a:extLst>
              <a:ext uri="{FF2B5EF4-FFF2-40B4-BE49-F238E27FC236}">
                <a16:creationId xmlns:a16="http://schemas.microsoft.com/office/drawing/2014/main" id="{DF3585D9-83DC-48E7-989A-B8D1E55943FD}"/>
              </a:ext>
            </a:extLst>
          </p:cNvPr>
          <p:cNvSpPr/>
          <p:nvPr/>
        </p:nvSpPr>
        <p:spPr>
          <a:xfrm>
            <a:off x="48639" y="5553862"/>
            <a:ext cx="4173405" cy="563478"/>
          </a:xfrm>
          <a:prstGeom prst="snipRoundRect">
            <a:avLst>
              <a:gd name="adj1" fmla="val 0"/>
              <a:gd name="adj2" fmla="val 0"/>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r>
              <a:rPr lang="en-US" sz="1400" dirty="0">
                <a:latin typeface="Consolas" panose="020B0609020204030204" pitchFamily="49" charset="0"/>
              </a:rPr>
              <a:t>clang++ -o main.exe </a:t>
            </a:r>
            <a:r>
              <a:rPr lang="en-US" sz="1400" dirty="0" err="1">
                <a:latin typeface="Consolas" panose="020B0609020204030204" pitchFamily="49" charset="0"/>
              </a:rPr>
              <a:t>main.o</a:t>
            </a:r>
            <a:r>
              <a:rPr lang="en-US" sz="1400" dirty="0">
                <a:latin typeface="Consolas" panose="020B0609020204030204" pitchFamily="49" charset="0"/>
              </a:rPr>
              <a:t> </a:t>
            </a:r>
            <a:r>
              <a:rPr lang="en-US" sz="1400" dirty="0" err="1">
                <a:latin typeface="Consolas" panose="020B0609020204030204" pitchFamily="49" charset="0"/>
              </a:rPr>
              <a:t>objA.o</a:t>
            </a:r>
            <a:r>
              <a:rPr lang="en-US" sz="1400" dirty="0">
                <a:latin typeface="Consolas" panose="020B0609020204030204" pitchFamily="49" charset="0"/>
              </a:rPr>
              <a:t> </a:t>
            </a:r>
            <a:r>
              <a:rPr lang="en-US" sz="1400" dirty="0" err="1">
                <a:latin typeface="Consolas" panose="020B0609020204030204" pitchFamily="49" charset="0"/>
              </a:rPr>
              <a:t>objB.o</a:t>
            </a:r>
            <a:r>
              <a:rPr lang="en-US" sz="1400" dirty="0">
                <a:latin typeface="Consolas" panose="020B0609020204030204" pitchFamily="49" charset="0"/>
              </a:rPr>
              <a:t> </a:t>
            </a:r>
            <a:r>
              <a:rPr lang="en-US" sz="1400" dirty="0" err="1">
                <a:latin typeface="Consolas" panose="020B0609020204030204" pitchFamily="49" charset="0"/>
              </a:rPr>
              <a:t>objC.o</a:t>
            </a:r>
            <a:r>
              <a:rPr lang="en-US" sz="1400" dirty="0">
                <a:latin typeface="Consolas" panose="020B0609020204030204" pitchFamily="49" charset="0"/>
              </a:rPr>
              <a:t> –</a:t>
            </a:r>
            <a:r>
              <a:rPr lang="en-US" sz="1400" dirty="0" err="1">
                <a:latin typeface="Consolas" panose="020B0609020204030204" pitchFamily="49" charset="0"/>
              </a:rPr>
              <a:t>lz</a:t>
            </a:r>
            <a:r>
              <a:rPr lang="en-US" sz="1400" dirty="0">
                <a:latin typeface="Consolas" panose="020B0609020204030204" pitchFamily="49" charset="0"/>
              </a:rPr>
              <a:t> -</a:t>
            </a:r>
            <a:r>
              <a:rPr lang="en-US" sz="1400" dirty="0" err="1">
                <a:latin typeface="Consolas" panose="020B0609020204030204" pitchFamily="49" charset="0"/>
              </a:rPr>
              <a:t>lfmt</a:t>
            </a:r>
            <a:endParaRPr lang="en-US" sz="1400" dirty="0">
              <a:latin typeface="Consolas" panose="020B0609020204030204" pitchFamily="49" charset="0"/>
            </a:endParaRPr>
          </a:p>
        </p:txBody>
      </p:sp>
      <p:sp>
        <p:nvSpPr>
          <p:cNvPr id="58" name="Rectangle: Top Corners One Rounded and One Snipped 57">
            <a:extLst>
              <a:ext uri="{FF2B5EF4-FFF2-40B4-BE49-F238E27FC236}">
                <a16:creationId xmlns:a16="http://schemas.microsoft.com/office/drawing/2014/main" id="{F4C381C4-FB04-442E-BCA8-270CE01638C4}"/>
              </a:ext>
            </a:extLst>
          </p:cNvPr>
          <p:cNvSpPr/>
          <p:nvPr/>
        </p:nvSpPr>
        <p:spPr>
          <a:xfrm>
            <a:off x="180206" y="4240249"/>
            <a:ext cx="1164459" cy="457196"/>
          </a:xfrm>
          <a:prstGeom prst="snipRoundRect">
            <a:avLst>
              <a:gd name="adj1" fmla="val 0"/>
              <a:gd name="adj2" fmla="val 23067"/>
            </a:avLst>
          </a:prstGeom>
          <a:solidFill>
            <a:srgbClr val="FFFFFF"/>
          </a:solidFill>
          <a:ln w="19050"/>
        </p:spPr>
        <p:style>
          <a:lnRef idx="2">
            <a:schemeClr val="dk1"/>
          </a:lnRef>
          <a:fillRef idx="1">
            <a:schemeClr val="lt1"/>
          </a:fillRef>
          <a:effectRef idx="0">
            <a:schemeClr val="dk1"/>
          </a:effectRef>
          <a:fontRef idx="minor">
            <a:schemeClr val="dk1"/>
          </a:fontRef>
        </p:style>
        <p:txBody>
          <a:bodyPr rtlCol="0" anchor="ctr"/>
          <a:lstStyle/>
          <a:p>
            <a:r>
              <a:rPr lang="en-US" sz="1400" dirty="0"/>
              <a:t>Executable:</a:t>
            </a:r>
          </a:p>
          <a:p>
            <a:r>
              <a:rPr lang="en-US" sz="1400" dirty="0">
                <a:latin typeface="Consolas" panose="020B0609020204030204" pitchFamily="49" charset="0"/>
              </a:rPr>
              <a:t>main.exe</a:t>
            </a:r>
          </a:p>
        </p:txBody>
      </p:sp>
      <p:cxnSp>
        <p:nvCxnSpPr>
          <p:cNvPr id="62" name="Straight Arrow Connector 61">
            <a:extLst>
              <a:ext uri="{FF2B5EF4-FFF2-40B4-BE49-F238E27FC236}">
                <a16:creationId xmlns:a16="http://schemas.microsoft.com/office/drawing/2014/main" id="{C35093FB-B90A-426B-80F8-2E82D7C8C898}"/>
              </a:ext>
            </a:extLst>
          </p:cNvPr>
          <p:cNvCxnSpPr>
            <a:cxnSpLocks/>
            <a:stCxn id="58" idx="1"/>
            <a:endCxn id="55" idx="3"/>
          </p:cNvCxnSpPr>
          <p:nvPr/>
        </p:nvCxnSpPr>
        <p:spPr>
          <a:xfrm>
            <a:off x="762436" y="4697445"/>
            <a:ext cx="1372906" cy="856417"/>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65" name="Straight Arrow Connector 64">
            <a:extLst>
              <a:ext uri="{FF2B5EF4-FFF2-40B4-BE49-F238E27FC236}">
                <a16:creationId xmlns:a16="http://schemas.microsoft.com/office/drawing/2014/main" id="{9A3400DA-0C7E-4286-9D72-20C5A711C618}"/>
              </a:ext>
            </a:extLst>
          </p:cNvPr>
          <p:cNvCxnSpPr>
            <a:cxnSpLocks/>
            <a:stCxn id="29" idx="1"/>
            <a:endCxn id="55" idx="3"/>
          </p:cNvCxnSpPr>
          <p:nvPr/>
        </p:nvCxnSpPr>
        <p:spPr>
          <a:xfrm flipH="1">
            <a:off x="2135342" y="4701501"/>
            <a:ext cx="1537615" cy="852361"/>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70" name="Rectangle: Top Corners One Rounded and One Snipped 69">
            <a:extLst>
              <a:ext uri="{FF2B5EF4-FFF2-40B4-BE49-F238E27FC236}">
                <a16:creationId xmlns:a16="http://schemas.microsoft.com/office/drawing/2014/main" id="{606EF149-1617-4831-8CE9-EEDA87EC2C65}"/>
              </a:ext>
            </a:extLst>
          </p:cNvPr>
          <p:cNvSpPr/>
          <p:nvPr/>
        </p:nvSpPr>
        <p:spPr>
          <a:xfrm>
            <a:off x="10714694" y="5927134"/>
            <a:ext cx="1385908" cy="457196"/>
          </a:xfrm>
          <a:prstGeom prst="snipRoundRect">
            <a:avLst>
              <a:gd name="adj1" fmla="val 0"/>
              <a:gd name="adj2" fmla="val 23067"/>
            </a:avLst>
          </a:prstGeom>
          <a:solidFill>
            <a:srgbClr val="0033CC"/>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bg1"/>
                </a:solidFill>
              </a:rPr>
              <a:t>testcase.exe</a:t>
            </a:r>
          </a:p>
        </p:txBody>
      </p:sp>
      <p:sp>
        <p:nvSpPr>
          <p:cNvPr id="72" name="Rectangle: Top Corners One Rounded and One Snipped 71">
            <a:extLst>
              <a:ext uri="{FF2B5EF4-FFF2-40B4-BE49-F238E27FC236}">
                <a16:creationId xmlns:a16="http://schemas.microsoft.com/office/drawing/2014/main" id="{D5E1E676-DC8F-4C2D-9319-0D823B7DB4AB}"/>
              </a:ext>
            </a:extLst>
          </p:cNvPr>
          <p:cNvSpPr/>
          <p:nvPr/>
        </p:nvSpPr>
        <p:spPr>
          <a:xfrm>
            <a:off x="1188882" y="4781567"/>
            <a:ext cx="3680298" cy="563478"/>
          </a:xfrm>
          <a:prstGeom prst="snipRoundRect">
            <a:avLst>
              <a:gd name="adj1" fmla="val 0"/>
              <a:gd name="adj2" fmla="val 0"/>
            </a:avLst>
          </a:prstGeom>
          <a:solidFill>
            <a:srgbClr val="FFFF00"/>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lang="en-US" sz="1600" dirty="0"/>
              <a:t>CLEMENTINE searches </a:t>
            </a:r>
            <a:r>
              <a:rPr lang="en-US" sz="1600" b="1" dirty="0"/>
              <a:t>link </a:t>
            </a:r>
            <a:r>
              <a:rPr lang="en-US" sz="1600" dirty="0"/>
              <a:t>command that generate the selected executable/library</a:t>
            </a:r>
          </a:p>
        </p:txBody>
      </p:sp>
      <p:sp>
        <p:nvSpPr>
          <p:cNvPr id="86" name="Rectangle: Rounded Corners 85">
            <a:extLst>
              <a:ext uri="{FF2B5EF4-FFF2-40B4-BE49-F238E27FC236}">
                <a16:creationId xmlns:a16="http://schemas.microsoft.com/office/drawing/2014/main" id="{457A2346-53D2-4801-A2B8-A0EA79A744D5}"/>
              </a:ext>
            </a:extLst>
          </p:cNvPr>
          <p:cNvSpPr/>
          <p:nvPr/>
        </p:nvSpPr>
        <p:spPr>
          <a:xfrm>
            <a:off x="6513839" y="4198841"/>
            <a:ext cx="5153104" cy="1019685"/>
          </a:xfrm>
          <a:prstGeom prst="roundRect">
            <a:avLst>
              <a:gd name="adj" fmla="val 0"/>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200" b="1" dirty="0"/>
              <a:t>This approach can avoid misconfiguration of linking options </a:t>
            </a:r>
            <a:endParaRPr lang="en-US" sz="2200" dirty="0"/>
          </a:p>
        </p:txBody>
      </p:sp>
    </p:spTree>
    <p:extLst>
      <p:ext uri="{BB962C8B-B14F-4D97-AF65-F5344CB8AC3E}">
        <p14:creationId xmlns:p14="http://schemas.microsoft.com/office/powerpoint/2010/main" val="3671057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fade">
                                      <p:cBhvr>
                                        <p:cTn id="15" dur="500"/>
                                        <p:tgtEl>
                                          <p:spTgt spid="62"/>
                                        </p:tgtEl>
                                      </p:cBhvr>
                                    </p:animEffect>
                                  </p:childTnLst>
                                </p:cTn>
                              </p:par>
                              <p:par>
                                <p:cTn id="16" presetID="10" presetClass="entr" presetSubtype="0" fill="hold" nodeType="with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500"/>
                                        <p:tgtEl>
                                          <p:spTgt spid="7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500"/>
                                        <p:tgtEl>
                                          <p:spTgt spid="5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ntr" presetSubtype="0" fill="hold" nodeType="with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par>
                                <p:cTn id="33" presetID="10"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fade">
                                      <p:cBhvr>
                                        <p:cTn id="35" dur="500"/>
                                        <p:tgtEl>
                                          <p:spTgt spid="5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fade">
                                      <p:cBhvr>
                                        <p:cTn id="38" dur="500"/>
                                        <p:tgtEl>
                                          <p:spTgt spid="41"/>
                                        </p:tgtEl>
                                      </p:cBhvr>
                                    </p:animEffect>
                                  </p:childTnLst>
                                </p:cTn>
                              </p:par>
                              <p:par>
                                <p:cTn id="39" presetID="10" presetClass="entr" presetSubtype="0" fill="hold"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
                                        <p:tgtEl>
                                          <p:spTgt spid="4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fade">
                                      <p:cBhvr>
                                        <p:cTn id="44" dur="500"/>
                                        <p:tgtEl>
                                          <p:spTgt spid="7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fade">
                                      <p:cBhvr>
                                        <p:cTn id="49"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1" grpId="0" animBg="1"/>
      <p:bldP spid="44" grpId="0" animBg="1"/>
      <p:bldP spid="55" grpId="0" animBg="1"/>
      <p:bldP spid="58" grpId="0" animBg="1"/>
      <p:bldP spid="70" grpId="0" animBg="1"/>
      <p:bldP spid="72" grpId="0" animBg="1"/>
      <p:bldP spid="8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Limitation #3 of the Previous Approach (CITRUS)</a:t>
            </a:r>
            <a:br>
              <a:rPr lang="en-US" sz="2800" b="1" dirty="0">
                <a:solidFill>
                  <a:srgbClr val="373545"/>
                </a:solidFill>
              </a:rPr>
            </a:br>
            <a:r>
              <a:rPr lang="en-US" sz="3600" b="1" dirty="0">
                <a:solidFill>
                  <a:srgbClr val="373545"/>
                </a:solidFill>
              </a:rPr>
              <a:t>Many Not-Properly-Handled Functions</a:t>
            </a:r>
            <a:endParaRPr lang="en-US" sz="36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14</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440996"/>
          </a:xfrm>
        </p:spPr>
        <p:txBody>
          <a:bodyPr>
            <a:normAutofit lnSpcReduction="10000"/>
          </a:bodyPr>
          <a:lstStyle/>
          <a:p>
            <a:r>
              <a:rPr lang="en-US" sz="2400" b="1" dirty="0"/>
              <a:t>CITRUS only targets public functions that are declared in header files</a:t>
            </a:r>
            <a:endParaRPr lang="en-US" sz="2000" b="1" dirty="0"/>
          </a:p>
          <a:p>
            <a:r>
              <a:rPr lang="en-US" sz="2000" dirty="0"/>
              <a:t>Consider the below example:</a:t>
            </a:r>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r>
              <a:rPr lang="en-US" sz="2000" dirty="0"/>
              <a:t>Given the above code, CITRUS will only target 5 functions (out of 11 functions).</a:t>
            </a:r>
          </a:p>
          <a:p>
            <a:pPr lvl="2"/>
            <a:r>
              <a:rPr lang="en-US" sz="1800" dirty="0"/>
              <a:t>(i.e., function </a:t>
            </a:r>
            <a:r>
              <a:rPr lang="en-US" sz="1800" dirty="0">
                <a:solidFill>
                  <a:srgbClr val="795E26"/>
                </a:solidFill>
                <a:latin typeface="Consolas" panose="020B0609020204030204" pitchFamily="49" charset="0"/>
              </a:rPr>
              <a:t>f</a:t>
            </a:r>
            <a:r>
              <a:rPr lang="en-US" sz="1800" dirty="0"/>
              <a:t>, </a:t>
            </a:r>
            <a:r>
              <a:rPr lang="en-US" sz="1800" dirty="0">
                <a:solidFill>
                  <a:srgbClr val="795E26"/>
                </a:solidFill>
                <a:latin typeface="Consolas" panose="020B0609020204030204" pitchFamily="49" charset="0"/>
              </a:rPr>
              <a:t>g</a:t>
            </a:r>
            <a:r>
              <a:rPr lang="en-US" sz="1800" dirty="0"/>
              <a:t>, </a:t>
            </a:r>
            <a:r>
              <a:rPr lang="en-US" sz="1800" dirty="0">
                <a:solidFill>
                  <a:srgbClr val="795E26"/>
                </a:solidFill>
                <a:latin typeface="Consolas" panose="020B0609020204030204" pitchFamily="49" charset="0"/>
              </a:rPr>
              <a:t>push</a:t>
            </a:r>
            <a:r>
              <a:rPr lang="en-US" sz="1800" dirty="0"/>
              <a:t>, </a:t>
            </a:r>
            <a:r>
              <a:rPr lang="en-US" sz="1800" dirty="0">
                <a:solidFill>
                  <a:srgbClr val="795E26"/>
                </a:solidFill>
                <a:latin typeface="Consolas" panose="020B0609020204030204" pitchFamily="49" charset="0"/>
              </a:rPr>
              <a:t>pop</a:t>
            </a:r>
            <a:r>
              <a:rPr lang="en-US" sz="1800" dirty="0"/>
              <a:t>, and </a:t>
            </a:r>
            <a:r>
              <a:rPr lang="en-US" sz="1800" dirty="0">
                <a:solidFill>
                  <a:srgbClr val="795E26"/>
                </a:solidFill>
                <a:latin typeface="Consolas" panose="020B0609020204030204" pitchFamily="49" charset="0"/>
              </a:rPr>
              <a:t>size</a:t>
            </a:r>
            <a:r>
              <a:rPr lang="en-US" sz="1800" dirty="0"/>
              <a:t>)</a:t>
            </a:r>
          </a:p>
          <a:p>
            <a:pPr lvl="1"/>
            <a:r>
              <a:rPr lang="en-US" sz="2000" dirty="0"/>
              <a:t>Even in this simple example, </a:t>
            </a:r>
            <a:r>
              <a:rPr lang="en-US" sz="2400" b="1" dirty="0"/>
              <a:t>CITRUS misses the opportunity to test 6 functions</a:t>
            </a:r>
            <a:r>
              <a:rPr lang="en-US" sz="2000" b="1" dirty="0"/>
              <a:t> (out of 11 functions)</a:t>
            </a:r>
            <a:endParaRPr lang="en-US" sz="1800" b="1" dirty="0"/>
          </a:p>
        </p:txBody>
      </p:sp>
      <p:sp>
        <p:nvSpPr>
          <p:cNvPr id="5" name="Rectangle 4">
            <a:extLst>
              <a:ext uri="{FF2B5EF4-FFF2-40B4-BE49-F238E27FC236}">
                <a16:creationId xmlns:a16="http://schemas.microsoft.com/office/drawing/2014/main" id="{6145CA04-F616-4D20-A3A4-3251917170FE}"/>
              </a:ext>
            </a:extLst>
          </p:cNvPr>
          <p:cNvSpPr/>
          <p:nvPr/>
        </p:nvSpPr>
        <p:spPr>
          <a:xfrm>
            <a:off x="1789111" y="2212332"/>
            <a:ext cx="3405803" cy="3056833"/>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schemeClr val="tx1"/>
                </a:solidFill>
              </a:rPr>
              <a:t>// Header Code</a:t>
            </a:r>
            <a:r>
              <a:rPr lang="en-US" sz="1200" b="1" dirty="0">
                <a:solidFill>
                  <a:srgbClr val="008000"/>
                </a:solidFill>
                <a:latin typeface="Consolas" panose="020B0609020204030204" pitchFamily="49" charset="0"/>
              </a:rPr>
              <a:t> </a:t>
            </a:r>
            <a:r>
              <a:rPr lang="en-US" sz="1200" dirty="0">
                <a:solidFill>
                  <a:srgbClr val="008000"/>
                </a:solidFill>
                <a:latin typeface="Consolas" panose="020B0609020204030204" pitchFamily="49" charset="0"/>
              </a:rPr>
              <a:t>(header.hpp)</a:t>
            </a:r>
          </a:p>
          <a:p>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f</a:t>
            </a:r>
            <a:r>
              <a:rPr lang="en-US" sz="1200"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g</a:t>
            </a:r>
            <a:r>
              <a:rPr lang="en-US" sz="1200" dirty="0">
                <a:solidFill>
                  <a:srgbClr val="000000"/>
                </a:solidFill>
                <a:latin typeface="Consolas" panose="020B0609020204030204" pitchFamily="49" charset="0"/>
              </a:rPr>
              <a:t>();</a:t>
            </a:r>
          </a:p>
          <a:p>
            <a:br>
              <a:rPr lang="en-US" sz="1200" dirty="0">
                <a:solidFill>
                  <a:srgbClr val="000000"/>
                </a:solidFill>
                <a:latin typeface="Consolas" panose="020B0609020204030204" pitchFamily="49" charset="0"/>
              </a:rPr>
            </a:br>
            <a:r>
              <a:rPr lang="en-US" sz="1200" dirty="0">
                <a:solidFill>
                  <a:srgbClr val="0000FF"/>
                </a:solidFill>
                <a:latin typeface="Consolas" panose="020B0609020204030204" pitchFamily="49" charset="0"/>
              </a:rPr>
              <a:t>template</a:t>
            </a:r>
            <a:r>
              <a:rPr lang="en-US" sz="1200" dirty="0">
                <a:solidFill>
                  <a:srgbClr val="000000"/>
                </a:solidFill>
                <a:latin typeface="Consolas" panose="020B0609020204030204" pitchFamily="49" charset="0"/>
              </a:rPr>
              <a:t>&lt;</a:t>
            </a:r>
            <a:r>
              <a:rPr lang="en-US" sz="1200" dirty="0" err="1">
                <a:solidFill>
                  <a:srgbClr val="0000FF"/>
                </a:solidFill>
                <a:latin typeface="Consolas" panose="020B0609020204030204" pitchFamily="49" charset="0"/>
              </a:rPr>
              <a:t>typename</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T</a:t>
            </a:r>
            <a:r>
              <a:rPr lang="en-US" sz="1200" dirty="0">
                <a:solidFill>
                  <a:srgbClr val="000000"/>
                </a:solidFill>
                <a:latin typeface="Consolas" panose="020B0609020204030204" pitchFamily="49" charset="0"/>
              </a:rPr>
              <a:t>&gt;</a:t>
            </a:r>
          </a:p>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Stack</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push</a:t>
            </a:r>
            <a:r>
              <a:rPr lang="en-US" sz="1200" dirty="0">
                <a:solidFill>
                  <a:srgbClr val="000000"/>
                </a:solidFill>
                <a:latin typeface="Consolas" panose="020B0609020204030204" pitchFamily="49" charset="0"/>
              </a:rPr>
              <a:t>(</a:t>
            </a:r>
            <a:r>
              <a:rPr lang="en-US" sz="1200" dirty="0">
                <a:solidFill>
                  <a:srgbClr val="267F99"/>
                </a:solidFill>
                <a:latin typeface="Consolas" panose="020B0609020204030204" pitchFamily="49" charset="0"/>
              </a:rPr>
              <a:t>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x</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pop</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size</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private:</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shrink</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enlarge</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a:t>
            </a:r>
          </a:p>
        </p:txBody>
      </p:sp>
      <p:sp>
        <p:nvSpPr>
          <p:cNvPr id="6" name="Rectangle 5">
            <a:extLst>
              <a:ext uri="{FF2B5EF4-FFF2-40B4-BE49-F238E27FC236}">
                <a16:creationId xmlns:a16="http://schemas.microsoft.com/office/drawing/2014/main" id="{1415F20A-06D8-4935-B15A-99B77BD168A6}"/>
              </a:ext>
            </a:extLst>
          </p:cNvPr>
          <p:cNvSpPr/>
          <p:nvPr/>
        </p:nvSpPr>
        <p:spPr>
          <a:xfrm>
            <a:off x="6096000" y="2212333"/>
            <a:ext cx="3405803" cy="2853176"/>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prstClr val="black"/>
                </a:solidFill>
              </a:rPr>
              <a:t>// Implementation Code</a:t>
            </a:r>
            <a:r>
              <a:rPr lang="en-US" sz="1200" b="1" dirty="0">
                <a:solidFill>
                  <a:srgbClr val="008000"/>
                </a:solidFill>
                <a:latin typeface="Consolas" panose="020B0609020204030204" pitchFamily="49" charset="0"/>
              </a:rPr>
              <a:t> </a:t>
            </a:r>
            <a:r>
              <a:rPr lang="en-US" sz="1200" dirty="0">
                <a:solidFill>
                  <a:srgbClr val="008000"/>
                </a:solidFill>
                <a:latin typeface="Consolas" panose="020B0609020204030204" pitchFamily="49" charset="0"/>
              </a:rPr>
              <a:t>(impl.cpp) </a:t>
            </a:r>
          </a:p>
          <a:p>
            <a:r>
              <a:rPr lang="en-US" sz="1200" dirty="0">
                <a:solidFill>
                  <a:srgbClr val="AF00DB"/>
                </a:solidFill>
                <a:latin typeface="Consolas" panose="020B0609020204030204" pitchFamily="49" charset="0"/>
              </a:rPr>
              <a:t>#include</a:t>
            </a:r>
            <a:r>
              <a:rPr lang="en-US" sz="1200" dirty="0">
                <a:solidFill>
                  <a:srgbClr val="0000FF"/>
                </a:solidFill>
                <a:latin typeface="Consolas" panose="020B0609020204030204" pitchFamily="49" charset="0"/>
              </a:rPr>
              <a:t> </a:t>
            </a:r>
            <a:r>
              <a:rPr lang="en-US" sz="1200" dirty="0">
                <a:solidFill>
                  <a:srgbClr val="A31515"/>
                </a:solidFill>
                <a:latin typeface="Consolas" panose="020B0609020204030204" pitchFamily="49" charset="0"/>
              </a:rPr>
              <a:t>“header.hpp"</a:t>
            </a:r>
            <a:endParaRPr lang="en-US" sz="1200" dirty="0">
              <a:solidFill>
                <a:srgbClr val="000000"/>
              </a:solidFill>
              <a:latin typeface="Consolas" panose="020B0609020204030204" pitchFamily="49" charset="0"/>
            </a:endParaRPr>
          </a:p>
          <a:p>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h</a:t>
            </a:r>
            <a:r>
              <a:rPr lang="en-US" sz="1200" dirty="0">
                <a:solidFill>
                  <a:srgbClr val="000000"/>
                </a:solidFill>
                <a:latin typeface="Consolas" panose="020B0609020204030204" pitchFamily="49" charset="0"/>
              </a:rPr>
              <a:t>() { ... }</a:t>
            </a:r>
          </a:p>
          <a:p>
            <a:r>
              <a:rPr lang="en-US" sz="1200" dirty="0">
                <a:solidFill>
                  <a:srgbClr val="0000FF"/>
                </a:solidFill>
                <a:latin typeface="Consolas" panose="020B0609020204030204" pitchFamily="49" charset="0"/>
              </a:rPr>
              <a:t>namespace</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i</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internal</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method1</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method2</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a:p>
            <a:endParaRPr lang="en-US" sz="1200" dirty="0">
              <a:solidFill>
                <a:srgbClr val="000000"/>
              </a:solidFill>
              <a:latin typeface="Consolas" panose="020B0609020204030204" pitchFamily="49" charset="0"/>
            </a:endParaRPr>
          </a:p>
        </p:txBody>
      </p:sp>
      <p:sp>
        <p:nvSpPr>
          <p:cNvPr id="12" name="Rectangle: Rounded Corners 11">
            <a:extLst>
              <a:ext uri="{FF2B5EF4-FFF2-40B4-BE49-F238E27FC236}">
                <a16:creationId xmlns:a16="http://schemas.microsoft.com/office/drawing/2014/main" id="{13E9D129-4514-4A05-BC91-64C8C9E711DA}"/>
              </a:ext>
            </a:extLst>
          </p:cNvPr>
          <p:cNvSpPr/>
          <p:nvPr/>
        </p:nvSpPr>
        <p:spPr>
          <a:xfrm>
            <a:off x="6030032" y="2866150"/>
            <a:ext cx="3523773" cy="193298"/>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3A4C066-F41B-4AF3-A370-B484018DD996}"/>
              </a:ext>
            </a:extLst>
          </p:cNvPr>
          <p:cNvSpPr/>
          <p:nvPr/>
        </p:nvSpPr>
        <p:spPr>
          <a:xfrm>
            <a:off x="6030032" y="3215256"/>
            <a:ext cx="3523773" cy="235953"/>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6ACBDD42-E876-4205-A0D2-563E3CC7E5C5}"/>
              </a:ext>
            </a:extLst>
          </p:cNvPr>
          <p:cNvSpPr/>
          <p:nvPr/>
        </p:nvSpPr>
        <p:spPr>
          <a:xfrm>
            <a:off x="6030032" y="3985948"/>
            <a:ext cx="3523773" cy="382670"/>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EB0CF7D-9E21-4C14-A9A9-CA55B504D81C}"/>
              </a:ext>
            </a:extLst>
          </p:cNvPr>
          <p:cNvSpPr/>
          <p:nvPr/>
        </p:nvSpPr>
        <p:spPr>
          <a:xfrm>
            <a:off x="1731293" y="4334516"/>
            <a:ext cx="3523773" cy="422921"/>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3FD5D00F-612F-4A2A-B362-FB770F2037E9}"/>
              </a:ext>
            </a:extLst>
          </p:cNvPr>
          <p:cNvSpPr/>
          <p:nvPr/>
        </p:nvSpPr>
        <p:spPr>
          <a:xfrm>
            <a:off x="1731293" y="3632217"/>
            <a:ext cx="3523773" cy="535286"/>
          </a:xfrm>
          <a:prstGeom prst="roundRect">
            <a:avLst>
              <a:gd name="adj" fmla="val 0"/>
            </a:avLst>
          </a:prstGeom>
          <a:noFill/>
          <a:ln w="28575">
            <a:solidFill>
              <a:srgbClr val="0BE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F1DA13C3-F3D0-4F45-A92A-0AA08284C924}"/>
              </a:ext>
            </a:extLst>
          </p:cNvPr>
          <p:cNvSpPr/>
          <p:nvPr/>
        </p:nvSpPr>
        <p:spPr>
          <a:xfrm>
            <a:off x="1731293" y="2493918"/>
            <a:ext cx="3523773" cy="391761"/>
          </a:xfrm>
          <a:prstGeom prst="roundRect">
            <a:avLst>
              <a:gd name="adj" fmla="val 0"/>
            </a:avLst>
          </a:prstGeom>
          <a:noFill/>
          <a:ln w="28575">
            <a:solidFill>
              <a:srgbClr val="0BE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4691B30F-989F-4DB6-B14B-D19A50620313}"/>
              </a:ext>
            </a:extLst>
          </p:cNvPr>
          <p:cNvSpPr/>
          <p:nvPr/>
        </p:nvSpPr>
        <p:spPr>
          <a:xfrm>
            <a:off x="8926165" y="2688465"/>
            <a:ext cx="1672839" cy="248783"/>
          </a:xfrm>
          <a:prstGeom prst="roundRect">
            <a:avLst>
              <a:gd name="adj" fmla="val 4933"/>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Static function</a:t>
            </a:r>
          </a:p>
        </p:txBody>
      </p:sp>
      <p:sp>
        <p:nvSpPr>
          <p:cNvPr id="19" name="Rectangle: Rounded Corners 18">
            <a:extLst>
              <a:ext uri="{FF2B5EF4-FFF2-40B4-BE49-F238E27FC236}">
                <a16:creationId xmlns:a16="http://schemas.microsoft.com/office/drawing/2014/main" id="{C431A5EF-9D87-4353-8FE0-80F28DFA86DC}"/>
              </a:ext>
            </a:extLst>
          </p:cNvPr>
          <p:cNvSpPr/>
          <p:nvPr/>
        </p:nvSpPr>
        <p:spPr>
          <a:xfrm>
            <a:off x="9310267" y="3326817"/>
            <a:ext cx="2289956" cy="487710"/>
          </a:xfrm>
          <a:prstGeom prst="roundRect">
            <a:avLst>
              <a:gd name="adj" fmla="val 4933"/>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Function inside anonymous namespace</a:t>
            </a:r>
          </a:p>
        </p:txBody>
      </p:sp>
      <p:sp>
        <p:nvSpPr>
          <p:cNvPr id="20" name="Rectangle: Rounded Corners 19">
            <a:extLst>
              <a:ext uri="{FF2B5EF4-FFF2-40B4-BE49-F238E27FC236}">
                <a16:creationId xmlns:a16="http://schemas.microsoft.com/office/drawing/2014/main" id="{28F0FD3B-9D2D-4BC2-BE13-5849F2B3CE17}"/>
              </a:ext>
            </a:extLst>
          </p:cNvPr>
          <p:cNvSpPr/>
          <p:nvPr/>
        </p:nvSpPr>
        <p:spPr>
          <a:xfrm>
            <a:off x="8784194" y="4092535"/>
            <a:ext cx="2896949" cy="487710"/>
          </a:xfrm>
          <a:prstGeom prst="roundRect">
            <a:avLst>
              <a:gd name="adj" fmla="val 4933"/>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Function that is not declared in the header file</a:t>
            </a:r>
          </a:p>
        </p:txBody>
      </p:sp>
      <p:sp>
        <p:nvSpPr>
          <p:cNvPr id="21" name="Rectangle: Rounded Corners 20">
            <a:extLst>
              <a:ext uri="{FF2B5EF4-FFF2-40B4-BE49-F238E27FC236}">
                <a16:creationId xmlns:a16="http://schemas.microsoft.com/office/drawing/2014/main" id="{E5AAF815-CB9C-4806-A953-590E0F88F6FD}"/>
              </a:ext>
            </a:extLst>
          </p:cNvPr>
          <p:cNvSpPr/>
          <p:nvPr/>
        </p:nvSpPr>
        <p:spPr>
          <a:xfrm>
            <a:off x="3634706" y="4589297"/>
            <a:ext cx="2289956" cy="476212"/>
          </a:xfrm>
          <a:prstGeom prst="roundRect">
            <a:avLst>
              <a:gd name="adj" fmla="val 4933"/>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Non-public member function</a:t>
            </a:r>
          </a:p>
        </p:txBody>
      </p:sp>
    </p:spTree>
    <p:extLst>
      <p:ext uri="{BB962C8B-B14F-4D97-AF65-F5344CB8AC3E}">
        <p14:creationId xmlns:p14="http://schemas.microsoft.com/office/powerpoint/2010/main" val="1738720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14" end="14"/>
                                            </p:txEl>
                                          </p:spTgt>
                                        </p:tgtEl>
                                        <p:attrNameLst>
                                          <p:attrName>style.visibility</p:attrName>
                                        </p:attrNameLst>
                                      </p:cBhvr>
                                      <p:to>
                                        <p:strVal val="visible"/>
                                      </p:to>
                                    </p:set>
                                    <p:animEffect transition="in" filter="fade">
                                      <p:cBhvr>
                                        <p:cTn id="13" dur="500"/>
                                        <p:tgtEl>
                                          <p:spTgt spid="7">
                                            <p:txEl>
                                              <p:pRg st="14" end="1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15" end="15"/>
                                            </p:txEl>
                                          </p:spTgt>
                                        </p:tgtEl>
                                        <p:attrNameLst>
                                          <p:attrName>style.visibility</p:attrName>
                                        </p:attrNameLst>
                                      </p:cBhvr>
                                      <p:to>
                                        <p:strVal val="visible"/>
                                      </p:to>
                                    </p:set>
                                    <p:animEffect transition="in" filter="fade">
                                      <p:cBhvr>
                                        <p:cTn id="16" dur="500"/>
                                        <p:tgtEl>
                                          <p:spTgt spid="7">
                                            <p:txEl>
                                              <p:pRg st="15" end="1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
                                            <p:txEl>
                                              <p:pRg st="16" end="16"/>
                                            </p:txEl>
                                          </p:spTgt>
                                        </p:tgtEl>
                                        <p:attrNameLst>
                                          <p:attrName>style.visibility</p:attrName>
                                        </p:attrNameLst>
                                      </p:cBhvr>
                                      <p:to>
                                        <p:strVal val="visible"/>
                                      </p:to>
                                    </p:set>
                                    <p:animEffect transition="in" filter="fade">
                                      <p:cBhvr>
                                        <p:cTn id="53"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Classification of Not-Properly-Handled Function by CITRUS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15</a:t>
            </a:fld>
            <a:endParaRPr lang="en-US" dirty="0"/>
          </a:p>
        </p:txBody>
      </p:sp>
      <p:graphicFrame>
        <p:nvGraphicFramePr>
          <p:cNvPr id="5" name="Table 4">
            <a:extLst>
              <a:ext uri="{FF2B5EF4-FFF2-40B4-BE49-F238E27FC236}">
                <a16:creationId xmlns:a16="http://schemas.microsoft.com/office/drawing/2014/main" id="{8ACE4408-164E-4B79-BB36-7DC34208EE28}"/>
              </a:ext>
            </a:extLst>
          </p:cNvPr>
          <p:cNvGraphicFramePr>
            <a:graphicFrameLocks noGrp="1"/>
          </p:cNvGraphicFramePr>
          <p:nvPr>
            <p:extLst>
              <p:ext uri="{D42A27DB-BD31-4B8C-83A1-F6EECF244321}">
                <p14:modId xmlns:p14="http://schemas.microsoft.com/office/powerpoint/2010/main" val="3384247487"/>
              </p:ext>
            </p:extLst>
          </p:nvPr>
        </p:nvGraphicFramePr>
        <p:xfrm>
          <a:off x="1388949" y="1599353"/>
          <a:ext cx="9066750" cy="4961588"/>
        </p:xfrm>
        <a:graphic>
          <a:graphicData uri="http://schemas.openxmlformats.org/drawingml/2006/table">
            <a:tbl>
              <a:tblPr>
                <a:tableStyleId>{5940675A-B579-460E-94D1-54222C63F5DA}</a:tableStyleId>
              </a:tblPr>
              <a:tblGrid>
                <a:gridCol w="598516">
                  <a:extLst>
                    <a:ext uri="{9D8B030D-6E8A-4147-A177-3AD203B41FA5}">
                      <a16:colId xmlns:a16="http://schemas.microsoft.com/office/drawing/2014/main" val="1403963893"/>
                    </a:ext>
                  </a:extLst>
                </a:gridCol>
                <a:gridCol w="1571106">
                  <a:extLst>
                    <a:ext uri="{9D8B030D-6E8A-4147-A177-3AD203B41FA5}">
                      <a16:colId xmlns:a16="http://schemas.microsoft.com/office/drawing/2014/main" val="777770506"/>
                    </a:ext>
                  </a:extLst>
                </a:gridCol>
                <a:gridCol w="5769031">
                  <a:extLst>
                    <a:ext uri="{9D8B030D-6E8A-4147-A177-3AD203B41FA5}">
                      <a16:colId xmlns:a16="http://schemas.microsoft.com/office/drawing/2014/main" val="2641112514"/>
                    </a:ext>
                  </a:extLst>
                </a:gridCol>
                <a:gridCol w="1128097">
                  <a:extLst>
                    <a:ext uri="{9D8B030D-6E8A-4147-A177-3AD203B41FA5}">
                      <a16:colId xmlns:a16="http://schemas.microsoft.com/office/drawing/2014/main" val="473381620"/>
                    </a:ext>
                  </a:extLst>
                </a:gridCol>
              </a:tblGrid>
              <a:tr h="98390">
                <a:tc>
                  <a:txBody>
                    <a:bodyPr/>
                    <a:lstStyle/>
                    <a:p>
                      <a:pPr rtl="0" fontAlgn="b"/>
                      <a:r>
                        <a:rPr lang="en-US" sz="1400" b="1" dirty="0">
                          <a:effectLst/>
                        </a:rPr>
                        <a:t>Class ID</a:t>
                      </a:r>
                      <a:endParaRPr lang="en-US" sz="1400" b="1" dirty="0">
                        <a:effectLst/>
                        <a:latin typeface="Calibri" panose="020F0502020204030204" pitchFamily="34" charset="0"/>
                      </a:endParaRPr>
                    </a:p>
                  </a:txBody>
                  <a:tcPr marL="8999" marR="8999" marT="5999" marB="5999" anchor="b">
                    <a:solidFill>
                      <a:schemeClr val="bg1">
                        <a:lumMod val="85000"/>
                      </a:schemeClr>
                    </a:solidFill>
                  </a:tcPr>
                </a:tc>
                <a:tc>
                  <a:txBody>
                    <a:bodyPr/>
                    <a:lstStyle/>
                    <a:p>
                      <a:pPr rtl="0" fontAlgn="b"/>
                      <a:r>
                        <a:rPr lang="en-US" sz="1400" b="1" dirty="0">
                          <a:effectLst/>
                        </a:rPr>
                        <a:t>Class Group</a:t>
                      </a:r>
                      <a:endParaRPr lang="en-US" sz="1400" b="1" dirty="0">
                        <a:effectLst/>
                        <a:latin typeface="Calibri" panose="020F0502020204030204" pitchFamily="34" charset="0"/>
                      </a:endParaRPr>
                    </a:p>
                  </a:txBody>
                  <a:tcPr marL="8999" marR="8999" marT="5999" marB="5999" anchor="b">
                    <a:solidFill>
                      <a:schemeClr val="bg1">
                        <a:lumMod val="85000"/>
                      </a:schemeClr>
                    </a:solidFill>
                  </a:tcPr>
                </a:tc>
                <a:tc>
                  <a:txBody>
                    <a:bodyPr/>
                    <a:lstStyle/>
                    <a:p>
                      <a:pPr rtl="0" fontAlgn="b"/>
                      <a:r>
                        <a:rPr lang="en-US" sz="1400" b="1">
                          <a:effectLst/>
                        </a:rPr>
                        <a:t>Class Name</a:t>
                      </a:r>
                      <a:endParaRPr lang="en-US" sz="1400" b="1">
                        <a:effectLst/>
                        <a:latin typeface="Calibri" panose="020F0502020204030204" pitchFamily="34" charset="0"/>
                      </a:endParaRPr>
                    </a:p>
                  </a:txBody>
                  <a:tcPr marL="8999" marR="8999" marT="5999" marB="5999" anchor="b">
                    <a:solidFill>
                      <a:schemeClr val="bg1">
                        <a:lumMod val="85000"/>
                      </a:schemeClr>
                    </a:solidFill>
                  </a:tcPr>
                </a:tc>
                <a:tc>
                  <a:txBody>
                    <a:bodyPr/>
                    <a:lstStyle/>
                    <a:p>
                      <a:pPr rtl="0" fontAlgn="b"/>
                      <a:r>
                        <a:rPr lang="en-US" sz="1400" b="1" dirty="0">
                          <a:effectLst/>
                        </a:rPr>
                        <a:t>Status</a:t>
                      </a:r>
                      <a:endParaRPr lang="en-US" sz="1400" b="1" dirty="0">
                        <a:effectLst/>
                        <a:latin typeface="Calibri" panose="020F0502020204030204" pitchFamily="34" charset="0"/>
                      </a:endParaRPr>
                    </a:p>
                  </a:txBody>
                  <a:tcPr marL="8999" marR="8999" marT="5999" marB="5999" anchor="b">
                    <a:solidFill>
                      <a:schemeClr val="bg1">
                        <a:lumMod val="85000"/>
                      </a:schemeClr>
                    </a:solidFill>
                  </a:tcPr>
                </a:tc>
                <a:extLst>
                  <a:ext uri="{0D108BD9-81ED-4DB2-BD59-A6C34878D82A}">
                    <a16:rowId xmlns:a16="http://schemas.microsoft.com/office/drawing/2014/main" val="2340939221"/>
                  </a:ext>
                </a:extLst>
              </a:tr>
              <a:tr h="184781">
                <a:tc>
                  <a:txBody>
                    <a:bodyPr/>
                    <a:lstStyle/>
                    <a:p>
                      <a:pPr algn="ctr" rtl="0" fontAlgn="b"/>
                      <a:r>
                        <a:rPr lang="en-US" sz="1400" dirty="0">
                          <a:effectLst/>
                        </a:rPr>
                        <a:t>1</a:t>
                      </a:r>
                    </a:p>
                  </a:txBody>
                  <a:tcPr marL="8999" marR="8999" marT="5999" marB="5999" anchor="b"/>
                </a:tc>
                <a:tc rowSpan="6">
                  <a:txBody>
                    <a:bodyPr/>
                    <a:lstStyle/>
                    <a:p>
                      <a:pPr algn="l" rtl="0" fontAlgn="b"/>
                      <a:r>
                        <a:rPr lang="en-US" sz="1400" dirty="0">
                          <a:effectLst/>
                        </a:rPr>
                        <a:t>Member Function</a:t>
                      </a:r>
                    </a:p>
                  </a:txBody>
                  <a:tcPr marL="8999" marR="8999" marT="5999" marB="5999" anchor="ctr"/>
                </a:tc>
                <a:tc>
                  <a:txBody>
                    <a:bodyPr/>
                    <a:lstStyle/>
                    <a:p>
                      <a:pPr rtl="0" fontAlgn="b"/>
                      <a:r>
                        <a:rPr lang="en-US" sz="1400">
                          <a:effectLst/>
                        </a:rPr>
                        <a:t>Constructor of non-instantiable class</a:t>
                      </a:r>
                    </a:p>
                  </a:txBody>
                  <a:tcPr marL="8999" marR="8999" marT="5999" marB="5999" anchor="b"/>
                </a:tc>
                <a:tc>
                  <a:txBody>
                    <a:bodyPr/>
                    <a:lstStyle/>
                    <a:p>
                      <a:pPr rtl="0" fontAlgn="b"/>
                      <a:r>
                        <a:rPr lang="en-US" sz="1400" b="1" dirty="0">
                          <a:solidFill>
                            <a:srgbClr val="00B050"/>
                          </a:solidFill>
                          <a:effectLst/>
                        </a:rPr>
                        <a:t>Not necessary</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3077728671"/>
                  </a:ext>
                </a:extLst>
              </a:tr>
              <a:tr h="184781">
                <a:tc>
                  <a:txBody>
                    <a:bodyPr/>
                    <a:lstStyle/>
                    <a:p>
                      <a:pPr algn="ctr" rtl="0" fontAlgn="b"/>
                      <a:r>
                        <a:rPr lang="en-US" sz="1400" dirty="0">
                          <a:effectLst/>
                        </a:rPr>
                        <a:t>2</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a:effectLst/>
                        </a:rPr>
                        <a:t>Copy constructor of a class</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3091768440"/>
                  </a:ext>
                </a:extLst>
              </a:tr>
              <a:tr h="184781">
                <a:tc>
                  <a:txBody>
                    <a:bodyPr/>
                    <a:lstStyle/>
                    <a:p>
                      <a:pPr algn="ctr" rtl="0" fontAlgn="b"/>
                      <a:r>
                        <a:rPr lang="en-US" sz="1400" dirty="0">
                          <a:effectLst/>
                        </a:rPr>
                        <a:t>3</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err="1">
                          <a:effectLst/>
                        </a:rPr>
                        <a:t>Desctructor</a:t>
                      </a:r>
                      <a:r>
                        <a:rPr lang="en-US" sz="1400" dirty="0">
                          <a:effectLst/>
                        </a:rPr>
                        <a:t> of a class</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864658673"/>
                  </a:ext>
                </a:extLst>
              </a:tr>
              <a:tr h="184781">
                <a:tc>
                  <a:txBody>
                    <a:bodyPr/>
                    <a:lstStyle/>
                    <a:p>
                      <a:pPr algn="ctr" rtl="0" fontAlgn="b"/>
                      <a:r>
                        <a:rPr lang="en-US" sz="1400" dirty="0">
                          <a:effectLst/>
                        </a:rPr>
                        <a:t>4</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a:effectLst/>
                        </a:rPr>
                        <a:t>Implicit member function</a:t>
                      </a:r>
                    </a:p>
                  </a:txBody>
                  <a:tcPr marL="8999" marR="8999" marT="5999" marB="5999" anchor="b"/>
                </a:tc>
                <a:tc>
                  <a:txBody>
                    <a:bodyPr/>
                    <a:lstStyle/>
                    <a:p>
                      <a:pPr rtl="0" fontAlgn="b"/>
                      <a:r>
                        <a:rPr lang="en-US" sz="1400" b="1" dirty="0">
                          <a:solidFill>
                            <a:srgbClr val="00B050"/>
                          </a:solidFill>
                          <a:effectLst/>
                        </a:rPr>
                        <a:t>Not necessary</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1694728469"/>
                  </a:ext>
                </a:extLst>
              </a:tr>
              <a:tr h="184781">
                <a:tc>
                  <a:txBody>
                    <a:bodyPr/>
                    <a:lstStyle/>
                    <a:p>
                      <a:pPr algn="ctr" rtl="0" fontAlgn="b"/>
                      <a:r>
                        <a:rPr lang="en-US" sz="1400" dirty="0">
                          <a:effectLst/>
                        </a:rPr>
                        <a:t>5</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a:effectLst/>
                        </a:rPr>
                        <a:t>Move constructor of a class</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139614662"/>
                  </a:ext>
                </a:extLst>
              </a:tr>
              <a:tr h="184781">
                <a:tc>
                  <a:txBody>
                    <a:bodyPr/>
                    <a:lstStyle/>
                    <a:p>
                      <a:pPr algn="ctr" rtl="0" fontAlgn="b"/>
                      <a:r>
                        <a:rPr lang="en-US" sz="1400" dirty="0">
                          <a:effectLst/>
                        </a:rPr>
                        <a:t>6</a:t>
                      </a:r>
                    </a:p>
                  </a:txBody>
                  <a:tcPr marL="8999" marR="8999" marT="5999" marB="5999" anchor="b"/>
                </a:tc>
                <a:tc vMerge="1">
                  <a:txBody>
                    <a:bodyPr/>
                    <a:lstStyle/>
                    <a:p>
                      <a:pPr rtl="0" fontAlgn="b"/>
                      <a:endParaRPr lang="en-US" sz="1400" dirty="0">
                        <a:effectLst/>
                      </a:endParaRPr>
                    </a:p>
                  </a:txBody>
                  <a:tcPr marL="8999" marR="8999" marT="5999" marB="5999" anchor="b"/>
                </a:tc>
                <a:tc>
                  <a:txBody>
                    <a:bodyPr/>
                    <a:lstStyle/>
                    <a:p>
                      <a:pPr rtl="0" fontAlgn="b"/>
                      <a:r>
                        <a:rPr lang="en-US" sz="1400" dirty="0">
                          <a:effectLst/>
                        </a:rPr>
                        <a:t>Pure virtual member function</a:t>
                      </a:r>
                    </a:p>
                  </a:txBody>
                  <a:tcPr marL="8999" marR="8999" marT="5999" marB="5999" anchor="b"/>
                </a:tc>
                <a:tc>
                  <a:txBody>
                    <a:bodyPr/>
                    <a:lstStyle/>
                    <a:p>
                      <a:pPr rtl="0" fontAlgn="b"/>
                      <a:r>
                        <a:rPr lang="en-US" sz="1400" b="1" dirty="0">
                          <a:solidFill>
                            <a:srgbClr val="00B050"/>
                          </a:solidFill>
                          <a:effectLst/>
                        </a:rPr>
                        <a:t>Not necessary</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514185255"/>
                  </a:ext>
                </a:extLst>
              </a:tr>
              <a:tr h="271172">
                <a:tc>
                  <a:txBody>
                    <a:bodyPr/>
                    <a:lstStyle/>
                    <a:p>
                      <a:pPr algn="ctr" rtl="0" fontAlgn="b"/>
                      <a:r>
                        <a:rPr lang="en-US" sz="1400" dirty="0">
                          <a:effectLst/>
                        </a:rPr>
                        <a:t>7</a:t>
                      </a:r>
                    </a:p>
                  </a:txBody>
                  <a:tcPr marL="8999" marR="8999" marT="5999" marB="5999" anchor="b"/>
                </a:tc>
                <a:tc rowSpan="5">
                  <a:txBody>
                    <a:bodyPr/>
                    <a:lstStyle/>
                    <a:p>
                      <a:pPr algn="l" rtl="0" fontAlgn="b"/>
                      <a:r>
                        <a:rPr lang="en-US" sz="1400" dirty="0">
                          <a:effectLst/>
                        </a:rPr>
                        <a:t>Scope/Accessibility Issue</a:t>
                      </a:r>
                    </a:p>
                  </a:txBody>
                  <a:tcPr marL="8999" marR="8999" marT="5999" marB="5999" anchor="ctr"/>
                </a:tc>
                <a:tc>
                  <a:txBody>
                    <a:bodyPr/>
                    <a:lstStyle/>
                    <a:p>
                      <a:pPr rtl="0" fontAlgn="b"/>
                      <a:r>
                        <a:rPr lang="en-US" sz="1400" b="0" dirty="0">
                          <a:effectLst/>
                        </a:rPr>
                        <a:t>Function inside anonymous namespace</a:t>
                      </a:r>
                    </a:p>
                  </a:txBody>
                  <a:tcPr marL="8999" marR="8999" marT="5999" marB="5999" anchor="b">
                    <a:noFill/>
                  </a:tcPr>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802318857"/>
                  </a:ext>
                </a:extLst>
              </a:tr>
              <a:tr h="271172">
                <a:tc>
                  <a:txBody>
                    <a:bodyPr/>
                    <a:lstStyle/>
                    <a:p>
                      <a:pPr algn="ctr" rtl="0" fontAlgn="b"/>
                      <a:r>
                        <a:rPr lang="en-US" sz="1400" dirty="0">
                          <a:effectLst/>
                        </a:rPr>
                        <a:t>8</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a:effectLst/>
                        </a:rPr>
                        <a:t>Function that is not declared in the header file</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900106156"/>
                  </a:ext>
                </a:extLst>
              </a:tr>
              <a:tr h="271172">
                <a:tc>
                  <a:txBody>
                    <a:bodyPr/>
                    <a:lstStyle/>
                    <a:p>
                      <a:pPr algn="ctr" rtl="0" fontAlgn="b"/>
                      <a:r>
                        <a:rPr lang="en-US" sz="1400" dirty="0">
                          <a:effectLst/>
                        </a:rPr>
                        <a:t>9</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a:effectLst/>
                        </a:rPr>
                        <a:t>Function that requires </a:t>
                      </a:r>
                      <a:r>
                        <a:rPr lang="en-US" sz="1400" dirty="0" err="1">
                          <a:effectLst/>
                        </a:rPr>
                        <a:t>enum</a:t>
                      </a:r>
                      <a:r>
                        <a:rPr lang="en-US" sz="1400" dirty="0">
                          <a:effectLst/>
                        </a:rPr>
                        <a:t> type that declared inside anonymous namespace</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9272095"/>
                  </a:ext>
                </a:extLst>
              </a:tr>
              <a:tr h="271172">
                <a:tc>
                  <a:txBody>
                    <a:bodyPr/>
                    <a:lstStyle/>
                    <a:p>
                      <a:pPr algn="ctr" rtl="0" fontAlgn="b"/>
                      <a:r>
                        <a:rPr lang="en-US" sz="1400" dirty="0">
                          <a:effectLst/>
                        </a:rPr>
                        <a:t>10</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b="1" dirty="0">
                          <a:effectLst/>
                        </a:rPr>
                        <a:t>Non-public member function</a:t>
                      </a:r>
                    </a:p>
                  </a:txBody>
                  <a:tcPr marL="8999" marR="8999" marT="5999" marB="5999" anchor="b">
                    <a:solidFill>
                      <a:schemeClr val="accent3">
                        <a:lumMod val="60000"/>
                        <a:lumOff val="40000"/>
                      </a:schemeClr>
                    </a:solidFill>
                  </a:tcPr>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1262363106"/>
                  </a:ext>
                </a:extLst>
              </a:tr>
              <a:tr h="271172">
                <a:tc>
                  <a:txBody>
                    <a:bodyPr/>
                    <a:lstStyle/>
                    <a:p>
                      <a:pPr algn="ctr" rtl="0" fontAlgn="b"/>
                      <a:r>
                        <a:rPr lang="en-US" sz="1400" dirty="0">
                          <a:effectLst/>
                        </a:rPr>
                        <a:t>11</a:t>
                      </a:r>
                    </a:p>
                  </a:txBody>
                  <a:tcPr marL="8999" marR="8999" marT="5999" marB="5999" anchor="b"/>
                </a:tc>
                <a:tc vMerge="1">
                  <a:txBody>
                    <a:bodyPr/>
                    <a:lstStyle/>
                    <a:p>
                      <a:pPr rtl="0" fontAlgn="b"/>
                      <a:endParaRPr lang="en-US" sz="1400" dirty="0">
                        <a:effectLst/>
                      </a:endParaRPr>
                    </a:p>
                  </a:txBody>
                  <a:tcPr marL="8999" marR="8999" marT="5999" marB="5999" anchor="b"/>
                </a:tc>
                <a:tc>
                  <a:txBody>
                    <a:bodyPr/>
                    <a:lstStyle/>
                    <a:p>
                      <a:pPr rtl="0" fontAlgn="b"/>
                      <a:r>
                        <a:rPr lang="en-US" sz="1400" b="1" dirty="0">
                          <a:effectLst/>
                        </a:rPr>
                        <a:t>Static function</a:t>
                      </a:r>
                    </a:p>
                  </a:txBody>
                  <a:tcPr marL="8999" marR="8999" marT="5999" marB="5999" anchor="b">
                    <a:solidFill>
                      <a:schemeClr val="accent3">
                        <a:lumMod val="60000"/>
                        <a:lumOff val="40000"/>
                      </a:schemeClr>
                    </a:solidFill>
                  </a:tcPr>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371035541"/>
                  </a:ext>
                </a:extLst>
              </a:tr>
              <a:tr h="184781">
                <a:tc>
                  <a:txBody>
                    <a:bodyPr/>
                    <a:lstStyle/>
                    <a:p>
                      <a:pPr algn="ctr" rtl="0" fontAlgn="b"/>
                      <a:r>
                        <a:rPr lang="en-US" sz="1400" dirty="0">
                          <a:effectLst/>
                        </a:rPr>
                        <a:t>12</a:t>
                      </a:r>
                    </a:p>
                  </a:txBody>
                  <a:tcPr marL="8999" marR="8999" marT="5999" marB="5999" anchor="b"/>
                </a:tc>
                <a:tc rowSpan="5">
                  <a:txBody>
                    <a:bodyPr/>
                    <a:lstStyle/>
                    <a:p>
                      <a:pPr algn="l" rtl="0" fontAlgn="b"/>
                      <a:r>
                        <a:rPr lang="en-US" sz="1400" dirty="0">
                          <a:effectLst/>
                        </a:rPr>
                        <a:t>Unsupported Type</a:t>
                      </a:r>
                    </a:p>
                  </a:txBody>
                  <a:tcPr marL="8999" marR="8999" marT="5999" marB="5999" anchor="ctr"/>
                </a:tc>
                <a:tc>
                  <a:txBody>
                    <a:bodyPr/>
                    <a:lstStyle/>
                    <a:p>
                      <a:pPr rtl="0" fontAlgn="b"/>
                      <a:r>
                        <a:rPr lang="en-US" sz="1400" dirty="0">
                          <a:effectLst/>
                        </a:rPr>
                        <a:t>Function related to unrecognized class type</a:t>
                      </a:r>
                    </a:p>
                  </a:txBody>
                  <a:tcPr marL="8999" marR="8999" marT="5999" marB="5999" anchor="b"/>
                </a:tc>
                <a:tc>
                  <a:txBody>
                    <a:bodyPr/>
                    <a:lstStyle/>
                    <a:p>
                      <a:pPr rtl="0" fontAlgn="b"/>
                      <a:r>
                        <a:rPr lang="en-US" sz="1400" b="1" dirty="0">
                          <a:solidFill>
                            <a:srgbClr val="FF0000"/>
                          </a:solidFill>
                          <a:effectLst/>
                        </a:rPr>
                        <a:t>Not yet</a:t>
                      </a:r>
                      <a:endParaRPr lang="en-US" sz="1400" b="1" dirty="0">
                        <a:solidFill>
                          <a:srgbClr val="FF000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968029195"/>
                  </a:ext>
                </a:extLst>
              </a:tr>
              <a:tr h="184781">
                <a:tc>
                  <a:txBody>
                    <a:bodyPr/>
                    <a:lstStyle/>
                    <a:p>
                      <a:pPr algn="ctr" rtl="0" fontAlgn="b"/>
                      <a:r>
                        <a:rPr lang="en-US" sz="1400" dirty="0">
                          <a:effectLst/>
                        </a:rPr>
                        <a:t>13</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a:effectLst/>
                        </a:rPr>
                        <a:t>Function that has “</a:t>
                      </a:r>
                      <a:r>
                        <a:rPr lang="en-US" sz="1400" dirty="0">
                          <a:effectLst/>
                          <a:latin typeface="Consolas" panose="020B0609020204030204" pitchFamily="49" charset="0"/>
                        </a:rPr>
                        <a:t>void *</a:t>
                      </a:r>
                      <a:r>
                        <a:rPr lang="en-US" sz="1400" dirty="0">
                          <a:effectLst/>
                        </a:rPr>
                        <a:t>” argument type </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946952109"/>
                  </a:ext>
                </a:extLst>
              </a:tr>
              <a:tr h="184781">
                <a:tc>
                  <a:txBody>
                    <a:bodyPr/>
                    <a:lstStyle/>
                    <a:p>
                      <a:pPr algn="ctr" rtl="0" fontAlgn="b"/>
                      <a:r>
                        <a:rPr lang="en-US" sz="1400" dirty="0">
                          <a:effectLst/>
                        </a:rPr>
                        <a:t>14</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b="1" dirty="0">
                          <a:effectLst/>
                        </a:rPr>
                        <a:t>Function that has function pointer argument type</a:t>
                      </a:r>
                    </a:p>
                  </a:txBody>
                  <a:tcPr marL="8999" marR="8999" marT="5999" marB="5999" anchor="b">
                    <a:solidFill>
                      <a:schemeClr val="accent3">
                        <a:lumMod val="60000"/>
                        <a:lumOff val="40000"/>
                      </a:schemeClr>
                    </a:solidFill>
                  </a:tcPr>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4166462271"/>
                  </a:ext>
                </a:extLst>
              </a:tr>
              <a:tr h="184781">
                <a:tc>
                  <a:txBody>
                    <a:bodyPr/>
                    <a:lstStyle/>
                    <a:p>
                      <a:pPr algn="ctr" rtl="0" fontAlgn="b"/>
                      <a:r>
                        <a:rPr lang="en-US" sz="1400" dirty="0">
                          <a:effectLst/>
                        </a:rPr>
                        <a:t>15</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a:effectLst/>
                        </a:rPr>
                        <a:t>Function that has unhandled clang type</a:t>
                      </a:r>
                    </a:p>
                  </a:txBody>
                  <a:tcPr marL="8999" marR="8999" marT="5999" marB="5999" anchor="b"/>
                </a:tc>
                <a:tc>
                  <a:txBody>
                    <a:bodyPr/>
                    <a:lstStyle/>
                    <a:p>
                      <a:pPr rtl="0" fontAlgn="b"/>
                      <a:r>
                        <a:rPr lang="en-US" sz="1400" b="1" dirty="0">
                          <a:solidFill>
                            <a:srgbClr val="FF0000"/>
                          </a:solidFill>
                          <a:effectLst/>
                        </a:rPr>
                        <a:t>Not yet</a:t>
                      </a:r>
                      <a:endParaRPr lang="en-US" sz="1400" b="1" dirty="0">
                        <a:solidFill>
                          <a:srgbClr val="FF000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1187940719"/>
                  </a:ext>
                </a:extLst>
              </a:tr>
              <a:tr h="184781">
                <a:tc>
                  <a:txBody>
                    <a:bodyPr/>
                    <a:lstStyle/>
                    <a:p>
                      <a:pPr algn="ctr" rtl="0" fontAlgn="b"/>
                      <a:r>
                        <a:rPr lang="en-US" sz="1400" dirty="0">
                          <a:effectLst/>
                        </a:rPr>
                        <a:t>16</a:t>
                      </a:r>
                    </a:p>
                  </a:txBody>
                  <a:tcPr marL="8999" marR="8999" marT="5999" marB="5999" anchor="b"/>
                </a:tc>
                <a:tc vMerge="1">
                  <a:txBody>
                    <a:bodyPr/>
                    <a:lstStyle/>
                    <a:p>
                      <a:pPr rtl="0" fontAlgn="b"/>
                      <a:endParaRPr lang="en-US" sz="1400" dirty="0">
                        <a:effectLst/>
                      </a:endParaRPr>
                    </a:p>
                  </a:txBody>
                  <a:tcPr marL="8999" marR="8999" marT="5999" marB="5999" anchor="b"/>
                </a:tc>
                <a:tc>
                  <a:txBody>
                    <a:bodyPr/>
                    <a:lstStyle/>
                    <a:p>
                      <a:pPr rtl="0" fontAlgn="b"/>
                      <a:r>
                        <a:rPr lang="en-US" sz="1400" dirty="0">
                          <a:effectLst/>
                        </a:rPr>
                        <a:t>Unhandled STL</a:t>
                      </a:r>
                    </a:p>
                  </a:txBody>
                  <a:tcPr marL="8999" marR="8999" marT="5999" marB="5999" anchor="b"/>
                </a:tc>
                <a:tc>
                  <a:txBody>
                    <a:bodyPr/>
                    <a:lstStyle/>
                    <a:p>
                      <a:pPr rtl="0" fontAlgn="b"/>
                      <a:r>
                        <a:rPr lang="en-US" sz="1400" b="1" dirty="0">
                          <a:solidFill>
                            <a:srgbClr val="E6AF00"/>
                          </a:solidFill>
                          <a:effectLst/>
                        </a:rPr>
                        <a:t>Partial</a:t>
                      </a:r>
                      <a:endParaRPr lang="en-US" sz="1400" b="1" dirty="0">
                        <a:solidFill>
                          <a:srgbClr val="E6AF0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936066"/>
                  </a:ext>
                </a:extLst>
              </a:tr>
              <a:tr h="184781">
                <a:tc>
                  <a:txBody>
                    <a:bodyPr/>
                    <a:lstStyle/>
                    <a:p>
                      <a:pPr algn="ctr" rtl="0" fontAlgn="b"/>
                      <a:r>
                        <a:rPr lang="en-US" sz="1400" dirty="0">
                          <a:effectLst/>
                        </a:rPr>
                        <a:t>17</a:t>
                      </a:r>
                    </a:p>
                  </a:txBody>
                  <a:tcPr marL="8999" marR="8999" marT="5999" marB="5999" anchor="b"/>
                </a:tc>
                <a:tc rowSpan="4">
                  <a:txBody>
                    <a:bodyPr/>
                    <a:lstStyle/>
                    <a:p>
                      <a:pPr algn="l" rtl="0" fontAlgn="b"/>
                      <a:r>
                        <a:rPr lang="en-US" sz="1400" dirty="0">
                          <a:effectLst/>
                        </a:rPr>
                        <a:t>Other</a:t>
                      </a:r>
                    </a:p>
                  </a:txBody>
                  <a:tcPr marL="8999" marR="8999" marT="5999" marB="5999" anchor="ctr"/>
                </a:tc>
                <a:tc>
                  <a:txBody>
                    <a:bodyPr/>
                    <a:lstStyle/>
                    <a:p>
                      <a:pPr rtl="0" fontAlgn="b"/>
                      <a:r>
                        <a:rPr lang="en-US" sz="1400" dirty="0">
                          <a:effectLst/>
                        </a:rPr>
                        <a:t>Functions related to a class whose “object creators” were not detected</a:t>
                      </a:r>
                    </a:p>
                  </a:txBody>
                  <a:tcPr marL="8999" marR="8999" marT="5999" marB="5999" anchor="b"/>
                </a:tc>
                <a:tc>
                  <a:txBody>
                    <a:bodyPr/>
                    <a:lstStyle/>
                    <a:p>
                      <a:pPr rtl="0" fontAlgn="b"/>
                      <a:r>
                        <a:rPr lang="en-US" sz="1400" b="1" dirty="0">
                          <a:solidFill>
                            <a:srgbClr val="FF0000"/>
                          </a:solidFill>
                          <a:effectLst/>
                        </a:rPr>
                        <a:t>Not yet</a:t>
                      </a:r>
                    </a:p>
                  </a:txBody>
                  <a:tcPr marL="8999" marR="8999" marT="5999" marB="5999" anchor="ctr"/>
                </a:tc>
                <a:extLst>
                  <a:ext uri="{0D108BD9-81ED-4DB2-BD59-A6C34878D82A}">
                    <a16:rowId xmlns:a16="http://schemas.microsoft.com/office/drawing/2014/main" val="2752033023"/>
                  </a:ext>
                </a:extLst>
              </a:tr>
              <a:tr h="184781">
                <a:tc>
                  <a:txBody>
                    <a:bodyPr/>
                    <a:lstStyle/>
                    <a:p>
                      <a:pPr algn="ctr" rtl="0" fontAlgn="b"/>
                      <a:r>
                        <a:rPr lang="en-US" sz="1400" dirty="0">
                          <a:effectLst/>
                        </a:rPr>
                        <a:t>18</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a:effectLst/>
                        </a:rPr>
                        <a:t>Global operator overloading</a:t>
                      </a:r>
                    </a:p>
                  </a:txBody>
                  <a:tcPr marL="8999" marR="8999" marT="5999" marB="5999" anchor="b"/>
                </a:tc>
                <a:tc>
                  <a:txBody>
                    <a:bodyPr/>
                    <a:lstStyle/>
                    <a:p>
                      <a:pPr rtl="0" fontAlgn="b"/>
                      <a:r>
                        <a:rPr lang="en-US" sz="1400" b="1" dirty="0">
                          <a:solidFill>
                            <a:srgbClr val="00B050"/>
                          </a:solidFill>
                          <a:effectLst/>
                        </a:rPr>
                        <a:t>Solved</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3539217811"/>
                  </a:ext>
                </a:extLst>
              </a:tr>
              <a:tr h="184781">
                <a:tc>
                  <a:txBody>
                    <a:bodyPr/>
                    <a:lstStyle/>
                    <a:p>
                      <a:pPr algn="ctr" rtl="0" fontAlgn="b"/>
                      <a:r>
                        <a:rPr lang="en-US" sz="1400" dirty="0">
                          <a:effectLst/>
                        </a:rPr>
                        <a:t>19</a:t>
                      </a:r>
                    </a:p>
                  </a:txBody>
                  <a:tcPr marL="8999" marR="8999" marT="5999" marB="5999" anchor="b"/>
                </a:tc>
                <a:tc vMerge="1">
                  <a:txBody>
                    <a:bodyPr/>
                    <a:lstStyle/>
                    <a:p>
                      <a:pPr rtl="0" fontAlgn="b"/>
                      <a:endParaRPr lang="en-US" sz="1400">
                        <a:effectLst/>
                      </a:endParaRPr>
                    </a:p>
                  </a:txBody>
                  <a:tcPr marL="8999" marR="8999" marT="5999" marB="5999" anchor="b"/>
                </a:tc>
                <a:tc>
                  <a:txBody>
                    <a:bodyPr/>
                    <a:lstStyle/>
                    <a:p>
                      <a:pPr rtl="0" fontAlgn="b"/>
                      <a:r>
                        <a:rPr lang="en-US" sz="1400" dirty="0">
                          <a:effectLst/>
                        </a:rPr>
                        <a:t>Inline function without definition</a:t>
                      </a:r>
                    </a:p>
                  </a:txBody>
                  <a:tcPr marL="8999" marR="8999" marT="5999" marB="5999" anchor="b"/>
                </a:tc>
                <a:tc>
                  <a:txBody>
                    <a:bodyPr/>
                    <a:lstStyle/>
                    <a:p>
                      <a:pPr rtl="0" fontAlgn="b"/>
                      <a:r>
                        <a:rPr lang="en-US" sz="1400" b="1" dirty="0">
                          <a:solidFill>
                            <a:srgbClr val="00B050"/>
                          </a:solidFill>
                          <a:effectLst/>
                        </a:rPr>
                        <a:t>Not necessary</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4147119299"/>
                  </a:ext>
                </a:extLst>
              </a:tr>
              <a:tr h="184781">
                <a:tc>
                  <a:txBody>
                    <a:bodyPr/>
                    <a:lstStyle/>
                    <a:p>
                      <a:pPr algn="ctr" rtl="0" fontAlgn="b"/>
                      <a:r>
                        <a:rPr lang="en-US" sz="1400" dirty="0">
                          <a:effectLst/>
                        </a:rPr>
                        <a:t>20</a:t>
                      </a:r>
                    </a:p>
                  </a:txBody>
                  <a:tcPr marL="8999" marR="8999" marT="5999" marB="5999" anchor="b"/>
                </a:tc>
                <a:tc vMerge="1">
                  <a:txBody>
                    <a:bodyPr/>
                    <a:lstStyle/>
                    <a:p>
                      <a:pPr rtl="0" fontAlgn="b"/>
                      <a:endParaRPr lang="en-US" sz="1400" dirty="0">
                        <a:effectLst/>
                      </a:endParaRPr>
                    </a:p>
                  </a:txBody>
                  <a:tcPr marL="8999" marR="8999" marT="5999" marB="5999" anchor="b"/>
                </a:tc>
                <a:tc>
                  <a:txBody>
                    <a:bodyPr/>
                    <a:lstStyle/>
                    <a:p>
                      <a:pPr rtl="0" fontAlgn="b"/>
                      <a:r>
                        <a:rPr lang="en-US" sz="1400" dirty="0">
                          <a:effectLst/>
                        </a:rPr>
                        <a:t>Template function without definition</a:t>
                      </a:r>
                    </a:p>
                  </a:txBody>
                  <a:tcPr marL="8999" marR="8999" marT="5999" marB="5999" anchor="b"/>
                </a:tc>
                <a:tc>
                  <a:txBody>
                    <a:bodyPr/>
                    <a:lstStyle/>
                    <a:p>
                      <a:pPr rtl="0" fontAlgn="b"/>
                      <a:r>
                        <a:rPr lang="en-US" sz="1400" b="1" dirty="0">
                          <a:solidFill>
                            <a:srgbClr val="00B050"/>
                          </a:solidFill>
                          <a:effectLst/>
                        </a:rPr>
                        <a:t>Not necessary</a:t>
                      </a:r>
                      <a:endParaRPr lang="en-US" sz="1400" b="1" dirty="0">
                        <a:solidFill>
                          <a:srgbClr val="00B050"/>
                        </a:solidFill>
                        <a:effectLst/>
                        <a:latin typeface="Calibri" panose="020F0502020204030204" pitchFamily="34" charset="0"/>
                      </a:endParaRPr>
                    </a:p>
                  </a:txBody>
                  <a:tcPr marL="8999" marR="8999" marT="5999" marB="5999" anchor="b"/>
                </a:tc>
                <a:extLst>
                  <a:ext uri="{0D108BD9-81ED-4DB2-BD59-A6C34878D82A}">
                    <a16:rowId xmlns:a16="http://schemas.microsoft.com/office/drawing/2014/main" val="2362451180"/>
                  </a:ext>
                </a:extLst>
              </a:tr>
            </a:tbl>
          </a:graphicData>
        </a:graphic>
      </p:graphicFrame>
    </p:spTree>
    <p:extLst>
      <p:ext uri="{BB962C8B-B14F-4D97-AF65-F5344CB8AC3E}">
        <p14:creationId xmlns:p14="http://schemas.microsoft.com/office/powerpoint/2010/main" val="125468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 10) Non-public member function (1/2)</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16</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Non-public member </a:t>
            </a:r>
            <a:r>
              <a:rPr lang="en-US" sz="2000" dirty="0">
                <a:solidFill>
                  <a:srgbClr val="373545"/>
                </a:solidFill>
              </a:rPr>
              <a:t>function </a:t>
            </a:r>
            <a:r>
              <a:rPr lang="en-US" sz="2400" b="1" dirty="0"/>
              <a:t>cannot be directly called in the test case</a:t>
            </a:r>
            <a:endParaRPr lang="en-US" sz="2000" b="1" dirty="0"/>
          </a:p>
        </p:txBody>
      </p:sp>
      <p:sp>
        <p:nvSpPr>
          <p:cNvPr id="5" name="Rectangle: Rounded Corners 4">
            <a:extLst>
              <a:ext uri="{FF2B5EF4-FFF2-40B4-BE49-F238E27FC236}">
                <a16:creationId xmlns:a16="http://schemas.microsoft.com/office/drawing/2014/main" id="{CB77B1D1-4358-4ABC-8DCC-E6D9ED82A9FF}"/>
              </a:ext>
            </a:extLst>
          </p:cNvPr>
          <p:cNvSpPr/>
          <p:nvPr/>
        </p:nvSpPr>
        <p:spPr>
          <a:xfrm>
            <a:off x="1539412" y="3010973"/>
            <a:ext cx="3807140" cy="1797695"/>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u="sng" dirty="0">
                <a:solidFill>
                  <a:prstClr val="black"/>
                </a:solidFill>
              </a:rPr>
              <a:t>// Target Program Code</a:t>
            </a:r>
            <a:endParaRPr lang="en-US" sz="1000" dirty="0">
              <a:solidFill>
                <a:srgbClr val="0000FF"/>
              </a:solidFill>
              <a:latin typeface="Consolas" panose="020B0609020204030204" pitchFamily="49" charset="0"/>
            </a:endParaRPr>
          </a:p>
          <a:p>
            <a:r>
              <a:rPr lang="en-US" sz="1400" dirty="0">
                <a:solidFill>
                  <a:srgbClr val="0000FF"/>
                </a:solidFill>
                <a:latin typeface="Consolas" panose="020B0609020204030204" pitchFamily="49" charset="0"/>
              </a:rPr>
              <a:t>class</a:t>
            </a:r>
            <a:r>
              <a:rPr lang="en-US" sz="1400" dirty="0">
                <a:solidFill>
                  <a:srgbClr val="000000"/>
                </a:solidFill>
                <a:latin typeface="Consolas" panose="020B0609020204030204" pitchFamily="49" charset="0"/>
              </a:rPr>
              <a:t> </a:t>
            </a:r>
            <a:r>
              <a:rPr lang="en-US" sz="1400" dirty="0">
                <a:solidFill>
                  <a:srgbClr val="267F99"/>
                </a:solidFill>
                <a:latin typeface="Consolas" panose="020B0609020204030204" pitchFamily="49" charset="0"/>
              </a:rPr>
              <a:t>A</a:t>
            </a:r>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public:</a:t>
            </a:r>
          </a:p>
          <a:p>
            <a:r>
              <a:rPr lang="en-US" sz="1400" dirty="0">
                <a:solidFill>
                  <a:srgbClr val="0000FF"/>
                </a:solidFill>
                <a:latin typeface="Consolas" panose="020B0609020204030204" pitchFamily="49" charset="0"/>
              </a:rPr>
              <a:t>    ...</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private:</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void</a:t>
            </a:r>
            <a:r>
              <a:rPr lang="en-US" sz="1400" dirty="0">
                <a:solidFill>
                  <a:srgbClr val="000000"/>
                </a:solidFill>
                <a:latin typeface="Consolas" panose="020B0609020204030204" pitchFamily="49" charset="0"/>
              </a:rPr>
              <a:t> </a:t>
            </a:r>
            <a:r>
              <a:rPr lang="en-US" sz="1400" dirty="0" err="1">
                <a:solidFill>
                  <a:srgbClr val="795E26"/>
                </a:solidFill>
                <a:latin typeface="Consolas" panose="020B0609020204030204" pitchFamily="49" charset="0"/>
              </a:rPr>
              <a:t>privateFunc</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 </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a:t>
            </a:r>
            <a:endParaRPr lang="en-US" sz="1200" dirty="0">
              <a:solidFill>
                <a:srgbClr val="000000"/>
              </a:solidFill>
              <a:latin typeface="Consolas" panose="020B0609020204030204" pitchFamily="49" charset="0"/>
            </a:endParaRPr>
          </a:p>
        </p:txBody>
      </p:sp>
      <p:sp>
        <p:nvSpPr>
          <p:cNvPr id="8" name="Rectangle: Rounded Corners 7">
            <a:extLst>
              <a:ext uri="{FF2B5EF4-FFF2-40B4-BE49-F238E27FC236}">
                <a16:creationId xmlns:a16="http://schemas.microsoft.com/office/drawing/2014/main" id="{E7889F0F-484C-4793-BD97-ABC655C96311}"/>
              </a:ext>
            </a:extLst>
          </p:cNvPr>
          <p:cNvSpPr/>
          <p:nvPr/>
        </p:nvSpPr>
        <p:spPr>
          <a:xfrm>
            <a:off x="6442851" y="3010973"/>
            <a:ext cx="3807140" cy="1688790"/>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Code</a:t>
            </a:r>
            <a:endParaRPr lang="en-US" sz="1000" dirty="0">
              <a:solidFill>
                <a:srgbClr val="000000"/>
              </a:solidFill>
              <a:latin typeface="Consolas" panose="020B0609020204030204" pitchFamily="49" charset="0"/>
            </a:endParaRPr>
          </a:p>
          <a:p>
            <a:r>
              <a:rPr lang="en-US" sz="1400" dirty="0">
                <a:solidFill>
                  <a:srgbClr val="AF00DB"/>
                </a:solidFill>
                <a:latin typeface="Consolas" panose="020B0609020204030204" pitchFamily="49" charset="0"/>
              </a:rPr>
              <a:t>#include</a:t>
            </a:r>
            <a:r>
              <a:rPr lang="en-US" sz="1400" dirty="0">
                <a:solidFill>
                  <a:srgbClr val="000000"/>
                </a:solidFill>
                <a:latin typeface="Consolas" panose="020B0609020204030204" pitchFamily="49" charset="0"/>
              </a:rPr>
              <a:t> </a:t>
            </a:r>
            <a:r>
              <a:rPr lang="en-US" sz="1400" b="1" dirty="0">
                <a:solidFill>
                  <a:srgbClr val="000000"/>
                </a:solidFill>
                <a:latin typeface="Consolas" panose="020B0609020204030204" pitchFamily="49" charset="0"/>
              </a:rPr>
              <a:t>“</a:t>
            </a:r>
            <a:r>
              <a:rPr lang="en-US" sz="1400" dirty="0">
                <a:solidFill>
                  <a:srgbClr val="008000"/>
                </a:solidFill>
                <a:latin typeface="Consolas" panose="020B0609020204030204" pitchFamily="49" charset="0"/>
              </a:rPr>
              <a:t>testcase_template.hpp</a:t>
            </a:r>
            <a:r>
              <a:rPr lang="en-US" sz="1400" b="1" dirty="0">
                <a:solidFill>
                  <a:srgbClr val="000000"/>
                </a:solidFill>
                <a:latin typeface="Consolas" panose="020B0609020204030204" pitchFamily="49" charset="0"/>
              </a:rPr>
              <a:t>”</a:t>
            </a:r>
            <a:endParaRPr lang="en-US" sz="1400" dirty="0">
              <a:solidFill>
                <a:srgbClr val="000000"/>
              </a:solidFill>
              <a:latin typeface="Consolas" panose="020B0609020204030204" pitchFamily="49" charset="0"/>
            </a:endParaRPr>
          </a:p>
          <a:p>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795E26"/>
                </a:solidFill>
                <a:latin typeface="Consolas" panose="020B0609020204030204" pitchFamily="49" charset="0"/>
              </a:rPr>
              <a:t>main</a:t>
            </a:r>
            <a:r>
              <a:rPr lang="en-US" sz="1400" dirty="0">
                <a:solidFill>
                  <a:srgbClr val="000000"/>
                </a:solidFill>
                <a:latin typeface="Consolas" panose="020B0609020204030204" pitchFamily="49" charset="0"/>
              </a:rPr>
              <a:t> () {</a:t>
            </a:r>
          </a:p>
          <a:p>
            <a:r>
              <a:rPr lang="en-US" sz="1400" dirty="0">
                <a:solidFill>
                  <a:srgbClr val="000000"/>
                </a:solidFill>
                <a:latin typeface="Consolas" panose="020B0609020204030204" pitchFamily="49" charset="0"/>
              </a:rPr>
              <a:t>  A </a:t>
            </a:r>
            <a:r>
              <a:rPr lang="en-US" sz="1400" dirty="0">
                <a:solidFill>
                  <a:srgbClr val="795E26"/>
                </a:solidFill>
                <a:latin typeface="Consolas" panose="020B0609020204030204" pitchFamily="49" charset="0"/>
              </a:rPr>
              <a:t>a1</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r>
              <a:rPr lang="en-US" sz="1400" dirty="0">
                <a:solidFill>
                  <a:srgbClr val="001080"/>
                </a:solidFill>
                <a:latin typeface="Consolas" panose="020B0609020204030204" pitchFamily="49" charset="0"/>
              </a:rPr>
              <a:t>a1</a:t>
            </a:r>
            <a:r>
              <a:rPr lang="en-US" sz="1400" dirty="0">
                <a:solidFill>
                  <a:srgbClr val="000000"/>
                </a:solidFill>
                <a:latin typeface="Consolas" panose="020B0609020204030204" pitchFamily="49" charset="0"/>
              </a:rPr>
              <a:t>.</a:t>
            </a:r>
            <a:r>
              <a:rPr lang="en-US" sz="1400" dirty="0">
                <a:solidFill>
                  <a:srgbClr val="795E26"/>
                </a:solidFill>
                <a:latin typeface="Consolas" panose="020B0609020204030204" pitchFamily="49" charset="0"/>
              </a:rPr>
              <a:t>privateFunc</a:t>
            </a:r>
            <a:r>
              <a:rPr lang="en-US" sz="1400" dirty="0">
                <a:solidFill>
                  <a:srgbClr val="000000"/>
                </a:solidFill>
                <a:latin typeface="Consolas" panose="020B0609020204030204" pitchFamily="49" charset="0"/>
              </a:rPr>
              <a:t>(); </a:t>
            </a:r>
            <a:r>
              <a:rPr lang="en-US" sz="1400" b="1" dirty="0">
                <a:solidFill>
                  <a:srgbClr val="FF0000"/>
                </a:solidFill>
                <a:latin typeface="Consolas" panose="020B0609020204030204" pitchFamily="49" charset="0"/>
              </a:rPr>
              <a:t>// not allowed</a:t>
            </a:r>
          </a:p>
          <a:p>
            <a:r>
              <a:rPr lang="en-US" sz="1400" dirty="0">
                <a:solidFill>
                  <a:srgbClr val="000000"/>
                </a:solidFill>
                <a:latin typeface="Consolas" panose="020B0609020204030204" pitchFamily="49" charset="0"/>
              </a:rPr>
              <a:t>  </a:t>
            </a:r>
            <a:r>
              <a:rPr lang="en-US" sz="1400" dirty="0">
                <a:solidFill>
                  <a:srgbClr val="AF00DB"/>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a:solidFill>
                  <a:srgbClr val="098658"/>
                </a:solidFill>
                <a:latin typeface="Consolas" panose="020B0609020204030204" pitchFamily="49" charset="0"/>
              </a:rPr>
              <a:t>0</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a:t>
            </a:r>
          </a:p>
        </p:txBody>
      </p:sp>
      <p:sp>
        <p:nvSpPr>
          <p:cNvPr id="12" name="Rectangle: Rounded Corners 11">
            <a:extLst>
              <a:ext uri="{FF2B5EF4-FFF2-40B4-BE49-F238E27FC236}">
                <a16:creationId xmlns:a16="http://schemas.microsoft.com/office/drawing/2014/main" id="{4F70A469-7CAF-4451-9AF9-07676D423C09}"/>
              </a:ext>
            </a:extLst>
          </p:cNvPr>
          <p:cNvSpPr/>
          <p:nvPr/>
        </p:nvSpPr>
        <p:spPr>
          <a:xfrm>
            <a:off x="6276364" y="3915783"/>
            <a:ext cx="3942390" cy="290456"/>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D2A3AB14-D683-4FFE-A26D-294BB6BE411B}"/>
              </a:ext>
            </a:extLst>
          </p:cNvPr>
          <p:cNvSpPr/>
          <p:nvPr/>
        </p:nvSpPr>
        <p:spPr>
          <a:xfrm>
            <a:off x="7692785" y="4258633"/>
            <a:ext cx="3728565" cy="867280"/>
          </a:xfrm>
          <a:prstGeom prst="roundRect">
            <a:avLst>
              <a:gd name="adj" fmla="val 9353"/>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err="1">
                <a:solidFill>
                  <a:srgbClr val="795E26"/>
                </a:solidFill>
                <a:latin typeface="Consolas" panose="020B0609020204030204" pitchFamily="49" charset="0"/>
              </a:rPr>
              <a:t>privateFunc</a:t>
            </a:r>
            <a:r>
              <a:rPr lang="en-US" sz="1600" dirty="0">
                <a:solidFill>
                  <a:srgbClr val="795E26"/>
                </a:solidFill>
              </a:rPr>
              <a:t> </a:t>
            </a:r>
            <a:r>
              <a:rPr lang="en-US" b="1" dirty="0">
                <a:solidFill>
                  <a:prstClr val="black"/>
                </a:solidFill>
              </a:rPr>
              <a:t>can not </a:t>
            </a:r>
            <a:r>
              <a:rPr lang="en-US" sz="1600" dirty="0">
                <a:solidFill>
                  <a:prstClr val="black"/>
                </a:solidFill>
              </a:rPr>
              <a:t>be called it has </a:t>
            </a:r>
            <a:r>
              <a:rPr lang="en-US" b="1" dirty="0">
                <a:solidFill>
                  <a:prstClr val="black"/>
                </a:solidFill>
              </a:rPr>
              <a:t>private accessibility</a:t>
            </a:r>
            <a:endParaRPr lang="en-US" sz="1600" b="1" dirty="0">
              <a:solidFill>
                <a:prstClr val="black"/>
              </a:solidFill>
            </a:endParaRPr>
          </a:p>
        </p:txBody>
      </p:sp>
    </p:spTree>
    <p:extLst>
      <p:ext uri="{BB962C8B-B14F-4D97-AF65-F5344CB8AC3E}">
        <p14:creationId xmlns:p14="http://schemas.microsoft.com/office/powerpoint/2010/main" val="1454486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 10) Non-public function member (2/2)</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17</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Non-public function member </a:t>
            </a:r>
            <a:r>
              <a:rPr lang="en-US" sz="2400" b="1" dirty="0"/>
              <a:t>cannot be directly called in the test case</a:t>
            </a:r>
            <a:endParaRPr lang="en-US" sz="2000" b="1" dirty="0"/>
          </a:p>
          <a:p>
            <a:r>
              <a:rPr lang="en-US" sz="2000" b="1" dirty="0"/>
              <a:t>Solution: </a:t>
            </a:r>
            <a:r>
              <a:rPr lang="en-US" sz="2400" b="1" dirty="0"/>
              <a:t>CLEMENTINE writes public “driver” function that calls non-public function</a:t>
            </a:r>
          </a:p>
        </p:txBody>
      </p:sp>
      <p:sp>
        <p:nvSpPr>
          <p:cNvPr id="5" name="Rectangle: Rounded Corners 4">
            <a:extLst>
              <a:ext uri="{FF2B5EF4-FFF2-40B4-BE49-F238E27FC236}">
                <a16:creationId xmlns:a16="http://schemas.microsoft.com/office/drawing/2014/main" id="{CB77B1D1-4358-4ABC-8DCC-E6D9ED82A9FF}"/>
              </a:ext>
            </a:extLst>
          </p:cNvPr>
          <p:cNvSpPr/>
          <p:nvPr/>
        </p:nvSpPr>
        <p:spPr>
          <a:xfrm>
            <a:off x="1614714" y="2419303"/>
            <a:ext cx="3823945" cy="1460159"/>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u="sng" dirty="0">
                <a:solidFill>
                  <a:prstClr val="black"/>
                </a:solidFill>
              </a:rPr>
              <a:t>// Target Program Code</a:t>
            </a:r>
            <a:endParaRPr lang="en-US" sz="10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p>
          <a:p>
            <a:r>
              <a:rPr lang="en-US" sz="1200" dirty="0">
                <a:solidFill>
                  <a:srgbClr val="0000FF"/>
                </a:solidFill>
                <a:latin typeface="Consolas" panose="020B0609020204030204" pitchFamily="49" charset="0"/>
              </a:rPr>
              <a:t>    ...</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private:</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privateFunc</a:t>
            </a:r>
            <a:r>
              <a:rPr lang="en-US" sz="1200" dirty="0">
                <a:solidFill>
                  <a:srgbClr val="000000"/>
                </a:solidFill>
                <a:latin typeface="Consolas" panose="020B0609020204030204" pitchFamily="49" charset="0"/>
              </a:rPr>
              <a:t>() {</a:t>
            </a:r>
            <a:r>
              <a:rPr lang="en-US" sz="1200" dirty="0">
                <a:solidFill>
                  <a:srgbClr val="008000"/>
                </a:solidFill>
                <a:latin typeface="Consolas" panose="020B0609020204030204" pitchFamily="49" charset="0"/>
              </a:rPr>
              <a:t> ... </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sp>
        <p:nvSpPr>
          <p:cNvPr id="6" name="Rectangle: Rounded Corners 5">
            <a:extLst>
              <a:ext uri="{FF2B5EF4-FFF2-40B4-BE49-F238E27FC236}">
                <a16:creationId xmlns:a16="http://schemas.microsoft.com/office/drawing/2014/main" id="{3550F642-4152-4614-9C5A-79A775C81953}"/>
              </a:ext>
            </a:extLst>
          </p:cNvPr>
          <p:cNvSpPr/>
          <p:nvPr/>
        </p:nvSpPr>
        <p:spPr>
          <a:xfrm>
            <a:off x="986591" y="4478935"/>
            <a:ext cx="5080190" cy="1937982"/>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Template Code</a:t>
            </a:r>
            <a:r>
              <a:rPr lang="en-US" sz="1000" dirty="0">
                <a:solidFill>
                  <a:srgbClr val="008000"/>
                </a:solidFill>
                <a:latin typeface="Consolas" panose="020B0609020204030204" pitchFamily="49" charset="0"/>
              </a:rPr>
              <a:t> </a:t>
            </a:r>
            <a:r>
              <a:rPr lang="en-US" sz="1200" dirty="0">
                <a:solidFill>
                  <a:srgbClr val="008000"/>
                </a:solidFill>
                <a:latin typeface="Consolas" panose="020B0609020204030204" pitchFamily="49" charset="0"/>
              </a:rPr>
              <a:t>(testcase_template.hpp)</a:t>
            </a:r>
            <a:endParaRPr lang="en-US" sz="10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p>
          <a:p>
            <a:r>
              <a:rPr lang="en-US" sz="1200" dirty="0">
                <a:solidFill>
                  <a:srgbClr val="0000FF"/>
                </a:solidFill>
                <a:latin typeface="Consolas" panose="020B0609020204030204" pitchFamily="49" charset="0"/>
              </a:rPr>
              <a:t>    ...</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private:</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privateFunc</a:t>
            </a:r>
            <a:r>
              <a:rPr lang="en-US" sz="1200" dirty="0">
                <a:solidFill>
                  <a:srgbClr val="000000"/>
                </a:solidFill>
                <a:latin typeface="Consolas" panose="020B0609020204030204" pitchFamily="49" charset="0"/>
              </a:rPr>
              <a:t>() { </a:t>
            </a:r>
            <a:r>
              <a:rPr lang="en-US" sz="1200" dirty="0">
                <a:solidFill>
                  <a:srgbClr val="008000"/>
                </a:solidFill>
                <a:latin typeface="Consolas" panose="020B0609020204030204" pitchFamily="49" charset="0"/>
              </a:rPr>
              <a:t>... </a:t>
            </a:r>
            <a:r>
              <a:rPr lang="en-US" sz="1200" dirty="0">
                <a:solidFill>
                  <a:srgbClr val="000000"/>
                </a:solidFill>
                <a:latin typeface="Consolas" panose="020B0609020204030204" pitchFamily="49" charset="0"/>
              </a:rPr>
              <a:t>};</a:t>
            </a:r>
          </a:p>
          <a:p>
            <a:r>
              <a:rPr lang="en-US" sz="1200" dirty="0">
                <a:solidFill>
                  <a:srgbClr val="008000"/>
                </a:solidFill>
                <a:highlight>
                  <a:srgbClr val="FFFF00"/>
                </a:highlight>
                <a:latin typeface="Consolas" panose="020B0609020204030204" pitchFamily="49" charset="0"/>
              </a:rPr>
              <a:t>  </a:t>
            </a:r>
            <a:r>
              <a:rPr lang="en-US" sz="1200" dirty="0">
                <a:solidFill>
                  <a:srgbClr val="0000FF"/>
                </a:solidFill>
                <a:highlight>
                  <a:srgbClr val="FFFF00"/>
                </a:highlight>
                <a:latin typeface="Consolas" panose="020B0609020204030204" pitchFamily="49" charset="0"/>
              </a:rPr>
              <a:t>public:</a:t>
            </a:r>
            <a:endParaRPr lang="en-US" sz="1200" dirty="0">
              <a:solidFill>
                <a:srgbClr val="000000"/>
              </a:solidFill>
              <a:highlight>
                <a:srgbClr val="FFFF00"/>
              </a:highlight>
              <a:latin typeface="Consolas" panose="020B0609020204030204" pitchFamily="49" charset="0"/>
            </a:endParaRPr>
          </a:p>
          <a:p>
            <a:r>
              <a:rPr lang="en-US" sz="1200" dirty="0">
                <a:solidFill>
                  <a:srgbClr val="000000"/>
                </a:solidFill>
                <a:highlight>
                  <a:srgbClr val="FFFF00"/>
                </a:highlight>
                <a:latin typeface="Consolas" panose="020B0609020204030204" pitchFamily="49" charset="0"/>
              </a:rPr>
              <a:t>    </a:t>
            </a:r>
            <a:r>
              <a:rPr lang="en-US" sz="1200" dirty="0">
                <a:solidFill>
                  <a:srgbClr val="0000FF"/>
                </a:solidFill>
                <a:highlight>
                  <a:srgbClr val="FFFF00"/>
                </a:highlight>
                <a:latin typeface="Consolas" panose="020B0609020204030204" pitchFamily="49" charset="0"/>
              </a:rPr>
              <a:t>void</a:t>
            </a:r>
            <a:r>
              <a:rPr lang="en-US" sz="1200" dirty="0">
                <a:solidFill>
                  <a:srgbClr val="000000"/>
                </a:solidFill>
                <a:highlight>
                  <a:srgbClr val="FFFF00"/>
                </a:highlight>
                <a:latin typeface="Consolas" panose="020B0609020204030204" pitchFamily="49" charset="0"/>
              </a:rPr>
              <a:t> </a:t>
            </a:r>
            <a:r>
              <a:rPr lang="en-US" sz="1200" dirty="0">
                <a:solidFill>
                  <a:srgbClr val="795E26"/>
                </a:solidFill>
                <a:highlight>
                  <a:srgbClr val="FFFF00"/>
                </a:highlight>
                <a:latin typeface="Consolas" panose="020B0609020204030204" pitchFamily="49" charset="0"/>
              </a:rPr>
              <a:t>_</a:t>
            </a:r>
            <a:r>
              <a:rPr lang="en-US" sz="1200" dirty="0" err="1">
                <a:solidFill>
                  <a:srgbClr val="795E26"/>
                </a:solidFill>
                <a:highlight>
                  <a:srgbClr val="FFFF00"/>
                </a:highlight>
                <a:latin typeface="Consolas" panose="020B0609020204030204" pitchFamily="49" charset="0"/>
              </a:rPr>
              <a:t>driver_privateFunc</a:t>
            </a:r>
            <a:r>
              <a:rPr lang="en-US" sz="1200" dirty="0">
                <a:solidFill>
                  <a:srgbClr val="000000"/>
                </a:solidFill>
                <a:highlight>
                  <a:srgbClr val="FFFF00"/>
                </a:highlight>
                <a:latin typeface="Consolas" panose="020B0609020204030204" pitchFamily="49" charset="0"/>
              </a:rPr>
              <a:t>() { </a:t>
            </a:r>
            <a:r>
              <a:rPr lang="en-US" sz="1200" dirty="0">
                <a:solidFill>
                  <a:srgbClr val="AF00DB"/>
                </a:solidFill>
                <a:highlight>
                  <a:srgbClr val="FFFF00"/>
                </a:highlight>
                <a:latin typeface="Consolas" panose="020B0609020204030204" pitchFamily="49" charset="0"/>
              </a:rPr>
              <a:t>return</a:t>
            </a:r>
            <a:r>
              <a:rPr lang="en-US" sz="1200" dirty="0">
                <a:solidFill>
                  <a:srgbClr val="000000"/>
                </a:solidFill>
                <a:highlight>
                  <a:srgbClr val="FFFF00"/>
                </a:highlight>
                <a:latin typeface="Consolas" panose="020B0609020204030204" pitchFamily="49" charset="0"/>
              </a:rPr>
              <a:t> </a:t>
            </a:r>
            <a:r>
              <a:rPr lang="en-US" sz="1200" dirty="0" err="1">
                <a:solidFill>
                  <a:srgbClr val="795E26"/>
                </a:solidFill>
                <a:highlight>
                  <a:srgbClr val="FFFF00"/>
                </a:highlight>
                <a:latin typeface="Consolas" panose="020B0609020204030204" pitchFamily="49" charset="0"/>
              </a:rPr>
              <a:t>privateFunc</a:t>
            </a:r>
            <a:r>
              <a:rPr lang="en-US" sz="1200" dirty="0">
                <a:solidFill>
                  <a:srgbClr val="000000"/>
                </a:solidFill>
                <a:highlight>
                  <a:srgbClr val="FFFF00"/>
                </a:highlight>
                <a:latin typeface="Consolas" panose="020B0609020204030204" pitchFamily="49" charset="0"/>
              </a:rPr>
              <a:t>(); };</a:t>
            </a:r>
          </a:p>
          <a:p>
            <a:r>
              <a:rPr lang="en-US" sz="1200" dirty="0">
                <a:solidFill>
                  <a:srgbClr val="000000"/>
                </a:solidFill>
                <a:latin typeface="Consolas" panose="020B0609020204030204" pitchFamily="49" charset="0"/>
              </a:rPr>
              <a:t>};</a:t>
            </a:r>
          </a:p>
        </p:txBody>
      </p:sp>
      <p:sp>
        <p:nvSpPr>
          <p:cNvPr id="8" name="Rectangle: Rounded Corners 7">
            <a:extLst>
              <a:ext uri="{FF2B5EF4-FFF2-40B4-BE49-F238E27FC236}">
                <a16:creationId xmlns:a16="http://schemas.microsoft.com/office/drawing/2014/main" id="{E7889F0F-484C-4793-BD97-ABC655C96311}"/>
              </a:ext>
            </a:extLst>
          </p:cNvPr>
          <p:cNvSpPr/>
          <p:nvPr/>
        </p:nvSpPr>
        <p:spPr>
          <a:xfrm>
            <a:off x="8240867" y="4712010"/>
            <a:ext cx="2894840" cy="1462517"/>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Code</a:t>
            </a:r>
            <a:endParaRPr lang="en-US" sz="1000" dirty="0">
              <a:solidFill>
                <a:srgbClr val="000000"/>
              </a:solidFill>
              <a:latin typeface="Consolas" panose="020B0609020204030204" pitchFamily="49" charset="0"/>
            </a:endParaRPr>
          </a:p>
          <a:p>
            <a:r>
              <a:rPr lang="en-US" sz="1200" dirty="0">
                <a:solidFill>
                  <a:srgbClr val="AF00DB"/>
                </a:solidFill>
                <a:latin typeface="Consolas" panose="020B0609020204030204" pitchFamily="49" charset="0"/>
              </a:rPr>
              <a:t>#include</a:t>
            </a:r>
            <a:r>
              <a:rPr lang="en-US" sz="1200" dirty="0">
                <a:solidFill>
                  <a:srgbClr val="000000"/>
                </a:solidFill>
                <a:latin typeface="Consolas" panose="020B0609020204030204" pitchFamily="49" charset="0"/>
              </a:rPr>
              <a:t> </a:t>
            </a:r>
            <a:r>
              <a:rPr lang="en-US" sz="1200" b="1" dirty="0">
                <a:solidFill>
                  <a:srgbClr val="000000"/>
                </a:solidFill>
                <a:latin typeface="Consolas" panose="020B0609020204030204" pitchFamily="49" charset="0"/>
              </a:rPr>
              <a:t>“</a:t>
            </a:r>
            <a:r>
              <a:rPr lang="en-US" sz="1200" dirty="0">
                <a:solidFill>
                  <a:srgbClr val="008000"/>
                </a:solidFill>
                <a:latin typeface="Consolas" panose="020B0609020204030204" pitchFamily="49" charset="0"/>
              </a:rPr>
              <a:t>testcase_template.hpp</a:t>
            </a:r>
            <a:r>
              <a:rPr lang="en-US" sz="1200" b="1" dirty="0">
                <a:solidFill>
                  <a:srgbClr val="000000"/>
                </a:solidFill>
                <a:latin typeface="Consolas" panose="020B0609020204030204" pitchFamily="49" charset="0"/>
              </a:rPr>
              <a:t>”</a:t>
            </a:r>
            <a:endParaRPr lang="en-US" sz="1200" dirty="0">
              <a:solidFill>
                <a:srgbClr val="000000"/>
              </a:solidFill>
              <a:latin typeface="Consolas" panose="020B0609020204030204" pitchFamily="49" charset="0"/>
            </a:endParaRP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main</a:t>
            </a:r>
            <a:r>
              <a:rPr lang="en-US" sz="1200" dirty="0">
                <a:solidFill>
                  <a:srgbClr val="000000"/>
                </a:solidFill>
                <a:latin typeface="Consolas" panose="020B0609020204030204" pitchFamily="49" charset="0"/>
              </a:rPr>
              <a:t> () {</a:t>
            </a:r>
          </a:p>
          <a:p>
            <a:r>
              <a:rPr lang="en-US" sz="1200" dirty="0">
                <a:solidFill>
                  <a:srgbClr val="000000"/>
                </a:solidFill>
                <a:latin typeface="Consolas" panose="020B0609020204030204" pitchFamily="49" charset="0"/>
              </a:rPr>
              <a:t>  A </a:t>
            </a:r>
            <a:r>
              <a:rPr lang="en-US" sz="1200" dirty="0">
                <a:solidFill>
                  <a:srgbClr val="795E26"/>
                </a:solidFill>
                <a:latin typeface="Consolas" panose="020B0609020204030204" pitchFamily="49" charset="0"/>
              </a:rPr>
              <a:t>a1</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a1</a:t>
            </a:r>
            <a:r>
              <a:rPr lang="en-US" sz="1200" dirty="0">
                <a:solidFill>
                  <a:srgbClr val="000000"/>
                </a:solidFill>
                <a:latin typeface="Consolas" panose="020B0609020204030204" pitchFamily="49" charset="0"/>
              </a:rPr>
              <a:t>.</a:t>
            </a:r>
            <a:r>
              <a:rPr lang="en-US" sz="1200" dirty="0">
                <a:solidFill>
                  <a:srgbClr val="795E26"/>
                </a:solidFill>
                <a:latin typeface="Consolas" panose="020B0609020204030204" pitchFamily="49" charset="0"/>
              </a:rPr>
              <a:t>_driver_privateFunc</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cxnSp>
        <p:nvCxnSpPr>
          <p:cNvPr id="9" name="Straight Arrow Connector 8">
            <a:extLst>
              <a:ext uri="{FF2B5EF4-FFF2-40B4-BE49-F238E27FC236}">
                <a16:creationId xmlns:a16="http://schemas.microsoft.com/office/drawing/2014/main" id="{EB7A6D2C-1D69-4C44-9B10-8C8774779F64}"/>
              </a:ext>
            </a:extLst>
          </p:cNvPr>
          <p:cNvCxnSpPr>
            <a:cxnSpLocks/>
            <a:stCxn id="5" idx="2"/>
            <a:endCxn id="6" idx="0"/>
          </p:cNvCxnSpPr>
          <p:nvPr/>
        </p:nvCxnSpPr>
        <p:spPr>
          <a:xfrm flipH="1">
            <a:off x="3526686" y="3879462"/>
            <a:ext cx="1" cy="599473"/>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Rounded Corners 9">
            <a:extLst>
              <a:ext uri="{FF2B5EF4-FFF2-40B4-BE49-F238E27FC236}">
                <a16:creationId xmlns:a16="http://schemas.microsoft.com/office/drawing/2014/main" id="{8E36DFFD-30FB-47CD-9DF6-0C086FEBEE4C}"/>
              </a:ext>
            </a:extLst>
          </p:cNvPr>
          <p:cNvSpPr/>
          <p:nvPr/>
        </p:nvSpPr>
        <p:spPr>
          <a:xfrm>
            <a:off x="3627628" y="3952187"/>
            <a:ext cx="2719930" cy="45402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CLEMENTINE writes “driver” function in the test case template</a:t>
            </a:r>
          </a:p>
        </p:txBody>
      </p:sp>
      <p:cxnSp>
        <p:nvCxnSpPr>
          <p:cNvPr id="13" name="Straight Arrow Connector 12">
            <a:extLst>
              <a:ext uri="{FF2B5EF4-FFF2-40B4-BE49-F238E27FC236}">
                <a16:creationId xmlns:a16="http://schemas.microsoft.com/office/drawing/2014/main" id="{20CF65AC-B948-4A8C-8A25-EAEBE98EEE48}"/>
              </a:ext>
            </a:extLst>
          </p:cNvPr>
          <p:cNvCxnSpPr>
            <a:cxnSpLocks/>
            <a:stCxn id="6" idx="3"/>
            <a:endCxn id="8" idx="1"/>
          </p:cNvCxnSpPr>
          <p:nvPr/>
        </p:nvCxnSpPr>
        <p:spPr>
          <a:xfrm flipV="1">
            <a:off x="6066781" y="5443269"/>
            <a:ext cx="2174086" cy="4657"/>
          </a:xfrm>
          <a:prstGeom prst="straightConnector1">
            <a:avLst/>
          </a:prstGeom>
          <a:ln w="190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4" name="Rectangle: Rounded Corners 13">
            <a:extLst>
              <a:ext uri="{FF2B5EF4-FFF2-40B4-BE49-F238E27FC236}">
                <a16:creationId xmlns:a16="http://schemas.microsoft.com/office/drawing/2014/main" id="{69439E62-C97C-4460-886D-05F5957A6E35}"/>
              </a:ext>
            </a:extLst>
          </p:cNvPr>
          <p:cNvSpPr/>
          <p:nvPr/>
        </p:nvSpPr>
        <p:spPr>
          <a:xfrm>
            <a:off x="6248270" y="5496628"/>
            <a:ext cx="1811107" cy="503085"/>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Include the test case template in the generated test case file</a:t>
            </a:r>
          </a:p>
        </p:txBody>
      </p:sp>
    </p:spTree>
    <p:extLst>
      <p:ext uri="{BB962C8B-B14F-4D97-AF65-F5344CB8AC3E}">
        <p14:creationId xmlns:p14="http://schemas.microsoft.com/office/powerpoint/2010/main" val="2728335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 11) Static Function (1/2)</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18</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CITRUS did not target static function and function inside anonymous namespace because </a:t>
            </a:r>
            <a:r>
              <a:rPr lang="en-US" sz="2400" b="1" dirty="0"/>
              <a:t>the scope of those function are limited to 1 translation unit file (CPP file) </a:t>
            </a:r>
            <a:r>
              <a:rPr lang="en-US" sz="2000" dirty="0"/>
              <a:t>where those functions are defined. </a:t>
            </a:r>
          </a:p>
          <a:p>
            <a:pPr lvl="1"/>
            <a:r>
              <a:rPr lang="en-US" sz="1800" dirty="0"/>
              <a:t>Consider the below example</a:t>
            </a:r>
          </a:p>
        </p:txBody>
      </p:sp>
      <p:sp>
        <p:nvSpPr>
          <p:cNvPr id="5" name="Rectangle: Rounded Corners 4">
            <a:extLst>
              <a:ext uri="{FF2B5EF4-FFF2-40B4-BE49-F238E27FC236}">
                <a16:creationId xmlns:a16="http://schemas.microsoft.com/office/drawing/2014/main" id="{BCAB05B0-17AF-42B4-B761-1AEA70887DFD}"/>
              </a:ext>
            </a:extLst>
          </p:cNvPr>
          <p:cNvSpPr/>
          <p:nvPr/>
        </p:nvSpPr>
        <p:spPr>
          <a:xfrm>
            <a:off x="1407115" y="2911574"/>
            <a:ext cx="3801754" cy="1015203"/>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Target Program Header File </a:t>
            </a:r>
            <a:r>
              <a:rPr lang="en-US" sz="1200" dirty="0">
                <a:solidFill>
                  <a:srgbClr val="008000"/>
                </a:solidFill>
                <a:latin typeface="Consolas" panose="020B0609020204030204" pitchFamily="49" charset="0"/>
              </a:rPr>
              <a:t>(header.hpp)</a:t>
            </a:r>
            <a:endParaRPr lang="en-US" sz="1200" dirty="0">
              <a:solidFill>
                <a:srgbClr val="0000FF"/>
              </a:solidFill>
              <a:latin typeface="Consolas" panose="020B0609020204030204" pitchFamily="49" charset="0"/>
            </a:endParaRPr>
          </a:p>
          <a:p>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static_function</a:t>
            </a:r>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p:txBody>
      </p:sp>
      <p:sp>
        <p:nvSpPr>
          <p:cNvPr id="6" name="Rectangle: Rounded Corners 5">
            <a:extLst>
              <a:ext uri="{FF2B5EF4-FFF2-40B4-BE49-F238E27FC236}">
                <a16:creationId xmlns:a16="http://schemas.microsoft.com/office/drawing/2014/main" id="{5266229C-E2FF-41AE-8361-C1FB6920AA40}"/>
              </a:ext>
            </a:extLst>
          </p:cNvPr>
          <p:cNvSpPr/>
          <p:nvPr/>
        </p:nvSpPr>
        <p:spPr>
          <a:xfrm>
            <a:off x="6641055" y="4235594"/>
            <a:ext cx="3512082" cy="1616566"/>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Code</a:t>
            </a:r>
            <a:endParaRPr lang="en-US" sz="1200" dirty="0">
              <a:solidFill>
                <a:srgbClr val="000000"/>
              </a:solidFill>
              <a:latin typeface="Consolas" panose="020B0609020204030204" pitchFamily="49" charset="0"/>
            </a:endParaRPr>
          </a:p>
          <a:p>
            <a:endParaRPr lang="en-US" sz="1200" dirty="0">
              <a:solidFill>
                <a:srgbClr val="AF00DB"/>
              </a:solidFill>
              <a:latin typeface="Consolas" panose="020B0609020204030204" pitchFamily="49" charset="0"/>
            </a:endParaRPr>
          </a:p>
          <a:p>
            <a:r>
              <a:rPr lang="en-US" sz="1200" dirty="0">
                <a:solidFill>
                  <a:srgbClr val="AF00DB"/>
                </a:solidFill>
                <a:latin typeface="Consolas" panose="020B0609020204030204" pitchFamily="49" charset="0"/>
              </a:rPr>
              <a:t>#include</a:t>
            </a:r>
            <a:r>
              <a:rPr lang="en-US" sz="1200" dirty="0">
                <a:solidFill>
                  <a:srgbClr val="000000"/>
                </a:solidFill>
                <a:latin typeface="Consolas" panose="020B0609020204030204" pitchFamily="49" charset="0"/>
              </a:rPr>
              <a:t> </a:t>
            </a:r>
            <a:r>
              <a:rPr lang="en-US" sz="1200" b="1" dirty="0">
                <a:solidFill>
                  <a:srgbClr val="000000"/>
                </a:solidFill>
                <a:latin typeface="Consolas" panose="020B0609020204030204" pitchFamily="49" charset="0"/>
              </a:rPr>
              <a:t>“</a:t>
            </a:r>
            <a:r>
              <a:rPr lang="en-US" sz="1200" dirty="0">
                <a:solidFill>
                  <a:srgbClr val="008000"/>
                </a:solidFill>
                <a:latin typeface="Consolas" panose="020B0609020204030204" pitchFamily="49" charset="0"/>
              </a:rPr>
              <a:t>header.hpp</a:t>
            </a:r>
            <a:r>
              <a:rPr lang="en-US" sz="1200" b="1"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main</a:t>
            </a:r>
            <a:r>
              <a:rPr lang="en-US" sz="1200" dirty="0">
                <a:solidFill>
                  <a:srgbClr val="000000"/>
                </a:solidFill>
                <a:latin typeface="Consolas" panose="020B0609020204030204" pitchFamily="49" charset="0"/>
              </a:rPr>
              <a:t> () {</a:t>
            </a:r>
          </a:p>
          <a:p>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static_function</a:t>
            </a:r>
            <a:r>
              <a:rPr lang="en-US" sz="1200" dirty="0">
                <a:solidFill>
                  <a:srgbClr val="795E26"/>
                </a:solidFill>
                <a:latin typeface="Consolas" panose="020B0609020204030204" pitchFamily="49" charset="0"/>
              </a:rPr>
              <a:t>(); </a:t>
            </a:r>
            <a:r>
              <a:rPr lang="en-US" sz="1200" dirty="0">
                <a:solidFill>
                  <a:srgbClr val="FF0000"/>
                </a:solidFill>
                <a:latin typeface="Consolas" panose="020B0609020204030204" pitchFamily="49" charset="0"/>
              </a:rPr>
              <a:t>// not allowed</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p:txBody>
      </p:sp>
      <p:sp>
        <p:nvSpPr>
          <p:cNvPr id="13" name="Rectangle: Rounded Corners 12">
            <a:extLst>
              <a:ext uri="{FF2B5EF4-FFF2-40B4-BE49-F238E27FC236}">
                <a16:creationId xmlns:a16="http://schemas.microsoft.com/office/drawing/2014/main" id="{F02064C6-2AA0-4E63-B1F8-6136C17F3463}"/>
              </a:ext>
            </a:extLst>
          </p:cNvPr>
          <p:cNvSpPr/>
          <p:nvPr/>
        </p:nvSpPr>
        <p:spPr>
          <a:xfrm>
            <a:off x="1407115" y="4188814"/>
            <a:ext cx="3801754" cy="1777929"/>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Target Program CPP Code</a:t>
            </a:r>
            <a:endParaRPr lang="en-US" sz="1200" dirty="0">
              <a:solidFill>
                <a:srgbClr val="0000FF"/>
              </a:solidFill>
              <a:latin typeface="Consolas" panose="020B0609020204030204" pitchFamily="49" charset="0"/>
            </a:endParaRPr>
          </a:p>
          <a:p>
            <a:endParaRPr lang="en-US" sz="1200" dirty="0">
              <a:solidFill>
                <a:srgbClr val="AF00DB"/>
              </a:solidFill>
              <a:latin typeface="Consolas" panose="020B0609020204030204" pitchFamily="49" charset="0"/>
            </a:endParaRPr>
          </a:p>
          <a:p>
            <a:r>
              <a:rPr lang="en-US" sz="1200" dirty="0">
                <a:solidFill>
                  <a:srgbClr val="AF00DB"/>
                </a:solidFill>
                <a:latin typeface="Consolas" panose="020B0609020204030204" pitchFamily="49" charset="0"/>
              </a:rPr>
              <a:t>#include</a:t>
            </a:r>
            <a:r>
              <a:rPr lang="en-US" sz="1200" dirty="0">
                <a:solidFill>
                  <a:srgbClr val="000000"/>
                </a:solidFill>
                <a:latin typeface="Consolas" panose="020B0609020204030204" pitchFamily="49" charset="0"/>
              </a:rPr>
              <a:t> </a:t>
            </a:r>
            <a:r>
              <a:rPr lang="en-US" sz="1200" b="1" dirty="0">
                <a:solidFill>
                  <a:srgbClr val="000000"/>
                </a:solidFill>
                <a:latin typeface="Consolas" panose="020B0609020204030204" pitchFamily="49" charset="0"/>
              </a:rPr>
              <a:t>“</a:t>
            </a:r>
            <a:r>
              <a:rPr lang="en-US" sz="1200" dirty="0">
                <a:solidFill>
                  <a:srgbClr val="008000"/>
                </a:solidFill>
                <a:latin typeface="Consolas" panose="020B0609020204030204" pitchFamily="49" charset="0"/>
              </a:rPr>
              <a:t>header.hpp</a:t>
            </a:r>
            <a:r>
              <a:rPr lang="en-US" sz="1200" b="1" dirty="0">
                <a:solidFill>
                  <a:srgbClr val="000000"/>
                </a:solidFill>
                <a:latin typeface="Consolas" panose="020B0609020204030204" pitchFamily="49" charset="0"/>
              </a:rPr>
              <a:t>”</a:t>
            </a:r>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static_function</a:t>
            </a:r>
            <a:r>
              <a:rPr lang="en-US" sz="1200" dirty="0">
                <a:solidFill>
                  <a:srgbClr val="000000"/>
                </a:solidFill>
                <a:latin typeface="Consolas" panose="020B0609020204030204" pitchFamily="49" charset="0"/>
              </a:rPr>
              <a:t>() { ... }</a:t>
            </a:r>
          </a:p>
          <a:p>
            <a:endParaRPr lang="en-US" sz="1200" dirty="0">
              <a:solidFill>
                <a:srgbClr val="000000"/>
              </a:solidFill>
              <a:latin typeface="Consolas" panose="020B0609020204030204" pitchFamily="49" charset="0"/>
            </a:endParaRPr>
          </a:p>
          <a:p>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method1</a:t>
            </a:r>
            <a:r>
              <a:rPr lang="en-US" sz="1200" dirty="0">
                <a:solidFill>
                  <a:srgbClr val="000000"/>
                </a:solidFill>
                <a:latin typeface="Consolas" panose="020B0609020204030204" pitchFamily="49" charset="0"/>
              </a:rPr>
              <a:t>() {</a:t>
            </a:r>
          </a:p>
          <a:p>
            <a:r>
              <a:rPr lang="en-US" sz="1200" dirty="0">
                <a:solidFill>
                  <a:srgbClr val="795E26"/>
                </a:solidFill>
                <a:latin typeface="Consolas" panose="020B0609020204030204" pitchFamily="49" charset="0"/>
              </a:rPr>
              <a:t> </a:t>
            </a:r>
            <a:r>
              <a:rPr lang="en-US" sz="1200" dirty="0" err="1">
                <a:solidFill>
                  <a:srgbClr val="795E26"/>
                </a:solidFill>
                <a:latin typeface="Consolas" panose="020B0609020204030204" pitchFamily="49" charset="0"/>
              </a:rPr>
              <a:t>static_function</a:t>
            </a:r>
            <a:r>
              <a:rPr lang="en-US" sz="1200" dirty="0">
                <a:solidFill>
                  <a:srgbClr val="795E26"/>
                </a:solidFill>
                <a:latin typeface="Consolas" panose="020B0609020204030204" pitchFamily="49" charset="0"/>
              </a:rPr>
              <a:t>(); </a:t>
            </a:r>
            <a:r>
              <a:rPr lang="en-US" sz="1200" b="1" dirty="0">
                <a:solidFill>
                  <a:srgbClr val="00B050"/>
                </a:solidFill>
                <a:latin typeface="Consolas" panose="020B0609020204030204" pitchFamily="49" charset="0"/>
              </a:rPr>
              <a:t>// allowed</a:t>
            </a:r>
          </a:p>
          <a:p>
            <a:r>
              <a:rPr lang="en-US" sz="1200" dirty="0">
                <a:solidFill>
                  <a:srgbClr val="000000"/>
                </a:solidFill>
                <a:latin typeface="Consolas" panose="020B0609020204030204" pitchFamily="49" charset="0"/>
              </a:rPr>
              <a:t>}</a:t>
            </a:r>
          </a:p>
        </p:txBody>
      </p:sp>
      <p:sp>
        <p:nvSpPr>
          <p:cNvPr id="16" name="Rectangle: Rounded Corners 15">
            <a:extLst>
              <a:ext uri="{FF2B5EF4-FFF2-40B4-BE49-F238E27FC236}">
                <a16:creationId xmlns:a16="http://schemas.microsoft.com/office/drawing/2014/main" id="{00962D02-6852-4D2F-A71A-A64551B476E2}"/>
              </a:ext>
            </a:extLst>
          </p:cNvPr>
          <p:cNvSpPr/>
          <p:nvPr/>
        </p:nvSpPr>
        <p:spPr>
          <a:xfrm>
            <a:off x="1195578" y="5202849"/>
            <a:ext cx="4174655" cy="602531"/>
          </a:xfrm>
          <a:prstGeom prst="roundRect">
            <a:avLst>
              <a:gd name="adj" fmla="val 0"/>
            </a:avLst>
          </a:prstGeom>
          <a:noFill/>
          <a:ln w="28575">
            <a:solidFill>
              <a:srgbClr val="0BE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4635CA15-1730-45D2-8E2A-960F4DFE85C7}"/>
              </a:ext>
            </a:extLst>
          </p:cNvPr>
          <p:cNvSpPr/>
          <p:nvPr/>
        </p:nvSpPr>
        <p:spPr>
          <a:xfrm>
            <a:off x="6425901" y="5056093"/>
            <a:ext cx="3942390" cy="290456"/>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E2EA458-925F-403E-ACD5-C6C58A091B44}"/>
              </a:ext>
            </a:extLst>
          </p:cNvPr>
          <p:cNvSpPr/>
          <p:nvPr/>
        </p:nvSpPr>
        <p:spPr>
          <a:xfrm>
            <a:off x="2614108" y="5645527"/>
            <a:ext cx="3302599" cy="867280"/>
          </a:xfrm>
          <a:prstGeom prst="roundRect">
            <a:avLst>
              <a:gd name="adj" fmla="val 9353"/>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err="1">
                <a:solidFill>
                  <a:srgbClr val="795E26"/>
                </a:solidFill>
                <a:latin typeface="Consolas" panose="020B0609020204030204" pitchFamily="49" charset="0"/>
              </a:rPr>
              <a:t>static_function</a:t>
            </a:r>
            <a:r>
              <a:rPr lang="en-US" sz="1600" dirty="0">
                <a:solidFill>
                  <a:srgbClr val="795E26"/>
                </a:solidFill>
              </a:rPr>
              <a:t> </a:t>
            </a:r>
            <a:r>
              <a:rPr lang="en-US" b="1" dirty="0">
                <a:solidFill>
                  <a:prstClr val="black"/>
                </a:solidFill>
              </a:rPr>
              <a:t>can</a:t>
            </a:r>
            <a:r>
              <a:rPr lang="en-US" sz="1600" dirty="0">
                <a:solidFill>
                  <a:prstClr val="black"/>
                </a:solidFill>
              </a:rPr>
              <a:t> be called here because this file has the definition of </a:t>
            </a:r>
            <a:r>
              <a:rPr lang="en-US" sz="1600" dirty="0" err="1">
                <a:solidFill>
                  <a:srgbClr val="795E26"/>
                </a:solidFill>
                <a:latin typeface="Consolas" panose="020B0609020204030204" pitchFamily="49" charset="0"/>
              </a:rPr>
              <a:t>static_function</a:t>
            </a:r>
            <a:r>
              <a:rPr lang="en-US" sz="1600" dirty="0">
                <a:solidFill>
                  <a:srgbClr val="795E26"/>
                </a:solidFill>
              </a:rPr>
              <a:t> </a:t>
            </a:r>
            <a:endParaRPr lang="en-US" sz="1600" dirty="0">
              <a:solidFill>
                <a:prstClr val="black"/>
              </a:solidFill>
            </a:endParaRPr>
          </a:p>
        </p:txBody>
      </p:sp>
      <p:sp>
        <p:nvSpPr>
          <p:cNvPr id="18" name="Rectangle: Rounded Corners 17">
            <a:extLst>
              <a:ext uri="{FF2B5EF4-FFF2-40B4-BE49-F238E27FC236}">
                <a16:creationId xmlns:a16="http://schemas.microsoft.com/office/drawing/2014/main" id="{EDF76FFA-166E-4C82-8E00-631B1C188C1E}"/>
              </a:ext>
            </a:extLst>
          </p:cNvPr>
          <p:cNvSpPr/>
          <p:nvPr/>
        </p:nvSpPr>
        <p:spPr>
          <a:xfrm>
            <a:off x="7842322" y="5398943"/>
            <a:ext cx="3728565" cy="867280"/>
          </a:xfrm>
          <a:prstGeom prst="roundRect">
            <a:avLst>
              <a:gd name="adj" fmla="val 9353"/>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err="1">
                <a:solidFill>
                  <a:srgbClr val="795E26"/>
                </a:solidFill>
                <a:latin typeface="Consolas" panose="020B0609020204030204" pitchFamily="49" charset="0"/>
              </a:rPr>
              <a:t>static_function</a:t>
            </a:r>
            <a:r>
              <a:rPr lang="en-US" sz="1600" dirty="0">
                <a:solidFill>
                  <a:srgbClr val="795E26"/>
                </a:solidFill>
              </a:rPr>
              <a:t> </a:t>
            </a:r>
            <a:r>
              <a:rPr lang="en-US" b="1" dirty="0">
                <a:solidFill>
                  <a:prstClr val="black"/>
                </a:solidFill>
              </a:rPr>
              <a:t>can not </a:t>
            </a:r>
            <a:r>
              <a:rPr lang="en-US" sz="1600" dirty="0">
                <a:solidFill>
                  <a:prstClr val="black"/>
                </a:solidFill>
              </a:rPr>
              <a:t>be called here because test case file does not have the definition of </a:t>
            </a:r>
            <a:r>
              <a:rPr lang="en-US" sz="1600" dirty="0" err="1">
                <a:solidFill>
                  <a:srgbClr val="795E26"/>
                </a:solidFill>
                <a:latin typeface="Consolas" panose="020B0609020204030204" pitchFamily="49" charset="0"/>
              </a:rPr>
              <a:t>static_function</a:t>
            </a:r>
            <a:r>
              <a:rPr lang="en-US" sz="1600" dirty="0">
                <a:solidFill>
                  <a:srgbClr val="795E26"/>
                </a:solidFill>
              </a:rPr>
              <a:t> </a:t>
            </a:r>
            <a:endParaRPr lang="en-US" sz="1600" dirty="0">
              <a:solidFill>
                <a:prstClr val="black"/>
              </a:solidFill>
            </a:endParaRPr>
          </a:p>
        </p:txBody>
      </p:sp>
    </p:spTree>
    <p:extLst>
      <p:ext uri="{BB962C8B-B14F-4D97-AF65-F5344CB8AC3E}">
        <p14:creationId xmlns:p14="http://schemas.microsoft.com/office/powerpoint/2010/main" val="3110601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 11) Static Function (2/2)</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19</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CITRUS did not target static function and function inside anonymous namespace because </a:t>
            </a:r>
            <a:r>
              <a:rPr lang="en-US" sz="2400" b="1" dirty="0"/>
              <a:t>the scope of those function are limited to 1 translation unit file (CPP file) </a:t>
            </a:r>
            <a:r>
              <a:rPr lang="en-US" sz="2000" dirty="0"/>
              <a:t>where those functions are defined. </a:t>
            </a:r>
          </a:p>
          <a:p>
            <a:r>
              <a:rPr lang="en-US" sz="2000" b="1" dirty="0"/>
              <a:t>Solution: </a:t>
            </a:r>
            <a:r>
              <a:rPr lang="en-US" sz="2400" b="1" dirty="0"/>
              <a:t>CLEMENTINE includes the preprocessed target file in the generated test case file</a:t>
            </a:r>
          </a:p>
          <a:p>
            <a:pPr lvl="1"/>
            <a:endParaRPr lang="en-US" sz="1800" b="1" dirty="0"/>
          </a:p>
        </p:txBody>
      </p:sp>
      <p:sp>
        <p:nvSpPr>
          <p:cNvPr id="5" name="Rectangle: Rounded Corners 4">
            <a:extLst>
              <a:ext uri="{FF2B5EF4-FFF2-40B4-BE49-F238E27FC236}">
                <a16:creationId xmlns:a16="http://schemas.microsoft.com/office/drawing/2014/main" id="{BCAB05B0-17AF-42B4-B761-1AEA70887DFD}"/>
              </a:ext>
            </a:extLst>
          </p:cNvPr>
          <p:cNvSpPr/>
          <p:nvPr/>
        </p:nvSpPr>
        <p:spPr>
          <a:xfrm>
            <a:off x="2097058" y="3444333"/>
            <a:ext cx="3036375" cy="1039069"/>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Target Program Code</a:t>
            </a:r>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staticFunction</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a:t>
            </a:r>
          </a:p>
        </p:txBody>
      </p:sp>
      <p:sp>
        <p:nvSpPr>
          <p:cNvPr id="6" name="Rectangle: Rounded Corners 5">
            <a:extLst>
              <a:ext uri="{FF2B5EF4-FFF2-40B4-BE49-F238E27FC236}">
                <a16:creationId xmlns:a16="http://schemas.microsoft.com/office/drawing/2014/main" id="{5266229C-E2FF-41AE-8361-C1FB6920AA40}"/>
              </a:ext>
            </a:extLst>
          </p:cNvPr>
          <p:cNvSpPr/>
          <p:nvPr/>
        </p:nvSpPr>
        <p:spPr>
          <a:xfrm>
            <a:off x="8149771" y="5056057"/>
            <a:ext cx="3041969" cy="1283931"/>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Code</a:t>
            </a:r>
            <a:endParaRPr lang="en-US" sz="1200" dirty="0">
              <a:solidFill>
                <a:srgbClr val="000000"/>
              </a:solidFill>
              <a:latin typeface="Consolas" panose="020B0609020204030204" pitchFamily="49" charset="0"/>
            </a:endParaRPr>
          </a:p>
          <a:p>
            <a:r>
              <a:rPr lang="en-US" sz="1200" dirty="0">
                <a:solidFill>
                  <a:srgbClr val="AF00DB"/>
                </a:solidFill>
                <a:latin typeface="Consolas" panose="020B0609020204030204" pitchFamily="49" charset="0"/>
              </a:rPr>
              <a:t>#include</a:t>
            </a:r>
            <a:r>
              <a:rPr lang="en-US" sz="1200" dirty="0">
                <a:solidFill>
                  <a:srgbClr val="000000"/>
                </a:solidFill>
                <a:latin typeface="Consolas" panose="020B0609020204030204" pitchFamily="49" charset="0"/>
              </a:rPr>
              <a:t> </a:t>
            </a:r>
            <a:r>
              <a:rPr lang="en-US" sz="1200" b="1" dirty="0">
                <a:solidFill>
                  <a:srgbClr val="000000"/>
                </a:solidFill>
                <a:latin typeface="Consolas" panose="020B0609020204030204" pitchFamily="49" charset="0"/>
              </a:rPr>
              <a:t>“</a:t>
            </a:r>
            <a:r>
              <a:rPr lang="en-US" sz="1200" dirty="0">
                <a:solidFill>
                  <a:srgbClr val="008000"/>
                </a:solidFill>
                <a:latin typeface="Consolas" panose="020B0609020204030204" pitchFamily="49" charset="0"/>
              </a:rPr>
              <a:t>testcase_template.hpp</a:t>
            </a:r>
            <a:r>
              <a:rPr lang="en-US" sz="1200" b="1"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main</a:t>
            </a:r>
            <a:r>
              <a:rPr lang="en-US" sz="1200" dirty="0">
                <a:solidFill>
                  <a:srgbClr val="000000"/>
                </a:solidFill>
                <a:latin typeface="Consolas" panose="020B0609020204030204" pitchFamily="49" charset="0"/>
              </a:rPr>
              <a:t> () {</a:t>
            </a:r>
          </a:p>
          <a:p>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staticFunction</a:t>
            </a:r>
            <a:r>
              <a:rPr lang="en-US" sz="1200" dirty="0">
                <a:solidFill>
                  <a:srgbClr val="795E26"/>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p:txBody>
      </p:sp>
      <p:sp>
        <p:nvSpPr>
          <p:cNvPr id="8" name="Rectangle: Rounded Corners 7">
            <a:extLst>
              <a:ext uri="{FF2B5EF4-FFF2-40B4-BE49-F238E27FC236}">
                <a16:creationId xmlns:a16="http://schemas.microsoft.com/office/drawing/2014/main" id="{D40E25BE-D33C-485E-9448-E4D3C8C24AED}"/>
              </a:ext>
            </a:extLst>
          </p:cNvPr>
          <p:cNvSpPr/>
          <p:nvPr/>
        </p:nvSpPr>
        <p:spPr>
          <a:xfrm>
            <a:off x="1258646" y="5086438"/>
            <a:ext cx="4713202" cy="1225409"/>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prstClr val="black"/>
                </a:solidFill>
              </a:rPr>
              <a:t>// Test Case Template Code</a:t>
            </a:r>
            <a:r>
              <a:rPr lang="en-US" sz="1200" dirty="0">
                <a:solidFill>
                  <a:srgbClr val="008000"/>
                </a:solidFill>
                <a:latin typeface="Consolas" panose="020B0609020204030204" pitchFamily="49" charset="0"/>
              </a:rPr>
              <a:t> (testcase_template.hpp)</a:t>
            </a:r>
            <a:endParaRPr lang="en-US" sz="1200" dirty="0">
              <a:solidFill>
                <a:srgbClr val="000000"/>
              </a:solidFill>
              <a:latin typeface="Consolas" panose="020B0609020204030204" pitchFamily="49" charset="0"/>
            </a:endParaRPr>
          </a:p>
          <a:p>
            <a:r>
              <a:rPr lang="en-US" sz="1200" dirty="0">
                <a:solidFill>
                  <a:srgbClr val="008000"/>
                </a:solidFill>
                <a:latin typeface="Consolas" panose="020B0609020204030204" pitchFamily="49" charset="0"/>
              </a:rPr>
              <a:t>/* nothing changed from the target program code*/</a:t>
            </a:r>
            <a:r>
              <a:rPr lang="en-US" sz="1200" dirty="0">
                <a:solidFill>
                  <a:srgbClr val="000000"/>
                </a:solidFill>
                <a:latin typeface="Consolas" panose="020B0609020204030204" pitchFamily="49" charset="0"/>
              </a:rPr>
              <a:t> </a:t>
            </a: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staticFunction</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p:txBody>
      </p:sp>
      <p:cxnSp>
        <p:nvCxnSpPr>
          <p:cNvPr id="9" name="Straight Arrow Connector 8">
            <a:extLst>
              <a:ext uri="{FF2B5EF4-FFF2-40B4-BE49-F238E27FC236}">
                <a16:creationId xmlns:a16="http://schemas.microsoft.com/office/drawing/2014/main" id="{31C85D71-44E4-4D86-904D-A161790A88E4}"/>
              </a:ext>
            </a:extLst>
          </p:cNvPr>
          <p:cNvCxnSpPr>
            <a:cxnSpLocks/>
            <a:stCxn id="5" idx="2"/>
            <a:endCxn id="8" idx="0"/>
          </p:cNvCxnSpPr>
          <p:nvPr/>
        </p:nvCxnSpPr>
        <p:spPr>
          <a:xfrm>
            <a:off x="3615246" y="4483402"/>
            <a:ext cx="1" cy="603036"/>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a:extLst>
              <a:ext uri="{FF2B5EF4-FFF2-40B4-BE49-F238E27FC236}">
                <a16:creationId xmlns:a16="http://schemas.microsoft.com/office/drawing/2014/main" id="{57C4E7B4-171E-4886-9321-1BEC329FF54A}"/>
              </a:ext>
            </a:extLst>
          </p:cNvPr>
          <p:cNvCxnSpPr>
            <a:cxnSpLocks/>
            <a:stCxn id="8" idx="3"/>
            <a:endCxn id="6" idx="1"/>
          </p:cNvCxnSpPr>
          <p:nvPr/>
        </p:nvCxnSpPr>
        <p:spPr>
          <a:xfrm flipV="1">
            <a:off x="5971848" y="5698023"/>
            <a:ext cx="2177923" cy="1120"/>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4" name="Rectangle: Rounded Corners 13">
            <a:extLst>
              <a:ext uri="{FF2B5EF4-FFF2-40B4-BE49-F238E27FC236}">
                <a16:creationId xmlns:a16="http://schemas.microsoft.com/office/drawing/2014/main" id="{C4F77A54-37A3-4AB3-9FD3-AEAAA2F22A19}"/>
              </a:ext>
            </a:extLst>
          </p:cNvPr>
          <p:cNvSpPr/>
          <p:nvPr/>
        </p:nvSpPr>
        <p:spPr>
          <a:xfrm>
            <a:off x="3615245" y="4515365"/>
            <a:ext cx="2253081" cy="47195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CLEMENTINE Converts the target code into test case template</a:t>
            </a:r>
          </a:p>
        </p:txBody>
      </p:sp>
      <p:sp>
        <p:nvSpPr>
          <p:cNvPr id="15" name="Rectangle: Rounded Corners 14">
            <a:extLst>
              <a:ext uri="{FF2B5EF4-FFF2-40B4-BE49-F238E27FC236}">
                <a16:creationId xmlns:a16="http://schemas.microsoft.com/office/drawing/2014/main" id="{16C513A9-CA11-4D7A-B9EF-37C59A5D22AD}"/>
              </a:ext>
            </a:extLst>
          </p:cNvPr>
          <p:cNvSpPr/>
          <p:nvPr/>
        </p:nvSpPr>
        <p:spPr>
          <a:xfrm>
            <a:off x="6009508" y="5782353"/>
            <a:ext cx="1793876" cy="465989"/>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Include the test case template in the generated test case file</a:t>
            </a:r>
          </a:p>
        </p:txBody>
      </p:sp>
    </p:spTree>
    <p:extLst>
      <p:ext uri="{BB962C8B-B14F-4D97-AF65-F5344CB8AC3E}">
        <p14:creationId xmlns:p14="http://schemas.microsoft.com/office/powerpoint/2010/main" val="2393778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t>Introduction</a:t>
            </a:r>
            <a:br>
              <a:rPr lang="en-US" sz="3200" b="1" dirty="0"/>
            </a:br>
            <a:r>
              <a:rPr lang="en-US" sz="3600" b="1" dirty="0"/>
              <a:t>Testing C++ Programs</a:t>
            </a:r>
            <a:endParaRPr lang="en-US" sz="32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r>
              <a:rPr lang="en-US" sz="2000" dirty="0"/>
              <a:t>C++ is one of the most popular programming language and it has been widely used in many domains</a:t>
            </a:r>
          </a:p>
          <a:p>
            <a:pPr lvl="1"/>
            <a:r>
              <a:rPr lang="en-US" sz="1800" dirty="0"/>
              <a:t>Here are some examples of program written in C++:</a:t>
            </a:r>
          </a:p>
          <a:p>
            <a:endParaRPr lang="en-US" sz="2000" dirty="0"/>
          </a:p>
          <a:p>
            <a:endParaRPr lang="en-US" sz="2000" dirty="0"/>
          </a:p>
          <a:p>
            <a:endParaRPr lang="en-US" sz="2000" dirty="0"/>
          </a:p>
          <a:p>
            <a:endParaRPr lang="en-US" sz="2000" dirty="0"/>
          </a:p>
          <a:p>
            <a:endParaRPr lang="en-US" sz="2000" dirty="0"/>
          </a:p>
          <a:p>
            <a:r>
              <a:rPr lang="en-US" sz="2000" dirty="0"/>
              <a:t>However, there are almost no automated unit testing tool for real-world C++ programs that support C++ complex feature (e.g., standard template library (STL) classes, template instantiation, complex object oriented features etc.)</a:t>
            </a:r>
          </a:p>
          <a:p>
            <a:endParaRPr lang="en-US" sz="2000" dirty="0"/>
          </a:p>
          <a:p>
            <a:r>
              <a:rPr lang="en-US" sz="2000" dirty="0"/>
              <a:t>Thus, </a:t>
            </a:r>
            <a:r>
              <a:rPr lang="en-US" b="1" dirty="0"/>
              <a:t>CLEMENTINE</a:t>
            </a:r>
            <a:r>
              <a:rPr lang="en-US" sz="2000" dirty="0"/>
              <a:t> was developed to meet that needs (i.e., automated unit testing tool that support C++ complex feature)</a:t>
            </a:r>
          </a:p>
        </p:txBody>
      </p:sp>
      <p:pic>
        <p:nvPicPr>
          <p:cNvPr id="7170" name="Picture 2" descr="File:Unreal Engine Logo.svg - Wikimedia Commons">
            <a:extLst>
              <a:ext uri="{FF2B5EF4-FFF2-40B4-BE49-F238E27FC236}">
                <a16:creationId xmlns:a16="http://schemas.microsoft.com/office/drawing/2014/main" id="{A5040E2F-C529-4BDF-BEFC-101C2C7508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8188" y="2635847"/>
            <a:ext cx="1315641" cy="107439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Evolving the Firefox Brand - Mozilla Open Design">
            <a:extLst>
              <a:ext uri="{FF2B5EF4-FFF2-40B4-BE49-F238E27FC236}">
                <a16:creationId xmlns:a16="http://schemas.microsoft.com/office/drawing/2014/main" id="{1C615745-8CD4-45D5-A1BE-CCA95BA619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9238" y="2626157"/>
            <a:ext cx="1005914" cy="1038612"/>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File:Google Chrome icon (February 2022).svg - Wikimedia Commons">
            <a:extLst>
              <a:ext uri="{FF2B5EF4-FFF2-40B4-BE49-F238E27FC236}">
                <a16:creationId xmlns:a16="http://schemas.microsoft.com/office/drawing/2014/main" id="{3AF4DFFC-A519-424C-8604-575DCCBC20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0561" y="2709723"/>
            <a:ext cx="1000524" cy="1000524"/>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MySQL logo and symbol, meaning, history, PNG">
            <a:extLst>
              <a:ext uri="{FF2B5EF4-FFF2-40B4-BE49-F238E27FC236}">
                <a16:creationId xmlns:a16="http://schemas.microsoft.com/office/drawing/2014/main" id="{37584ACF-D9F8-4E6E-87DE-C15D54DE94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5519" y="2670048"/>
            <a:ext cx="1718541" cy="1074399"/>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Adobe Photoshop - Wikipedia">
            <a:extLst>
              <a:ext uri="{FF2B5EF4-FFF2-40B4-BE49-F238E27FC236}">
                <a16:creationId xmlns:a16="http://schemas.microsoft.com/office/drawing/2014/main" id="{DB9A465A-1020-488E-8303-352F385644F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01598" y="2603604"/>
            <a:ext cx="1204816" cy="1174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901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(Class 14) Function that Has Function Pointer Argument Type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20</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400" b="1" dirty="0"/>
              <a:t>Function pointer</a:t>
            </a:r>
            <a:r>
              <a:rPr lang="en-US" sz="2000" dirty="0"/>
              <a:t> is one of the type that is still </a:t>
            </a:r>
            <a:r>
              <a:rPr lang="en-US" sz="2400" b="1" dirty="0"/>
              <a:t>not supported in CITRUS</a:t>
            </a:r>
            <a:r>
              <a:rPr lang="en-US" sz="2000" dirty="0"/>
              <a:t> </a:t>
            </a:r>
          </a:p>
          <a:p>
            <a:pPr lvl="1"/>
            <a:r>
              <a:rPr lang="en-US" sz="2000" dirty="0"/>
              <a:t>Thus, function that has function pointer in the argument type is still not targeted by CITRUS.</a:t>
            </a:r>
          </a:p>
          <a:p>
            <a:endParaRPr lang="en-US" sz="1400" dirty="0"/>
          </a:p>
          <a:p>
            <a:r>
              <a:rPr lang="en-US" sz="2000" b="1" dirty="0"/>
              <a:t>Solution:</a:t>
            </a:r>
            <a:r>
              <a:rPr lang="en-US" sz="2400" b="1" dirty="0"/>
              <a:t> CLEMENTINE searches for function that has same signature with the function pointer type</a:t>
            </a:r>
          </a:p>
          <a:p>
            <a:pPr lvl="1"/>
            <a:r>
              <a:rPr lang="en-US" sz="1800" dirty="0"/>
              <a:t>Consider the below example:</a:t>
            </a:r>
          </a:p>
          <a:p>
            <a:pPr lvl="2"/>
            <a:endParaRPr lang="en-US" sz="1600" dirty="0"/>
          </a:p>
          <a:p>
            <a:endParaRPr lang="en-US" sz="2000" dirty="0"/>
          </a:p>
        </p:txBody>
      </p:sp>
      <p:sp>
        <p:nvSpPr>
          <p:cNvPr id="5" name="Rectangle: Rounded Corners 4">
            <a:extLst>
              <a:ext uri="{FF2B5EF4-FFF2-40B4-BE49-F238E27FC236}">
                <a16:creationId xmlns:a16="http://schemas.microsoft.com/office/drawing/2014/main" id="{100F0589-2B5B-4046-B697-5EEC633D7586}"/>
              </a:ext>
            </a:extLst>
          </p:cNvPr>
          <p:cNvSpPr/>
          <p:nvPr/>
        </p:nvSpPr>
        <p:spPr>
          <a:xfrm>
            <a:off x="1520321" y="3727632"/>
            <a:ext cx="5225666" cy="2370211"/>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pPr lvl="0"/>
            <a:r>
              <a:rPr lang="en-US" sz="1600" b="1" u="sng" dirty="0">
                <a:solidFill>
                  <a:schemeClr val="tx1"/>
                </a:solidFill>
              </a:rPr>
              <a:t>// Target Program Code</a:t>
            </a:r>
            <a:endParaRPr lang="en-US" sz="1100" u="sng"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add</a:t>
            </a:r>
            <a:r>
              <a:rPr lang="en-US" sz="1200" dirty="0">
                <a:solidFill>
                  <a:srgbClr val="000000"/>
                </a:solidFill>
                <a:latin typeface="Consolas" panose="020B0609020204030204" pitchFamily="49" charset="0"/>
              </a:rPr>
              <a:t>(</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b</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b</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addOne</a:t>
            </a:r>
            <a:r>
              <a:rPr lang="en-US" sz="1200" dirty="0">
                <a:solidFill>
                  <a:srgbClr val="000000"/>
                </a:solidFill>
                <a:latin typeface="Consolas" panose="020B0609020204030204" pitchFamily="49" charset="0"/>
              </a:rPr>
              <a:t>(</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1</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a:p>
            <a:r>
              <a:rPr lang="en-US" sz="1200" dirty="0">
                <a:solidFill>
                  <a:srgbClr val="FF0000"/>
                </a:solidFill>
                <a:latin typeface="Consolas" panose="020B0609020204030204" pitchFamily="49" charset="0"/>
              </a:rPr>
              <a:t>// the below function requires function pointer as argument</a:t>
            </a:r>
            <a:endParaRPr lang="en-US" sz="1200" dirty="0">
              <a:solidFill>
                <a:srgbClr val="0000FF"/>
              </a:solidFill>
              <a:highlight>
                <a:srgbClr val="FFFF00"/>
              </a:highlight>
              <a:latin typeface="Consolas" panose="020B0609020204030204" pitchFamily="49" charset="0"/>
            </a:endParaRPr>
          </a:p>
          <a:p>
            <a:r>
              <a:rPr lang="en-US" sz="1200" dirty="0">
                <a:solidFill>
                  <a:srgbClr val="0000FF"/>
                </a:solidFill>
                <a:highlight>
                  <a:srgbClr val="FFFF00"/>
                </a:highlight>
                <a:latin typeface="Consolas" panose="020B0609020204030204" pitchFamily="49" charset="0"/>
              </a:rPr>
              <a:t>void</a:t>
            </a:r>
            <a:r>
              <a:rPr lang="en-US" sz="1200" dirty="0">
                <a:solidFill>
                  <a:srgbClr val="000000"/>
                </a:solidFill>
                <a:highlight>
                  <a:srgbClr val="FFFF00"/>
                </a:highlight>
                <a:latin typeface="Consolas" panose="020B0609020204030204" pitchFamily="49" charset="0"/>
              </a:rPr>
              <a:t> </a:t>
            </a:r>
            <a:r>
              <a:rPr lang="en-US" sz="1200" dirty="0" err="1">
                <a:solidFill>
                  <a:srgbClr val="795E26"/>
                </a:solidFill>
                <a:highlight>
                  <a:srgbClr val="FFFF00"/>
                </a:highlight>
                <a:latin typeface="Consolas" panose="020B0609020204030204" pitchFamily="49" charset="0"/>
              </a:rPr>
              <a:t>funcWithFuncPtr</a:t>
            </a:r>
            <a:r>
              <a:rPr lang="en-US" sz="1200" dirty="0">
                <a:solidFill>
                  <a:srgbClr val="000000"/>
                </a:solidFill>
                <a:highlight>
                  <a:srgbClr val="FFFF00"/>
                </a:highlight>
                <a:latin typeface="Consolas" panose="020B0609020204030204" pitchFamily="49" charset="0"/>
              </a:rPr>
              <a:t>(</a:t>
            </a:r>
            <a:r>
              <a:rPr lang="en-US" sz="1200" dirty="0">
                <a:solidFill>
                  <a:srgbClr val="0000FF"/>
                </a:solidFill>
                <a:highlight>
                  <a:srgbClr val="FFFF00"/>
                </a:highlight>
                <a:latin typeface="Consolas" panose="020B0609020204030204" pitchFamily="49" charset="0"/>
              </a:rPr>
              <a:t>int</a:t>
            </a:r>
            <a:r>
              <a:rPr lang="en-US" sz="1200" dirty="0">
                <a:solidFill>
                  <a:srgbClr val="000000"/>
                </a:solidFill>
                <a:highlight>
                  <a:srgbClr val="FFFF00"/>
                </a:highlight>
                <a:latin typeface="Consolas" panose="020B0609020204030204" pitchFamily="49" charset="0"/>
              </a:rPr>
              <a:t> (*</a:t>
            </a:r>
            <a:r>
              <a:rPr lang="en-US" sz="1200" dirty="0">
                <a:solidFill>
                  <a:srgbClr val="001080"/>
                </a:solidFill>
                <a:highlight>
                  <a:srgbClr val="FFFF00"/>
                </a:highlight>
                <a:latin typeface="Consolas" panose="020B0609020204030204" pitchFamily="49" charset="0"/>
              </a:rPr>
              <a:t>arg1</a:t>
            </a:r>
            <a:r>
              <a:rPr lang="en-US" sz="1200" dirty="0">
                <a:solidFill>
                  <a:srgbClr val="000000"/>
                </a:solidFill>
                <a:highlight>
                  <a:srgbClr val="FFFF00"/>
                </a:highlight>
                <a:latin typeface="Consolas" panose="020B0609020204030204" pitchFamily="49" charset="0"/>
              </a:rPr>
              <a:t>)(</a:t>
            </a:r>
            <a:r>
              <a:rPr lang="en-US" sz="1200" dirty="0">
                <a:solidFill>
                  <a:srgbClr val="0000FF"/>
                </a:solidFill>
                <a:highlight>
                  <a:srgbClr val="FFFF00"/>
                </a:highlight>
                <a:latin typeface="Consolas" panose="020B0609020204030204" pitchFamily="49" charset="0"/>
              </a:rPr>
              <a:t>int</a:t>
            </a:r>
            <a:r>
              <a:rPr lang="en-US" sz="1200" dirty="0">
                <a:solidFill>
                  <a:srgbClr val="000000"/>
                </a:solidFill>
                <a:highlight>
                  <a:srgbClr val="FFFF00"/>
                </a:highlight>
                <a:latin typeface="Consolas" panose="020B0609020204030204" pitchFamily="49" charset="0"/>
              </a:rPr>
              <a:t>, </a:t>
            </a:r>
            <a:r>
              <a:rPr lang="en-US" sz="1200" dirty="0">
                <a:solidFill>
                  <a:srgbClr val="0000FF"/>
                </a:solidFill>
                <a:highlight>
                  <a:srgbClr val="FFFF00"/>
                </a:highlight>
                <a:latin typeface="Consolas" panose="020B0609020204030204" pitchFamily="49" charset="0"/>
              </a:rPr>
              <a:t>int</a:t>
            </a:r>
            <a:r>
              <a:rPr lang="en-US" sz="1200" dirty="0">
                <a:solidFill>
                  <a:srgbClr val="000000"/>
                </a:solidFill>
                <a:highlight>
                  <a:srgbClr val="FFFF00"/>
                </a:highlight>
                <a:latin typeface="Consolas" panose="020B0609020204030204" pitchFamily="49" charset="0"/>
              </a:rPr>
              <a:t>) ) </a:t>
            </a:r>
            <a:r>
              <a:rPr lang="en-US" sz="1200" dirty="0">
                <a:solidFill>
                  <a:srgbClr val="000000"/>
                </a:solidFill>
                <a:latin typeface="Consolas" panose="020B0609020204030204" pitchFamily="49" charset="0"/>
              </a:rPr>
              <a:t>{ </a:t>
            </a:r>
            <a:endParaRPr lang="en-US" sz="1200" dirty="0">
              <a:solidFill>
                <a:srgbClr val="FF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std</a:t>
            </a:r>
            <a:r>
              <a:rPr lang="en-US" sz="1200" dirty="0">
                <a:solidFill>
                  <a:srgbClr val="000000"/>
                </a:solidFill>
                <a:latin typeface="Consolas" panose="020B0609020204030204" pitchFamily="49" charset="0"/>
              </a:rPr>
              <a:t>::</a:t>
            </a:r>
            <a:r>
              <a:rPr lang="en-US" sz="1200" dirty="0" err="1">
                <a:solidFill>
                  <a:srgbClr val="001080"/>
                </a:solidFill>
                <a:latin typeface="Consolas" panose="020B0609020204030204" pitchFamily="49" charset="0"/>
              </a:rPr>
              <a:t>cout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&lt;&lt;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arg1</a:t>
            </a:r>
            <a:r>
              <a:rPr lang="en-US" sz="1200" dirty="0">
                <a:solidFill>
                  <a:srgbClr val="000000"/>
                </a:solidFill>
                <a:latin typeface="Consolas" panose="020B0609020204030204" pitchFamily="49" charset="0"/>
              </a:rPr>
              <a:t>(</a:t>
            </a:r>
            <a:r>
              <a:rPr lang="en-US" sz="1200" dirty="0">
                <a:solidFill>
                  <a:srgbClr val="098658"/>
                </a:solidFill>
                <a:latin typeface="Consolas" panose="020B0609020204030204" pitchFamily="49" charset="0"/>
              </a:rPr>
              <a:t>5</a:t>
            </a:r>
            <a:r>
              <a:rPr lang="en-US" sz="1200" dirty="0">
                <a:solidFill>
                  <a:srgbClr val="000000"/>
                </a:solidFill>
                <a:latin typeface="Consolas" panose="020B0609020204030204" pitchFamily="49" charset="0"/>
              </a:rPr>
              <a:t>,</a:t>
            </a:r>
            <a:r>
              <a:rPr lang="en-US" sz="1200" dirty="0">
                <a:solidFill>
                  <a:srgbClr val="098658"/>
                </a:solidFill>
                <a:latin typeface="Consolas" panose="020B0609020204030204" pitchFamily="49" charset="0"/>
              </a:rPr>
              <a:t>2</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&lt;&lt;</a:t>
            </a:r>
            <a:r>
              <a:rPr lang="en-US" sz="1200" dirty="0">
                <a:solidFill>
                  <a:srgbClr val="000000"/>
                </a:solidFill>
                <a:latin typeface="Consolas" panose="020B0609020204030204" pitchFamily="49" charset="0"/>
              </a:rPr>
              <a:t> </a:t>
            </a:r>
            <a:r>
              <a:rPr lang="en-US" sz="1200" dirty="0">
                <a:solidFill>
                  <a:srgbClr val="A31515"/>
                </a:solidFill>
                <a:latin typeface="Consolas" panose="020B0609020204030204" pitchFamily="49" charset="0"/>
              </a:rPr>
              <a:t>"</a:t>
            </a:r>
            <a:r>
              <a:rPr lang="en-US" sz="1200" dirty="0">
                <a:solidFill>
                  <a:srgbClr val="EE0000"/>
                </a:solidFill>
                <a:latin typeface="Consolas" panose="020B0609020204030204" pitchFamily="49" charset="0"/>
              </a:rPr>
              <a:t>\n</a:t>
            </a:r>
            <a:r>
              <a:rPr lang="en-US" sz="1200" dirty="0">
                <a:solidFill>
                  <a:srgbClr val="A31515"/>
                </a:solidFill>
                <a:latin typeface="Consolas" panose="020B0609020204030204" pitchFamily="49" charset="0"/>
              </a:rPr>
              <a:t>"</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sp>
        <p:nvSpPr>
          <p:cNvPr id="6" name="Rectangle: Rounded Corners 5">
            <a:extLst>
              <a:ext uri="{FF2B5EF4-FFF2-40B4-BE49-F238E27FC236}">
                <a16:creationId xmlns:a16="http://schemas.microsoft.com/office/drawing/2014/main" id="{D2B559CF-4F16-4968-8B83-3D10DB1204DC}"/>
              </a:ext>
            </a:extLst>
          </p:cNvPr>
          <p:cNvSpPr/>
          <p:nvPr/>
        </p:nvSpPr>
        <p:spPr>
          <a:xfrm>
            <a:off x="7158629" y="3727632"/>
            <a:ext cx="3006015" cy="1555396"/>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u="sng" dirty="0">
                <a:solidFill>
                  <a:schemeClr val="tx1"/>
                </a:solidFill>
              </a:rPr>
              <a:t>// Test Case Code</a:t>
            </a:r>
            <a:endParaRPr lang="en-US" sz="1200" b="1" u="sng" dirty="0">
              <a:solidFill>
                <a:schemeClr val="tx1"/>
              </a:solidFill>
            </a:endParaRPr>
          </a:p>
          <a:p>
            <a:r>
              <a:rPr lang="en-US" sz="1200" dirty="0">
                <a:solidFill>
                  <a:srgbClr val="AF00DB"/>
                </a:solidFill>
                <a:latin typeface="Consolas" panose="020B0609020204030204" pitchFamily="49" charset="0"/>
              </a:rPr>
              <a:t>#include</a:t>
            </a:r>
            <a:r>
              <a:rPr lang="en-US" sz="1200" dirty="0">
                <a:solidFill>
                  <a:srgbClr val="000000"/>
                </a:solidFill>
                <a:latin typeface="Consolas" panose="020B0609020204030204" pitchFamily="49" charset="0"/>
              </a:rPr>
              <a:t> </a:t>
            </a:r>
            <a:r>
              <a:rPr lang="en-US" sz="1200" b="1" dirty="0">
                <a:solidFill>
                  <a:srgbClr val="000000"/>
                </a:solidFill>
                <a:latin typeface="Consolas" panose="020B0609020204030204" pitchFamily="49" charset="0"/>
              </a:rPr>
              <a:t>“</a:t>
            </a:r>
            <a:r>
              <a:rPr lang="en-US" sz="1200" dirty="0">
                <a:solidFill>
                  <a:srgbClr val="008000"/>
                </a:solidFill>
                <a:latin typeface="Consolas" panose="020B0609020204030204" pitchFamily="49" charset="0"/>
              </a:rPr>
              <a:t>testcase_template.hpp</a:t>
            </a:r>
            <a:r>
              <a:rPr lang="en-US" sz="1200" b="1" dirty="0">
                <a:solidFill>
                  <a:srgbClr val="000000"/>
                </a:solidFill>
                <a:latin typeface="Consolas" panose="020B0609020204030204" pitchFamily="49" charset="0"/>
              </a:rPr>
              <a:t>”</a:t>
            </a:r>
          </a:p>
          <a:p>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main</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err="1">
                <a:solidFill>
                  <a:srgbClr val="795E26"/>
                </a:solidFill>
                <a:highlight>
                  <a:srgbClr val="FFFF00"/>
                </a:highlight>
                <a:latin typeface="Consolas" panose="020B0609020204030204" pitchFamily="49" charset="0"/>
              </a:rPr>
              <a:t>funcWithFuncPtr</a:t>
            </a:r>
            <a:r>
              <a:rPr lang="en-US" sz="1200" dirty="0">
                <a:solidFill>
                  <a:srgbClr val="000000"/>
                </a:solidFill>
                <a:highlight>
                  <a:srgbClr val="FFFF00"/>
                </a:highlight>
                <a:latin typeface="Consolas" panose="020B0609020204030204" pitchFamily="49" charset="0"/>
              </a:rPr>
              <a:t>(add);</a:t>
            </a: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909157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01086"/>
            <a:ext cx="11277600" cy="1470025"/>
          </a:xfrm>
        </p:spPr>
        <p:txBody>
          <a:bodyPr>
            <a:normAutofit/>
          </a:bodyPr>
          <a:lstStyle/>
          <a:p>
            <a:r>
              <a:rPr lang="en-US" sz="4800" b="1" dirty="0"/>
              <a:t>Evaluation</a:t>
            </a:r>
          </a:p>
        </p:txBody>
      </p:sp>
    </p:spTree>
    <p:extLst>
      <p:ext uri="{BB962C8B-B14F-4D97-AF65-F5344CB8AC3E}">
        <p14:creationId xmlns:p14="http://schemas.microsoft.com/office/powerpoint/2010/main" val="1204593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4400" b="1" dirty="0"/>
              <a:t>Research Question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22</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b="1" dirty="0"/>
          </a:p>
          <a:p>
            <a:endParaRPr lang="en-US" sz="2000" b="1" dirty="0"/>
          </a:p>
          <a:p>
            <a:r>
              <a:rPr lang="en-US" sz="2400" b="1" dirty="0"/>
              <a:t>RQ1. General applicability of CLEMENTINE compared to CITRUS?</a:t>
            </a:r>
            <a:endParaRPr lang="en-US" sz="2000" b="1" dirty="0"/>
          </a:p>
          <a:p>
            <a:pPr lvl="1"/>
            <a:r>
              <a:rPr lang="en-US" sz="2000" dirty="0"/>
              <a:t>To what extent CLEMENTINE is able to generate test cases for real-world C++ programs in various domains compared to CITRUS?</a:t>
            </a:r>
          </a:p>
          <a:p>
            <a:pPr lvl="1"/>
            <a:endParaRPr lang="en-US" sz="1800" dirty="0"/>
          </a:p>
          <a:p>
            <a:pPr lvl="1"/>
            <a:endParaRPr lang="en-US" sz="1800" dirty="0"/>
          </a:p>
          <a:p>
            <a:pPr lvl="1"/>
            <a:endParaRPr lang="en-US" sz="1800" dirty="0"/>
          </a:p>
          <a:p>
            <a:r>
              <a:rPr lang="en-US" sz="2400" b="1" dirty="0"/>
              <a:t>RQ2. How effective is CLEMENTINE compared to CITRUS in terms of test coverage?</a:t>
            </a:r>
          </a:p>
          <a:p>
            <a:pPr lvl="1"/>
            <a:r>
              <a:rPr lang="en-US" sz="2000" dirty="0"/>
              <a:t>To what extent does CLEMENTINE achieve test coverage on real-world C++ programs compared to CITRUS?</a:t>
            </a:r>
            <a:endParaRPr lang="en-US" sz="1800" dirty="0"/>
          </a:p>
          <a:p>
            <a:endParaRPr lang="en-US" sz="1800" dirty="0"/>
          </a:p>
        </p:txBody>
      </p:sp>
    </p:spTree>
    <p:extLst>
      <p:ext uri="{BB962C8B-B14F-4D97-AF65-F5344CB8AC3E}">
        <p14:creationId xmlns:p14="http://schemas.microsoft.com/office/powerpoint/2010/main" val="440306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RQ1. General applicability of CLEMENTINE compared to CITRUS? (Exp. Setup)</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23</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lnSpcReduction="10000"/>
          </a:bodyPr>
          <a:lstStyle/>
          <a:p>
            <a:endParaRPr lang="en-US" sz="2000" dirty="0"/>
          </a:p>
          <a:p>
            <a:r>
              <a:rPr lang="en-US" sz="2000" dirty="0"/>
              <a:t>To answer RQ1, I applied CLEMENTINE and CITRUS on 8 C++ real-world open source programs with different domains</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109728" indent="0">
              <a:buNone/>
            </a:pPr>
            <a:r>
              <a:rPr lang="en-US" sz="1600" dirty="0"/>
              <a:t>* I set different time per function for each subject so that the total time for each subject at least 3 hours</a:t>
            </a:r>
          </a:p>
        </p:txBody>
      </p:sp>
      <p:graphicFrame>
        <p:nvGraphicFramePr>
          <p:cNvPr id="3" name="Table 2">
            <a:extLst>
              <a:ext uri="{FF2B5EF4-FFF2-40B4-BE49-F238E27FC236}">
                <a16:creationId xmlns:a16="http://schemas.microsoft.com/office/drawing/2014/main" id="{6482CA3C-5B0F-4E21-9EF7-4162BF4BEA52}"/>
              </a:ext>
            </a:extLst>
          </p:cNvPr>
          <p:cNvGraphicFramePr>
            <a:graphicFrameLocks noGrp="1"/>
          </p:cNvGraphicFramePr>
          <p:nvPr>
            <p:extLst>
              <p:ext uri="{D42A27DB-BD31-4B8C-83A1-F6EECF244321}">
                <p14:modId xmlns:p14="http://schemas.microsoft.com/office/powerpoint/2010/main" val="2847416559"/>
              </p:ext>
            </p:extLst>
          </p:nvPr>
        </p:nvGraphicFramePr>
        <p:xfrm>
          <a:off x="1615439" y="2395640"/>
          <a:ext cx="8961121" cy="3566160"/>
        </p:xfrm>
        <a:graphic>
          <a:graphicData uri="http://schemas.openxmlformats.org/drawingml/2006/table">
            <a:tbl>
              <a:tblPr firstRow="1" bandRow="1">
                <a:tableStyleId>{5940675A-B579-460E-94D1-54222C63F5DA}</a:tableStyleId>
              </a:tblPr>
              <a:tblGrid>
                <a:gridCol w="1580084">
                  <a:extLst>
                    <a:ext uri="{9D8B030D-6E8A-4147-A177-3AD203B41FA5}">
                      <a16:colId xmlns:a16="http://schemas.microsoft.com/office/drawing/2014/main" val="496572161"/>
                    </a:ext>
                  </a:extLst>
                </a:gridCol>
                <a:gridCol w="1389888">
                  <a:extLst>
                    <a:ext uri="{9D8B030D-6E8A-4147-A177-3AD203B41FA5}">
                      <a16:colId xmlns:a16="http://schemas.microsoft.com/office/drawing/2014/main" val="2361445692"/>
                    </a:ext>
                  </a:extLst>
                </a:gridCol>
                <a:gridCol w="2077517">
                  <a:extLst>
                    <a:ext uri="{9D8B030D-6E8A-4147-A177-3AD203B41FA5}">
                      <a16:colId xmlns:a16="http://schemas.microsoft.com/office/drawing/2014/main" val="3206747980"/>
                    </a:ext>
                  </a:extLst>
                </a:gridCol>
                <a:gridCol w="2362809">
                  <a:extLst>
                    <a:ext uri="{9D8B030D-6E8A-4147-A177-3AD203B41FA5}">
                      <a16:colId xmlns:a16="http://schemas.microsoft.com/office/drawing/2014/main" val="894503809"/>
                    </a:ext>
                  </a:extLst>
                </a:gridCol>
                <a:gridCol w="1550823">
                  <a:extLst>
                    <a:ext uri="{9D8B030D-6E8A-4147-A177-3AD203B41FA5}">
                      <a16:colId xmlns:a16="http://schemas.microsoft.com/office/drawing/2014/main" val="4154113188"/>
                    </a:ext>
                  </a:extLst>
                </a:gridCol>
              </a:tblGrid>
              <a:tr h="564789">
                <a:tc>
                  <a:txBody>
                    <a:bodyPr/>
                    <a:lstStyle/>
                    <a:p>
                      <a:pPr algn="ctr"/>
                      <a:r>
                        <a:rPr lang="en-US" b="1" dirty="0"/>
                        <a:t>Subject</a:t>
                      </a:r>
                      <a:endParaRPr lang="en-US" b="1" dirty="0">
                        <a:solidFill>
                          <a:schemeClr val="tx1"/>
                        </a:solidFill>
                      </a:endParaRPr>
                    </a:p>
                  </a:txBody>
                  <a:tcPr>
                    <a:solidFill>
                      <a:schemeClr val="accent2">
                        <a:lumMod val="40000"/>
                        <a:lumOff val="60000"/>
                      </a:schemeClr>
                    </a:solidFill>
                  </a:tcPr>
                </a:tc>
                <a:tc>
                  <a:txBody>
                    <a:bodyPr/>
                    <a:lstStyle/>
                    <a:p>
                      <a:pPr algn="ctr"/>
                      <a:r>
                        <a:rPr lang="en-US" b="1" dirty="0"/>
                        <a:t>Size (LoC)</a:t>
                      </a:r>
                      <a:endParaRPr lang="en-US" b="1" dirty="0">
                        <a:solidFill>
                          <a:schemeClr val="tx1"/>
                        </a:solidFill>
                      </a:endParaRPr>
                    </a:p>
                  </a:txBody>
                  <a:tcPr>
                    <a:solidFill>
                      <a:schemeClr val="accent2">
                        <a:lumMod val="40000"/>
                        <a:lumOff val="60000"/>
                      </a:schemeClr>
                    </a:solidFill>
                  </a:tcPr>
                </a:tc>
                <a:tc>
                  <a:txBody>
                    <a:bodyPr/>
                    <a:lstStyle/>
                    <a:p>
                      <a:pPr algn="ctr"/>
                      <a:r>
                        <a:rPr lang="en-US" b="1" dirty="0"/>
                        <a:t>Versions</a:t>
                      </a:r>
                      <a:endParaRPr lang="en-US" b="1" dirty="0">
                        <a:solidFill>
                          <a:schemeClr val="tx1"/>
                        </a:solidFill>
                      </a:endParaRPr>
                    </a:p>
                  </a:txBody>
                  <a:tcPr>
                    <a:solidFill>
                      <a:schemeClr val="accent2">
                        <a:lumMod val="40000"/>
                        <a:lumOff val="60000"/>
                      </a:schemeClr>
                    </a:solidFill>
                  </a:tcPr>
                </a:tc>
                <a:tc>
                  <a:txBody>
                    <a:bodyPr/>
                    <a:lstStyle/>
                    <a:p>
                      <a:pPr algn="ctr"/>
                      <a:r>
                        <a:rPr lang="en-US" b="1" dirty="0"/>
                        <a:t>Time per function (second)</a:t>
                      </a:r>
                      <a:endParaRPr lang="en-US" b="1" dirty="0">
                        <a:solidFill>
                          <a:schemeClr val="tx1"/>
                        </a:solidFill>
                      </a:endParaRPr>
                    </a:p>
                  </a:txBody>
                  <a:tcPr>
                    <a:solidFill>
                      <a:schemeClr val="accent2">
                        <a:lumMod val="40000"/>
                        <a:lumOff val="60000"/>
                      </a:schemeClr>
                    </a:solidFill>
                  </a:tcPr>
                </a:tc>
                <a:tc>
                  <a:txBody>
                    <a:bodyPr/>
                    <a:lstStyle/>
                    <a:p>
                      <a:pPr algn="ctr"/>
                      <a:r>
                        <a:rPr lang="en-US" b="1" dirty="0"/>
                        <a:t>Time Taken (hour)</a:t>
                      </a:r>
                      <a:endParaRPr lang="en-US" b="1"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441560376"/>
                  </a:ext>
                </a:extLst>
              </a:tr>
              <a:tr h="322737">
                <a:tc>
                  <a:txBody>
                    <a:bodyPr/>
                    <a:lstStyle/>
                    <a:p>
                      <a:r>
                        <a:rPr lang="en-US" dirty="0"/>
                        <a:t>clip</a:t>
                      </a:r>
                      <a:endParaRPr lang="en-US" dirty="0">
                        <a:solidFill>
                          <a:schemeClr val="tx1"/>
                        </a:solidFill>
                      </a:endParaRPr>
                    </a:p>
                  </a:txBody>
                  <a:tcPr/>
                </a:tc>
                <a:tc>
                  <a:txBody>
                    <a:bodyPr/>
                    <a:lstStyle/>
                    <a:p>
                      <a:pPr algn="r" rtl="0" fontAlgn="b"/>
                      <a:r>
                        <a:rPr lang="en-US" dirty="0">
                          <a:effectLst/>
                        </a:rPr>
                        <a:t>17,600</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5fca358e</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3</a:t>
                      </a:r>
                      <a:endParaRPr lang="en-US" dirty="0">
                        <a:solidFill>
                          <a:schemeClr val="tx1"/>
                        </a:solidFill>
                      </a:endParaRPr>
                    </a:p>
                  </a:txBody>
                  <a:tcPr/>
                </a:tc>
                <a:tc>
                  <a:txBody>
                    <a:bodyPr/>
                    <a:lstStyle/>
                    <a:p>
                      <a:pPr algn="r"/>
                      <a:r>
                        <a:rPr lang="en-US" dirty="0"/>
                        <a:t>3</a:t>
                      </a:r>
                      <a:endParaRPr lang="en-US" dirty="0">
                        <a:solidFill>
                          <a:schemeClr val="tx1"/>
                        </a:solidFill>
                      </a:endParaRPr>
                    </a:p>
                  </a:txBody>
                  <a:tcPr/>
                </a:tc>
                <a:extLst>
                  <a:ext uri="{0D108BD9-81ED-4DB2-BD59-A6C34878D82A}">
                    <a16:rowId xmlns:a16="http://schemas.microsoft.com/office/drawing/2014/main" val="2592838398"/>
                  </a:ext>
                </a:extLst>
              </a:tr>
              <a:tr h="322737">
                <a:tc>
                  <a:txBody>
                    <a:bodyPr/>
                    <a:lstStyle/>
                    <a:p>
                      <a:r>
                        <a:rPr lang="en-US" dirty="0"/>
                        <a:t>exiv2</a:t>
                      </a:r>
                      <a:endParaRPr lang="en-US" dirty="0">
                        <a:solidFill>
                          <a:schemeClr val="tx1"/>
                        </a:solidFill>
                      </a:endParaRPr>
                    </a:p>
                  </a:txBody>
                  <a:tcPr/>
                </a:tc>
                <a:tc>
                  <a:txBody>
                    <a:bodyPr/>
                    <a:lstStyle/>
                    <a:p>
                      <a:pPr algn="r" rtl="0" fontAlgn="b"/>
                      <a:r>
                        <a:rPr lang="en-US" dirty="0">
                          <a:effectLst/>
                        </a:rPr>
                        <a:t>83,011</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ad5484c/0.27.5</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3</a:t>
                      </a:r>
                      <a:endParaRPr lang="en-US" dirty="0">
                        <a:solidFill>
                          <a:schemeClr val="tx1"/>
                        </a:solidFill>
                      </a:endParaRPr>
                    </a:p>
                  </a:txBody>
                  <a:tcPr/>
                </a:tc>
                <a:tc>
                  <a:txBody>
                    <a:bodyPr/>
                    <a:lstStyle/>
                    <a:p>
                      <a:pPr algn="r"/>
                      <a:r>
                        <a:rPr lang="en-US" dirty="0"/>
                        <a:t>11</a:t>
                      </a:r>
                      <a:endParaRPr lang="en-US" dirty="0">
                        <a:solidFill>
                          <a:schemeClr val="tx1"/>
                        </a:solidFill>
                      </a:endParaRPr>
                    </a:p>
                  </a:txBody>
                  <a:tcPr/>
                </a:tc>
                <a:extLst>
                  <a:ext uri="{0D108BD9-81ED-4DB2-BD59-A6C34878D82A}">
                    <a16:rowId xmlns:a16="http://schemas.microsoft.com/office/drawing/2014/main" val="2641109804"/>
                  </a:ext>
                </a:extLst>
              </a:tr>
              <a:tr h="322737">
                <a:tc>
                  <a:txBody>
                    <a:bodyPr/>
                    <a:lstStyle/>
                    <a:p>
                      <a:r>
                        <a:rPr lang="en-US" dirty="0" err="1"/>
                        <a:t>gflags</a:t>
                      </a:r>
                      <a:endParaRPr lang="en-US" dirty="0">
                        <a:solidFill>
                          <a:schemeClr val="tx1"/>
                        </a:solidFill>
                      </a:endParaRPr>
                    </a:p>
                  </a:txBody>
                  <a:tcPr/>
                </a:tc>
                <a:tc>
                  <a:txBody>
                    <a:bodyPr/>
                    <a:lstStyle/>
                    <a:p>
                      <a:pPr algn="r" rtl="0" fontAlgn="b"/>
                      <a:r>
                        <a:rPr lang="en-US" dirty="0">
                          <a:effectLst/>
                        </a:rPr>
                        <a:t>3,954</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986e8ee</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*52</a:t>
                      </a:r>
                      <a:endParaRPr lang="en-US" dirty="0">
                        <a:solidFill>
                          <a:schemeClr val="tx1"/>
                        </a:solidFill>
                      </a:endParaRPr>
                    </a:p>
                  </a:txBody>
                  <a:tcPr/>
                </a:tc>
                <a:tc>
                  <a:txBody>
                    <a:bodyPr/>
                    <a:lstStyle/>
                    <a:p>
                      <a:pPr algn="r"/>
                      <a:r>
                        <a:rPr lang="en-US" dirty="0">
                          <a:solidFill>
                            <a:schemeClr val="tx1"/>
                          </a:solidFill>
                        </a:rPr>
                        <a:t>2</a:t>
                      </a:r>
                    </a:p>
                  </a:txBody>
                  <a:tcPr/>
                </a:tc>
                <a:extLst>
                  <a:ext uri="{0D108BD9-81ED-4DB2-BD59-A6C34878D82A}">
                    <a16:rowId xmlns:a16="http://schemas.microsoft.com/office/drawing/2014/main" val="1067464574"/>
                  </a:ext>
                </a:extLst>
              </a:tr>
              <a:tr h="322737">
                <a:tc>
                  <a:txBody>
                    <a:bodyPr/>
                    <a:lstStyle/>
                    <a:p>
                      <a:r>
                        <a:rPr lang="en-US" dirty="0" err="1"/>
                        <a:t>glog</a:t>
                      </a:r>
                      <a:endParaRPr lang="en-US" dirty="0">
                        <a:solidFill>
                          <a:schemeClr val="tx1"/>
                        </a:solidFill>
                      </a:endParaRPr>
                    </a:p>
                  </a:txBody>
                  <a:tcPr/>
                </a:tc>
                <a:tc>
                  <a:txBody>
                    <a:bodyPr/>
                    <a:lstStyle/>
                    <a:p>
                      <a:pPr algn="r" rtl="0" fontAlgn="b"/>
                      <a:r>
                        <a:rPr lang="en-US" dirty="0">
                          <a:effectLst/>
                        </a:rPr>
                        <a:t>9,510</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c525e1a</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*14</a:t>
                      </a:r>
                      <a:endParaRPr lang="en-US" dirty="0">
                        <a:solidFill>
                          <a:schemeClr val="tx1"/>
                        </a:solidFill>
                      </a:endParaRPr>
                    </a:p>
                  </a:txBody>
                  <a:tcPr/>
                </a:tc>
                <a:tc>
                  <a:txBody>
                    <a:bodyPr/>
                    <a:lstStyle/>
                    <a:p>
                      <a:pPr algn="r"/>
                      <a:r>
                        <a:rPr lang="en-US" dirty="0"/>
                        <a:t>3</a:t>
                      </a:r>
                      <a:endParaRPr lang="en-US" dirty="0">
                        <a:solidFill>
                          <a:schemeClr val="tx1"/>
                        </a:solidFill>
                      </a:endParaRPr>
                    </a:p>
                  </a:txBody>
                  <a:tcPr/>
                </a:tc>
                <a:extLst>
                  <a:ext uri="{0D108BD9-81ED-4DB2-BD59-A6C34878D82A}">
                    <a16:rowId xmlns:a16="http://schemas.microsoft.com/office/drawing/2014/main" val="3688700691"/>
                  </a:ext>
                </a:extLst>
              </a:tr>
              <a:tr h="322737">
                <a:tc>
                  <a:txBody>
                    <a:bodyPr/>
                    <a:lstStyle/>
                    <a:p>
                      <a:r>
                        <a:rPr lang="en-US" dirty="0" err="1"/>
                        <a:t>guetzli</a:t>
                      </a:r>
                      <a:endParaRPr lang="en-US" dirty="0">
                        <a:solidFill>
                          <a:schemeClr val="tx1"/>
                        </a:solidFill>
                      </a:endParaRPr>
                    </a:p>
                  </a:txBody>
                  <a:tcPr/>
                </a:tc>
                <a:tc>
                  <a:txBody>
                    <a:bodyPr/>
                    <a:lstStyle/>
                    <a:p>
                      <a:pPr algn="r" rtl="0" fontAlgn="b"/>
                      <a:r>
                        <a:rPr lang="en-US">
                          <a:effectLst/>
                        </a:rPr>
                        <a:t>8,029</a:t>
                      </a:r>
                      <a:endParaRPr lang="en-US">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214f2bb</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*21</a:t>
                      </a:r>
                      <a:endParaRPr lang="en-US" dirty="0">
                        <a:solidFill>
                          <a:schemeClr val="tx1"/>
                        </a:solidFill>
                      </a:endParaRPr>
                    </a:p>
                  </a:txBody>
                  <a:tcPr/>
                </a:tc>
                <a:tc>
                  <a:txBody>
                    <a:bodyPr/>
                    <a:lstStyle/>
                    <a:p>
                      <a:pPr algn="r"/>
                      <a:r>
                        <a:rPr lang="en-US" dirty="0"/>
                        <a:t>3</a:t>
                      </a:r>
                      <a:endParaRPr lang="en-US" dirty="0">
                        <a:solidFill>
                          <a:schemeClr val="tx1"/>
                        </a:solidFill>
                      </a:endParaRPr>
                    </a:p>
                  </a:txBody>
                  <a:tcPr/>
                </a:tc>
                <a:extLst>
                  <a:ext uri="{0D108BD9-81ED-4DB2-BD59-A6C34878D82A}">
                    <a16:rowId xmlns:a16="http://schemas.microsoft.com/office/drawing/2014/main" val="339822053"/>
                  </a:ext>
                </a:extLst>
              </a:tr>
              <a:tr h="322737">
                <a:tc>
                  <a:txBody>
                    <a:bodyPr/>
                    <a:lstStyle/>
                    <a:p>
                      <a:r>
                        <a:rPr lang="en-US" dirty="0" err="1"/>
                        <a:t>pcapplusplus</a:t>
                      </a:r>
                      <a:endParaRPr lang="en-US" dirty="0">
                        <a:solidFill>
                          <a:schemeClr val="tx1"/>
                        </a:solidFill>
                      </a:endParaRPr>
                    </a:p>
                  </a:txBody>
                  <a:tcPr/>
                </a:tc>
                <a:tc>
                  <a:txBody>
                    <a:bodyPr/>
                    <a:lstStyle/>
                    <a:p>
                      <a:pPr algn="r" rtl="0" fontAlgn="b"/>
                      <a:r>
                        <a:rPr lang="en-US">
                          <a:effectLst/>
                        </a:rPr>
                        <a:t>64,805</a:t>
                      </a:r>
                      <a:endParaRPr lang="en-US">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4b1d0554</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3</a:t>
                      </a:r>
                      <a:endParaRPr lang="en-US" dirty="0">
                        <a:solidFill>
                          <a:schemeClr val="tx1"/>
                        </a:solidFill>
                      </a:endParaRPr>
                    </a:p>
                  </a:txBody>
                  <a:tcPr/>
                </a:tc>
                <a:tc>
                  <a:txBody>
                    <a:bodyPr/>
                    <a:lstStyle/>
                    <a:p>
                      <a:pPr algn="r"/>
                      <a:r>
                        <a:rPr lang="en-US" dirty="0"/>
                        <a:t>8</a:t>
                      </a:r>
                      <a:endParaRPr lang="en-US" dirty="0">
                        <a:solidFill>
                          <a:schemeClr val="tx1"/>
                        </a:solidFill>
                      </a:endParaRPr>
                    </a:p>
                  </a:txBody>
                  <a:tcPr/>
                </a:tc>
                <a:extLst>
                  <a:ext uri="{0D108BD9-81ED-4DB2-BD59-A6C34878D82A}">
                    <a16:rowId xmlns:a16="http://schemas.microsoft.com/office/drawing/2014/main" val="1599580495"/>
                  </a:ext>
                </a:extLst>
              </a:tr>
              <a:tr h="322737">
                <a:tc>
                  <a:txBody>
                    <a:bodyPr/>
                    <a:lstStyle/>
                    <a:p>
                      <a:r>
                        <a:rPr lang="en-US" dirty="0" err="1"/>
                        <a:t>sql</a:t>
                      </a:r>
                      <a:r>
                        <a:rPr lang="en-US" dirty="0"/>
                        <a:t>-parser</a:t>
                      </a:r>
                      <a:endParaRPr lang="en-US" dirty="0">
                        <a:solidFill>
                          <a:schemeClr val="tx1"/>
                        </a:solidFill>
                      </a:endParaRPr>
                    </a:p>
                  </a:txBody>
                  <a:tcPr/>
                </a:tc>
                <a:tc>
                  <a:txBody>
                    <a:bodyPr/>
                    <a:lstStyle/>
                    <a:p>
                      <a:pPr algn="r" rtl="0" fontAlgn="b"/>
                      <a:r>
                        <a:rPr lang="en-US" dirty="0">
                          <a:effectLst/>
                        </a:rPr>
                        <a:t>13,332</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44f66fd</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*42</a:t>
                      </a:r>
                      <a:endParaRPr lang="en-US" dirty="0">
                        <a:solidFill>
                          <a:schemeClr val="tx1"/>
                        </a:solidFill>
                      </a:endParaRPr>
                    </a:p>
                  </a:txBody>
                  <a:tcPr/>
                </a:tc>
                <a:tc>
                  <a:txBody>
                    <a:bodyPr/>
                    <a:lstStyle/>
                    <a:p>
                      <a:pPr algn="r"/>
                      <a:r>
                        <a:rPr lang="en-US" dirty="0"/>
                        <a:t>3</a:t>
                      </a:r>
                      <a:endParaRPr lang="en-US" dirty="0">
                        <a:solidFill>
                          <a:schemeClr val="tx1"/>
                        </a:solidFill>
                      </a:endParaRPr>
                    </a:p>
                  </a:txBody>
                  <a:tcPr/>
                </a:tc>
                <a:extLst>
                  <a:ext uri="{0D108BD9-81ED-4DB2-BD59-A6C34878D82A}">
                    <a16:rowId xmlns:a16="http://schemas.microsoft.com/office/drawing/2014/main" val="424084611"/>
                  </a:ext>
                </a:extLst>
              </a:tr>
              <a:tr h="322737">
                <a:tc>
                  <a:txBody>
                    <a:bodyPr/>
                    <a:lstStyle/>
                    <a:p>
                      <a:r>
                        <a:rPr lang="en-US" dirty="0" err="1"/>
                        <a:t>xpdf</a:t>
                      </a:r>
                      <a:endParaRPr lang="en-US" dirty="0">
                        <a:solidFill>
                          <a:schemeClr val="tx1"/>
                        </a:solidFill>
                      </a:endParaRPr>
                    </a:p>
                  </a:txBody>
                  <a:tcPr/>
                </a:tc>
                <a:tc>
                  <a:txBody>
                    <a:bodyPr/>
                    <a:lstStyle/>
                    <a:p>
                      <a:pPr algn="r" rtl="0" fontAlgn="b"/>
                      <a:r>
                        <a:rPr lang="en-US" dirty="0">
                          <a:effectLst/>
                        </a:rPr>
                        <a:t>125,529</a:t>
                      </a:r>
                      <a:endParaRPr lang="en-US" dirty="0">
                        <a:solidFill>
                          <a:schemeClr val="tx1"/>
                        </a:solidFill>
                        <a:effectLst/>
                      </a:endParaRPr>
                    </a:p>
                  </a:txBody>
                  <a:tcPr marL="28575" marR="28575" marT="19050" marB="19050" anchor="b"/>
                </a:tc>
                <a:tc>
                  <a:txBody>
                    <a:bodyPr/>
                    <a:lstStyle/>
                    <a:p>
                      <a:pPr algn="ctr" rtl="0" fontAlgn="b"/>
                      <a:r>
                        <a:rPr lang="en-US" dirty="0">
                          <a:effectLst/>
                          <a:latin typeface="Consolas" panose="020B0609020204030204" pitchFamily="49" charset="0"/>
                        </a:rPr>
                        <a:t>4.0.3</a:t>
                      </a:r>
                      <a:endParaRPr lang="en-US" dirty="0">
                        <a:solidFill>
                          <a:schemeClr val="tx1"/>
                        </a:solidFill>
                        <a:effectLst/>
                        <a:latin typeface="Consolas" panose="020B0609020204030204" pitchFamily="49" charset="0"/>
                      </a:endParaRPr>
                    </a:p>
                  </a:txBody>
                  <a:tcPr marL="28575" marR="28575" marT="19050" marB="19050" anchor="b"/>
                </a:tc>
                <a:tc>
                  <a:txBody>
                    <a:bodyPr/>
                    <a:lstStyle/>
                    <a:p>
                      <a:pPr algn="r"/>
                      <a:r>
                        <a:rPr lang="en-US" dirty="0"/>
                        <a:t>3</a:t>
                      </a:r>
                      <a:endParaRPr lang="en-US" dirty="0">
                        <a:solidFill>
                          <a:schemeClr val="tx1"/>
                        </a:solidFill>
                      </a:endParaRPr>
                    </a:p>
                  </a:txBody>
                  <a:tcPr/>
                </a:tc>
                <a:tc>
                  <a:txBody>
                    <a:bodyPr/>
                    <a:lstStyle/>
                    <a:p>
                      <a:pPr algn="r"/>
                      <a:r>
                        <a:rPr lang="en-US" dirty="0"/>
                        <a:t>18</a:t>
                      </a:r>
                      <a:endParaRPr lang="en-US" dirty="0">
                        <a:solidFill>
                          <a:schemeClr val="tx1"/>
                        </a:solidFill>
                      </a:endParaRPr>
                    </a:p>
                  </a:txBody>
                  <a:tcPr/>
                </a:tc>
                <a:extLst>
                  <a:ext uri="{0D108BD9-81ED-4DB2-BD59-A6C34878D82A}">
                    <a16:rowId xmlns:a16="http://schemas.microsoft.com/office/drawing/2014/main" val="2325871349"/>
                  </a:ext>
                </a:extLst>
              </a:tr>
            </a:tbl>
          </a:graphicData>
        </a:graphic>
      </p:graphicFrame>
    </p:spTree>
    <p:extLst>
      <p:ext uri="{BB962C8B-B14F-4D97-AF65-F5344CB8AC3E}">
        <p14:creationId xmlns:p14="http://schemas.microsoft.com/office/powerpoint/2010/main" val="1423545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RQ1. General applicability of CLEMENTINE compared to CITRUS? (Exp. Result)</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24</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graphicFrame>
        <p:nvGraphicFramePr>
          <p:cNvPr id="5" name="Table 4">
            <a:extLst>
              <a:ext uri="{FF2B5EF4-FFF2-40B4-BE49-F238E27FC236}">
                <a16:creationId xmlns:a16="http://schemas.microsoft.com/office/drawing/2014/main" id="{A78A2BBE-EE76-4C62-B3F9-2D6B540B3B89}"/>
              </a:ext>
            </a:extLst>
          </p:cNvPr>
          <p:cNvGraphicFramePr>
            <a:graphicFrameLocks noGrp="1"/>
          </p:cNvGraphicFramePr>
          <p:nvPr>
            <p:extLst>
              <p:ext uri="{D42A27DB-BD31-4B8C-83A1-F6EECF244321}">
                <p14:modId xmlns:p14="http://schemas.microsoft.com/office/powerpoint/2010/main" val="621891355"/>
              </p:ext>
            </p:extLst>
          </p:nvPr>
        </p:nvGraphicFramePr>
        <p:xfrm>
          <a:off x="1422163" y="1756111"/>
          <a:ext cx="4839842" cy="3489960"/>
        </p:xfrm>
        <a:graphic>
          <a:graphicData uri="http://schemas.openxmlformats.org/drawingml/2006/table">
            <a:tbl>
              <a:tblPr/>
              <a:tblGrid>
                <a:gridCol w="2020106">
                  <a:extLst>
                    <a:ext uri="{9D8B030D-6E8A-4147-A177-3AD203B41FA5}">
                      <a16:colId xmlns:a16="http://schemas.microsoft.com/office/drawing/2014/main" val="2978322222"/>
                    </a:ext>
                  </a:extLst>
                </a:gridCol>
                <a:gridCol w="1409868">
                  <a:extLst>
                    <a:ext uri="{9D8B030D-6E8A-4147-A177-3AD203B41FA5}">
                      <a16:colId xmlns:a16="http://schemas.microsoft.com/office/drawing/2014/main" val="4247409212"/>
                    </a:ext>
                  </a:extLst>
                </a:gridCol>
                <a:gridCol w="1409868">
                  <a:extLst>
                    <a:ext uri="{9D8B030D-6E8A-4147-A177-3AD203B41FA5}">
                      <a16:colId xmlns:a16="http://schemas.microsoft.com/office/drawing/2014/main" val="1554202520"/>
                    </a:ext>
                  </a:extLst>
                </a:gridCol>
              </a:tblGrid>
              <a:tr h="247596">
                <a:tc rowSpan="2">
                  <a:txBody>
                    <a:bodyPr/>
                    <a:lstStyle/>
                    <a:p>
                      <a:pPr algn="ctr" rtl="0" fontAlgn="b"/>
                      <a:r>
                        <a:rPr lang="en-US" b="1" dirty="0">
                          <a:effectLst/>
                        </a:rPr>
                        <a:t>Subject</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a:r>
                        <a:rPr lang="en-US" b="1" dirty="0"/>
                        <a:t>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BCE2E6"/>
                    </a:solidFill>
                  </a:tcPr>
                </a:tc>
                <a:tc hMerge="1">
                  <a:txBody>
                    <a:bodyPr/>
                    <a:lstStyle/>
                    <a:p>
                      <a:pPr algn="ctr" rtl="0" fontAlgn="b"/>
                      <a:endParaRPr lang="en-US" b="1"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039610120"/>
                  </a:ext>
                </a:extLst>
              </a:tr>
              <a:tr h="247596">
                <a:tc vMerge="1">
                  <a:txBody>
                    <a:bodyPr/>
                    <a:lstStyle/>
                    <a:p>
                      <a:endParaRPr lang="en-US"/>
                    </a:p>
                  </a:txBody>
                  <a:tcPr/>
                </a:tc>
                <a:tc>
                  <a:txBody>
                    <a:bodyPr/>
                    <a:lstStyle/>
                    <a:p>
                      <a:pPr algn="ctr" rtl="0" fontAlgn="b"/>
                      <a:r>
                        <a:rPr lang="en-US" b="1" dirty="0">
                          <a:effectLst/>
                        </a:rPr>
                        <a:t>CITRUS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CLEMENTINE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897013670"/>
                  </a:ext>
                </a:extLst>
              </a:tr>
              <a:tr h="247596">
                <a:tc>
                  <a:txBody>
                    <a:bodyPr/>
                    <a:lstStyle/>
                    <a:p>
                      <a:pPr rtl="0" fontAlgn="b"/>
                      <a:r>
                        <a:rPr lang="en-US" dirty="0">
                          <a:effectLst/>
                        </a:rPr>
                        <a:t>clip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UNCOMP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762620"/>
                  </a:ext>
                </a:extLst>
              </a:tr>
              <a:tr h="247596">
                <a:tc>
                  <a:txBody>
                    <a:bodyPr/>
                    <a:lstStyle/>
                    <a:p>
                      <a:pPr rtl="0" fontAlgn="b"/>
                      <a:r>
                        <a:rPr lang="en-US" dirty="0">
                          <a:effectLst/>
                        </a:rPr>
                        <a:t>exiv2</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908403"/>
                  </a:ext>
                </a:extLst>
              </a:tr>
              <a:tr h="247596">
                <a:tc>
                  <a:txBody>
                    <a:bodyPr/>
                    <a:lstStyle/>
                    <a:p>
                      <a:pPr rtl="0" fontAlgn="b"/>
                      <a:r>
                        <a:rPr lang="en-US" dirty="0" err="1">
                          <a:effectLst/>
                        </a:rPr>
                        <a:t>gflags</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panose="020F0502020204030204"/>
                          <a:ea typeface="+mn-ea"/>
                          <a:cs typeface="+mn-cs"/>
                        </a:rPr>
                        <a:t>SUCCESS</a:t>
                      </a:r>
                      <a:endPar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709173"/>
                  </a:ext>
                </a:extLst>
              </a:tr>
              <a:tr h="247596">
                <a:tc>
                  <a:txBody>
                    <a:bodyPr/>
                    <a:lstStyle/>
                    <a:p>
                      <a:pPr rtl="0" fontAlgn="b"/>
                      <a:r>
                        <a:rPr lang="en-US" dirty="0" err="1">
                          <a:effectLst/>
                        </a:rPr>
                        <a:t>glog</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panose="020F0502020204030204"/>
                          <a:ea typeface="+mn-ea"/>
                          <a:cs typeface="+mn-cs"/>
                        </a:rPr>
                        <a:t>SUCCESS</a:t>
                      </a:r>
                      <a:endPar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886391"/>
                  </a:ext>
                </a:extLst>
              </a:tr>
              <a:tr h="247596">
                <a:tc>
                  <a:txBody>
                    <a:bodyPr/>
                    <a:lstStyle/>
                    <a:p>
                      <a:pPr rtl="0" fontAlgn="b"/>
                      <a:r>
                        <a:rPr lang="en-US" dirty="0" err="1">
                          <a:effectLst/>
                        </a:rPr>
                        <a:t>guetzli</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3117704"/>
                  </a:ext>
                </a:extLst>
              </a:tr>
              <a:tr h="247596">
                <a:tc>
                  <a:txBody>
                    <a:bodyPr/>
                    <a:lstStyle/>
                    <a:p>
                      <a:pPr rtl="0" fontAlgn="b"/>
                      <a:r>
                        <a:rPr lang="en-US" dirty="0" err="1">
                          <a:effectLst/>
                        </a:rPr>
                        <a:t>pcapplusplus</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172630"/>
                  </a:ext>
                </a:extLst>
              </a:tr>
              <a:tr h="247596">
                <a:tc>
                  <a:txBody>
                    <a:bodyPr/>
                    <a:lstStyle/>
                    <a:p>
                      <a:pPr rtl="0" fontAlgn="b"/>
                      <a:r>
                        <a:rPr lang="en-US" dirty="0" err="1">
                          <a:effectLst/>
                        </a:rPr>
                        <a:t>sql</a:t>
                      </a:r>
                      <a:r>
                        <a:rPr lang="en-US" dirty="0">
                          <a:effectLst/>
                        </a:rPr>
                        <a:t>-parser</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b="1" dirty="0">
                          <a:solidFill>
                            <a:srgbClr val="00B050"/>
                          </a:solidFill>
                          <a:effectLst/>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7409270"/>
                  </a:ext>
                </a:extLst>
              </a:tr>
              <a:tr h="247596">
                <a:tc>
                  <a:txBody>
                    <a:bodyPr/>
                    <a:lstStyle/>
                    <a:p>
                      <a:pPr rtl="0" fontAlgn="b"/>
                      <a:r>
                        <a:rPr lang="en-US" dirty="0" err="1">
                          <a:effectLst/>
                        </a:rPr>
                        <a:t>xpdf</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B050"/>
                          </a:solidFill>
                          <a:effectLst/>
                          <a:uLnTx/>
                          <a:uFillTx/>
                          <a:latin typeface="Calibri" panose="020F0502020204030204"/>
                          <a:ea typeface="+mn-ea"/>
                          <a:cs typeface="+mn-cs"/>
                        </a:rPr>
                        <a:t>SUCCESS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674401"/>
                  </a:ext>
                </a:extLst>
              </a:tr>
              <a:tr h="247596">
                <a:tc>
                  <a:txBody>
                    <a:bodyPr/>
                    <a:lstStyle/>
                    <a:p>
                      <a:pPr rtl="0" fontAlgn="b"/>
                      <a:r>
                        <a:rPr lang="en-US" b="1" dirty="0">
                          <a:effectLst/>
                        </a:rPr>
                        <a:t>Success Percentage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0" dirty="0">
                          <a:effectLst/>
                        </a:rPr>
                        <a:t>50%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solidFill>
                            <a:srgbClr val="00B050"/>
                          </a:solidFill>
                          <a:effectLst/>
                        </a:rPr>
                        <a:t>100%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40587254"/>
                  </a:ext>
                </a:extLst>
              </a:tr>
            </a:tbl>
          </a:graphicData>
        </a:graphic>
      </p:graphicFrame>
      <p:sp>
        <p:nvSpPr>
          <p:cNvPr id="6" name="Rectangle: Rounded Corners 5">
            <a:extLst>
              <a:ext uri="{FF2B5EF4-FFF2-40B4-BE49-F238E27FC236}">
                <a16:creationId xmlns:a16="http://schemas.microsoft.com/office/drawing/2014/main" id="{83A541B7-DCB3-450A-AFD8-C7E98C2E482C}"/>
              </a:ext>
            </a:extLst>
          </p:cNvPr>
          <p:cNvSpPr/>
          <p:nvPr/>
        </p:nvSpPr>
        <p:spPr>
          <a:xfrm>
            <a:off x="2517588" y="5587449"/>
            <a:ext cx="8133398" cy="1104130"/>
          </a:xfrm>
          <a:prstGeom prst="roundRect">
            <a:avLst>
              <a:gd name="adj" fmla="val 794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Answer to RQ1: </a:t>
            </a:r>
            <a:r>
              <a:rPr lang="en-US" dirty="0">
                <a:solidFill>
                  <a:schemeClr val="tx1"/>
                </a:solidFill>
              </a:rPr>
              <a:t>On the eight real-world C++ programs with different domains,</a:t>
            </a:r>
          </a:p>
          <a:p>
            <a:pPr algn="ctr"/>
            <a:r>
              <a:rPr lang="en-US" sz="2200" b="1" dirty="0">
                <a:solidFill>
                  <a:srgbClr val="FF0000"/>
                </a:solidFill>
              </a:rPr>
              <a:t>CLEMENTINE</a:t>
            </a:r>
            <a:r>
              <a:rPr lang="en-US" dirty="0">
                <a:solidFill>
                  <a:schemeClr val="tx1"/>
                </a:solidFill>
              </a:rPr>
              <a:t> is able to generate test cases </a:t>
            </a:r>
            <a:r>
              <a:rPr lang="en-US" sz="2200" b="1" dirty="0">
                <a:solidFill>
                  <a:srgbClr val="FF0000"/>
                </a:solidFill>
              </a:rPr>
              <a:t>for all eight</a:t>
            </a:r>
            <a:r>
              <a:rPr lang="en-US" dirty="0">
                <a:solidFill>
                  <a:schemeClr val="tx1"/>
                </a:solidFill>
              </a:rPr>
              <a:t> target programs</a:t>
            </a:r>
          </a:p>
          <a:p>
            <a:pPr algn="ctr"/>
            <a:r>
              <a:rPr lang="en-US" dirty="0">
                <a:solidFill>
                  <a:schemeClr val="tx1"/>
                </a:solidFill>
              </a:rPr>
              <a:t>while </a:t>
            </a:r>
            <a:r>
              <a:rPr lang="en-US" sz="2200" b="1" dirty="0">
                <a:solidFill>
                  <a:srgbClr val="FF0000"/>
                </a:solidFill>
              </a:rPr>
              <a:t>CITRUS</a:t>
            </a:r>
            <a:r>
              <a:rPr lang="en-US" dirty="0">
                <a:solidFill>
                  <a:schemeClr val="tx1"/>
                </a:solidFill>
              </a:rPr>
              <a:t> is able to generate test cases </a:t>
            </a:r>
            <a:r>
              <a:rPr lang="en-US" sz="2200" b="1" dirty="0">
                <a:solidFill>
                  <a:srgbClr val="FF0000"/>
                </a:solidFill>
              </a:rPr>
              <a:t>for only four</a:t>
            </a:r>
            <a:r>
              <a:rPr lang="en-US" dirty="0">
                <a:solidFill>
                  <a:schemeClr val="tx1"/>
                </a:solidFill>
              </a:rPr>
              <a:t> target programs</a:t>
            </a:r>
          </a:p>
        </p:txBody>
      </p:sp>
      <p:sp>
        <p:nvSpPr>
          <p:cNvPr id="8" name="Rectangle: Rounded Corners 7">
            <a:extLst>
              <a:ext uri="{FF2B5EF4-FFF2-40B4-BE49-F238E27FC236}">
                <a16:creationId xmlns:a16="http://schemas.microsoft.com/office/drawing/2014/main" id="{5F14EA00-CE3F-417D-A9FB-9CE4D747AF86}"/>
              </a:ext>
            </a:extLst>
          </p:cNvPr>
          <p:cNvSpPr/>
          <p:nvPr/>
        </p:nvSpPr>
        <p:spPr>
          <a:xfrm>
            <a:off x="6753654" y="1756111"/>
            <a:ext cx="4145994" cy="2623384"/>
          </a:xfrm>
          <a:prstGeom prst="roundRect">
            <a:avLst>
              <a:gd name="adj" fmla="val 133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SUCCESS: The tool successfully generate test case to test the target program</a:t>
            </a:r>
          </a:p>
          <a:p>
            <a:endParaRPr lang="en-US" b="1" dirty="0">
              <a:solidFill>
                <a:schemeClr val="tx1"/>
              </a:solidFill>
            </a:endParaRPr>
          </a:p>
          <a:p>
            <a:r>
              <a:rPr lang="en-US" b="1" dirty="0">
                <a:solidFill>
                  <a:schemeClr val="tx1"/>
                </a:solidFill>
              </a:rPr>
              <a:t>UNCOMP: All the generated test case is uncompilable</a:t>
            </a:r>
            <a:r>
              <a:rPr lang="en-US" sz="1600" b="1" dirty="0">
                <a:solidFill>
                  <a:schemeClr val="tx1"/>
                </a:solidFill>
              </a:rPr>
              <a:t> </a:t>
            </a:r>
            <a:r>
              <a:rPr lang="en-US" sz="1600" dirty="0">
                <a:solidFill>
                  <a:schemeClr val="tx1"/>
                </a:solidFill>
              </a:rPr>
              <a:t>due to method redefinition problem (explained in the slide 9)</a:t>
            </a:r>
          </a:p>
          <a:p>
            <a:endParaRPr lang="en-US" sz="1600" b="1" dirty="0">
              <a:solidFill>
                <a:schemeClr val="tx1"/>
              </a:solidFill>
            </a:endParaRPr>
          </a:p>
          <a:p>
            <a:r>
              <a:rPr lang="en-US" b="1" dirty="0">
                <a:solidFill>
                  <a:schemeClr val="tx1"/>
                </a:solidFill>
              </a:rPr>
              <a:t>CRASH: The tool crashed</a:t>
            </a:r>
            <a:r>
              <a:rPr lang="en-US" sz="1600" b="1" dirty="0">
                <a:solidFill>
                  <a:schemeClr val="tx1"/>
                </a:solidFill>
              </a:rPr>
              <a:t> </a:t>
            </a:r>
            <a:r>
              <a:rPr lang="en-US" sz="1600" dirty="0">
                <a:solidFill>
                  <a:schemeClr val="tx1"/>
                </a:solidFill>
              </a:rPr>
              <a:t>during testing the subject due to internal bug</a:t>
            </a:r>
            <a:endParaRPr lang="en-US" sz="1600" b="1" dirty="0">
              <a:solidFill>
                <a:schemeClr val="tx1"/>
              </a:solidFill>
            </a:endParaRPr>
          </a:p>
        </p:txBody>
      </p:sp>
    </p:spTree>
    <p:extLst>
      <p:ext uri="{BB962C8B-B14F-4D97-AF65-F5344CB8AC3E}">
        <p14:creationId xmlns:p14="http://schemas.microsoft.com/office/powerpoint/2010/main" val="1309271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RQ1. General applicability of CLEMENTINE compared to CITRUS? (CITRUS Crash Explanation)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25</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10" name="Content Placeholder 6">
            <a:extLst>
              <a:ext uri="{FF2B5EF4-FFF2-40B4-BE49-F238E27FC236}">
                <a16:creationId xmlns:a16="http://schemas.microsoft.com/office/drawing/2014/main" id="{77E84E67-3326-4008-A64A-27327ED325AE}"/>
              </a:ext>
            </a:extLst>
          </p:cNvPr>
          <p:cNvSpPr txBox="1">
            <a:spLocks/>
          </p:cNvSpPr>
          <p:nvPr/>
        </p:nvSpPr>
        <p:spPr>
          <a:xfrm>
            <a:off x="762000" y="1567132"/>
            <a:ext cx="10972800" cy="5159804"/>
          </a:xfrm>
          <a:prstGeom prst="rect">
            <a:avLst/>
          </a:prstGeom>
        </p:spPr>
        <p:txBody>
          <a:bodyPr vert="horz">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US" sz="2000" dirty="0"/>
              <a:t>CITRUS excludes all function that requires a class whose “object creator” function is not detected </a:t>
            </a:r>
          </a:p>
          <a:p>
            <a:pPr lvl="1"/>
            <a:r>
              <a:rPr lang="en-US" sz="1800" dirty="0"/>
              <a:t>Object creator is a function to construct an instance of a class (e.g., constructor, static constructor)</a:t>
            </a:r>
          </a:p>
          <a:p>
            <a:r>
              <a:rPr lang="en-US" sz="2000" dirty="0"/>
              <a:t>However, </a:t>
            </a:r>
            <a:r>
              <a:rPr lang="en-US" sz="2000" b="1" dirty="0"/>
              <a:t>CITRUS failed to exclude all such functions due to an internal bug</a:t>
            </a:r>
          </a:p>
          <a:p>
            <a:r>
              <a:rPr lang="en-US" sz="2000" dirty="0"/>
              <a:t>Therefore, </a:t>
            </a:r>
            <a:r>
              <a:rPr lang="en-US" sz="2000" b="1" dirty="0">
                <a:solidFill>
                  <a:srgbClr val="FF0000"/>
                </a:solidFill>
              </a:rPr>
              <a:t>CITRUS crashed </a:t>
            </a:r>
            <a:r>
              <a:rPr lang="en-US" sz="2000" dirty="0"/>
              <a:t>when creating test case to test such function</a:t>
            </a:r>
          </a:p>
          <a:p>
            <a:pPr lvl="1"/>
            <a:r>
              <a:rPr lang="en-US" sz="1800" dirty="0"/>
              <a:t>To be specific, CITRUS crashed when selecting object creator to construct an instance of class whose “object creator” function is not detected</a:t>
            </a:r>
          </a:p>
        </p:txBody>
      </p:sp>
      <p:sp>
        <p:nvSpPr>
          <p:cNvPr id="11" name="Rectangle 10">
            <a:extLst>
              <a:ext uri="{FF2B5EF4-FFF2-40B4-BE49-F238E27FC236}">
                <a16:creationId xmlns:a16="http://schemas.microsoft.com/office/drawing/2014/main" id="{98506C10-FF56-48DE-A73A-1DEDAFA73827}"/>
              </a:ext>
            </a:extLst>
          </p:cNvPr>
          <p:cNvSpPr/>
          <p:nvPr/>
        </p:nvSpPr>
        <p:spPr>
          <a:xfrm>
            <a:off x="128296" y="4251291"/>
            <a:ext cx="7209206" cy="1429294"/>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prstClr val="black"/>
                </a:solidFill>
              </a:rPr>
              <a:t>// CITRUS’s Pseudocode of selecting object creator of a class</a:t>
            </a:r>
          </a:p>
          <a:p>
            <a:endParaRPr lang="en-US" sz="1600" b="1" dirty="0">
              <a:solidFill>
                <a:prstClr val="black"/>
              </a:solidFill>
            </a:endParaRPr>
          </a:p>
          <a:p>
            <a:r>
              <a:rPr lang="en-US" sz="1400" dirty="0">
                <a:solidFill>
                  <a:srgbClr val="267F99"/>
                </a:solidFill>
                <a:latin typeface="Consolas" panose="020B0609020204030204" pitchFamily="49" charset="0"/>
              </a:rPr>
              <a:t>vector</a:t>
            </a:r>
            <a:r>
              <a:rPr lang="en-US" sz="1400" dirty="0">
                <a:solidFill>
                  <a:srgbClr val="000000"/>
                </a:solidFill>
                <a:latin typeface="Consolas" panose="020B0609020204030204" pitchFamily="49" charset="0"/>
              </a:rPr>
              <a:t>&lt;</a:t>
            </a:r>
            <a:r>
              <a:rPr lang="en-US" sz="1400" dirty="0" err="1">
                <a:solidFill>
                  <a:srgbClr val="000000"/>
                </a:solidFill>
                <a:latin typeface="Consolas" panose="020B0609020204030204" pitchFamily="49" charset="0"/>
              </a:rPr>
              <a:t>ObjCreator</a:t>
            </a:r>
            <a:r>
              <a:rPr lang="en-US" sz="1400" dirty="0">
                <a:solidFill>
                  <a:srgbClr val="000000"/>
                </a:solidFill>
                <a:latin typeface="Consolas" panose="020B0609020204030204" pitchFamily="49" charset="0"/>
              </a:rPr>
              <a:t>&gt; </a:t>
            </a:r>
            <a:r>
              <a:rPr lang="en-US" sz="1400" dirty="0" err="1">
                <a:solidFill>
                  <a:srgbClr val="001080"/>
                </a:solidFill>
                <a:latin typeface="Consolas" panose="020B0609020204030204" pitchFamily="49" charset="0"/>
              </a:rPr>
              <a:t>cls_obj_creators</a:t>
            </a:r>
            <a:r>
              <a:rPr lang="en-US" sz="1400" dirty="0">
                <a:solidFill>
                  <a:srgbClr val="000000"/>
                </a:solidFill>
                <a:latin typeface="Consolas" panose="020B0609020204030204" pitchFamily="49" charset="0"/>
              </a:rPr>
              <a:t> = </a:t>
            </a:r>
            <a:r>
              <a:rPr lang="en-US" sz="1400" dirty="0" err="1">
                <a:solidFill>
                  <a:srgbClr val="001080"/>
                </a:solidFill>
                <a:latin typeface="Consolas" panose="020B0609020204030204" pitchFamily="49" charset="0"/>
              </a:rPr>
              <a:t>class_type</a:t>
            </a:r>
            <a:r>
              <a:rPr lang="en-US" sz="1400" dirty="0" err="1">
                <a:solidFill>
                  <a:srgbClr val="000000"/>
                </a:solidFill>
                <a:latin typeface="Consolas" panose="020B0609020204030204" pitchFamily="49" charset="0"/>
              </a:rPr>
              <a:t>.</a:t>
            </a:r>
            <a:r>
              <a:rPr lang="en-US" sz="1400" dirty="0" err="1">
                <a:solidFill>
                  <a:srgbClr val="795E26"/>
                </a:solidFill>
                <a:latin typeface="Consolas" panose="020B0609020204030204" pitchFamily="49" charset="0"/>
              </a:rPr>
              <a:t>getObjectCreators</a:t>
            </a:r>
            <a:r>
              <a:rPr lang="en-US" sz="1400" dirty="0">
                <a:solidFill>
                  <a:srgbClr val="000000"/>
                </a:solidFill>
                <a:latin typeface="Consolas" panose="020B0609020204030204" pitchFamily="49" charset="0"/>
              </a:rPr>
              <a:t>(); </a:t>
            </a:r>
            <a:endParaRPr lang="en-US" sz="1400" dirty="0">
              <a:solidFill>
                <a:srgbClr val="00B050"/>
              </a:solidFill>
              <a:latin typeface="Consolas" panose="020B0609020204030204" pitchFamily="49" charset="0"/>
            </a:endParaRPr>
          </a:p>
          <a:p>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idx</a:t>
            </a:r>
            <a:r>
              <a:rPr lang="en-US" sz="1400" dirty="0">
                <a:solidFill>
                  <a:srgbClr val="000000"/>
                </a:solidFill>
                <a:latin typeface="Consolas" panose="020B0609020204030204" pitchFamily="49" charset="0"/>
              </a:rPr>
              <a:t> = </a:t>
            </a:r>
            <a:r>
              <a:rPr lang="en-US" sz="1400" dirty="0" err="1">
                <a:solidFill>
                  <a:srgbClr val="001080"/>
                </a:solidFill>
                <a:latin typeface="Consolas" panose="020B0609020204030204" pitchFamily="49" charset="0"/>
              </a:rPr>
              <a:t>RandInt</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1080"/>
                </a:solidFill>
                <a:latin typeface="Consolas" panose="020B0609020204030204" pitchFamily="49" charset="0"/>
              </a:rPr>
              <a:t>cls_obj_creators</a:t>
            </a:r>
            <a:r>
              <a:rPr lang="en-US" sz="1400" dirty="0" err="1">
                <a:solidFill>
                  <a:srgbClr val="000000"/>
                </a:solidFill>
                <a:latin typeface="Consolas" panose="020B0609020204030204" pitchFamily="49" charset="0"/>
              </a:rPr>
              <a:t>.</a:t>
            </a:r>
            <a:r>
              <a:rPr lang="en-US" sz="1400" dirty="0" err="1">
                <a:solidFill>
                  <a:srgbClr val="795E26"/>
                </a:solidFill>
                <a:latin typeface="Consolas" panose="020B0609020204030204" pitchFamily="49" charset="0"/>
              </a:rPr>
              <a:t>size</a:t>
            </a:r>
            <a:r>
              <a:rPr lang="en-US" sz="1400" dirty="0">
                <a:solidFill>
                  <a:srgbClr val="000000"/>
                </a:solidFill>
                <a:latin typeface="Consolas" panose="020B0609020204030204" pitchFamily="49" charset="0"/>
              </a:rPr>
              <a:t>()); </a:t>
            </a:r>
          </a:p>
          <a:p>
            <a:r>
              <a:rPr lang="en-US" sz="1400" dirty="0" err="1">
                <a:solidFill>
                  <a:srgbClr val="000000"/>
                </a:solidFill>
                <a:latin typeface="Consolas" panose="020B0609020204030204" pitchFamily="49" charset="0"/>
              </a:rPr>
              <a:t>ObjCreator</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selected_creator</a:t>
            </a:r>
            <a:r>
              <a:rPr lang="en-US" sz="1400" dirty="0">
                <a:solidFill>
                  <a:srgbClr val="000000"/>
                </a:solidFill>
                <a:latin typeface="Consolas" panose="020B0609020204030204" pitchFamily="49" charset="0"/>
              </a:rPr>
              <a:t> = </a:t>
            </a:r>
            <a:r>
              <a:rPr lang="en-US" sz="1400" dirty="0" err="1">
                <a:solidFill>
                  <a:srgbClr val="001080"/>
                </a:solidFill>
                <a:latin typeface="Consolas" panose="020B0609020204030204" pitchFamily="49" charset="0"/>
              </a:rPr>
              <a:t>cls_obj_creators</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idx</a:t>
            </a:r>
            <a:r>
              <a:rPr lang="en-US" sz="1400" dirty="0">
                <a:solidFill>
                  <a:srgbClr val="000000"/>
                </a:solidFill>
                <a:latin typeface="Consolas" panose="020B0609020204030204" pitchFamily="49" charset="0"/>
              </a:rPr>
              <a:t>]; </a:t>
            </a:r>
            <a:endParaRPr lang="en-US" sz="1400" b="1" dirty="0">
              <a:solidFill>
                <a:srgbClr val="FF0000"/>
              </a:solidFill>
              <a:latin typeface="Consolas" panose="020B0609020204030204" pitchFamily="49" charset="0"/>
            </a:endParaRPr>
          </a:p>
          <a:p>
            <a:endParaRPr lang="en-US" sz="1400" dirty="0">
              <a:solidFill>
                <a:srgbClr val="0000FF"/>
              </a:solidFill>
              <a:latin typeface="Consolas" panose="020B0609020204030204" pitchFamily="49" charset="0"/>
            </a:endParaRPr>
          </a:p>
        </p:txBody>
      </p:sp>
      <p:sp>
        <p:nvSpPr>
          <p:cNvPr id="12" name="Rectangle: Rounded Corners 11">
            <a:extLst>
              <a:ext uri="{FF2B5EF4-FFF2-40B4-BE49-F238E27FC236}">
                <a16:creationId xmlns:a16="http://schemas.microsoft.com/office/drawing/2014/main" id="{736C61DB-A067-4505-BB4C-DF6046FC5401}"/>
              </a:ext>
            </a:extLst>
          </p:cNvPr>
          <p:cNvSpPr/>
          <p:nvPr/>
        </p:nvSpPr>
        <p:spPr>
          <a:xfrm>
            <a:off x="7529144" y="3744443"/>
            <a:ext cx="4267200" cy="1100092"/>
          </a:xfrm>
          <a:prstGeom prst="roundRect">
            <a:avLst>
              <a:gd name="adj" fmla="val 5500"/>
            </a:avLst>
          </a:prstGeom>
          <a:ln w="285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en-US" b="1" dirty="0">
                <a:highlight>
                  <a:srgbClr val="FFFF00"/>
                </a:highlight>
              </a:rPr>
              <a:t>1.</a:t>
            </a:r>
            <a:r>
              <a:rPr lang="en-US" sz="1600" dirty="0"/>
              <a:t> Get the list of object creators of a class.</a:t>
            </a:r>
          </a:p>
          <a:p>
            <a:r>
              <a:rPr lang="en-US" sz="1600" dirty="0"/>
              <a:t>But, </a:t>
            </a:r>
            <a:r>
              <a:rPr lang="en-US" b="1" dirty="0"/>
              <a:t>the size of </a:t>
            </a:r>
            <a:r>
              <a:rPr lang="en-US" sz="1600" b="1" dirty="0" err="1">
                <a:solidFill>
                  <a:srgbClr val="00B050"/>
                </a:solidFill>
                <a:latin typeface="Consolas" panose="020B0609020204030204" pitchFamily="49" charset="0"/>
              </a:rPr>
              <a:t>cls_obj_creators</a:t>
            </a:r>
            <a:r>
              <a:rPr lang="en-US" b="1" dirty="0"/>
              <a:t> is 0 </a:t>
            </a:r>
            <a:r>
              <a:rPr lang="en-US" sz="1600" dirty="0"/>
              <a:t>since CITRUS failed to detect the object creator of a given class </a:t>
            </a:r>
          </a:p>
        </p:txBody>
      </p:sp>
      <p:sp>
        <p:nvSpPr>
          <p:cNvPr id="13" name="Rectangle: Rounded Corners 12">
            <a:extLst>
              <a:ext uri="{FF2B5EF4-FFF2-40B4-BE49-F238E27FC236}">
                <a16:creationId xmlns:a16="http://schemas.microsoft.com/office/drawing/2014/main" id="{C4084C71-1AA8-45F7-AB20-997B83E8E8E1}"/>
              </a:ext>
            </a:extLst>
          </p:cNvPr>
          <p:cNvSpPr/>
          <p:nvPr/>
        </p:nvSpPr>
        <p:spPr>
          <a:xfrm>
            <a:off x="7530791" y="5723783"/>
            <a:ext cx="4267199" cy="656358"/>
          </a:xfrm>
          <a:prstGeom prst="roundRect">
            <a:avLst>
              <a:gd name="adj" fmla="val 5500"/>
            </a:avLst>
          </a:prstGeom>
          <a:ln w="285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en-US" b="1" dirty="0">
                <a:highlight>
                  <a:srgbClr val="FFFF00"/>
                </a:highlight>
              </a:rPr>
              <a:t>3.</a:t>
            </a:r>
            <a:r>
              <a:rPr lang="en-US" sz="1600" dirty="0"/>
              <a:t> </a:t>
            </a:r>
            <a:r>
              <a:rPr lang="en-US" sz="1600" b="1" dirty="0">
                <a:solidFill>
                  <a:srgbClr val="FF0000"/>
                </a:solidFill>
                <a:latin typeface="Consolas" panose="020B0609020204030204" pitchFamily="49" charset="0"/>
              </a:rPr>
              <a:t>SEGMENTATION-FAULT</a:t>
            </a:r>
            <a:r>
              <a:rPr lang="en-US" b="1" dirty="0"/>
              <a:t> occurred</a:t>
            </a:r>
            <a:r>
              <a:rPr lang="en-US" sz="1600" dirty="0"/>
              <a:t> due to accessing 0-sized vector (i.e., </a:t>
            </a:r>
            <a:r>
              <a:rPr lang="en-US" sz="1400" b="1" dirty="0" err="1">
                <a:solidFill>
                  <a:srgbClr val="00B050"/>
                </a:solidFill>
                <a:latin typeface="Consolas" panose="020B0609020204030204" pitchFamily="49" charset="0"/>
              </a:rPr>
              <a:t>cls_obj_creators</a:t>
            </a:r>
            <a:r>
              <a:rPr lang="en-US" sz="1600" dirty="0"/>
              <a:t>)</a:t>
            </a:r>
          </a:p>
        </p:txBody>
      </p:sp>
      <p:sp>
        <p:nvSpPr>
          <p:cNvPr id="14" name="Rectangle: Rounded Corners 13">
            <a:extLst>
              <a:ext uri="{FF2B5EF4-FFF2-40B4-BE49-F238E27FC236}">
                <a16:creationId xmlns:a16="http://schemas.microsoft.com/office/drawing/2014/main" id="{333AB624-3783-4DA6-B7BF-E0B14D6571E2}"/>
              </a:ext>
            </a:extLst>
          </p:cNvPr>
          <p:cNvSpPr/>
          <p:nvPr/>
        </p:nvSpPr>
        <p:spPr>
          <a:xfrm>
            <a:off x="7530791" y="4996935"/>
            <a:ext cx="4267199" cy="534762"/>
          </a:xfrm>
          <a:prstGeom prst="roundRect">
            <a:avLst>
              <a:gd name="adj" fmla="val 5500"/>
            </a:avLst>
          </a:prstGeom>
          <a:ln w="285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en-US" b="1" dirty="0">
                <a:highlight>
                  <a:srgbClr val="FFFF00"/>
                </a:highlight>
              </a:rPr>
              <a:t>2.</a:t>
            </a:r>
            <a:r>
              <a:rPr lang="en-US" dirty="0"/>
              <a:t> </a:t>
            </a:r>
            <a:r>
              <a:rPr lang="en-US" sz="1600" dirty="0"/>
              <a:t>Select a random integer within the size of object creator</a:t>
            </a:r>
          </a:p>
        </p:txBody>
      </p:sp>
      <p:cxnSp>
        <p:nvCxnSpPr>
          <p:cNvPr id="15" name="Straight Arrow Connector 14">
            <a:extLst>
              <a:ext uri="{FF2B5EF4-FFF2-40B4-BE49-F238E27FC236}">
                <a16:creationId xmlns:a16="http://schemas.microsoft.com/office/drawing/2014/main" id="{B82516C5-9016-4A9E-8AF5-5E3BE1C28210}"/>
              </a:ext>
            </a:extLst>
          </p:cNvPr>
          <p:cNvCxnSpPr>
            <a:cxnSpLocks/>
            <a:endCxn id="12" idx="1"/>
          </p:cNvCxnSpPr>
          <p:nvPr/>
        </p:nvCxnSpPr>
        <p:spPr>
          <a:xfrm flipV="1">
            <a:off x="7004050" y="4294489"/>
            <a:ext cx="525094" cy="6077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978814F-CA69-47EC-8B3A-42888D985749}"/>
              </a:ext>
            </a:extLst>
          </p:cNvPr>
          <p:cNvCxnSpPr>
            <a:cxnSpLocks/>
            <a:endCxn id="14" idx="1"/>
          </p:cNvCxnSpPr>
          <p:nvPr/>
        </p:nvCxnSpPr>
        <p:spPr>
          <a:xfrm>
            <a:off x="5070087" y="5138406"/>
            <a:ext cx="2460704" cy="1259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7F3519F-F9D6-44FB-9B04-97E82B02452C}"/>
              </a:ext>
            </a:extLst>
          </p:cNvPr>
          <p:cNvCxnSpPr>
            <a:cxnSpLocks/>
            <a:endCxn id="13" idx="1"/>
          </p:cNvCxnSpPr>
          <p:nvPr/>
        </p:nvCxnSpPr>
        <p:spPr>
          <a:xfrm>
            <a:off x="5327650" y="5356225"/>
            <a:ext cx="2203141" cy="695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628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RQ2. How effective is CLEMENTINE compared to CITRUS in terms of code coverage? (Exp. Setup)</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26</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fontScale="92500" lnSpcReduction="10000"/>
          </a:bodyPr>
          <a:lstStyle/>
          <a:p>
            <a:endParaRPr lang="en-US" sz="2000" dirty="0"/>
          </a:p>
          <a:p>
            <a:r>
              <a:rPr lang="en-US" sz="2000" dirty="0"/>
              <a:t>To answer RQ2, I applied CLEMENTINE and CITRUS on another 8 real-world C++ programs that were used to evaluate CITRUS</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Timeout: 3 hours of test case generation + 1 minutes </a:t>
            </a:r>
            <a:r>
              <a:rPr lang="en-US" sz="2000" dirty="0" err="1"/>
              <a:t>libfuzzer</a:t>
            </a:r>
            <a:r>
              <a:rPr lang="en-US" sz="2000" dirty="0"/>
              <a:t> for each test case</a:t>
            </a:r>
          </a:p>
          <a:p>
            <a:r>
              <a:rPr lang="en-US" sz="2000" dirty="0"/>
              <a:t>I repeated the experiment in 4 runs to reduce the random variance in the experiment and calculate the average results from those runs</a:t>
            </a:r>
          </a:p>
        </p:txBody>
      </p:sp>
      <p:graphicFrame>
        <p:nvGraphicFramePr>
          <p:cNvPr id="3" name="Table 2">
            <a:extLst>
              <a:ext uri="{FF2B5EF4-FFF2-40B4-BE49-F238E27FC236}">
                <a16:creationId xmlns:a16="http://schemas.microsoft.com/office/drawing/2014/main" id="{6482CA3C-5B0F-4E21-9EF7-4162BF4BEA52}"/>
              </a:ext>
            </a:extLst>
          </p:cNvPr>
          <p:cNvGraphicFramePr>
            <a:graphicFrameLocks noGrp="1"/>
          </p:cNvGraphicFramePr>
          <p:nvPr>
            <p:extLst>
              <p:ext uri="{D42A27DB-BD31-4B8C-83A1-F6EECF244321}">
                <p14:modId xmlns:p14="http://schemas.microsoft.com/office/powerpoint/2010/main" val="451810600"/>
              </p:ext>
            </p:extLst>
          </p:nvPr>
        </p:nvGraphicFramePr>
        <p:xfrm>
          <a:off x="3854794" y="2477620"/>
          <a:ext cx="5047489" cy="2933460"/>
        </p:xfrm>
        <a:graphic>
          <a:graphicData uri="http://schemas.openxmlformats.org/drawingml/2006/table">
            <a:tbl>
              <a:tblPr firstRow="1" bandRow="1">
                <a:tableStyleId>{5940675A-B579-460E-94D1-54222C63F5DA}</a:tableStyleId>
              </a:tblPr>
              <a:tblGrid>
                <a:gridCol w="1580084">
                  <a:extLst>
                    <a:ext uri="{9D8B030D-6E8A-4147-A177-3AD203B41FA5}">
                      <a16:colId xmlns:a16="http://schemas.microsoft.com/office/drawing/2014/main" val="496572161"/>
                    </a:ext>
                  </a:extLst>
                </a:gridCol>
                <a:gridCol w="1389888">
                  <a:extLst>
                    <a:ext uri="{9D8B030D-6E8A-4147-A177-3AD203B41FA5}">
                      <a16:colId xmlns:a16="http://schemas.microsoft.com/office/drawing/2014/main" val="2361445692"/>
                    </a:ext>
                  </a:extLst>
                </a:gridCol>
                <a:gridCol w="2077517">
                  <a:extLst>
                    <a:ext uri="{9D8B030D-6E8A-4147-A177-3AD203B41FA5}">
                      <a16:colId xmlns:a16="http://schemas.microsoft.com/office/drawing/2014/main" val="3206747980"/>
                    </a:ext>
                  </a:extLst>
                </a:gridCol>
              </a:tblGrid>
              <a:tr h="434100">
                <a:tc>
                  <a:txBody>
                    <a:bodyPr/>
                    <a:lstStyle/>
                    <a:p>
                      <a:r>
                        <a:rPr lang="en-US" b="1" dirty="0"/>
                        <a:t>Subject</a:t>
                      </a:r>
                      <a:endParaRPr lang="en-US" b="1" dirty="0">
                        <a:solidFill>
                          <a:schemeClr val="tx1"/>
                        </a:solidFill>
                      </a:endParaRPr>
                    </a:p>
                  </a:txBody>
                  <a:tcPr>
                    <a:solidFill>
                      <a:schemeClr val="accent2">
                        <a:lumMod val="40000"/>
                        <a:lumOff val="60000"/>
                      </a:schemeClr>
                    </a:solidFill>
                  </a:tcPr>
                </a:tc>
                <a:tc>
                  <a:txBody>
                    <a:bodyPr/>
                    <a:lstStyle/>
                    <a:p>
                      <a:pPr algn="ctr"/>
                      <a:r>
                        <a:rPr lang="en-US" b="1" dirty="0">
                          <a:latin typeface="+mj-lt"/>
                        </a:rPr>
                        <a:t>Size (LoC)</a:t>
                      </a:r>
                    </a:p>
                  </a:txBody>
                  <a:tcPr>
                    <a:solidFill>
                      <a:schemeClr val="accent2">
                        <a:lumMod val="40000"/>
                        <a:lumOff val="60000"/>
                      </a:schemeClr>
                    </a:solidFill>
                  </a:tcPr>
                </a:tc>
                <a:tc>
                  <a:txBody>
                    <a:bodyPr/>
                    <a:lstStyle/>
                    <a:p>
                      <a:pPr algn="ctr"/>
                      <a:r>
                        <a:rPr lang="en-US" b="1" dirty="0">
                          <a:latin typeface="+mj-lt"/>
                        </a:rPr>
                        <a:t>Version</a:t>
                      </a:r>
                    </a:p>
                  </a:txBody>
                  <a:tcPr>
                    <a:solidFill>
                      <a:schemeClr val="accent2">
                        <a:lumMod val="40000"/>
                        <a:lumOff val="60000"/>
                      </a:schemeClr>
                    </a:solidFill>
                  </a:tcPr>
                </a:tc>
                <a:extLst>
                  <a:ext uri="{0D108BD9-81ED-4DB2-BD59-A6C34878D82A}">
                    <a16:rowId xmlns:a16="http://schemas.microsoft.com/office/drawing/2014/main" val="1441560376"/>
                  </a:ext>
                </a:extLst>
              </a:tr>
              <a:tr h="251502">
                <a:tc>
                  <a:txBody>
                    <a:bodyPr/>
                    <a:lstStyle/>
                    <a:p>
                      <a:pPr rtl="0" fontAlgn="b"/>
                      <a:r>
                        <a:rPr lang="en-US" sz="1800" b="0" dirty="0" err="1">
                          <a:effectLst/>
                          <a:latin typeface="Calibri" panose="020F0502020204030204" pitchFamily="34" charset="0"/>
                        </a:rPr>
                        <a:t>hjson-cpp</a:t>
                      </a:r>
                      <a:endParaRPr lang="en-US" sz="1800" b="0" dirty="0">
                        <a:effectLst/>
                        <a:latin typeface="Calibri" panose="020F0502020204030204" pitchFamily="34" charset="0"/>
                      </a:endParaRPr>
                    </a:p>
                  </a:txBody>
                  <a:tcPr marL="28575" marR="28575" marT="19050" marB="19050" anchor="b"/>
                </a:tc>
                <a:tc>
                  <a:txBody>
                    <a:bodyPr/>
                    <a:lstStyle/>
                    <a:p>
                      <a:pPr algn="ctr" rtl="0" fontAlgn="b"/>
                      <a:r>
                        <a:rPr lang="en-US">
                          <a:effectLst/>
                        </a:rPr>
                        <a:t>2,911</a:t>
                      </a:r>
                    </a:p>
                  </a:txBody>
                  <a:tcPr marL="28575" marR="28575" marT="19050" marB="19050" anchor="b"/>
                </a:tc>
                <a:tc>
                  <a:txBody>
                    <a:bodyPr/>
                    <a:lstStyle/>
                    <a:p>
                      <a:pPr algn="ctr" rtl="0" fontAlgn="b"/>
                      <a:r>
                        <a:rPr lang="en-US" dirty="0">
                          <a:effectLst/>
                          <a:latin typeface="Consolas" panose="020B0609020204030204" pitchFamily="49" charset="0"/>
                        </a:rPr>
                        <a:t>0c40199</a:t>
                      </a:r>
                    </a:p>
                  </a:txBody>
                  <a:tcPr marL="28575" marR="28575" marT="19050" marB="19050" anchor="b"/>
                </a:tc>
                <a:extLst>
                  <a:ext uri="{0D108BD9-81ED-4DB2-BD59-A6C34878D82A}">
                    <a16:rowId xmlns:a16="http://schemas.microsoft.com/office/drawing/2014/main" val="2592838398"/>
                  </a:ext>
                </a:extLst>
              </a:tr>
              <a:tr h="251502">
                <a:tc>
                  <a:txBody>
                    <a:bodyPr/>
                    <a:lstStyle/>
                    <a:p>
                      <a:pPr rtl="0" fontAlgn="b"/>
                      <a:r>
                        <a:rPr lang="en-US" sz="1800" b="0">
                          <a:effectLst/>
                          <a:latin typeface="Calibri" panose="020F0502020204030204" pitchFamily="34" charset="0"/>
                        </a:rPr>
                        <a:t>jsonbox</a:t>
                      </a:r>
                    </a:p>
                  </a:txBody>
                  <a:tcPr marL="28575" marR="28575" marT="19050" marB="19050" anchor="b"/>
                </a:tc>
                <a:tc>
                  <a:txBody>
                    <a:bodyPr/>
                    <a:lstStyle/>
                    <a:p>
                      <a:pPr algn="ctr" rtl="0" fontAlgn="b"/>
                      <a:r>
                        <a:rPr lang="en-US">
                          <a:effectLst/>
                        </a:rPr>
                        <a:t>1,477</a:t>
                      </a:r>
                    </a:p>
                  </a:txBody>
                  <a:tcPr marL="28575" marR="28575" marT="19050" marB="19050" anchor="b"/>
                </a:tc>
                <a:tc>
                  <a:txBody>
                    <a:bodyPr/>
                    <a:lstStyle/>
                    <a:p>
                      <a:pPr algn="ctr" rtl="0" fontAlgn="b"/>
                      <a:r>
                        <a:rPr lang="en-US">
                          <a:effectLst/>
                          <a:latin typeface="Consolas" panose="020B0609020204030204" pitchFamily="49" charset="0"/>
                        </a:rPr>
                        <a:t>6f86f81</a:t>
                      </a:r>
                    </a:p>
                  </a:txBody>
                  <a:tcPr marL="28575" marR="28575" marT="19050" marB="19050" anchor="b"/>
                </a:tc>
                <a:extLst>
                  <a:ext uri="{0D108BD9-81ED-4DB2-BD59-A6C34878D82A}">
                    <a16:rowId xmlns:a16="http://schemas.microsoft.com/office/drawing/2014/main" val="2641109804"/>
                  </a:ext>
                </a:extLst>
              </a:tr>
              <a:tr h="251502">
                <a:tc>
                  <a:txBody>
                    <a:bodyPr/>
                    <a:lstStyle/>
                    <a:p>
                      <a:pPr rtl="0" fontAlgn="b"/>
                      <a:r>
                        <a:rPr lang="en-US" sz="1800" b="0">
                          <a:effectLst/>
                          <a:latin typeface="Calibri" panose="020F0502020204030204" pitchFamily="34" charset="0"/>
                        </a:rPr>
                        <a:t>jsoncpp</a:t>
                      </a:r>
                    </a:p>
                  </a:txBody>
                  <a:tcPr marL="28575" marR="28575" marT="19050" marB="19050" anchor="b"/>
                </a:tc>
                <a:tc>
                  <a:txBody>
                    <a:bodyPr/>
                    <a:lstStyle/>
                    <a:p>
                      <a:pPr algn="ctr" rtl="0" fontAlgn="b"/>
                      <a:r>
                        <a:rPr lang="en-US" dirty="0">
                          <a:effectLst/>
                        </a:rPr>
                        <a:t>5,420</a:t>
                      </a:r>
                    </a:p>
                  </a:txBody>
                  <a:tcPr marL="28575" marR="28575" marT="19050" marB="19050" anchor="b"/>
                </a:tc>
                <a:tc>
                  <a:txBody>
                    <a:bodyPr/>
                    <a:lstStyle/>
                    <a:p>
                      <a:pPr algn="ctr" rtl="0" fontAlgn="b"/>
                      <a:r>
                        <a:rPr lang="en-US">
                          <a:effectLst/>
                          <a:latin typeface="Consolas" panose="020B0609020204030204" pitchFamily="49" charset="0"/>
                        </a:rPr>
                        <a:t>c39fbda</a:t>
                      </a:r>
                    </a:p>
                  </a:txBody>
                  <a:tcPr marL="28575" marR="28575" marT="19050" marB="19050" anchor="b"/>
                </a:tc>
                <a:extLst>
                  <a:ext uri="{0D108BD9-81ED-4DB2-BD59-A6C34878D82A}">
                    <a16:rowId xmlns:a16="http://schemas.microsoft.com/office/drawing/2014/main" val="1067464574"/>
                  </a:ext>
                </a:extLst>
              </a:tr>
              <a:tr h="251502">
                <a:tc>
                  <a:txBody>
                    <a:bodyPr/>
                    <a:lstStyle/>
                    <a:p>
                      <a:pPr rtl="0" fontAlgn="b"/>
                      <a:r>
                        <a:rPr lang="en-US" sz="1800" b="0" dirty="0">
                          <a:effectLst/>
                          <a:latin typeface="Calibri" panose="020F0502020204030204" pitchFamily="34" charset="0"/>
                        </a:rPr>
                        <a:t>json-</a:t>
                      </a:r>
                      <a:r>
                        <a:rPr lang="en-US" sz="1800" b="0" dirty="0" err="1">
                          <a:effectLst/>
                          <a:latin typeface="Calibri" panose="020F0502020204030204" pitchFamily="34" charset="0"/>
                        </a:rPr>
                        <a:t>voorhees</a:t>
                      </a:r>
                      <a:endParaRPr lang="en-US" sz="1800" b="0" dirty="0">
                        <a:effectLst/>
                        <a:latin typeface="Calibri" panose="020F0502020204030204" pitchFamily="34" charset="0"/>
                      </a:endParaRPr>
                    </a:p>
                  </a:txBody>
                  <a:tcPr marL="28575" marR="28575" marT="19050" marB="19050" anchor="b"/>
                </a:tc>
                <a:tc>
                  <a:txBody>
                    <a:bodyPr/>
                    <a:lstStyle/>
                    <a:p>
                      <a:pPr algn="ctr" rtl="0" fontAlgn="b"/>
                      <a:r>
                        <a:rPr lang="en-US">
                          <a:effectLst/>
                        </a:rPr>
                        <a:t>8,614</a:t>
                      </a:r>
                    </a:p>
                  </a:txBody>
                  <a:tcPr marL="28575" marR="28575" marT="19050" marB="19050" anchor="b"/>
                </a:tc>
                <a:tc>
                  <a:txBody>
                    <a:bodyPr/>
                    <a:lstStyle/>
                    <a:p>
                      <a:pPr algn="ctr" rtl="0" fontAlgn="b"/>
                      <a:r>
                        <a:rPr lang="en-US">
                          <a:effectLst/>
                          <a:latin typeface="Consolas" panose="020B0609020204030204" pitchFamily="49" charset="0"/>
                        </a:rPr>
                        <a:t>046083c</a:t>
                      </a:r>
                    </a:p>
                  </a:txBody>
                  <a:tcPr marL="28575" marR="28575" marT="19050" marB="19050" anchor="b"/>
                </a:tc>
                <a:extLst>
                  <a:ext uri="{0D108BD9-81ED-4DB2-BD59-A6C34878D82A}">
                    <a16:rowId xmlns:a16="http://schemas.microsoft.com/office/drawing/2014/main" val="3688700691"/>
                  </a:ext>
                </a:extLst>
              </a:tr>
              <a:tr h="251502">
                <a:tc>
                  <a:txBody>
                    <a:bodyPr/>
                    <a:lstStyle/>
                    <a:p>
                      <a:pPr rtl="0" fontAlgn="b"/>
                      <a:r>
                        <a:rPr lang="en-US" sz="1800" b="0" dirty="0" err="1">
                          <a:effectLst/>
                          <a:latin typeface="Calibri" panose="020F0502020204030204" pitchFamily="34" charset="0"/>
                        </a:rPr>
                        <a:t>jvar</a:t>
                      </a:r>
                      <a:endParaRPr lang="en-US" sz="1800" b="0" dirty="0">
                        <a:effectLst/>
                        <a:latin typeface="Calibri" panose="020F0502020204030204" pitchFamily="34" charset="0"/>
                      </a:endParaRPr>
                    </a:p>
                  </a:txBody>
                  <a:tcPr marL="28575" marR="28575" marT="19050" marB="19050" anchor="b"/>
                </a:tc>
                <a:tc>
                  <a:txBody>
                    <a:bodyPr/>
                    <a:lstStyle/>
                    <a:p>
                      <a:pPr algn="ctr" rtl="0" fontAlgn="b"/>
                      <a:r>
                        <a:rPr lang="en-US">
                          <a:effectLst/>
                        </a:rPr>
                        <a:t>4,860</a:t>
                      </a:r>
                    </a:p>
                  </a:txBody>
                  <a:tcPr marL="28575" marR="28575" marT="19050" marB="19050" anchor="b"/>
                </a:tc>
                <a:tc>
                  <a:txBody>
                    <a:bodyPr/>
                    <a:lstStyle/>
                    <a:p>
                      <a:pPr algn="ctr" rtl="0" fontAlgn="b"/>
                      <a:r>
                        <a:rPr lang="en-US">
                          <a:effectLst/>
                          <a:latin typeface="Consolas" panose="020B0609020204030204" pitchFamily="49" charset="0"/>
                        </a:rPr>
                        <a:t>e2a6a43</a:t>
                      </a:r>
                    </a:p>
                  </a:txBody>
                  <a:tcPr marL="28575" marR="28575" marT="19050" marB="19050" anchor="b"/>
                </a:tc>
                <a:extLst>
                  <a:ext uri="{0D108BD9-81ED-4DB2-BD59-A6C34878D82A}">
                    <a16:rowId xmlns:a16="http://schemas.microsoft.com/office/drawing/2014/main" val="339822053"/>
                  </a:ext>
                </a:extLst>
              </a:tr>
              <a:tr h="251502">
                <a:tc>
                  <a:txBody>
                    <a:bodyPr/>
                    <a:lstStyle/>
                    <a:p>
                      <a:pPr rtl="0" fontAlgn="b"/>
                      <a:r>
                        <a:rPr lang="en-US" sz="1800" b="0" dirty="0">
                          <a:effectLst/>
                          <a:latin typeface="Calibri" panose="020F0502020204030204" pitchFamily="34" charset="0"/>
                        </a:rPr>
                        <a:t>re2</a:t>
                      </a:r>
                    </a:p>
                  </a:txBody>
                  <a:tcPr marL="28575" marR="28575" marT="19050" marB="19050" anchor="b"/>
                </a:tc>
                <a:tc>
                  <a:txBody>
                    <a:bodyPr/>
                    <a:lstStyle/>
                    <a:p>
                      <a:pPr algn="ctr" rtl="0" fontAlgn="b"/>
                      <a:r>
                        <a:rPr lang="en-US">
                          <a:effectLst/>
                        </a:rPr>
                        <a:t>20,373</a:t>
                      </a:r>
                    </a:p>
                  </a:txBody>
                  <a:tcPr marL="28575" marR="28575" marT="19050" marB="19050" anchor="b"/>
                </a:tc>
                <a:tc>
                  <a:txBody>
                    <a:bodyPr/>
                    <a:lstStyle/>
                    <a:p>
                      <a:pPr algn="ctr" rtl="0" fontAlgn="b"/>
                      <a:r>
                        <a:rPr lang="en-US">
                          <a:effectLst/>
                          <a:latin typeface="Consolas" panose="020B0609020204030204" pitchFamily="49" charset="0"/>
                        </a:rPr>
                        <a:t>bc42365</a:t>
                      </a:r>
                    </a:p>
                  </a:txBody>
                  <a:tcPr marL="28575" marR="28575" marT="19050" marB="19050" anchor="b"/>
                </a:tc>
                <a:extLst>
                  <a:ext uri="{0D108BD9-81ED-4DB2-BD59-A6C34878D82A}">
                    <a16:rowId xmlns:a16="http://schemas.microsoft.com/office/drawing/2014/main" val="1599580495"/>
                  </a:ext>
                </a:extLst>
              </a:tr>
              <a:tr h="251502">
                <a:tc>
                  <a:txBody>
                    <a:bodyPr/>
                    <a:lstStyle/>
                    <a:p>
                      <a:pPr rtl="0" fontAlgn="b"/>
                      <a:r>
                        <a:rPr lang="en-US" sz="1800" b="0" dirty="0">
                          <a:effectLst/>
                          <a:latin typeface="Calibri" panose="020F0502020204030204" pitchFamily="34" charset="0"/>
                        </a:rPr>
                        <a:t>tinyxml2</a:t>
                      </a:r>
                    </a:p>
                  </a:txBody>
                  <a:tcPr marL="28575" marR="28575" marT="19050" marB="19050" anchor="b"/>
                </a:tc>
                <a:tc>
                  <a:txBody>
                    <a:bodyPr/>
                    <a:lstStyle/>
                    <a:p>
                      <a:pPr algn="ctr" rtl="0" fontAlgn="b"/>
                      <a:r>
                        <a:rPr lang="en-US">
                          <a:effectLst/>
                        </a:rPr>
                        <a:t>3,606</a:t>
                      </a:r>
                    </a:p>
                  </a:txBody>
                  <a:tcPr marL="28575" marR="28575" marT="19050" marB="19050" anchor="b"/>
                </a:tc>
                <a:tc>
                  <a:txBody>
                    <a:bodyPr/>
                    <a:lstStyle/>
                    <a:p>
                      <a:pPr algn="ctr" rtl="0" fontAlgn="b"/>
                      <a:r>
                        <a:rPr lang="en-US">
                          <a:effectLst/>
                          <a:latin typeface="Consolas" panose="020B0609020204030204" pitchFamily="49" charset="0"/>
                        </a:rPr>
                        <a:t>1dee28e</a:t>
                      </a:r>
                    </a:p>
                  </a:txBody>
                  <a:tcPr marL="28575" marR="28575" marT="19050" marB="19050" anchor="b"/>
                </a:tc>
                <a:extLst>
                  <a:ext uri="{0D108BD9-81ED-4DB2-BD59-A6C34878D82A}">
                    <a16:rowId xmlns:a16="http://schemas.microsoft.com/office/drawing/2014/main" val="424084611"/>
                  </a:ext>
                </a:extLst>
              </a:tr>
              <a:tr h="251502">
                <a:tc>
                  <a:txBody>
                    <a:bodyPr/>
                    <a:lstStyle/>
                    <a:p>
                      <a:pPr rtl="0" fontAlgn="b"/>
                      <a:r>
                        <a:rPr lang="en-US" sz="1800" b="0" dirty="0" err="1">
                          <a:effectLst/>
                          <a:latin typeface="Calibri" panose="020F0502020204030204" pitchFamily="34" charset="0"/>
                        </a:rPr>
                        <a:t>yaml-cpp</a:t>
                      </a:r>
                      <a:endParaRPr lang="en-US" sz="1800" b="0" dirty="0">
                        <a:effectLst/>
                        <a:latin typeface="Calibri" panose="020F0502020204030204" pitchFamily="34" charset="0"/>
                      </a:endParaRPr>
                    </a:p>
                  </a:txBody>
                  <a:tcPr marL="28575" marR="28575" marT="19050" marB="19050" anchor="b"/>
                </a:tc>
                <a:tc>
                  <a:txBody>
                    <a:bodyPr/>
                    <a:lstStyle/>
                    <a:p>
                      <a:pPr algn="ctr" rtl="0" fontAlgn="b"/>
                      <a:r>
                        <a:rPr lang="en-US" dirty="0">
                          <a:effectLst/>
                        </a:rPr>
                        <a:t>8,800</a:t>
                      </a:r>
                    </a:p>
                  </a:txBody>
                  <a:tcPr marL="28575" marR="28575" marT="19050" marB="19050" anchor="b"/>
                </a:tc>
                <a:tc>
                  <a:txBody>
                    <a:bodyPr/>
                    <a:lstStyle/>
                    <a:p>
                      <a:pPr algn="ctr" rtl="0" fontAlgn="b"/>
                      <a:r>
                        <a:rPr lang="en-US" dirty="0">
                          <a:effectLst/>
                          <a:latin typeface="Consolas" panose="020B0609020204030204" pitchFamily="49" charset="0"/>
                        </a:rPr>
                        <a:t>b591d8a</a:t>
                      </a:r>
                    </a:p>
                  </a:txBody>
                  <a:tcPr marL="28575" marR="28575" marT="19050" marB="19050" anchor="b"/>
                </a:tc>
                <a:extLst>
                  <a:ext uri="{0D108BD9-81ED-4DB2-BD59-A6C34878D82A}">
                    <a16:rowId xmlns:a16="http://schemas.microsoft.com/office/drawing/2014/main" val="2325871349"/>
                  </a:ext>
                </a:extLst>
              </a:tr>
            </a:tbl>
          </a:graphicData>
        </a:graphic>
      </p:graphicFrame>
    </p:spTree>
    <p:extLst>
      <p:ext uri="{BB962C8B-B14F-4D97-AF65-F5344CB8AC3E}">
        <p14:creationId xmlns:p14="http://schemas.microsoft.com/office/powerpoint/2010/main" val="1218684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RQ2. How effective is CLEMENTINE compared to CITRUS in terms of code coverage? (Exp. Result)</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27</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graphicFrame>
        <p:nvGraphicFramePr>
          <p:cNvPr id="5" name="Table 4">
            <a:extLst>
              <a:ext uri="{FF2B5EF4-FFF2-40B4-BE49-F238E27FC236}">
                <a16:creationId xmlns:a16="http://schemas.microsoft.com/office/drawing/2014/main" id="{A78A2BBE-EE76-4C62-B3F9-2D6B540B3B89}"/>
              </a:ext>
            </a:extLst>
          </p:cNvPr>
          <p:cNvGraphicFramePr>
            <a:graphicFrameLocks noGrp="1"/>
          </p:cNvGraphicFramePr>
          <p:nvPr>
            <p:extLst>
              <p:ext uri="{D42A27DB-BD31-4B8C-83A1-F6EECF244321}">
                <p14:modId xmlns:p14="http://schemas.microsoft.com/office/powerpoint/2010/main" val="88772476"/>
              </p:ext>
            </p:extLst>
          </p:nvPr>
        </p:nvGraphicFramePr>
        <p:xfrm>
          <a:off x="1789415" y="1577894"/>
          <a:ext cx="8613167" cy="3362960"/>
        </p:xfrm>
        <a:graphic>
          <a:graphicData uri="http://schemas.openxmlformats.org/drawingml/2006/table">
            <a:tbl>
              <a:tblPr/>
              <a:tblGrid>
                <a:gridCol w="1381945">
                  <a:extLst>
                    <a:ext uri="{9D8B030D-6E8A-4147-A177-3AD203B41FA5}">
                      <a16:colId xmlns:a16="http://schemas.microsoft.com/office/drawing/2014/main" val="2978322222"/>
                    </a:ext>
                  </a:extLst>
                </a:gridCol>
                <a:gridCol w="903543">
                  <a:extLst>
                    <a:ext uri="{9D8B030D-6E8A-4147-A177-3AD203B41FA5}">
                      <a16:colId xmlns:a16="http://schemas.microsoft.com/office/drawing/2014/main" val="503869643"/>
                    </a:ext>
                  </a:extLst>
                </a:gridCol>
                <a:gridCol w="1469181">
                  <a:extLst>
                    <a:ext uri="{9D8B030D-6E8A-4147-A177-3AD203B41FA5}">
                      <a16:colId xmlns:a16="http://schemas.microsoft.com/office/drawing/2014/main" val="4247409212"/>
                    </a:ext>
                  </a:extLst>
                </a:gridCol>
                <a:gridCol w="937330">
                  <a:extLst>
                    <a:ext uri="{9D8B030D-6E8A-4147-A177-3AD203B41FA5}">
                      <a16:colId xmlns:a16="http://schemas.microsoft.com/office/drawing/2014/main" val="1440932694"/>
                    </a:ext>
                  </a:extLst>
                </a:gridCol>
                <a:gridCol w="1497964">
                  <a:extLst>
                    <a:ext uri="{9D8B030D-6E8A-4147-A177-3AD203B41FA5}">
                      <a16:colId xmlns:a16="http://schemas.microsoft.com/office/drawing/2014/main" val="3770752810"/>
                    </a:ext>
                  </a:extLst>
                </a:gridCol>
                <a:gridCol w="847290">
                  <a:extLst>
                    <a:ext uri="{9D8B030D-6E8A-4147-A177-3AD203B41FA5}">
                      <a16:colId xmlns:a16="http://schemas.microsoft.com/office/drawing/2014/main" val="3965846190"/>
                    </a:ext>
                  </a:extLst>
                </a:gridCol>
                <a:gridCol w="1575914">
                  <a:extLst>
                    <a:ext uri="{9D8B030D-6E8A-4147-A177-3AD203B41FA5}">
                      <a16:colId xmlns:a16="http://schemas.microsoft.com/office/drawing/2014/main" val="2978176275"/>
                    </a:ext>
                  </a:extLst>
                </a:gridCol>
              </a:tblGrid>
              <a:tr h="247596">
                <a:tc rowSpan="2">
                  <a:txBody>
                    <a:bodyPr/>
                    <a:lstStyle/>
                    <a:p>
                      <a:pPr algn="ctr" rtl="0" fontAlgn="b"/>
                      <a:r>
                        <a:rPr lang="en-US" sz="1800" b="1">
                          <a:effectLst/>
                          <a:latin typeface="Calibri" panose="020F0502020204030204" pitchFamily="34" charset="0"/>
                        </a:rPr>
                        <a:t>Subject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a:r>
                        <a:rPr lang="en-US" b="1" dirty="0"/>
                        <a:t>Statement Coverage</a:t>
                      </a:r>
                    </a:p>
                  </a:txBody>
                  <a:tcPr>
                    <a:lnL w="12700" cap="flat" cmpd="sng" algn="ctr">
                      <a:solidFill>
                        <a:schemeClr val="tx1"/>
                      </a:solidFill>
                      <a:prstDash val="solid"/>
                      <a:round/>
                      <a:headEnd type="none" w="med" len="med"/>
                      <a:tailEnd type="none" w="med" len="med"/>
                    </a:lnL>
                    <a:solidFill>
                      <a:srgbClr val="BCE2E6"/>
                    </a:solidFill>
                  </a:tcPr>
                </a:tc>
                <a:tc hMerge="1">
                  <a:txBody>
                    <a:bodyPr/>
                    <a:lstStyle/>
                    <a:p>
                      <a:endParaRPr lang="en-US"/>
                    </a:p>
                  </a:txBody>
                  <a:tcPr/>
                </a:tc>
                <a:tc gridSpan="2">
                  <a:txBody>
                    <a:bodyPr/>
                    <a:lstStyle/>
                    <a:p>
                      <a:pPr algn="ctr"/>
                      <a:r>
                        <a:rPr lang="en-US" b="1" dirty="0"/>
                        <a:t>Branch Coverage</a:t>
                      </a:r>
                    </a:p>
                  </a:txBody>
                  <a:tcPr>
                    <a:solidFill>
                      <a:srgbClr val="BCE2E6"/>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gridSpan="2">
                  <a:txBody>
                    <a:bodyPr/>
                    <a:lstStyle/>
                    <a:p>
                      <a:pPr algn="ctr"/>
                      <a:r>
                        <a:rPr lang="en-US" b="1" dirty="0"/>
                        <a:t>Function Coverage</a:t>
                      </a:r>
                    </a:p>
                  </a:txBody>
                  <a:tcPr>
                    <a:solidFill>
                      <a:srgbClr val="BCE2E6"/>
                    </a:solidFill>
                  </a:tcPr>
                </a:tc>
                <a:tc hMerge="1">
                  <a:txBody>
                    <a:bodyPr/>
                    <a:lstStyle/>
                    <a:p>
                      <a:endParaRPr lang="en-US"/>
                    </a:p>
                  </a:txBody>
                  <a:tcPr/>
                </a:tc>
                <a:extLst>
                  <a:ext uri="{0D108BD9-81ED-4DB2-BD59-A6C34878D82A}">
                    <a16:rowId xmlns:a16="http://schemas.microsoft.com/office/drawing/2014/main" val="3039610120"/>
                  </a:ext>
                </a:extLst>
              </a:tr>
              <a:tr h="247596">
                <a:tc vMerge="1">
                  <a:txBody>
                    <a:bodyPr/>
                    <a:lstStyle/>
                    <a:p>
                      <a:endParaRPr lang="en-US"/>
                    </a:p>
                  </a:txBody>
                  <a:tcPr/>
                </a:tc>
                <a:tc>
                  <a:txBody>
                    <a:bodyPr/>
                    <a:lstStyle/>
                    <a:p>
                      <a:pPr algn="ctr" rtl="0" fontAlgn="b"/>
                      <a:r>
                        <a:rPr lang="en-US" sz="1800" b="1" dirty="0">
                          <a:effectLst/>
                          <a:latin typeface="Calibri" panose="020F0502020204030204" pitchFamily="34" charset="0"/>
                        </a:rPr>
                        <a:t>CITRUS</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1800" b="1" dirty="0">
                          <a:effectLst/>
                          <a:latin typeface="Calibri" panose="020F0502020204030204" pitchFamily="34" charset="0"/>
                        </a:rPr>
                        <a:t>CLEMENTINE</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1800" b="1" dirty="0">
                          <a:effectLst/>
                          <a:latin typeface="Calibri" panose="020F0502020204030204" pitchFamily="34" charset="0"/>
                        </a:rPr>
                        <a:t>CITRUS</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1800" b="1" dirty="0">
                          <a:effectLst/>
                          <a:latin typeface="Calibri" panose="020F0502020204030204" pitchFamily="34" charset="0"/>
                        </a:rPr>
                        <a:t>CLEMENTINE</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1800" b="1" dirty="0">
                          <a:effectLst/>
                          <a:latin typeface="Calibri" panose="020F0502020204030204" pitchFamily="34" charset="0"/>
                        </a:rPr>
                        <a:t>CITRUS</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sz="1800" b="1" dirty="0">
                          <a:effectLst/>
                          <a:latin typeface="Calibri" panose="020F0502020204030204" pitchFamily="34" charset="0"/>
                        </a:rPr>
                        <a:t>CLEMENTINE</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897013670"/>
                  </a:ext>
                </a:extLst>
              </a:tr>
              <a:tr h="247596">
                <a:tc>
                  <a:txBody>
                    <a:bodyPr/>
                    <a:lstStyle/>
                    <a:p>
                      <a:pPr rtl="0" fontAlgn="b"/>
                      <a:r>
                        <a:rPr lang="en-US" sz="1800" b="0">
                          <a:effectLst/>
                          <a:latin typeface="Calibri" panose="020F0502020204030204" pitchFamily="34" charset="0"/>
                        </a:rPr>
                        <a:t>hjson-cpp</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67.3%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79.1</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58.5%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64.6</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26.2%</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95.5</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762620"/>
                  </a:ext>
                </a:extLst>
              </a:tr>
              <a:tr h="247596">
                <a:tc>
                  <a:txBody>
                    <a:bodyPr/>
                    <a:lstStyle/>
                    <a:p>
                      <a:pPr rtl="0" fontAlgn="b"/>
                      <a:r>
                        <a:rPr lang="en-US" sz="1800" b="0">
                          <a:effectLst/>
                          <a:latin typeface="Calibri" panose="020F0502020204030204" pitchFamily="34" charset="0"/>
                        </a:rPr>
                        <a:t>jsonbox</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89.6%</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94.3</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78.1</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77.0%</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88.7%</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96.9</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908403"/>
                  </a:ext>
                </a:extLst>
              </a:tr>
              <a:tr h="247596">
                <a:tc>
                  <a:txBody>
                    <a:bodyPr/>
                    <a:lstStyle/>
                    <a:p>
                      <a:pPr rtl="0" fontAlgn="b"/>
                      <a:r>
                        <a:rPr lang="en-US" sz="1800" b="0">
                          <a:effectLst/>
                          <a:latin typeface="Calibri" panose="020F0502020204030204" pitchFamily="34" charset="0"/>
                        </a:rPr>
                        <a:t>jsoncpp</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57.9%</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63.3</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45.9</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42.1%</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68.5%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85.7</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709173"/>
                  </a:ext>
                </a:extLst>
              </a:tr>
              <a:tr h="247596">
                <a:tc>
                  <a:txBody>
                    <a:bodyPr/>
                    <a:lstStyle/>
                    <a:p>
                      <a:pPr rtl="0" fontAlgn="b"/>
                      <a:r>
                        <a:rPr lang="en-US" sz="1800" b="0">
                          <a:effectLst/>
                          <a:latin typeface="Calibri" panose="020F0502020204030204" pitchFamily="34" charset="0"/>
                        </a:rPr>
                        <a:t>json-voorhees</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63.9%</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77.2</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38.9%</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47.3</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55.0%</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64.5</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886391"/>
                  </a:ext>
                </a:extLst>
              </a:tr>
              <a:tr h="247596">
                <a:tc>
                  <a:txBody>
                    <a:bodyPr/>
                    <a:lstStyle/>
                    <a:p>
                      <a:pPr rtl="0" fontAlgn="b"/>
                      <a:r>
                        <a:rPr lang="en-US" sz="1800" b="0">
                          <a:effectLst/>
                          <a:latin typeface="Calibri" panose="020F0502020204030204" pitchFamily="34" charset="0"/>
                        </a:rPr>
                        <a:t>jvar</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64.5%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88.1</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44.2%</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63.9</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72.8%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95.0</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3117704"/>
                  </a:ext>
                </a:extLst>
              </a:tr>
              <a:tr h="247596">
                <a:tc>
                  <a:txBody>
                    <a:bodyPr/>
                    <a:lstStyle/>
                    <a:p>
                      <a:pPr rtl="0" fontAlgn="b"/>
                      <a:r>
                        <a:rPr lang="en-US" sz="1800" b="0">
                          <a:effectLst/>
                          <a:latin typeface="Calibri" panose="020F0502020204030204" pitchFamily="34" charset="0"/>
                        </a:rPr>
                        <a:t>re2</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78.5%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79.6</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59.9</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59.8%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84.1%</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87.8</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172630"/>
                  </a:ext>
                </a:extLst>
              </a:tr>
              <a:tr h="247596">
                <a:tc>
                  <a:txBody>
                    <a:bodyPr/>
                    <a:lstStyle/>
                    <a:p>
                      <a:pPr rtl="0" fontAlgn="b"/>
                      <a:r>
                        <a:rPr lang="en-US" sz="1800" b="0">
                          <a:effectLst/>
                          <a:latin typeface="Calibri" panose="020F0502020204030204" pitchFamily="34" charset="0"/>
                        </a:rPr>
                        <a:t>tinyxml2</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33.9%</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85.3</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23.8%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61.7</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36.6%</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90.0</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7409270"/>
                  </a:ext>
                </a:extLst>
              </a:tr>
              <a:tr h="247596">
                <a:tc>
                  <a:txBody>
                    <a:bodyPr/>
                    <a:lstStyle/>
                    <a:p>
                      <a:pPr rtl="0" fontAlgn="b"/>
                      <a:r>
                        <a:rPr lang="en-US" sz="1800" b="0">
                          <a:effectLst/>
                          <a:latin typeface="Calibri" panose="020F0502020204030204" pitchFamily="34" charset="0"/>
                        </a:rPr>
                        <a:t>yaml-cpp</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77.3%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85.9</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60.1%</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64.4</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dirty="0">
                          <a:effectLst/>
                          <a:latin typeface="Calibri" panose="020F0502020204030204" pitchFamily="34" charset="0"/>
                        </a:rPr>
                        <a:t>80.6%</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dirty="0">
                          <a:solidFill>
                            <a:srgbClr val="00B050"/>
                          </a:solidFill>
                          <a:effectLst/>
                          <a:latin typeface="Calibri" panose="020F0502020204030204" pitchFamily="34" charset="0"/>
                        </a:rPr>
                        <a:t>92.8</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674401"/>
                  </a:ext>
                </a:extLst>
              </a:tr>
              <a:tr h="247596">
                <a:tc>
                  <a:txBody>
                    <a:bodyPr/>
                    <a:lstStyle/>
                    <a:p>
                      <a:pPr rtl="0" fontAlgn="b"/>
                      <a:r>
                        <a:rPr lang="en-US" sz="1800" b="1" dirty="0">
                          <a:effectLst/>
                          <a:latin typeface="Calibri" panose="020F0502020204030204" pitchFamily="34" charset="0"/>
                        </a:rPr>
                        <a:t>AVERAGE</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0" dirty="0">
                          <a:effectLst/>
                          <a:latin typeface="Calibri" panose="020F0502020204030204" pitchFamily="34" charset="0"/>
                        </a:rPr>
                        <a:t>66.6%</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1" dirty="0">
                          <a:solidFill>
                            <a:srgbClr val="00B050"/>
                          </a:solidFill>
                          <a:effectLst/>
                          <a:latin typeface="Calibri" panose="020F0502020204030204" pitchFamily="34" charset="0"/>
                        </a:rPr>
                        <a:t>81.6</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0" dirty="0">
                          <a:effectLst/>
                          <a:latin typeface="Calibri" panose="020F0502020204030204" pitchFamily="34" charset="0"/>
                        </a:rPr>
                        <a:t>51.2%</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1" dirty="0">
                          <a:solidFill>
                            <a:srgbClr val="00B050"/>
                          </a:solidFill>
                          <a:effectLst/>
                          <a:latin typeface="Calibri" panose="020F0502020204030204" pitchFamily="34" charset="0"/>
                        </a:rPr>
                        <a:t>60.1</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0" dirty="0">
                          <a:effectLst/>
                          <a:latin typeface="Calibri" panose="020F0502020204030204" pitchFamily="34" charset="0"/>
                        </a:rPr>
                        <a:t>64.1%</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sz="1800" b="1" dirty="0">
                          <a:solidFill>
                            <a:srgbClr val="00B050"/>
                          </a:solidFill>
                          <a:effectLst/>
                          <a:latin typeface="Calibri" panose="020F0502020204030204" pitchFamily="34" charset="0"/>
                        </a:rPr>
                        <a:t>88.5</a:t>
                      </a:r>
                      <a:r>
                        <a:rPr lang="en-US" sz="1800" b="0" dirty="0">
                          <a:solidFill>
                            <a:srgbClr val="00B050"/>
                          </a:solidFill>
                          <a:effectLst/>
                          <a:latin typeface="Calibri" panose="020F0502020204030204" pitchFamily="34" charset="0"/>
                        </a:rPr>
                        <a:t>%</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40587254"/>
                  </a:ext>
                </a:extLst>
              </a:tr>
            </a:tbl>
          </a:graphicData>
        </a:graphic>
      </p:graphicFrame>
      <p:sp>
        <p:nvSpPr>
          <p:cNvPr id="6" name="Rectangle: Rounded Corners 5">
            <a:extLst>
              <a:ext uri="{FF2B5EF4-FFF2-40B4-BE49-F238E27FC236}">
                <a16:creationId xmlns:a16="http://schemas.microsoft.com/office/drawing/2014/main" id="{83A541B7-DCB3-450A-AFD8-C7E98C2E482C}"/>
              </a:ext>
            </a:extLst>
          </p:cNvPr>
          <p:cNvSpPr/>
          <p:nvPr/>
        </p:nvSpPr>
        <p:spPr>
          <a:xfrm>
            <a:off x="1027563" y="5104016"/>
            <a:ext cx="10136872" cy="1605190"/>
          </a:xfrm>
          <a:prstGeom prst="roundRect">
            <a:avLst>
              <a:gd name="adj" fmla="val 426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Answer to RQ2: </a:t>
            </a:r>
            <a:r>
              <a:rPr lang="en-US" dirty="0">
                <a:solidFill>
                  <a:schemeClr val="tx1"/>
                </a:solidFill>
              </a:rPr>
              <a:t>On average, </a:t>
            </a:r>
            <a:r>
              <a:rPr lang="en-US" sz="2400" b="1" dirty="0">
                <a:solidFill>
                  <a:srgbClr val="FF0000"/>
                </a:solidFill>
              </a:rPr>
              <a:t>CLEMENTINE </a:t>
            </a:r>
            <a:r>
              <a:rPr lang="en-US" dirty="0">
                <a:solidFill>
                  <a:schemeClr val="tx1"/>
                </a:solidFill>
              </a:rPr>
              <a:t>achieves </a:t>
            </a:r>
            <a:r>
              <a:rPr lang="en-US" sz="2400" b="1" dirty="0">
                <a:solidFill>
                  <a:srgbClr val="FF0000"/>
                </a:solidFill>
              </a:rPr>
              <a:t>higher </a:t>
            </a:r>
            <a:r>
              <a:rPr lang="en-US" dirty="0">
                <a:solidFill>
                  <a:schemeClr val="tx1"/>
                </a:solidFill>
              </a:rPr>
              <a:t>test </a:t>
            </a:r>
            <a:r>
              <a:rPr lang="en-US" sz="2400" b="1" dirty="0">
                <a:solidFill>
                  <a:srgbClr val="FF0000"/>
                </a:solidFill>
              </a:rPr>
              <a:t>coverage</a:t>
            </a:r>
            <a:r>
              <a:rPr lang="en-US" dirty="0">
                <a:solidFill>
                  <a:schemeClr val="tx1"/>
                </a:solidFill>
              </a:rPr>
              <a:t> than CITRUS by</a:t>
            </a:r>
          </a:p>
          <a:p>
            <a:pPr marL="285750" indent="-285750">
              <a:buFontTx/>
              <a:buChar char="-"/>
            </a:pPr>
            <a:r>
              <a:rPr lang="en-US" b="1" dirty="0">
                <a:solidFill>
                  <a:schemeClr val="tx1"/>
                </a:solidFill>
              </a:rPr>
              <a:t>24.4%p</a:t>
            </a:r>
            <a:r>
              <a:rPr lang="en-US" dirty="0">
                <a:solidFill>
                  <a:schemeClr val="tx1"/>
                </a:solidFill>
              </a:rPr>
              <a:t> function coverage, </a:t>
            </a:r>
          </a:p>
          <a:p>
            <a:pPr marL="285750" indent="-285750">
              <a:buFontTx/>
              <a:buChar char="-"/>
            </a:pPr>
            <a:r>
              <a:rPr lang="en-US" b="1" dirty="0">
                <a:solidFill>
                  <a:schemeClr val="tx1"/>
                </a:solidFill>
              </a:rPr>
              <a:t>8.9%p</a:t>
            </a:r>
            <a:r>
              <a:rPr lang="en-US" dirty="0">
                <a:solidFill>
                  <a:schemeClr val="tx1"/>
                </a:solidFill>
              </a:rPr>
              <a:t> branch coverage, and </a:t>
            </a:r>
          </a:p>
          <a:p>
            <a:pPr marL="285750" indent="-285750">
              <a:buFontTx/>
              <a:buChar char="-"/>
            </a:pPr>
            <a:r>
              <a:rPr lang="en-US" b="1" dirty="0">
                <a:solidFill>
                  <a:schemeClr val="tx1"/>
                </a:solidFill>
              </a:rPr>
              <a:t>15.0%p</a:t>
            </a:r>
            <a:r>
              <a:rPr lang="en-US" dirty="0">
                <a:solidFill>
                  <a:schemeClr val="tx1"/>
                </a:solidFill>
              </a:rPr>
              <a:t> statement coverage </a:t>
            </a:r>
          </a:p>
          <a:p>
            <a:r>
              <a:rPr lang="en-US" dirty="0">
                <a:solidFill>
                  <a:schemeClr val="tx1"/>
                </a:solidFill>
              </a:rPr>
              <a:t>for the 3 hours test case generation and 1 minute </a:t>
            </a:r>
            <a:r>
              <a:rPr lang="en-US" dirty="0" err="1">
                <a:solidFill>
                  <a:schemeClr val="tx1"/>
                </a:solidFill>
                <a:latin typeface="Consolas" panose="020B0609020204030204" pitchFamily="49" charset="0"/>
              </a:rPr>
              <a:t>libfuzzer</a:t>
            </a:r>
            <a:r>
              <a:rPr lang="en-US" dirty="0">
                <a:solidFill>
                  <a:schemeClr val="tx1"/>
                </a:solidFill>
              </a:rPr>
              <a:t> experiment on 8 real-world C++ programs.</a:t>
            </a:r>
          </a:p>
        </p:txBody>
      </p:sp>
    </p:spTree>
    <p:extLst>
      <p:ext uri="{BB962C8B-B14F-4D97-AF65-F5344CB8AC3E}">
        <p14:creationId xmlns:p14="http://schemas.microsoft.com/office/powerpoint/2010/main" val="3272270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4400" b="1" dirty="0"/>
              <a:t>Conclusion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28</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r>
              <a:rPr lang="en-US" sz="2400" b="1" dirty="0"/>
              <a:t>CLEMENTINE</a:t>
            </a:r>
            <a:r>
              <a:rPr lang="en-US" sz="2000" b="1" dirty="0"/>
              <a:t> </a:t>
            </a:r>
            <a:r>
              <a:rPr lang="en-US" sz="2000" dirty="0"/>
              <a:t>is the next version of CITRUS, an </a:t>
            </a:r>
            <a:r>
              <a:rPr lang="en-US" sz="2400" b="1" dirty="0"/>
              <a:t>automated unit-level testing tool for C++ programs</a:t>
            </a:r>
            <a:r>
              <a:rPr lang="en-US" sz="2000" dirty="0"/>
              <a:t> based on method call sequence generation to generate test case</a:t>
            </a:r>
          </a:p>
          <a:p>
            <a:endParaRPr lang="en-US" sz="2000" dirty="0"/>
          </a:p>
          <a:p>
            <a:r>
              <a:rPr lang="en-US" sz="2000" dirty="0"/>
              <a:t>CLEMENTINE </a:t>
            </a:r>
            <a:r>
              <a:rPr lang="en-US" sz="2400" b="1" dirty="0"/>
              <a:t>solves 3 CITRUS’s limitations </a:t>
            </a:r>
            <a:r>
              <a:rPr lang="en-US" sz="2000" dirty="0"/>
              <a:t>and </a:t>
            </a:r>
            <a:r>
              <a:rPr lang="en-US" sz="2400" b="1" dirty="0"/>
              <a:t>solves 16 types of functions that is not properly handled</a:t>
            </a:r>
            <a:r>
              <a:rPr lang="en-US" sz="2000" dirty="0"/>
              <a:t> </a:t>
            </a:r>
            <a:r>
              <a:rPr lang="en-US" sz="2400" b="1" dirty="0"/>
              <a:t>by CITRUS</a:t>
            </a:r>
            <a:endParaRPr lang="en-US" sz="2000" b="1" dirty="0"/>
          </a:p>
          <a:p>
            <a:endParaRPr lang="en-US" sz="2000" dirty="0"/>
          </a:p>
          <a:p>
            <a:r>
              <a:rPr lang="en-US" sz="2000" dirty="0"/>
              <a:t>CLEMENTINE is </a:t>
            </a:r>
            <a:r>
              <a:rPr lang="en-US" sz="2400" b="1" dirty="0"/>
              <a:t>able to test 4 real-world C++ programs which CITRUS failed</a:t>
            </a:r>
            <a:r>
              <a:rPr lang="en-US" sz="2000" dirty="0"/>
              <a:t> to do</a:t>
            </a:r>
          </a:p>
          <a:p>
            <a:pPr lvl="1"/>
            <a:r>
              <a:rPr lang="en-US" sz="1800" dirty="0">
                <a:latin typeface="Consolas" panose="020B0609020204030204" pitchFamily="49" charset="0"/>
              </a:rPr>
              <a:t>clip</a:t>
            </a:r>
            <a:r>
              <a:rPr lang="en-US" sz="1800" dirty="0"/>
              <a:t>, </a:t>
            </a:r>
            <a:r>
              <a:rPr lang="en-US" sz="1800" dirty="0">
                <a:latin typeface="Consolas" panose="020B0609020204030204" pitchFamily="49" charset="0"/>
              </a:rPr>
              <a:t>exiv2</a:t>
            </a:r>
            <a:r>
              <a:rPr lang="en-US" sz="1800" dirty="0"/>
              <a:t>, </a:t>
            </a:r>
            <a:r>
              <a:rPr lang="en-US" sz="1800" dirty="0" err="1">
                <a:latin typeface="Consolas" panose="020B0609020204030204" pitchFamily="49" charset="0"/>
              </a:rPr>
              <a:t>pcapplusplus</a:t>
            </a:r>
            <a:r>
              <a:rPr lang="en-US" sz="1800" dirty="0"/>
              <a:t>, and </a:t>
            </a:r>
            <a:r>
              <a:rPr lang="en-US" sz="1800" dirty="0" err="1">
                <a:latin typeface="Consolas" panose="020B0609020204030204" pitchFamily="49" charset="0"/>
              </a:rPr>
              <a:t>xpdf</a:t>
            </a:r>
            <a:endParaRPr lang="en-US" sz="1800" dirty="0">
              <a:latin typeface="Consolas" panose="020B0609020204030204" pitchFamily="49" charset="0"/>
            </a:endParaRPr>
          </a:p>
          <a:p>
            <a:endParaRPr lang="en-US" sz="2000" dirty="0"/>
          </a:p>
          <a:p>
            <a:r>
              <a:rPr lang="en-US" sz="2000" dirty="0">
                <a:solidFill>
                  <a:schemeClr val="tx1"/>
                </a:solidFill>
              </a:rPr>
              <a:t>CLEMENTINE </a:t>
            </a:r>
            <a:r>
              <a:rPr lang="en-US" sz="2400" b="1" dirty="0">
                <a:solidFill>
                  <a:schemeClr val="tx1"/>
                </a:solidFill>
              </a:rPr>
              <a:t>achieve high statement coverage (up to </a:t>
            </a:r>
            <a:r>
              <a:rPr lang="en-US" sz="2400" b="1" dirty="0"/>
              <a:t>95.3%</a:t>
            </a:r>
            <a:r>
              <a:rPr lang="en-US" sz="2400" b="1" dirty="0">
                <a:solidFill>
                  <a:schemeClr val="tx1"/>
                </a:solidFill>
              </a:rPr>
              <a:t>) </a:t>
            </a:r>
            <a:r>
              <a:rPr lang="en-US" sz="2000" dirty="0">
                <a:solidFill>
                  <a:schemeClr val="tx1"/>
                </a:solidFill>
              </a:rPr>
              <a:t>and </a:t>
            </a:r>
            <a:r>
              <a:rPr lang="en-US" sz="2400" b="1" dirty="0">
                <a:solidFill>
                  <a:schemeClr val="tx1"/>
                </a:solidFill>
              </a:rPr>
              <a:t>high function coverage (up to 96.6%) </a:t>
            </a:r>
            <a:r>
              <a:rPr lang="en-US" sz="2000" dirty="0">
                <a:solidFill>
                  <a:schemeClr val="tx1"/>
                </a:solidFill>
              </a:rPr>
              <a:t>on 16 real-world C++ programs</a:t>
            </a:r>
            <a:endParaRPr lang="en-US" sz="1800" dirty="0">
              <a:solidFill>
                <a:schemeClr val="tx1"/>
              </a:solidFill>
            </a:endParaRPr>
          </a:p>
        </p:txBody>
      </p:sp>
    </p:spTree>
    <p:extLst>
      <p:ext uri="{BB962C8B-B14F-4D97-AF65-F5344CB8AC3E}">
        <p14:creationId xmlns:p14="http://schemas.microsoft.com/office/powerpoint/2010/main" val="3451661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4400" b="1"/>
              <a:t>Future Work</a:t>
            </a:r>
            <a:endParaRPr lang="en-US" sz="44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29</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b="1" dirty="0"/>
              <a:t>Perform crash analysis on detected crashes</a:t>
            </a:r>
          </a:p>
          <a:p>
            <a:pPr lvl="1"/>
            <a:endParaRPr lang="en-US" sz="1800" b="1" dirty="0"/>
          </a:p>
          <a:p>
            <a:r>
              <a:rPr lang="en-US" sz="2000" b="1" dirty="0"/>
              <a:t>Support more complex C++ features</a:t>
            </a:r>
          </a:p>
          <a:p>
            <a:pPr lvl="1"/>
            <a:r>
              <a:rPr lang="en-US" sz="1800" dirty="0"/>
              <a:t>There are many types that are still not supported in CLEMENTINE. For example, member pointer type.</a:t>
            </a:r>
          </a:p>
          <a:p>
            <a:pPr lvl="1"/>
            <a:r>
              <a:rPr lang="en-US" sz="1800" dirty="0"/>
              <a:t>Also, there are many STL classes that are not supported in CLEMENTINE. For example, </a:t>
            </a:r>
            <a:r>
              <a:rPr lang="en-US" sz="1800" dirty="0">
                <a:latin typeface="Consolas" panose="020B0609020204030204" pitchFamily="49" charset="0"/>
              </a:rPr>
              <a:t>std::function</a:t>
            </a:r>
            <a:r>
              <a:rPr lang="en-US" sz="1800" dirty="0"/>
              <a:t> and </a:t>
            </a:r>
            <a:r>
              <a:rPr lang="en-US" sz="1800" dirty="0">
                <a:latin typeface="Consolas" panose="020B0609020204030204" pitchFamily="49" charset="0"/>
              </a:rPr>
              <a:t>std::</a:t>
            </a:r>
            <a:r>
              <a:rPr lang="en-US" sz="1800" dirty="0" err="1">
                <a:latin typeface="Consolas" panose="020B0609020204030204" pitchFamily="49" charset="0"/>
              </a:rPr>
              <a:t>initializer_list</a:t>
            </a:r>
            <a:r>
              <a:rPr lang="en-US" sz="1800" dirty="0"/>
              <a:t> </a:t>
            </a:r>
          </a:p>
          <a:p>
            <a:endParaRPr lang="en-US" sz="2000" b="1" dirty="0"/>
          </a:p>
          <a:p>
            <a:r>
              <a:rPr lang="en-US" sz="2000" b="1" dirty="0"/>
              <a:t>Use function selection heuristic </a:t>
            </a:r>
          </a:p>
          <a:p>
            <a:pPr lvl="1"/>
            <a:r>
              <a:rPr lang="en-US" sz="1800" dirty="0"/>
              <a:t>To prioritize testing function based on its complexity (e.g., number of branches, number of statements)</a:t>
            </a:r>
          </a:p>
          <a:p>
            <a:endParaRPr lang="en-US" sz="2000" b="1" dirty="0"/>
          </a:p>
          <a:p>
            <a:r>
              <a:rPr lang="en-US" sz="2000" b="1" dirty="0"/>
              <a:t>Utilize other testing tool (e.g., KLEE) </a:t>
            </a:r>
          </a:p>
          <a:p>
            <a:pPr lvl="1"/>
            <a:r>
              <a:rPr lang="en-US" sz="1800" dirty="0"/>
              <a:t>To improve the test coverage especially branch coverage</a:t>
            </a:r>
          </a:p>
          <a:p>
            <a:pPr lvl="1"/>
            <a:endParaRPr lang="en-US" sz="1800" dirty="0"/>
          </a:p>
        </p:txBody>
      </p:sp>
    </p:spTree>
    <p:extLst>
      <p:ext uri="{BB962C8B-B14F-4D97-AF65-F5344CB8AC3E}">
        <p14:creationId xmlns:p14="http://schemas.microsoft.com/office/powerpoint/2010/main" val="3691759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t>Introduction</a:t>
            </a:r>
            <a:br>
              <a:rPr lang="en-US" sz="3200" b="1" dirty="0"/>
            </a:br>
            <a:r>
              <a:rPr lang="en-US" sz="3600" b="1" dirty="0"/>
              <a:t>CLEMENTINE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CLEMENTINE is an </a:t>
            </a:r>
            <a:r>
              <a:rPr lang="en-US" sz="2400" b="1" dirty="0"/>
              <a:t>automated unit testing tool based on method sequence generation</a:t>
            </a:r>
            <a:endParaRPr lang="en-US" sz="2200" b="1" dirty="0"/>
          </a:p>
        </p:txBody>
      </p:sp>
      <p:sp>
        <p:nvSpPr>
          <p:cNvPr id="12" name="Rectangle 11">
            <a:extLst>
              <a:ext uri="{FF2B5EF4-FFF2-40B4-BE49-F238E27FC236}">
                <a16:creationId xmlns:a16="http://schemas.microsoft.com/office/drawing/2014/main" id="{8ACE5B50-C878-4080-B7E4-F655860C7E7E}"/>
              </a:ext>
            </a:extLst>
          </p:cNvPr>
          <p:cNvSpPr/>
          <p:nvPr/>
        </p:nvSpPr>
        <p:spPr>
          <a:xfrm>
            <a:off x="762000" y="2283002"/>
            <a:ext cx="4083422" cy="2064410"/>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schemeClr val="tx1"/>
                </a:solidFill>
              </a:rPr>
              <a:t>// Target Program Code</a:t>
            </a:r>
            <a:endParaRPr lang="en-US" sz="1400" b="1" dirty="0">
              <a:solidFill>
                <a:schemeClr val="tx1"/>
              </a:solidFill>
            </a:endParaRPr>
          </a:p>
          <a:p>
            <a:r>
              <a:rPr lang="en-US" sz="1400" dirty="0">
                <a:solidFill>
                  <a:srgbClr val="098658"/>
                </a:solidFill>
                <a:latin typeface="Consolas" panose="020B0609020204030204" pitchFamily="49" charset="0"/>
              </a:rPr>
              <a:t>1</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class</a:t>
            </a:r>
            <a:r>
              <a:rPr lang="en-US" sz="1400" dirty="0">
                <a:solidFill>
                  <a:srgbClr val="000000"/>
                </a:solidFill>
                <a:latin typeface="Consolas" panose="020B0609020204030204" pitchFamily="49" charset="0"/>
              </a:rPr>
              <a:t> </a:t>
            </a:r>
            <a:r>
              <a:rPr lang="en-US" sz="1400" dirty="0">
                <a:solidFill>
                  <a:srgbClr val="267F99"/>
                </a:solidFill>
                <a:latin typeface="Consolas" panose="020B0609020204030204" pitchFamily="49" charset="0"/>
              </a:rPr>
              <a:t>Number</a:t>
            </a:r>
            <a:r>
              <a:rPr lang="en-US" sz="1400" dirty="0">
                <a:solidFill>
                  <a:srgbClr val="000000"/>
                </a:solidFill>
                <a:latin typeface="Consolas" panose="020B0609020204030204" pitchFamily="49" charset="0"/>
              </a:rPr>
              <a:t>{</a:t>
            </a:r>
          </a:p>
          <a:p>
            <a:r>
              <a:rPr lang="en-US" sz="1400" dirty="0">
                <a:solidFill>
                  <a:srgbClr val="098658"/>
                </a:solidFill>
                <a:latin typeface="Consolas" panose="020B0609020204030204" pitchFamily="49" charset="0"/>
              </a:rPr>
              <a:t>2</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public:</a:t>
            </a:r>
            <a:endParaRPr lang="en-US" sz="1400" dirty="0">
              <a:solidFill>
                <a:srgbClr val="000000"/>
              </a:solidFill>
              <a:latin typeface="Consolas" panose="020B0609020204030204" pitchFamily="49" charset="0"/>
            </a:endParaRPr>
          </a:p>
          <a:p>
            <a:r>
              <a:rPr lang="en-US" sz="1400" dirty="0">
                <a:solidFill>
                  <a:srgbClr val="098658"/>
                </a:solidFill>
                <a:latin typeface="Consolas" panose="020B0609020204030204" pitchFamily="49" charset="0"/>
              </a:rPr>
              <a:t>3</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void</a:t>
            </a:r>
            <a:r>
              <a:rPr lang="en-US" sz="1400" dirty="0">
                <a:solidFill>
                  <a:srgbClr val="000000"/>
                </a:solidFill>
                <a:latin typeface="Consolas" panose="020B0609020204030204" pitchFamily="49" charset="0"/>
              </a:rPr>
              <a:t> </a:t>
            </a:r>
            <a:r>
              <a:rPr lang="en-US" sz="1400" dirty="0" err="1">
                <a:solidFill>
                  <a:srgbClr val="795E26"/>
                </a:solidFill>
                <a:latin typeface="Consolas" panose="020B0609020204030204" pitchFamily="49" charset="0"/>
              </a:rPr>
              <a:t>SetValue</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val</a:t>
            </a:r>
            <a:r>
              <a:rPr lang="en-US" sz="1400" dirty="0">
                <a:solidFill>
                  <a:srgbClr val="000000"/>
                </a:solidFill>
                <a:latin typeface="Consolas" panose="020B0609020204030204" pitchFamily="49" charset="0"/>
              </a:rPr>
              <a:t>) {</a:t>
            </a:r>
          </a:p>
          <a:p>
            <a:r>
              <a:rPr lang="en-US" sz="1400" dirty="0">
                <a:solidFill>
                  <a:srgbClr val="098658"/>
                </a:solidFill>
                <a:latin typeface="Consolas" panose="020B0609020204030204" pitchFamily="49" charset="0"/>
              </a:rPr>
              <a:t>4</a:t>
            </a:r>
            <a:r>
              <a:rPr lang="en-US" sz="1400" dirty="0">
                <a:solidFill>
                  <a:srgbClr val="000000"/>
                </a:solidFill>
                <a:latin typeface="Consolas" panose="020B0609020204030204" pitchFamily="49" charset="0"/>
              </a:rPr>
              <a:t>:     ...</a:t>
            </a:r>
          </a:p>
          <a:p>
            <a:r>
              <a:rPr lang="en-US" sz="1400" dirty="0">
                <a:solidFill>
                  <a:srgbClr val="098658"/>
                </a:solidFill>
                <a:latin typeface="Consolas" panose="020B0609020204030204" pitchFamily="49" charset="0"/>
              </a:rPr>
              <a:t>5</a:t>
            </a:r>
            <a:r>
              <a:rPr lang="en-US" sz="1400" dirty="0">
                <a:solidFill>
                  <a:srgbClr val="000000"/>
                </a:solidFill>
                <a:latin typeface="Consolas" panose="020B0609020204030204" pitchFamily="49" charset="0"/>
              </a:rPr>
              <a:t>:   }</a:t>
            </a:r>
          </a:p>
          <a:p>
            <a:r>
              <a:rPr lang="en-US" sz="1400" dirty="0">
                <a:solidFill>
                  <a:srgbClr val="098658"/>
                </a:solidFill>
                <a:latin typeface="Consolas" panose="020B0609020204030204" pitchFamily="49" charset="0"/>
              </a:rPr>
              <a:t>6</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private:</a:t>
            </a:r>
          </a:p>
          <a:p>
            <a:r>
              <a:rPr lang="en-US" sz="1400" dirty="0">
                <a:solidFill>
                  <a:srgbClr val="098658"/>
                </a:solidFill>
                <a:latin typeface="Consolas" panose="020B0609020204030204" pitchFamily="49" charset="0"/>
              </a:rPr>
              <a:t>7</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value;</a:t>
            </a:r>
          </a:p>
          <a:p>
            <a:r>
              <a:rPr lang="en-US" sz="1400" dirty="0">
                <a:solidFill>
                  <a:srgbClr val="098658"/>
                </a:solidFill>
                <a:latin typeface="Consolas" panose="020B0609020204030204" pitchFamily="49" charset="0"/>
              </a:rPr>
              <a:t>9</a:t>
            </a:r>
            <a:r>
              <a:rPr lang="en-US" sz="1400" dirty="0">
                <a:solidFill>
                  <a:srgbClr val="000000"/>
                </a:solidFill>
                <a:latin typeface="Consolas" panose="020B0609020204030204" pitchFamily="49" charset="0"/>
              </a:rPr>
              <a:t>: }</a:t>
            </a:r>
          </a:p>
          <a:p>
            <a:endParaRPr lang="en-US" sz="1400" dirty="0">
              <a:solidFill>
                <a:srgbClr val="000000"/>
              </a:solidFill>
              <a:latin typeface="Consolas" panose="020B0609020204030204" pitchFamily="49" charset="0"/>
            </a:endParaRPr>
          </a:p>
        </p:txBody>
      </p:sp>
      <p:sp>
        <p:nvSpPr>
          <p:cNvPr id="13" name="Rectangle 12">
            <a:extLst>
              <a:ext uri="{FF2B5EF4-FFF2-40B4-BE49-F238E27FC236}">
                <a16:creationId xmlns:a16="http://schemas.microsoft.com/office/drawing/2014/main" id="{1F071F20-19BB-4034-881C-F318FAFAC575}"/>
              </a:ext>
            </a:extLst>
          </p:cNvPr>
          <p:cNvSpPr/>
          <p:nvPr/>
        </p:nvSpPr>
        <p:spPr>
          <a:xfrm>
            <a:off x="762000" y="4808627"/>
            <a:ext cx="4083422" cy="1613509"/>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prstClr val="black"/>
                </a:solidFill>
              </a:rPr>
              <a:t>// Test Case Code</a:t>
            </a:r>
            <a:endParaRPr lang="en-US" sz="1400" dirty="0">
              <a:solidFill>
                <a:srgbClr val="0000FF"/>
              </a:solidFill>
              <a:latin typeface="Consolas" panose="020B0609020204030204" pitchFamily="49" charset="0"/>
            </a:endParaRPr>
          </a:p>
          <a:p>
            <a:r>
              <a:rPr lang="en-US" sz="1400" dirty="0">
                <a:solidFill>
                  <a:srgbClr val="098658"/>
                </a:solidFill>
                <a:latin typeface="Consolas" panose="020B0609020204030204" pitchFamily="49" charset="0"/>
              </a:rPr>
              <a:t>1</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 main</a:t>
            </a:r>
            <a:r>
              <a:rPr lang="en-US" sz="1400" dirty="0">
                <a:solidFill>
                  <a:srgbClr val="000000"/>
                </a:solidFill>
                <a:latin typeface="Consolas" panose="020B0609020204030204" pitchFamily="49" charset="0"/>
              </a:rPr>
              <a:t>() {</a:t>
            </a:r>
            <a:endParaRPr lang="en-US" sz="1400" dirty="0">
              <a:solidFill>
                <a:srgbClr val="0000FF"/>
              </a:solidFill>
              <a:latin typeface="Consolas" panose="020B0609020204030204" pitchFamily="49" charset="0"/>
            </a:endParaRPr>
          </a:p>
          <a:p>
            <a:r>
              <a:rPr lang="en-US" sz="1400" dirty="0">
                <a:solidFill>
                  <a:srgbClr val="098658"/>
                </a:solidFill>
                <a:latin typeface="Consolas" panose="020B0609020204030204" pitchFamily="49" charset="0"/>
              </a:rPr>
              <a:t>2</a:t>
            </a:r>
            <a:r>
              <a:rPr lang="en-US" sz="1400" dirty="0">
                <a:solidFill>
                  <a:srgbClr val="000000"/>
                </a:solidFill>
                <a:latin typeface="Consolas" panose="020B0609020204030204" pitchFamily="49" charset="0"/>
              </a:rPr>
              <a:t>:  Number number1;</a:t>
            </a:r>
          </a:p>
          <a:p>
            <a:r>
              <a:rPr lang="en-US" sz="1400" dirty="0">
                <a:solidFill>
                  <a:srgbClr val="098658"/>
                </a:solidFill>
                <a:latin typeface="Consolas" panose="020B0609020204030204" pitchFamily="49" charset="0"/>
              </a:rPr>
              <a:t>3</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  int</a:t>
            </a:r>
            <a:r>
              <a:rPr lang="en-US" sz="1400" dirty="0">
                <a:solidFill>
                  <a:srgbClr val="000000"/>
                </a:solidFill>
                <a:latin typeface="Consolas" panose="020B0609020204030204" pitchFamily="49" charset="0"/>
              </a:rPr>
              <a:t> int2 = </a:t>
            </a:r>
            <a:r>
              <a:rPr lang="en-US" sz="1400" dirty="0">
                <a:solidFill>
                  <a:srgbClr val="098658"/>
                </a:solidFill>
                <a:latin typeface="Consolas" panose="020B0609020204030204" pitchFamily="49" charset="0"/>
              </a:rPr>
              <a:t>255</a:t>
            </a:r>
            <a:r>
              <a:rPr lang="en-US" sz="1400" dirty="0">
                <a:solidFill>
                  <a:srgbClr val="000000"/>
                </a:solidFill>
                <a:latin typeface="Consolas" panose="020B0609020204030204" pitchFamily="49" charset="0"/>
              </a:rPr>
              <a:t>;</a:t>
            </a:r>
          </a:p>
          <a:p>
            <a:r>
              <a:rPr lang="en-US" sz="1400" dirty="0">
                <a:solidFill>
                  <a:srgbClr val="098658"/>
                </a:solidFill>
                <a:latin typeface="Consolas" panose="020B0609020204030204" pitchFamily="49" charset="0"/>
              </a:rPr>
              <a:t>4</a:t>
            </a:r>
            <a:r>
              <a:rPr lang="en-US" sz="1400" dirty="0">
                <a:solidFill>
                  <a:srgbClr val="000000"/>
                </a:solidFill>
                <a:latin typeface="Consolas" panose="020B0609020204030204" pitchFamily="49" charset="0"/>
              </a:rPr>
              <a:t>:</a:t>
            </a:r>
            <a:r>
              <a:rPr lang="en-US" sz="1400" dirty="0">
                <a:solidFill>
                  <a:srgbClr val="001080"/>
                </a:solidFill>
                <a:latin typeface="Consolas" panose="020B0609020204030204" pitchFamily="49" charset="0"/>
              </a:rPr>
              <a:t>  number1</a:t>
            </a:r>
            <a:r>
              <a:rPr lang="en-US" sz="1400" dirty="0">
                <a:solidFill>
                  <a:srgbClr val="000000"/>
                </a:solidFill>
                <a:latin typeface="Consolas" panose="020B0609020204030204" pitchFamily="49" charset="0"/>
              </a:rPr>
              <a:t>.</a:t>
            </a:r>
            <a:r>
              <a:rPr lang="en-US" sz="1400" dirty="0">
                <a:solidFill>
                  <a:srgbClr val="795E26"/>
                </a:solidFill>
                <a:latin typeface="Consolas" panose="020B0609020204030204" pitchFamily="49" charset="0"/>
              </a:rPr>
              <a:t>SetValue</a:t>
            </a:r>
            <a:r>
              <a:rPr lang="en-US" sz="1400" dirty="0">
                <a:solidFill>
                  <a:srgbClr val="000000"/>
                </a:solidFill>
                <a:latin typeface="Consolas" panose="020B0609020204030204" pitchFamily="49" charset="0"/>
              </a:rPr>
              <a:t>(int2);</a:t>
            </a:r>
          </a:p>
          <a:p>
            <a:r>
              <a:rPr lang="en-US" sz="1400" dirty="0">
                <a:solidFill>
                  <a:srgbClr val="098658"/>
                </a:solidFill>
                <a:latin typeface="Consolas" panose="020B0609020204030204" pitchFamily="49" charset="0"/>
              </a:rPr>
              <a:t>5</a:t>
            </a:r>
            <a:r>
              <a:rPr lang="en-US" sz="1400" dirty="0">
                <a:solidFill>
                  <a:srgbClr val="000000"/>
                </a:solidFill>
                <a:latin typeface="Consolas" panose="020B0609020204030204" pitchFamily="49" charset="0"/>
              </a:rPr>
              <a:t>:  </a:t>
            </a:r>
            <a:r>
              <a:rPr lang="en-US" sz="1400" dirty="0">
                <a:solidFill>
                  <a:srgbClr val="AF00DB"/>
                </a:solidFill>
                <a:latin typeface="Consolas" panose="020B0609020204030204" pitchFamily="49" charset="0"/>
              </a:rPr>
              <a:t>return</a:t>
            </a:r>
            <a:r>
              <a:rPr lang="en-US" sz="1400" dirty="0">
                <a:solidFill>
                  <a:srgbClr val="000000"/>
                </a:solidFill>
                <a:latin typeface="Consolas" panose="020B0609020204030204" pitchFamily="49" charset="0"/>
              </a:rPr>
              <a:t> 0;</a:t>
            </a:r>
          </a:p>
          <a:p>
            <a:r>
              <a:rPr lang="en-US" sz="1400" dirty="0">
                <a:solidFill>
                  <a:srgbClr val="098658"/>
                </a:solidFill>
                <a:latin typeface="Consolas" panose="020B0609020204030204" pitchFamily="49" charset="0"/>
              </a:rPr>
              <a:t>6</a:t>
            </a:r>
            <a:r>
              <a:rPr lang="en-US" sz="1400" dirty="0">
                <a:solidFill>
                  <a:srgbClr val="000000"/>
                </a:solidFill>
                <a:latin typeface="Consolas" panose="020B0609020204030204" pitchFamily="49" charset="0"/>
              </a:rPr>
              <a:t>: }</a:t>
            </a:r>
          </a:p>
        </p:txBody>
      </p:sp>
      <p:sp>
        <p:nvSpPr>
          <p:cNvPr id="6" name="Rectangle: Rounded Corners 5">
            <a:extLst>
              <a:ext uri="{FF2B5EF4-FFF2-40B4-BE49-F238E27FC236}">
                <a16:creationId xmlns:a16="http://schemas.microsoft.com/office/drawing/2014/main" id="{294937C4-E668-41EF-AE67-C64A432C64D6}"/>
              </a:ext>
            </a:extLst>
          </p:cNvPr>
          <p:cNvSpPr/>
          <p:nvPr/>
        </p:nvSpPr>
        <p:spPr>
          <a:xfrm>
            <a:off x="5012264" y="2350848"/>
            <a:ext cx="6903383" cy="2241710"/>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sz="2000" dirty="0">
                <a:solidFill>
                  <a:schemeClr val="bg1"/>
                </a:solidFill>
              </a:rPr>
              <a:t>Method Call Sequence Generation</a:t>
            </a:r>
            <a:r>
              <a:rPr lang="en-US" dirty="0">
                <a:solidFill>
                  <a:schemeClr val="bg1"/>
                </a:solidFill>
              </a:rPr>
              <a:t>:</a:t>
            </a:r>
          </a:p>
          <a:p>
            <a:r>
              <a:rPr lang="en-US" sz="2000" dirty="0"/>
              <a:t>Test case generation example:</a:t>
            </a:r>
          </a:p>
          <a:p>
            <a:pPr marL="342900" indent="-342900">
              <a:buAutoNum type="arabicPeriod"/>
            </a:pPr>
            <a:r>
              <a:rPr lang="en-US" dirty="0"/>
              <a:t>CLEMENTINE </a:t>
            </a:r>
            <a:r>
              <a:rPr lang="en-US" sz="2000" b="1" dirty="0"/>
              <a:t>randomly selects one target function</a:t>
            </a:r>
            <a:r>
              <a:rPr lang="en-US" b="1" dirty="0"/>
              <a:t> </a:t>
            </a:r>
            <a:r>
              <a:rPr lang="en-US" dirty="0"/>
              <a:t>(in this example, </a:t>
            </a:r>
            <a:r>
              <a:rPr lang="en-US" dirty="0" err="1">
                <a:solidFill>
                  <a:srgbClr val="795E26"/>
                </a:solidFill>
                <a:latin typeface="Consolas" panose="020B0609020204030204" pitchFamily="49" charset="0"/>
              </a:rPr>
              <a:t>SetValue</a:t>
            </a:r>
            <a:r>
              <a:rPr lang="en-US" dirty="0"/>
              <a:t> is selected).</a:t>
            </a:r>
          </a:p>
          <a:p>
            <a:pPr marL="342900" indent="-342900">
              <a:buAutoNum type="arabicPeriod"/>
            </a:pPr>
            <a:r>
              <a:rPr lang="en-US" dirty="0"/>
              <a:t>CLEMENTINE </a:t>
            </a:r>
            <a:r>
              <a:rPr lang="en-US" sz="2000" b="1" dirty="0"/>
              <a:t>recognizes the requirements</a:t>
            </a:r>
            <a:r>
              <a:rPr lang="en-US" dirty="0"/>
              <a:t> to invoke the function. To invoke </a:t>
            </a:r>
            <a:r>
              <a:rPr lang="en-US" dirty="0" err="1">
                <a:solidFill>
                  <a:srgbClr val="795E26"/>
                </a:solidFill>
                <a:latin typeface="Consolas" panose="020B0609020204030204" pitchFamily="49" charset="0"/>
              </a:rPr>
              <a:t>SetValue</a:t>
            </a:r>
            <a:r>
              <a:rPr lang="en-US" dirty="0"/>
              <a:t>, CLEMENTINE requires:</a:t>
            </a:r>
          </a:p>
          <a:p>
            <a:pPr marL="800100" lvl="1" indent="-342900">
              <a:buAutoNum type="arabicPeriod"/>
            </a:pPr>
            <a:r>
              <a:rPr lang="en-US" dirty="0"/>
              <a:t>a </a:t>
            </a:r>
            <a:r>
              <a:rPr lang="en-US" dirty="0">
                <a:solidFill>
                  <a:srgbClr val="267F99"/>
                </a:solidFill>
                <a:latin typeface="Consolas" panose="020B0609020204030204" pitchFamily="49" charset="0"/>
              </a:rPr>
              <a:t>Number</a:t>
            </a:r>
            <a:r>
              <a:rPr lang="en-US" dirty="0"/>
              <a:t> instance, on which </a:t>
            </a:r>
            <a:r>
              <a:rPr lang="en-US" dirty="0" err="1">
                <a:solidFill>
                  <a:srgbClr val="795E26"/>
                </a:solidFill>
                <a:latin typeface="Consolas" panose="020B0609020204030204" pitchFamily="49" charset="0"/>
              </a:rPr>
              <a:t>SetValue</a:t>
            </a:r>
            <a:r>
              <a:rPr lang="en-US" dirty="0"/>
              <a:t> will be invoked</a:t>
            </a:r>
          </a:p>
          <a:p>
            <a:pPr marL="800100" lvl="1" indent="-342900">
              <a:buAutoNum type="arabicPeriod"/>
            </a:pPr>
            <a:r>
              <a:rPr lang="en-US" dirty="0"/>
              <a:t>an argument item of type </a:t>
            </a:r>
            <a:r>
              <a:rPr lang="en-US" dirty="0">
                <a:solidFill>
                  <a:srgbClr val="0000FF"/>
                </a:solidFill>
                <a:latin typeface="Consolas" panose="020B0609020204030204" pitchFamily="49" charset="0"/>
              </a:rPr>
              <a:t>int</a:t>
            </a:r>
            <a:endParaRPr lang="en-US" dirty="0"/>
          </a:p>
          <a:p>
            <a:pPr marL="342900" indent="-342900">
              <a:buAutoNum type="arabicPeriod"/>
            </a:pPr>
            <a:r>
              <a:rPr lang="en-US" dirty="0"/>
              <a:t>Then, CLEMENTINE </a:t>
            </a:r>
            <a:r>
              <a:rPr lang="en-US" sz="2000" b="1" dirty="0"/>
              <a:t>constructs the call statement</a:t>
            </a:r>
            <a:r>
              <a:rPr lang="en-US" dirty="0"/>
              <a:t> (i.e. </a:t>
            </a:r>
            <a:r>
              <a:rPr lang="en-US" dirty="0" err="1">
                <a:solidFill>
                  <a:srgbClr val="795E26"/>
                </a:solidFill>
                <a:latin typeface="Consolas" panose="020B0609020204030204" pitchFamily="49" charset="0"/>
              </a:rPr>
              <a:t>SetValue</a:t>
            </a:r>
            <a:r>
              <a:rPr lang="en-US" dirty="0"/>
              <a:t>) </a:t>
            </a:r>
            <a:r>
              <a:rPr lang="en-US" sz="2000" b="1" dirty="0"/>
              <a:t>with all of its supporting argument-constructing statements</a:t>
            </a:r>
            <a:r>
              <a:rPr lang="en-US" dirty="0"/>
              <a:t>.</a:t>
            </a:r>
          </a:p>
          <a:p>
            <a:endParaRPr lang="en-US" dirty="0"/>
          </a:p>
        </p:txBody>
      </p:sp>
      <p:sp>
        <p:nvSpPr>
          <p:cNvPr id="5" name="Rectangle: Rounded Corners 4">
            <a:extLst>
              <a:ext uri="{FF2B5EF4-FFF2-40B4-BE49-F238E27FC236}">
                <a16:creationId xmlns:a16="http://schemas.microsoft.com/office/drawing/2014/main" id="{1F28AE0D-A9CF-4823-810B-4996DA3E5EB5}"/>
              </a:ext>
            </a:extLst>
          </p:cNvPr>
          <p:cNvSpPr/>
          <p:nvPr/>
        </p:nvSpPr>
        <p:spPr>
          <a:xfrm>
            <a:off x="5162999" y="5007918"/>
            <a:ext cx="3755090" cy="3723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Line 2 creates an instance of </a:t>
            </a:r>
            <a:r>
              <a:rPr lang="en-US" dirty="0">
                <a:solidFill>
                  <a:srgbClr val="267F99"/>
                </a:solidFill>
                <a:latin typeface="Consolas" panose="020B0609020204030204" pitchFamily="49" charset="0"/>
              </a:rPr>
              <a:t>Number</a:t>
            </a:r>
            <a:endParaRPr lang="en-US" dirty="0">
              <a:solidFill>
                <a:schemeClr val="tx1"/>
              </a:solidFill>
            </a:endParaRPr>
          </a:p>
        </p:txBody>
      </p:sp>
      <p:sp>
        <p:nvSpPr>
          <p:cNvPr id="10" name="Rectangle: Rounded Corners 9">
            <a:extLst>
              <a:ext uri="{FF2B5EF4-FFF2-40B4-BE49-F238E27FC236}">
                <a16:creationId xmlns:a16="http://schemas.microsoft.com/office/drawing/2014/main" id="{A9CE415E-8B6F-4DB1-BCB9-0B8525F29C60}"/>
              </a:ext>
            </a:extLst>
          </p:cNvPr>
          <p:cNvSpPr/>
          <p:nvPr/>
        </p:nvSpPr>
        <p:spPr>
          <a:xfrm>
            <a:off x="5162999" y="5456666"/>
            <a:ext cx="3109632" cy="3723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Line 3 creates an </a:t>
            </a:r>
            <a:r>
              <a:rPr lang="en-US" dirty="0">
                <a:solidFill>
                  <a:srgbClr val="0000FF"/>
                </a:solidFill>
                <a:latin typeface="Consolas" panose="020B0609020204030204" pitchFamily="49" charset="0"/>
              </a:rPr>
              <a:t>int</a:t>
            </a:r>
            <a:r>
              <a:rPr lang="en-US" dirty="0">
                <a:solidFill>
                  <a:schemeClr val="tx1"/>
                </a:solidFill>
              </a:rPr>
              <a:t> variable</a:t>
            </a:r>
          </a:p>
        </p:txBody>
      </p:sp>
      <p:sp>
        <p:nvSpPr>
          <p:cNvPr id="11" name="Rectangle: Rounded Corners 10">
            <a:extLst>
              <a:ext uri="{FF2B5EF4-FFF2-40B4-BE49-F238E27FC236}">
                <a16:creationId xmlns:a16="http://schemas.microsoft.com/office/drawing/2014/main" id="{7C1FA58C-CF5F-4D6B-AA48-8A92D4277F34}"/>
              </a:ext>
            </a:extLst>
          </p:cNvPr>
          <p:cNvSpPr/>
          <p:nvPr/>
        </p:nvSpPr>
        <p:spPr>
          <a:xfrm>
            <a:off x="5162999" y="5905414"/>
            <a:ext cx="3109632" cy="3723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Line 4 calls the target function</a:t>
            </a:r>
          </a:p>
        </p:txBody>
      </p:sp>
      <p:cxnSp>
        <p:nvCxnSpPr>
          <p:cNvPr id="9" name="Straight Arrow Connector 8">
            <a:extLst>
              <a:ext uri="{FF2B5EF4-FFF2-40B4-BE49-F238E27FC236}">
                <a16:creationId xmlns:a16="http://schemas.microsoft.com/office/drawing/2014/main" id="{A276B230-49D8-48F2-9247-4BCCBA00F80D}"/>
              </a:ext>
            </a:extLst>
          </p:cNvPr>
          <p:cNvCxnSpPr>
            <a:endCxn id="5" idx="1"/>
          </p:cNvCxnSpPr>
          <p:nvPr/>
        </p:nvCxnSpPr>
        <p:spPr>
          <a:xfrm flipV="1">
            <a:off x="2829261" y="5194095"/>
            <a:ext cx="2333738" cy="1861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B32C319-B5BE-4179-9CEA-312E52BCB1D3}"/>
              </a:ext>
            </a:extLst>
          </p:cNvPr>
          <p:cNvCxnSpPr>
            <a:cxnSpLocks/>
            <a:endCxn id="10" idx="1"/>
          </p:cNvCxnSpPr>
          <p:nvPr/>
        </p:nvCxnSpPr>
        <p:spPr>
          <a:xfrm>
            <a:off x="2803711" y="5615381"/>
            <a:ext cx="2359288" cy="274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4C76C28-4129-4AC5-82B9-9B361F9EC80B}"/>
              </a:ext>
            </a:extLst>
          </p:cNvPr>
          <p:cNvCxnSpPr>
            <a:cxnSpLocks/>
            <a:endCxn id="11" idx="1"/>
          </p:cNvCxnSpPr>
          <p:nvPr/>
        </p:nvCxnSpPr>
        <p:spPr>
          <a:xfrm>
            <a:off x="3571539" y="5841486"/>
            <a:ext cx="1591460" cy="2501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894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01086"/>
            <a:ext cx="11277600" cy="1470025"/>
          </a:xfrm>
        </p:spPr>
        <p:txBody>
          <a:bodyPr>
            <a:normAutofit/>
          </a:bodyPr>
          <a:lstStyle/>
          <a:p>
            <a:r>
              <a:rPr lang="en-US" sz="6000" b="1" dirty="0"/>
              <a:t>Q </a:t>
            </a:r>
            <a:r>
              <a:rPr lang="en-US" sz="4800" b="1" dirty="0"/>
              <a:t>&amp;</a:t>
            </a:r>
            <a:r>
              <a:rPr lang="en-US" sz="6000" b="1" dirty="0"/>
              <a:t> A</a:t>
            </a:r>
          </a:p>
        </p:txBody>
      </p:sp>
      <p:sp>
        <p:nvSpPr>
          <p:cNvPr id="3" name="Subtitle 2"/>
          <p:cNvSpPr>
            <a:spLocks noGrp="1"/>
          </p:cNvSpPr>
          <p:nvPr>
            <p:ph type="subTitle" idx="1"/>
          </p:nvPr>
        </p:nvSpPr>
        <p:spPr/>
        <p:txBody>
          <a:bodyPr>
            <a:normAutofit/>
          </a:bodyPr>
          <a:lstStyle/>
          <a:p>
            <a:r>
              <a:rPr lang="en-US" sz="3600" b="1" dirty="0"/>
              <a:t>Thank you</a:t>
            </a:r>
          </a:p>
        </p:txBody>
      </p:sp>
    </p:spTree>
    <p:extLst>
      <p:ext uri="{BB962C8B-B14F-4D97-AF65-F5344CB8AC3E}">
        <p14:creationId xmlns:p14="http://schemas.microsoft.com/office/powerpoint/2010/main" val="150577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01086"/>
            <a:ext cx="11277600" cy="1470025"/>
          </a:xfrm>
        </p:spPr>
        <p:txBody>
          <a:bodyPr>
            <a:normAutofit/>
          </a:bodyPr>
          <a:lstStyle/>
          <a:p>
            <a:r>
              <a:rPr lang="en-US" sz="6000" b="1" dirty="0"/>
              <a:t>Backup Slide</a:t>
            </a:r>
          </a:p>
        </p:txBody>
      </p:sp>
    </p:spTree>
    <p:extLst>
      <p:ext uri="{BB962C8B-B14F-4D97-AF65-F5344CB8AC3E}">
        <p14:creationId xmlns:p14="http://schemas.microsoft.com/office/powerpoint/2010/main" val="495557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b="1" dirty="0"/>
              <a:t>Test Case Mutation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32</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r>
              <a:rPr lang="en-US" sz="2000" dirty="0"/>
              <a:t>CLEMENTINE has 3 test case mutation operators:</a:t>
            </a:r>
          </a:p>
          <a:p>
            <a:pPr lvl="1"/>
            <a:r>
              <a:rPr lang="en-US" sz="1800" dirty="0"/>
              <a:t>Insert a random method call at a random position</a:t>
            </a:r>
          </a:p>
          <a:p>
            <a:pPr lvl="1"/>
            <a:r>
              <a:rPr lang="en-US" sz="1800" dirty="0"/>
              <a:t>Mutate a random statement in the test case</a:t>
            </a:r>
          </a:p>
          <a:p>
            <a:pPr lvl="2"/>
            <a:r>
              <a:rPr lang="en-US" sz="1800" dirty="0"/>
              <a:t>Constant replacement using global constant</a:t>
            </a:r>
          </a:p>
          <a:p>
            <a:pPr lvl="2"/>
            <a:r>
              <a:rPr lang="en-US" sz="1800" dirty="0"/>
              <a:t>Mutate scalar references using local scalar references</a:t>
            </a:r>
          </a:p>
          <a:p>
            <a:pPr lvl="2"/>
            <a:r>
              <a:rPr lang="en-US" sz="1800" dirty="0"/>
              <a:t>Mutate structure references using only local structure references</a:t>
            </a:r>
          </a:p>
          <a:p>
            <a:pPr lvl="2"/>
            <a:r>
              <a:rPr lang="en-US" sz="1800" dirty="0"/>
              <a:t>Constant for scalar replacement using local constant</a:t>
            </a:r>
          </a:p>
          <a:p>
            <a:pPr lvl="2"/>
            <a:r>
              <a:rPr lang="en-US" sz="1800" dirty="0"/>
              <a:t>Arithmetic operator mutation</a:t>
            </a:r>
          </a:p>
          <a:p>
            <a:pPr lvl="2"/>
            <a:r>
              <a:rPr lang="en-US" sz="1800" dirty="0"/>
              <a:t>Arithmetic operator negation</a:t>
            </a:r>
          </a:p>
          <a:p>
            <a:pPr lvl="1"/>
            <a:r>
              <a:rPr lang="en-US" sz="1800" dirty="0"/>
              <a:t>Delete unused variable in the test case</a:t>
            </a:r>
          </a:p>
          <a:p>
            <a:pPr lvl="2"/>
            <a:endParaRPr lang="en-US" sz="1800" dirty="0"/>
          </a:p>
        </p:txBody>
      </p:sp>
    </p:spTree>
    <p:extLst>
      <p:ext uri="{BB962C8B-B14F-4D97-AF65-F5344CB8AC3E}">
        <p14:creationId xmlns:p14="http://schemas.microsoft.com/office/powerpoint/2010/main" val="2216711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(1) Constructor of </a:t>
            </a:r>
            <a:r>
              <a:rPr lang="en-US" dirty="0" err="1"/>
              <a:t>uninstantiable</a:t>
            </a:r>
            <a:r>
              <a:rPr lang="en-US" dirty="0"/>
              <a:t> class</a:t>
            </a:r>
          </a:p>
        </p:txBody>
      </p:sp>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In C++, there are some class that do not supposed to be instantiated. </a:t>
            </a:r>
          </a:p>
          <a:p>
            <a:pPr marL="754380" lvl="1" indent="-342900">
              <a:buClr>
                <a:srgbClr val="75BDA7">
                  <a:lumMod val="75000"/>
                </a:srgbClr>
              </a:buClr>
            </a:pPr>
            <a:r>
              <a:rPr lang="en-US" sz="2000" dirty="0">
                <a:solidFill>
                  <a:prstClr val="black"/>
                </a:solidFill>
              </a:rPr>
              <a:t>For example: abstract class or class that destructor is deleted</a:t>
            </a:r>
            <a:endParaRPr lang="en-US" sz="1800" dirty="0">
              <a:solidFill>
                <a:prstClr val="black"/>
              </a:solidFill>
            </a:endParaRPr>
          </a:p>
          <a:p>
            <a:pPr marL="461772" lvl="0" indent="-342900">
              <a:buClr>
                <a:srgbClr val="75BDA7">
                  <a:lumMod val="75000"/>
                </a:srgbClr>
              </a:buClr>
            </a:pPr>
            <a:r>
              <a:rPr lang="en-US" sz="2000" dirty="0">
                <a:solidFill>
                  <a:prstClr val="black"/>
                </a:solidFill>
              </a:rPr>
              <a:t>Example of </a:t>
            </a:r>
            <a:r>
              <a:rPr lang="en-US" sz="2000" dirty="0" err="1">
                <a:solidFill>
                  <a:prstClr val="black"/>
                </a:solidFill>
              </a:rPr>
              <a:t>uninstantiable</a:t>
            </a:r>
            <a:r>
              <a:rPr lang="en-US" sz="2000" dirty="0">
                <a:solidFill>
                  <a:prstClr val="black"/>
                </a:solidFill>
              </a:rPr>
              <a:t> class:</a:t>
            </a: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r>
              <a:rPr lang="en-US" sz="1800" dirty="0">
                <a:solidFill>
                  <a:prstClr val="black"/>
                </a:solidFill>
              </a:rPr>
              <a:t>In the above example, </a:t>
            </a:r>
            <a:r>
              <a:rPr lang="en-US" sz="1800" dirty="0">
                <a:solidFill>
                  <a:srgbClr val="0000FF"/>
                </a:solidFill>
                <a:latin typeface="Consolas" panose="020B0609020204030204" pitchFamily="49" charset="0"/>
              </a:rPr>
              <a:t>class</a:t>
            </a: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A</a:t>
            </a:r>
            <a:r>
              <a:rPr lang="en-US" sz="1800" dirty="0">
                <a:solidFill>
                  <a:prstClr val="black"/>
                </a:solidFill>
              </a:rPr>
              <a:t> is an </a:t>
            </a:r>
            <a:r>
              <a:rPr lang="en-US" sz="1800" dirty="0" err="1">
                <a:solidFill>
                  <a:prstClr val="black"/>
                </a:solidFill>
              </a:rPr>
              <a:t>uninstantiable</a:t>
            </a:r>
            <a:r>
              <a:rPr lang="en-US" sz="1800" dirty="0">
                <a:solidFill>
                  <a:prstClr val="black"/>
                </a:solidFill>
              </a:rPr>
              <a:t> class because </a:t>
            </a:r>
            <a:r>
              <a:rPr lang="en-US" sz="1800" dirty="0">
                <a:solidFill>
                  <a:srgbClr val="0000FF"/>
                </a:solidFill>
                <a:latin typeface="Consolas" panose="020B0609020204030204" pitchFamily="49" charset="0"/>
              </a:rPr>
              <a:t>class</a:t>
            </a: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A</a:t>
            </a:r>
            <a:r>
              <a:rPr lang="en-US" sz="1800" dirty="0">
                <a:solidFill>
                  <a:prstClr val="black"/>
                </a:solidFill>
              </a:rPr>
              <a:t> has deleted destructor</a:t>
            </a: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r>
              <a:rPr lang="en-US" sz="2000" b="1" dirty="0">
                <a:solidFill>
                  <a:prstClr val="black"/>
                </a:solidFill>
              </a:rPr>
              <a:t>Reason why it is not targeted:</a:t>
            </a:r>
          </a:p>
          <a:p>
            <a:pPr marL="754380" lvl="1" indent="-342900">
              <a:buClr>
                <a:srgbClr val="75BDA7">
                  <a:lumMod val="75000"/>
                </a:srgbClr>
              </a:buClr>
            </a:pPr>
            <a:r>
              <a:rPr lang="en-US" sz="2000" dirty="0">
                <a:solidFill>
                  <a:prstClr val="black"/>
                </a:solidFill>
              </a:rPr>
              <a:t>Instantiating such class (i.e., </a:t>
            </a:r>
            <a:r>
              <a:rPr lang="en-US" sz="2000" dirty="0" err="1">
                <a:solidFill>
                  <a:prstClr val="black"/>
                </a:solidFill>
              </a:rPr>
              <a:t>uninstantiable</a:t>
            </a:r>
            <a:r>
              <a:rPr lang="en-US" sz="2000" dirty="0">
                <a:solidFill>
                  <a:prstClr val="black"/>
                </a:solidFill>
              </a:rPr>
              <a:t> class) will cause compilation error (i.e., “</a:t>
            </a:r>
            <a:r>
              <a:rPr lang="en-US" sz="2000" dirty="0">
                <a:solidFill>
                  <a:srgbClr val="000000"/>
                </a:solidFill>
                <a:latin typeface="Consolas" panose="020B0609020204030204" pitchFamily="49" charset="0"/>
              </a:rPr>
              <a:t>error: attempt to use a deleted function</a:t>
            </a:r>
            <a:r>
              <a:rPr lang="en-US" sz="2000" dirty="0">
                <a:solidFill>
                  <a:prstClr val="black"/>
                </a:solidFill>
              </a:rPr>
              <a:t>”)</a:t>
            </a:r>
          </a:p>
          <a:p>
            <a:pPr marL="754380" lvl="1" indent="-342900">
              <a:buClr>
                <a:srgbClr val="75BDA7">
                  <a:lumMod val="75000"/>
                </a:srgbClr>
              </a:buClr>
            </a:pPr>
            <a:endParaRPr lang="en-US" sz="2000" dirty="0">
              <a:solidFill>
                <a:prstClr val="black"/>
              </a:solidFill>
            </a:endParaRPr>
          </a:p>
          <a:p>
            <a:pPr marL="754380" lvl="1" indent="-342900">
              <a:buClr>
                <a:srgbClr val="75BDA7">
                  <a:lumMod val="75000"/>
                </a:srgbClr>
              </a:buClr>
            </a:pPr>
            <a:endParaRPr lang="en-US" sz="20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33</a:t>
            </a:fld>
            <a:endParaRPr lang="en-US" dirty="0"/>
          </a:p>
        </p:txBody>
      </p:sp>
      <p:sp>
        <p:nvSpPr>
          <p:cNvPr id="6" name="Rectangle: Rounded Corners 5">
            <a:extLst>
              <a:ext uri="{FF2B5EF4-FFF2-40B4-BE49-F238E27FC236}">
                <a16:creationId xmlns:a16="http://schemas.microsoft.com/office/drawing/2014/main" id="{50B23D0A-3AB3-4A1B-8725-37F6337575F3}"/>
              </a:ext>
            </a:extLst>
          </p:cNvPr>
          <p:cNvSpPr/>
          <p:nvPr/>
        </p:nvSpPr>
        <p:spPr>
          <a:xfrm>
            <a:off x="1061794" y="2402386"/>
            <a:ext cx="3421305" cy="10668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a:t>
            </a:r>
            <a:r>
              <a:rPr lang="en-US" sz="1200" dirty="0">
                <a:solidFill>
                  <a:srgbClr val="000000"/>
                </a:solidFill>
                <a:latin typeface="Consolas" panose="020B0609020204030204" pitchFamily="49" charset="0"/>
              </a:rPr>
              <a:t>() { </a:t>
            </a:r>
            <a:r>
              <a:rPr lang="en-US" sz="1200" dirty="0">
                <a:solidFill>
                  <a:srgbClr val="267F99"/>
                </a:solidFill>
                <a:latin typeface="Consolas" panose="020B0609020204030204" pitchFamily="49" charset="0"/>
              </a:rPr>
              <a:t>std</a:t>
            </a:r>
            <a:r>
              <a:rPr lang="en-US" sz="1200" dirty="0">
                <a:solidFill>
                  <a:srgbClr val="000000"/>
                </a:solidFill>
                <a:latin typeface="Consolas" panose="020B0609020204030204" pitchFamily="49" charset="0"/>
              </a:rPr>
              <a:t>::</a:t>
            </a:r>
            <a:r>
              <a:rPr lang="en-US" sz="1200" dirty="0" err="1">
                <a:solidFill>
                  <a:srgbClr val="000000"/>
                </a:solidFill>
                <a:latin typeface="Consolas" panose="020B0609020204030204" pitchFamily="49" charset="0"/>
              </a:rPr>
              <a:t>cout</a:t>
            </a:r>
            <a:r>
              <a:rPr lang="en-US" sz="1200" dirty="0">
                <a:solidFill>
                  <a:srgbClr val="000000"/>
                </a:solidFill>
                <a:latin typeface="Consolas" panose="020B0609020204030204" pitchFamily="49" charset="0"/>
              </a:rPr>
              <a:t> &lt;&lt; </a:t>
            </a:r>
            <a:r>
              <a:rPr lang="en-US" sz="1200" dirty="0">
                <a:solidFill>
                  <a:srgbClr val="A31515"/>
                </a:solidFill>
                <a:latin typeface="Consolas" panose="020B0609020204030204" pitchFamily="49" charset="0"/>
              </a:rPr>
              <a:t>"A::A()</a:t>
            </a:r>
            <a:r>
              <a:rPr lang="en-US" sz="1200" dirty="0">
                <a:solidFill>
                  <a:srgbClr val="EE0000"/>
                </a:solidFill>
                <a:latin typeface="Consolas" panose="020B0609020204030204" pitchFamily="49" charset="0"/>
              </a:rPr>
              <a:t>\n</a:t>
            </a:r>
            <a:r>
              <a:rPr lang="en-US" sz="1200" dirty="0">
                <a:solidFill>
                  <a:srgbClr val="A31515"/>
                </a:solidFill>
                <a:latin typeface="Consolas" panose="020B0609020204030204" pitchFamily="49" charset="0"/>
              </a:rPr>
              <a:t>"</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a:t>
            </a:r>
            <a:r>
              <a:rPr lang="en-US" sz="1200" dirty="0">
                <a:solidFill>
                  <a:srgbClr val="000000"/>
                </a:solidFill>
                <a:latin typeface="Consolas" panose="020B0609020204030204" pitchFamily="49" charset="0"/>
              </a:rPr>
              <a:t>() = </a:t>
            </a:r>
            <a:r>
              <a:rPr lang="en-US" sz="1200" dirty="0">
                <a:solidFill>
                  <a:srgbClr val="0000FF"/>
                </a:solidFill>
                <a:latin typeface="Consolas" panose="020B0609020204030204" pitchFamily="49" charset="0"/>
              </a:rPr>
              <a:t>delete</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911682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(2) Copy constructor of a class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34</a:t>
            </a:fld>
            <a:endParaRPr lang="en-US" dirty="0"/>
          </a:p>
        </p:txBody>
      </p:sp>
      <p:sp>
        <p:nvSpPr>
          <p:cNvPr id="7" name="Content Placeholder 2">
            <a:extLst>
              <a:ext uri="{FF2B5EF4-FFF2-40B4-BE49-F238E27FC236}">
                <a16:creationId xmlns:a16="http://schemas.microsoft.com/office/drawing/2014/main" id="{8CB7A656-24AF-40E3-8F04-9D737FE2AE27}"/>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CITRUS does not target copy constructor of a class explicitly (i.e., does not generate statement that call copy constructor of a class)</a:t>
            </a:r>
          </a:p>
          <a:p>
            <a:pPr marL="461772" lvl="0" indent="-342900">
              <a:buClr>
                <a:srgbClr val="75BDA7">
                  <a:lumMod val="75000"/>
                </a:srgbClr>
              </a:buClr>
            </a:pPr>
            <a:r>
              <a:rPr lang="en-US" sz="2000" dirty="0">
                <a:solidFill>
                  <a:prstClr val="black"/>
                </a:solidFill>
              </a:rPr>
              <a:t>Example copy constructor function (i.e., </a:t>
            </a:r>
            <a:r>
              <a:rPr lang="en-US" sz="2000" dirty="0">
                <a:solidFill>
                  <a:srgbClr val="795E26"/>
                </a:solidFill>
                <a:latin typeface="Consolas" panose="020B0609020204030204" pitchFamily="49" charset="0"/>
              </a:rPr>
              <a:t>A</a:t>
            </a:r>
            <a:r>
              <a:rPr lang="en-US" sz="2000" dirty="0">
                <a:solidFill>
                  <a:srgbClr val="000000"/>
                </a:solidFill>
                <a:latin typeface="Consolas" panose="020B0609020204030204" pitchFamily="49" charset="0"/>
              </a:rPr>
              <a:t>(</a:t>
            </a:r>
            <a:r>
              <a:rPr lang="en-US" sz="2000" dirty="0">
                <a:solidFill>
                  <a:srgbClr val="0000FF"/>
                </a:solidFill>
                <a:latin typeface="Consolas" panose="020B0609020204030204" pitchFamily="49" charset="0"/>
              </a:rPr>
              <a:t>const A</a:t>
            </a:r>
            <a:r>
              <a:rPr lang="en-US" sz="2000" dirty="0">
                <a:solidFill>
                  <a:srgbClr val="000000"/>
                </a:solidFill>
                <a:latin typeface="Consolas" panose="020B0609020204030204" pitchFamily="49" charset="0"/>
              </a:rPr>
              <a:t> &amp;</a:t>
            </a:r>
            <a:r>
              <a:rPr lang="en-US" sz="2000" dirty="0">
                <a:solidFill>
                  <a:srgbClr val="001080"/>
                </a:solidFill>
                <a:latin typeface="Consolas" panose="020B0609020204030204" pitchFamily="49" charset="0"/>
              </a:rPr>
              <a:t>x</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1800" dirty="0">
                <a:solidFill>
                  <a:prstClr val="black"/>
                </a:solidFill>
              </a:rPr>
              <a:t>Explicitly target destructor by creating a testcase that invoke constructor first then invoke the copy constructor by writing assignment statement to new instance of a class</a:t>
            </a:r>
          </a:p>
          <a:p>
            <a:pPr marL="754380" lvl="1" indent="-342900">
              <a:buClr>
                <a:srgbClr val="75BDA7">
                  <a:lumMod val="75000"/>
                </a:srgbClr>
              </a:buClr>
            </a:pPr>
            <a:endParaRPr lang="en-US" sz="1800" dirty="0">
              <a:solidFill>
                <a:prstClr val="black"/>
              </a:solidFill>
            </a:endParaRPr>
          </a:p>
        </p:txBody>
      </p:sp>
      <p:sp>
        <p:nvSpPr>
          <p:cNvPr id="8" name="Rectangle: Rounded Corners 7">
            <a:extLst>
              <a:ext uri="{FF2B5EF4-FFF2-40B4-BE49-F238E27FC236}">
                <a16:creationId xmlns:a16="http://schemas.microsoft.com/office/drawing/2014/main" id="{7AF9851A-6B12-45B9-AF99-CF0D32BCA743}"/>
              </a:ext>
            </a:extLst>
          </p:cNvPr>
          <p:cNvSpPr/>
          <p:nvPr/>
        </p:nvSpPr>
        <p:spPr>
          <a:xfrm>
            <a:off x="906518" y="2432298"/>
            <a:ext cx="5272902" cy="1572985"/>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a:t>
            </a:r>
            <a:r>
              <a:rPr lang="en-US" sz="1200" dirty="0">
                <a:solidFill>
                  <a:srgbClr val="000000"/>
                </a:solidFill>
                <a:latin typeface="Consolas" panose="020B0609020204030204" pitchFamily="49" charset="0"/>
              </a:rPr>
              <a:t>(</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x</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value</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x</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a:t>
            </a:r>
            <a:r>
              <a:rPr lang="en-US" sz="1200" dirty="0">
                <a:solidFill>
                  <a:srgbClr val="000000"/>
                </a:solidFill>
                <a:latin typeface="Consolas" panose="020B0609020204030204" pitchFamily="49" charset="0"/>
              </a:rPr>
              <a:t>(</a:t>
            </a:r>
            <a:r>
              <a:rPr lang="en-US" sz="1200" dirty="0">
                <a:solidFill>
                  <a:srgbClr val="0000FF"/>
                </a:solidFill>
                <a:latin typeface="Consolas" panose="020B0609020204030204" pitchFamily="49" charset="0"/>
              </a:rPr>
              <a:t>const A</a:t>
            </a:r>
            <a:r>
              <a:rPr lang="en-US" sz="1200" dirty="0">
                <a:solidFill>
                  <a:srgbClr val="000000"/>
                </a:solidFill>
                <a:latin typeface="Consolas" panose="020B0609020204030204" pitchFamily="49" charset="0"/>
              </a:rPr>
              <a:t> &amp;</a:t>
            </a:r>
            <a:r>
              <a:rPr lang="en-US" sz="1200" dirty="0">
                <a:solidFill>
                  <a:srgbClr val="001080"/>
                </a:solidFill>
                <a:latin typeface="Consolas" panose="020B0609020204030204" pitchFamily="49" charset="0"/>
              </a:rPr>
              <a:t>x</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value</a:t>
            </a:r>
            <a:r>
              <a:rPr lang="en-US" sz="1200" dirty="0">
                <a:solidFill>
                  <a:srgbClr val="000000"/>
                </a:solidFill>
                <a:latin typeface="Consolas" panose="020B0609020204030204" pitchFamily="49" charset="0"/>
              </a:rPr>
              <a:t> = </a:t>
            </a:r>
            <a:r>
              <a:rPr lang="en-US" sz="1200" dirty="0" err="1">
                <a:solidFill>
                  <a:srgbClr val="001080"/>
                </a:solidFill>
                <a:latin typeface="Consolas" panose="020B0609020204030204" pitchFamily="49" charset="0"/>
              </a:rPr>
              <a:t>x.value</a:t>
            </a:r>
            <a:r>
              <a:rPr lang="en-US" sz="1200" dirty="0">
                <a:solidFill>
                  <a:srgbClr val="000000"/>
                </a:solidFill>
                <a:latin typeface="Consolas" panose="020B0609020204030204" pitchFamily="49" charset="0"/>
              </a:rPr>
              <a:t>; }; </a:t>
            </a:r>
            <a:r>
              <a:rPr lang="en-US" sz="1200" dirty="0">
                <a:solidFill>
                  <a:srgbClr val="008000"/>
                </a:solidFill>
                <a:latin typeface="Consolas" panose="020B0609020204030204" pitchFamily="49" charset="0"/>
              </a:rPr>
              <a:t>// copy constructor</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~A</a:t>
            </a:r>
            <a:r>
              <a:rPr lang="en-US" sz="1200" dirty="0">
                <a:solidFill>
                  <a:srgbClr val="000000"/>
                </a:solidFill>
                <a:latin typeface="Consolas" panose="020B0609020204030204" pitchFamily="49" charset="0"/>
              </a:rPr>
              <a:t>() { </a:t>
            </a:r>
            <a:r>
              <a:rPr lang="en-US" sz="1200" dirty="0">
                <a:solidFill>
                  <a:srgbClr val="001080"/>
                </a:solidFill>
                <a:latin typeface="Consolas" panose="020B0609020204030204" pitchFamily="49" charset="0"/>
              </a:rPr>
              <a:t>value</a:t>
            </a:r>
            <a:r>
              <a:rPr lang="en-US" sz="1200" dirty="0">
                <a:solidFill>
                  <a:srgbClr val="000000"/>
                </a:solidFill>
                <a:latin typeface="Consolas" panose="020B0609020204030204" pitchFamily="49" charset="0"/>
              </a:rPr>
              <a:t> =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 };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getValue</a:t>
            </a:r>
            <a:r>
              <a:rPr lang="en-US" sz="1200" dirty="0">
                <a:solidFill>
                  <a:srgbClr val="000000"/>
                </a:solidFill>
                <a:latin typeface="Consolas" panose="020B0609020204030204" pitchFamily="49" charset="0"/>
              </a:rPr>
              <a:t>() {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value</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value</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sp>
        <p:nvSpPr>
          <p:cNvPr id="9" name="Rectangle: Rounded Corners 8">
            <a:extLst>
              <a:ext uri="{FF2B5EF4-FFF2-40B4-BE49-F238E27FC236}">
                <a16:creationId xmlns:a16="http://schemas.microsoft.com/office/drawing/2014/main" id="{75FA2AA5-1331-4B20-8D39-3328B39354F9}"/>
              </a:ext>
            </a:extLst>
          </p:cNvPr>
          <p:cNvSpPr/>
          <p:nvPr/>
        </p:nvSpPr>
        <p:spPr>
          <a:xfrm>
            <a:off x="906518" y="5215654"/>
            <a:ext cx="4435503" cy="135888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200" dirty="0">
                <a:solidFill>
                  <a:srgbClr val="008000"/>
                </a:solidFill>
                <a:latin typeface="Consolas" panose="020B0609020204030204" pitchFamily="49" charset="0"/>
              </a:rPr>
              <a:t>/* Testcase example */</a:t>
            </a:r>
            <a:r>
              <a:rPr lang="en-US" sz="1200" dirty="0">
                <a:solidFill>
                  <a:srgbClr val="000000"/>
                </a:solidFill>
                <a:latin typeface="Consolas" panose="020B0609020204030204" pitchFamily="49" charset="0"/>
              </a:rPr>
              <a:t> </a:t>
            </a:r>
          </a:p>
          <a:p>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main</a:t>
            </a:r>
            <a:r>
              <a:rPr lang="en-US" sz="1200" dirty="0">
                <a:solidFill>
                  <a:srgbClr val="000000"/>
                </a:solidFill>
                <a:latin typeface="Consolas" panose="020B0609020204030204" pitchFamily="49" charset="0"/>
              </a:rPr>
              <a:t> ()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int1</a:t>
            </a:r>
            <a:r>
              <a:rPr lang="en-US" sz="1200" dirty="0">
                <a:solidFill>
                  <a:srgbClr val="000000"/>
                </a:solidFill>
                <a:latin typeface="Consolas" panose="020B0609020204030204" pitchFamily="49" charset="0"/>
              </a:rPr>
              <a:t> = </a:t>
            </a:r>
            <a:r>
              <a:rPr lang="en-US" sz="1200" dirty="0">
                <a:solidFill>
                  <a:srgbClr val="098658"/>
                </a:solidFill>
                <a:latin typeface="Consolas" panose="020B0609020204030204" pitchFamily="49" charset="0"/>
              </a:rPr>
              <a:t>10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a2</a:t>
            </a:r>
            <a:r>
              <a:rPr lang="en-US" sz="1200" dirty="0">
                <a:solidFill>
                  <a:srgbClr val="000000"/>
                </a:solidFill>
                <a:latin typeface="Consolas" panose="020B0609020204030204" pitchFamily="49" charset="0"/>
              </a:rPr>
              <a:t>(</a:t>
            </a:r>
            <a:r>
              <a:rPr lang="en-US" sz="1200" dirty="0">
                <a:solidFill>
                  <a:srgbClr val="001080"/>
                </a:solidFill>
                <a:latin typeface="Consolas" panose="020B0609020204030204" pitchFamily="49" charset="0"/>
              </a:rPr>
              <a:t>int1</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 </a:t>
            </a:r>
            <a:r>
              <a:rPr lang="en-US" sz="1200" dirty="0">
                <a:solidFill>
                  <a:srgbClr val="001080"/>
                </a:solidFill>
                <a:latin typeface="Consolas" panose="020B0609020204030204" pitchFamily="49" charset="0"/>
              </a:rPr>
              <a:t>a3(</a:t>
            </a:r>
            <a:r>
              <a:rPr lang="en-US" sz="1200" dirty="0">
                <a:solidFill>
                  <a:srgbClr val="000000"/>
                </a:solidFill>
                <a:latin typeface="Consolas" panose="020B0609020204030204" pitchFamily="49" charset="0"/>
              </a:rPr>
              <a:t>a2); </a:t>
            </a:r>
            <a:r>
              <a:rPr lang="en-US" sz="1200" dirty="0">
                <a:solidFill>
                  <a:srgbClr val="008000"/>
                </a:solidFill>
                <a:latin typeface="Consolas" panose="020B0609020204030204" pitchFamily="49" charset="0"/>
              </a:rPr>
              <a:t>// copy constructor is called here</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AF00DB"/>
                </a:solidFill>
                <a:latin typeface="Consolas" panose="020B0609020204030204" pitchFamily="49" charset="0"/>
              </a:rPr>
              <a:t>return</a:t>
            </a:r>
            <a:r>
              <a:rPr lang="en-US" sz="1200" dirty="0">
                <a:solidFill>
                  <a:srgbClr val="000000"/>
                </a:solidFill>
                <a:latin typeface="Consolas" panose="020B0609020204030204" pitchFamily="49" charset="0"/>
              </a:rPr>
              <a:t>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3321232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(3) Destructor of a Class</a:t>
            </a:r>
          </a:p>
        </p:txBody>
      </p:sp>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CITRUS does not target destructor of a class explicitly (i.e., does not generate statement that call destructor of a class)</a:t>
            </a:r>
          </a:p>
          <a:p>
            <a:pPr marL="461772" lvl="0" indent="-342900">
              <a:buClr>
                <a:srgbClr val="75BDA7">
                  <a:lumMod val="75000"/>
                </a:srgbClr>
              </a:buClr>
            </a:pPr>
            <a:r>
              <a:rPr lang="en-US" sz="2000" dirty="0">
                <a:solidFill>
                  <a:prstClr val="black"/>
                </a:solidFill>
              </a:rPr>
              <a:t>Example destructor function (</a:t>
            </a:r>
            <a:r>
              <a:rPr lang="en-US" sz="2000" dirty="0" err="1">
                <a:solidFill>
                  <a:prstClr val="black"/>
                </a:solidFill>
              </a:rPr>
              <a:t>i.e</a:t>
            </a:r>
            <a:r>
              <a:rPr lang="en-US" sz="2000" dirty="0">
                <a:solidFill>
                  <a:prstClr val="black"/>
                </a:solidFill>
              </a:rPr>
              <a:t>, </a:t>
            </a:r>
            <a:r>
              <a:rPr lang="en-US" sz="2000" dirty="0">
                <a:solidFill>
                  <a:srgbClr val="795E26"/>
                </a:solidFill>
                <a:latin typeface="Consolas" panose="020B0609020204030204" pitchFamily="49" charset="0"/>
              </a:rPr>
              <a:t>~A</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1800" dirty="0">
                <a:solidFill>
                  <a:prstClr val="black"/>
                </a:solidFill>
              </a:rPr>
              <a:t>Explicitly target destructor by creating a testcase that invoke constructor first then immediately return.</a:t>
            </a:r>
          </a:p>
          <a:p>
            <a:pPr marL="754380" lvl="1" indent="-342900">
              <a:buClr>
                <a:srgbClr val="75BDA7">
                  <a:lumMod val="75000"/>
                </a:srgbClr>
              </a:buClr>
            </a:pPr>
            <a:r>
              <a:rPr lang="en-US" sz="1800" dirty="0">
                <a:solidFill>
                  <a:prstClr val="black"/>
                </a:solidFill>
              </a:rPr>
              <a:t>The destructor will implicitly called before return. Explicitly calling destructor will make the destructor called twice (i.e., the explicit call and the implicit call) and it may causes false alarm double free.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35</a:t>
            </a:fld>
            <a:endParaRPr lang="en-US" dirty="0"/>
          </a:p>
        </p:txBody>
      </p:sp>
      <p:sp>
        <p:nvSpPr>
          <p:cNvPr id="7" name="Rectangle: Rounded Corners 6">
            <a:extLst>
              <a:ext uri="{FF2B5EF4-FFF2-40B4-BE49-F238E27FC236}">
                <a16:creationId xmlns:a16="http://schemas.microsoft.com/office/drawing/2014/main" id="{F3434053-9F84-4B1E-BCDA-3F6543F04EBF}"/>
              </a:ext>
            </a:extLst>
          </p:cNvPr>
          <p:cNvSpPr/>
          <p:nvPr/>
        </p:nvSpPr>
        <p:spPr>
          <a:xfrm>
            <a:off x="906518" y="2383857"/>
            <a:ext cx="4502880" cy="127700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 </a:t>
            </a:r>
            <a:r>
              <a:rPr lang="en-US" sz="1100" dirty="0">
                <a:solidFill>
                  <a:srgbClr val="008000"/>
                </a:solidFill>
                <a:latin typeface="Consolas" panose="020B0609020204030204" pitchFamily="49" charset="0"/>
              </a:rPr>
              <a:t>// destructor of class A</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getValue</a:t>
            </a:r>
            <a:r>
              <a:rPr lang="en-US" sz="1100" dirty="0">
                <a:solidFill>
                  <a:srgbClr val="000000"/>
                </a:solidFill>
                <a:latin typeface="Consolas" panose="020B0609020204030204" pitchFamily="49" charset="0"/>
              </a:rPr>
              <a:t>() {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
        <p:nvSpPr>
          <p:cNvPr id="17" name="Rectangle: Rounded Corners 16">
            <a:extLst>
              <a:ext uri="{FF2B5EF4-FFF2-40B4-BE49-F238E27FC236}">
                <a16:creationId xmlns:a16="http://schemas.microsoft.com/office/drawing/2014/main" id="{31C0CC37-C653-43D4-83CF-29DCCB1CE5EC}"/>
              </a:ext>
            </a:extLst>
          </p:cNvPr>
          <p:cNvSpPr/>
          <p:nvPr/>
        </p:nvSpPr>
        <p:spPr>
          <a:xfrm>
            <a:off x="906518" y="5289442"/>
            <a:ext cx="3107217" cy="127700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Testcase example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int1</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10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a2</a:t>
            </a:r>
            <a:r>
              <a:rPr lang="en-US" sz="1100" dirty="0">
                <a:solidFill>
                  <a:srgbClr val="000000"/>
                </a:solidFill>
                <a:latin typeface="Consolas" panose="020B0609020204030204" pitchFamily="49" charset="0"/>
              </a:rPr>
              <a:t>(</a:t>
            </a:r>
            <a:r>
              <a:rPr lang="en-US" sz="1100" dirty="0">
                <a:solidFill>
                  <a:srgbClr val="001080"/>
                </a:solidFill>
                <a:latin typeface="Consolas" panose="020B0609020204030204" pitchFamily="49" charset="0"/>
              </a:rPr>
              <a:t>int1</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a2</a:t>
            </a:r>
            <a:r>
              <a:rPr lang="en-US" sz="1100" dirty="0">
                <a:solidFill>
                  <a:srgbClr val="000000"/>
                </a:solidFill>
                <a:latin typeface="Consolas" panose="020B0609020204030204" pitchFamily="49" charset="0"/>
              </a:rPr>
              <a:t>.</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 (double check)</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355932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(4). </a:t>
            </a:r>
            <a:r>
              <a:rPr lang="en-US" dirty="0">
                <a:solidFill>
                  <a:schemeClr val="tx1"/>
                </a:solidFill>
              </a:rPr>
              <a:t>Implicit Function Member</a:t>
            </a:r>
            <a:endParaRPr lang="en-US" dirty="0"/>
          </a:p>
        </p:txBody>
      </p:sp>
      <p:sp>
        <p:nvSpPr>
          <p:cNvPr id="3" name="Content Placeholder 2"/>
          <p:cNvSpPr>
            <a:spLocks noGrp="1"/>
          </p:cNvSpPr>
          <p:nvPr>
            <p:ph idx="1"/>
          </p:nvPr>
        </p:nvSpPr>
        <p:spPr>
          <a:xfrm>
            <a:off x="527785" y="1285103"/>
            <a:ext cx="10972800" cy="5289434"/>
          </a:xfrm>
        </p:spPr>
        <p:txBody>
          <a:bodyPr>
            <a:normAutofit/>
          </a:bodyPr>
          <a:lstStyle/>
          <a:p>
            <a:pPr marL="461772" indent="-342900">
              <a:buClr>
                <a:srgbClr val="75BDA7">
                  <a:lumMod val="75000"/>
                </a:srgbClr>
              </a:buClr>
            </a:pPr>
            <a:r>
              <a:rPr lang="en-US" sz="2000" dirty="0">
                <a:solidFill>
                  <a:prstClr val="black"/>
                </a:solidFill>
              </a:rPr>
              <a:t>Implicit function member is a function that is generated by the compiler</a:t>
            </a:r>
          </a:p>
          <a:p>
            <a:pPr marL="461772" lvl="0" indent="-342900">
              <a:buClr>
                <a:srgbClr val="75BDA7">
                  <a:lumMod val="75000"/>
                </a:srgbClr>
              </a:buClr>
            </a:pPr>
            <a:r>
              <a:rPr lang="en-US" sz="2000" dirty="0">
                <a:solidFill>
                  <a:prstClr val="black"/>
                </a:solidFill>
              </a:rPr>
              <a:t>Example of implicit function (i.e., constructor of struct A):</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indent="-342900">
              <a:buClr>
                <a:srgbClr val="75BDA7">
                  <a:lumMod val="75000"/>
                </a:srgbClr>
              </a:buClr>
            </a:pPr>
            <a:r>
              <a:rPr lang="en-US" sz="2000" dirty="0">
                <a:solidFill>
                  <a:prstClr val="black"/>
                </a:solidFill>
              </a:rPr>
              <a:t>There are 5 member functions that can be generated by the compiler </a:t>
            </a:r>
          </a:p>
          <a:p>
            <a:pPr marL="754380" lvl="1" indent="-342900">
              <a:buClr>
                <a:srgbClr val="75BDA7">
                  <a:lumMod val="75000"/>
                </a:srgbClr>
              </a:buClr>
            </a:pPr>
            <a:r>
              <a:rPr lang="en-US" sz="1800" dirty="0">
                <a:solidFill>
                  <a:prstClr val="black"/>
                </a:solidFill>
              </a:rPr>
              <a:t>Default constructor</a:t>
            </a:r>
          </a:p>
          <a:p>
            <a:pPr marL="754380" lvl="1" indent="-342900">
              <a:buClr>
                <a:srgbClr val="75BDA7">
                  <a:lumMod val="75000"/>
                </a:srgbClr>
              </a:buClr>
            </a:pPr>
            <a:r>
              <a:rPr lang="en-US" sz="1800" dirty="0">
                <a:solidFill>
                  <a:prstClr val="black"/>
                </a:solidFill>
              </a:rPr>
              <a:t>Destructor</a:t>
            </a:r>
          </a:p>
          <a:p>
            <a:pPr marL="754380" lvl="1" indent="-342900">
              <a:buClr>
                <a:srgbClr val="75BDA7">
                  <a:lumMod val="75000"/>
                </a:srgbClr>
              </a:buClr>
            </a:pPr>
            <a:r>
              <a:rPr lang="en-US" sz="1800" dirty="0">
                <a:solidFill>
                  <a:prstClr val="black"/>
                </a:solidFill>
              </a:rPr>
              <a:t>Copy constructor</a:t>
            </a:r>
          </a:p>
          <a:p>
            <a:pPr marL="754380" lvl="1" indent="-342900">
              <a:buClr>
                <a:srgbClr val="75BDA7">
                  <a:lumMod val="75000"/>
                </a:srgbClr>
              </a:buClr>
            </a:pPr>
            <a:r>
              <a:rPr lang="en-US" sz="1800" dirty="0">
                <a:solidFill>
                  <a:prstClr val="black"/>
                </a:solidFill>
              </a:rPr>
              <a:t>Move constructor</a:t>
            </a:r>
          </a:p>
          <a:p>
            <a:pPr marL="754380" lvl="1" indent="-342900">
              <a:buClr>
                <a:srgbClr val="75BDA7">
                  <a:lumMod val="75000"/>
                </a:srgbClr>
              </a:buClr>
            </a:pPr>
            <a:r>
              <a:rPr lang="en-US" sz="1800" dirty="0">
                <a:solidFill>
                  <a:prstClr val="black"/>
                </a:solidFill>
              </a:rPr>
              <a:t>Assignment operator</a:t>
            </a:r>
          </a:p>
          <a:p>
            <a:pPr marL="461772" indent="-342900">
              <a:buClr>
                <a:srgbClr val="75BDA7">
                  <a:lumMod val="75000"/>
                </a:srgbClr>
              </a:buClr>
            </a:pPr>
            <a:r>
              <a:rPr lang="en-US" sz="2000" dirty="0">
                <a:solidFill>
                  <a:prstClr val="black"/>
                </a:solidFill>
              </a:rPr>
              <a:t>Source: </a:t>
            </a:r>
            <a:r>
              <a:rPr lang="en-US" sz="2000" dirty="0">
                <a:solidFill>
                  <a:prstClr val="black"/>
                </a:solidFill>
                <a:hlinkClick r:id="rId3"/>
              </a:rPr>
              <a:t>https://www.cs.ucf.edu/~leavens/larchc++manual/lcpp_136.html</a:t>
            </a:r>
            <a:r>
              <a:rPr lang="en-US" sz="2000" dirty="0">
                <a:solidFill>
                  <a:prstClr val="black"/>
                </a:solidFill>
              </a:rPr>
              <a:t> </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endParaRPr lang="en-US" sz="20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36</a:t>
            </a:fld>
            <a:endParaRPr lang="en-US" dirty="0"/>
          </a:p>
        </p:txBody>
      </p:sp>
      <p:sp>
        <p:nvSpPr>
          <p:cNvPr id="7" name="Rectangle: Rounded Corners 6">
            <a:extLst>
              <a:ext uri="{FF2B5EF4-FFF2-40B4-BE49-F238E27FC236}">
                <a16:creationId xmlns:a16="http://schemas.microsoft.com/office/drawing/2014/main" id="{180B1E94-CE1F-4E42-AAF4-4588996081C2}"/>
              </a:ext>
            </a:extLst>
          </p:cNvPr>
          <p:cNvSpPr/>
          <p:nvPr/>
        </p:nvSpPr>
        <p:spPr>
          <a:xfrm>
            <a:off x="1139433" y="2004037"/>
            <a:ext cx="2008028" cy="769746"/>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200" dirty="0">
                <a:solidFill>
                  <a:srgbClr val="0000FF"/>
                </a:solidFill>
                <a:latin typeface="Consolas" panose="020B0609020204030204" pitchFamily="49" charset="0"/>
              </a:rPr>
              <a:t>struct</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A</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int</a:t>
            </a:r>
            <a:r>
              <a:rPr lang="en-US" sz="1200" dirty="0">
                <a:solidFill>
                  <a:srgbClr val="000000"/>
                </a:solidFill>
                <a:latin typeface="Consolas" panose="020B0609020204030204" pitchFamily="49" charset="0"/>
              </a:rPr>
              <a:t> </a:t>
            </a:r>
            <a:r>
              <a:rPr lang="en-US" sz="1200" dirty="0">
                <a:solidFill>
                  <a:srgbClr val="001080"/>
                </a:solidFill>
                <a:latin typeface="Consolas" panose="020B0609020204030204" pitchFamily="49" charset="0"/>
              </a:rPr>
              <a:t>x</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a:t>
            </a:r>
            <a:endParaRPr lang="en-US" sz="9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652156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(5) Move constructor of a class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37</a:t>
            </a:fld>
            <a:endParaRPr lang="en-US" dirty="0"/>
          </a:p>
        </p:txBody>
      </p:sp>
      <p:sp>
        <p:nvSpPr>
          <p:cNvPr id="10" name="Content Placeholder 2">
            <a:extLst>
              <a:ext uri="{FF2B5EF4-FFF2-40B4-BE49-F238E27FC236}">
                <a16:creationId xmlns:a16="http://schemas.microsoft.com/office/drawing/2014/main" id="{EB78CE7E-4261-43F4-B6C4-1A8E89361F94}"/>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CITRUS does not target move constructor of a class explicitly (i.e., does not generate statement that call copy constructor of a class)</a:t>
            </a:r>
          </a:p>
          <a:p>
            <a:pPr marL="461772" lvl="0" indent="-342900">
              <a:buClr>
                <a:srgbClr val="75BDA7">
                  <a:lumMod val="75000"/>
                </a:srgbClr>
              </a:buClr>
            </a:pPr>
            <a:r>
              <a:rPr lang="en-US" sz="2000" dirty="0">
                <a:solidFill>
                  <a:prstClr val="black"/>
                </a:solidFill>
              </a:rPr>
              <a:t>Example copy constructor function (i.e., </a:t>
            </a:r>
            <a:r>
              <a:rPr lang="en-US" sz="2000" dirty="0">
                <a:solidFill>
                  <a:srgbClr val="795E26"/>
                </a:solidFill>
                <a:latin typeface="Consolas" panose="020B0609020204030204" pitchFamily="49" charset="0"/>
              </a:rPr>
              <a:t>A</a:t>
            </a:r>
            <a:r>
              <a:rPr lang="en-US" sz="2000" dirty="0">
                <a:solidFill>
                  <a:srgbClr val="000000"/>
                </a:solidFill>
                <a:latin typeface="Consolas" panose="020B0609020204030204" pitchFamily="49" charset="0"/>
              </a:rPr>
              <a:t>(</a:t>
            </a:r>
            <a:r>
              <a:rPr lang="en-US" sz="2000" dirty="0">
                <a:solidFill>
                  <a:srgbClr val="0000FF"/>
                </a:solidFill>
                <a:latin typeface="Consolas" panose="020B0609020204030204" pitchFamily="49" charset="0"/>
              </a:rPr>
              <a:t>A</a:t>
            </a:r>
            <a:r>
              <a:rPr lang="en-US" sz="2000" dirty="0">
                <a:solidFill>
                  <a:srgbClr val="000000"/>
                </a:solidFill>
                <a:latin typeface="Consolas" panose="020B0609020204030204" pitchFamily="49" charset="0"/>
              </a:rPr>
              <a:t> &amp;&amp;</a:t>
            </a:r>
            <a:r>
              <a:rPr lang="en-US" sz="2000" dirty="0">
                <a:solidFill>
                  <a:srgbClr val="001080"/>
                </a:solidFill>
                <a:latin typeface="Consolas" panose="020B0609020204030204" pitchFamily="49" charset="0"/>
              </a:rPr>
              <a:t>x</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1800" dirty="0">
                <a:solidFill>
                  <a:prstClr val="black"/>
                </a:solidFill>
              </a:rPr>
              <a:t>Explicitly target destructor by creating a testcase that invoke constructor first then invoke the move constructor using </a:t>
            </a:r>
            <a:r>
              <a:rPr lang="en-US" sz="1800" dirty="0">
                <a:solidFill>
                  <a:prstClr val="black"/>
                </a:solidFill>
                <a:latin typeface="Consolas" panose="020B0609020204030204" pitchFamily="49" charset="0"/>
              </a:rPr>
              <a:t>std::move</a:t>
            </a:r>
            <a:r>
              <a:rPr lang="en-US" sz="1800" dirty="0">
                <a:solidFill>
                  <a:prstClr val="black"/>
                </a:solidFill>
              </a:rPr>
              <a:t> </a:t>
            </a:r>
          </a:p>
          <a:p>
            <a:pPr marL="754380" lvl="1" indent="-342900">
              <a:buClr>
                <a:srgbClr val="75BDA7">
                  <a:lumMod val="75000"/>
                </a:srgbClr>
              </a:buClr>
            </a:pPr>
            <a:r>
              <a:rPr lang="en-US" sz="1600" dirty="0">
                <a:solidFill>
                  <a:prstClr val="black"/>
                </a:solidFill>
              </a:rPr>
              <a:t>Source: </a:t>
            </a:r>
            <a:r>
              <a:rPr lang="en-US" sz="1600" dirty="0">
                <a:solidFill>
                  <a:prstClr val="black"/>
                </a:solidFill>
                <a:hlinkClick r:id="rId3"/>
              </a:rPr>
              <a:t>https://stackoverflow.com/questions/8739974/how-do-i-invoke-the-move-constructor</a:t>
            </a:r>
            <a:r>
              <a:rPr lang="en-US" sz="1600" dirty="0">
                <a:solidFill>
                  <a:prstClr val="black"/>
                </a:solidFill>
              </a:rPr>
              <a:t> </a:t>
            </a:r>
          </a:p>
        </p:txBody>
      </p:sp>
      <p:sp>
        <p:nvSpPr>
          <p:cNvPr id="11" name="Rectangle: Rounded Corners 10">
            <a:extLst>
              <a:ext uri="{FF2B5EF4-FFF2-40B4-BE49-F238E27FC236}">
                <a16:creationId xmlns:a16="http://schemas.microsoft.com/office/drawing/2014/main" id="{36FCB433-B529-4863-AFCA-7DE8DECC32C6}"/>
              </a:ext>
            </a:extLst>
          </p:cNvPr>
          <p:cNvSpPr/>
          <p:nvPr/>
        </p:nvSpPr>
        <p:spPr>
          <a:xfrm>
            <a:off x="906517" y="2334321"/>
            <a:ext cx="4849390" cy="1447856"/>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A</a:t>
            </a:r>
            <a:r>
              <a:rPr lang="en-US" sz="1100" dirty="0">
                <a:solidFill>
                  <a:srgbClr val="000000"/>
                </a:solidFill>
                <a:latin typeface="Consolas" panose="020B0609020204030204" pitchFamily="49" charset="0"/>
              </a:rPr>
              <a:t> &amp;&amp;</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x.value</a:t>
            </a:r>
            <a:r>
              <a:rPr lang="en-US" sz="1100" dirty="0">
                <a:solidFill>
                  <a:srgbClr val="000000"/>
                </a:solidFill>
                <a:latin typeface="Consolas" panose="020B0609020204030204" pitchFamily="49" charset="0"/>
              </a:rPr>
              <a:t>; }; </a:t>
            </a:r>
            <a:r>
              <a:rPr lang="en-US" sz="1100" dirty="0">
                <a:solidFill>
                  <a:srgbClr val="008000"/>
                </a:solidFill>
                <a:latin typeface="Consolas" panose="020B0609020204030204" pitchFamily="49" charset="0"/>
              </a:rPr>
              <a:t>// move constructor</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~A</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getValue</a:t>
            </a:r>
            <a:r>
              <a:rPr lang="en-US" sz="1100" dirty="0">
                <a:solidFill>
                  <a:srgbClr val="000000"/>
                </a:solidFill>
                <a:latin typeface="Consolas" panose="020B0609020204030204" pitchFamily="49" charset="0"/>
              </a:rPr>
              <a:t>() {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value</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
        <p:nvSpPr>
          <p:cNvPr id="12" name="Rectangle: Rounded Corners 11">
            <a:extLst>
              <a:ext uri="{FF2B5EF4-FFF2-40B4-BE49-F238E27FC236}">
                <a16:creationId xmlns:a16="http://schemas.microsoft.com/office/drawing/2014/main" id="{6AE76FA4-D09C-432C-9245-E7A58761B825}"/>
              </a:ext>
            </a:extLst>
          </p:cNvPr>
          <p:cNvSpPr/>
          <p:nvPr/>
        </p:nvSpPr>
        <p:spPr>
          <a:xfrm>
            <a:off x="906517" y="5165181"/>
            <a:ext cx="4775825" cy="1447855"/>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Testcase example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int1</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10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a2</a:t>
            </a:r>
            <a:r>
              <a:rPr lang="en-US" sz="1100" dirty="0">
                <a:solidFill>
                  <a:srgbClr val="000000"/>
                </a:solidFill>
                <a:latin typeface="Consolas" panose="020B0609020204030204" pitchFamily="49" charset="0"/>
              </a:rPr>
              <a:t>(</a:t>
            </a:r>
            <a:r>
              <a:rPr lang="en-US" sz="1100" dirty="0">
                <a:solidFill>
                  <a:srgbClr val="001080"/>
                </a:solidFill>
                <a:latin typeface="Consolas" panose="020B0609020204030204" pitchFamily="49" charset="0"/>
              </a:rPr>
              <a:t>int1</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 </a:t>
            </a:r>
            <a:r>
              <a:rPr lang="en-US" sz="1100" dirty="0">
                <a:solidFill>
                  <a:srgbClr val="001080"/>
                </a:solidFill>
                <a:latin typeface="Consolas" panose="020B0609020204030204" pitchFamily="49" charset="0"/>
              </a:rPr>
              <a:t>a3(std::move(a2))</a:t>
            </a:r>
            <a:r>
              <a:rPr lang="en-US" sz="1100" dirty="0">
                <a:solidFill>
                  <a:srgbClr val="000000"/>
                </a:solidFill>
                <a:latin typeface="Consolas" panose="020B0609020204030204" pitchFamily="49" charset="0"/>
              </a:rPr>
              <a:t>; </a:t>
            </a:r>
            <a:r>
              <a:rPr lang="en-US" sz="1100" dirty="0">
                <a:solidFill>
                  <a:srgbClr val="008000"/>
                </a:solidFill>
                <a:latin typeface="Consolas" panose="020B0609020204030204" pitchFamily="49" charset="0"/>
              </a:rPr>
              <a:t>// move constructor is called here</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661367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(6) </a:t>
            </a:r>
            <a:r>
              <a:rPr lang="en-US" dirty="0">
                <a:solidFill>
                  <a:schemeClr val="tx1"/>
                </a:solidFill>
              </a:rPr>
              <a:t>Pure Virtual Function Member</a:t>
            </a:r>
            <a:endParaRPr lang="en-US" dirty="0"/>
          </a:p>
        </p:txBody>
      </p:sp>
      <p:sp>
        <p:nvSpPr>
          <p:cNvPr id="3" name="Content Placeholder 2"/>
          <p:cNvSpPr>
            <a:spLocks noGrp="1"/>
          </p:cNvSpPr>
          <p:nvPr>
            <p:ph idx="1"/>
          </p:nvPr>
        </p:nvSpPr>
        <p:spPr>
          <a:xfrm>
            <a:off x="527785" y="1285103"/>
            <a:ext cx="10972800" cy="5289434"/>
          </a:xfrm>
        </p:spPr>
        <p:txBody>
          <a:bodyPr>
            <a:normAutofit/>
          </a:bodyPr>
          <a:lstStyle/>
          <a:p>
            <a:pPr marL="461772" indent="-342900">
              <a:buClr>
                <a:srgbClr val="75BDA7">
                  <a:lumMod val="75000"/>
                </a:srgbClr>
              </a:buClr>
            </a:pPr>
            <a:r>
              <a:rPr lang="en-US" sz="2000" dirty="0">
                <a:solidFill>
                  <a:prstClr val="black"/>
                </a:solidFill>
              </a:rPr>
              <a:t>CLEMENTINE does not test pure virtual function member while CITRUS still generates TC for this function</a:t>
            </a:r>
          </a:p>
          <a:p>
            <a:pPr marL="461772" lvl="0" indent="-342900">
              <a:buClr>
                <a:srgbClr val="75BDA7">
                  <a:lumMod val="75000"/>
                </a:srgbClr>
              </a:buClr>
            </a:pPr>
            <a:r>
              <a:rPr lang="en-US" sz="2000" dirty="0">
                <a:solidFill>
                  <a:prstClr val="black"/>
                </a:solidFill>
              </a:rPr>
              <a:t>Example of deleted function member (i.e., function </a:t>
            </a:r>
            <a:r>
              <a:rPr lang="en-US" sz="2000" dirty="0">
                <a:solidFill>
                  <a:srgbClr val="795E26"/>
                </a:solidFill>
                <a:latin typeface="Consolas" panose="020B0609020204030204" pitchFamily="49" charset="0"/>
              </a:rPr>
              <a:t>fun</a:t>
            </a:r>
            <a:r>
              <a:rPr lang="en-US" sz="2000" dirty="0">
                <a:solidFill>
                  <a:prstClr val="black"/>
                </a:solidFill>
              </a:rPr>
              <a:t> inside class </a:t>
            </a:r>
            <a:r>
              <a:rPr lang="en-US" sz="2000" dirty="0">
                <a:solidFill>
                  <a:srgbClr val="267F99"/>
                </a:solidFill>
                <a:latin typeface="Consolas" panose="020B0609020204030204" pitchFamily="49" charset="0"/>
              </a:rPr>
              <a:t>Base</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b="1" dirty="0">
                <a:solidFill>
                  <a:prstClr val="black"/>
                </a:solidFill>
              </a:rPr>
              <a:t>Reasons why such functions is ignored:</a:t>
            </a:r>
          </a:p>
          <a:p>
            <a:pPr marL="754380" lvl="1" indent="-342900">
              <a:buClr>
                <a:srgbClr val="75BDA7">
                  <a:lumMod val="75000"/>
                </a:srgbClr>
              </a:buClr>
            </a:pPr>
            <a:r>
              <a:rPr lang="en-US" sz="2000" dirty="0">
                <a:solidFill>
                  <a:prstClr val="black"/>
                </a:solidFill>
              </a:rPr>
              <a:t>Pure virtual function member are not meant to be called</a:t>
            </a:r>
          </a:p>
          <a:p>
            <a:pPr marL="754380" lvl="1" indent="-342900">
              <a:buClr>
                <a:srgbClr val="75BDA7">
                  <a:lumMod val="75000"/>
                </a:srgbClr>
              </a:buClr>
            </a:pPr>
            <a:r>
              <a:rPr lang="en-US" sz="2000" dirty="0">
                <a:solidFill>
                  <a:prstClr val="black"/>
                </a:solidFill>
              </a:rPr>
              <a:t>Calling pure virtual function will cause uncompilable error and hinder the testing performance</a:t>
            </a:r>
          </a:p>
          <a:p>
            <a:pPr marL="461772" lvl="0" indent="-342900">
              <a:buClr>
                <a:srgbClr val="75BDA7">
                  <a:lumMod val="75000"/>
                </a:srgbClr>
              </a:buClr>
            </a:pPr>
            <a:endParaRPr lang="en-US" sz="20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38</a:t>
            </a:fld>
            <a:endParaRPr lang="en-US" dirty="0"/>
          </a:p>
        </p:txBody>
      </p:sp>
      <p:sp>
        <p:nvSpPr>
          <p:cNvPr id="7" name="Rectangle: Rounded Corners 6">
            <a:extLst>
              <a:ext uri="{FF2B5EF4-FFF2-40B4-BE49-F238E27FC236}">
                <a16:creationId xmlns:a16="http://schemas.microsoft.com/office/drawing/2014/main" id="{180B1E94-CE1F-4E42-AAF4-4588996081C2}"/>
              </a:ext>
            </a:extLst>
          </p:cNvPr>
          <p:cNvSpPr/>
          <p:nvPr/>
        </p:nvSpPr>
        <p:spPr>
          <a:xfrm>
            <a:off x="1139433" y="2494926"/>
            <a:ext cx="4818605" cy="2154076"/>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Base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highlight>
                  <a:srgbClr val="FFFF00"/>
                </a:highlight>
                <a:latin typeface="Consolas" panose="020B0609020204030204" pitchFamily="49" charset="0"/>
              </a:rPr>
              <a:t>virtual</a:t>
            </a:r>
            <a:r>
              <a:rPr lang="en-US" sz="1100" dirty="0">
                <a:solidFill>
                  <a:srgbClr val="000000"/>
                </a:solidFill>
                <a:highlight>
                  <a:srgbClr val="FFFF00"/>
                </a:highlight>
                <a:latin typeface="Consolas" panose="020B0609020204030204" pitchFamily="49" charset="0"/>
              </a:rPr>
              <a:t> </a:t>
            </a:r>
            <a:r>
              <a:rPr lang="en-US" sz="1100" dirty="0">
                <a:solidFill>
                  <a:srgbClr val="0000FF"/>
                </a:solidFill>
                <a:highlight>
                  <a:srgbClr val="FFFF00"/>
                </a:highlight>
                <a:latin typeface="Consolas" panose="020B0609020204030204" pitchFamily="49" charset="0"/>
              </a:rPr>
              <a:t>void</a:t>
            </a:r>
            <a:r>
              <a:rPr lang="en-US" sz="1100" dirty="0">
                <a:solidFill>
                  <a:srgbClr val="000000"/>
                </a:solidFill>
                <a:highlight>
                  <a:srgbClr val="FFFF00"/>
                </a:highlight>
                <a:latin typeface="Consolas" panose="020B0609020204030204" pitchFamily="49" charset="0"/>
              </a:rPr>
              <a:t> </a:t>
            </a:r>
            <a:r>
              <a:rPr lang="en-US" sz="1100" dirty="0">
                <a:solidFill>
                  <a:srgbClr val="795E26"/>
                </a:solidFill>
                <a:highlight>
                  <a:srgbClr val="FFFF00"/>
                </a:highlight>
                <a:latin typeface="Consolas" panose="020B0609020204030204" pitchFamily="49" charset="0"/>
              </a:rPr>
              <a:t>fun</a:t>
            </a:r>
            <a:r>
              <a:rPr lang="en-US" sz="1100" dirty="0">
                <a:solidFill>
                  <a:srgbClr val="000000"/>
                </a:solidFill>
                <a:highlight>
                  <a:srgbClr val="FFFF00"/>
                </a:highlight>
                <a:latin typeface="Consolas" panose="020B0609020204030204" pitchFamily="49" charset="0"/>
              </a:rPr>
              <a:t>() = </a:t>
            </a:r>
            <a:r>
              <a:rPr lang="en-US" sz="1100" dirty="0">
                <a:solidFill>
                  <a:srgbClr val="098658"/>
                </a:solidFill>
                <a:highlight>
                  <a:srgbClr val="FFFF00"/>
                </a:highlight>
                <a:latin typeface="Consolas" panose="020B0609020204030204" pitchFamily="49" charset="0"/>
              </a:rPr>
              <a:t>0</a:t>
            </a:r>
            <a:r>
              <a:rPr lang="en-US" sz="1100" dirty="0">
                <a:solidFill>
                  <a:srgbClr val="000000"/>
                </a:solidFill>
                <a:highlight>
                  <a:srgbClr val="FFFF00"/>
                </a:highlight>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getX</a:t>
            </a:r>
            <a:r>
              <a:rPr lang="en-US" sz="1100" dirty="0">
                <a:solidFill>
                  <a:srgbClr val="000000"/>
                </a:solidFill>
                <a:latin typeface="Consolas" panose="020B0609020204030204" pitchFamily="49" charset="0"/>
              </a:rPr>
              <a:t>() {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x;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x;</a:t>
            </a:r>
          </a:p>
          <a:p>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Derived</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Base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fun</a:t>
            </a:r>
            <a:r>
              <a:rPr lang="en-US" sz="1100" dirty="0">
                <a:solidFill>
                  <a:srgbClr val="000000"/>
                </a:solidFill>
                <a:latin typeface="Consolas" panose="020B0609020204030204" pitchFamily="49" charset="0"/>
              </a:rPr>
              <a:t>() { </a:t>
            </a:r>
            <a:r>
              <a:rPr lang="en-US" sz="1100" dirty="0" err="1">
                <a:solidFill>
                  <a:srgbClr val="000000"/>
                </a:solidFill>
                <a:latin typeface="Consolas" panose="020B0609020204030204" pitchFamily="49" charset="0"/>
              </a:rPr>
              <a:t>cout</a:t>
            </a:r>
            <a:r>
              <a:rPr lang="en-US" sz="1100" dirty="0">
                <a:solidFill>
                  <a:srgbClr val="000000"/>
                </a:solidFill>
                <a:latin typeface="Consolas" panose="020B0609020204030204" pitchFamily="49" charset="0"/>
              </a:rPr>
              <a:t> &lt;&lt; </a:t>
            </a:r>
            <a:r>
              <a:rPr lang="en-US" sz="1100" dirty="0">
                <a:solidFill>
                  <a:srgbClr val="A31515"/>
                </a:solidFill>
                <a:latin typeface="Consolas" panose="020B0609020204030204" pitchFamily="49" charset="0"/>
              </a:rPr>
              <a:t>"fun() called"</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y;</a:t>
            </a:r>
          </a:p>
          <a:p>
            <a:r>
              <a:rPr lang="en-US" sz="11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695778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lstStyle/>
          <a:p>
            <a:r>
              <a:rPr lang="en-US" dirty="0"/>
              <a:t>(7) Function inside anonymous namespace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39</a:t>
            </a:fld>
            <a:endParaRPr lang="en-US" dirty="0"/>
          </a:p>
        </p:txBody>
      </p:sp>
      <p:sp>
        <p:nvSpPr>
          <p:cNvPr id="7" name="Content Placeholder 2">
            <a:extLst>
              <a:ext uri="{FF2B5EF4-FFF2-40B4-BE49-F238E27FC236}">
                <a16:creationId xmlns:a16="http://schemas.microsoft.com/office/drawing/2014/main" id="{2BF0ECF4-960B-4DE7-B980-07A43452A25B}"/>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CITRUS cannot generate TC that invoke function inside anonymous namespace because function inside anonymous namespace has the same scope as static function (i.e., limited to one file)</a:t>
            </a:r>
          </a:p>
          <a:p>
            <a:pPr marL="461772" indent="-342900">
              <a:buClr>
                <a:srgbClr val="75BDA7">
                  <a:lumMod val="75000"/>
                </a:srgbClr>
              </a:buClr>
            </a:pPr>
            <a:r>
              <a:rPr lang="en-US" sz="2000" dirty="0">
                <a:solidFill>
                  <a:prstClr val="black"/>
                </a:solidFill>
              </a:rPr>
              <a:t>Example of function inside anonymous namespace (i.e., </a:t>
            </a:r>
            <a:r>
              <a:rPr lang="en-US" sz="2000" dirty="0" err="1">
                <a:solidFill>
                  <a:srgbClr val="795E26"/>
                </a:solidFill>
                <a:latin typeface="Consolas" panose="020B0609020204030204" pitchFamily="49" charset="0"/>
              </a:rPr>
              <a:t>anonymousNamespaceFunction</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1800" dirty="0">
                <a:solidFill>
                  <a:prstClr val="black"/>
                </a:solidFill>
              </a:rPr>
              <a:t>Convert the preprocessed input file into test case template </a:t>
            </a:r>
          </a:p>
          <a:p>
            <a:pPr marL="754380" lvl="1" indent="-342900">
              <a:buClr>
                <a:srgbClr val="75BDA7">
                  <a:lumMod val="75000"/>
                </a:srgbClr>
              </a:buClr>
            </a:pPr>
            <a:r>
              <a:rPr lang="en-US" sz="1800" dirty="0">
                <a:solidFill>
                  <a:prstClr val="black"/>
                </a:solidFill>
              </a:rPr>
              <a:t>Include the test case template in the test case file</a:t>
            </a:r>
          </a:p>
        </p:txBody>
      </p:sp>
      <p:sp>
        <p:nvSpPr>
          <p:cNvPr id="8" name="Rectangle: Rounded Corners 7">
            <a:extLst>
              <a:ext uri="{FF2B5EF4-FFF2-40B4-BE49-F238E27FC236}">
                <a16:creationId xmlns:a16="http://schemas.microsoft.com/office/drawing/2014/main" id="{C4661E28-B334-438C-84C3-97D418E75BF1}"/>
              </a:ext>
            </a:extLst>
          </p:cNvPr>
          <p:cNvSpPr/>
          <p:nvPr/>
        </p:nvSpPr>
        <p:spPr>
          <a:xfrm>
            <a:off x="819808" y="2444122"/>
            <a:ext cx="3775842" cy="119982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inputfile.ii</a:t>
            </a:r>
            <a:r>
              <a:rPr lang="en-US" sz="1100" dirty="0">
                <a:solidFill>
                  <a:srgbClr val="008000"/>
                </a:solidFill>
                <a:latin typeface="Consolas" panose="020B0609020204030204" pitchFamily="49" charset="0"/>
              </a:rPr>
              <a:t>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namespace </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anonymousNamespaceFunction</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
        <p:nvSpPr>
          <p:cNvPr id="9" name="Rectangle: Rounded Corners 8">
            <a:extLst>
              <a:ext uri="{FF2B5EF4-FFF2-40B4-BE49-F238E27FC236}">
                <a16:creationId xmlns:a16="http://schemas.microsoft.com/office/drawing/2014/main" id="{372A5373-3F60-41AE-9804-D86DC129268C}"/>
              </a:ext>
            </a:extLst>
          </p:cNvPr>
          <p:cNvSpPr/>
          <p:nvPr/>
        </p:nvSpPr>
        <p:spPr>
          <a:xfrm>
            <a:off x="5470815" y="4858229"/>
            <a:ext cx="3686075" cy="10668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Testcase example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anonymousNamespaceFunction</a:t>
            </a:r>
            <a:r>
              <a:rPr lang="en-US" sz="1100" dirty="0">
                <a:solidFill>
                  <a:srgbClr val="795E26"/>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p:txBody>
      </p:sp>
      <p:sp>
        <p:nvSpPr>
          <p:cNvPr id="10" name="Rectangle: Rounded Corners 9">
            <a:extLst>
              <a:ext uri="{FF2B5EF4-FFF2-40B4-BE49-F238E27FC236}">
                <a16:creationId xmlns:a16="http://schemas.microsoft.com/office/drawing/2014/main" id="{14B0823F-755B-4E52-A8C4-79E1EE246B40}"/>
              </a:ext>
            </a:extLst>
          </p:cNvPr>
          <p:cNvSpPr/>
          <p:nvPr/>
        </p:nvSpPr>
        <p:spPr>
          <a:xfrm>
            <a:off x="819808" y="4858229"/>
            <a:ext cx="4358984" cy="1537927"/>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inputfile.ii</a:t>
            </a:r>
            <a:r>
              <a:rPr lang="en-US" sz="1100" dirty="0">
                <a:solidFill>
                  <a:srgbClr val="008000"/>
                </a:solidFill>
                <a:latin typeface="Consolas" panose="020B0609020204030204" pitchFamily="49" charset="0"/>
              </a:rPr>
              <a:t> */</a:t>
            </a:r>
            <a:r>
              <a:rPr lang="en-US" sz="1100" dirty="0">
                <a:solidFill>
                  <a:srgbClr val="000000"/>
                </a:solidFill>
                <a:latin typeface="Consolas" panose="020B0609020204030204" pitchFamily="49" charset="0"/>
              </a:rPr>
              <a:t> </a:t>
            </a:r>
          </a:p>
          <a:p>
            <a:r>
              <a:rPr lang="en-US" sz="1100" dirty="0">
                <a:solidFill>
                  <a:srgbClr val="008000"/>
                </a:solidFill>
                <a:latin typeface="Consolas" panose="020B0609020204030204" pitchFamily="49" charset="0"/>
              </a:rPr>
              <a:t>/* nothing changed from the preprocessed input file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namespace </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anonymousNamespaceFunction</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Tree>
    <p:extLst>
      <p:ext uri="{BB962C8B-B14F-4D97-AF65-F5344CB8AC3E}">
        <p14:creationId xmlns:p14="http://schemas.microsoft.com/office/powerpoint/2010/main" val="4035993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600" b="1" dirty="0"/>
              <a:t>Comparison of CLEMENTINE with Previous Approach</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a:xfrm>
            <a:off x="10899648" y="2272"/>
            <a:ext cx="1016000" cy="365760"/>
          </a:xfrm>
        </p:spPr>
        <p:txBody>
          <a:bodyPr/>
          <a:lstStyle/>
          <a:p>
            <a:fld id="{401CF334-2D5C-4859-84A6-CA7E6E43FAEB}" type="slidenum">
              <a:rPr lang="en-US" smtClean="0"/>
              <a:t>4</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440996"/>
          </a:xfrm>
        </p:spPr>
        <p:txBody>
          <a:bodyPr>
            <a:normAutofit fontScale="92500" lnSpcReduction="10000"/>
          </a:bodyPr>
          <a:lstStyle/>
          <a:p>
            <a:pPr marL="457200" indent="-457200"/>
            <a:r>
              <a:rPr lang="en-US" sz="2000" dirty="0"/>
              <a:t>Comparison with other tools to target C++ programs is listed in the following table.</a:t>
            </a: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457200" indent="-457200"/>
            <a:endParaRPr lang="en-US" sz="2000" b="1" dirty="0">
              <a:solidFill>
                <a:srgbClr val="FF0000"/>
              </a:solidFill>
            </a:endParaRPr>
          </a:p>
          <a:p>
            <a:pPr marL="0" indent="0">
              <a:buNone/>
            </a:pPr>
            <a:r>
              <a:rPr lang="en-US" sz="1800" b="1" dirty="0">
                <a:solidFill>
                  <a:srgbClr val="FF0000"/>
                </a:solidFill>
              </a:rPr>
              <a:t>* </a:t>
            </a:r>
            <a:r>
              <a:rPr lang="en-US" sz="1800" dirty="0"/>
              <a:t>Support C++ Features: handling template instantiation, STL classes, implicit constructor, and so on.</a:t>
            </a:r>
          </a:p>
          <a:p>
            <a:pPr marL="0" indent="0">
              <a:buNone/>
            </a:pPr>
            <a:r>
              <a:rPr lang="en-US" sz="1800" b="1" dirty="0">
                <a:solidFill>
                  <a:srgbClr val="FF0000"/>
                </a:solidFill>
              </a:rPr>
              <a:t>** </a:t>
            </a:r>
            <a:r>
              <a:rPr lang="en-US" sz="1800" dirty="0"/>
              <a:t>Support Object Oriented features: testing non-public member function, testing method that has internal linkage</a:t>
            </a:r>
            <a:endParaRPr lang="en-US" sz="2000" dirty="0"/>
          </a:p>
        </p:txBody>
      </p:sp>
      <p:graphicFrame>
        <p:nvGraphicFramePr>
          <p:cNvPr id="3" name="Table 2">
            <a:extLst>
              <a:ext uri="{FF2B5EF4-FFF2-40B4-BE49-F238E27FC236}">
                <a16:creationId xmlns:a16="http://schemas.microsoft.com/office/drawing/2014/main" id="{D97609B4-095E-45F8-B154-FD65C74F4CCE}"/>
              </a:ext>
            </a:extLst>
          </p:cNvPr>
          <p:cNvGraphicFramePr>
            <a:graphicFrameLocks noGrp="1"/>
          </p:cNvGraphicFramePr>
          <p:nvPr>
            <p:extLst>
              <p:ext uri="{D42A27DB-BD31-4B8C-83A1-F6EECF244321}">
                <p14:modId xmlns:p14="http://schemas.microsoft.com/office/powerpoint/2010/main" val="2615293423"/>
              </p:ext>
            </p:extLst>
          </p:nvPr>
        </p:nvGraphicFramePr>
        <p:xfrm>
          <a:off x="1189938" y="1839452"/>
          <a:ext cx="9812124" cy="3996587"/>
        </p:xfrm>
        <a:graphic>
          <a:graphicData uri="http://schemas.openxmlformats.org/drawingml/2006/table">
            <a:tbl>
              <a:tblPr firstRow="1" bandRow="1">
                <a:tableStyleId>{5940675A-B579-460E-94D1-54222C63F5DA}</a:tableStyleId>
              </a:tblPr>
              <a:tblGrid>
                <a:gridCol w="1590370">
                  <a:extLst>
                    <a:ext uri="{9D8B030D-6E8A-4147-A177-3AD203B41FA5}">
                      <a16:colId xmlns:a16="http://schemas.microsoft.com/office/drawing/2014/main" val="165198586"/>
                    </a:ext>
                  </a:extLst>
                </a:gridCol>
                <a:gridCol w="703832">
                  <a:extLst>
                    <a:ext uri="{9D8B030D-6E8A-4147-A177-3AD203B41FA5}">
                      <a16:colId xmlns:a16="http://schemas.microsoft.com/office/drawing/2014/main" val="2086689231"/>
                    </a:ext>
                  </a:extLst>
                </a:gridCol>
                <a:gridCol w="2005610">
                  <a:extLst>
                    <a:ext uri="{9D8B030D-6E8A-4147-A177-3AD203B41FA5}">
                      <a16:colId xmlns:a16="http://schemas.microsoft.com/office/drawing/2014/main" val="4154883816"/>
                    </a:ext>
                  </a:extLst>
                </a:gridCol>
                <a:gridCol w="1314234">
                  <a:extLst>
                    <a:ext uri="{9D8B030D-6E8A-4147-A177-3AD203B41FA5}">
                      <a16:colId xmlns:a16="http://schemas.microsoft.com/office/drawing/2014/main" val="3023787980"/>
                    </a:ext>
                  </a:extLst>
                </a:gridCol>
                <a:gridCol w="1968239">
                  <a:extLst>
                    <a:ext uri="{9D8B030D-6E8A-4147-A177-3AD203B41FA5}">
                      <a16:colId xmlns:a16="http://schemas.microsoft.com/office/drawing/2014/main" val="1760930965"/>
                    </a:ext>
                  </a:extLst>
                </a:gridCol>
                <a:gridCol w="2229839">
                  <a:extLst>
                    <a:ext uri="{9D8B030D-6E8A-4147-A177-3AD203B41FA5}">
                      <a16:colId xmlns:a16="http://schemas.microsoft.com/office/drawing/2014/main" val="4019744449"/>
                    </a:ext>
                  </a:extLst>
                </a:gridCol>
              </a:tblGrid>
              <a:tr h="643787">
                <a:tc>
                  <a:txBody>
                    <a:bodyPr/>
                    <a:lstStyle/>
                    <a:p>
                      <a:pPr algn="ctr"/>
                      <a:r>
                        <a:rPr lang="en-US" sz="1600" b="1" dirty="0">
                          <a:latin typeface="+mj-lt"/>
                        </a:rPr>
                        <a:t>Tool</a:t>
                      </a:r>
                    </a:p>
                  </a:txBody>
                  <a:tcPr anchor="ctr"/>
                </a:tc>
                <a:tc>
                  <a:txBody>
                    <a:bodyPr/>
                    <a:lstStyle/>
                    <a:p>
                      <a:pPr algn="ctr"/>
                      <a:r>
                        <a:rPr lang="en-US" sz="1600" b="1" dirty="0">
                          <a:latin typeface="+mj-lt"/>
                        </a:rPr>
                        <a:t>Year</a:t>
                      </a:r>
                    </a:p>
                  </a:txBody>
                  <a:tcPr anchor="ctr"/>
                </a:tc>
                <a:tc>
                  <a:txBody>
                    <a:bodyPr/>
                    <a:lstStyle/>
                    <a:p>
                      <a:pPr algn="ctr"/>
                      <a:r>
                        <a:rPr lang="en-US" sz="1600" b="1" dirty="0">
                          <a:latin typeface="+mj-lt"/>
                        </a:rPr>
                        <a:t>Remark</a:t>
                      </a:r>
                    </a:p>
                  </a:txBody>
                  <a:tcPr anchor="ctr"/>
                </a:tc>
                <a:tc>
                  <a:txBody>
                    <a:bodyPr/>
                    <a:lstStyle/>
                    <a:p>
                      <a:pPr algn="ctr"/>
                      <a:r>
                        <a:rPr lang="en-US" sz="1600" b="1" dirty="0">
                          <a:latin typeface="+mj-lt"/>
                        </a:rPr>
                        <a:t>Auto. </a:t>
                      </a:r>
                      <a:br>
                        <a:rPr lang="en-US" sz="1600" b="1" dirty="0">
                          <a:latin typeface="+mj-lt"/>
                        </a:rPr>
                      </a:br>
                      <a:r>
                        <a:rPr lang="en-US" sz="1600" b="1" dirty="0">
                          <a:latin typeface="+mj-lt"/>
                        </a:rPr>
                        <a:t>Driver?</a:t>
                      </a:r>
                    </a:p>
                  </a:txBody>
                  <a:tcPr anchor="ctr"/>
                </a:tc>
                <a:tc>
                  <a:txBody>
                    <a:bodyPr/>
                    <a:lstStyle/>
                    <a:p>
                      <a:pPr algn="ctr"/>
                      <a:r>
                        <a:rPr lang="en-US" sz="1600" b="1" dirty="0">
                          <a:latin typeface="+mj-lt"/>
                        </a:rPr>
                        <a:t>Support C++ Features</a:t>
                      </a:r>
                      <a:r>
                        <a:rPr lang="en-US" sz="1600" b="1" kern="1200" dirty="0">
                          <a:solidFill>
                            <a:srgbClr val="FF0000"/>
                          </a:solidFill>
                          <a:latin typeface="+mn-lt"/>
                          <a:ea typeface="+mn-ea"/>
                          <a:cs typeface="+mn-cs"/>
                        </a:rPr>
                        <a:t>*</a:t>
                      </a:r>
                      <a:r>
                        <a:rPr lang="en-US" sz="1600" b="1" dirty="0">
                          <a:latin typeface="+mj-lt"/>
                        </a:rPr>
                        <a:t>? </a:t>
                      </a:r>
                      <a:endParaRPr lang="en-US" sz="1600" b="1" dirty="0">
                        <a:solidFill>
                          <a:srgbClr val="FF0000"/>
                        </a:solidFill>
                        <a:latin typeface="+mj-lt"/>
                      </a:endParaRPr>
                    </a:p>
                  </a:txBody>
                  <a:tcPr anchor="ctr"/>
                </a:tc>
                <a:tc>
                  <a:txBody>
                    <a:bodyPr/>
                    <a:lstStyle/>
                    <a:p>
                      <a:pPr algn="ctr"/>
                      <a:r>
                        <a:rPr kumimoji="0" lang="en-US" sz="1600" b="1" i="0" kern="1200" dirty="0">
                          <a:solidFill>
                            <a:schemeClr val="tx1"/>
                          </a:solidFill>
                          <a:effectLst/>
                          <a:latin typeface="+mn-lt"/>
                          <a:ea typeface="+mn-ea"/>
                          <a:cs typeface="+mn-cs"/>
                        </a:rPr>
                        <a:t>Support Object Oriented Features</a:t>
                      </a:r>
                      <a:r>
                        <a:rPr kumimoji="0" lang="en-US" sz="1600" b="1" i="0" kern="1200" dirty="0">
                          <a:solidFill>
                            <a:srgbClr val="FF0000"/>
                          </a:solidFill>
                          <a:effectLst/>
                          <a:latin typeface="+mn-lt"/>
                          <a:ea typeface="+mn-ea"/>
                          <a:cs typeface="+mn-cs"/>
                        </a:rPr>
                        <a:t>**</a:t>
                      </a:r>
                      <a:r>
                        <a:rPr kumimoji="0" lang="en-US" sz="1600" b="1" i="0" kern="1200" dirty="0">
                          <a:solidFill>
                            <a:schemeClr val="tx1"/>
                          </a:solidFill>
                          <a:effectLst/>
                          <a:latin typeface="+mn-lt"/>
                          <a:ea typeface="+mn-ea"/>
                          <a:cs typeface="+mn-cs"/>
                        </a:rPr>
                        <a:t>?</a:t>
                      </a:r>
                      <a:endParaRPr lang="en-US" sz="1600" b="1" dirty="0">
                        <a:solidFill>
                          <a:srgbClr val="FF0000"/>
                        </a:solidFill>
                        <a:latin typeface="+mj-lt"/>
                      </a:endParaRPr>
                    </a:p>
                  </a:txBody>
                  <a:tcPr anchor="ctr"/>
                </a:tc>
                <a:extLst>
                  <a:ext uri="{0D108BD9-81ED-4DB2-BD59-A6C34878D82A}">
                    <a16:rowId xmlns:a16="http://schemas.microsoft.com/office/drawing/2014/main" val="2728257293"/>
                  </a:ext>
                </a:extLst>
              </a:tr>
              <a:tr h="262284">
                <a:tc>
                  <a:txBody>
                    <a:bodyPr/>
                    <a:lstStyle/>
                    <a:p>
                      <a:r>
                        <a:rPr lang="en-US" sz="1600" dirty="0"/>
                        <a:t>KLEE</a:t>
                      </a:r>
                    </a:p>
                  </a:txBody>
                  <a:tcPr/>
                </a:tc>
                <a:tc>
                  <a:txBody>
                    <a:bodyPr/>
                    <a:lstStyle/>
                    <a:p>
                      <a:pPr algn="ctr"/>
                      <a:r>
                        <a:rPr lang="en-US" sz="1600" dirty="0"/>
                        <a:t>2008</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system-level testing tools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extLst>
                  <a:ext uri="{0D108BD9-81ED-4DB2-BD59-A6C34878D82A}">
                    <a16:rowId xmlns:a16="http://schemas.microsoft.com/office/drawing/2014/main" val="2665330301"/>
                  </a:ext>
                </a:extLst>
              </a:tr>
              <a:tr h="262284">
                <a:tc>
                  <a:txBody>
                    <a:bodyPr/>
                    <a:lstStyle/>
                    <a:p>
                      <a:r>
                        <a:rPr lang="en-US" sz="1600" dirty="0"/>
                        <a:t>AFL</a:t>
                      </a:r>
                    </a:p>
                  </a:txBody>
                  <a:tcPr/>
                </a:tc>
                <a:tc>
                  <a:txBody>
                    <a:bodyPr/>
                    <a:lstStyle/>
                    <a:p>
                      <a:pPr algn="ctr"/>
                      <a:r>
                        <a:rPr lang="en-US" sz="1600" dirty="0"/>
                        <a:t>2013</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extLst>
                  <a:ext uri="{0D108BD9-81ED-4DB2-BD59-A6C34878D82A}">
                    <a16:rowId xmlns:a16="http://schemas.microsoft.com/office/drawing/2014/main" val="1566152717"/>
                  </a:ext>
                </a:extLst>
              </a:tr>
              <a:tr h="262284">
                <a:tc>
                  <a:txBody>
                    <a:bodyPr/>
                    <a:lstStyle/>
                    <a:p>
                      <a:r>
                        <a:rPr lang="en-US" sz="1600" dirty="0"/>
                        <a:t>FUDGE</a:t>
                      </a:r>
                    </a:p>
                  </a:txBody>
                  <a:tcPr/>
                </a:tc>
                <a:tc>
                  <a:txBody>
                    <a:bodyPr/>
                    <a:lstStyle/>
                    <a:p>
                      <a:pPr algn="ctr"/>
                      <a:r>
                        <a:rPr lang="en-US" sz="1600"/>
                        <a:t>2019</a:t>
                      </a:r>
                      <a:endParaRPr lang="en-US" sz="1600" dirty="0"/>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automatic fuzz driver synthesis for library APIs</a:t>
                      </a:r>
                    </a:p>
                  </a:txBody>
                  <a:tcPr anchor="ct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noFill/>
                  </a:tcPr>
                </a:tc>
                <a:extLst>
                  <a:ext uri="{0D108BD9-81ED-4DB2-BD59-A6C34878D82A}">
                    <a16:rowId xmlns:a16="http://schemas.microsoft.com/office/drawing/2014/main" val="375938532"/>
                  </a:ext>
                </a:extLst>
              </a:tr>
              <a:tr h="262284">
                <a:tc>
                  <a:txBody>
                    <a:bodyPr/>
                    <a:lstStyle/>
                    <a:p>
                      <a:r>
                        <a:rPr lang="en-US" sz="1600" dirty="0" err="1"/>
                        <a:t>FuzzGen</a:t>
                      </a:r>
                      <a:endParaRPr lang="en-US" sz="1600" dirty="0"/>
                    </a:p>
                  </a:txBody>
                  <a:tcPr/>
                </a:tc>
                <a:tc>
                  <a:txBody>
                    <a:bodyPr/>
                    <a:lstStyle/>
                    <a:p>
                      <a:pPr algn="ctr"/>
                      <a:r>
                        <a:rPr lang="en-US" sz="1600" dirty="0"/>
                        <a:t>2020</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noFill/>
                  </a:tcPr>
                </a:tc>
                <a:extLst>
                  <a:ext uri="{0D108BD9-81ED-4DB2-BD59-A6C34878D82A}">
                    <a16:rowId xmlns:a16="http://schemas.microsoft.com/office/drawing/2014/main" val="3945370345"/>
                  </a:ext>
                </a:extLst>
              </a:tr>
              <a:tr h="2622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IntelliGen</a:t>
                      </a:r>
                      <a:endParaRPr lang="en-US" sz="1600" dirty="0"/>
                    </a:p>
                  </a:txBody>
                  <a:tcPr/>
                </a:tc>
                <a:tc>
                  <a:txBody>
                    <a:bodyPr/>
                    <a:lstStyle/>
                    <a:p>
                      <a:pPr algn="ctr"/>
                      <a:r>
                        <a:rPr lang="en-US" sz="1600" dirty="0"/>
                        <a:t>2021</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noFill/>
                  </a:tcPr>
                </a:tc>
                <a:extLst>
                  <a:ext uri="{0D108BD9-81ED-4DB2-BD59-A6C34878D82A}">
                    <a16:rowId xmlns:a16="http://schemas.microsoft.com/office/drawing/2014/main" val="947691992"/>
                  </a:ext>
                </a:extLst>
              </a:tr>
              <a:tr h="262284">
                <a:tc>
                  <a:txBody>
                    <a:bodyPr/>
                    <a:lstStyle/>
                    <a:p>
                      <a:r>
                        <a:rPr lang="en-US" sz="1600" dirty="0"/>
                        <a:t>KLOVER</a:t>
                      </a:r>
                    </a:p>
                  </a:txBody>
                  <a:tcPr/>
                </a:tc>
                <a:tc>
                  <a:txBody>
                    <a:bodyPr/>
                    <a:lstStyle/>
                    <a:p>
                      <a:pPr algn="ctr"/>
                      <a:r>
                        <a:rPr lang="en-US" sz="1600" dirty="0"/>
                        <a:t>2011</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automatic unit test generation for C++</a:t>
                      </a:r>
                    </a:p>
                  </a:txBody>
                  <a:tcPr anchor="ct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noFill/>
                  </a:tcPr>
                </a:tc>
                <a:extLst>
                  <a:ext uri="{0D108BD9-81ED-4DB2-BD59-A6C34878D82A}">
                    <a16:rowId xmlns:a16="http://schemas.microsoft.com/office/drawing/2014/main" val="2675616833"/>
                  </a:ext>
                </a:extLst>
              </a:tr>
              <a:tr h="262284">
                <a:tc>
                  <a:txBody>
                    <a:bodyPr/>
                    <a:lstStyle/>
                    <a:p>
                      <a:r>
                        <a:rPr lang="en-US" sz="1600"/>
                        <a:t>FSX</a:t>
                      </a:r>
                      <a:endParaRPr lang="en-US" sz="1600" dirty="0"/>
                    </a:p>
                  </a:txBody>
                  <a:tcPr/>
                </a:tc>
                <a:tc>
                  <a:txBody>
                    <a:bodyPr/>
                    <a:lstStyle/>
                    <a:p>
                      <a:pPr algn="ctr"/>
                      <a:r>
                        <a:rPr lang="en-US" sz="1600" dirty="0"/>
                        <a:t>2016</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p>
                  </a:txBody>
                  <a:tcPr>
                    <a:noFill/>
                  </a:tcPr>
                </a:tc>
                <a:extLst>
                  <a:ext uri="{0D108BD9-81ED-4DB2-BD59-A6C34878D82A}">
                    <a16:rowId xmlns:a16="http://schemas.microsoft.com/office/drawing/2014/main" val="3260898383"/>
                  </a:ext>
                </a:extLst>
              </a:tr>
              <a:tr h="262284">
                <a:tc>
                  <a:txBody>
                    <a:bodyPr/>
                    <a:lstStyle/>
                    <a:p>
                      <a:r>
                        <a:rPr lang="en-US" sz="1600" dirty="0"/>
                        <a:t>CITRUS</a:t>
                      </a:r>
                    </a:p>
                  </a:txBody>
                  <a:tcPr/>
                </a:tc>
                <a:tc>
                  <a:txBody>
                    <a:bodyPr/>
                    <a:lstStyle/>
                    <a:p>
                      <a:pPr algn="ctr"/>
                      <a:r>
                        <a:rPr lang="en-US" sz="1600" dirty="0"/>
                        <a:t>2021</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b="1" dirty="0"/>
                    </a:p>
                  </a:txBody>
                  <a:tcPr/>
                </a:tc>
                <a:extLst>
                  <a:ext uri="{0D108BD9-81ED-4DB2-BD59-A6C34878D82A}">
                    <a16:rowId xmlns:a16="http://schemas.microsoft.com/office/drawing/2014/main" val="986052336"/>
                  </a:ext>
                </a:extLst>
              </a:tr>
              <a:tr h="262284">
                <a:tc>
                  <a:txBody>
                    <a:bodyPr/>
                    <a:lstStyle/>
                    <a:p>
                      <a:r>
                        <a:rPr lang="en-US" sz="1600" b="0" dirty="0" err="1">
                          <a:latin typeface="+mj-lt"/>
                        </a:rPr>
                        <a:t>UTBotCPP</a:t>
                      </a:r>
                      <a:endParaRPr lang="en-US" sz="1600" b="0" dirty="0">
                        <a:latin typeface="+mj-lt"/>
                      </a:endParaRPr>
                    </a:p>
                  </a:txBody>
                  <a:tcPr/>
                </a:tc>
                <a:tc>
                  <a:txBody>
                    <a:bodyPr/>
                    <a:lstStyle/>
                    <a:p>
                      <a:pPr algn="ctr"/>
                      <a:r>
                        <a:rPr lang="en-US" sz="1600" b="0" dirty="0">
                          <a:latin typeface="+mj-lt"/>
                        </a:rPr>
                        <a:t>2022</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0" i="0" u="none" strike="noStrike" kern="1200" cap="none" spc="0" normalizeH="0" baseline="0" noProof="0" dirty="0">
                          <a:ln>
                            <a:noFill/>
                          </a:ln>
                          <a:solidFill>
                            <a:srgbClr val="FF0000"/>
                          </a:solidFill>
                          <a:effectLst/>
                          <a:uLnTx/>
                          <a:uFillTx/>
                          <a:latin typeface="Franklin Gothic Book" panose="020B0503020102020204"/>
                          <a:ea typeface="+mn-ea"/>
                          <a:cs typeface="+mn-cs"/>
                        </a:rPr>
                        <a:t>❌</a:t>
                      </a:r>
                      <a:endParaRPr lang="en-US" sz="1600" dirty="0"/>
                    </a:p>
                  </a:txBody>
                  <a:tcPr/>
                </a:tc>
                <a:extLst>
                  <a:ext uri="{0D108BD9-81ED-4DB2-BD59-A6C34878D82A}">
                    <a16:rowId xmlns:a16="http://schemas.microsoft.com/office/drawing/2014/main" val="1399878118"/>
                  </a:ext>
                </a:extLst>
              </a:tr>
              <a:tr h="262284">
                <a:tc>
                  <a:txBody>
                    <a:bodyPr/>
                    <a:lstStyle/>
                    <a:p>
                      <a:r>
                        <a:rPr lang="en-US" sz="1600" b="1">
                          <a:latin typeface="+mj-lt"/>
                        </a:rPr>
                        <a:t>CLEMENTINE</a:t>
                      </a:r>
                      <a:endParaRPr lang="en-US" sz="1600" b="1" dirty="0">
                        <a:latin typeface="+mj-lt"/>
                      </a:endParaRPr>
                    </a:p>
                  </a:txBody>
                  <a:tcPr/>
                </a:tc>
                <a:tc>
                  <a:txBody>
                    <a:bodyPr/>
                    <a:lstStyle/>
                    <a:p>
                      <a:pPr algn="ctr"/>
                      <a:r>
                        <a:rPr lang="en-US" sz="1600" b="1" dirty="0">
                          <a:latin typeface="+mj-lt"/>
                        </a:rPr>
                        <a:t>2023</a:t>
                      </a:r>
                    </a:p>
                  </a:txBody>
                  <a:tcPr/>
                </a:tc>
                <a:tc vMerge="1">
                  <a:txBody>
                    <a:bodyPr/>
                    <a:lstStyle/>
                    <a:p>
                      <a:pPr algn="ctr"/>
                      <a:endParaRPr lang="en-US"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tc>
                  <a:txBody>
                    <a:bodyPr/>
                    <a:lstStyle/>
                    <a:p>
                      <a:pPr algn="ctr"/>
                      <a:r>
                        <a:rPr kumimoji="0" lang="en-US" sz="1600" b="1" i="0" u="none" strike="noStrike" kern="1200" cap="none" spc="0" normalizeH="0" baseline="0" noProof="0" dirty="0">
                          <a:ln>
                            <a:noFill/>
                          </a:ln>
                          <a:solidFill>
                            <a:srgbClr val="00B050"/>
                          </a:solidFill>
                          <a:effectLst/>
                          <a:uLnTx/>
                          <a:uFillTx/>
                          <a:latin typeface="Franklin Gothic Book" panose="020B0503020102020204"/>
                          <a:ea typeface="+mn-ea"/>
                          <a:cs typeface="+mn-cs"/>
                        </a:rPr>
                        <a:t>✔</a:t>
                      </a:r>
                      <a:endParaRPr lang="en-US" sz="1600" dirty="0"/>
                    </a:p>
                  </a:txBody>
                  <a:tcPr/>
                </a:tc>
                <a:extLst>
                  <a:ext uri="{0D108BD9-81ED-4DB2-BD59-A6C34878D82A}">
                    <a16:rowId xmlns:a16="http://schemas.microsoft.com/office/drawing/2014/main" val="456646072"/>
                  </a:ext>
                </a:extLst>
              </a:tr>
            </a:tbl>
          </a:graphicData>
        </a:graphic>
      </p:graphicFrame>
    </p:spTree>
    <p:extLst>
      <p:ext uri="{BB962C8B-B14F-4D97-AF65-F5344CB8AC3E}">
        <p14:creationId xmlns:p14="http://schemas.microsoft.com/office/powerpoint/2010/main" val="1262140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lstStyle/>
          <a:p>
            <a:r>
              <a:rPr lang="en-US" dirty="0"/>
              <a:t>(8) Function that is not declare in the header file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40</a:t>
            </a:fld>
            <a:endParaRPr lang="en-US" dirty="0"/>
          </a:p>
        </p:txBody>
      </p:sp>
      <p:sp>
        <p:nvSpPr>
          <p:cNvPr id="7" name="Content Placeholder 2">
            <a:extLst>
              <a:ext uri="{FF2B5EF4-FFF2-40B4-BE49-F238E27FC236}">
                <a16:creationId xmlns:a16="http://schemas.microsoft.com/office/drawing/2014/main" id="{2BF0ECF4-960B-4DE7-B980-07A43452A25B}"/>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CITRUS cannot generate TC that invoke function that is not declared inside the header file</a:t>
            </a:r>
          </a:p>
          <a:p>
            <a:pPr marL="754380" lvl="1" indent="-342900">
              <a:buClr>
                <a:srgbClr val="75BDA7">
                  <a:lumMod val="75000"/>
                </a:srgbClr>
              </a:buClr>
            </a:pPr>
            <a:r>
              <a:rPr lang="en-US" sz="1800" dirty="0">
                <a:solidFill>
                  <a:prstClr val="black"/>
                </a:solidFill>
              </a:rPr>
              <a:t>Because CITRUS naively includes all the header file in the test case file</a:t>
            </a:r>
          </a:p>
          <a:p>
            <a:pPr marL="754380" lvl="1" indent="-342900">
              <a:buClr>
                <a:srgbClr val="75BDA7">
                  <a:lumMod val="75000"/>
                </a:srgbClr>
              </a:buClr>
            </a:pPr>
            <a:r>
              <a:rPr lang="en-US" sz="1800" dirty="0">
                <a:solidFill>
                  <a:prstClr val="black"/>
                </a:solidFill>
              </a:rPr>
              <a:t>Thus, function that is not declared in the header file cannot be called in the test case file</a:t>
            </a: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1800" dirty="0">
                <a:solidFill>
                  <a:prstClr val="black"/>
                </a:solidFill>
              </a:rPr>
              <a:t>Convert the preprocessed input file into test case template </a:t>
            </a:r>
          </a:p>
          <a:p>
            <a:pPr marL="754380" lvl="1" indent="-342900">
              <a:buClr>
                <a:srgbClr val="75BDA7">
                  <a:lumMod val="75000"/>
                </a:srgbClr>
              </a:buClr>
            </a:pPr>
            <a:r>
              <a:rPr lang="en-US" sz="1800" dirty="0">
                <a:solidFill>
                  <a:prstClr val="black"/>
                </a:solidFill>
              </a:rPr>
              <a:t>Include the test case template in the test case file</a:t>
            </a:r>
          </a:p>
        </p:txBody>
      </p:sp>
      <p:sp>
        <p:nvSpPr>
          <p:cNvPr id="8" name="Rectangle: Rounded Corners 7">
            <a:extLst>
              <a:ext uri="{FF2B5EF4-FFF2-40B4-BE49-F238E27FC236}">
                <a16:creationId xmlns:a16="http://schemas.microsoft.com/office/drawing/2014/main" id="{C4661E28-B334-438C-84C3-97D418E75BF1}"/>
              </a:ext>
            </a:extLst>
          </p:cNvPr>
          <p:cNvSpPr/>
          <p:nvPr/>
        </p:nvSpPr>
        <p:spPr>
          <a:xfrm>
            <a:off x="1111379" y="3658409"/>
            <a:ext cx="3775842" cy="1046126"/>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inputfile.ii</a:t>
            </a:r>
            <a:r>
              <a:rPr lang="en-US" sz="1100" dirty="0">
                <a:solidFill>
                  <a:srgbClr val="008000"/>
                </a:solidFill>
                <a:latin typeface="Consolas" panose="020B0609020204030204" pitchFamily="49" charset="0"/>
              </a:rPr>
              <a:t> */</a:t>
            </a:r>
            <a:r>
              <a:rPr lang="en-US" sz="1100" dirty="0">
                <a:solidFill>
                  <a:srgbClr val="000000"/>
                </a:solidFill>
                <a:latin typeface="Consolas" panose="020B0609020204030204" pitchFamily="49" charset="0"/>
              </a:rPr>
              <a:t> </a:t>
            </a:r>
          </a:p>
          <a:p>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func_in_cpp_file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
        <p:nvSpPr>
          <p:cNvPr id="9" name="Rectangle: Rounded Corners 8">
            <a:extLst>
              <a:ext uri="{FF2B5EF4-FFF2-40B4-BE49-F238E27FC236}">
                <a16:creationId xmlns:a16="http://schemas.microsoft.com/office/drawing/2014/main" id="{372A5373-3F60-41AE-9804-D86DC129268C}"/>
              </a:ext>
            </a:extLst>
          </p:cNvPr>
          <p:cNvSpPr/>
          <p:nvPr/>
        </p:nvSpPr>
        <p:spPr>
          <a:xfrm>
            <a:off x="8149771" y="5301942"/>
            <a:ext cx="2830228" cy="930145"/>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Testcase example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func_in_cpp_file</a:t>
            </a:r>
            <a:r>
              <a:rPr lang="en-US" sz="1100" dirty="0">
                <a:solidFill>
                  <a:srgbClr val="795E26"/>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p:txBody>
      </p:sp>
      <p:sp>
        <p:nvSpPr>
          <p:cNvPr id="10" name="Rectangle: Rounded Corners 9">
            <a:extLst>
              <a:ext uri="{FF2B5EF4-FFF2-40B4-BE49-F238E27FC236}">
                <a16:creationId xmlns:a16="http://schemas.microsoft.com/office/drawing/2014/main" id="{14B0823F-755B-4E52-A8C4-79E1EE246B40}"/>
              </a:ext>
            </a:extLst>
          </p:cNvPr>
          <p:cNvSpPr/>
          <p:nvPr/>
        </p:nvSpPr>
        <p:spPr>
          <a:xfrm>
            <a:off x="819808" y="5233615"/>
            <a:ext cx="4358984" cy="106680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testcase_template.hpp*/</a:t>
            </a:r>
            <a:r>
              <a:rPr lang="en-US" sz="1100" dirty="0">
                <a:solidFill>
                  <a:srgbClr val="000000"/>
                </a:solidFill>
                <a:latin typeface="Consolas" panose="020B0609020204030204" pitchFamily="49" charset="0"/>
              </a:rPr>
              <a:t> </a:t>
            </a:r>
          </a:p>
          <a:p>
            <a:r>
              <a:rPr lang="en-US" sz="1100" dirty="0">
                <a:solidFill>
                  <a:srgbClr val="008000"/>
                </a:solidFill>
                <a:latin typeface="Consolas" panose="020B0609020204030204" pitchFamily="49" charset="0"/>
              </a:rPr>
              <a:t>/* nothing changed from the preprocessed input file */</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func_in_cpp_file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cxnSp>
        <p:nvCxnSpPr>
          <p:cNvPr id="11" name="Straight Arrow Connector 10">
            <a:extLst>
              <a:ext uri="{FF2B5EF4-FFF2-40B4-BE49-F238E27FC236}">
                <a16:creationId xmlns:a16="http://schemas.microsoft.com/office/drawing/2014/main" id="{0A392336-7E8D-42FC-B20D-F498DE03F181}"/>
              </a:ext>
            </a:extLst>
          </p:cNvPr>
          <p:cNvCxnSpPr>
            <a:cxnSpLocks/>
            <a:stCxn id="8" idx="2"/>
            <a:endCxn id="10" idx="0"/>
          </p:cNvCxnSpPr>
          <p:nvPr/>
        </p:nvCxnSpPr>
        <p:spPr>
          <a:xfrm>
            <a:off x="2999300" y="4704535"/>
            <a:ext cx="0" cy="529080"/>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a:extLst>
              <a:ext uri="{FF2B5EF4-FFF2-40B4-BE49-F238E27FC236}">
                <a16:creationId xmlns:a16="http://schemas.microsoft.com/office/drawing/2014/main" id="{96B714CA-FD22-4404-9501-8212A9C65F2C}"/>
              </a:ext>
            </a:extLst>
          </p:cNvPr>
          <p:cNvCxnSpPr>
            <a:cxnSpLocks/>
            <a:stCxn id="10" idx="3"/>
            <a:endCxn id="9" idx="1"/>
          </p:cNvCxnSpPr>
          <p:nvPr/>
        </p:nvCxnSpPr>
        <p:spPr>
          <a:xfrm>
            <a:off x="5178792" y="5767015"/>
            <a:ext cx="2970979" cy="0"/>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3" name="Rectangle: Rounded Corners 12">
            <a:extLst>
              <a:ext uri="{FF2B5EF4-FFF2-40B4-BE49-F238E27FC236}">
                <a16:creationId xmlns:a16="http://schemas.microsoft.com/office/drawing/2014/main" id="{06DE2C80-A345-455B-AD27-AD8AC4998857}"/>
              </a:ext>
            </a:extLst>
          </p:cNvPr>
          <p:cNvSpPr/>
          <p:nvPr/>
        </p:nvSpPr>
        <p:spPr>
          <a:xfrm>
            <a:off x="2999300" y="4723518"/>
            <a:ext cx="2253081" cy="47195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CLEMENTINE Converts the target code into test case template</a:t>
            </a:r>
          </a:p>
        </p:txBody>
      </p:sp>
      <p:sp>
        <p:nvSpPr>
          <p:cNvPr id="14" name="Rectangle: Rounded Corners 13">
            <a:extLst>
              <a:ext uri="{FF2B5EF4-FFF2-40B4-BE49-F238E27FC236}">
                <a16:creationId xmlns:a16="http://schemas.microsoft.com/office/drawing/2014/main" id="{58C1CE7A-CA4E-46F5-86C8-FF41C298FC81}"/>
              </a:ext>
            </a:extLst>
          </p:cNvPr>
          <p:cNvSpPr/>
          <p:nvPr/>
        </p:nvSpPr>
        <p:spPr>
          <a:xfrm>
            <a:off x="5767343" y="5834426"/>
            <a:ext cx="1793876" cy="465989"/>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Include the test case template in the generated test case file</a:t>
            </a:r>
          </a:p>
        </p:txBody>
      </p:sp>
    </p:spTree>
    <p:extLst>
      <p:ext uri="{BB962C8B-B14F-4D97-AF65-F5344CB8AC3E}">
        <p14:creationId xmlns:p14="http://schemas.microsoft.com/office/powerpoint/2010/main" val="975822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fontScale="90000"/>
          </a:bodyPr>
          <a:lstStyle/>
          <a:p>
            <a:r>
              <a:rPr lang="en-US" dirty="0"/>
              <a:t>(9) </a:t>
            </a:r>
            <a:r>
              <a:rPr lang="en-US" dirty="0">
                <a:solidFill>
                  <a:schemeClr val="tx1"/>
                </a:solidFill>
              </a:rPr>
              <a:t>Function that requires </a:t>
            </a:r>
            <a:r>
              <a:rPr lang="en-US" dirty="0" err="1">
                <a:solidFill>
                  <a:schemeClr val="tx1"/>
                </a:solidFill>
              </a:rPr>
              <a:t>enum</a:t>
            </a:r>
            <a:r>
              <a:rPr lang="en-US" dirty="0">
                <a:solidFill>
                  <a:schemeClr val="tx1"/>
                </a:solidFill>
              </a:rPr>
              <a:t> type that declared inside anonymous namespace (1/2)</a:t>
            </a:r>
            <a:endParaRPr lang="en-US" dirty="0"/>
          </a:p>
        </p:txBody>
      </p:sp>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Everything (including </a:t>
            </a:r>
            <a:r>
              <a:rPr lang="en-US" sz="2000" dirty="0" err="1">
                <a:solidFill>
                  <a:prstClr val="black"/>
                </a:solidFill>
              </a:rPr>
              <a:t>enum</a:t>
            </a:r>
            <a:r>
              <a:rPr lang="en-US" sz="2000" dirty="0">
                <a:solidFill>
                  <a:prstClr val="black"/>
                </a:solidFill>
              </a:rPr>
              <a:t> type) that declared inside anonymous namespace are meant to be used in the current file/translation unit only</a:t>
            </a:r>
          </a:p>
          <a:p>
            <a:pPr marL="461772" lvl="0" indent="-342900">
              <a:buClr>
                <a:srgbClr val="75BDA7">
                  <a:lumMod val="75000"/>
                </a:srgbClr>
              </a:buClr>
            </a:pPr>
            <a:r>
              <a:rPr lang="en-US" sz="2000" dirty="0">
                <a:solidFill>
                  <a:prstClr val="black"/>
                </a:solidFill>
              </a:rPr>
              <a:t>Thus, the CITRUS does not test function that requires </a:t>
            </a:r>
            <a:r>
              <a:rPr lang="en-US" sz="2000" dirty="0" err="1">
                <a:solidFill>
                  <a:prstClr val="black"/>
                </a:solidFill>
              </a:rPr>
              <a:t>enum</a:t>
            </a:r>
            <a:r>
              <a:rPr lang="en-US" sz="2000" dirty="0">
                <a:solidFill>
                  <a:prstClr val="black"/>
                </a:solidFill>
              </a:rPr>
              <a:t> type that declared inside anonymous namespace</a:t>
            </a:r>
          </a:p>
          <a:p>
            <a:pPr marL="754380" lvl="1" indent="-342900">
              <a:buClr>
                <a:srgbClr val="75BDA7">
                  <a:lumMod val="75000"/>
                </a:srgbClr>
              </a:buClr>
            </a:pPr>
            <a:r>
              <a:rPr lang="en-US" sz="1800" dirty="0">
                <a:solidFill>
                  <a:prstClr val="black"/>
                </a:solidFill>
              </a:rPr>
              <a:t>Because the previous version of CLEMENTINE does not include the preprocessed input file</a:t>
            </a:r>
          </a:p>
          <a:p>
            <a:pPr marL="461772" indent="-342900">
              <a:buClr>
                <a:srgbClr val="75BDA7">
                  <a:lumMod val="75000"/>
                </a:srgbClr>
              </a:buClr>
            </a:pPr>
            <a:r>
              <a:rPr lang="en-US" sz="2000" dirty="0">
                <a:solidFill>
                  <a:prstClr val="black"/>
                </a:solidFill>
              </a:rPr>
              <a:t>Example:</a:t>
            </a:r>
          </a:p>
          <a:p>
            <a:pPr marL="754380" lvl="1" indent="-342900">
              <a:buClr>
                <a:srgbClr val="75BDA7">
                  <a:lumMod val="75000"/>
                </a:srgbClr>
              </a:buClr>
            </a:pPr>
            <a:r>
              <a:rPr lang="en-US" sz="1800" dirty="0">
                <a:solidFill>
                  <a:prstClr val="black"/>
                </a:solidFill>
              </a:rPr>
              <a:t>In the below example, the constructor of class </a:t>
            </a:r>
            <a:r>
              <a:rPr lang="en-US" sz="1800" dirty="0">
                <a:solidFill>
                  <a:srgbClr val="267F99"/>
                </a:solidFill>
                <a:latin typeface="Consolas" panose="020B0609020204030204" pitchFamily="49" charset="0"/>
              </a:rPr>
              <a:t>Person</a:t>
            </a:r>
            <a:r>
              <a:rPr lang="en-US" sz="1800" dirty="0">
                <a:solidFill>
                  <a:prstClr val="black"/>
                </a:solidFill>
              </a:rPr>
              <a:t> is not going to be tested since it requires </a:t>
            </a:r>
            <a:r>
              <a:rPr lang="en-US" sz="1800" dirty="0" err="1">
                <a:solidFill>
                  <a:prstClr val="black"/>
                </a:solidFill>
              </a:rPr>
              <a:t>enum</a:t>
            </a:r>
            <a:r>
              <a:rPr lang="en-US" sz="1800" dirty="0">
                <a:solidFill>
                  <a:prstClr val="black"/>
                </a:solidFill>
              </a:rPr>
              <a:t> type that declared inside anonymous namespace (i.e., </a:t>
            </a:r>
            <a:r>
              <a:rPr lang="en-US" sz="1800" dirty="0">
                <a:solidFill>
                  <a:srgbClr val="267F99"/>
                </a:solidFill>
                <a:latin typeface="Consolas" panose="020B0609020204030204" pitchFamily="49" charset="0"/>
              </a:rPr>
              <a:t>Gender</a:t>
            </a:r>
            <a:r>
              <a:rPr lang="en-US" sz="1800" dirty="0">
                <a:solidFill>
                  <a:prstClr val="black"/>
                </a:solidFill>
              </a:rPr>
              <a:t>)</a:t>
            </a:r>
          </a:p>
          <a:p>
            <a:pPr marL="461772" indent="-342900">
              <a:buClr>
                <a:srgbClr val="75BDA7">
                  <a:lumMod val="75000"/>
                </a:srgbClr>
              </a:buClr>
            </a:pPr>
            <a:endParaRPr lang="en-US" sz="20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41</a:t>
            </a:fld>
            <a:endParaRPr lang="en-US" dirty="0"/>
          </a:p>
        </p:txBody>
      </p:sp>
      <p:sp>
        <p:nvSpPr>
          <p:cNvPr id="7" name="Rectangle: Rounded Corners 6">
            <a:extLst>
              <a:ext uri="{FF2B5EF4-FFF2-40B4-BE49-F238E27FC236}">
                <a16:creationId xmlns:a16="http://schemas.microsoft.com/office/drawing/2014/main" id="{180B1E94-CE1F-4E42-AAF4-4588996081C2}"/>
              </a:ext>
            </a:extLst>
          </p:cNvPr>
          <p:cNvSpPr/>
          <p:nvPr/>
        </p:nvSpPr>
        <p:spPr>
          <a:xfrm>
            <a:off x="1139433" y="3901425"/>
            <a:ext cx="4338342" cy="279872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1080"/>
                </a:solidFill>
                <a:latin typeface="Consolas" panose="020B0609020204030204" pitchFamily="49" charset="0"/>
              </a:rPr>
              <a:t>namespace</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err="1">
                <a:solidFill>
                  <a:srgbClr val="0000FF"/>
                </a:solidFill>
                <a:latin typeface="Consolas" panose="020B0609020204030204" pitchFamily="49" charset="0"/>
              </a:rPr>
              <a:t>enum</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Gender</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err="1">
                <a:solidFill>
                  <a:srgbClr val="0070C1"/>
                </a:solidFill>
                <a:latin typeface="Consolas" panose="020B0609020204030204" pitchFamily="49" charset="0"/>
              </a:rPr>
              <a:t>kFemale</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err="1">
                <a:solidFill>
                  <a:srgbClr val="0070C1"/>
                </a:solidFill>
                <a:latin typeface="Consolas" panose="020B0609020204030204" pitchFamily="49" charset="0"/>
              </a:rPr>
              <a:t>kMale</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Person</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795E26"/>
                </a:solidFill>
                <a:highlight>
                  <a:srgbClr val="FFFF00"/>
                </a:highlight>
                <a:latin typeface="Consolas" panose="020B0609020204030204" pitchFamily="49" charset="0"/>
              </a:rPr>
              <a:t>Person</a:t>
            </a:r>
            <a:r>
              <a:rPr lang="en-US" sz="1100" dirty="0">
                <a:solidFill>
                  <a:srgbClr val="000000"/>
                </a:solidFill>
                <a:highlight>
                  <a:srgbClr val="FFFF00"/>
                </a:highlight>
                <a:latin typeface="Consolas" panose="020B0609020204030204" pitchFamily="49" charset="0"/>
              </a:rPr>
              <a:t>(</a:t>
            </a:r>
            <a:r>
              <a:rPr lang="en-US" sz="1100" dirty="0">
                <a:solidFill>
                  <a:srgbClr val="267F99"/>
                </a:solidFill>
                <a:highlight>
                  <a:srgbClr val="FFFF00"/>
                </a:highlight>
                <a:latin typeface="Consolas" panose="020B0609020204030204" pitchFamily="49" charset="0"/>
              </a:rPr>
              <a:t>std</a:t>
            </a:r>
            <a:r>
              <a:rPr lang="en-US" sz="1100" dirty="0">
                <a:solidFill>
                  <a:srgbClr val="000000"/>
                </a:solidFill>
                <a:highlight>
                  <a:srgbClr val="FFFF00"/>
                </a:highlight>
                <a:latin typeface="Consolas" panose="020B0609020204030204" pitchFamily="49" charset="0"/>
              </a:rPr>
              <a:t>::</a:t>
            </a:r>
            <a:r>
              <a:rPr lang="en-US" sz="1100" dirty="0">
                <a:solidFill>
                  <a:srgbClr val="267F99"/>
                </a:solidFill>
                <a:highlight>
                  <a:srgbClr val="FFFF00"/>
                </a:highlight>
                <a:latin typeface="Consolas" panose="020B0609020204030204" pitchFamily="49" charset="0"/>
              </a:rPr>
              <a:t>string</a:t>
            </a:r>
            <a:r>
              <a:rPr lang="en-US" sz="1100" dirty="0">
                <a:solidFill>
                  <a:srgbClr val="000000"/>
                </a:solidFill>
                <a:highlight>
                  <a:srgbClr val="FFFF00"/>
                </a:highlight>
                <a:latin typeface="Consolas" panose="020B0609020204030204" pitchFamily="49" charset="0"/>
              </a:rPr>
              <a:t> </a:t>
            </a:r>
            <a:r>
              <a:rPr lang="en-US" sz="1100" dirty="0">
                <a:solidFill>
                  <a:srgbClr val="001080"/>
                </a:solidFill>
                <a:highlight>
                  <a:srgbClr val="FFFF00"/>
                </a:highlight>
                <a:latin typeface="Consolas" panose="020B0609020204030204" pitchFamily="49" charset="0"/>
              </a:rPr>
              <a:t>name_</a:t>
            </a:r>
            <a:r>
              <a:rPr lang="en-US" sz="1100" dirty="0">
                <a:solidFill>
                  <a:srgbClr val="000000"/>
                </a:solidFill>
                <a:highlight>
                  <a:srgbClr val="FFFF00"/>
                </a:highlight>
                <a:latin typeface="Consolas" panose="020B0609020204030204" pitchFamily="49" charset="0"/>
              </a:rPr>
              <a:t>, </a:t>
            </a:r>
            <a:r>
              <a:rPr lang="en-US" sz="1100" dirty="0">
                <a:solidFill>
                  <a:srgbClr val="267F99"/>
                </a:solidFill>
                <a:highlight>
                  <a:srgbClr val="FFFF00"/>
                </a:highlight>
                <a:latin typeface="Consolas" panose="020B0609020204030204" pitchFamily="49" charset="0"/>
              </a:rPr>
              <a:t>Gender</a:t>
            </a:r>
            <a:r>
              <a:rPr lang="en-US" sz="1100" dirty="0">
                <a:solidFill>
                  <a:srgbClr val="000000"/>
                </a:solidFill>
                <a:highlight>
                  <a:srgbClr val="FFFF00"/>
                </a:highlight>
                <a:latin typeface="Consolas" panose="020B0609020204030204" pitchFamily="49" charset="0"/>
              </a:rPr>
              <a:t> </a:t>
            </a:r>
            <a:r>
              <a:rPr lang="en-US" sz="1100" dirty="0">
                <a:solidFill>
                  <a:srgbClr val="001080"/>
                </a:solidFill>
                <a:highlight>
                  <a:srgbClr val="FFFF00"/>
                </a:highlight>
                <a:latin typeface="Consolas" panose="020B0609020204030204" pitchFamily="49" charset="0"/>
              </a:rPr>
              <a:t>gender_</a:t>
            </a:r>
            <a:r>
              <a:rPr lang="en-US" sz="1100" dirty="0">
                <a:solidFill>
                  <a:srgbClr val="000000"/>
                </a:solidFill>
                <a:highlight>
                  <a:srgbClr val="FFFF00"/>
                </a:highlight>
                <a:latin typeface="Consolas" panose="020B0609020204030204" pitchFamily="49" charset="0"/>
              </a:rPr>
              <a:t>) </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gender = gender_;</a:t>
            </a:r>
          </a:p>
          <a:p>
            <a:r>
              <a:rPr lang="en-US" sz="1100" dirty="0">
                <a:solidFill>
                  <a:srgbClr val="000000"/>
                </a:solidFill>
                <a:latin typeface="Consolas" panose="020B0609020204030204" pitchFamily="49" charset="0"/>
              </a:rPr>
              <a:t>      name = name_;</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private:</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::string name;</a:t>
            </a:r>
          </a:p>
          <a:p>
            <a:r>
              <a:rPr lang="en-US" sz="1100" dirty="0">
                <a:solidFill>
                  <a:srgbClr val="000000"/>
                </a:solidFill>
                <a:latin typeface="Consolas" panose="020B0609020204030204" pitchFamily="49" charset="0"/>
              </a:rPr>
              <a:t>    Gender </a:t>
            </a:r>
            <a:r>
              <a:rPr lang="en-US" sz="1100" dirty="0" err="1">
                <a:solidFill>
                  <a:srgbClr val="000000"/>
                </a:solidFill>
                <a:latin typeface="Consolas" panose="020B0609020204030204" pitchFamily="49" charset="0"/>
              </a:rPr>
              <a:t>gender</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endParaRPr lang="en-US" sz="11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755825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fontScale="90000"/>
          </a:bodyPr>
          <a:lstStyle/>
          <a:p>
            <a:r>
              <a:rPr lang="en-US" dirty="0"/>
              <a:t>(9) </a:t>
            </a:r>
            <a:r>
              <a:rPr lang="en-US" dirty="0">
                <a:solidFill>
                  <a:schemeClr val="tx1"/>
                </a:solidFill>
              </a:rPr>
              <a:t>Function that requires </a:t>
            </a:r>
            <a:r>
              <a:rPr lang="en-US" dirty="0" err="1">
                <a:solidFill>
                  <a:schemeClr val="tx1"/>
                </a:solidFill>
              </a:rPr>
              <a:t>enum</a:t>
            </a:r>
            <a:r>
              <a:rPr lang="en-US" dirty="0">
                <a:solidFill>
                  <a:schemeClr val="tx1"/>
                </a:solidFill>
              </a:rPr>
              <a:t> type that declared inside anonymous namespace (2/2)</a:t>
            </a:r>
            <a:endParaRPr lang="en-US" dirty="0"/>
          </a:p>
        </p:txBody>
      </p:sp>
      <p:sp>
        <p:nvSpPr>
          <p:cNvPr id="3" name="Content Placeholder 2"/>
          <p:cNvSpPr>
            <a:spLocks noGrp="1"/>
          </p:cNvSpPr>
          <p:nvPr>
            <p:ph idx="1"/>
          </p:nvPr>
        </p:nvSpPr>
        <p:spPr>
          <a:xfrm>
            <a:off x="527785" y="1350263"/>
            <a:ext cx="10972800" cy="5224273"/>
          </a:xfrm>
        </p:spPr>
        <p:txBody>
          <a:bodyPr>
            <a:normAutofit/>
          </a:bodyPr>
          <a:lstStyle/>
          <a:p>
            <a:pPr marL="461772" lvl="0" indent="-342900">
              <a:buClr>
                <a:srgbClr val="75BDA7">
                  <a:lumMod val="75000"/>
                </a:srgbClr>
              </a:buClr>
            </a:pPr>
            <a:r>
              <a:rPr lang="en-US" sz="2000" dirty="0">
                <a:solidFill>
                  <a:prstClr val="black"/>
                </a:solidFill>
              </a:rPr>
              <a:t>CLEMENTINE Solutions:</a:t>
            </a:r>
          </a:p>
          <a:p>
            <a:pPr marL="754380" lvl="1" indent="-342900">
              <a:buClr>
                <a:srgbClr val="75BDA7">
                  <a:lumMod val="75000"/>
                </a:srgbClr>
              </a:buClr>
            </a:pPr>
            <a:r>
              <a:rPr lang="en-US" sz="1800" dirty="0">
                <a:solidFill>
                  <a:prstClr val="black"/>
                </a:solidFill>
              </a:rPr>
              <a:t>Convert the preprocessed input file into test case template </a:t>
            </a:r>
          </a:p>
          <a:p>
            <a:pPr marL="754380" lvl="1" indent="-342900">
              <a:buClr>
                <a:srgbClr val="75BDA7">
                  <a:lumMod val="75000"/>
                </a:srgbClr>
              </a:buClr>
            </a:pPr>
            <a:r>
              <a:rPr lang="en-US" sz="1800" dirty="0">
                <a:solidFill>
                  <a:prstClr val="black"/>
                </a:solidFill>
              </a:rPr>
              <a:t>Include the test case template in the test case file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42</a:t>
            </a:fld>
            <a:endParaRPr lang="en-US" dirty="0"/>
          </a:p>
        </p:txBody>
      </p:sp>
    </p:spTree>
    <p:extLst>
      <p:ext uri="{BB962C8B-B14F-4D97-AF65-F5344CB8AC3E}">
        <p14:creationId xmlns:p14="http://schemas.microsoft.com/office/powerpoint/2010/main" val="2293799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(12) Function related to unrecognized class</a:t>
            </a:r>
          </a:p>
        </p:txBody>
      </p:sp>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CLEMENTINE tries to recognize all classes defined in the target subject by traversing the AST of the target subject.</a:t>
            </a:r>
          </a:p>
          <a:p>
            <a:pPr marL="461772" lvl="0" indent="-342900">
              <a:buClr>
                <a:srgbClr val="75BDA7">
                  <a:lumMod val="75000"/>
                </a:srgbClr>
              </a:buClr>
            </a:pPr>
            <a:r>
              <a:rPr lang="en-US" sz="2000" dirty="0">
                <a:solidFill>
                  <a:prstClr val="black"/>
                </a:solidFill>
              </a:rPr>
              <a:t>However, if CLEMENTINE failed to detects some classes, CLEMETINE cannot test function that related to that class  </a:t>
            </a:r>
          </a:p>
          <a:p>
            <a:pPr marL="461772" indent="-342900">
              <a:buClr>
                <a:srgbClr val="75BDA7">
                  <a:lumMod val="75000"/>
                </a:srgbClr>
              </a:buClr>
            </a:pPr>
            <a:r>
              <a:rPr lang="en-US" sz="2000" dirty="0">
                <a:solidFill>
                  <a:prstClr val="black"/>
                </a:solidFill>
              </a:rPr>
              <a:t>So far, there are 2 known reasons for unrecognized class</a:t>
            </a:r>
          </a:p>
          <a:p>
            <a:pPr marL="754380" lvl="1" indent="-342900">
              <a:buClr>
                <a:srgbClr val="75BDA7">
                  <a:lumMod val="75000"/>
                </a:srgbClr>
              </a:buClr>
            </a:pPr>
            <a:r>
              <a:rPr lang="en-US" sz="1800" dirty="0">
                <a:solidFill>
                  <a:prstClr val="black"/>
                </a:solidFill>
              </a:rPr>
              <a:t>Unsupported C++ library type (e.g., </a:t>
            </a:r>
            <a:r>
              <a:rPr lang="en-US" sz="1800" dirty="0">
                <a:solidFill>
                  <a:prstClr val="black"/>
                </a:solidFill>
                <a:latin typeface="Consolas" panose="020B0609020204030204" pitchFamily="49" charset="0"/>
              </a:rPr>
              <a:t>FILE</a:t>
            </a:r>
            <a:r>
              <a:rPr lang="en-US" sz="1800" dirty="0">
                <a:solidFill>
                  <a:prstClr val="black"/>
                </a:solidFill>
              </a:rPr>
              <a:t>)</a:t>
            </a:r>
          </a:p>
          <a:p>
            <a:pPr marL="754380" lvl="1" indent="-342900">
              <a:buClr>
                <a:srgbClr val="75BDA7">
                  <a:lumMod val="75000"/>
                </a:srgbClr>
              </a:buClr>
            </a:pPr>
            <a:r>
              <a:rPr lang="en-US" sz="1800" dirty="0">
                <a:solidFill>
                  <a:prstClr val="black"/>
                </a:solidFill>
              </a:rPr>
              <a:t>Non-public nested class</a:t>
            </a:r>
          </a:p>
          <a:p>
            <a:pPr marL="461772" indent="-342900">
              <a:buClr>
                <a:srgbClr val="75BDA7">
                  <a:lumMod val="75000"/>
                </a:srgbClr>
              </a:buClr>
            </a:pPr>
            <a:r>
              <a:rPr lang="en-US" sz="2000" dirty="0">
                <a:solidFill>
                  <a:prstClr val="black"/>
                </a:solidFill>
              </a:rPr>
              <a:t>Here is an example of unrecognized class due to non-public nested class: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43</a:t>
            </a:fld>
            <a:endParaRPr lang="en-US" dirty="0"/>
          </a:p>
        </p:txBody>
      </p:sp>
      <p:sp>
        <p:nvSpPr>
          <p:cNvPr id="5" name="Rectangle: Rounded Corners 4">
            <a:extLst>
              <a:ext uri="{FF2B5EF4-FFF2-40B4-BE49-F238E27FC236}">
                <a16:creationId xmlns:a16="http://schemas.microsoft.com/office/drawing/2014/main" id="{0942ED4A-ED44-4F00-8A9D-D3C3CCDDA0B7}"/>
              </a:ext>
            </a:extLst>
          </p:cNvPr>
          <p:cNvSpPr/>
          <p:nvPr/>
        </p:nvSpPr>
        <p:spPr>
          <a:xfrm>
            <a:off x="802549" y="4026553"/>
            <a:ext cx="4491346" cy="181598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err="1">
                <a:solidFill>
                  <a:srgbClr val="267F99"/>
                </a:solidFill>
                <a:latin typeface="Consolas" panose="020B0609020204030204" pitchFamily="49" charset="0"/>
              </a:rPr>
              <a:t>OuterClass</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 private:</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err="1">
                <a:solidFill>
                  <a:srgbClr val="267F99"/>
                </a:solidFill>
                <a:latin typeface="Consolas" panose="020B0609020204030204" pitchFamily="49" charset="0"/>
              </a:rPr>
              <a:t>InnerClass</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 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InnerFunc</a:t>
            </a:r>
            <a:r>
              <a:rPr lang="en-US" sz="1100" dirty="0">
                <a:solidFill>
                  <a:srgbClr val="000000"/>
                </a:solidFill>
                <a:latin typeface="Consolas" panose="020B0609020204030204" pitchFamily="49" charset="0"/>
              </a:rPr>
              <a:t>() { </a:t>
            </a:r>
            <a:r>
              <a:rPr lang="en-US" sz="1100" dirty="0">
                <a:solidFill>
                  <a:srgbClr val="267F99"/>
                </a:solidFill>
                <a:latin typeface="Consolas" panose="020B0609020204030204" pitchFamily="49" charset="0"/>
              </a:rPr>
              <a:t>...</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funcNeedInnerClass</a:t>
            </a:r>
            <a:r>
              <a:rPr lang="en-US" sz="1100" dirty="0">
                <a:solidFill>
                  <a:srgbClr val="000000"/>
                </a:solidFill>
                <a:latin typeface="Consolas" panose="020B0609020204030204" pitchFamily="49" charset="0"/>
              </a:rPr>
              <a:t>(</a:t>
            </a:r>
            <a:r>
              <a:rPr lang="en-US" sz="1100" dirty="0" err="1">
                <a:solidFill>
                  <a:srgbClr val="267F99"/>
                </a:solidFill>
                <a:latin typeface="Consolas" panose="020B0609020204030204" pitchFamily="49" charset="0"/>
              </a:rPr>
              <a:t>InnerClass</a:t>
            </a:r>
            <a:r>
              <a:rPr lang="en-US" sz="1100" dirty="0">
                <a:solidFill>
                  <a:srgbClr val="000000"/>
                </a:solidFill>
                <a:latin typeface="Consolas" panose="020B0609020204030204" pitchFamily="49" charset="0"/>
              </a:rPr>
              <a:t> x) { ...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p:txBody>
      </p:sp>
      <p:sp>
        <p:nvSpPr>
          <p:cNvPr id="6" name="Rectangle 5">
            <a:extLst>
              <a:ext uri="{FF2B5EF4-FFF2-40B4-BE49-F238E27FC236}">
                <a16:creationId xmlns:a16="http://schemas.microsoft.com/office/drawing/2014/main" id="{28BA44B1-C3E8-4A0C-BE6E-BBC7300FD103}"/>
              </a:ext>
            </a:extLst>
          </p:cNvPr>
          <p:cNvSpPr/>
          <p:nvPr/>
        </p:nvSpPr>
        <p:spPr>
          <a:xfrm>
            <a:off x="5775157" y="4061862"/>
            <a:ext cx="5889057" cy="181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Tx/>
              <a:buChar char="-"/>
            </a:pPr>
            <a:r>
              <a:rPr lang="en-US" dirty="0">
                <a:solidFill>
                  <a:schemeClr val="tx1"/>
                </a:solidFill>
              </a:rPr>
              <a:t>In the beside example </a:t>
            </a:r>
            <a:r>
              <a:rPr lang="en-US" dirty="0" err="1">
                <a:solidFill>
                  <a:srgbClr val="267F99"/>
                </a:solidFill>
                <a:latin typeface="Consolas" panose="020B0609020204030204" pitchFamily="49" charset="0"/>
              </a:rPr>
              <a:t>InnerClass</a:t>
            </a:r>
            <a:r>
              <a:rPr lang="en-US" dirty="0">
                <a:solidFill>
                  <a:schemeClr val="tx1"/>
                </a:solidFill>
              </a:rPr>
              <a:t> is not recognized by CLEMENTINE because it is a non-public nested class</a:t>
            </a:r>
          </a:p>
          <a:p>
            <a:pPr marL="285750" indent="-285750">
              <a:buFontTx/>
              <a:buChar char="-"/>
            </a:pPr>
            <a:r>
              <a:rPr lang="en-US" dirty="0">
                <a:solidFill>
                  <a:schemeClr val="tx1"/>
                </a:solidFill>
              </a:rPr>
              <a:t>Thus, function </a:t>
            </a:r>
            <a:r>
              <a:rPr lang="en-US" dirty="0" err="1">
                <a:solidFill>
                  <a:srgbClr val="795E26"/>
                </a:solidFill>
                <a:latin typeface="Consolas" panose="020B0609020204030204" pitchFamily="49" charset="0"/>
              </a:rPr>
              <a:t>InnerFunc</a:t>
            </a:r>
            <a:r>
              <a:rPr lang="en-US" dirty="0">
                <a:solidFill>
                  <a:schemeClr val="tx1"/>
                </a:solidFill>
              </a:rPr>
              <a:t> and </a:t>
            </a:r>
            <a:r>
              <a:rPr lang="en-US" dirty="0" err="1">
                <a:solidFill>
                  <a:srgbClr val="795E26"/>
                </a:solidFill>
                <a:latin typeface="Consolas" panose="020B0609020204030204" pitchFamily="49" charset="0"/>
              </a:rPr>
              <a:t>funcNeedInnerClass</a:t>
            </a:r>
            <a:r>
              <a:rPr lang="en-US" dirty="0">
                <a:solidFill>
                  <a:schemeClr val="tx1"/>
                </a:solidFill>
              </a:rPr>
              <a:t> are not targeted by the current CLEMENTINE</a:t>
            </a:r>
          </a:p>
        </p:txBody>
      </p:sp>
    </p:spTree>
    <p:extLst>
      <p:ext uri="{BB962C8B-B14F-4D97-AF65-F5344CB8AC3E}">
        <p14:creationId xmlns:p14="http://schemas.microsoft.com/office/powerpoint/2010/main" val="2554425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(13) Function that has “</a:t>
            </a:r>
            <a:r>
              <a:rPr lang="en-US" dirty="0">
                <a:latin typeface="Consolas" panose="020B0609020204030204" pitchFamily="49" charset="0"/>
              </a:rPr>
              <a:t>void *</a:t>
            </a:r>
            <a:r>
              <a:rPr lang="en-US" dirty="0"/>
              <a:t>” type argument</a:t>
            </a:r>
          </a:p>
        </p:txBody>
      </p:sp>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1800" dirty="0">
                <a:solidFill>
                  <a:prstClr val="black"/>
                </a:solidFill>
              </a:rPr>
              <a:t>CITRUS does not target function that has “void” type argument since CITRUS does not know what type of argument should be given to that function.</a:t>
            </a:r>
          </a:p>
          <a:p>
            <a:pPr marL="461772" lvl="0" indent="-342900">
              <a:buClr>
                <a:srgbClr val="75BDA7">
                  <a:lumMod val="75000"/>
                </a:srgbClr>
              </a:buClr>
            </a:pPr>
            <a:r>
              <a:rPr lang="en-US" sz="1800" dirty="0">
                <a:solidFill>
                  <a:prstClr val="black"/>
                </a:solidFill>
              </a:rPr>
              <a:t>Example of function that has “void” argument: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1800" dirty="0">
                <a:solidFill>
                  <a:prstClr val="black"/>
                </a:solidFill>
              </a:rPr>
              <a:t>Current CLEMENTINE solution:</a:t>
            </a:r>
          </a:p>
          <a:p>
            <a:pPr marL="754380" lvl="1" indent="-342900">
              <a:buClr>
                <a:srgbClr val="75BDA7">
                  <a:lumMod val="75000"/>
                </a:srgbClr>
              </a:buClr>
            </a:pPr>
            <a:r>
              <a:rPr lang="en-US" sz="1800" dirty="0">
                <a:solidFill>
                  <a:prstClr val="black"/>
                </a:solidFill>
              </a:rPr>
              <a:t>Provide void pointer type argument using random-sized allocated memory</a:t>
            </a:r>
            <a:endParaRPr lang="en-US" sz="16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44</a:t>
            </a:fld>
            <a:endParaRPr lang="en-US" dirty="0"/>
          </a:p>
        </p:txBody>
      </p:sp>
      <p:sp>
        <p:nvSpPr>
          <p:cNvPr id="7" name="Rectangle: Rounded Corners 6">
            <a:extLst>
              <a:ext uri="{FF2B5EF4-FFF2-40B4-BE49-F238E27FC236}">
                <a16:creationId xmlns:a16="http://schemas.microsoft.com/office/drawing/2014/main" id="{180B1E94-CE1F-4E42-AAF4-4588996081C2}"/>
              </a:ext>
            </a:extLst>
          </p:cNvPr>
          <p:cNvSpPr/>
          <p:nvPr/>
        </p:nvSpPr>
        <p:spPr>
          <a:xfrm>
            <a:off x="1139433" y="2267335"/>
            <a:ext cx="4741603" cy="758021"/>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funcWithVoidPtr</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int_ptr</a:t>
            </a:r>
            <a:r>
              <a:rPr lang="en-US" sz="1100" dirty="0">
                <a:solidFill>
                  <a:srgbClr val="000000"/>
                </a:solidFill>
                <a:latin typeface="Consolas" panose="020B0609020204030204" pitchFamily="49" charset="0"/>
              </a:rPr>
              <a:t> =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x</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err="1">
                <a:solidFill>
                  <a:srgbClr val="001080"/>
                </a:solidFill>
                <a:latin typeface="Consolas" panose="020B0609020204030204" pitchFamily="49" charset="0"/>
              </a:rPr>
              <a:t>cout</a:t>
            </a:r>
            <a:r>
              <a:rPr lang="en-US" sz="1100" dirty="0">
                <a:solidFill>
                  <a:srgbClr val="001080"/>
                </a:solidFill>
                <a:latin typeface="Consolas" panose="020B0609020204030204" pitchFamily="49" charset="0"/>
              </a:rPr>
              <a:t> </a:t>
            </a:r>
            <a:r>
              <a:rPr lang="en-US" sz="1100" dirty="0">
                <a:solidFill>
                  <a:srgbClr val="795E26"/>
                </a:solidFill>
                <a:latin typeface="Consolas" panose="020B0609020204030204" pitchFamily="49" charset="0"/>
              </a:rPr>
              <a:t>&lt;&lt;</a:t>
            </a:r>
            <a:r>
              <a:rPr lang="en-US" sz="1100" dirty="0">
                <a:solidFill>
                  <a:srgbClr val="000000"/>
                </a:solidFill>
                <a:latin typeface="Consolas" panose="020B0609020204030204" pitchFamily="49" charset="0"/>
              </a:rPr>
              <a:t> </a:t>
            </a:r>
            <a:r>
              <a:rPr lang="en-US" sz="1100" dirty="0">
                <a:solidFill>
                  <a:srgbClr val="A31515"/>
                </a:solidFill>
                <a:latin typeface="Consolas" panose="020B0609020204030204" pitchFamily="49" charset="0"/>
              </a:rPr>
              <a:t>"</a:t>
            </a:r>
            <a:r>
              <a:rPr lang="en-US" sz="1100" dirty="0" err="1">
                <a:solidFill>
                  <a:srgbClr val="A31515"/>
                </a:solidFill>
                <a:latin typeface="Consolas" panose="020B0609020204030204" pitchFamily="49" charset="0"/>
              </a:rPr>
              <a:t>funcWithVoidPtr</a:t>
            </a:r>
            <a:r>
              <a:rPr lang="en-US" sz="1100" dirty="0">
                <a:solidFill>
                  <a:srgbClr val="A31515"/>
                </a:solidFill>
                <a:latin typeface="Consolas" panose="020B0609020204030204" pitchFamily="49" charset="0"/>
              </a:rPr>
              <a:t>: "</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&lt;&lt;</a:t>
            </a: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int_ptr</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&lt;&lt;</a:t>
            </a:r>
            <a:r>
              <a:rPr lang="en-US" sz="1100" dirty="0">
                <a:solidFill>
                  <a:srgbClr val="000000"/>
                </a:solidFill>
                <a:latin typeface="Consolas" panose="020B0609020204030204" pitchFamily="49" charset="0"/>
              </a:rPr>
              <a:t> </a:t>
            </a:r>
            <a:r>
              <a:rPr lang="en-US" sz="1100" dirty="0">
                <a:solidFill>
                  <a:srgbClr val="A31515"/>
                </a:solidFill>
                <a:latin typeface="Consolas" panose="020B0609020204030204" pitchFamily="49" charset="0"/>
              </a:rPr>
              <a:t>"</a:t>
            </a:r>
            <a:r>
              <a:rPr lang="en-US" sz="1100" dirty="0">
                <a:solidFill>
                  <a:srgbClr val="EE0000"/>
                </a:solidFill>
                <a:latin typeface="Consolas" panose="020B0609020204030204" pitchFamily="49" charset="0"/>
              </a:rPr>
              <a:t>\n</a:t>
            </a:r>
            <a:r>
              <a:rPr lang="en-US" sz="1100" dirty="0">
                <a:solidFill>
                  <a:srgbClr val="A31515"/>
                </a:solidFill>
                <a:latin typeface="Consolas" panose="020B0609020204030204" pitchFamily="49" charset="0"/>
              </a:rPr>
              <a:t>"</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
        <p:nvSpPr>
          <p:cNvPr id="9" name="Rectangle: Rounded Corners 8">
            <a:extLst>
              <a:ext uri="{FF2B5EF4-FFF2-40B4-BE49-F238E27FC236}">
                <a16:creationId xmlns:a16="http://schemas.microsoft.com/office/drawing/2014/main" id="{D5F5A7C7-4617-4D69-A3A6-1428B48F05B3}"/>
              </a:ext>
            </a:extLst>
          </p:cNvPr>
          <p:cNvSpPr/>
          <p:nvPr/>
        </p:nvSpPr>
        <p:spPr>
          <a:xfrm>
            <a:off x="1139433" y="3832645"/>
            <a:ext cx="3940522" cy="1289110"/>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 generated test case</a:t>
            </a: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 void1 = </a:t>
            </a:r>
            <a:r>
              <a:rPr lang="en-US" sz="1100" dirty="0">
                <a:solidFill>
                  <a:srgbClr val="795E26"/>
                </a:solidFill>
                <a:latin typeface="Consolas" panose="020B0609020204030204" pitchFamily="49" charset="0"/>
              </a:rPr>
              <a:t>malloc</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20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funcWithVoidPtr</a:t>
            </a:r>
            <a:r>
              <a:rPr lang="en-US" sz="1100" dirty="0">
                <a:solidFill>
                  <a:srgbClr val="000000"/>
                </a:solidFill>
                <a:latin typeface="Consolas" panose="020B0609020204030204" pitchFamily="49" charset="0"/>
              </a:rPr>
              <a:t>(&amp;</a:t>
            </a:r>
            <a:r>
              <a:rPr lang="en-US" sz="1100" dirty="0">
                <a:solidFill>
                  <a:srgbClr val="001080"/>
                </a:solidFill>
                <a:latin typeface="Consolas" panose="020B0609020204030204" pitchFamily="49" charset="0"/>
              </a:rPr>
              <a:t>void1</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free</a:t>
            </a:r>
            <a:r>
              <a:rPr lang="en-US" sz="1100" dirty="0">
                <a:solidFill>
                  <a:srgbClr val="000000"/>
                </a:solidFill>
                <a:latin typeface="Consolas" panose="020B0609020204030204" pitchFamily="49" charset="0"/>
              </a:rPr>
              <a:t>(void1);</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086445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1800" dirty="0">
                <a:solidFill>
                  <a:prstClr val="black"/>
                </a:solidFill>
              </a:rPr>
              <a:t>CLEMENTINE utilizes clang type to differentiate type in the target subject.</a:t>
            </a:r>
          </a:p>
          <a:p>
            <a:pPr marL="461772" lvl="0" indent="-342900">
              <a:buClr>
                <a:srgbClr val="75BDA7">
                  <a:lumMod val="75000"/>
                </a:srgbClr>
              </a:buClr>
            </a:pPr>
            <a:r>
              <a:rPr lang="en-US" sz="1800" dirty="0">
                <a:solidFill>
                  <a:prstClr val="black"/>
                </a:solidFill>
              </a:rPr>
              <a:t>Look at the below example:</a:t>
            </a: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a:p>
            <a:pPr marL="754380" lvl="1" indent="-342900">
              <a:buClr>
                <a:srgbClr val="75BDA7">
                  <a:lumMod val="75000"/>
                </a:srgbClr>
              </a:buClr>
            </a:pPr>
            <a:endParaRPr lang="en-US" sz="1600" dirty="0">
              <a:solidFill>
                <a:prstClr val="black"/>
              </a:solidFill>
            </a:endParaRPr>
          </a:p>
        </p:txBody>
      </p:sp>
      <p:sp>
        <p:nvSpPr>
          <p:cNvPr id="2" name="Title 1"/>
          <p:cNvSpPr>
            <a:spLocks noGrp="1"/>
          </p:cNvSpPr>
          <p:nvPr>
            <p:ph type="title"/>
          </p:nvPr>
        </p:nvSpPr>
        <p:spPr>
          <a:xfrm>
            <a:off x="609600" y="283464"/>
            <a:ext cx="10972800" cy="1066800"/>
          </a:xfrm>
        </p:spPr>
        <p:txBody>
          <a:bodyPr>
            <a:normAutofit/>
          </a:bodyPr>
          <a:lstStyle/>
          <a:p>
            <a:r>
              <a:rPr lang="en-US" dirty="0"/>
              <a:t>(15) Function that has unhandled clang type</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45</a:t>
            </a:fld>
            <a:endParaRPr lang="en-US" dirty="0"/>
          </a:p>
        </p:txBody>
      </p:sp>
      <p:sp>
        <p:nvSpPr>
          <p:cNvPr id="6" name="Rectangle: Rounded Corners 5">
            <a:extLst>
              <a:ext uri="{FF2B5EF4-FFF2-40B4-BE49-F238E27FC236}">
                <a16:creationId xmlns:a16="http://schemas.microsoft.com/office/drawing/2014/main" id="{A3947B7B-63B5-41C7-A1A8-090407B164AB}"/>
              </a:ext>
            </a:extLst>
          </p:cNvPr>
          <p:cNvSpPr/>
          <p:nvPr/>
        </p:nvSpPr>
        <p:spPr>
          <a:xfrm>
            <a:off x="896989" y="1971896"/>
            <a:ext cx="2811466" cy="3981009"/>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900" dirty="0">
                <a:solidFill>
                  <a:srgbClr val="0000FF"/>
                </a:solidFill>
                <a:latin typeface="Consolas" panose="020B0609020204030204" pitchFamily="49" charset="0"/>
              </a:rPr>
              <a:t>class</a:t>
            </a:r>
            <a:r>
              <a:rPr lang="en-US" sz="900" dirty="0">
                <a:solidFill>
                  <a:srgbClr val="000000"/>
                </a:solidFill>
                <a:latin typeface="Consolas" panose="020B0609020204030204" pitchFamily="49" charset="0"/>
              </a:rPr>
              <a:t> </a:t>
            </a:r>
            <a:r>
              <a:rPr lang="en-US" sz="900" dirty="0" err="1">
                <a:solidFill>
                  <a:srgbClr val="267F99"/>
                </a:solidFill>
                <a:latin typeface="Consolas" panose="020B0609020204030204" pitchFamily="49" charset="0"/>
              </a:rPr>
              <a:t>BasicClass</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  </a:t>
            </a:r>
            <a:r>
              <a:rPr lang="en-US" sz="900" dirty="0">
                <a:solidFill>
                  <a:srgbClr val="0000FF"/>
                </a:solidFill>
                <a:latin typeface="Consolas" panose="020B0609020204030204" pitchFamily="49" charset="0"/>
              </a:rPr>
              <a:t>public:</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    </a:t>
            </a:r>
            <a:r>
              <a:rPr lang="en-US" sz="900" dirty="0" err="1">
                <a:solidFill>
                  <a:srgbClr val="795E26"/>
                </a:solidFill>
                <a:latin typeface="Consolas" panose="020B0609020204030204" pitchFamily="49" charset="0"/>
              </a:rPr>
              <a:t>BasicClass</a:t>
            </a:r>
            <a:r>
              <a:rPr lang="en-US" sz="900" dirty="0">
                <a:solidFill>
                  <a:srgbClr val="000000"/>
                </a:solidFill>
                <a:latin typeface="Consolas" panose="020B0609020204030204" pitchFamily="49" charset="0"/>
              </a:rPr>
              <a:t>(</a:t>
            </a:r>
            <a:r>
              <a:rPr lang="en-US" sz="900" dirty="0">
                <a:solidFill>
                  <a:srgbClr val="0000FF"/>
                </a:solidFill>
                <a:latin typeface="Consolas" panose="020B0609020204030204" pitchFamily="49" charset="0"/>
              </a:rPr>
              <a:t>int</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value</a:t>
            </a:r>
            <a:r>
              <a:rPr lang="en-US" sz="900" dirty="0">
                <a:solidFill>
                  <a:srgbClr val="000000"/>
                </a:solidFill>
                <a:latin typeface="Consolas" panose="020B0609020204030204" pitchFamily="49" charset="0"/>
              </a:rPr>
              <a:t> =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a:t>
            </a:r>
          </a:p>
          <a:p>
            <a:r>
              <a:rPr lang="en-US" sz="900" dirty="0">
                <a:solidFill>
                  <a:srgbClr val="000000"/>
                </a:solidFill>
                <a:latin typeface="Consolas" panose="020B0609020204030204" pitchFamily="49" charset="0"/>
              </a:rPr>
              <a:t>  </a:t>
            </a:r>
            <a:r>
              <a:rPr lang="en-US" sz="900" dirty="0">
                <a:solidFill>
                  <a:srgbClr val="0000FF"/>
                </a:solidFill>
                <a:latin typeface="Consolas" panose="020B0609020204030204" pitchFamily="49" charset="0"/>
              </a:rPr>
              <a:t>private:</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    </a:t>
            </a:r>
            <a:r>
              <a:rPr lang="en-US" sz="900" dirty="0">
                <a:solidFill>
                  <a:srgbClr val="0000FF"/>
                </a:solidFill>
                <a:latin typeface="Consolas" panose="020B0609020204030204" pitchFamily="49" charset="0"/>
              </a:rPr>
              <a:t>int</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value</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a:t>
            </a:r>
          </a:p>
          <a:p>
            <a:r>
              <a:rPr lang="en-US" sz="900" dirty="0">
                <a:solidFill>
                  <a:srgbClr val="0000FF"/>
                </a:solidFill>
                <a:latin typeface="Consolas" panose="020B0609020204030204" pitchFamily="49" charset="0"/>
              </a:rPr>
              <a:t>template</a:t>
            </a:r>
            <a:r>
              <a:rPr lang="en-US" sz="900" dirty="0">
                <a:solidFill>
                  <a:srgbClr val="000000"/>
                </a:solidFill>
                <a:latin typeface="Consolas" panose="020B0609020204030204" pitchFamily="49" charset="0"/>
              </a:rPr>
              <a:t> &lt;</a:t>
            </a:r>
            <a:r>
              <a:rPr lang="en-US" sz="900" dirty="0" err="1">
                <a:solidFill>
                  <a:srgbClr val="0000FF"/>
                </a:solidFill>
                <a:latin typeface="Consolas" panose="020B0609020204030204" pitchFamily="49" charset="0"/>
              </a:rPr>
              <a:t>typename</a:t>
            </a:r>
            <a:r>
              <a:rPr lang="en-US" sz="900" dirty="0">
                <a:solidFill>
                  <a:srgbClr val="000000"/>
                </a:solidFill>
                <a:latin typeface="Consolas" panose="020B0609020204030204" pitchFamily="49" charset="0"/>
              </a:rPr>
              <a:t> </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&gt;</a:t>
            </a:r>
          </a:p>
          <a:p>
            <a:r>
              <a:rPr lang="en-US" sz="900" dirty="0">
                <a:solidFill>
                  <a:srgbClr val="0000FF"/>
                </a:solidFill>
                <a:latin typeface="Consolas" panose="020B0609020204030204" pitchFamily="49" charset="0"/>
              </a:rPr>
              <a:t>class</a:t>
            </a:r>
            <a:r>
              <a:rPr lang="en-US" sz="900" dirty="0">
                <a:solidFill>
                  <a:srgbClr val="000000"/>
                </a:solidFill>
                <a:latin typeface="Consolas" panose="020B0609020204030204" pitchFamily="49" charset="0"/>
              </a:rPr>
              <a:t> </a:t>
            </a:r>
            <a:r>
              <a:rPr lang="en-US" sz="900" dirty="0" err="1">
                <a:solidFill>
                  <a:srgbClr val="267F99"/>
                </a:solidFill>
                <a:latin typeface="Consolas" panose="020B0609020204030204" pitchFamily="49" charset="0"/>
              </a:rPr>
              <a:t>TmplClass</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  </a:t>
            </a:r>
            <a:r>
              <a:rPr lang="en-US" sz="900" dirty="0">
                <a:solidFill>
                  <a:srgbClr val="0000FF"/>
                </a:solidFill>
                <a:latin typeface="Consolas" panose="020B0609020204030204" pitchFamily="49" charset="0"/>
              </a:rPr>
              <a:t>public:</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    </a:t>
            </a:r>
            <a:r>
              <a:rPr lang="en-US" sz="900" dirty="0" err="1">
                <a:solidFill>
                  <a:srgbClr val="795E26"/>
                </a:solidFill>
                <a:latin typeface="Consolas" panose="020B0609020204030204" pitchFamily="49" charset="0"/>
              </a:rPr>
              <a:t>TmplClass</a:t>
            </a:r>
            <a:r>
              <a:rPr lang="en-US" sz="900" dirty="0">
                <a:solidFill>
                  <a:srgbClr val="000000"/>
                </a:solidFill>
                <a:latin typeface="Consolas" panose="020B0609020204030204" pitchFamily="49" charset="0"/>
              </a:rPr>
              <a:t>(</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value</a:t>
            </a:r>
            <a:r>
              <a:rPr lang="en-US" sz="900" dirty="0">
                <a:solidFill>
                  <a:srgbClr val="000000"/>
                </a:solidFill>
                <a:latin typeface="Consolas" panose="020B0609020204030204" pitchFamily="49" charset="0"/>
              </a:rPr>
              <a:t> =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a:t>
            </a:r>
          </a:p>
          <a:p>
            <a:r>
              <a:rPr lang="en-US" sz="900" dirty="0">
                <a:solidFill>
                  <a:srgbClr val="000000"/>
                </a:solidFill>
                <a:latin typeface="Consolas" panose="020B0609020204030204" pitchFamily="49" charset="0"/>
              </a:rPr>
              <a:t>  </a:t>
            </a:r>
            <a:r>
              <a:rPr lang="en-US" sz="900" dirty="0">
                <a:solidFill>
                  <a:srgbClr val="0000FF"/>
                </a:solidFill>
                <a:latin typeface="Consolas" panose="020B0609020204030204" pitchFamily="49" charset="0"/>
              </a:rPr>
              <a:t>private:</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    </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value</a:t>
            </a:r>
            <a:r>
              <a:rPr lang="en-US" sz="900" dirty="0">
                <a:solidFill>
                  <a:srgbClr val="000000"/>
                </a:solidFill>
                <a:latin typeface="Consolas" panose="020B0609020204030204" pitchFamily="49" charset="0"/>
              </a:rPr>
              <a:t>; </a:t>
            </a:r>
          </a:p>
          <a:p>
            <a:r>
              <a:rPr lang="en-US" sz="900" dirty="0">
                <a:solidFill>
                  <a:srgbClr val="000000"/>
                </a:solidFill>
                <a:latin typeface="Consolas" panose="020B0609020204030204" pitchFamily="49" charset="0"/>
              </a:rPr>
              <a:t>};</a:t>
            </a:r>
          </a:p>
          <a:p>
            <a:br>
              <a:rPr lang="en-US" sz="900" dirty="0">
                <a:solidFill>
                  <a:srgbClr val="000000"/>
                </a:solidFill>
                <a:latin typeface="Consolas" panose="020B0609020204030204" pitchFamily="49" charset="0"/>
              </a:rPr>
            </a:br>
            <a:r>
              <a:rPr lang="en-US" sz="900" dirty="0">
                <a:solidFill>
                  <a:srgbClr val="0000FF"/>
                </a:solidFill>
                <a:latin typeface="Consolas" panose="020B0609020204030204" pitchFamily="49" charset="0"/>
              </a:rPr>
              <a:t>void</a:t>
            </a:r>
            <a:r>
              <a:rPr lang="en-US" sz="900" dirty="0">
                <a:solidFill>
                  <a:srgbClr val="000000"/>
                </a:solidFill>
                <a:latin typeface="Consolas" panose="020B0609020204030204" pitchFamily="49" charset="0"/>
              </a:rPr>
              <a:t> </a:t>
            </a:r>
            <a:r>
              <a:rPr lang="en-US" sz="900" dirty="0">
                <a:solidFill>
                  <a:srgbClr val="795E26"/>
                </a:solidFill>
                <a:latin typeface="Consolas" panose="020B0609020204030204" pitchFamily="49" charset="0"/>
              </a:rPr>
              <a:t>func1</a:t>
            </a:r>
            <a:r>
              <a:rPr lang="en-US" sz="900" dirty="0">
                <a:solidFill>
                  <a:srgbClr val="000000"/>
                </a:solidFill>
                <a:latin typeface="Consolas" panose="020B0609020204030204" pitchFamily="49" charset="0"/>
              </a:rPr>
              <a:t>(</a:t>
            </a:r>
            <a:r>
              <a:rPr lang="en-US" sz="900" dirty="0" err="1">
                <a:solidFill>
                  <a:srgbClr val="267F99"/>
                </a:solidFill>
                <a:latin typeface="Consolas" panose="020B0609020204030204" pitchFamily="49" charset="0"/>
              </a:rPr>
              <a:t>BasicClass</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p>
          <a:p>
            <a:r>
              <a:rPr lang="en-US" sz="900" dirty="0">
                <a:solidFill>
                  <a:srgbClr val="008000"/>
                </a:solidFill>
                <a:latin typeface="Consolas" panose="020B0609020204030204" pitchFamily="49" charset="0"/>
              </a:rPr>
              <a:t>  // ...</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a:t>
            </a:r>
          </a:p>
          <a:p>
            <a:r>
              <a:rPr lang="en-US" sz="900" dirty="0">
                <a:solidFill>
                  <a:srgbClr val="0000FF"/>
                </a:solidFill>
                <a:latin typeface="Consolas" panose="020B0609020204030204" pitchFamily="49" charset="0"/>
              </a:rPr>
              <a:t>void</a:t>
            </a:r>
            <a:r>
              <a:rPr lang="en-US" sz="900" dirty="0">
                <a:solidFill>
                  <a:srgbClr val="000000"/>
                </a:solidFill>
                <a:latin typeface="Consolas" panose="020B0609020204030204" pitchFamily="49" charset="0"/>
              </a:rPr>
              <a:t> </a:t>
            </a:r>
            <a:r>
              <a:rPr lang="en-US" sz="900" dirty="0">
                <a:solidFill>
                  <a:srgbClr val="795E26"/>
                </a:solidFill>
                <a:latin typeface="Consolas" panose="020B0609020204030204" pitchFamily="49" charset="0"/>
              </a:rPr>
              <a:t>func2</a:t>
            </a:r>
            <a:r>
              <a:rPr lang="en-US" sz="900" dirty="0">
                <a:solidFill>
                  <a:srgbClr val="000000"/>
                </a:solidFill>
                <a:latin typeface="Consolas" panose="020B0609020204030204" pitchFamily="49" charset="0"/>
              </a:rPr>
              <a:t>(</a:t>
            </a:r>
            <a:r>
              <a:rPr lang="en-US" sz="900" dirty="0" err="1">
                <a:solidFill>
                  <a:srgbClr val="267F99"/>
                </a:solidFill>
                <a:latin typeface="Consolas" panose="020B0609020204030204" pitchFamily="49" charset="0"/>
              </a:rPr>
              <a:t>TmplClass</a:t>
            </a:r>
            <a:r>
              <a:rPr lang="en-US" sz="900" dirty="0">
                <a:solidFill>
                  <a:srgbClr val="000000"/>
                </a:solidFill>
                <a:latin typeface="Consolas" panose="020B0609020204030204" pitchFamily="49" charset="0"/>
              </a:rPr>
              <a:t>&lt;</a:t>
            </a:r>
            <a:r>
              <a:rPr lang="en-US" sz="900" dirty="0">
                <a:solidFill>
                  <a:srgbClr val="0000FF"/>
                </a:solidFill>
                <a:latin typeface="Consolas" panose="020B0609020204030204" pitchFamily="49" charset="0"/>
              </a:rPr>
              <a:t>int</a:t>
            </a:r>
            <a:r>
              <a:rPr lang="en-US" sz="900" dirty="0">
                <a:solidFill>
                  <a:srgbClr val="000000"/>
                </a:solidFill>
                <a:latin typeface="Consolas" panose="020B0609020204030204" pitchFamily="49" charset="0"/>
              </a:rPr>
              <a:t>&gt;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p>
          <a:p>
            <a:r>
              <a:rPr lang="en-US" sz="900" dirty="0">
                <a:solidFill>
                  <a:srgbClr val="008000"/>
                </a:solidFill>
                <a:latin typeface="Consolas" panose="020B0609020204030204" pitchFamily="49" charset="0"/>
              </a:rPr>
              <a:t>  // ...</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a:t>
            </a:r>
          </a:p>
          <a:p>
            <a:r>
              <a:rPr lang="en-US" sz="900" dirty="0">
                <a:solidFill>
                  <a:srgbClr val="0000FF"/>
                </a:solidFill>
                <a:latin typeface="Consolas" panose="020B0609020204030204" pitchFamily="49" charset="0"/>
              </a:rPr>
              <a:t>template</a:t>
            </a:r>
            <a:r>
              <a:rPr lang="en-US" sz="900" dirty="0">
                <a:solidFill>
                  <a:srgbClr val="000000"/>
                </a:solidFill>
                <a:latin typeface="Consolas" panose="020B0609020204030204" pitchFamily="49" charset="0"/>
              </a:rPr>
              <a:t> &lt;</a:t>
            </a:r>
            <a:r>
              <a:rPr lang="en-US" sz="900" dirty="0" err="1">
                <a:solidFill>
                  <a:srgbClr val="0000FF"/>
                </a:solidFill>
                <a:latin typeface="Consolas" panose="020B0609020204030204" pitchFamily="49" charset="0"/>
              </a:rPr>
              <a:t>typename</a:t>
            </a:r>
            <a:r>
              <a:rPr lang="en-US" sz="900" dirty="0">
                <a:solidFill>
                  <a:srgbClr val="000000"/>
                </a:solidFill>
                <a:latin typeface="Consolas" panose="020B0609020204030204" pitchFamily="49" charset="0"/>
              </a:rPr>
              <a:t> </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&gt;</a:t>
            </a:r>
          </a:p>
          <a:p>
            <a:r>
              <a:rPr lang="en-US" sz="900" dirty="0">
                <a:solidFill>
                  <a:srgbClr val="0000FF"/>
                </a:solidFill>
                <a:latin typeface="Consolas" panose="020B0609020204030204" pitchFamily="49" charset="0"/>
              </a:rPr>
              <a:t>void</a:t>
            </a:r>
            <a:r>
              <a:rPr lang="en-US" sz="900" dirty="0">
                <a:solidFill>
                  <a:srgbClr val="000000"/>
                </a:solidFill>
                <a:latin typeface="Consolas" panose="020B0609020204030204" pitchFamily="49" charset="0"/>
              </a:rPr>
              <a:t> </a:t>
            </a:r>
            <a:r>
              <a:rPr lang="en-US" sz="900" dirty="0">
                <a:solidFill>
                  <a:srgbClr val="795E26"/>
                </a:solidFill>
                <a:latin typeface="Consolas" panose="020B0609020204030204" pitchFamily="49" charset="0"/>
              </a:rPr>
              <a:t>func3</a:t>
            </a:r>
            <a:r>
              <a:rPr lang="en-US" sz="900" dirty="0">
                <a:solidFill>
                  <a:srgbClr val="000000"/>
                </a:solidFill>
                <a:latin typeface="Consolas" panose="020B0609020204030204" pitchFamily="49" charset="0"/>
              </a:rPr>
              <a:t>(</a:t>
            </a:r>
            <a:r>
              <a:rPr lang="en-US" sz="900" dirty="0" err="1">
                <a:solidFill>
                  <a:srgbClr val="267F99"/>
                </a:solidFill>
                <a:latin typeface="Consolas" panose="020B0609020204030204" pitchFamily="49" charset="0"/>
              </a:rPr>
              <a:t>TmplClass</a:t>
            </a:r>
            <a:r>
              <a:rPr lang="en-US" sz="900" dirty="0">
                <a:solidFill>
                  <a:srgbClr val="000000"/>
                </a:solidFill>
                <a:latin typeface="Consolas" panose="020B0609020204030204" pitchFamily="49" charset="0"/>
              </a:rPr>
              <a:t>&lt;</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&gt;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p>
          <a:p>
            <a:r>
              <a:rPr lang="en-US" sz="900" dirty="0">
                <a:solidFill>
                  <a:srgbClr val="008000"/>
                </a:solidFill>
                <a:latin typeface="Consolas" panose="020B0609020204030204" pitchFamily="49" charset="0"/>
              </a:rPr>
              <a:t>  // ...</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a:t>
            </a:r>
          </a:p>
          <a:p>
            <a:r>
              <a:rPr lang="en-US" sz="900" dirty="0">
                <a:solidFill>
                  <a:srgbClr val="0000FF"/>
                </a:solidFill>
                <a:latin typeface="Consolas" panose="020B0609020204030204" pitchFamily="49" charset="0"/>
              </a:rPr>
              <a:t>template</a:t>
            </a:r>
            <a:r>
              <a:rPr lang="en-US" sz="900" dirty="0">
                <a:solidFill>
                  <a:srgbClr val="000000"/>
                </a:solidFill>
                <a:latin typeface="Consolas" panose="020B0609020204030204" pitchFamily="49" charset="0"/>
              </a:rPr>
              <a:t> &lt;</a:t>
            </a:r>
            <a:r>
              <a:rPr lang="en-US" sz="900" dirty="0" err="1">
                <a:solidFill>
                  <a:srgbClr val="0000FF"/>
                </a:solidFill>
                <a:latin typeface="Consolas" panose="020B0609020204030204" pitchFamily="49" charset="0"/>
              </a:rPr>
              <a:t>typename</a:t>
            </a:r>
            <a:r>
              <a:rPr lang="en-US" sz="900" dirty="0">
                <a:solidFill>
                  <a:srgbClr val="000000"/>
                </a:solidFill>
                <a:latin typeface="Consolas" panose="020B0609020204030204" pitchFamily="49" charset="0"/>
              </a:rPr>
              <a:t> </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&gt;</a:t>
            </a:r>
          </a:p>
          <a:p>
            <a:r>
              <a:rPr lang="en-US" sz="900" dirty="0">
                <a:solidFill>
                  <a:srgbClr val="0000FF"/>
                </a:solidFill>
                <a:latin typeface="Consolas" panose="020B0609020204030204" pitchFamily="49" charset="0"/>
              </a:rPr>
              <a:t>void</a:t>
            </a:r>
            <a:r>
              <a:rPr lang="en-US" sz="900" dirty="0">
                <a:solidFill>
                  <a:srgbClr val="000000"/>
                </a:solidFill>
                <a:latin typeface="Consolas" panose="020B0609020204030204" pitchFamily="49" charset="0"/>
              </a:rPr>
              <a:t> </a:t>
            </a:r>
            <a:r>
              <a:rPr lang="en-US" sz="900" dirty="0">
                <a:solidFill>
                  <a:srgbClr val="795E26"/>
                </a:solidFill>
                <a:latin typeface="Consolas" panose="020B0609020204030204" pitchFamily="49" charset="0"/>
              </a:rPr>
              <a:t>func4</a:t>
            </a:r>
            <a:r>
              <a:rPr lang="en-US" sz="900" dirty="0">
                <a:solidFill>
                  <a:srgbClr val="000000"/>
                </a:solidFill>
                <a:latin typeface="Consolas" panose="020B0609020204030204" pitchFamily="49" charset="0"/>
              </a:rPr>
              <a:t>(</a:t>
            </a:r>
            <a:r>
              <a:rPr lang="en-US" sz="900" dirty="0">
                <a:solidFill>
                  <a:srgbClr val="267F99"/>
                </a:solidFill>
                <a:latin typeface="Consolas" panose="020B0609020204030204" pitchFamily="49" charset="0"/>
              </a:rPr>
              <a:t>T</a:t>
            </a:r>
            <a:r>
              <a:rPr lang="en-US" sz="900" dirty="0">
                <a:solidFill>
                  <a:srgbClr val="000000"/>
                </a:solidFill>
                <a:latin typeface="Consolas" panose="020B0609020204030204" pitchFamily="49" charset="0"/>
              </a:rPr>
              <a:t> </a:t>
            </a:r>
            <a:r>
              <a:rPr lang="en-US" sz="900" dirty="0">
                <a:solidFill>
                  <a:srgbClr val="001080"/>
                </a:solidFill>
                <a:latin typeface="Consolas" panose="020B0609020204030204" pitchFamily="49" charset="0"/>
              </a:rPr>
              <a:t>x</a:t>
            </a:r>
            <a:r>
              <a:rPr lang="en-US" sz="900" dirty="0">
                <a:solidFill>
                  <a:srgbClr val="000000"/>
                </a:solidFill>
                <a:latin typeface="Consolas" panose="020B0609020204030204" pitchFamily="49" charset="0"/>
              </a:rPr>
              <a:t>) {</a:t>
            </a:r>
          </a:p>
          <a:p>
            <a:r>
              <a:rPr lang="en-US" sz="900" dirty="0">
                <a:solidFill>
                  <a:srgbClr val="008000"/>
                </a:solidFill>
                <a:latin typeface="Consolas" panose="020B0609020204030204" pitchFamily="49" charset="0"/>
              </a:rPr>
              <a:t>  // ...</a:t>
            </a:r>
            <a:endParaRPr lang="en-US" sz="900" dirty="0">
              <a:solidFill>
                <a:srgbClr val="000000"/>
              </a:solidFill>
              <a:latin typeface="Consolas" panose="020B0609020204030204" pitchFamily="49" charset="0"/>
            </a:endParaRPr>
          </a:p>
          <a:p>
            <a:r>
              <a:rPr lang="en-US" sz="900" dirty="0">
                <a:solidFill>
                  <a:srgbClr val="000000"/>
                </a:solidFill>
                <a:latin typeface="Consolas" panose="020B0609020204030204" pitchFamily="49" charset="0"/>
              </a:rPr>
              <a:t>};</a:t>
            </a:r>
          </a:p>
        </p:txBody>
      </p:sp>
      <p:sp>
        <p:nvSpPr>
          <p:cNvPr id="7" name="Rectangle 6">
            <a:extLst>
              <a:ext uri="{FF2B5EF4-FFF2-40B4-BE49-F238E27FC236}">
                <a16:creationId xmlns:a16="http://schemas.microsoft.com/office/drawing/2014/main" id="{B44517B6-E513-4AF9-B891-535F298AC6E6}"/>
              </a:ext>
            </a:extLst>
          </p:cNvPr>
          <p:cNvSpPr/>
          <p:nvPr/>
        </p:nvSpPr>
        <p:spPr>
          <a:xfrm>
            <a:off x="1639579" y="3902406"/>
            <a:ext cx="728869" cy="235361"/>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A6E49FAA-D032-4348-A85E-666F2947803D}"/>
              </a:ext>
            </a:extLst>
          </p:cNvPr>
          <p:cNvSpPr/>
          <p:nvPr/>
        </p:nvSpPr>
        <p:spPr>
          <a:xfrm>
            <a:off x="1639579" y="4302476"/>
            <a:ext cx="943365" cy="235361"/>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E9AAE382-B3A3-43F6-BEE0-C2BF112E794A}"/>
              </a:ext>
            </a:extLst>
          </p:cNvPr>
          <p:cNvSpPr/>
          <p:nvPr/>
        </p:nvSpPr>
        <p:spPr>
          <a:xfrm>
            <a:off x="1588779" y="4887244"/>
            <a:ext cx="943365" cy="196944"/>
          </a:xfrm>
          <a:prstGeom prst="rect">
            <a:avLst/>
          </a:prstGeom>
          <a:noFill/>
          <a:ln w="190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15AD187F-0B98-478D-85C3-B904AD1C35EE}"/>
              </a:ext>
            </a:extLst>
          </p:cNvPr>
          <p:cNvSpPr/>
          <p:nvPr/>
        </p:nvSpPr>
        <p:spPr>
          <a:xfrm>
            <a:off x="1639580" y="5414803"/>
            <a:ext cx="179794" cy="188436"/>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E41C5546-9522-4005-816C-A2F56B600034}"/>
              </a:ext>
            </a:extLst>
          </p:cNvPr>
          <p:cNvSpPr/>
          <p:nvPr/>
        </p:nvSpPr>
        <p:spPr>
          <a:xfrm>
            <a:off x="4609022" y="2356169"/>
            <a:ext cx="4714086" cy="697515"/>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r>
              <a:rPr lang="en-US" sz="1200" b="1" dirty="0"/>
              <a:t>clang::</a:t>
            </a:r>
            <a:r>
              <a:rPr lang="en-US" sz="1200" b="1" dirty="0" err="1"/>
              <a:t>CXXRecordDecl</a:t>
            </a:r>
            <a:r>
              <a:rPr lang="en-US" sz="1200" b="1" dirty="0"/>
              <a:t> (Handled by CLEMENTINE)</a:t>
            </a:r>
          </a:p>
          <a:p>
            <a:r>
              <a:rPr lang="en-US" sz="1200" dirty="0"/>
              <a:t>This clang type represents class or structs (i.e., </a:t>
            </a:r>
            <a:r>
              <a:rPr lang="en-US" sz="1200" dirty="0" err="1">
                <a:solidFill>
                  <a:srgbClr val="267F99"/>
                </a:solidFill>
                <a:latin typeface="Consolas" panose="020B0609020204030204" pitchFamily="49" charset="0"/>
              </a:rPr>
              <a:t>BasicClass</a:t>
            </a:r>
            <a:r>
              <a:rPr lang="en-US" sz="1200" dirty="0"/>
              <a:t> )</a:t>
            </a:r>
          </a:p>
        </p:txBody>
      </p:sp>
      <p:sp>
        <p:nvSpPr>
          <p:cNvPr id="15" name="Rectangle 14">
            <a:extLst>
              <a:ext uri="{FF2B5EF4-FFF2-40B4-BE49-F238E27FC236}">
                <a16:creationId xmlns:a16="http://schemas.microsoft.com/office/drawing/2014/main" id="{CB3E6E84-524F-4848-AE2B-383804215881}"/>
              </a:ext>
            </a:extLst>
          </p:cNvPr>
          <p:cNvSpPr/>
          <p:nvPr/>
        </p:nvSpPr>
        <p:spPr>
          <a:xfrm>
            <a:off x="4609021" y="3240126"/>
            <a:ext cx="4714087" cy="897641"/>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r>
              <a:rPr lang="en-US" sz="1200" b="1" dirty="0"/>
              <a:t>clang::</a:t>
            </a:r>
            <a:r>
              <a:rPr lang="en-US" sz="1200" b="1" dirty="0" err="1"/>
              <a:t>ClassTemplateSpecializationDecl</a:t>
            </a:r>
            <a:r>
              <a:rPr lang="en-US" sz="1200" b="1" dirty="0"/>
              <a:t> (Handled by CLEMENTINE)</a:t>
            </a:r>
          </a:p>
          <a:p>
            <a:r>
              <a:rPr lang="en-US" sz="1200" dirty="0"/>
              <a:t>This clang type represents templated class that has been specialized. In this example, the templated class is </a:t>
            </a:r>
            <a:r>
              <a:rPr lang="en-US" sz="1200" dirty="0" err="1">
                <a:solidFill>
                  <a:srgbClr val="267F99"/>
                </a:solidFill>
                <a:latin typeface="Consolas" panose="020B0609020204030204" pitchFamily="49" charset="0"/>
              </a:rPr>
              <a:t>TmplClass</a:t>
            </a:r>
            <a:r>
              <a:rPr lang="en-US" sz="1200" dirty="0"/>
              <a:t> and it has been specialized with </a:t>
            </a:r>
            <a:r>
              <a:rPr lang="en-US" sz="1200" dirty="0">
                <a:solidFill>
                  <a:srgbClr val="267F99"/>
                </a:solidFill>
                <a:latin typeface="Consolas" panose="020B0609020204030204" pitchFamily="49" charset="0"/>
              </a:rPr>
              <a:t>int</a:t>
            </a:r>
            <a:r>
              <a:rPr lang="en-US" sz="1200" dirty="0"/>
              <a:t>.</a:t>
            </a:r>
          </a:p>
        </p:txBody>
      </p:sp>
      <p:sp>
        <p:nvSpPr>
          <p:cNvPr id="16" name="Rectangle 15">
            <a:extLst>
              <a:ext uri="{FF2B5EF4-FFF2-40B4-BE49-F238E27FC236}">
                <a16:creationId xmlns:a16="http://schemas.microsoft.com/office/drawing/2014/main" id="{E69AEFDB-A9EA-48DC-BFCA-5A54AEF6A7DC}"/>
              </a:ext>
            </a:extLst>
          </p:cNvPr>
          <p:cNvSpPr/>
          <p:nvPr/>
        </p:nvSpPr>
        <p:spPr>
          <a:xfrm>
            <a:off x="4609022" y="4302476"/>
            <a:ext cx="4714086" cy="697515"/>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r>
              <a:rPr lang="en-US" sz="1200" b="1" dirty="0"/>
              <a:t>clang::</a:t>
            </a:r>
            <a:r>
              <a:rPr lang="en-US" sz="1200" b="1" dirty="0" err="1"/>
              <a:t>TemplateSpecializationType</a:t>
            </a:r>
            <a:r>
              <a:rPr lang="en-US" sz="1200" b="1" dirty="0"/>
              <a:t>  (</a:t>
            </a:r>
            <a:r>
              <a:rPr lang="en-US" sz="1200" b="1" dirty="0">
                <a:solidFill>
                  <a:srgbClr val="FF0000"/>
                </a:solidFill>
              </a:rPr>
              <a:t>Still Not Handled by CLEMENTINE</a:t>
            </a:r>
            <a:r>
              <a:rPr lang="en-US" sz="1200" b="1" dirty="0"/>
              <a:t>)</a:t>
            </a:r>
          </a:p>
          <a:p>
            <a:r>
              <a:rPr lang="en-US" sz="1200" dirty="0"/>
              <a:t>This clang type represents templated class that has not been specialized. In this example the templated class is </a:t>
            </a:r>
            <a:r>
              <a:rPr lang="en-US" sz="1200" dirty="0" err="1">
                <a:solidFill>
                  <a:srgbClr val="267F99"/>
                </a:solidFill>
                <a:latin typeface="Consolas" panose="020B0609020204030204" pitchFamily="49" charset="0"/>
              </a:rPr>
              <a:t>TmplClass</a:t>
            </a:r>
            <a:r>
              <a:rPr lang="en-US" sz="1200" dirty="0"/>
              <a:t>.</a:t>
            </a:r>
          </a:p>
        </p:txBody>
      </p:sp>
      <p:sp>
        <p:nvSpPr>
          <p:cNvPr id="17" name="Rectangle 16">
            <a:extLst>
              <a:ext uri="{FF2B5EF4-FFF2-40B4-BE49-F238E27FC236}">
                <a16:creationId xmlns:a16="http://schemas.microsoft.com/office/drawing/2014/main" id="{4078F93F-B9F2-4952-8785-A5441D2C4ADE}"/>
              </a:ext>
            </a:extLst>
          </p:cNvPr>
          <p:cNvSpPr/>
          <p:nvPr/>
        </p:nvSpPr>
        <p:spPr>
          <a:xfrm>
            <a:off x="4609022" y="5208166"/>
            <a:ext cx="4714086" cy="697515"/>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r>
              <a:rPr lang="en-US" sz="1200" b="1" dirty="0"/>
              <a:t>clang::</a:t>
            </a:r>
            <a:r>
              <a:rPr lang="en-US" sz="1200" b="1" dirty="0" err="1"/>
              <a:t>TemplateTypeParmType</a:t>
            </a:r>
            <a:r>
              <a:rPr lang="en-US" sz="1200" b="1" dirty="0"/>
              <a:t> (Handled by CLEMENTINE)</a:t>
            </a:r>
          </a:p>
          <a:p>
            <a:r>
              <a:rPr lang="en-US" sz="1200" dirty="0"/>
              <a:t>This clang type represents template type (i.e., </a:t>
            </a:r>
            <a:r>
              <a:rPr lang="en-US" sz="1200" dirty="0">
                <a:solidFill>
                  <a:srgbClr val="267F99"/>
                </a:solidFill>
                <a:latin typeface="Consolas" panose="020B0609020204030204" pitchFamily="49" charset="0"/>
              </a:rPr>
              <a:t>T</a:t>
            </a:r>
            <a:r>
              <a:rPr lang="en-US" sz="1200" dirty="0"/>
              <a:t> ).</a:t>
            </a:r>
          </a:p>
        </p:txBody>
      </p:sp>
      <p:cxnSp>
        <p:nvCxnSpPr>
          <p:cNvPr id="19" name="Straight Arrow Connector 18">
            <a:extLst>
              <a:ext uri="{FF2B5EF4-FFF2-40B4-BE49-F238E27FC236}">
                <a16:creationId xmlns:a16="http://schemas.microsoft.com/office/drawing/2014/main" id="{D6530633-D749-4BAF-99CA-660EBEB3E35D}"/>
              </a:ext>
            </a:extLst>
          </p:cNvPr>
          <p:cNvCxnSpPr>
            <a:stCxn id="7" idx="3"/>
            <a:endCxn id="11" idx="1"/>
          </p:cNvCxnSpPr>
          <p:nvPr/>
        </p:nvCxnSpPr>
        <p:spPr>
          <a:xfrm flipV="1">
            <a:off x="2368448" y="2704927"/>
            <a:ext cx="2240574" cy="13151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2CA17F4-56B0-416F-BBBF-C87D523AC8F0}"/>
              </a:ext>
            </a:extLst>
          </p:cNvPr>
          <p:cNvCxnSpPr>
            <a:cxnSpLocks/>
            <a:stCxn id="8" idx="3"/>
          </p:cNvCxnSpPr>
          <p:nvPr/>
        </p:nvCxnSpPr>
        <p:spPr>
          <a:xfrm flipV="1">
            <a:off x="2582944" y="3739255"/>
            <a:ext cx="2026076" cy="6809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660FE7F-C964-4658-9FC1-77F94665BBFA}"/>
              </a:ext>
            </a:extLst>
          </p:cNvPr>
          <p:cNvCxnSpPr>
            <a:cxnSpLocks/>
            <a:stCxn id="9" idx="3"/>
            <a:endCxn id="16" idx="1"/>
          </p:cNvCxnSpPr>
          <p:nvPr/>
        </p:nvCxnSpPr>
        <p:spPr>
          <a:xfrm flipV="1">
            <a:off x="2532144" y="4651234"/>
            <a:ext cx="2076878" cy="3344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1CDED79-9367-4D3B-B77F-819E116ACFB2}"/>
              </a:ext>
            </a:extLst>
          </p:cNvPr>
          <p:cNvCxnSpPr>
            <a:cxnSpLocks/>
            <a:stCxn id="10" idx="3"/>
            <a:endCxn id="17" idx="1"/>
          </p:cNvCxnSpPr>
          <p:nvPr/>
        </p:nvCxnSpPr>
        <p:spPr>
          <a:xfrm>
            <a:off x="1819374" y="5509021"/>
            <a:ext cx="2789648" cy="4790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257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(16) Unhandled STL</a:t>
            </a:r>
          </a:p>
        </p:txBody>
      </p:sp>
      <p:sp>
        <p:nvSpPr>
          <p:cNvPr id="3" name="Content Placeholder 2"/>
          <p:cNvSpPr>
            <a:spLocks noGrp="1"/>
          </p:cNvSpPr>
          <p:nvPr>
            <p:ph idx="1"/>
          </p:nvPr>
        </p:nvSpPr>
        <p:spPr>
          <a:xfrm>
            <a:off x="527785" y="1293729"/>
            <a:ext cx="10972800" cy="5289434"/>
          </a:xfrm>
        </p:spPr>
        <p:txBody>
          <a:bodyPr>
            <a:normAutofit/>
          </a:bodyPr>
          <a:lstStyle/>
          <a:p>
            <a:pPr marL="461772" lvl="0" indent="-342900">
              <a:buClr>
                <a:srgbClr val="75BDA7">
                  <a:lumMod val="75000"/>
                </a:srgbClr>
              </a:buClr>
            </a:pPr>
            <a:r>
              <a:rPr lang="en-US" sz="2000" dirty="0">
                <a:solidFill>
                  <a:prstClr val="black"/>
                </a:solidFill>
              </a:rPr>
              <a:t>Here are some known unhandled STLs:</a:t>
            </a:r>
          </a:p>
          <a:p>
            <a:pPr lvl="1" fontAlgn="b"/>
            <a:r>
              <a:rPr lang="en-US" sz="1800" dirty="0">
                <a:latin typeface="Consolas" panose="020B0609020204030204" pitchFamily="49" charset="0"/>
              </a:rPr>
              <a:t>std::function</a:t>
            </a:r>
          </a:p>
          <a:p>
            <a:pPr lvl="1" fontAlgn="b"/>
            <a:r>
              <a:rPr lang="en-US" sz="1800" dirty="0">
                <a:latin typeface="Consolas" panose="020B0609020204030204" pitchFamily="49" charset="0"/>
              </a:rPr>
              <a:t>std::</a:t>
            </a:r>
            <a:r>
              <a:rPr lang="en-US" sz="1800" dirty="0" err="1">
                <a:latin typeface="Consolas" panose="020B0609020204030204" pitchFamily="49" charset="0"/>
              </a:rPr>
              <a:t>initializer_list</a:t>
            </a:r>
            <a:endParaRPr lang="en-US" sz="1800" dirty="0">
              <a:latin typeface="Consolas" panose="020B0609020204030204" pitchFamily="49" charset="0"/>
            </a:endParaRPr>
          </a:p>
          <a:p>
            <a:pPr marL="461772" lvl="0" indent="-342900">
              <a:buClr>
                <a:srgbClr val="75BDA7">
                  <a:lumMod val="75000"/>
                </a:srgbClr>
              </a:buClr>
            </a:pPr>
            <a:r>
              <a:rPr lang="en-US" sz="2000" dirty="0">
                <a:solidFill>
                  <a:prstClr val="black"/>
                </a:solidFill>
              </a:rPr>
              <a:t>Example of function with unhandled STL:</a:t>
            </a:r>
          </a:p>
          <a:p>
            <a:pPr marL="754380" lvl="1" indent="-342900">
              <a:buClr>
                <a:srgbClr val="75BDA7">
                  <a:lumMod val="75000"/>
                </a:srgbClr>
              </a:buClr>
            </a:pPr>
            <a:endParaRPr lang="en-US" sz="2400" dirty="0">
              <a:solidFill>
                <a:prstClr val="black"/>
              </a:solidFill>
            </a:endParaRPr>
          </a:p>
          <a:p>
            <a:pPr marL="754380" lvl="1" indent="-342900">
              <a:buClr>
                <a:srgbClr val="75BDA7">
                  <a:lumMod val="75000"/>
                </a:srgbClr>
              </a:buClr>
            </a:pPr>
            <a:endParaRPr lang="en-US" sz="2400" dirty="0">
              <a:solidFill>
                <a:prstClr val="black"/>
              </a:solidFill>
            </a:endParaRPr>
          </a:p>
          <a:p>
            <a:pPr marL="754380" lvl="1" indent="-342900">
              <a:buClr>
                <a:srgbClr val="75BDA7">
                  <a:lumMod val="75000"/>
                </a:srgbClr>
              </a:buClr>
            </a:pPr>
            <a:endParaRPr lang="en-US" sz="24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2000" dirty="0">
                <a:solidFill>
                  <a:prstClr val="black"/>
                </a:solidFill>
              </a:rPr>
              <a:t>Add support to those unhandled STL</a:t>
            </a:r>
          </a:p>
          <a:p>
            <a:pPr marL="754380" lvl="1" indent="-342900">
              <a:buClr>
                <a:srgbClr val="75BDA7">
                  <a:lumMod val="75000"/>
                </a:srgbClr>
              </a:buClr>
            </a:pPr>
            <a:endParaRPr lang="en-US" sz="2000" dirty="0">
              <a:solidFill>
                <a:prstClr val="black"/>
              </a:solidFill>
            </a:endParaRP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46</a:t>
            </a:fld>
            <a:endParaRPr lang="en-US" dirty="0"/>
          </a:p>
        </p:txBody>
      </p:sp>
      <p:sp>
        <p:nvSpPr>
          <p:cNvPr id="6" name="Rectangle: Rounded Corners 5">
            <a:extLst>
              <a:ext uri="{FF2B5EF4-FFF2-40B4-BE49-F238E27FC236}">
                <a16:creationId xmlns:a16="http://schemas.microsoft.com/office/drawing/2014/main" id="{1E3C8AA3-A8BD-416C-B1A5-0798C65DF91F}"/>
              </a:ext>
            </a:extLst>
          </p:cNvPr>
          <p:cNvSpPr/>
          <p:nvPr/>
        </p:nvSpPr>
        <p:spPr>
          <a:xfrm>
            <a:off x="1026310" y="2851517"/>
            <a:ext cx="6057884" cy="91196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funcWithUnhandledSTL</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function</a:t>
            </a:r>
            <a:r>
              <a:rPr lang="en-US" sz="1100" dirty="0">
                <a:solidFill>
                  <a:srgbClr val="000000"/>
                </a:solidFill>
                <a:latin typeface="Consolas" panose="020B0609020204030204" pitchFamily="49" charset="0"/>
              </a:rPr>
              <a:t>&lt;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)&gt; </a:t>
            </a:r>
            <a:r>
              <a:rPr lang="en-US" sz="1100" dirty="0" err="1">
                <a:solidFill>
                  <a:srgbClr val="001080"/>
                </a:solidFill>
                <a:latin typeface="Consolas" panose="020B0609020204030204" pitchFamily="49" charset="0"/>
              </a:rPr>
              <a:t>stlarg</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cout</a:t>
            </a:r>
            <a:r>
              <a:rPr lang="en-US" sz="1100" dirty="0">
                <a:solidFill>
                  <a:srgbClr val="000000"/>
                </a:solidFill>
                <a:latin typeface="Consolas" panose="020B0609020204030204" pitchFamily="49" charset="0"/>
              </a:rPr>
              <a:t> &lt;&lt; </a:t>
            </a:r>
            <a:r>
              <a:rPr lang="en-US" sz="1100" dirty="0">
                <a:solidFill>
                  <a:srgbClr val="A31515"/>
                </a:solidFill>
                <a:latin typeface="Consolas" panose="020B0609020204030204" pitchFamily="49" charset="0"/>
              </a:rPr>
              <a:t>"</a:t>
            </a:r>
            <a:r>
              <a:rPr lang="en-US" sz="1100" dirty="0" err="1">
                <a:solidFill>
                  <a:srgbClr val="A31515"/>
                </a:solidFill>
                <a:latin typeface="Consolas" panose="020B0609020204030204" pitchFamily="49" charset="0"/>
              </a:rPr>
              <a:t>funcWithUnhandledSTL</a:t>
            </a:r>
            <a:r>
              <a:rPr lang="en-US" sz="1100" dirty="0">
                <a:solidFill>
                  <a:srgbClr val="A31515"/>
                </a:solidFill>
                <a:latin typeface="Consolas" panose="020B0609020204030204" pitchFamily="49" charset="0"/>
              </a:rPr>
              <a:t>: "</a:t>
            </a:r>
            <a:r>
              <a:rPr lang="en-US" sz="1100" dirty="0">
                <a:solidFill>
                  <a:srgbClr val="000000"/>
                </a:solidFill>
                <a:latin typeface="Consolas" panose="020B0609020204030204" pitchFamily="49" charset="0"/>
              </a:rPr>
              <a:t> &lt;&lt; </a:t>
            </a:r>
            <a:r>
              <a:rPr lang="en-US" sz="1100" dirty="0" err="1">
                <a:solidFill>
                  <a:srgbClr val="795E26"/>
                </a:solidFill>
                <a:latin typeface="Consolas" panose="020B0609020204030204" pitchFamily="49" charset="0"/>
              </a:rPr>
              <a:t>stlfunc</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2</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3</a:t>
            </a:r>
            <a:r>
              <a:rPr lang="en-US" sz="1100" dirty="0">
                <a:solidFill>
                  <a:srgbClr val="000000"/>
                </a:solidFill>
                <a:latin typeface="Consolas" panose="020B0609020204030204" pitchFamily="49" charset="0"/>
              </a:rPr>
              <a:t>) &lt;&lt; </a:t>
            </a:r>
            <a:r>
              <a:rPr lang="en-US" sz="1100" dirty="0">
                <a:solidFill>
                  <a:srgbClr val="A31515"/>
                </a:solidFill>
                <a:latin typeface="Consolas" panose="020B0609020204030204" pitchFamily="49" charset="0"/>
              </a:rPr>
              <a:t>"</a:t>
            </a:r>
            <a:r>
              <a:rPr lang="en-US" sz="1100" dirty="0">
                <a:solidFill>
                  <a:srgbClr val="EE0000"/>
                </a:solidFill>
                <a:latin typeface="Consolas" panose="020B0609020204030204" pitchFamily="49" charset="0"/>
              </a:rPr>
              <a:t>\n</a:t>
            </a:r>
            <a:r>
              <a:rPr lang="en-US" sz="1100" dirty="0">
                <a:solidFill>
                  <a:srgbClr val="A31515"/>
                </a:solidFill>
                <a:latin typeface="Consolas" panose="020B0609020204030204" pitchFamily="49" charset="0"/>
              </a:rPr>
              <a:t>"</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a:p>
            <a:endParaRPr lang="en-US" sz="11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109572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785" y="1350263"/>
            <a:ext cx="10972800" cy="5224273"/>
          </a:xfrm>
        </p:spPr>
        <p:txBody>
          <a:bodyPr>
            <a:normAutofit/>
          </a:bodyPr>
          <a:lstStyle/>
          <a:p>
            <a:pPr marL="461772" lvl="0" indent="-342900">
              <a:buClr>
                <a:srgbClr val="75BDA7">
                  <a:lumMod val="75000"/>
                </a:srgbClr>
              </a:buClr>
            </a:pPr>
            <a:r>
              <a:rPr lang="en-US" sz="2000" dirty="0">
                <a:solidFill>
                  <a:prstClr val="black"/>
                </a:solidFill>
              </a:rPr>
              <a:t>During the AST traversal, CLEMENTINE tries to recognize all classes in the target program and their object creator</a:t>
            </a:r>
          </a:p>
          <a:p>
            <a:pPr marL="461772" lvl="0" indent="-342900">
              <a:buClr>
                <a:srgbClr val="75BDA7">
                  <a:lumMod val="75000"/>
                </a:srgbClr>
              </a:buClr>
            </a:pPr>
            <a:r>
              <a:rPr lang="en-US" sz="2000" dirty="0">
                <a:solidFill>
                  <a:prstClr val="black"/>
                </a:solidFill>
              </a:rPr>
              <a:t>However, there are still some classes whose object creators are not detected by CLEMENTINE due to</a:t>
            </a:r>
          </a:p>
          <a:p>
            <a:pPr marL="754380" lvl="1" indent="-342900">
              <a:buClr>
                <a:srgbClr val="75BDA7">
                  <a:lumMod val="75000"/>
                </a:srgbClr>
              </a:buClr>
            </a:pPr>
            <a:r>
              <a:rPr lang="en-US" sz="1800" dirty="0">
                <a:solidFill>
                  <a:prstClr val="black"/>
                </a:solidFill>
              </a:rPr>
              <a:t>The constructor of the class is private or not handled by CLEMENTINE and</a:t>
            </a:r>
          </a:p>
          <a:p>
            <a:pPr marL="754380" lvl="1" indent="-342900">
              <a:buClr>
                <a:srgbClr val="75BDA7">
                  <a:lumMod val="75000"/>
                </a:srgbClr>
              </a:buClr>
            </a:pPr>
            <a:r>
              <a:rPr lang="en-US" sz="1800" dirty="0">
                <a:solidFill>
                  <a:prstClr val="black"/>
                </a:solidFill>
              </a:rPr>
              <a:t>Other object creator functions (e.g., static constructor) are still not handled by CLEMENTINE</a:t>
            </a:r>
          </a:p>
          <a:p>
            <a:pPr marL="461772" indent="-342900">
              <a:buClr>
                <a:srgbClr val="75BDA7">
                  <a:lumMod val="75000"/>
                </a:srgbClr>
              </a:buClr>
            </a:pPr>
            <a:r>
              <a:rPr lang="en-US" sz="2000" dirty="0">
                <a:solidFill>
                  <a:prstClr val="black"/>
                </a:solidFill>
              </a:rPr>
              <a:t>Example </a:t>
            </a:r>
            <a:r>
              <a:rPr lang="en-US" sz="2000" dirty="0"/>
              <a:t>a class whose “object creators” were not detected</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r>
              <a:rPr lang="en-US" sz="1800" dirty="0">
                <a:solidFill>
                  <a:prstClr val="black"/>
                </a:solidFill>
              </a:rPr>
              <a:t>In the above example, object creator of class A was not recognized by CLEMENTINE since it requires STL class which CLEMENTINE does not support (e.g., </a:t>
            </a:r>
            <a:r>
              <a:rPr lang="en-US" sz="1800" dirty="0">
                <a:solidFill>
                  <a:srgbClr val="267F99"/>
                </a:solidFill>
                <a:latin typeface="Consolas" panose="020B0609020204030204" pitchFamily="49" charset="0"/>
              </a:rPr>
              <a:t>std</a:t>
            </a:r>
            <a:r>
              <a:rPr lang="en-US" sz="1800" dirty="0">
                <a:solidFill>
                  <a:srgbClr val="000000"/>
                </a:solidFill>
                <a:latin typeface="Consolas" panose="020B0609020204030204" pitchFamily="49" charset="0"/>
              </a:rPr>
              <a:t>::</a:t>
            </a:r>
            <a:r>
              <a:rPr lang="en-US" sz="1800" dirty="0">
                <a:solidFill>
                  <a:srgbClr val="267F99"/>
                </a:solidFill>
                <a:latin typeface="Consolas" panose="020B0609020204030204" pitchFamily="49" charset="0"/>
              </a:rPr>
              <a:t>function</a:t>
            </a:r>
            <a:r>
              <a:rPr lang="en-US" sz="1800" dirty="0">
                <a:solidFill>
                  <a:prstClr val="black"/>
                </a:solidFill>
              </a:rPr>
              <a:t>)</a:t>
            </a:r>
          </a:p>
          <a:p>
            <a:pPr marL="754380" lvl="1" indent="-342900">
              <a:buClr>
                <a:srgbClr val="75BDA7">
                  <a:lumMod val="75000"/>
                </a:srgbClr>
              </a:buClr>
            </a:pPr>
            <a:r>
              <a:rPr lang="en-US" sz="1800" dirty="0">
                <a:solidFill>
                  <a:prstClr val="black"/>
                </a:solidFill>
              </a:rPr>
              <a:t>Thus, member function of class A and all functions that requires class A is not tested by CLEMENTINE</a:t>
            </a:r>
          </a:p>
          <a:p>
            <a:pPr marL="461772" indent="-342900">
              <a:buClr>
                <a:srgbClr val="75BDA7">
                  <a:lumMod val="75000"/>
                </a:srgbClr>
              </a:buClr>
            </a:pPr>
            <a:endParaRPr lang="en-US" sz="2000" dirty="0">
              <a:solidFill>
                <a:prstClr val="black"/>
              </a:solidFill>
            </a:endParaRPr>
          </a:p>
          <a:p>
            <a:pPr marL="461772" indent="-342900">
              <a:buClr>
                <a:srgbClr val="75BDA7">
                  <a:lumMod val="75000"/>
                </a:srgbClr>
              </a:buClr>
            </a:pPr>
            <a:endParaRPr lang="en-US" sz="1800" dirty="0">
              <a:solidFill>
                <a:prstClr val="black"/>
              </a:solidFill>
            </a:endParaRPr>
          </a:p>
        </p:txBody>
      </p:sp>
      <p:sp>
        <p:nvSpPr>
          <p:cNvPr id="2" name="Title 1"/>
          <p:cNvSpPr>
            <a:spLocks noGrp="1"/>
          </p:cNvSpPr>
          <p:nvPr>
            <p:ph type="title"/>
          </p:nvPr>
        </p:nvSpPr>
        <p:spPr>
          <a:xfrm>
            <a:off x="609600" y="283464"/>
            <a:ext cx="10972800" cy="1066800"/>
          </a:xfrm>
        </p:spPr>
        <p:txBody>
          <a:bodyPr>
            <a:normAutofit fontScale="90000"/>
          </a:bodyPr>
          <a:lstStyle/>
          <a:p>
            <a:r>
              <a:rPr lang="en-US" dirty="0"/>
              <a:t>(17) Functions related to a class whose “object creators” were not detected</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47</a:t>
            </a:fld>
            <a:endParaRPr lang="en-US" dirty="0"/>
          </a:p>
        </p:txBody>
      </p:sp>
      <p:sp>
        <p:nvSpPr>
          <p:cNvPr id="14" name="Rectangle: Rounded Corners 13">
            <a:extLst>
              <a:ext uri="{FF2B5EF4-FFF2-40B4-BE49-F238E27FC236}">
                <a16:creationId xmlns:a16="http://schemas.microsoft.com/office/drawing/2014/main" id="{CEAC1390-499B-4705-A1DB-346B5370576A}"/>
              </a:ext>
            </a:extLst>
          </p:cNvPr>
          <p:cNvSpPr/>
          <p:nvPr/>
        </p:nvSpPr>
        <p:spPr>
          <a:xfrm>
            <a:off x="968559" y="3506419"/>
            <a:ext cx="4411963" cy="91196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 {</a:t>
            </a:r>
          </a:p>
          <a:p>
            <a:r>
              <a:rPr lang="en-US" sz="1100" dirty="0">
                <a:solidFill>
                  <a:srgbClr val="0000FF"/>
                </a:solidFill>
                <a:latin typeface="Consolas" panose="020B0609020204030204" pitchFamily="49" charset="0"/>
              </a:rPr>
              <a:t> public:</a:t>
            </a:r>
          </a:p>
          <a:p>
            <a:r>
              <a:rPr lang="en-US" sz="1100" dirty="0">
                <a:solidFill>
                  <a:srgbClr val="0000FF"/>
                </a:solidFill>
                <a:latin typeface="Consolas" panose="020B0609020204030204" pitchFamily="49" charset="0"/>
              </a:rPr>
              <a:t>  </a:t>
            </a:r>
            <a:r>
              <a:rPr lang="en-US" sz="1100" dirty="0">
                <a:solidFill>
                  <a:srgbClr val="267F99"/>
                </a:solidFill>
                <a:latin typeface="Consolas" panose="020B0609020204030204" pitchFamily="49" charset="0"/>
              </a:rPr>
              <a:t>A</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function</a:t>
            </a:r>
            <a:r>
              <a:rPr lang="en-US" sz="1100" dirty="0">
                <a:solidFill>
                  <a:srgbClr val="000000"/>
                </a:solidFill>
                <a:latin typeface="Consolas" panose="020B0609020204030204" pitchFamily="49" charset="0"/>
              </a:rPr>
              <a:t>&lt;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)&gt; </a:t>
            </a:r>
            <a:r>
              <a:rPr lang="en-US" sz="1100" dirty="0" err="1">
                <a:solidFill>
                  <a:srgbClr val="001080"/>
                </a:solidFill>
                <a:latin typeface="Consolas" panose="020B0609020204030204" pitchFamily="49" charset="0"/>
              </a:rPr>
              <a:t>stlarg</a:t>
            </a:r>
            <a:r>
              <a:rPr lang="en-US" sz="1100" dirty="0">
                <a:solidFill>
                  <a:srgbClr val="000000"/>
                </a:solidFill>
                <a:latin typeface="Consolas" panose="020B0609020204030204" pitchFamily="49" charset="0"/>
              </a:rPr>
              <a:t>) { ... };</a:t>
            </a:r>
          </a:p>
          <a:p>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a:p>
            <a:endParaRPr lang="en-US" sz="1100" dirty="0">
              <a:solidFill>
                <a:srgbClr val="000000"/>
              </a:solidFill>
              <a:latin typeface="Consolas" panose="020B0609020204030204" pitchFamily="49" charset="0"/>
            </a:endParaRPr>
          </a:p>
          <a:p>
            <a:endParaRPr lang="en-US" sz="1100" dirty="0">
              <a:solidFill>
                <a:srgbClr val="000000"/>
              </a:solidFill>
              <a:latin typeface="Consolas" panose="020B0609020204030204" pitchFamily="49" charset="0"/>
            </a:endParaRPr>
          </a:p>
          <a:p>
            <a:endParaRPr lang="en-US" sz="11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170441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785" y="1350263"/>
            <a:ext cx="10972800" cy="5224273"/>
          </a:xfrm>
        </p:spPr>
        <p:txBody>
          <a:bodyPr>
            <a:normAutofit/>
          </a:bodyPr>
          <a:lstStyle/>
          <a:p>
            <a:pPr marL="461772" lvl="0" indent="-342900">
              <a:buClr>
                <a:srgbClr val="75BDA7">
                  <a:lumMod val="75000"/>
                </a:srgbClr>
              </a:buClr>
            </a:pPr>
            <a:r>
              <a:rPr lang="en-US" sz="2000" dirty="0">
                <a:solidFill>
                  <a:prstClr val="black"/>
                </a:solidFill>
              </a:rPr>
              <a:t>CITRUS did not target global operator overloading</a:t>
            </a:r>
          </a:p>
          <a:p>
            <a:pPr marL="461772" lvl="0" indent="-342900">
              <a:buClr>
                <a:srgbClr val="75BDA7">
                  <a:lumMod val="75000"/>
                </a:srgbClr>
              </a:buClr>
            </a:pPr>
            <a:r>
              <a:rPr lang="en-US" sz="2000" dirty="0">
                <a:solidFill>
                  <a:prstClr val="black"/>
                </a:solidFill>
              </a:rPr>
              <a:t>Here is an example of global operator overloading function:</a:t>
            </a: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endParaRPr lang="en-US" sz="2000" dirty="0">
              <a:solidFill>
                <a:prstClr val="black"/>
              </a:solidFill>
            </a:endParaRPr>
          </a:p>
          <a:p>
            <a:pPr marL="461772" lvl="0" indent="-342900">
              <a:buClr>
                <a:srgbClr val="75BDA7">
                  <a:lumMod val="75000"/>
                </a:srgbClr>
              </a:buClr>
            </a:pPr>
            <a:r>
              <a:rPr lang="en-US" sz="2000" dirty="0">
                <a:solidFill>
                  <a:prstClr val="black"/>
                </a:solidFill>
              </a:rPr>
              <a:t>Solutions:</a:t>
            </a:r>
          </a:p>
          <a:p>
            <a:pPr marL="754380" lvl="1" indent="-342900">
              <a:buClr>
                <a:srgbClr val="75BDA7">
                  <a:lumMod val="75000"/>
                </a:srgbClr>
              </a:buClr>
            </a:pPr>
            <a:r>
              <a:rPr lang="en-US" sz="2000" dirty="0">
                <a:solidFill>
                  <a:prstClr val="black"/>
                </a:solidFill>
              </a:rPr>
              <a:t>Target global operator overloading</a:t>
            </a:r>
          </a:p>
        </p:txBody>
      </p:sp>
      <p:sp>
        <p:nvSpPr>
          <p:cNvPr id="2" name="Title 1"/>
          <p:cNvSpPr>
            <a:spLocks noGrp="1"/>
          </p:cNvSpPr>
          <p:nvPr>
            <p:ph type="title"/>
          </p:nvPr>
        </p:nvSpPr>
        <p:spPr>
          <a:xfrm>
            <a:off x="609600" y="283464"/>
            <a:ext cx="10972800" cy="1066800"/>
          </a:xfrm>
        </p:spPr>
        <p:txBody>
          <a:bodyPr>
            <a:normAutofit/>
          </a:bodyPr>
          <a:lstStyle/>
          <a:p>
            <a:r>
              <a:rPr lang="en-US" dirty="0"/>
              <a:t>(18) Global Operator Overloading</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48</a:t>
            </a:fld>
            <a:endParaRPr lang="en-US" dirty="0"/>
          </a:p>
        </p:txBody>
      </p:sp>
      <p:sp>
        <p:nvSpPr>
          <p:cNvPr id="14" name="Rectangle: Rounded Corners 13">
            <a:extLst>
              <a:ext uri="{FF2B5EF4-FFF2-40B4-BE49-F238E27FC236}">
                <a16:creationId xmlns:a16="http://schemas.microsoft.com/office/drawing/2014/main" id="{CEAC1390-499B-4705-A1DB-346B5370576A}"/>
              </a:ext>
            </a:extLst>
          </p:cNvPr>
          <p:cNvSpPr/>
          <p:nvPr/>
        </p:nvSpPr>
        <p:spPr>
          <a:xfrm>
            <a:off x="968559" y="2072260"/>
            <a:ext cx="6548772" cy="2001318"/>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00FF"/>
                </a:solidFill>
                <a:latin typeface="Consolas" panose="020B0609020204030204" pitchFamily="49" charset="0"/>
              </a:rPr>
              <a:t>class</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Number</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private :</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val</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public :</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Number</a:t>
            </a:r>
            <a:r>
              <a:rPr lang="en-US" sz="1100" dirty="0">
                <a:solidFill>
                  <a:srgbClr val="000000"/>
                </a:solidFill>
                <a:latin typeface="Consolas" panose="020B0609020204030204" pitchFamily="49" charset="0"/>
              </a:rPr>
              <a:t> (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x) { </a:t>
            </a:r>
            <a:r>
              <a:rPr lang="en-US" sz="1100" dirty="0" err="1">
                <a:solidFill>
                  <a:srgbClr val="000000"/>
                </a:solidFill>
                <a:latin typeface="Consolas" panose="020B0609020204030204" pitchFamily="49" charset="0"/>
              </a:rPr>
              <a:t>val</a:t>
            </a:r>
            <a:r>
              <a:rPr lang="en-US" sz="1100" dirty="0">
                <a:solidFill>
                  <a:srgbClr val="000000"/>
                </a:solidFill>
                <a:latin typeface="Consolas" panose="020B0609020204030204" pitchFamily="49" charset="0"/>
              </a:rPr>
              <a:t> = x; };</a:t>
            </a: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getVal</a:t>
            </a:r>
            <a:r>
              <a:rPr lang="en-US" sz="1100" dirty="0">
                <a:solidFill>
                  <a:srgbClr val="000000"/>
                </a:solidFill>
                <a:latin typeface="Consolas" panose="020B0609020204030204" pitchFamily="49" charset="0"/>
              </a:rPr>
              <a:t> () {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val</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a:t>
            </a:r>
          </a:p>
          <a:p>
            <a:r>
              <a:rPr lang="en-US" sz="1100" dirty="0">
                <a:solidFill>
                  <a:srgbClr val="267F99"/>
                </a:solidFill>
                <a:latin typeface="Consolas" panose="020B0609020204030204" pitchFamily="49" charset="0"/>
              </a:rPr>
              <a:t>Number</a:t>
            </a:r>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operator+</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Number</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&amp;</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v1</a:t>
            </a:r>
            <a:r>
              <a:rPr lang="en-US" sz="1100" dirty="0">
                <a:solidFill>
                  <a:srgbClr val="000000"/>
                </a:solidFill>
                <a:latin typeface="Consolas" panose="020B0609020204030204" pitchFamily="49" charset="0"/>
              </a:rPr>
              <a:t> , </a:t>
            </a:r>
            <a:r>
              <a:rPr lang="en-US" sz="1100" dirty="0">
                <a:solidFill>
                  <a:srgbClr val="267F99"/>
                </a:solidFill>
                <a:latin typeface="Consolas" panose="020B0609020204030204" pitchFamily="49" charset="0"/>
              </a:rPr>
              <a:t>Number</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&amp;</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v2</a:t>
            </a:r>
            <a:r>
              <a:rPr lang="en-US" sz="1100" dirty="0">
                <a:solidFill>
                  <a:srgbClr val="000000"/>
                </a:solidFill>
                <a:latin typeface="Consolas" panose="020B0609020204030204" pitchFamily="49" charset="0"/>
              </a:rPr>
              <a:t> ) {</a:t>
            </a:r>
            <a:r>
              <a:rPr lang="en-US" sz="1100" dirty="0">
                <a:solidFill>
                  <a:srgbClr val="008000"/>
                </a:solidFill>
                <a:latin typeface="Consolas" panose="020B0609020204030204" pitchFamily="49" charset="0"/>
              </a:rPr>
              <a:t> // global operator overloading</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new_val</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v1 </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getVal</a:t>
            </a:r>
            <a:r>
              <a:rPr lang="en-US" sz="1100" dirty="0">
                <a:solidFill>
                  <a:srgbClr val="000000"/>
                </a:solidFill>
                <a:latin typeface="Consolas" panose="020B0609020204030204" pitchFamily="49" charset="0"/>
              </a:rPr>
              <a:t> () + </a:t>
            </a:r>
            <a:r>
              <a:rPr lang="en-US" sz="1100" dirty="0">
                <a:solidFill>
                  <a:srgbClr val="001080"/>
                </a:solidFill>
                <a:latin typeface="Consolas" panose="020B0609020204030204" pitchFamily="49" charset="0"/>
              </a:rPr>
              <a:t>v2 </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getVal</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Number</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new_val</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518444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lstStyle/>
          <a:p>
            <a:r>
              <a:rPr lang="en-US" dirty="0"/>
              <a:t>(19) Inline function without definition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49</a:t>
            </a:fld>
            <a:endParaRPr lang="en-US" dirty="0"/>
          </a:p>
        </p:txBody>
      </p:sp>
      <p:sp>
        <p:nvSpPr>
          <p:cNvPr id="7" name="Content Placeholder 2">
            <a:extLst>
              <a:ext uri="{FF2B5EF4-FFF2-40B4-BE49-F238E27FC236}">
                <a16:creationId xmlns:a16="http://schemas.microsoft.com/office/drawing/2014/main" id="{005A899C-8879-4054-803C-082220DF45F1}"/>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CLEMENTINE does not generate TC that invoke inline function without definition. </a:t>
            </a:r>
          </a:p>
          <a:p>
            <a:pPr marL="461772" lvl="0" indent="-342900">
              <a:buClr>
                <a:srgbClr val="75BDA7">
                  <a:lumMod val="75000"/>
                </a:srgbClr>
              </a:buClr>
            </a:pPr>
            <a:r>
              <a:rPr lang="en-US" sz="2000" dirty="0">
                <a:solidFill>
                  <a:prstClr val="black"/>
                </a:solidFill>
              </a:rPr>
              <a:t>Example of function inside anonymous namespace (i.e., </a:t>
            </a:r>
            <a:r>
              <a:rPr lang="en-US" sz="2000" dirty="0" err="1">
                <a:solidFill>
                  <a:srgbClr val="795E26"/>
                </a:solidFill>
                <a:latin typeface="Consolas" panose="020B0609020204030204" pitchFamily="49" charset="0"/>
              </a:rPr>
              <a:t>inlineFunctionWODefition</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b="1" dirty="0">
                <a:solidFill>
                  <a:prstClr val="black"/>
                </a:solidFill>
              </a:rPr>
              <a:t>Reasons why such functions is ignored:</a:t>
            </a:r>
          </a:p>
          <a:p>
            <a:pPr marL="754380" lvl="1" indent="-342900">
              <a:buClr>
                <a:srgbClr val="75BDA7">
                  <a:lumMod val="75000"/>
                </a:srgbClr>
              </a:buClr>
            </a:pPr>
            <a:r>
              <a:rPr lang="en-US" sz="2000" dirty="0">
                <a:solidFill>
                  <a:prstClr val="black"/>
                </a:solidFill>
              </a:rPr>
              <a:t>Testcase that invokes inline function without definition cannot be linked (i.e., </a:t>
            </a:r>
            <a:r>
              <a:rPr lang="en-US" sz="2000" dirty="0" err="1">
                <a:solidFill>
                  <a:prstClr val="black"/>
                </a:solidFill>
              </a:rPr>
              <a:t>unlinkable</a:t>
            </a:r>
            <a:r>
              <a:rPr lang="en-US" sz="2000" dirty="0">
                <a:solidFill>
                  <a:prstClr val="black"/>
                </a:solidFill>
              </a:rPr>
              <a:t>) because of “undefined reference” during linking.</a:t>
            </a:r>
          </a:p>
        </p:txBody>
      </p:sp>
      <p:sp>
        <p:nvSpPr>
          <p:cNvPr id="8" name="Rectangle: Rounded Corners 7">
            <a:extLst>
              <a:ext uri="{FF2B5EF4-FFF2-40B4-BE49-F238E27FC236}">
                <a16:creationId xmlns:a16="http://schemas.microsoft.com/office/drawing/2014/main" id="{4E64F9A3-277E-404A-BD72-5AD30A33A15D}"/>
              </a:ext>
            </a:extLst>
          </p:cNvPr>
          <p:cNvSpPr/>
          <p:nvPr/>
        </p:nvSpPr>
        <p:spPr>
          <a:xfrm>
            <a:off x="906518" y="2351903"/>
            <a:ext cx="3775842" cy="79951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inputfile.ii</a:t>
            </a:r>
            <a:r>
              <a:rPr lang="en-US" sz="1100" dirty="0">
                <a:solidFill>
                  <a:srgbClr val="008000"/>
                </a:solidFill>
                <a:latin typeface="Consolas" panose="020B0609020204030204" pitchFamily="49" charset="0"/>
              </a:rPr>
              <a:t> */</a:t>
            </a:r>
            <a:r>
              <a:rPr lang="en-US" sz="1100" dirty="0">
                <a:solidFill>
                  <a:srgbClr val="000000"/>
                </a:solidFill>
                <a:latin typeface="Consolas" panose="020B0609020204030204" pitchFamily="49" charset="0"/>
              </a:rPr>
              <a:t> </a:t>
            </a:r>
          </a:p>
          <a:p>
            <a:endParaRPr lang="en-US" sz="1100" dirty="0">
              <a:solidFill>
                <a:srgbClr val="0000FF"/>
              </a:solidFill>
              <a:latin typeface="Consolas" panose="020B0609020204030204" pitchFamily="49" charset="0"/>
            </a:endParaRPr>
          </a:p>
          <a:p>
            <a:r>
              <a:rPr lang="en-US" sz="1100" dirty="0">
                <a:solidFill>
                  <a:srgbClr val="0000FF"/>
                </a:solidFill>
                <a:latin typeface="Consolas" panose="020B0609020204030204" pitchFamily="49" charset="0"/>
              </a:rPr>
              <a:t>inline</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inlineFunctionWODefition</a:t>
            </a:r>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Tree>
    <p:extLst>
      <p:ext uri="{BB962C8B-B14F-4D97-AF65-F5344CB8AC3E}">
        <p14:creationId xmlns:p14="http://schemas.microsoft.com/office/powerpoint/2010/main" val="40755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2066"/>
            <a:ext cx="10972800" cy="1066800"/>
          </a:xfrm>
        </p:spPr>
        <p:txBody>
          <a:bodyPr>
            <a:noAutofit/>
          </a:bodyPr>
          <a:lstStyle/>
          <a:p>
            <a:r>
              <a:rPr lang="en-US" sz="4800" b="1" dirty="0"/>
              <a:t>Thesis Statement</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5</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pPr marL="457200" indent="-457200"/>
            <a:endParaRPr lang="en-US" sz="2000" dirty="0"/>
          </a:p>
          <a:p>
            <a:pPr marL="457200" indent="-457200"/>
            <a:endParaRPr lang="en-US" sz="2000" dirty="0"/>
          </a:p>
          <a:p>
            <a:pPr marL="0" indent="0">
              <a:buNone/>
            </a:pPr>
            <a:r>
              <a:rPr lang="en-US" sz="2000" dirty="0"/>
              <a:t>The thesis statement of this work is written as follows:</a:t>
            </a:r>
          </a:p>
          <a:p>
            <a:pPr marL="457200" indent="-457200"/>
            <a:endParaRPr lang="en-US" sz="2000" dirty="0"/>
          </a:p>
          <a:p>
            <a:pPr marL="457200" indent="-457200"/>
            <a:endParaRPr lang="en-US" sz="2000" dirty="0"/>
          </a:p>
          <a:p>
            <a:pPr marL="457200" indent="-457200"/>
            <a:endParaRPr lang="en-US" sz="2000" dirty="0"/>
          </a:p>
          <a:p>
            <a:pPr marL="457200" indent="-457200"/>
            <a:endParaRPr lang="en-US" sz="2000" dirty="0"/>
          </a:p>
          <a:p>
            <a:pPr marL="457200" indent="-457200"/>
            <a:endParaRPr lang="en-US" sz="2000" dirty="0"/>
          </a:p>
        </p:txBody>
      </p:sp>
      <p:sp>
        <p:nvSpPr>
          <p:cNvPr id="5" name="Rectangle: Rounded Corners 4">
            <a:extLst>
              <a:ext uri="{FF2B5EF4-FFF2-40B4-BE49-F238E27FC236}">
                <a16:creationId xmlns:a16="http://schemas.microsoft.com/office/drawing/2014/main" id="{32AA4598-865A-48DC-9196-15AE4980398F}"/>
              </a:ext>
            </a:extLst>
          </p:cNvPr>
          <p:cNvSpPr/>
          <p:nvPr/>
        </p:nvSpPr>
        <p:spPr>
          <a:xfrm>
            <a:off x="1746637" y="2845566"/>
            <a:ext cx="8698726" cy="1129748"/>
          </a:xfrm>
          <a:prstGeom prst="roundRect">
            <a:avLst>
              <a:gd name="adj" fmla="val 96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200"/>
              </a:spcAft>
            </a:pPr>
            <a:r>
              <a:rPr lang="en-US" sz="2400" dirty="0">
                <a:solidFill>
                  <a:schemeClr val="tx1"/>
                </a:solidFill>
                <a:latin typeface="+mj-lt"/>
              </a:rPr>
              <a:t>Automated C++ unit testing can improve its test coverage for broad range of target programs by handling </a:t>
            </a:r>
            <a:r>
              <a:rPr lang="en-US" sz="2400" b="1" i="1" dirty="0">
                <a:solidFill>
                  <a:schemeClr val="tx1"/>
                </a:solidFill>
                <a:latin typeface="+mj-lt"/>
              </a:rPr>
              <a:t>complex object-oriented features in C++ programming languages</a:t>
            </a:r>
          </a:p>
        </p:txBody>
      </p:sp>
    </p:spTree>
    <p:extLst>
      <p:ext uri="{BB962C8B-B14F-4D97-AF65-F5344CB8AC3E}">
        <p14:creationId xmlns:p14="http://schemas.microsoft.com/office/powerpoint/2010/main" val="2472429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rmAutofit/>
          </a:bodyPr>
          <a:lstStyle/>
          <a:p>
            <a:r>
              <a:rPr lang="en-US" dirty="0"/>
              <a:t>(20) Templated function without definition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50</a:t>
            </a:fld>
            <a:endParaRPr lang="en-US" dirty="0"/>
          </a:p>
        </p:txBody>
      </p:sp>
      <p:sp>
        <p:nvSpPr>
          <p:cNvPr id="7" name="Content Placeholder 2">
            <a:extLst>
              <a:ext uri="{FF2B5EF4-FFF2-40B4-BE49-F238E27FC236}">
                <a16:creationId xmlns:a16="http://schemas.microsoft.com/office/drawing/2014/main" id="{04E3F9F8-61CE-4686-9FE0-FA3EFDB679C0}"/>
              </a:ext>
            </a:extLst>
          </p:cNvPr>
          <p:cNvSpPr>
            <a:spLocks noGrp="1"/>
          </p:cNvSpPr>
          <p:nvPr>
            <p:ph idx="1"/>
          </p:nvPr>
        </p:nvSpPr>
        <p:spPr>
          <a:xfrm>
            <a:off x="527785" y="1285103"/>
            <a:ext cx="10972800" cy="5289434"/>
          </a:xfrm>
        </p:spPr>
        <p:txBody>
          <a:bodyPr>
            <a:normAutofit/>
          </a:bodyPr>
          <a:lstStyle/>
          <a:p>
            <a:pPr marL="461772" lvl="0" indent="-342900">
              <a:buClr>
                <a:srgbClr val="75BDA7">
                  <a:lumMod val="75000"/>
                </a:srgbClr>
              </a:buClr>
            </a:pPr>
            <a:r>
              <a:rPr lang="en-US" sz="2000" dirty="0">
                <a:solidFill>
                  <a:prstClr val="black"/>
                </a:solidFill>
              </a:rPr>
              <a:t>CLEMENTINE does not generate TC that invoke templated function without definition. </a:t>
            </a:r>
          </a:p>
          <a:p>
            <a:pPr marL="461772" lvl="0" indent="-342900">
              <a:buClr>
                <a:srgbClr val="75BDA7">
                  <a:lumMod val="75000"/>
                </a:srgbClr>
              </a:buClr>
            </a:pPr>
            <a:r>
              <a:rPr lang="en-US" sz="2000" dirty="0">
                <a:solidFill>
                  <a:prstClr val="black"/>
                </a:solidFill>
              </a:rPr>
              <a:t>Example of function inside anonymous namespace (i.e., </a:t>
            </a:r>
            <a:r>
              <a:rPr lang="en-US" sz="2000" dirty="0" err="1">
                <a:solidFill>
                  <a:srgbClr val="795E26"/>
                </a:solidFill>
                <a:latin typeface="Consolas" panose="020B0609020204030204" pitchFamily="49" charset="0"/>
              </a:rPr>
              <a:t>templateFuncWODefintion</a:t>
            </a:r>
            <a:r>
              <a:rPr lang="en-US" sz="2000" dirty="0">
                <a:solidFill>
                  <a:srgbClr val="000000"/>
                </a:solidFill>
                <a:latin typeface="Consolas" panose="020B0609020204030204" pitchFamily="49" charset="0"/>
              </a:rPr>
              <a:t>()</a:t>
            </a:r>
            <a:r>
              <a:rPr lang="en-US" sz="2000" dirty="0">
                <a:solidFill>
                  <a:prstClr val="black"/>
                </a:solidFill>
              </a:rPr>
              <a:t>):</a:t>
            </a: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754380" lvl="1" indent="-342900">
              <a:buClr>
                <a:srgbClr val="75BDA7">
                  <a:lumMod val="75000"/>
                </a:srgbClr>
              </a:buClr>
            </a:pPr>
            <a:endParaRPr lang="en-US" sz="1800" dirty="0">
              <a:solidFill>
                <a:prstClr val="black"/>
              </a:solidFill>
            </a:endParaRPr>
          </a:p>
          <a:p>
            <a:pPr marL="461772" lvl="0" indent="-342900">
              <a:buClr>
                <a:srgbClr val="75BDA7">
                  <a:lumMod val="75000"/>
                </a:srgbClr>
              </a:buClr>
            </a:pPr>
            <a:r>
              <a:rPr lang="en-US" sz="2000" b="1" dirty="0">
                <a:solidFill>
                  <a:prstClr val="black"/>
                </a:solidFill>
              </a:rPr>
              <a:t>Reasons why such functions is ignored:</a:t>
            </a:r>
          </a:p>
          <a:p>
            <a:pPr marL="754380" lvl="1" indent="-342900">
              <a:buClr>
                <a:srgbClr val="75BDA7">
                  <a:lumMod val="75000"/>
                </a:srgbClr>
              </a:buClr>
            </a:pPr>
            <a:r>
              <a:rPr lang="en-US" sz="2000" dirty="0">
                <a:solidFill>
                  <a:prstClr val="black"/>
                </a:solidFill>
              </a:rPr>
              <a:t>Testcase that invokes templated function without definition cannot be linked (i.e., </a:t>
            </a:r>
            <a:r>
              <a:rPr lang="en-US" sz="2000" dirty="0" err="1">
                <a:solidFill>
                  <a:prstClr val="black"/>
                </a:solidFill>
              </a:rPr>
              <a:t>unlinkable</a:t>
            </a:r>
            <a:r>
              <a:rPr lang="en-US" sz="2000" dirty="0">
                <a:solidFill>
                  <a:prstClr val="black"/>
                </a:solidFill>
              </a:rPr>
              <a:t>) because of “undefined reference” during linking</a:t>
            </a:r>
          </a:p>
        </p:txBody>
      </p:sp>
      <p:sp>
        <p:nvSpPr>
          <p:cNvPr id="8" name="Rectangle: Rounded Corners 7">
            <a:extLst>
              <a:ext uri="{FF2B5EF4-FFF2-40B4-BE49-F238E27FC236}">
                <a16:creationId xmlns:a16="http://schemas.microsoft.com/office/drawing/2014/main" id="{E7A09F5D-DEE1-43F5-B9EE-3F0406F18815}"/>
              </a:ext>
            </a:extLst>
          </p:cNvPr>
          <p:cNvSpPr/>
          <p:nvPr/>
        </p:nvSpPr>
        <p:spPr>
          <a:xfrm>
            <a:off x="906517" y="2351903"/>
            <a:ext cx="3838737" cy="962024"/>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a:t>
            </a:r>
            <a:r>
              <a:rPr lang="en-US" sz="1100" dirty="0" err="1">
                <a:solidFill>
                  <a:srgbClr val="008000"/>
                </a:solidFill>
                <a:latin typeface="Consolas" panose="020B0609020204030204" pitchFamily="49" charset="0"/>
              </a:rPr>
              <a:t>inputfile.ii</a:t>
            </a:r>
            <a:r>
              <a:rPr lang="en-US" sz="1100" dirty="0">
                <a:solidFill>
                  <a:srgbClr val="008000"/>
                </a:solidFill>
                <a:latin typeface="Consolas" panose="020B0609020204030204" pitchFamily="49" charset="0"/>
              </a:rPr>
              <a:t> */</a:t>
            </a:r>
            <a:r>
              <a:rPr lang="en-US" sz="1100" dirty="0">
                <a:solidFill>
                  <a:srgbClr val="000000"/>
                </a:solidFill>
                <a:latin typeface="Consolas" panose="020B0609020204030204" pitchFamily="49" charset="0"/>
              </a:rPr>
              <a:t> </a:t>
            </a:r>
          </a:p>
          <a:p>
            <a:endParaRPr lang="en-US" sz="1100" dirty="0">
              <a:solidFill>
                <a:srgbClr val="0000FF"/>
              </a:solidFill>
              <a:latin typeface="Consolas" panose="020B0609020204030204" pitchFamily="49" charset="0"/>
            </a:endParaRPr>
          </a:p>
          <a:p>
            <a:r>
              <a:rPr lang="en-US" sz="1100" dirty="0">
                <a:solidFill>
                  <a:srgbClr val="0000FF"/>
                </a:solidFill>
                <a:latin typeface="Consolas" panose="020B0609020204030204" pitchFamily="49" charset="0"/>
              </a:rPr>
              <a:t>Template &lt;</a:t>
            </a:r>
            <a:r>
              <a:rPr lang="en-US" sz="1100" dirty="0" err="1">
                <a:solidFill>
                  <a:srgbClr val="0000FF"/>
                </a:solidFill>
                <a:latin typeface="Consolas" panose="020B0609020204030204" pitchFamily="49" charset="0"/>
              </a:rPr>
              <a:t>typename</a:t>
            </a:r>
            <a:r>
              <a:rPr lang="en-US" sz="1100" dirty="0">
                <a:solidFill>
                  <a:srgbClr val="0000FF"/>
                </a:solidFill>
                <a:latin typeface="Consolas" panose="020B0609020204030204" pitchFamily="49" charset="0"/>
              </a:rPr>
              <a:t> T&gt;</a:t>
            </a:r>
          </a:p>
          <a:p>
            <a:r>
              <a:rPr lang="en-US" sz="1100" dirty="0">
                <a:solidFill>
                  <a:srgbClr val="0000FF"/>
                </a:solidFill>
                <a:latin typeface="Consolas" panose="020B0609020204030204" pitchFamily="49" charset="0"/>
              </a:rPr>
              <a:t>void</a:t>
            </a:r>
            <a:r>
              <a:rPr lang="en-US" sz="1100" dirty="0">
                <a:solidFill>
                  <a:srgbClr val="000000"/>
                </a:solidFill>
                <a:latin typeface="Consolas" panose="020B0609020204030204" pitchFamily="49" charset="0"/>
              </a:rPr>
              <a:t> </a:t>
            </a:r>
            <a:r>
              <a:rPr lang="en-US" sz="1100" dirty="0" err="1">
                <a:solidFill>
                  <a:srgbClr val="795E26"/>
                </a:solidFill>
                <a:latin typeface="Consolas" panose="020B0609020204030204" pitchFamily="49" charset="0"/>
              </a:rPr>
              <a:t>templateFuncWODefintion</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T x</a:t>
            </a:r>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Tree>
    <p:extLst>
      <p:ext uri="{BB962C8B-B14F-4D97-AF65-F5344CB8AC3E}">
        <p14:creationId xmlns:p14="http://schemas.microsoft.com/office/powerpoint/2010/main" val="2720334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12A8B-D6EA-40A1-97D4-831EEB2462FF}"/>
              </a:ext>
            </a:extLst>
          </p:cNvPr>
          <p:cNvSpPr>
            <a:spLocks noGrp="1"/>
          </p:cNvSpPr>
          <p:nvPr>
            <p:ph type="title"/>
          </p:nvPr>
        </p:nvSpPr>
        <p:spPr>
          <a:xfrm>
            <a:off x="609600" y="481049"/>
            <a:ext cx="10972800" cy="1066800"/>
          </a:xfrm>
        </p:spPr>
        <p:txBody>
          <a:bodyPr>
            <a:normAutofit fontScale="90000"/>
          </a:bodyPr>
          <a:lstStyle/>
          <a:p>
            <a:r>
              <a:rPr lang="en-US" sz="3600" dirty="0"/>
              <a:t>List of Handled </a:t>
            </a:r>
            <a:br>
              <a:rPr lang="en-US" dirty="0"/>
            </a:br>
            <a:r>
              <a:rPr lang="en-US" sz="4900" dirty="0"/>
              <a:t>STL Classes (26 Types)</a:t>
            </a:r>
            <a:br>
              <a:rPr lang="en-US" dirty="0"/>
            </a:br>
            <a:r>
              <a:rPr lang="en-US" sz="2200" dirty="0"/>
              <a:t>Source: https://en.cppreference.com/w/cpp</a:t>
            </a:r>
            <a:endParaRPr lang="en-US" dirty="0"/>
          </a:p>
        </p:txBody>
      </p:sp>
      <p:sp>
        <p:nvSpPr>
          <p:cNvPr id="4" name="Slide Number Placeholder 3">
            <a:extLst>
              <a:ext uri="{FF2B5EF4-FFF2-40B4-BE49-F238E27FC236}">
                <a16:creationId xmlns:a16="http://schemas.microsoft.com/office/drawing/2014/main" id="{05FF6CAB-AC8D-429C-BDAD-0152EEEF8BCD}"/>
              </a:ext>
            </a:extLst>
          </p:cNvPr>
          <p:cNvSpPr>
            <a:spLocks noGrp="1"/>
          </p:cNvSpPr>
          <p:nvPr>
            <p:ph type="sldNum" sz="quarter" idx="12"/>
          </p:nvPr>
        </p:nvSpPr>
        <p:spPr/>
        <p:txBody>
          <a:bodyPr/>
          <a:lstStyle/>
          <a:p>
            <a:fld id="{A496E06F-DA60-4784-8B67-01C6E9F6AD2D}" type="slidenum">
              <a:rPr lang="en-US" smtClean="0"/>
              <a:t>51</a:t>
            </a:fld>
            <a:endParaRPr lang="en-US" dirty="0"/>
          </a:p>
        </p:txBody>
      </p:sp>
      <p:sp>
        <p:nvSpPr>
          <p:cNvPr id="12" name="Rectangle 11">
            <a:extLst>
              <a:ext uri="{FF2B5EF4-FFF2-40B4-BE49-F238E27FC236}">
                <a16:creationId xmlns:a16="http://schemas.microsoft.com/office/drawing/2014/main" id="{505D8578-4E4A-4431-9BBA-BDBCAC305A2E}"/>
              </a:ext>
            </a:extLst>
          </p:cNvPr>
          <p:cNvSpPr/>
          <p:nvPr/>
        </p:nvSpPr>
        <p:spPr>
          <a:xfrm>
            <a:off x="1097280" y="1838976"/>
            <a:ext cx="3545305" cy="4308872"/>
          </a:xfrm>
          <a:prstGeom prst="rect">
            <a:avLst/>
          </a:prstGeom>
        </p:spPr>
        <p:txBody>
          <a:bodyPr wrap="square">
            <a:spAutoFit/>
          </a:bodyPr>
          <a:lstStyle/>
          <a:p>
            <a:r>
              <a:rPr lang="en-US" dirty="0">
                <a:latin typeface="+mj-lt"/>
              </a:rPr>
              <a:t>Containers (16)</a:t>
            </a:r>
          </a:p>
          <a:p>
            <a:pPr marL="457200" indent="-457200">
              <a:buFont typeface="+mj-lt"/>
              <a:buAutoNum type="arabicPeriod"/>
            </a:pPr>
            <a:r>
              <a:rPr lang="en-US" sz="1600" dirty="0">
                <a:latin typeface="Consolas" panose="020B0609020204030204" pitchFamily="49" charset="0"/>
              </a:rPr>
              <a:t>std::vector</a:t>
            </a:r>
          </a:p>
          <a:p>
            <a:pPr marL="457200" indent="-457200">
              <a:buFont typeface="+mj-lt"/>
              <a:buAutoNum type="arabicPeriod"/>
            </a:pPr>
            <a:r>
              <a:rPr lang="en-US" sz="1600" dirty="0">
                <a:latin typeface="Consolas" panose="020B0609020204030204" pitchFamily="49" charset="0"/>
              </a:rPr>
              <a:t>std::deque</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forward_list</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std::list</a:t>
            </a:r>
          </a:p>
          <a:p>
            <a:pPr marL="457200" indent="-457200">
              <a:buFont typeface="+mj-lt"/>
              <a:buAutoNum type="arabicPeriod"/>
            </a:pPr>
            <a:r>
              <a:rPr lang="en-US" sz="1600" dirty="0">
                <a:latin typeface="Consolas" panose="020B0609020204030204" pitchFamily="49" charset="0"/>
              </a:rPr>
              <a:t>std::stack</a:t>
            </a:r>
          </a:p>
          <a:p>
            <a:pPr marL="457200" indent="-457200">
              <a:buFont typeface="+mj-lt"/>
              <a:buAutoNum type="arabicPeriod"/>
            </a:pPr>
            <a:r>
              <a:rPr lang="en-US" sz="1600" dirty="0">
                <a:latin typeface="Consolas" panose="020B0609020204030204" pitchFamily="49" charset="0"/>
              </a:rPr>
              <a:t>std::queue</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priority_queue</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std::set</a:t>
            </a:r>
          </a:p>
          <a:p>
            <a:pPr marL="457200" indent="-457200">
              <a:buFont typeface="+mj-lt"/>
              <a:buAutoNum type="arabicPeriod"/>
            </a:pPr>
            <a:r>
              <a:rPr lang="en-US" sz="1600" dirty="0">
                <a:latin typeface="Consolas" panose="020B0609020204030204" pitchFamily="49" charset="0"/>
              </a:rPr>
              <a:t>std::multiset</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unordered_set</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unordered_multiset</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std::map</a:t>
            </a:r>
          </a:p>
          <a:p>
            <a:pPr marL="457200" indent="-457200">
              <a:buFont typeface="+mj-lt"/>
              <a:buAutoNum type="arabicPeriod"/>
            </a:pPr>
            <a:r>
              <a:rPr lang="en-US" sz="1600" dirty="0">
                <a:latin typeface="Consolas" panose="020B0609020204030204" pitchFamily="49" charset="0"/>
              </a:rPr>
              <a:t>std::multimap</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unordered_map</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unordered_multimap</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std::array</a:t>
            </a:r>
          </a:p>
        </p:txBody>
      </p:sp>
      <p:sp>
        <p:nvSpPr>
          <p:cNvPr id="13" name="Rectangle 12">
            <a:extLst>
              <a:ext uri="{FF2B5EF4-FFF2-40B4-BE49-F238E27FC236}">
                <a16:creationId xmlns:a16="http://schemas.microsoft.com/office/drawing/2014/main" id="{D224E6F0-641F-409E-BD01-D86E643D946A}"/>
              </a:ext>
            </a:extLst>
          </p:cNvPr>
          <p:cNvSpPr/>
          <p:nvPr/>
        </p:nvSpPr>
        <p:spPr>
          <a:xfrm>
            <a:off x="6096000" y="1838976"/>
            <a:ext cx="3545305" cy="861774"/>
          </a:xfrm>
          <a:prstGeom prst="rect">
            <a:avLst/>
          </a:prstGeom>
        </p:spPr>
        <p:txBody>
          <a:bodyPr wrap="square">
            <a:spAutoFit/>
          </a:bodyPr>
          <a:lstStyle/>
          <a:p>
            <a:r>
              <a:rPr lang="en-US" dirty="0">
                <a:latin typeface="+mj-lt"/>
              </a:rPr>
              <a:t>Utility (2)</a:t>
            </a:r>
          </a:p>
          <a:p>
            <a:pPr marL="457200" indent="-457200">
              <a:buFont typeface="+mj-lt"/>
              <a:buAutoNum type="arabicPeriod"/>
            </a:pPr>
            <a:r>
              <a:rPr lang="en-US" sz="1600" dirty="0">
                <a:latin typeface="Consolas" panose="020B0609020204030204" pitchFamily="49" charset="0"/>
              </a:rPr>
              <a:t>std::pair</a:t>
            </a:r>
          </a:p>
          <a:p>
            <a:pPr marL="457200" indent="-457200">
              <a:buFont typeface="+mj-lt"/>
              <a:buAutoNum type="arabicPeriod"/>
            </a:pPr>
            <a:r>
              <a:rPr lang="en-US" sz="1600" dirty="0">
                <a:latin typeface="Consolas" panose="020B0609020204030204" pitchFamily="49" charset="0"/>
              </a:rPr>
              <a:t>std::tuple</a:t>
            </a:r>
          </a:p>
        </p:txBody>
      </p:sp>
      <p:sp>
        <p:nvSpPr>
          <p:cNvPr id="14" name="Rectangle 13">
            <a:extLst>
              <a:ext uri="{FF2B5EF4-FFF2-40B4-BE49-F238E27FC236}">
                <a16:creationId xmlns:a16="http://schemas.microsoft.com/office/drawing/2014/main" id="{35A38CB2-4CED-4096-8D0C-306224A16A31}"/>
              </a:ext>
            </a:extLst>
          </p:cNvPr>
          <p:cNvSpPr/>
          <p:nvPr/>
        </p:nvSpPr>
        <p:spPr>
          <a:xfrm>
            <a:off x="6096000" y="2784059"/>
            <a:ext cx="3545305" cy="1107996"/>
          </a:xfrm>
          <a:prstGeom prst="rect">
            <a:avLst/>
          </a:prstGeom>
        </p:spPr>
        <p:txBody>
          <a:bodyPr wrap="square">
            <a:spAutoFit/>
          </a:bodyPr>
          <a:lstStyle/>
          <a:p>
            <a:r>
              <a:rPr lang="en-US" dirty="0">
                <a:latin typeface="+mj-lt"/>
              </a:rPr>
              <a:t>Strings (3)</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basic_string</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std::string</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wstring</a:t>
            </a:r>
            <a:endParaRPr lang="en-US" sz="1600" dirty="0">
              <a:latin typeface="Consolas" panose="020B0609020204030204" pitchFamily="49" charset="0"/>
            </a:endParaRPr>
          </a:p>
        </p:txBody>
      </p:sp>
      <p:sp>
        <p:nvSpPr>
          <p:cNvPr id="15" name="Rectangle 14">
            <a:extLst>
              <a:ext uri="{FF2B5EF4-FFF2-40B4-BE49-F238E27FC236}">
                <a16:creationId xmlns:a16="http://schemas.microsoft.com/office/drawing/2014/main" id="{DC15EE58-246F-4E8E-BB92-D22292148BCB}"/>
              </a:ext>
            </a:extLst>
          </p:cNvPr>
          <p:cNvSpPr/>
          <p:nvPr/>
        </p:nvSpPr>
        <p:spPr>
          <a:xfrm>
            <a:off x="6096000" y="3975364"/>
            <a:ext cx="3545305" cy="861774"/>
          </a:xfrm>
          <a:prstGeom prst="rect">
            <a:avLst/>
          </a:prstGeom>
        </p:spPr>
        <p:txBody>
          <a:bodyPr wrap="square">
            <a:spAutoFit/>
          </a:bodyPr>
          <a:lstStyle/>
          <a:p>
            <a:r>
              <a:rPr lang="en-US" dirty="0">
                <a:latin typeface="+mj-lt"/>
              </a:rPr>
              <a:t>Smart Pointers (2)</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unique_ptr</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shared_ptr</a:t>
            </a:r>
            <a:endParaRPr lang="en-US" sz="1600" dirty="0">
              <a:latin typeface="Consolas" panose="020B0609020204030204" pitchFamily="49" charset="0"/>
            </a:endParaRPr>
          </a:p>
        </p:txBody>
      </p:sp>
      <p:sp>
        <p:nvSpPr>
          <p:cNvPr id="8" name="Rectangle 7">
            <a:extLst>
              <a:ext uri="{FF2B5EF4-FFF2-40B4-BE49-F238E27FC236}">
                <a16:creationId xmlns:a16="http://schemas.microsoft.com/office/drawing/2014/main" id="{9898CD8B-F890-4B38-9052-48DDDB157E6B}"/>
              </a:ext>
            </a:extLst>
          </p:cNvPr>
          <p:cNvSpPr/>
          <p:nvPr/>
        </p:nvSpPr>
        <p:spPr>
          <a:xfrm>
            <a:off x="6096000" y="4920447"/>
            <a:ext cx="3545305" cy="1354217"/>
          </a:xfrm>
          <a:prstGeom prst="rect">
            <a:avLst/>
          </a:prstGeom>
        </p:spPr>
        <p:txBody>
          <a:bodyPr wrap="square">
            <a:spAutoFit/>
          </a:bodyPr>
          <a:lstStyle/>
          <a:p>
            <a:r>
              <a:rPr lang="en-US" dirty="0">
                <a:latin typeface="+mj-lt"/>
              </a:rPr>
              <a:t>Stream (3)</a:t>
            </a: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ostream</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istream</a:t>
            </a:r>
            <a:endParaRPr lang="en-US" sz="1600" dirty="0">
              <a:latin typeface="Consolas" panose="020B0609020204030204" pitchFamily="49" charset="0"/>
            </a:endParaRPr>
          </a:p>
          <a:p>
            <a:pPr marL="457200" indent="-457200">
              <a:buFont typeface="+mj-lt"/>
              <a:buAutoNum type="arabicPeriod"/>
            </a:pPr>
            <a:r>
              <a:rPr lang="en-US" sz="1600" dirty="0">
                <a:latin typeface="Consolas" panose="020B0609020204030204" pitchFamily="49" charset="0"/>
              </a:rPr>
              <a:t>std::</a:t>
            </a:r>
            <a:r>
              <a:rPr lang="en-US" sz="1600" dirty="0" err="1">
                <a:latin typeface="Consolas" panose="020B0609020204030204" pitchFamily="49" charset="0"/>
              </a:rPr>
              <a:t>stringstream</a:t>
            </a:r>
            <a:endParaRPr lang="en-US" sz="1600" dirty="0">
              <a:latin typeface="Consolas" panose="020B0609020204030204" pitchFamily="49" charset="0"/>
            </a:endParaRPr>
          </a:p>
          <a:p>
            <a:pPr marL="457200" indent="-457200">
              <a:buFont typeface="+mj-lt"/>
              <a:buAutoNum type="arabicPeriod"/>
            </a:pPr>
            <a:endParaRPr lang="en-US" sz="1600" dirty="0">
              <a:latin typeface="Consolas" panose="020B0609020204030204" pitchFamily="49" charset="0"/>
            </a:endParaRPr>
          </a:p>
        </p:txBody>
      </p:sp>
    </p:spTree>
    <p:extLst>
      <p:ext uri="{BB962C8B-B14F-4D97-AF65-F5344CB8AC3E}">
        <p14:creationId xmlns:p14="http://schemas.microsoft.com/office/powerpoint/2010/main" val="19269102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Limitation #1 of the Previous Approach (CITRUS)</a:t>
            </a:r>
            <a:br>
              <a:rPr lang="en-US" sz="3600" b="1" dirty="0">
                <a:solidFill>
                  <a:srgbClr val="373545"/>
                </a:solidFill>
              </a:rPr>
            </a:br>
            <a:r>
              <a:rPr lang="en-US" sz="3600" b="1" dirty="0">
                <a:solidFill>
                  <a:srgbClr val="373545"/>
                </a:solidFill>
              </a:rPr>
              <a:t>Method Redefinition Problem in </a:t>
            </a:r>
            <a:r>
              <a:rPr lang="en-US" sz="3600" b="1" dirty="0">
                <a:solidFill>
                  <a:srgbClr val="373545"/>
                </a:solidFill>
                <a:latin typeface="Consolas" panose="020B0609020204030204" pitchFamily="49" charset="0"/>
              </a:rPr>
              <a:t>clip</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52</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440996"/>
          </a:xfrm>
        </p:spPr>
        <p:txBody>
          <a:bodyPr>
            <a:normAutofit/>
          </a:bodyPr>
          <a:lstStyle/>
          <a:p>
            <a:r>
              <a:rPr lang="en-US" sz="2000" dirty="0"/>
              <a:t>Including all header files can cause </a:t>
            </a:r>
            <a:r>
              <a:rPr lang="en-US" sz="2400" b="1" dirty="0"/>
              <a:t>uncompilable error when compiling the test case file</a:t>
            </a:r>
            <a:endParaRPr lang="en-US" sz="2000" b="1" dirty="0"/>
          </a:p>
          <a:p>
            <a:pPr lvl="1"/>
            <a:r>
              <a:rPr lang="en-US" sz="1800" dirty="0"/>
              <a:t>Example of uncompilable error that occurs when applying CITRUS on </a:t>
            </a:r>
            <a:r>
              <a:rPr lang="en-US" sz="1800" dirty="0">
                <a:latin typeface="Consolas" panose="020B0609020204030204" pitchFamily="49" charset="0"/>
              </a:rPr>
              <a:t>clip</a:t>
            </a:r>
            <a:r>
              <a:rPr lang="en-US" sz="1600" dirty="0"/>
              <a:t>:</a:t>
            </a:r>
          </a:p>
        </p:txBody>
      </p:sp>
      <p:sp>
        <p:nvSpPr>
          <p:cNvPr id="19" name="Rectangle 18">
            <a:extLst>
              <a:ext uri="{FF2B5EF4-FFF2-40B4-BE49-F238E27FC236}">
                <a16:creationId xmlns:a16="http://schemas.microsoft.com/office/drawing/2014/main" id="{AB612F24-0CAB-46F6-80CC-27A6097D8049}"/>
              </a:ext>
            </a:extLst>
          </p:cNvPr>
          <p:cNvSpPr/>
          <p:nvPr/>
        </p:nvSpPr>
        <p:spPr>
          <a:xfrm>
            <a:off x="820845" y="2223401"/>
            <a:ext cx="4539255" cy="1713338"/>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100" b="1" dirty="0">
                <a:solidFill>
                  <a:srgbClr val="008000"/>
                </a:solidFill>
                <a:latin typeface="Consolas" panose="020B0609020204030204" pitchFamily="49" charset="0"/>
              </a:rPr>
              <a:t>// file: </a:t>
            </a:r>
            <a:r>
              <a:rPr lang="en-US" sz="1100" b="1" dirty="0" err="1">
                <a:solidFill>
                  <a:srgbClr val="008000"/>
                </a:solidFill>
                <a:latin typeface="Consolas" panose="020B0609020204030204" pitchFamily="49" charset="0"/>
              </a:rPr>
              <a:t>stringutil.h</a:t>
            </a:r>
            <a:endParaRPr lang="en-US" sz="1100" b="1" dirty="0">
              <a:solidFill>
                <a:srgbClr val="008000"/>
              </a:solidFill>
              <a:latin typeface="Consolas" panose="020B0609020204030204" pitchFamily="49" charset="0"/>
            </a:endParaRPr>
          </a:p>
          <a:p>
            <a:endParaRPr lang="en-US" sz="1100" b="1" dirty="0">
              <a:solidFill>
                <a:srgbClr val="008000"/>
              </a:solidFill>
              <a:latin typeface="Consolas" panose="020B0609020204030204" pitchFamily="49" charset="0"/>
            </a:endParaRPr>
          </a:p>
          <a:p>
            <a:r>
              <a:rPr lang="en-US" sz="1100" dirty="0">
                <a:solidFill>
                  <a:srgbClr val="AF00DB"/>
                </a:solidFill>
                <a:latin typeface="Consolas" panose="020B0609020204030204" pitchFamily="49" charset="0"/>
              </a:rPr>
              <a:t>#</a:t>
            </a:r>
            <a:r>
              <a:rPr lang="en-US" sz="1100" dirty="0" err="1">
                <a:solidFill>
                  <a:srgbClr val="AF00DB"/>
                </a:solidFill>
                <a:latin typeface="Consolas" panose="020B0609020204030204" pitchFamily="49" charset="0"/>
              </a:rPr>
              <a:t>ifndef</a:t>
            </a:r>
            <a:r>
              <a:rPr lang="en-US" sz="1100" dirty="0">
                <a:solidFill>
                  <a:srgbClr val="0000FF"/>
                </a:solidFill>
                <a:latin typeface="Consolas" panose="020B0609020204030204" pitchFamily="49" charset="0"/>
              </a:rPr>
              <a:t> _FNORD_BASE_STRINGUTIL_H_</a:t>
            </a:r>
            <a:endParaRPr lang="en-US" sz="1100" dirty="0">
              <a:solidFill>
                <a:srgbClr val="000000"/>
              </a:solidFill>
              <a:latin typeface="Consolas" panose="020B0609020204030204" pitchFamily="49" charset="0"/>
            </a:endParaRPr>
          </a:p>
          <a:p>
            <a:r>
              <a:rPr lang="en-US" sz="1100" dirty="0">
                <a:solidFill>
                  <a:srgbClr val="AF00DB"/>
                </a:solidFill>
                <a:latin typeface="Consolas" panose="020B0609020204030204" pitchFamily="49" charset="0"/>
              </a:rPr>
              <a:t>#define</a:t>
            </a:r>
            <a:r>
              <a:rPr lang="en-US" sz="1100" dirty="0">
                <a:solidFill>
                  <a:srgbClr val="0000FF"/>
                </a:solidFill>
                <a:latin typeface="Consolas" panose="020B0609020204030204" pitchFamily="49" charset="0"/>
              </a:rPr>
              <a:t> _FNORD_BASE_STRINGUTIL_H_</a:t>
            </a:r>
            <a:endParaRPr lang="en-US" sz="1100" dirty="0">
              <a:solidFill>
                <a:srgbClr val="000000"/>
              </a:solidFill>
              <a:latin typeface="Consolas" panose="020B0609020204030204" pitchFamily="49" charset="0"/>
            </a:endParaRPr>
          </a:p>
          <a:p>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a:t>
            </a:r>
          </a:p>
          <a:p>
            <a:endParaRPr lang="en-US" sz="1100" dirty="0">
              <a:solidFill>
                <a:srgbClr val="AF00DB"/>
              </a:solidFill>
              <a:latin typeface="Consolas" panose="020B0609020204030204" pitchFamily="49" charset="0"/>
            </a:endParaRPr>
          </a:p>
          <a:p>
            <a:r>
              <a:rPr lang="en-US" sz="1100" dirty="0">
                <a:solidFill>
                  <a:srgbClr val="AF00DB"/>
                </a:solidFill>
                <a:latin typeface="Consolas" panose="020B0609020204030204" pitchFamily="49" charset="0"/>
              </a:rPr>
              <a:t>#include</a:t>
            </a:r>
            <a:r>
              <a:rPr lang="en-US" sz="1100" dirty="0">
                <a:solidFill>
                  <a:srgbClr val="0000FF"/>
                </a:solidFill>
                <a:latin typeface="Consolas" panose="020B0609020204030204" pitchFamily="49" charset="0"/>
              </a:rPr>
              <a:t> </a:t>
            </a:r>
            <a:r>
              <a:rPr lang="en-US" sz="1100" dirty="0">
                <a:solidFill>
                  <a:srgbClr val="A31515"/>
                </a:solidFill>
                <a:latin typeface="Consolas" panose="020B0609020204030204" pitchFamily="49" charset="0"/>
              </a:rPr>
              <a:t>“stringutil_impl.hpp"</a:t>
            </a:r>
            <a:endParaRPr lang="en-US" sz="1100" dirty="0">
              <a:solidFill>
                <a:srgbClr val="000000"/>
              </a:solidFill>
              <a:latin typeface="Consolas" panose="020B0609020204030204" pitchFamily="49" charset="0"/>
            </a:endParaRPr>
          </a:p>
          <a:p>
            <a:r>
              <a:rPr lang="en-US" sz="1100" dirty="0">
                <a:solidFill>
                  <a:srgbClr val="AF00DB"/>
                </a:solidFill>
                <a:latin typeface="Consolas" panose="020B0609020204030204" pitchFamily="49" charset="0"/>
              </a:rPr>
              <a:t>#endif</a:t>
            </a:r>
            <a:endParaRPr lang="en-US" sz="1100" dirty="0">
              <a:solidFill>
                <a:srgbClr val="000000"/>
              </a:solidFill>
              <a:latin typeface="Consolas" panose="020B0609020204030204" pitchFamily="49" charset="0"/>
            </a:endParaRPr>
          </a:p>
        </p:txBody>
      </p:sp>
      <p:sp>
        <p:nvSpPr>
          <p:cNvPr id="20" name="Rectangle 19">
            <a:extLst>
              <a:ext uri="{FF2B5EF4-FFF2-40B4-BE49-F238E27FC236}">
                <a16:creationId xmlns:a16="http://schemas.microsoft.com/office/drawing/2014/main" id="{29E8AD2D-5FF3-4B8E-A27E-D02E3EBC1233}"/>
              </a:ext>
            </a:extLst>
          </p:cNvPr>
          <p:cNvSpPr/>
          <p:nvPr/>
        </p:nvSpPr>
        <p:spPr>
          <a:xfrm>
            <a:off x="7007041" y="2504105"/>
            <a:ext cx="4993299" cy="1357323"/>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100" b="1" dirty="0">
                <a:solidFill>
                  <a:srgbClr val="008000"/>
                </a:solidFill>
                <a:latin typeface="Consolas" panose="020B0609020204030204" pitchFamily="49" charset="0"/>
              </a:rPr>
              <a:t>// file: </a:t>
            </a:r>
            <a:r>
              <a:rPr lang="en-US" sz="1100" b="1" dirty="0" err="1">
                <a:solidFill>
                  <a:srgbClr val="008000"/>
                </a:solidFill>
                <a:latin typeface="Consolas" panose="020B0609020204030204" pitchFamily="49" charset="0"/>
              </a:rPr>
              <a:t>stringutil_impl.h</a:t>
            </a:r>
            <a:endParaRPr lang="en-US" sz="1100" b="1" dirty="0">
              <a:solidFill>
                <a:srgbClr val="008000"/>
              </a:solidFill>
              <a:latin typeface="Consolas" panose="020B0609020204030204" pitchFamily="49" charset="0"/>
            </a:endParaRPr>
          </a:p>
          <a:p>
            <a:endParaRPr lang="en-US" sz="1100" dirty="0">
              <a:solidFill>
                <a:srgbClr val="0000FF"/>
              </a:solidFill>
              <a:latin typeface="Consolas" panose="020B0609020204030204" pitchFamily="49" charset="0"/>
            </a:endParaRPr>
          </a:p>
          <a:p>
            <a:r>
              <a:rPr lang="en-US" sz="1100" dirty="0">
                <a:solidFill>
                  <a:srgbClr val="0000FF"/>
                </a:solidFill>
                <a:latin typeface="Consolas" panose="020B0609020204030204" pitchFamily="49" charset="0"/>
              </a:rPr>
              <a:t>template</a:t>
            </a:r>
            <a:r>
              <a:rPr lang="en-US" sz="1100" dirty="0">
                <a:solidFill>
                  <a:srgbClr val="000000"/>
                </a:solidFill>
                <a:latin typeface="Consolas" panose="020B0609020204030204" pitchFamily="49" charset="0"/>
              </a:rPr>
              <a:t> &lt;</a:t>
            </a:r>
            <a:r>
              <a:rPr lang="en-US" sz="1100" dirty="0" err="1">
                <a:solidFill>
                  <a:srgbClr val="0000FF"/>
                </a:solidFill>
                <a:latin typeface="Consolas" panose="020B0609020204030204" pitchFamily="49" charset="0"/>
              </a:rPr>
              <a:t>typename</a:t>
            </a: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T</a:t>
            </a:r>
            <a:r>
              <a:rPr lang="en-US" sz="1100" dirty="0">
                <a:solidFill>
                  <a:srgbClr val="000000"/>
                </a:solidFill>
                <a:latin typeface="Consolas" panose="020B0609020204030204" pitchFamily="49" charset="0"/>
              </a:rPr>
              <a:t>&gt;</a:t>
            </a:r>
          </a:p>
          <a:p>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vector</a:t>
            </a:r>
            <a:r>
              <a:rPr lang="en-US" sz="1100" dirty="0">
                <a:solidFill>
                  <a:srgbClr val="000000"/>
                </a:solidFill>
                <a:latin typeface="Consolas" panose="020B0609020204030204" pitchFamily="49" charset="0"/>
              </a:rPr>
              <a:t>&lt;</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string</a:t>
            </a:r>
            <a:r>
              <a:rPr lang="en-US" sz="1100" dirty="0">
                <a:solidFill>
                  <a:srgbClr val="000000"/>
                </a:solidFill>
                <a:latin typeface="Consolas" panose="020B0609020204030204" pitchFamily="49" charset="0"/>
              </a:rPr>
              <a:t>&gt; </a:t>
            </a:r>
            <a:r>
              <a:rPr lang="en-US" sz="1100" dirty="0" err="1">
                <a:solidFill>
                  <a:srgbClr val="267F99"/>
                </a:solidFill>
                <a:latin typeface="Consolas" panose="020B0609020204030204" pitchFamily="49" charset="0"/>
              </a:rPr>
              <a:t>StringUtil</a:t>
            </a:r>
            <a:r>
              <a:rPr lang="en-US" sz="1100" dirty="0">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toStringV</a:t>
            </a:r>
            <a:r>
              <a:rPr lang="en-US" sz="1100" dirty="0">
                <a:solidFill>
                  <a:srgbClr val="000000"/>
                </a:solidFill>
                <a:latin typeface="Consolas" panose="020B0609020204030204" pitchFamily="49" charset="0"/>
              </a:rPr>
              <a:t>(</a:t>
            </a:r>
            <a:r>
              <a:rPr lang="en-US" sz="1100" dirty="0">
                <a:solidFill>
                  <a:srgbClr val="267F99"/>
                </a:solidFill>
                <a:latin typeface="Consolas" panose="020B0609020204030204" pitchFamily="49" charset="0"/>
              </a:rPr>
              <a:t>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values</a:t>
            </a:r>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a:t>
            </a:r>
          </a:p>
          <a:p>
            <a:endParaRPr lang="en-US" sz="1100" dirty="0">
              <a:solidFill>
                <a:srgbClr val="0000FF"/>
              </a:solidFill>
              <a:latin typeface="Consolas" panose="020B0609020204030204" pitchFamily="49" charset="0"/>
            </a:endParaRPr>
          </a:p>
        </p:txBody>
      </p:sp>
      <p:sp>
        <p:nvSpPr>
          <p:cNvPr id="21" name="Rectangle 20">
            <a:extLst>
              <a:ext uri="{FF2B5EF4-FFF2-40B4-BE49-F238E27FC236}">
                <a16:creationId xmlns:a16="http://schemas.microsoft.com/office/drawing/2014/main" id="{C26935F7-064B-49D2-A192-071DB3BDEBC7}"/>
              </a:ext>
            </a:extLst>
          </p:cNvPr>
          <p:cNvSpPr/>
          <p:nvPr/>
        </p:nvSpPr>
        <p:spPr>
          <a:xfrm>
            <a:off x="161800" y="4513720"/>
            <a:ext cx="3405803" cy="1703101"/>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100" b="1" dirty="0">
                <a:solidFill>
                  <a:srgbClr val="008000"/>
                </a:solidFill>
                <a:latin typeface="Consolas" panose="020B0609020204030204" pitchFamily="49" charset="0"/>
              </a:rPr>
              <a:t>// file: test_case.cpp</a:t>
            </a:r>
          </a:p>
          <a:p>
            <a:endParaRPr lang="en-US" sz="1100" dirty="0">
              <a:solidFill>
                <a:srgbClr val="AF00DB"/>
              </a:solidFill>
              <a:latin typeface="Consolas" panose="020B0609020204030204" pitchFamily="49" charset="0"/>
            </a:endParaRPr>
          </a:p>
          <a:p>
            <a:r>
              <a:rPr lang="en-US" sz="1100" dirty="0">
                <a:solidFill>
                  <a:srgbClr val="AF00DB"/>
                </a:solidFill>
                <a:latin typeface="Consolas" panose="020B0609020204030204" pitchFamily="49" charset="0"/>
              </a:rPr>
              <a:t>#include</a:t>
            </a:r>
            <a:r>
              <a:rPr lang="en-US" sz="1100" dirty="0">
                <a:solidFill>
                  <a:srgbClr val="0000FF"/>
                </a:solidFill>
                <a:latin typeface="Consolas" panose="020B0609020204030204" pitchFamily="49" charset="0"/>
              </a:rPr>
              <a:t> </a:t>
            </a:r>
            <a:r>
              <a:rPr lang="en-US" sz="1100" dirty="0">
                <a:solidFill>
                  <a:srgbClr val="A31515"/>
                </a:solidFill>
                <a:latin typeface="Consolas" panose="020B0609020204030204" pitchFamily="49" charset="0"/>
              </a:rPr>
              <a:t>“</a:t>
            </a:r>
            <a:r>
              <a:rPr lang="en-US" sz="1100" dirty="0" err="1">
                <a:solidFill>
                  <a:srgbClr val="A31515"/>
                </a:solidFill>
                <a:latin typeface="Consolas" panose="020B0609020204030204" pitchFamily="49" charset="0"/>
              </a:rPr>
              <a:t>stringutil.h</a:t>
            </a:r>
            <a:r>
              <a:rPr lang="en-US" sz="1100" dirty="0">
                <a:solidFill>
                  <a:srgbClr val="A31515"/>
                </a:solidFill>
                <a:latin typeface="Consolas" panose="020B0609020204030204" pitchFamily="49" charset="0"/>
              </a:rPr>
              <a:t>“</a:t>
            </a:r>
          </a:p>
          <a:p>
            <a:r>
              <a:rPr lang="en-US" sz="1100" dirty="0">
                <a:solidFill>
                  <a:srgbClr val="AF00DB"/>
                </a:solidFill>
                <a:latin typeface="Consolas" panose="020B0609020204030204" pitchFamily="49" charset="0"/>
              </a:rPr>
              <a:t>#include</a:t>
            </a:r>
            <a:r>
              <a:rPr lang="en-US" sz="1100" dirty="0">
                <a:solidFill>
                  <a:srgbClr val="0000FF"/>
                </a:solidFill>
                <a:latin typeface="Consolas" panose="020B0609020204030204" pitchFamily="49" charset="0"/>
              </a:rPr>
              <a:t> </a:t>
            </a:r>
            <a:r>
              <a:rPr lang="en-US" sz="1100" dirty="0">
                <a:solidFill>
                  <a:srgbClr val="A31515"/>
                </a:solidFill>
                <a:latin typeface="Consolas" panose="020B0609020204030204" pitchFamily="49" charset="0"/>
              </a:rPr>
              <a:t>“</a:t>
            </a:r>
            <a:r>
              <a:rPr lang="en-US" sz="1100" dirty="0" err="1">
                <a:solidFill>
                  <a:srgbClr val="A31515"/>
                </a:solidFill>
                <a:latin typeface="Consolas" panose="020B0609020204030204" pitchFamily="49" charset="0"/>
              </a:rPr>
              <a:t>stringutil_impl.h</a:t>
            </a:r>
            <a:r>
              <a:rPr lang="en-US" sz="1100" dirty="0">
                <a:solidFill>
                  <a:srgbClr val="A31515"/>
                </a:solidFill>
                <a:latin typeface="Consolas" panose="020B0609020204030204" pitchFamily="49" charset="0"/>
              </a:rPr>
              <a:t>"</a:t>
            </a:r>
            <a:endParaRPr lang="en-US" sz="1100" dirty="0">
              <a:solidFill>
                <a:srgbClr val="000000"/>
              </a:solidFill>
              <a:latin typeface="Consolas" panose="020B0609020204030204" pitchFamily="49" charset="0"/>
            </a:endParaRPr>
          </a:p>
          <a:p>
            <a:r>
              <a:rPr lang="en-US" sz="1100" dirty="0">
                <a:solidFill>
                  <a:srgbClr val="000000"/>
                </a:solidFill>
                <a:latin typeface="Consolas" panose="020B0609020204030204" pitchFamily="49" charset="0"/>
              </a:rPr>
              <a:t>... </a:t>
            </a:r>
            <a:r>
              <a:rPr lang="en-US" sz="1100" dirty="0">
                <a:solidFill>
                  <a:srgbClr val="008000"/>
                </a:solidFill>
                <a:latin typeface="Consolas" panose="020B0609020204030204" pitchFamily="49" charset="0"/>
              </a:rPr>
              <a:t>// include other header files</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p:txBody>
      </p:sp>
      <p:sp>
        <p:nvSpPr>
          <p:cNvPr id="22" name="Rectangle 21">
            <a:extLst>
              <a:ext uri="{FF2B5EF4-FFF2-40B4-BE49-F238E27FC236}">
                <a16:creationId xmlns:a16="http://schemas.microsoft.com/office/drawing/2014/main" id="{153F1A4E-ECFC-4673-BD43-C60DF7E02F68}"/>
              </a:ext>
            </a:extLst>
          </p:cNvPr>
          <p:cNvSpPr/>
          <p:nvPr/>
        </p:nvSpPr>
        <p:spPr>
          <a:xfrm>
            <a:off x="6861792" y="5229729"/>
            <a:ext cx="4919670" cy="882539"/>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Uncompilable Error Message</a:t>
            </a:r>
          </a:p>
          <a:p>
            <a:r>
              <a:rPr lang="en-US" sz="1100" b="1" dirty="0">
                <a:solidFill>
                  <a:srgbClr val="FF0000"/>
                </a:solidFill>
                <a:latin typeface="Consolas" panose="020B0609020204030204" pitchFamily="49" charset="0"/>
              </a:rPr>
              <a:t>error: redefinition of '</a:t>
            </a:r>
            <a:r>
              <a:rPr lang="en-US" sz="1100" b="1" dirty="0" err="1">
                <a:solidFill>
                  <a:srgbClr val="FF0000"/>
                </a:solidFill>
                <a:latin typeface="Consolas" panose="020B0609020204030204" pitchFamily="49" charset="0"/>
              </a:rPr>
              <a:t>toStringV</a:t>
            </a:r>
            <a:r>
              <a:rPr lang="en-US" sz="1100" b="1" dirty="0">
                <a:solidFill>
                  <a:srgbClr val="FF0000"/>
                </a:solidFill>
                <a:latin typeface="Consolas" panose="020B0609020204030204" pitchFamily="49" charset="0"/>
              </a:rPr>
              <a:t>'</a:t>
            </a:r>
          </a:p>
          <a:p>
            <a:r>
              <a:rPr lang="en-US" sz="1100" dirty="0">
                <a:solidFill>
                  <a:srgbClr val="FF0000"/>
                </a:solidFill>
                <a:latin typeface="Consolas" panose="020B0609020204030204" pitchFamily="49" charset="0"/>
              </a:rPr>
              <a:t>std::vector&lt;std::string&gt; </a:t>
            </a:r>
            <a:r>
              <a:rPr lang="en-US" sz="1100" dirty="0" err="1">
                <a:solidFill>
                  <a:srgbClr val="FF0000"/>
                </a:solidFill>
                <a:latin typeface="Consolas" panose="020B0609020204030204" pitchFamily="49" charset="0"/>
              </a:rPr>
              <a:t>StringUtil</a:t>
            </a:r>
            <a:r>
              <a:rPr lang="en-US" sz="1100" dirty="0">
                <a:solidFill>
                  <a:srgbClr val="FF0000"/>
                </a:solidFill>
                <a:latin typeface="Consolas" panose="020B0609020204030204" pitchFamily="49" charset="0"/>
              </a:rPr>
              <a:t>::</a:t>
            </a:r>
            <a:r>
              <a:rPr lang="en-US" sz="1100" dirty="0" err="1">
                <a:solidFill>
                  <a:srgbClr val="FF0000"/>
                </a:solidFill>
                <a:latin typeface="Consolas" panose="020B0609020204030204" pitchFamily="49" charset="0"/>
              </a:rPr>
              <a:t>toStringV</a:t>
            </a:r>
            <a:r>
              <a:rPr lang="en-US" sz="1100" dirty="0">
                <a:solidFill>
                  <a:srgbClr val="FF0000"/>
                </a:solidFill>
                <a:latin typeface="Consolas" panose="020B0609020204030204" pitchFamily="49" charset="0"/>
              </a:rPr>
              <a:t>(T... values) {</a:t>
            </a:r>
          </a:p>
          <a:p>
            <a:r>
              <a:rPr lang="en-US" sz="1100" dirty="0">
                <a:solidFill>
                  <a:srgbClr val="FF0000"/>
                </a:solidFill>
                <a:latin typeface="Consolas" panose="020B0609020204030204" pitchFamily="49" charset="0"/>
              </a:rPr>
              <a:t>                                     ^</a:t>
            </a:r>
          </a:p>
          <a:p>
            <a:r>
              <a:rPr lang="en-US" sz="1100" dirty="0">
                <a:solidFill>
                  <a:srgbClr val="FF0000"/>
                </a:solidFill>
                <a:latin typeface="Consolas" panose="020B0609020204030204" pitchFamily="49" charset="0"/>
              </a:rPr>
              <a:t>...</a:t>
            </a:r>
          </a:p>
        </p:txBody>
      </p:sp>
      <p:sp>
        <p:nvSpPr>
          <p:cNvPr id="26" name="Rectangle: Rounded Corners 25">
            <a:extLst>
              <a:ext uri="{FF2B5EF4-FFF2-40B4-BE49-F238E27FC236}">
                <a16:creationId xmlns:a16="http://schemas.microsoft.com/office/drawing/2014/main" id="{DDCFFD2E-7718-4B87-A289-520B4B99A3F3}"/>
              </a:ext>
            </a:extLst>
          </p:cNvPr>
          <p:cNvSpPr/>
          <p:nvPr/>
        </p:nvSpPr>
        <p:spPr>
          <a:xfrm>
            <a:off x="714829" y="3405603"/>
            <a:ext cx="4771571" cy="306385"/>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F4140351-11B1-49A7-A968-1BAC7FC20F18}"/>
              </a:ext>
            </a:extLst>
          </p:cNvPr>
          <p:cNvSpPr/>
          <p:nvPr/>
        </p:nvSpPr>
        <p:spPr>
          <a:xfrm>
            <a:off x="6943209" y="2831425"/>
            <a:ext cx="5163147" cy="458915"/>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00C40038-E24B-48EF-87CB-20A8F4984B89}"/>
              </a:ext>
            </a:extLst>
          </p:cNvPr>
          <p:cNvSpPr/>
          <p:nvPr/>
        </p:nvSpPr>
        <p:spPr>
          <a:xfrm>
            <a:off x="27536" y="4894190"/>
            <a:ext cx="2998602" cy="335539"/>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3CD77E-9125-4F16-A2FA-12588737AB69}"/>
              </a:ext>
            </a:extLst>
          </p:cNvPr>
          <p:cNvSpPr/>
          <p:nvPr/>
        </p:nvSpPr>
        <p:spPr>
          <a:xfrm>
            <a:off x="6554151" y="3279441"/>
            <a:ext cx="3394266" cy="491455"/>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400" b="1" dirty="0">
                <a:highlight>
                  <a:srgbClr val="FFFF00"/>
                </a:highlight>
              </a:rPr>
              <a:t>1.</a:t>
            </a:r>
            <a:r>
              <a:rPr lang="en-US" sz="1400" dirty="0">
                <a:highlight>
                  <a:srgbClr val="FFFF00"/>
                </a:highlight>
              </a:rPr>
              <a:t> </a:t>
            </a:r>
            <a:r>
              <a:rPr lang="en-US" sz="1400" dirty="0"/>
              <a:t>Function </a:t>
            </a:r>
            <a:r>
              <a:rPr lang="en-US" sz="1400" dirty="0" err="1">
                <a:solidFill>
                  <a:srgbClr val="795E26"/>
                </a:solidFill>
                <a:latin typeface="Consolas" panose="020B0609020204030204" pitchFamily="49" charset="0"/>
              </a:rPr>
              <a:t>toStringV</a:t>
            </a:r>
            <a:r>
              <a:rPr lang="en-US" sz="1400" dirty="0"/>
              <a:t> is defined in file </a:t>
            </a:r>
            <a:r>
              <a:rPr lang="en-US" sz="1400" dirty="0" err="1">
                <a:solidFill>
                  <a:srgbClr val="008000"/>
                </a:solidFill>
                <a:latin typeface="Consolas" panose="020B0609020204030204" pitchFamily="49" charset="0"/>
              </a:rPr>
              <a:t>stringutil_impl.h</a:t>
            </a:r>
            <a:endParaRPr lang="en-US" sz="1400" dirty="0"/>
          </a:p>
        </p:txBody>
      </p:sp>
      <p:sp>
        <p:nvSpPr>
          <p:cNvPr id="30" name="Rectangle: Rounded Corners 29">
            <a:extLst>
              <a:ext uri="{FF2B5EF4-FFF2-40B4-BE49-F238E27FC236}">
                <a16:creationId xmlns:a16="http://schemas.microsoft.com/office/drawing/2014/main" id="{08D5134E-39F3-4716-9352-98D8DC248873}"/>
              </a:ext>
            </a:extLst>
          </p:cNvPr>
          <p:cNvSpPr/>
          <p:nvPr/>
        </p:nvSpPr>
        <p:spPr>
          <a:xfrm>
            <a:off x="723171" y="3770896"/>
            <a:ext cx="3405804" cy="632635"/>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400" b="1" dirty="0">
                <a:highlight>
                  <a:srgbClr val="FFFF00"/>
                </a:highlight>
              </a:rPr>
              <a:t>2.</a:t>
            </a:r>
            <a:r>
              <a:rPr lang="en-US" sz="1400" dirty="0">
                <a:highlight>
                  <a:srgbClr val="FFFF00"/>
                </a:highlight>
              </a:rPr>
              <a:t> </a:t>
            </a:r>
            <a:r>
              <a:rPr lang="en-US" sz="1400" dirty="0"/>
              <a:t>File </a:t>
            </a:r>
            <a:r>
              <a:rPr lang="en-US" sz="1400" dirty="0" err="1">
                <a:solidFill>
                  <a:srgbClr val="008000"/>
                </a:solidFill>
                <a:latin typeface="Consolas" panose="020B0609020204030204" pitchFamily="49" charset="0"/>
              </a:rPr>
              <a:t>stringutil_impl.h</a:t>
            </a:r>
            <a:r>
              <a:rPr lang="en-US" sz="1400" dirty="0"/>
              <a:t> is included here, thus file </a:t>
            </a:r>
            <a:r>
              <a:rPr lang="en-US" sz="1400" dirty="0" err="1">
                <a:solidFill>
                  <a:srgbClr val="008000"/>
                </a:solidFill>
                <a:latin typeface="Consolas" panose="020B0609020204030204" pitchFamily="49" charset="0"/>
              </a:rPr>
              <a:t>stringutil.h</a:t>
            </a:r>
            <a:r>
              <a:rPr lang="en-US" sz="1400" dirty="0"/>
              <a:t> </a:t>
            </a:r>
            <a:r>
              <a:rPr lang="en-US" sz="1400" b="1" dirty="0"/>
              <a:t>also contains definition of function </a:t>
            </a:r>
            <a:r>
              <a:rPr lang="en-US" sz="1400" dirty="0" err="1">
                <a:solidFill>
                  <a:srgbClr val="795E26"/>
                </a:solidFill>
                <a:latin typeface="Consolas" panose="020B0609020204030204" pitchFamily="49" charset="0"/>
              </a:rPr>
              <a:t>toStringV</a:t>
            </a:r>
            <a:endParaRPr lang="en-US" sz="1400" dirty="0"/>
          </a:p>
        </p:txBody>
      </p:sp>
      <p:sp>
        <p:nvSpPr>
          <p:cNvPr id="31" name="Rectangle: Rounded Corners 30">
            <a:extLst>
              <a:ext uri="{FF2B5EF4-FFF2-40B4-BE49-F238E27FC236}">
                <a16:creationId xmlns:a16="http://schemas.microsoft.com/office/drawing/2014/main" id="{568EA788-3675-4E91-A17C-3B13555C59AF}"/>
              </a:ext>
            </a:extLst>
          </p:cNvPr>
          <p:cNvSpPr/>
          <p:nvPr/>
        </p:nvSpPr>
        <p:spPr>
          <a:xfrm>
            <a:off x="2937861" y="4511255"/>
            <a:ext cx="3394267" cy="1400952"/>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400" b="1" dirty="0">
                <a:highlight>
                  <a:srgbClr val="FFFF00"/>
                </a:highlight>
              </a:rPr>
              <a:t>3.</a:t>
            </a:r>
            <a:r>
              <a:rPr lang="en-US" sz="1400" dirty="0">
                <a:highlight>
                  <a:srgbClr val="FFFF00"/>
                </a:highlight>
              </a:rPr>
              <a:t> </a:t>
            </a:r>
            <a:r>
              <a:rPr lang="en-US" sz="1400" dirty="0"/>
              <a:t>The generated test driver includes both </a:t>
            </a:r>
            <a:r>
              <a:rPr lang="en-US" sz="1400" dirty="0" err="1">
                <a:solidFill>
                  <a:srgbClr val="008000"/>
                </a:solidFill>
                <a:latin typeface="Consolas" panose="020B0609020204030204" pitchFamily="49" charset="0"/>
              </a:rPr>
              <a:t>stringutil.h</a:t>
            </a:r>
            <a:r>
              <a:rPr lang="en-US" sz="1400" dirty="0"/>
              <a:t> and </a:t>
            </a:r>
            <a:r>
              <a:rPr lang="en-US" sz="1400" dirty="0" err="1">
                <a:solidFill>
                  <a:srgbClr val="008000"/>
                </a:solidFill>
                <a:latin typeface="Consolas" panose="020B0609020204030204" pitchFamily="49" charset="0"/>
              </a:rPr>
              <a:t>stringutil_impl.h</a:t>
            </a:r>
            <a:r>
              <a:rPr lang="en-US" sz="1400" dirty="0"/>
              <a:t> and makes the generated test driver has 2 definitions of function </a:t>
            </a:r>
            <a:r>
              <a:rPr lang="en-US" sz="1400" dirty="0" err="1">
                <a:solidFill>
                  <a:srgbClr val="795E26"/>
                </a:solidFill>
                <a:latin typeface="Consolas" panose="020B0609020204030204" pitchFamily="49" charset="0"/>
              </a:rPr>
              <a:t>toStringV</a:t>
            </a:r>
            <a:r>
              <a:rPr lang="en-US" sz="1400" dirty="0"/>
              <a:t> </a:t>
            </a:r>
          </a:p>
          <a:p>
            <a:endParaRPr lang="en-US" sz="1200" dirty="0"/>
          </a:p>
          <a:p>
            <a:r>
              <a:rPr lang="en-US" sz="1200" dirty="0"/>
              <a:t>(i.e., one definition from </a:t>
            </a:r>
            <a:r>
              <a:rPr lang="en-US" sz="1200" dirty="0" err="1">
                <a:solidFill>
                  <a:srgbClr val="008000"/>
                </a:solidFill>
                <a:latin typeface="Consolas" panose="020B0609020204030204" pitchFamily="49" charset="0"/>
              </a:rPr>
              <a:t>stringutil.h</a:t>
            </a:r>
            <a:r>
              <a:rPr lang="en-US" sz="1200" dirty="0"/>
              <a:t> and another one from </a:t>
            </a:r>
            <a:r>
              <a:rPr lang="en-US" sz="1200" dirty="0" err="1">
                <a:solidFill>
                  <a:srgbClr val="008000"/>
                </a:solidFill>
                <a:latin typeface="Consolas" panose="020B0609020204030204" pitchFamily="49" charset="0"/>
              </a:rPr>
              <a:t>stringutil_impl.h</a:t>
            </a:r>
            <a:r>
              <a:rPr lang="en-US" sz="1200" dirty="0"/>
              <a:t>)</a:t>
            </a:r>
            <a:endParaRPr lang="en-US" sz="1400" dirty="0"/>
          </a:p>
        </p:txBody>
      </p:sp>
      <p:sp>
        <p:nvSpPr>
          <p:cNvPr id="34" name="Rectangle: Rounded Corners 33">
            <a:extLst>
              <a:ext uri="{FF2B5EF4-FFF2-40B4-BE49-F238E27FC236}">
                <a16:creationId xmlns:a16="http://schemas.microsoft.com/office/drawing/2014/main" id="{EA50CC9F-9330-43B6-B411-CAA542CB8908}"/>
              </a:ext>
            </a:extLst>
          </p:cNvPr>
          <p:cNvSpPr/>
          <p:nvPr/>
        </p:nvSpPr>
        <p:spPr>
          <a:xfrm>
            <a:off x="5934504" y="5990909"/>
            <a:ext cx="2689895" cy="707553"/>
          </a:xfrm>
          <a:prstGeom prst="roundRect">
            <a:avLst>
              <a:gd name="adj" fmla="val 0"/>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r>
              <a:rPr lang="en-US" sz="1400" b="1" dirty="0">
                <a:highlight>
                  <a:srgbClr val="FFFF00"/>
                </a:highlight>
              </a:rPr>
              <a:t>4.</a:t>
            </a:r>
            <a:r>
              <a:rPr lang="en-US" sz="1400" dirty="0">
                <a:highlight>
                  <a:srgbClr val="FFFF00"/>
                </a:highlight>
              </a:rPr>
              <a:t> </a:t>
            </a:r>
            <a:r>
              <a:rPr lang="en-US" sz="1400" dirty="0"/>
              <a:t>As a result, method redefinition error occurs when compiling the generated test driver.</a:t>
            </a:r>
          </a:p>
        </p:txBody>
      </p:sp>
      <p:cxnSp>
        <p:nvCxnSpPr>
          <p:cNvPr id="36" name="Straight Arrow Connector 35">
            <a:extLst>
              <a:ext uri="{FF2B5EF4-FFF2-40B4-BE49-F238E27FC236}">
                <a16:creationId xmlns:a16="http://schemas.microsoft.com/office/drawing/2014/main" id="{329414A4-63C6-4FA7-BD14-F7326365C0BE}"/>
              </a:ext>
            </a:extLst>
          </p:cNvPr>
          <p:cNvCxnSpPr>
            <a:cxnSpLocks/>
            <a:stCxn id="29" idx="1"/>
            <a:endCxn id="30" idx="3"/>
          </p:cNvCxnSpPr>
          <p:nvPr/>
        </p:nvCxnSpPr>
        <p:spPr>
          <a:xfrm flipH="1">
            <a:off x="4128975" y="3525169"/>
            <a:ext cx="2425176" cy="5620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636EFF3-D06C-4EBF-A4D1-6E0E08303CEF}"/>
              </a:ext>
            </a:extLst>
          </p:cNvPr>
          <p:cNvCxnSpPr>
            <a:cxnSpLocks/>
            <a:stCxn id="30" idx="3"/>
            <a:endCxn id="31" idx="0"/>
          </p:cNvCxnSpPr>
          <p:nvPr/>
        </p:nvCxnSpPr>
        <p:spPr>
          <a:xfrm>
            <a:off x="4128975" y="4087214"/>
            <a:ext cx="506020" cy="42404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EF6242A-5060-4BDE-8439-456BD00F5C86}"/>
              </a:ext>
            </a:extLst>
          </p:cNvPr>
          <p:cNvCxnSpPr>
            <a:cxnSpLocks/>
            <a:stCxn id="31" idx="2"/>
            <a:endCxn id="34" idx="1"/>
          </p:cNvCxnSpPr>
          <p:nvPr/>
        </p:nvCxnSpPr>
        <p:spPr>
          <a:xfrm>
            <a:off x="4634995" y="5912207"/>
            <a:ext cx="1299509" cy="43247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Rounded Corners 47">
            <a:extLst>
              <a:ext uri="{FF2B5EF4-FFF2-40B4-BE49-F238E27FC236}">
                <a16:creationId xmlns:a16="http://schemas.microsoft.com/office/drawing/2014/main" id="{2F2DF44F-7EEB-491D-BAD3-25DACAFC2D55}"/>
              </a:ext>
            </a:extLst>
          </p:cNvPr>
          <p:cNvSpPr/>
          <p:nvPr/>
        </p:nvSpPr>
        <p:spPr>
          <a:xfrm>
            <a:off x="8739456" y="5914646"/>
            <a:ext cx="3290743" cy="906818"/>
          </a:xfrm>
          <a:prstGeom prst="roundRect">
            <a:avLst>
              <a:gd name="adj" fmla="val 0"/>
            </a:avLst>
          </a:prstGeom>
          <a:solidFill>
            <a:srgbClr val="FF9999"/>
          </a:solidFill>
        </p:spPr>
        <p:style>
          <a:lnRef idx="2">
            <a:schemeClr val="dk1"/>
          </a:lnRef>
          <a:fillRef idx="1">
            <a:schemeClr val="lt1"/>
          </a:fillRef>
          <a:effectRef idx="0">
            <a:schemeClr val="dk1"/>
          </a:effectRef>
          <a:fontRef idx="minor">
            <a:schemeClr val="dk1"/>
          </a:fontRef>
        </p:style>
        <p:txBody>
          <a:bodyPr rtlCol="0" anchor="ctr"/>
          <a:lstStyle/>
          <a:p>
            <a:r>
              <a:rPr lang="en-US" b="1" dirty="0"/>
              <a:t>Result: all generated test drivers are uncompilable due to this uncompilable error.</a:t>
            </a:r>
          </a:p>
        </p:txBody>
      </p:sp>
    </p:spTree>
    <p:extLst>
      <p:ext uri="{BB962C8B-B14F-4D97-AF65-F5344CB8AC3E}">
        <p14:creationId xmlns:p14="http://schemas.microsoft.com/office/powerpoint/2010/main" val="2557020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3200" b="1" dirty="0"/>
              <a:t>RQ1. General applicability of CLEMENTINE compared to CITRUS? (Exp. Result)</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53</a:t>
            </a:fld>
            <a:endParaRPr lang="en-US" dirty="0"/>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109728" indent="0">
                  <a:buNone/>
                </a:pPr>
                <a:r>
                  <a:rPr lang="en-US" sz="1200" dirty="0"/>
                  <a:t>* The average does not include the UNCOMP and CRASH result. (e.g., </a:t>
                </a:r>
                <a14:m>
                  <m:oMath xmlns:m="http://schemas.openxmlformats.org/officeDocument/2006/math">
                    <m:r>
                      <a:rPr lang="en-US" sz="1200" b="0" i="0" dirty="0" smtClean="0">
                        <a:latin typeface="Cambria Math" panose="02040503050406030204" pitchFamily="18" charset="0"/>
                      </a:rPr>
                      <m:t>35.5%=</m:t>
                    </m:r>
                    <m:f>
                      <m:fPr>
                        <m:ctrlPr>
                          <a:rPr lang="en-US" sz="1200" i="1" dirty="0" smtClean="0">
                            <a:latin typeface="Cambria Math" panose="02040503050406030204" pitchFamily="18" charset="0"/>
                          </a:rPr>
                        </m:ctrlPr>
                      </m:fPr>
                      <m:num>
                        <m:r>
                          <m:rPr>
                            <m:nor/>
                          </m:rPr>
                          <a:rPr lang="en-US" sz="1200" dirty="0"/>
                          <m:t>(49.0 + 53.7 + 9.6 + 29.7)</m:t>
                        </m:r>
                      </m:num>
                      <m:den>
                        <m:r>
                          <a:rPr lang="en-US" sz="1200" b="0" i="1" dirty="0" smtClean="0">
                            <a:latin typeface="Cambria Math" panose="02040503050406030204" pitchFamily="18" charset="0"/>
                          </a:rPr>
                          <m:t>4</m:t>
                        </m:r>
                      </m:den>
                    </m:f>
                  </m:oMath>
                </a14:m>
                <a:r>
                  <a:rPr lang="en-US" sz="1200" dirty="0"/>
                  <a:t> )</a:t>
                </a:r>
              </a:p>
            </p:txBody>
          </p:sp>
        </mc:Choice>
        <mc:Fallback xmlns="">
          <p:sp>
            <p:nvSpPr>
              <p:cNvPr id="7" name="Content Placeholder 6">
                <a:extLst>
                  <a:ext uri="{FF2B5EF4-FFF2-40B4-BE49-F238E27FC236}">
                    <a16:creationId xmlns:a16="http://schemas.microsoft.com/office/drawing/2014/main" id="{88502F77-CF6F-40A3-AD62-A5C53552DAF4}"/>
                  </a:ext>
                </a:extLst>
              </p:cNvPr>
              <p:cNvSpPr>
                <a:spLocks noGrp="1" noRot="1" noChangeAspect="1" noMove="1" noResize="1" noEditPoints="1" noAdjustHandles="1" noChangeArrowheads="1" noChangeShapeType="1" noTextEdit="1"/>
              </p:cNvSpPr>
              <p:nvPr>
                <p:ph idx="1"/>
              </p:nvPr>
            </p:nvSpPr>
            <p:spPr>
              <a:xfrm>
                <a:off x="609600" y="1414732"/>
                <a:ext cx="10972800" cy="5159804"/>
              </a:xfrm>
              <a:blipFill>
                <a:blip r:embed="rId3"/>
                <a:stretch>
                  <a:fillRect/>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A78A2BBE-EE76-4C62-B3F9-2D6B540B3B89}"/>
              </a:ext>
            </a:extLst>
          </p:cNvPr>
          <p:cNvGraphicFramePr>
            <a:graphicFrameLocks noGrp="1"/>
          </p:cNvGraphicFramePr>
          <p:nvPr>
            <p:extLst>
              <p:ext uri="{D42A27DB-BD31-4B8C-83A1-F6EECF244321}">
                <p14:modId xmlns:p14="http://schemas.microsoft.com/office/powerpoint/2010/main" val="3126476160"/>
              </p:ext>
            </p:extLst>
          </p:nvPr>
        </p:nvGraphicFramePr>
        <p:xfrm>
          <a:off x="309676" y="1682954"/>
          <a:ext cx="8753855" cy="3436620"/>
        </p:xfrm>
        <a:graphic>
          <a:graphicData uri="http://schemas.openxmlformats.org/drawingml/2006/table">
            <a:tbl>
              <a:tblPr/>
              <a:tblGrid>
                <a:gridCol w="1404518">
                  <a:extLst>
                    <a:ext uri="{9D8B030D-6E8A-4147-A177-3AD203B41FA5}">
                      <a16:colId xmlns:a16="http://schemas.microsoft.com/office/drawing/2014/main" val="2978322222"/>
                    </a:ext>
                  </a:extLst>
                </a:gridCol>
                <a:gridCol w="1375257">
                  <a:extLst>
                    <a:ext uri="{9D8B030D-6E8A-4147-A177-3AD203B41FA5}">
                      <a16:colId xmlns:a16="http://schemas.microsoft.com/office/drawing/2014/main" val="455489970"/>
                    </a:ext>
                  </a:extLst>
                </a:gridCol>
                <a:gridCol w="980237">
                  <a:extLst>
                    <a:ext uri="{9D8B030D-6E8A-4147-A177-3AD203B41FA5}">
                      <a16:colId xmlns:a16="http://schemas.microsoft.com/office/drawing/2014/main" val="4247409212"/>
                    </a:ext>
                  </a:extLst>
                </a:gridCol>
                <a:gridCol w="1558138">
                  <a:extLst>
                    <a:ext uri="{9D8B030D-6E8A-4147-A177-3AD203B41FA5}">
                      <a16:colId xmlns:a16="http://schemas.microsoft.com/office/drawing/2014/main" val="477360608"/>
                    </a:ext>
                  </a:extLst>
                </a:gridCol>
                <a:gridCol w="972921">
                  <a:extLst>
                    <a:ext uri="{9D8B030D-6E8A-4147-A177-3AD203B41FA5}">
                      <a16:colId xmlns:a16="http://schemas.microsoft.com/office/drawing/2014/main" val="3770752810"/>
                    </a:ext>
                  </a:extLst>
                </a:gridCol>
                <a:gridCol w="1396541">
                  <a:extLst>
                    <a:ext uri="{9D8B030D-6E8A-4147-A177-3AD203B41FA5}">
                      <a16:colId xmlns:a16="http://schemas.microsoft.com/office/drawing/2014/main" val="1165399159"/>
                    </a:ext>
                  </a:extLst>
                </a:gridCol>
                <a:gridCol w="1066243">
                  <a:extLst>
                    <a:ext uri="{9D8B030D-6E8A-4147-A177-3AD203B41FA5}">
                      <a16:colId xmlns:a16="http://schemas.microsoft.com/office/drawing/2014/main" val="2978176275"/>
                    </a:ext>
                  </a:extLst>
                </a:gridCol>
              </a:tblGrid>
              <a:tr h="247596">
                <a:tc rowSpan="2">
                  <a:txBody>
                    <a:bodyPr/>
                    <a:lstStyle/>
                    <a:p>
                      <a:pPr algn="ctr" rtl="0" fontAlgn="b"/>
                      <a:r>
                        <a:rPr lang="en-US" b="1" dirty="0">
                          <a:effectLst/>
                        </a:rPr>
                        <a:t>Subject</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rtl="0" fontAlgn="b"/>
                      <a:r>
                        <a:rPr lang="en-US" b="1" dirty="0">
                          <a:effectLst/>
                        </a:rPr>
                        <a:t>Statement Coverage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rtl="0" fontAlgn="b"/>
                      <a:r>
                        <a:rPr lang="en-US" b="1">
                          <a:effectLst/>
                        </a:rPr>
                        <a:t>Branch Coverage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gridSpan="2">
                  <a:txBody>
                    <a:bodyPr/>
                    <a:lstStyle/>
                    <a:p>
                      <a:pPr algn="ctr" rtl="0" fontAlgn="b"/>
                      <a:r>
                        <a:rPr lang="en-US" b="1" dirty="0">
                          <a:effectLst/>
                        </a:rPr>
                        <a:t>Function Coverage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extLst>
                  <a:ext uri="{0D108BD9-81ED-4DB2-BD59-A6C34878D82A}">
                    <a16:rowId xmlns:a16="http://schemas.microsoft.com/office/drawing/2014/main" val="3039610120"/>
                  </a:ext>
                </a:extLst>
              </a:tr>
              <a:tr h="247596">
                <a:tc vMerge="1">
                  <a:txBody>
                    <a:bodyPr/>
                    <a:lstStyle/>
                    <a:p>
                      <a:endParaRPr lang="en-US"/>
                    </a:p>
                  </a:txBody>
                  <a:tcPr/>
                </a:tc>
                <a:tc>
                  <a:txBody>
                    <a:bodyPr/>
                    <a:lstStyle/>
                    <a:p>
                      <a:pPr algn="ctr" rtl="0" fontAlgn="b"/>
                      <a:r>
                        <a:rPr lang="en-US" b="1" dirty="0">
                          <a:effectLst/>
                        </a:rPr>
                        <a:t>CLEMENTINE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CITRUS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CLEMENTINE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CITRUS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CLEMENTINE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rtl="0" fontAlgn="b"/>
                      <a:r>
                        <a:rPr lang="en-US" b="1" dirty="0">
                          <a:effectLst/>
                        </a:rPr>
                        <a:t>CITRUS</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897013670"/>
                  </a:ext>
                </a:extLst>
              </a:tr>
              <a:tr h="247596">
                <a:tc>
                  <a:txBody>
                    <a:bodyPr/>
                    <a:lstStyle/>
                    <a:p>
                      <a:pPr rtl="0" fontAlgn="b"/>
                      <a:r>
                        <a:rPr lang="en-US" dirty="0">
                          <a:effectLst/>
                        </a:rPr>
                        <a:t>clip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37.9%</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UNCOMP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15.3%</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UNCOMP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59.1%</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UNCOMP</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762620"/>
                  </a:ext>
                </a:extLst>
              </a:tr>
              <a:tr h="247596">
                <a:tc>
                  <a:txBody>
                    <a:bodyPr/>
                    <a:lstStyle/>
                    <a:p>
                      <a:pPr rtl="0" fontAlgn="b"/>
                      <a:r>
                        <a:rPr lang="en-US" dirty="0">
                          <a:effectLst/>
                        </a:rPr>
                        <a:t>exiv2</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29.7%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8.4%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38.3%</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908403"/>
                  </a:ext>
                </a:extLst>
              </a:tr>
              <a:tr h="247596">
                <a:tc>
                  <a:txBody>
                    <a:bodyPr/>
                    <a:lstStyle/>
                    <a:p>
                      <a:pPr rtl="0" fontAlgn="b"/>
                      <a:r>
                        <a:rPr lang="en-US" dirty="0" err="1">
                          <a:effectLst/>
                        </a:rPr>
                        <a:t>gflags</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48.7%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49.0%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30.5%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33.4%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79.4%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0" dirty="0">
                          <a:solidFill>
                            <a:schemeClr val="tx1"/>
                          </a:solidFill>
                          <a:effectLst/>
                        </a:rPr>
                        <a:t>77.0%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709173"/>
                  </a:ext>
                </a:extLst>
              </a:tr>
              <a:tr h="247596">
                <a:tc>
                  <a:txBody>
                    <a:bodyPr/>
                    <a:lstStyle/>
                    <a:p>
                      <a:pPr rtl="0" fontAlgn="b"/>
                      <a:r>
                        <a:rPr lang="en-US" dirty="0" err="1">
                          <a:effectLst/>
                        </a:rPr>
                        <a:t>glog</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65.6%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53.7%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39.6%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32.7%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76.8%</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68.4%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886391"/>
                  </a:ext>
                </a:extLst>
              </a:tr>
              <a:tr h="247596">
                <a:tc>
                  <a:txBody>
                    <a:bodyPr/>
                    <a:lstStyle/>
                    <a:p>
                      <a:pPr rtl="0" fontAlgn="b"/>
                      <a:r>
                        <a:rPr lang="en-US" dirty="0" err="1">
                          <a:effectLst/>
                        </a:rPr>
                        <a:t>guetzli</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39.0%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a:effectLst/>
                        </a:rPr>
                        <a:t>9.6%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24.9%</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5.4%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63.3%</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15.3%</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3117704"/>
                  </a:ext>
                </a:extLst>
              </a:tr>
              <a:tr h="247596">
                <a:tc>
                  <a:txBody>
                    <a:bodyPr/>
                    <a:lstStyle/>
                    <a:p>
                      <a:pPr rtl="0" fontAlgn="b"/>
                      <a:r>
                        <a:rPr lang="en-US" dirty="0" err="1">
                          <a:effectLst/>
                        </a:rPr>
                        <a:t>pcapplusplus</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58.4%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25.5%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72.4%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172630"/>
                  </a:ext>
                </a:extLst>
              </a:tr>
              <a:tr h="247596">
                <a:tc>
                  <a:txBody>
                    <a:bodyPr/>
                    <a:lstStyle/>
                    <a:p>
                      <a:pPr rtl="0" fontAlgn="b"/>
                      <a:r>
                        <a:rPr lang="en-US" dirty="0" err="1">
                          <a:effectLst/>
                        </a:rPr>
                        <a:t>sql</a:t>
                      </a:r>
                      <a:r>
                        <a:rPr lang="en-US" dirty="0">
                          <a:effectLst/>
                        </a:rPr>
                        <a:t>-parser</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34.4%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29.7%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11.8%</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8.2%</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71.0%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dirty="0">
                          <a:effectLst/>
                        </a:rPr>
                        <a:t>65.7%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7409270"/>
                  </a:ext>
                </a:extLst>
              </a:tr>
              <a:tr h="247596">
                <a:tc>
                  <a:txBody>
                    <a:bodyPr/>
                    <a:lstStyle/>
                    <a:p>
                      <a:pPr rtl="0" fontAlgn="b"/>
                      <a:r>
                        <a:rPr lang="en-US" dirty="0" err="1">
                          <a:effectLst/>
                        </a:rPr>
                        <a:t>xpdf</a:t>
                      </a:r>
                      <a:endParaRPr lang="en-US" dirty="0">
                        <a:effectLst/>
                      </a:endParaRP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11.9%</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5.5%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00B050"/>
                          </a:solidFill>
                          <a:effectLst/>
                        </a:rPr>
                        <a:t>34.9%</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b="1" dirty="0">
                          <a:solidFill>
                            <a:srgbClr val="FF0000"/>
                          </a:solidFill>
                          <a:effectLst/>
                        </a:rPr>
                        <a:t>CRASH</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674401"/>
                  </a:ext>
                </a:extLst>
              </a:tr>
              <a:tr h="247596">
                <a:tc>
                  <a:txBody>
                    <a:bodyPr/>
                    <a:lstStyle/>
                    <a:p>
                      <a:pPr rtl="0" fontAlgn="b"/>
                      <a:r>
                        <a:rPr lang="en-US" b="1" dirty="0">
                          <a:effectLst/>
                        </a:rPr>
                        <a:t>AVERAGE</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solidFill>
                            <a:srgbClr val="00B050"/>
                          </a:solidFill>
                          <a:effectLst/>
                        </a:rPr>
                        <a:t>40.6%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effectLst/>
                        </a:rPr>
                        <a:t>*35.5%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solidFill>
                            <a:srgbClr val="00B050"/>
                          </a:solidFill>
                          <a:effectLst/>
                        </a:rPr>
                        <a:t>20.1%</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effectLst/>
                        </a:rPr>
                        <a:t>*19.9%</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solidFill>
                            <a:srgbClr val="00B050"/>
                          </a:solidFill>
                          <a:effectLst/>
                        </a:rPr>
                        <a:t>61.5%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US" b="1" dirty="0">
                          <a:effectLst/>
                        </a:rPr>
                        <a:t>*56.6%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40587254"/>
                  </a:ext>
                </a:extLst>
              </a:tr>
            </a:tbl>
          </a:graphicData>
        </a:graphic>
      </p:graphicFrame>
      <p:sp>
        <p:nvSpPr>
          <p:cNvPr id="6" name="Rectangle: Rounded Corners 5">
            <a:extLst>
              <a:ext uri="{FF2B5EF4-FFF2-40B4-BE49-F238E27FC236}">
                <a16:creationId xmlns:a16="http://schemas.microsoft.com/office/drawing/2014/main" id="{83A541B7-DCB3-450A-AFD8-C7E98C2E482C}"/>
              </a:ext>
            </a:extLst>
          </p:cNvPr>
          <p:cNvSpPr/>
          <p:nvPr/>
        </p:nvSpPr>
        <p:spPr>
          <a:xfrm>
            <a:off x="619904" y="5587449"/>
            <a:ext cx="8133398" cy="1104130"/>
          </a:xfrm>
          <a:prstGeom prst="roundRect">
            <a:avLst>
              <a:gd name="adj" fmla="val 794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Answer to RQ1: </a:t>
            </a:r>
            <a:r>
              <a:rPr lang="en-US" dirty="0">
                <a:solidFill>
                  <a:schemeClr val="tx1"/>
                </a:solidFill>
              </a:rPr>
              <a:t>On the eight real-world C++ programs with different domains,</a:t>
            </a:r>
          </a:p>
          <a:p>
            <a:pPr algn="ctr"/>
            <a:r>
              <a:rPr lang="en-US" sz="2200" b="1" dirty="0">
                <a:solidFill>
                  <a:srgbClr val="FF0000"/>
                </a:solidFill>
              </a:rPr>
              <a:t>CLEMENTINE</a:t>
            </a:r>
            <a:r>
              <a:rPr lang="en-US" dirty="0">
                <a:solidFill>
                  <a:schemeClr val="tx1"/>
                </a:solidFill>
              </a:rPr>
              <a:t> is able to generate test cases </a:t>
            </a:r>
            <a:r>
              <a:rPr lang="en-US" sz="2200" b="1" dirty="0">
                <a:solidFill>
                  <a:srgbClr val="FF0000"/>
                </a:solidFill>
              </a:rPr>
              <a:t>for all eight</a:t>
            </a:r>
            <a:r>
              <a:rPr lang="en-US" dirty="0">
                <a:solidFill>
                  <a:schemeClr val="tx1"/>
                </a:solidFill>
              </a:rPr>
              <a:t> target programs</a:t>
            </a:r>
          </a:p>
          <a:p>
            <a:pPr algn="ctr"/>
            <a:r>
              <a:rPr lang="en-US" dirty="0">
                <a:solidFill>
                  <a:schemeClr val="tx1"/>
                </a:solidFill>
              </a:rPr>
              <a:t>while </a:t>
            </a:r>
            <a:r>
              <a:rPr lang="en-US" sz="2200" b="1" dirty="0">
                <a:solidFill>
                  <a:srgbClr val="FF0000"/>
                </a:solidFill>
              </a:rPr>
              <a:t>CITRUS</a:t>
            </a:r>
            <a:r>
              <a:rPr lang="en-US" dirty="0">
                <a:solidFill>
                  <a:schemeClr val="tx1"/>
                </a:solidFill>
              </a:rPr>
              <a:t> is able to generate test cases </a:t>
            </a:r>
            <a:r>
              <a:rPr lang="en-US" sz="2200" b="1" dirty="0">
                <a:solidFill>
                  <a:srgbClr val="FF0000"/>
                </a:solidFill>
              </a:rPr>
              <a:t>for only four</a:t>
            </a:r>
            <a:r>
              <a:rPr lang="en-US" dirty="0">
                <a:solidFill>
                  <a:schemeClr val="tx1"/>
                </a:solidFill>
              </a:rPr>
              <a:t> target programs</a:t>
            </a:r>
          </a:p>
        </p:txBody>
      </p:sp>
      <p:sp>
        <p:nvSpPr>
          <p:cNvPr id="8" name="Rectangle: Rounded Corners 7">
            <a:extLst>
              <a:ext uri="{FF2B5EF4-FFF2-40B4-BE49-F238E27FC236}">
                <a16:creationId xmlns:a16="http://schemas.microsoft.com/office/drawing/2014/main" id="{5F14EA00-CE3F-417D-A9FB-9CE4D747AF86}"/>
              </a:ext>
            </a:extLst>
          </p:cNvPr>
          <p:cNvSpPr/>
          <p:nvPr/>
        </p:nvSpPr>
        <p:spPr>
          <a:xfrm>
            <a:off x="9160625" y="1689596"/>
            <a:ext cx="2951019" cy="3494654"/>
          </a:xfrm>
          <a:prstGeom prst="roundRect">
            <a:avLst>
              <a:gd name="adj" fmla="val 133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SUCCESS: The tool successfully generate test case to test the target program</a:t>
            </a:r>
          </a:p>
          <a:p>
            <a:endParaRPr lang="en-US" b="1" dirty="0">
              <a:solidFill>
                <a:schemeClr val="tx1"/>
              </a:solidFill>
            </a:endParaRPr>
          </a:p>
          <a:p>
            <a:r>
              <a:rPr lang="en-US" b="1" dirty="0">
                <a:solidFill>
                  <a:schemeClr val="tx1"/>
                </a:solidFill>
              </a:rPr>
              <a:t>UNCOMP: All the generated test case is uncompilable</a:t>
            </a:r>
            <a:r>
              <a:rPr lang="en-US" sz="1600" b="1" dirty="0">
                <a:solidFill>
                  <a:schemeClr val="tx1"/>
                </a:solidFill>
              </a:rPr>
              <a:t> </a:t>
            </a:r>
            <a:r>
              <a:rPr lang="en-US" sz="1600" dirty="0">
                <a:solidFill>
                  <a:schemeClr val="tx1"/>
                </a:solidFill>
              </a:rPr>
              <a:t>due to method redefinition problem (explained in the slide 9)</a:t>
            </a:r>
          </a:p>
          <a:p>
            <a:endParaRPr lang="en-US" sz="1600" b="1" dirty="0">
              <a:solidFill>
                <a:schemeClr val="tx1"/>
              </a:solidFill>
            </a:endParaRPr>
          </a:p>
          <a:p>
            <a:r>
              <a:rPr lang="en-US" b="1" dirty="0">
                <a:solidFill>
                  <a:schemeClr val="tx1"/>
                </a:solidFill>
              </a:rPr>
              <a:t>CRASH: The tool crashed</a:t>
            </a:r>
            <a:r>
              <a:rPr lang="en-US" sz="1600" b="1" dirty="0">
                <a:solidFill>
                  <a:schemeClr val="tx1"/>
                </a:solidFill>
              </a:rPr>
              <a:t> </a:t>
            </a:r>
            <a:r>
              <a:rPr lang="en-US" sz="1600" dirty="0">
                <a:solidFill>
                  <a:schemeClr val="tx1"/>
                </a:solidFill>
              </a:rPr>
              <a:t>during testing the subject due to internal bug</a:t>
            </a:r>
            <a:endParaRPr lang="en-US" sz="1600" b="1" dirty="0">
              <a:solidFill>
                <a:schemeClr val="tx1"/>
              </a:solidFill>
            </a:endParaRPr>
          </a:p>
        </p:txBody>
      </p:sp>
    </p:spTree>
    <p:extLst>
      <p:ext uri="{BB962C8B-B14F-4D97-AF65-F5344CB8AC3E}">
        <p14:creationId xmlns:p14="http://schemas.microsoft.com/office/powerpoint/2010/main" val="1741013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b="1" dirty="0"/>
              <a:t>Contribution</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6</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414732"/>
            <a:ext cx="10972800" cy="5159804"/>
          </a:xfrm>
        </p:spPr>
        <p:txBody>
          <a:bodyPr>
            <a:normAutofit/>
          </a:bodyPr>
          <a:lstStyle/>
          <a:p>
            <a:pPr marL="457200" indent="-457200"/>
            <a:r>
              <a:rPr lang="en-US" sz="2000" dirty="0"/>
              <a:t>I have </a:t>
            </a:r>
            <a:r>
              <a:rPr lang="en-US" sz="2000" b="1" dirty="0"/>
              <a:t>classified 20 types of C++ functions that are not properly handled</a:t>
            </a:r>
            <a:r>
              <a:rPr lang="en-US" sz="2000" dirty="0"/>
              <a:t> by the previous tool (CITRUS, an automated C++ unit testing framework developed by KAIST SWTV group) due to the complex C++ features and </a:t>
            </a:r>
            <a:r>
              <a:rPr lang="en-US" sz="2000" b="1" dirty="0"/>
              <a:t>developed solutions for 16 of them</a:t>
            </a:r>
            <a:r>
              <a:rPr lang="en-US" sz="2000" dirty="0"/>
              <a:t>.</a:t>
            </a:r>
            <a:endParaRPr lang="en-US" sz="1800" dirty="0"/>
          </a:p>
          <a:p>
            <a:pPr marL="457200" indent="-457200"/>
            <a:endParaRPr lang="en-US" sz="2000" dirty="0"/>
          </a:p>
          <a:p>
            <a:pPr marL="457200" indent="-457200"/>
            <a:r>
              <a:rPr lang="en-US" sz="2000" dirty="0"/>
              <a:t>I have </a:t>
            </a:r>
            <a:r>
              <a:rPr lang="en-US" sz="2000" b="1" dirty="0"/>
              <a:t>improved the applicability</a:t>
            </a:r>
            <a:r>
              <a:rPr lang="en-US" sz="2000" dirty="0"/>
              <a:t> of an automated C++ unit testing framework by addressing the </a:t>
            </a:r>
            <a:r>
              <a:rPr lang="en-US" sz="2000" b="1" dirty="0"/>
              <a:t>3 limitations in the design choices of CITRUS.</a:t>
            </a:r>
            <a:r>
              <a:rPr lang="en-US" sz="2000" dirty="0"/>
              <a:t> </a:t>
            </a:r>
          </a:p>
          <a:p>
            <a:pPr marL="749808" lvl="1" indent="-457200"/>
            <a:r>
              <a:rPr lang="en-US" sz="1800" dirty="0"/>
              <a:t>As a result, CLEMENTINE successfully generates valid test cases on 4 target subjects that CITRUS failed to handle</a:t>
            </a:r>
            <a:endParaRPr lang="en-US" sz="1600" dirty="0"/>
          </a:p>
          <a:p>
            <a:pPr marL="457200" indent="-457200"/>
            <a:endParaRPr lang="en-US" sz="2000" dirty="0"/>
          </a:p>
          <a:p>
            <a:pPr marL="457200" indent="-457200"/>
            <a:r>
              <a:rPr lang="en-US" sz="2000" dirty="0"/>
              <a:t>I have performed experiments to empirically demonstrate the advantage of CLEMENTINE on the 16 C++ real-world open source programs. </a:t>
            </a:r>
          </a:p>
          <a:p>
            <a:pPr marL="749808" lvl="1" indent="-457200"/>
            <a:r>
              <a:rPr lang="en-US" sz="1800" dirty="0"/>
              <a:t>CLEMENTINE achieved :</a:t>
            </a:r>
          </a:p>
          <a:p>
            <a:pPr marL="1014984" lvl="2" indent="-457200"/>
            <a:r>
              <a:rPr lang="en-US" sz="1800" dirty="0"/>
              <a:t>up to 96.6% function coverage, </a:t>
            </a:r>
          </a:p>
          <a:p>
            <a:pPr marL="1014984" lvl="2" indent="-457200"/>
            <a:r>
              <a:rPr lang="en-US" sz="1800" dirty="0"/>
              <a:t>up to 77.6% branch coverage, </a:t>
            </a:r>
          </a:p>
          <a:p>
            <a:pPr marL="1014984" lvl="2" indent="-457200"/>
            <a:r>
              <a:rPr lang="en-US" sz="1800" dirty="0"/>
              <a:t>up to 95.3% statement coverage</a:t>
            </a:r>
          </a:p>
        </p:txBody>
      </p:sp>
    </p:spTree>
    <p:extLst>
      <p:ext uri="{BB962C8B-B14F-4D97-AF65-F5344CB8AC3E}">
        <p14:creationId xmlns:p14="http://schemas.microsoft.com/office/powerpoint/2010/main" val="1563259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ontent Placeholder 6">
            <a:extLst>
              <a:ext uri="{FF2B5EF4-FFF2-40B4-BE49-F238E27FC236}">
                <a16:creationId xmlns:a16="http://schemas.microsoft.com/office/drawing/2014/main" id="{A1E543DC-5B95-4B9A-AB56-F07D5C8C391D}"/>
              </a:ext>
            </a:extLst>
          </p:cNvPr>
          <p:cNvSpPr>
            <a:spLocks noGrp="1"/>
          </p:cNvSpPr>
          <p:nvPr>
            <p:ph idx="1"/>
          </p:nvPr>
        </p:nvSpPr>
        <p:spPr>
          <a:xfrm>
            <a:off x="609600" y="1414732"/>
            <a:ext cx="10972800" cy="520032"/>
          </a:xfrm>
        </p:spPr>
        <p:txBody>
          <a:bodyPr>
            <a:normAutofit/>
          </a:bodyPr>
          <a:lstStyle/>
          <a:p>
            <a:endParaRPr lang="en-US" sz="2000" dirty="0"/>
          </a:p>
        </p:txBody>
      </p:sp>
      <p:sp>
        <p:nvSpPr>
          <p:cNvPr id="2" name="Title 1"/>
          <p:cNvSpPr>
            <a:spLocks noGrp="1"/>
          </p:cNvSpPr>
          <p:nvPr>
            <p:ph type="title"/>
          </p:nvPr>
        </p:nvSpPr>
        <p:spPr>
          <a:xfrm>
            <a:off x="609600" y="283464"/>
            <a:ext cx="10972800" cy="1066800"/>
          </a:xfrm>
        </p:spPr>
        <p:txBody>
          <a:bodyPr>
            <a:noAutofit/>
          </a:bodyPr>
          <a:lstStyle/>
          <a:p>
            <a:r>
              <a:rPr lang="en-US" b="1" dirty="0">
                <a:solidFill>
                  <a:srgbClr val="373545"/>
                </a:solidFill>
              </a:rPr>
              <a:t>The CLEMENTINE Framework</a:t>
            </a:r>
            <a:endParaRPr lang="en-US" sz="36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7</a:t>
            </a:fld>
            <a:endParaRPr lang="en-US" dirty="0"/>
          </a:p>
        </p:txBody>
      </p:sp>
      <p:grpSp>
        <p:nvGrpSpPr>
          <p:cNvPr id="5" name="Group 4">
            <a:extLst>
              <a:ext uri="{FF2B5EF4-FFF2-40B4-BE49-F238E27FC236}">
                <a16:creationId xmlns:a16="http://schemas.microsoft.com/office/drawing/2014/main" id="{9F7BF443-E4F0-429B-9DD3-1F2D6C692E8B}"/>
              </a:ext>
            </a:extLst>
          </p:cNvPr>
          <p:cNvGrpSpPr/>
          <p:nvPr/>
        </p:nvGrpSpPr>
        <p:grpSpPr>
          <a:xfrm>
            <a:off x="-133123" y="1766462"/>
            <a:ext cx="12361916" cy="5001455"/>
            <a:chOff x="-48453" y="1664858"/>
            <a:chExt cx="12361916" cy="5001455"/>
          </a:xfrm>
        </p:grpSpPr>
        <p:sp>
          <p:nvSpPr>
            <p:cNvPr id="59" name="Rectangle: Rounded Corners 58">
              <a:extLst>
                <a:ext uri="{FF2B5EF4-FFF2-40B4-BE49-F238E27FC236}">
                  <a16:creationId xmlns:a16="http://schemas.microsoft.com/office/drawing/2014/main" id="{8DDF2DB4-3292-4628-A4BE-EB057CCFD657}"/>
                </a:ext>
              </a:extLst>
            </p:cNvPr>
            <p:cNvSpPr/>
            <p:nvPr/>
          </p:nvSpPr>
          <p:spPr>
            <a:xfrm>
              <a:off x="1279234" y="1664858"/>
              <a:ext cx="9423862" cy="4904453"/>
            </a:xfrm>
            <a:prstGeom prst="roundRect">
              <a:avLst>
                <a:gd name="adj" fmla="val 1816"/>
              </a:avLst>
            </a:prstGeom>
            <a:solidFill>
              <a:srgbClr val="FFC08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latin typeface="Bahnschrift SemiCondensed" panose="020B0502040204020203" pitchFamily="34" charset="0"/>
                </a:rPr>
                <a:t>CLEMENTINE</a:t>
              </a:r>
            </a:p>
          </p:txBody>
        </p:sp>
        <p:sp>
          <p:nvSpPr>
            <p:cNvPr id="60" name="TextBox 59">
              <a:extLst>
                <a:ext uri="{FF2B5EF4-FFF2-40B4-BE49-F238E27FC236}">
                  <a16:creationId xmlns:a16="http://schemas.microsoft.com/office/drawing/2014/main" id="{02F5BA20-A642-41B1-92C6-485A09DBCBFE}"/>
                </a:ext>
              </a:extLst>
            </p:cNvPr>
            <p:cNvSpPr txBox="1"/>
            <p:nvPr/>
          </p:nvSpPr>
          <p:spPr>
            <a:xfrm>
              <a:off x="11282322" y="4541835"/>
              <a:ext cx="1031141" cy="523220"/>
            </a:xfrm>
            <a:prstGeom prst="rect">
              <a:avLst/>
            </a:prstGeom>
            <a:noFill/>
          </p:spPr>
          <p:txBody>
            <a:bodyPr wrap="square" rtlCol="0">
              <a:spAutoFit/>
            </a:bodyPr>
            <a:lstStyle/>
            <a:p>
              <a:r>
                <a:rPr lang="en-US" sz="1400" b="1" dirty="0" err="1">
                  <a:latin typeface="Bahnschrift SemiCondensed" panose="020B0502040204020203" pitchFamily="34" charset="0"/>
                  <a:cs typeface="Segoe UI" panose="020B0502040204020203" pitchFamily="34" charset="0"/>
                </a:rPr>
                <a:t>Libfuzzer</a:t>
              </a:r>
              <a:r>
                <a:rPr lang="en-US" sz="1400" b="1" dirty="0">
                  <a:latin typeface="Bahnschrift SemiCondensed" panose="020B0502040204020203" pitchFamily="34" charset="0"/>
                  <a:cs typeface="Segoe UI" panose="020B0502040204020203" pitchFamily="34" charset="0"/>
                </a:rPr>
                <a:t> Test Drivers</a:t>
              </a:r>
            </a:p>
          </p:txBody>
        </p:sp>
        <p:sp>
          <p:nvSpPr>
            <p:cNvPr id="61" name="TextBox 60">
              <a:extLst>
                <a:ext uri="{FF2B5EF4-FFF2-40B4-BE49-F238E27FC236}">
                  <a16:creationId xmlns:a16="http://schemas.microsoft.com/office/drawing/2014/main" id="{96183596-DFDE-4AD0-847F-792E6FC051EF}"/>
                </a:ext>
              </a:extLst>
            </p:cNvPr>
            <p:cNvSpPr txBox="1"/>
            <p:nvPr/>
          </p:nvSpPr>
          <p:spPr>
            <a:xfrm>
              <a:off x="11321848" y="5456774"/>
              <a:ext cx="874811" cy="523220"/>
            </a:xfrm>
            <a:prstGeom prst="rect">
              <a:avLst/>
            </a:prstGeom>
            <a:noFill/>
          </p:spPr>
          <p:txBody>
            <a:bodyPr wrap="square" rtlCol="0">
              <a:spAutoFit/>
            </a:bodyPr>
            <a:lstStyle/>
            <a:p>
              <a:r>
                <a:rPr lang="en-US" sz="1400" b="1" dirty="0">
                  <a:latin typeface="Bahnschrift SemiCondensed" panose="020B0502040204020203" pitchFamily="34" charset="0"/>
                  <a:cs typeface="Segoe UI" panose="020B0502040204020203" pitchFamily="34" charset="0"/>
                </a:rPr>
                <a:t>Effective TCs</a:t>
              </a:r>
            </a:p>
          </p:txBody>
        </p:sp>
        <p:sp>
          <p:nvSpPr>
            <p:cNvPr id="62" name="TextBox 61">
              <a:extLst>
                <a:ext uri="{FF2B5EF4-FFF2-40B4-BE49-F238E27FC236}">
                  <a16:creationId xmlns:a16="http://schemas.microsoft.com/office/drawing/2014/main" id="{F091F09D-8C1D-4052-A16C-76FB3670EE2D}"/>
                </a:ext>
              </a:extLst>
            </p:cNvPr>
            <p:cNvSpPr txBox="1"/>
            <p:nvPr/>
          </p:nvSpPr>
          <p:spPr>
            <a:xfrm>
              <a:off x="11344314" y="6143093"/>
              <a:ext cx="949255" cy="523220"/>
            </a:xfrm>
            <a:prstGeom prst="rect">
              <a:avLst/>
            </a:prstGeom>
            <a:noFill/>
          </p:spPr>
          <p:txBody>
            <a:bodyPr wrap="square" rtlCol="0">
              <a:spAutoFit/>
            </a:bodyPr>
            <a:lstStyle/>
            <a:p>
              <a:r>
                <a:rPr lang="en-US" sz="1400" b="1" dirty="0">
                  <a:latin typeface="Bahnschrift SemiCondensed" panose="020B0502040204020203" pitchFamily="34" charset="0"/>
                  <a:cs typeface="Segoe UI" panose="020B0502040204020203" pitchFamily="34" charset="0"/>
                </a:rPr>
                <a:t>Crashing TCs</a:t>
              </a:r>
            </a:p>
          </p:txBody>
        </p:sp>
        <p:sp>
          <p:nvSpPr>
            <p:cNvPr id="63" name="Rectangle: Rounded Corners 62">
              <a:extLst>
                <a:ext uri="{FF2B5EF4-FFF2-40B4-BE49-F238E27FC236}">
                  <a16:creationId xmlns:a16="http://schemas.microsoft.com/office/drawing/2014/main" id="{48F50BE0-8405-400E-AC59-0BC8295DDF73}"/>
                </a:ext>
              </a:extLst>
            </p:cNvPr>
            <p:cNvSpPr/>
            <p:nvPr/>
          </p:nvSpPr>
          <p:spPr>
            <a:xfrm>
              <a:off x="1387300" y="2201370"/>
              <a:ext cx="1687483" cy="3517433"/>
            </a:xfrm>
            <a:prstGeom prst="roundRect">
              <a:avLst>
                <a:gd name="adj" fmla="val 1816"/>
              </a:avLst>
            </a:prstGeom>
            <a:solidFill>
              <a:schemeClr val="bg2"/>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Bahnschrift SemiCondensed" panose="020B0502040204020203" pitchFamily="34" charset="0"/>
                </a:rPr>
                <a:t>Pre-processing</a:t>
              </a:r>
            </a:p>
          </p:txBody>
        </p:sp>
        <p:sp>
          <p:nvSpPr>
            <p:cNvPr id="64" name="Rectangle: Rounded Corners 63">
              <a:extLst>
                <a:ext uri="{FF2B5EF4-FFF2-40B4-BE49-F238E27FC236}">
                  <a16:creationId xmlns:a16="http://schemas.microsoft.com/office/drawing/2014/main" id="{1FB582EB-706C-4E47-ACF9-CFB3431D4899}"/>
                </a:ext>
              </a:extLst>
            </p:cNvPr>
            <p:cNvSpPr/>
            <p:nvPr/>
          </p:nvSpPr>
          <p:spPr>
            <a:xfrm>
              <a:off x="3216118" y="2201371"/>
              <a:ext cx="5439195" cy="4245996"/>
            </a:xfrm>
            <a:prstGeom prst="roundRect">
              <a:avLst>
                <a:gd name="adj" fmla="val 1816"/>
              </a:avLst>
            </a:prstGeom>
            <a:solidFill>
              <a:schemeClr val="bg2"/>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Bahnschrift SemiCondensed" panose="020B0502040204020203" pitchFamily="34" charset="0"/>
                </a:rPr>
                <a:t>Test Case Generation</a:t>
              </a:r>
              <a:r>
                <a:rPr lang="en-US" baseline="-25000" dirty="0">
                  <a:solidFill>
                    <a:schemeClr val="tx1"/>
                  </a:solidFill>
                  <a:latin typeface="Bahnschrift SemiCondensed" panose="020B0502040204020203" pitchFamily="34" charset="0"/>
                </a:rPr>
                <a:t>(main loop)</a:t>
              </a:r>
              <a:endParaRPr lang="en-US" sz="2400" baseline="-25000" dirty="0">
                <a:solidFill>
                  <a:schemeClr val="tx1"/>
                </a:solidFill>
                <a:latin typeface="Bahnschrift SemiCondensed" panose="020B0502040204020203" pitchFamily="34" charset="0"/>
              </a:endParaRPr>
            </a:p>
          </p:txBody>
        </p:sp>
        <p:sp>
          <p:nvSpPr>
            <p:cNvPr id="65" name="Rectangle: Rounded Corners 64">
              <a:extLst>
                <a:ext uri="{FF2B5EF4-FFF2-40B4-BE49-F238E27FC236}">
                  <a16:creationId xmlns:a16="http://schemas.microsoft.com/office/drawing/2014/main" id="{A357B651-D386-41DF-901B-43A42DF12785}"/>
                </a:ext>
              </a:extLst>
            </p:cNvPr>
            <p:cNvSpPr/>
            <p:nvPr/>
          </p:nvSpPr>
          <p:spPr>
            <a:xfrm>
              <a:off x="8812893" y="4057965"/>
              <a:ext cx="1725931" cy="2389402"/>
            </a:xfrm>
            <a:prstGeom prst="roundRect">
              <a:avLst>
                <a:gd name="adj" fmla="val 1816"/>
              </a:avLst>
            </a:prstGeom>
            <a:solidFill>
              <a:schemeClr val="bg2"/>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Bahnschrift SemiCondensed" panose="020B0502040204020203" pitchFamily="34" charset="0"/>
                </a:rPr>
                <a:t>Post-processing</a:t>
              </a:r>
              <a:endParaRPr lang="en-US" sz="2400" b="1" dirty="0">
                <a:solidFill>
                  <a:schemeClr val="tx1"/>
                </a:solidFill>
                <a:latin typeface="Bahnschrift SemiCondensed" panose="020B0502040204020203" pitchFamily="34" charset="0"/>
              </a:endParaRPr>
            </a:p>
          </p:txBody>
        </p:sp>
        <p:grpSp>
          <p:nvGrpSpPr>
            <p:cNvPr id="67" name="Group 66">
              <a:extLst>
                <a:ext uri="{FF2B5EF4-FFF2-40B4-BE49-F238E27FC236}">
                  <a16:creationId xmlns:a16="http://schemas.microsoft.com/office/drawing/2014/main" id="{3048BF59-79D3-46A9-A503-11B7B7128B2B}"/>
                </a:ext>
              </a:extLst>
            </p:cNvPr>
            <p:cNvGrpSpPr/>
            <p:nvPr/>
          </p:nvGrpSpPr>
          <p:grpSpPr>
            <a:xfrm>
              <a:off x="529033" y="2857491"/>
              <a:ext cx="537989" cy="666106"/>
              <a:chOff x="461858" y="1359045"/>
              <a:chExt cx="862636" cy="1068065"/>
            </a:xfrm>
          </p:grpSpPr>
          <p:pic>
            <p:nvPicPr>
              <p:cNvPr id="135" name="Picture 134">
                <a:extLst>
                  <a:ext uri="{FF2B5EF4-FFF2-40B4-BE49-F238E27FC236}">
                    <a16:creationId xmlns:a16="http://schemas.microsoft.com/office/drawing/2014/main" id="{305B7968-AA35-4582-B539-D986932BBAB3}"/>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461858" y="1359045"/>
                <a:ext cx="640790" cy="845003"/>
              </a:xfrm>
              <a:prstGeom prst="rect">
                <a:avLst/>
              </a:prstGeom>
              <a:solidFill>
                <a:schemeClr val="bg1"/>
              </a:solidFill>
            </p:spPr>
          </p:pic>
          <p:pic>
            <p:nvPicPr>
              <p:cNvPr id="136" name="Picture 135">
                <a:extLst>
                  <a:ext uri="{FF2B5EF4-FFF2-40B4-BE49-F238E27FC236}">
                    <a16:creationId xmlns:a16="http://schemas.microsoft.com/office/drawing/2014/main" id="{37200B6C-37ED-4530-A997-9187269FC8E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567231" y="1458980"/>
                <a:ext cx="640790" cy="845003"/>
              </a:xfrm>
              <a:prstGeom prst="rect">
                <a:avLst/>
              </a:prstGeom>
              <a:solidFill>
                <a:schemeClr val="bg1"/>
              </a:solidFill>
            </p:spPr>
          </p:pic>
          <p:pic>
            <p:nvPicPr>
              <p:cNvPr id="137" name="Picture 136">
                <a:extLst>
                  <a:ext uri="{FF2B5EF4-FFF2-40B4-BE49-F238E27FC236}">
                    <a16:creationId xmlns:a16="http://schemas.microsoft.com/office/drawing/2014/main" id="{7D1C90E2-25EE-4F58-9EDD-DBD1887816F3}"/>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83704" y="1582107"/>
                <a:ext cx="640790" cy="845003"/>
              </a:xfrm>
              <a:prstGeom prst="rect">
                <a:avLst/>
              </a:prstGeom>
              <a:solidFill>
                <a:schemeClr val="bg1"/>
              </a:solidFill>
            </p:spPr>
          </p:pic>
        </p:grpSp>
        <p:sp>
          <p:nvSpPr>
            <p:cNvPr id="68" name="TextBox 67">
              <a:extLst>
                <a:ext uri="{FF2B5EF4-FFF2-40B4-BE49-F238E27FC236}">
                  <a16:creationId xmlns:a16="http://schemas.microsoft.com/office/drawing/2014/main" id="{CD767466-2EB7-45A8-B00F-768216A3E4A2}"/>
                </a:ext>
              </a:extLst>
            </p:cNvPr>
            <p:cNvSpPr txBox="1"/>
            <p:nvPr/>
          </p:nvSpPr>
          <p:spPr>
            <a:xfrm>
              <a:off x="-1574" y="3437993"/>
              <a:ext cx="1214154" cy="523220"/>
            </a:xfrm>
            <a:prstGeom prst="rect">
              <a:avLst/>
            </a:prstGeom>
            <a:noFill/>
          </p:spPr>
          <p:txBody>
            <a:bodyPr wrap="square" rtlCol="0">
              <a:spAutoFit/>
            </a:bodyPr>
            <a:lstStyle/>
            <a:p>
              <a:pPr algn="r"/>
              <a:r>
                <a:rPr lang="en-US" sz="1400" b="1" dirty="0">
                  <a:latin typeface="Bahnschrift SemiCondensed" panose="020B0502040204020203" pitchFamily="34" charset="0"/>
                  <a:cs typeface="Segoe UI" panose="020B0502040204020203" pitchFamily="34" charset="0"/>
                </a:rPr>
                <a:t>Target CPP Code</a:t>
              </a:r>
            </a:p>
          </p:txBody>
        </p:sp>
        <p:pic>
          <p:nvPicPr>
            <p:cNvPr id="69" name="Picture 68">
              <a:extLst>
                <a:ext uri="{FF2B5EF4-FFF2-40B4-BE49-F238E27FC236}">
                  <a16:creationId xmlns:a16="http://schemas.microsoft.com/office/drawing/2014/main" id="{C7954E5C-93F1-4AAB-AA13-F444822F0DE1}"/>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68062" y="4057964"/>
              <a:ext cx="399633" cy="526992"/>
            </a:xfrm>
            <a:prstGeom prst="rect">
              <a:avLst/>
            </a:prstGeom>
            <a:solidFill>
              <a:schemeClr val="bg1"/>
            </a:solidFill>
            <a:ln>
              <a:noFill/>
            </a:ln>
          </p:spPr>
        </p:pic>
        <p:pic>
          <p:nvPicPr>
            <p:cNvPr id="70" name="Picture 69">
              <a:extLst>
                <a:ext uri="{FF2B5EF4-FFF2-40B4-BE49-F238E27FC236}">
                  <a16:creationId xmlns:a16="http://schemas.microsoft.com/office/drawing/2014/main" id="{05EE3E4C-50F6-4887-9096-4C820FB2909D}"/>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85249" y="5124275"/>
              <a:ext cx="399633" cy="526992"/>
            </a:xfrm>
            <a:prstGeom prst="rect">
              <a:avLst/>
            </a:prstGeom>
            <a:solidFill>
              <a:schemeClr val="bg1"/>
            </a:solidFill>
          </p:spPr>
        </p:pic>
        <p:sp>
          <p:nvSpPr>
            <p:cNvPr id="71" name="TextBox 70">
              <a:extLst>
                <a:ext uri="{FF2B5EF4-FFF2-40B4-BE49-F238E27FC236}">
                  <a16:creationId xmlns:a16="http://schemas.microsoft.com/office/drawing/2014/main" id="{33D6AAF0-734A-43A4-8611-D5951F0F9DD1}"/>
                </a:ext>
              </a:extLst>
            </p:cNvPr>
            <p:cNvSpPr txBox="1"/>
            <p:nvPr/>
          </p:nvSpPr>
          <p:spPr>
            <a:xfrm>
              <a:off x="125996" y="4530031"/>
              <a:ext cx="1037176" cy="523220"/>
            </a:xfrm>
            <a:prstGeom prst="rect">
              <a:avLst/>
            </a:prstGeom>
            <a:noFill/>
          </p:spPr>
          <p:txBody>
            <a:bodyPr wrap="square" rtlCol="0">
              <a:spAutoFit/>
            </a:bodyPr>
            <a:lstStyle/>
            <a:p>
              <a:pPr algn="r"/>
              <a:r>
                <a:rPr lang="en-US" sz="1400" b="1" dirty="0">
                  <a:latin typeface="Bahnschrift SemiCondensed" panose="020B0502040204020203" pitchFamily="34" charset="0"/>
                  <a:cs typeface="Segoe UI" panose="020B0502040204020203" pitchFamily="34" charset="0"/>
                </a:rPr>
                <a:t>Compilation Database</a:t>
              </a:r>
            </a:p>
          </p:txBody>
        </p:sp>
        <p:sp>
          <p:nvSpPr>
            <p:cNvPr id="72" name="TextBox 71">
              <a:extLst>
                <a:ext uri="{FF2B5EF4-FFF2-40B4-BE49-F238E27FC236}">
                  <a16:creationId xmlns:a16="http://schemas.microsoft.com/office/drawing/2014/main" id="{5752D637-B75E-459B-9E23-06ABCB1DDD3B}"/>
                </a:ext>
              </a:extLst>
            </p:cNvPr>
            <p:cNvSpPr txBox="1"/>
            <p:nvPr/>
          </p:nvSpPr>
          <p:spPr>
            <a:xfrm>
              <a:off x="-48453" y="5619873"/>
              <a:ext cx="1214154" cy="523220"/>
            </a:xfrm>
            <a:prstGeom prst="rect">
              <a:avLst/>
            </a:prstGeom>
            <a:noFill/>
          </p:spPr>
          <p:txBody>
            <a:bodyPr wrap="square" rtlCol="0">
              <a:spAutoFit/>
            </a:bodyPr>
            <a:lstStyle/>
            <a:p>
              <a:pPr algn="r"/>
              <a:r>
                <a:rPr lang="en-US" sz="1400" b="1" dirty="0">
                  <a:latin typeface="Bahnschrift SemiCondensed" panose="020B0502040204020203" pitchFamily="34" charset="0"/>
                  <a:cs typeface="Segoe UI" panose="020B0502040204020203" pitchFamily="34" charset="0"/>
                </a:rPr>
                <a:t>List of Build Commands</a:t>
              </a:r>
            </a:p>
          </p:txBody>
        </p:sp>
        <p:pic>
          <p:nvPicPr>
            <p:cNvPr id="73" name="Graphic 72" descr="Database">
              <a:extLst>
                <a:ext uri="{FF2B5EF4-FFF2-40B4-BE49-F238E27FC236}">
                  <a16:creationId xmlns:a16="http://schemas.microsoft.com/office/drawing/2014/main" id="{0493B116-C4EE-4951-A971-8DD9371243D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13624" y="4997444"/>
              <a:ext cx="695498" cy="695498"/>
            </a:xfrm>
            <a:prstGeom prst="rect">
              <a:avLst/>
            </a:prstGeom>
          </p:spPr>
        </p:pic>
        <p:pic>
          <p:nvPicPr>
            <p:cNvPr id="74" name="Graphic 73" descr="Database">
              <a:extLst>
                <a:ext uri="{FF2B5EF4-FFF2-40B4-BE49-F238E27FC236}">
                  <a16:creationId xmlns:a16="http://schemas.microsoft.com/office/drawing/2014/main" id="{41D2B898-FAFF-4237-9310-C87D407FB82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19910" y="5718803"/>
              <a:ext cx="695498" cy="695498"/>
            </a:xfrm>
            <a:prstGeom prst="rect">
              <a:avLst/>
            </a:prstGeom>
          </p:spPr>
        </p:pic>
        <p:sp>
          <p:nvSpPr>
            <p:cNvPr id="75" name="TextBox 74">
              <a:extLst>
                <a:ext uri="{FF2B5EF4-FFF2-40B4-BE49-F238E27FC236}">
                  <a16:creationId xmlns:a16="http://schemas.microsoft.com/office/drawing/2014/main" id="{82E37A01-4BD9-4C66-9FCA-05DD60542F68}"/>
                </a:ext>
              </a:extLst>
            </p:cNvPr>
            <p:cNvSpPr txBox="1"/>
            <p:nvPr/>
          </p:nvSpPr>
          <p:spPr>
            <a:xfrm>
              <a:off x="7913615" y="5080453"/>
              <a:ext cx="713688" cy="461665"/>
            </a:xfrm>
            <a:prstGeom prst="rect">
              <a:avLst/>
            </a:prstGeom>
            <a:noFill/>
          </p:spPr>
          <p:txBody>
            <a:bodyPr wrap="square" rtlCol="0">
              <a:spAutoFit/>
            </a:bodyPr>
            <a:lstStyle/>
            <a:p>
              <a:r>
                <a:rPr lang="en-US" sz="1200" dirty="0">
                  <a:latin typeface="Bahnschrift SemiCondensed" panose="020B0502040204020203" pitchFamily="34" charset="0"/>
                  <a:cs typeface="Segoe UI" panose="020B0502040204020203" pitchFamily="34" charset="0"/>
                </a:rPr>
                <a:t>Effective TCs</a:t>
              </a:r>
            </a:p>
          </p:txBody>
        </p:sp>
        <p:grpSp>
          <p:nvGrpSpPr>
            <p:cNvPr id="76" name="Group 75">
              <a:extLst>
                <a:ext uri="{FF2B5EF4-FFF2-40B4-BE49-F238E27FC236}">
                  <a16:creationId xmlns:a16="http://schemas.microsoft.com/office/drawing/2014/main" id="{7434A92C-9E97-44AB-9D9B-F91965C1D3B1}"/>
                </a:ext>
              </a:extLst>
            </p:cNvPr>
            <p:cNvGrpSpPr/>
            <p:nvPr/>
          </p:nvGrpSpPr>
          <p:grpSpPr>
            <a:xfrm>
              <a:off x="10807273" y="4415458"/>
              <a:ext cx="537989" cy="666106"/>
              <a:chOff x="461858" y="1359045"/>
              <a:chExt cx="862636" cy="1068065"/>
            </a:xfrm>
          </p:grpSpPr>
          <p:pic>
            <p:nvPicPr>
              <p:cNvPr id="132" name="Picture 131">
                <a:extLst>
                  <a:ext uri="{FF2B5EF4-FFF2-40B4-BE49-F238E27FC236}">
                    <a16:creationId xmlns:a16="http://schemas.microsoft.com/office/drawing/2014/main" id="{CDC7589A-FE00-4BE6-982F-2F27412C71A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461858" y="1359045"/>
                <a:ext cx="640790" cy="845003"/>
              </a:xfrm>
              <a:prstGeom prst="rect">
                <a:avLst/>
              </a:prstGeom>
              <a:solidFill>
                <a:schemeClr val="bg1"/>
              </a:solidFill>
            </p:spPr>
          </p:pic>
          <p:pic>
            <p:nvPicPr>
              <p:cNvPr id="133" name="Picture 132">
                <a:extLst>
                  <a:ext uri="{FF2B5EF4-FFF2-40B4-BE49-F238E27FC236}">
                    <a16:creationId xmlns:a16="http://schemas.microsoft.com/office/drawing/2014/main" id="{4651D3C9-2EB1-4A92-9F94-23EA9A43215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567231" y="1458980"/>
                <a:ext cx="640790" cy="845003"/>
              </a:xfrm>
              <a:prstGeom prst="rect">
                <a:avLst/>
              </a:prstGeom>
              <a:solidFill>
                <a:schemeClr val="bg1"/>
              </a:solidFill>
            </p:spPr>
          </p:pic>
          <p:pic>
            <p:nvPicPr>
              <p:cNvPr id="134" name="Picture 133">
                <a:extLst>
                  <a:ext uri="{FF2B5EF4-FFF2-40B4-BE49-F238E27FC236}">
                    <a16:creationId xmlns:a16="http://schemas.microsoft.com/office/drawing/2014/main" id="{BBAD5B38-463D-47FB-B9B2-79CDCF55931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83704" y="1582107"/>
                <a:ext cx="640790" cy="845003"/>
              </a:xfrm>
              <a:prstGeom prst="rect">
                <a:avLst/>
              </a:prstGeom>
              <a:solidFill>
                <a:schemeClr val="bg1"/>
              </a:solidFill>
            </p:spPr>
          </p:pic>
        </p:grpSp>
        <p:grpSp>
          <p:nvGrpSpPr>
            <p:cNvPr id="77" name="Group 76">
              <a:extLst>
                <a:ext uri="{FF2B5EF4-FFF2-40B4-BE49-F238E27FC236}">
                  <a16:creationId xmlns:a16="http://schemas.microsoft.com/office/drawing/2014/main" id="{D4E56AB5-28F7-4E32-AAC8-4899FFF6F882}"/>
                </a:ext>
              </a:extLst>
            </p:cNvPr>
            <p:cNvGrpSpPr/>
            <p:nvPr/>
          </p:nvGrpSpPr>
          <p:grpSpPr>
            <a:xfrm>
              <a:off x="10835674" y="5225945"/>
              <a:ext cx="537989" cy="666106"/>
              <a:chOff x="461858" y="1359045"/>
              <a:chExt cx="862636" cy="1068065"/>
            </a:xfrm>
          </p:grpSpPr>
          <p:pic>
            <p:nvPicPr>
              <p:cNvPr id="129" name="Picture 128">
                <a:extLst>
                  <a:ext uri="{FF2B5EF4-FFF2-40B4-BE49-F238E27FC236}">
                    <a16:creationId xmlns:a16="http://schemas.microsoft.com/office/drawing/2014/main" id="{966C7583-D93C-443D-A25C-20CA64B136AD}"/>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461858" y="1359045"/>
                <a:ext cx="640790" cy="845003"/>
              </a:xfrm>
              <a:prstGeom prst="rect">
                <a:avLst/>
              </a:prstGeom>
              <a:solidFill>
                <a:schemeClr val="bg1"/>
              </a:solidFill>
            </p:spPr>
          </p:pic>
          <p:pic>
            <p:nvPicPr>
              <p:cNvPr id="130" name="Picture 129">
                <a:extLst>
                  <a:ext uri="{FF2B5EF4-FFF2-40B4-BE49-F238E27FC236}">
                    <a16:creationId xmlns:a16="http://schemas.microsoft.com/office/drawing/2014/main" id="{6C2BFCD6-D680-40D9-A12E-A5CA5F44D9B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567231" y="1458980"/>
                <a:ext cx="640790" cy="845003"/>
              </a:xfrm>
              <a:prstGeom prst="rect">
                <a:avLst/>
              </a:prstGeom>
              <a:solidFill>
                <a:schemeClr val="bg1"/>
              </a:solidFill>
            </p:spPr>
          </p:pic>
          <p:pic>
            <p:nvPicPr>
              <p:cNvPr id="131" name="Picture 130">
                <a:extLst>
                  <a:ext uri="{FF2B5EF4-FFF2-40B4-BE49-F238E27FC236}">
                    <a16:creationId xmlns:a16="http://schemas.microsoft.com/office/drawing/2014/main" id="{0FA065F1-536C-4535-AE1F-D89048A1A13C}"/>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83704" y="1582107"/>
                <a:ext cx="640790" cy="845003"/>
              </a:xfrm>
              <a:prstGeom prst="rect">
                <a:avLst/>
              </a:prstGeom>
              <a:solidFill>
                <a:schemeClr val="bg1"/>
              </a:solidFill>
            </p:spPr>
          </p:pic>
        </p:grpSp>
        <p:grpSp>
          <p:nvGrpSpPr>
            <p:cNvPr id="78" name="Group 77">
              <a:extLst>
                <a:ext uri="{FF2B5EF4-FFF2-40B4-BE49-F238E27FC236}">
                  <a16:creationId xmlns:a16="http://schemas.microsoft.com/office/drawing/2014/main" id="{780A3E7F-4C2D-430D-9D73-5BC69CF20647}"/>
                </a:ext>
              </a:extLst>
            </p:cNvPr>
            <p:cNvGrpSpPr/>
            <p:nvPr/>
          </p:nvGrpSpPr>
          <p:grpSpPr>
            <a:xfrm>
              <a:off x="10859345" y="5979994"/>
              <a:ext cx="537989" cy="666106"/>
              <a:chOff x="461858" y="1359045"/>
              <a:chExt cx="862636" cy="1068065"/>
            </a:xfrm>
          </p:grpSpPr>
          <p:pic>
            <p:nvPicPr>
              <p:cNvPr id="126" name="Picture 125">
                <a:extLst>
                  <a:ext uri="{FF2B5EF4-FFF2-40B4-BE49-F238E27FC236}">
                    <a16:creationId xmlns:a16="http://schemas.microsoft.com/office/drawing/2014/main" id="{BCB69A9F-9756-44F1-8782-7474A4E098B1}"/>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461858" y="1359045"/>
                <a:ext cx="640790" cy="845003"/>
              </a:xfrm>
              <a:prstGeom prst="rect">
                <a:avLst/>
              </a:prstGeom>
              <a:solidFill>
                <a:schemeClr val="bg1"/>
              </a:solidFill>
            </p:spPr>
          </p:pic>
          <p:pic>
            <p:nvPicPr>
              <p:cNvPr id="127" name="Picture 126">
                <a:extLst>
                  <a:ext uri="{FF2B5EF4-FFF2-40B4-BE49-F238E27FC236}">
                    <a16:creationId xmlns:a16="http://schemas.microsoft.com/office/drawing/2014/main" id="{45348E54-6C7D-435B-AD46-86E53B62CB50}"/>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567231" y="1458980"/>
                <a:ext cx="640790" cy="845003"/>
              </a:xfrm>
              <a:prstGeom prst="rect">
                <a:avLst/>
              </a:prstGeom>
              <a:solidFill>
                <a:schemeClr val="bg1"/>
              </a:solidFill>
            </p:spPr>
          </p:pic>
          <p:pic>
            <p:nvPicPr>
              <p:cNvPr id="128" name="Picture 127">
                <a:extLst>
                  <a:ext uri="{FF2B5EF4-FFF2-40B4-BE49-F238E27FC236}">
                    <a16:creationId xmlns:a16="http://schemas.microsoft.com/office/drawing/2014/main" id="{A495DFE8-8AAC-415E-831E-FE14932436DD}"/>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4168"/>
              <a:stretch/>
            </p:blipFill>
            <p:spPr>
              <a:xfrm>
                <a:off x="683704" y="1582107"/>
                <a:ext cx="640790" cy="845003"/>
              </a:xfrm>
              <a:prstGeom prst="rect">
                <a:avLst/>
              </a:prstGeom>
              <a:solidFill>
                <a:schemeClr val="bg1"/>
              </a:solidFill>
            </p:spPr>
          </p:pic>
        </p:grpSp>
        <p:sp>
          <p:nvSpPr>
            <p:cNvPr id="79" name="TextBox 78">
              <a:extLst>
                <a:ext uri="{FF2B5EF4-FFF2-40B4-BE49-F238E27FC236}">
                  <a16:creationId xmlns:a16="http://schemas.microsoft.com/office/drawing/2014/main" id="{D6D710CA-DE71-4341-A41A-4E2982751B41}"/>
                </a:ext>
              </a:extLst>
            </p:cNvPr>
            <p:cNvSpPr txBox="1"/>
            <p:nvPr/>
          </p:nvSpPr>
          <p:spPr>
            <a:xfrm>
              <a:off x="7921383" y="5771360"/>
              <a:ext cx="712206" cy="461665"/>
            </a:xfrm>
            <a:prstGeom prst="rect">
              <a:avLst/>
            </a:prstGeom>
            <a:noFill/>
          </p:spPr>
          <p:txBody>
            <a:bodyPr wrap="square" rtlCol="0">
              <a:spAutoFit/>
            </a:bodyPr>
            <a:lstStyle/>
            <a:p>
              <a:r>
                <a:rPr lang="en-US" sz="1200" dirty="0">
                  <a:latin typeface="Bahnschrift SemiCondensed" panose="020B0502040204020203" pitchFamily="34" charset="0"/>
                  <a:cs typeface="Segoe UI" panose="020B0502040204020203" pitchFamily="34" charset="0"/>
                </a:rPr>
                <a:t>Crashing TCs</a:t>
              </a:r>
            </a:p>
          </p:txBody>
        </p:sp>
        <p:sp>
          <p:nvSpPr>
            <p:cNvPr id="80" name="Rectangle: Rounded Corners 79">
              <a:extLst>
                <a:ext uri="{FF2B5EF4-FFF2-40B4-BE49-F238E27FC236}">
                  <a16:creationId xmlns:a16="http://schemas.microsoft.com/office/drawing/2014/main" id="{67808144-56FA-456E-ADC0-16DE1C3400A8}"/>
                </a:ext>
              </a:extLst>
            </p:cNvPr>
            <p:cNvSpPr/>
            <p:nvPr/>
          </p:nvSpPr>
          <p:spPr>
            <a:xfrm>
              <a:off x="3292720" y="2629981"/>
              <a:ext cx="1672979" cy="609761"/>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Create TC</a:t>
              </a:r>
            </a:p>
            <a:p>
              <a:pPr marL="228600" lvl="0" indent="-228600">
                <a:buAutoNum type="arabicParenR"/>
              </a:pPr>
              <a:r>
                <a:rPr lang="en-US" sz="1100" dirty="0">
                  <a:solidFill>
                    <a:prstClr val="black"/>
                  </a:solidFill>
                  <a:latin typeface="Bahnschrift SemiCondensed" panose="020B0502040204020203" pitchFamily="34" charset="0"/>
                  <a:cs typeface="Segoe UI" panose="020B0502040204020203" pitchFamily="34" charset="0"/>
                </a:rPr>
                <a:t>Generate from scratch</a:t>
              </a:r>
            </a:p>
            <a:p>
              <a:pPr marL="228600" lvl="0" indent="-228600">
                <a:buAutoNum type="arabicParenR"/>
              </a:pPr>
              <a:r>
                <a:rPr lang="en-US" sz="1100" dirty="0">
                  <a:solidFill>
                    <a:prstClr val="black"/>
                  </a:solidFill>
                  <a:latin typeface="Bahnschrift SemiCondensed" panose="020B0502040204020203" pitchFamily="34" charset="0"/>
                  <a:cs typeface="Segoe UI" panose="020B0502040204020203" pitchFamily="34" charset="0"/>
                </a:rPr>
                <a:t>Mutate existing TC</a:t>
              </a:r>
              <a:endParaRPr lang="en-US" sz="1050" dirty="0">
                <a:solidFill>
                  <a:prstClr val="black"/>
                </a:solidFill>
                <a:latin typeface="Bahnschrift SemiCondensed" panose="020B0502040204020203" pitchFamily="34" charset="0"/>
                <a:cs typeface="Segoe UI" panose="020B0502040204020203" pitchFamily="34" charset="0"/>
              </a:endParaRPr>
            </a:p>
          </p:txBody>
        </p:sp>
        <p:grpSp>
          <p:nvGrpSpPr>
            <p:cNvPr id="81" name="Group 80">
              <a:extLst>
                <a:ext uri="{FF2B5EF4-FFF2-40B4-BE49-F238E27FC236}">
                  <a16:creationId xmlns:a16="http://schemas.microsoft.com/office/drawing/2014/main" id="{E72C123E-FB14-4A2F-A703-24FC6EF7E9AA}"/>
                </a:ext>
              </a:extLst>
            </p:cNvPr>
            <p:cNvGrpSpPr/>
            <p:nvPr/>
          </p:nvGrpSpPr>
          <p:grpSpPr>
            <a:xfrm>
              <a:off x="3550426" y="3476740"/>
              <a:ext cx="1030483" cy="729795"/>
              <a:chOff x="3484596" y="3523162"/>
              <a:chExt cx="1030483" cy="729795"/>
            </a:xfrm>
          </p:grpSpPr>
          <p:sp>
            <p:nvSpPr>
              <p:cNvPr id="124" name="TextBox 123">
                <a:extLst>
                  <a:ext uri="{FF2B5EF4-FFF2-40B4-BE49-F238E27FC236}">
                    <a16:creationId xmlns:a16="http://schemas.microsoft.com/office/drawing/2014/main" id="{4781CF7F-E69F-4CDB-AB09-3946815791BF}"/>
                  </a:ext>
                </a:extLst>
              </p:cNvPr>
              <p:cNvSpPr txBox="1"/>
              <p:nvPr/>
            </p:nvSpPr>
            <p:spPr>
              <a:xfrm>
                <a:off x="3484596" y="3975958"/>
                <a:ext cx="1030483" cy="276999"/>
              </a:xfrm>
              <a:prstGeom prst="rect">
                <a:avLst/>
              </a:prstGeom>
              <a:noFill/>
            </p:spPr>
            <p:txBody>
              <a:bodyPr wrap="square" rtlCol="0">
                <a:spAutoFit/>
              </a:bodyPr>
              <a:lstStyle/>
              <a:p>
                <a:pPr algn="ctr"/>
                <a:r>
                  <a:rPr lang="en-US" sz="1200" dirty="0">
                    <a:latin typeface="Bahnschrift SemiCondensed" panose="020B0502040204020203" pitchFamily="34" charset="0"/>
                    <a:cs typeface="Segoe UI" panose="020B0502040204020203" pitchFamily="34" charset="0"/>
                  </a:rPr>
                  <a:t>Test Case File</a:t>
                </a:r>
                <a:endParaRPr lang="en-US" sz="1333" dirty="0">
                  <a:latin typeface="Bahnschrift SemiCondensed" panose="020B0502040204020203" pitchFamily="34" charset="0"/>
                  <a:cs typeface="Segoe UI" panose="020B0502040204020203" pitchFamily="34" charset="0"/>
                </a:endParaRPr>
              </a:p>
            </p:txBody>
          </p:sp>
          <p:pic>
            <p:nvPicPr>
              <p:cNvPr id="125" name="Picture 124">
                <a:extLst>
                  <a:ext uri="{FF2B5EF4-FFF2-40B4-BE49-F238E27FC236}">
                    <a16:creationId xmlns:a16="http://schemas.microsoft.com/office/drawing/2014/main" id="{EC1470AA-B686-4E7C-B7DD-6C0BE691C65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6000" b="93000" l="10000" r="90000">
                            <a14:foregroundMark x1="40500" y1="21000" x2="40500" y2="21000"/>
                            <a14:foregroundMark x1="42000" y1="24000" x2="36500" y2="31500"/>
                            <a14:foregroundMark x1="42000" y1="23000" x2="36500" y2="17000"/>
                            <a14:foregroundMark x1="18500" y1="8500" x2="38000" y2="40500"/>
                            <a14:foregroundMark x1="38000" y1="40500" x2="76000" y2="40000"/>
                            <a14:foregroundMark x1="76000" y1="40000" x2="59500" y2="6000"/>
                            <a14:foregroundMark x1="59500" y1="6000" x2="17000" y2="6500"/>
                            <a14:foregroundMark x1="15500" y1="49000" x2="45000" y2="74000"/>
                            <a14:foregroundMark x1="45000" y1="74000" x2="83000" y2="71500"/>
                            <a14:foregroundMark x1="83000" y1="71500" x2="56500" y2="44500"/>
                            <a14:foregroundMark x1="56500" y1="44500" x2="19000" y2="47000"/>
                            <a14:foregroundMark x1="19000" y1="47000" x2="17000" y2="47500"/>
                            <a14:foregroundMark x1="37500" y1="57500" x2="31500" y2="60000"/>
                            <a14:foregroundMark x1="59000" y1="49500" x2="49000" y2="55000"/>
                            <a14:foregroundMark x1="16500" y1="80000" x2="54500" y2="93000"/>
                            <a14:foregroundMark x1="54500" y1="93000" x2="18500" y2="80500"/>
                            <a14:foregroundMark x1="18500" y1="80500" x2="52500" y2="76000"/>
                            <a14:foregroundMark x1="53000" y1="73000" x2="47000" y2="76000"/>
                            <a14:foregroundMark x1="52500" y1="81500" x2="53000" y2="81500"/>
                            <a14:foregroundMark x1="63500" y1="84500" x2="72500" y2="85500"/>
                          </a14:backgroundRemoval>
                        </a14:imgEffect>
                      </a14:imgLayer>
                    </a14:imgProps>
                  </a:ext>
                  <a:ext uri="{28A0092B-C50C-407E-A947-70E740481C1C}">
                    <a14:useLocalDpi xmlns:a14="http://schemas.microsoft.com/office/drawing/2010/main" val="0"/>
                  </a:ext>
                </a:extLst>
              </a:blip>
              <a:stretch>
                <a:fillRect/>
              </a:stretch>
            </p:blipFill>
            <p:spPr>
              <a:xfrm>
                <a:off x="3734959" y="3523162"/>
                <a:ext cx="513767" cy="513767"/>
              </a:xfrm>
              <a:prstGeom prst="rect">
                <a:avLst/>
              </a:prstGeom>
            </p:spPr>
          </p:pic>
        </p:grpSp>
        <p:sp>
          <p:nvSpPr>
            <p:cNvPr id="82" name="Rectangle: Rounded Corners 81">
              <a:extLst>
                <a:ext uri="{FF2B5EF4-FFF2-40B4-BE49-F238E27FC236}">
                  <a16:creationId xmlns:a16="http://schemas.microsoft.com/office/drawing/2014/main" id="{78D1D85C-F121-465A-B5FC-694DB075A968}"/>
                </a:ext>
              </a:extLst>
            </p:cNvPr>
            <p:cNvSpPr/>
            <p:nvPr/>
          </p:nvSpPr>
          <p:spPr>
            <a:xfrm>
              <a:off x="3522233" y="4389557"/>
              <a:ext cx="1086868" cy="428663"/>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Build</a:t>
              </a:r>
            </a:p>
            <a:p>
              <a:pPr lvl="0" algn="ctr"/>
              <a:r>
                <a:rPr lang="en-US" sz="1100" dirty="0">
                  <a:solidFill>
                    <a:prstClr val="black"/>
                  </a:solidFill>
                  <a:latin typeface="Bahnschrift SemiCondensed" panose="020B0502040204020203" pitchFamily="34" charset="0"/>
                  <a:cs typeface="Segoe UI" panose="020B0502040204020203" pitchFamily="34" charset="0"/>
                </a:rPr>
                <a:t>(compile &amp; link)</a:t>
              </a:r>
              <a:endParaRPr lang="en-US" sz="900" dirty="0">
                <a:solidFill>
                  <a:prstClr val="black"/>
                </a:solidFill>
                <a:latin typeface="Bahnschrift SemiCondensed" panose="020B0502040204020203" pitchFamily="34" charset="0"/>
                <a:cs typeface="Segoe UI" panose="020B0502040204020203" pitchFamily="34" charset="0"/>
              </a:endParaRPr>
            </a:p>
          </p:txBody>
        </p:sp>
        <p:sp>
          <p:nvSpPr>
            <p:cNvPr id="83" name="Rectangle: Rounded Corners 82">
              <a:extLst>
                <a:ext uri="{FF2B5EF4-FFF2-40B4-BE49-F238E27FC236}">
                  <a16:creationId xmlns:a16="http://schemas.microsoft.com/office/drawing/2014/main" id="{DCBAE31D-3BD3-4676-8836-9DE58FF1CC48}"/>
                </a:ext>
              </a:extLst>
            </p:cNvPr>
            <p:cNvSpPr/>
            <p:nvPr/>
          </p:nvSpPr>
          <p:spPr>
            <a:xfrm>
              <a:off x="3669753" y="5199138"/>
              <a:ext cx="775838" cy="313519"/>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Execute</a:t>
              </a:r>
              <a:endParaRPr lang="en-US" sz="900" b="1" dirty="0">
                <a:solidFill>
                  <a:prstClr val="black"/>
                </a:solidFill>
                <a:latin typeface="Bahnschrift SemiCondensed" panose="020B0502040204020203" pitchFamily="34" charset="0"/>
                <a:cs typeface="Segoe UI" panose="020B0502040204020203" pitchFamily="34" charset="0"/>
              </a:endParaRPr>
            </a:p>
          </p:txBody>
        </p:sp>
        <p:pic>
          <p:nvPicPr>
            <p:cNvPr id="84" name="Picture 6" descr="Trash Can Icon Png #359834 - Free Icons Library">
              <a:extLst>
                <a:ext uri="{FF2B5EF4-FFF2-40B4-BE49-F238E27FC236}">
                  <a16:creationId xmlns:a16="http://schemas.microsoft.com/office/drawing/2014/main" id="{F8E24512-0996-4566-8FB9-D79CC347C03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20215" y="3903591"/>
              <a:ext cx="556572" cy="556572"/>
            </a:xfrm>
            <a:prstGeom prst="rect">
              <a:avLst/>
            </a:prstGeom>
            <a:noFill/>
            <a:extLst>
              <a:ext uri="{909E8E84-426E-40DD-AFC4-6F175D3DCCD1}">
                <a14:hiddenFill xmlns:a14="http://schemas.microsoft.com/office/drawing/2010/main">
                  <a:solidFill>
                    <a:srgbClr val="FFFFFF"/>
                  </a:solidFill>
                </a14:hiddenFill>
              </a:ext>
            </a:extLst>
          </p:spPr>
        </p:pic>
        <p:sp>
          <p:nvSpPr>
            <p:cNvPr id="85" name="TextBox 84">
              <a:extLst>
                <a:ext uri="{FF2B5EF4-FFF2-40B4-BE49-F238E27FC236}">
                  <a16:creationId xmlns:a16="http://schemas.microsoft.com/office/drawing/2014/main" id="{7F4351FF-8BDC-4750-BEAC-C77FF6AE4AE7}"/>
                </a:ext>
              </a:extLst>
            </p:cNvPr>
            <p:cNvSpPr txBox="1"/>
            <p:nvPr/>
          </p:nvSpPr>
          <p:spPr>
            <a:xfrm>
              <a:off x="6138862" y="4367205"/>
              <a:ext cx="993534" cy="261610"/>
            </a:xfrm>
            <a:prstGeom prst="rect">
              <a:avLst/>
            </a:prstGeom>
            <a:noFill/>
          </p:spPr>
          <p:txBody>
            <a:bodyPr wrap="square" rtlCol="0">
              <a:spAutoFit/>
            </a:bodyPr>
            <a:lstStyle/>
            <a:p>
              <a:pPr algn="ctr"/>
              <a:r>
                <a:rPr lang="en-US" sz="1100" dirty="0">
                  <a:latin typeface="Bahnschrift SemiCondensed" panose="020B0502040204020203" pitchFamily="34" charset="0"/>
                  <a:cs typeface="Segoe UI" panose="020B0502040204020203" pitchFamily="34" charset="0"/>
                </a:rPr>
                <a:t>Discard TC</a:t>
              </a:r>
            </a:p>
          </p:txBody>
        </p:sp>
        <p:sp>
          <p:nvSpPr>
            <p:cNvPr id="86" name="Rectangle: Rounded Corners 85">
              <a:extLst>
                <a:ext uri="{FF2B5EF4-FFF2-40B4-BE49-F238E27FC236}">
                  <a16:creationId xmlns:a16="http://schemas.microsoft.com/office/drawing/2014/main" id="{C5E7EAC6-4AAE-44A4-97D5-2A077C9705FF}"/>
                </a:ext>
              </a:extLst>
            </p:cNvPr>
            <p:cNvSpPr/>
            <p:nvPr/>
          </p:nvSpPr>
          <p:spPr>
            <a:xfrm>
              <a:off x="8912154" y="4663026"/>
              <a:ext cx="1535756" cy="609761"/>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err="1">
                  <a:solidFill>
                    <a:prstClr val="black"/>
                  </a:solidFill>
                  <a:latin typeface="Bahnschrift SemiCondensed" panose="020B0502040204020203" pitchFamily="34" charset="0"/>
                  <a:cs typeface="Segoe UI" panose="020B0502040204020203" pitchFamily="34" charset="0"/>
                </a:rPr>
                <a:t>Libfuzzer</a:t>
              </a:r>
              <a:endParaRPr lang="en-US" sz="1400" b="1" dirty="0">
                <a:solidFill>
                  <a:prstClr val="black"/>
                </a:solidFill>
                <a:latin typeface="Bahnschrift SemiCondensed" panose="020B0502040204020203" pitchFamily="34" charset="0"/>
                <a:cs typeface="Segoe UI" panose="020B0502040204020203" pitchFamily="34" charset="0"/>
              </a:endParaRPr>
            </a:p>
            <a:p>
              <a:pPr lvl="0" algn="ctr"/>
              <a:r>
                <a:rPr lang="en-US" sz="1400" dirty="0">
                  <a:solidFill>
                    <a:prstClr val="black"/>
                  </a:solidFill>
                  <a:latin typeface="Bahnschrift SemiCondensed" panose="020B0502040204020203" pitchFamily="34" charset="0"/>
                  <a:cs typeface="Segoe UI" panose="020B0502040204020203" pitchFamily="34" charset="0"/>
                </a:rPr>
                <a:t>Test Driver Writer</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87" name="Rectangle: Rounded Corners 86">
              <a:extLst>
                <a:ext uri="{FF2B5EF4-FFF2-40B4-BE49-F238E27FC236}">
                  <a16:creationId xmlns:a16="http://schemas.microsoft.com/office/drawing/2014/main" id="{067B6DD0-5DB7-43AA-952E-6B7113617BF5}"/>
                </a:ext>
              </a:extLst>
            </p:cNvPr>
            <p:cNvSpPr/>
            <p:nvPr/>
          </p:nvSpPr>
          <p:spPr>
            <a:xfrm>
              <a:off x="8912154" y="5630828"/>
              <a:ext cx="1535756" cy="609761"/>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Google Test</a:t>
              </a:r>
              <a:r>
                <a:rPr lang="en-US" sz="1400" dirty="0">
                  <a:solidFill>
                    <a:prstClr val="black"/>
                  </a:solidFill>
                  <a:latin typeface="Bahnschrift SemiCondensed" panose="020B0502040204020203" pitchFamily="34" charset="0"/>
                  <a:cs typeface="Segoe UI" panose="020B0502040204020203" pitchFamily="34" charset="0"/>
                </a:rPr>
                <a:t> Format Writer</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88" name="Rectangle: Rounded Corners 87">
              <a:extLst>
                <a:ext uri="{FF2B5EF4-FFF2-40B4-BE49-F238E27FC236}">
                  <a16:creationId xmlns:a16="http://schemas.microsoft.com/office/drawing/2014/main" id="{DA2F195D-1C77-463A-8F42-219FD7D23F5A}"/>
                </a:ext>
              </a:extLst>
            </p:cNvPr>
            <p:cNvSpPr/>
            <p:nvPr/>
          </p:nvSpPr>
          <p:spPr>
            <a:xfrm>
              <a:off x="5821491" y="5130862"/>
              <a:ext cx="1116705" cy="428663"/>
            </a:xfrm>
            <a:prstGeom prst="roundRect">
              <a:avLst>
                <a:gd name="adj" fmla="val 5453"/>
              </a:avLst>
            </a:prstGeom>
            <a:solidFill>
              <a:srgbClr val="FFFF9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Increase coverage?</a:t>
              </a:r>
              <a:endParaRPr lang="en-US" sz="900" b="1" dirty="0">
                <a:solidFill>
                  <a:prstClr val="black"/>
                </a:solidFill>
                <a:latin typeface="Bahnschrift SemiCondensed" panose="020B0502040204020203" pitchFamily="34" charset="0"/>
                <a:cs typeface="Segoe UI" panose="020B0502040204020203" pitchFamily="34" charset="0"/>
              </a:endParaRPr>
            </a:p>
          </p:txBody>
        </p:sp>
        <p:sp>
          <p:nvSpPr>
            <p:cNvPr id="89" name="Rectangle: Rounded Corners 88">
              <a:extLst>
                <a:ext uri="{FF2B5EF4-FFF2-40B4-BE49-F238E27FC236}">
                  <a16:creationId xmlns:a16="http://schemas.microsoft.com/office/drawing/2014/main" id="{6A8BC748-FB9D-4FE9-BA59-824B0BEDB63C}"/>
                </a:ext>
              </a:extLst>
            </p:cNvPr>
            <p:cNvSpPr/>
            <p:nvPr/>
          </p:nvSpPr>
          <p:spPr>
            <a:xfrm>
              <a:off x="4860431" y="5831378"/>
              <a:ext cx="1086868" cy="428663"/>
            </a:xfrm>
            <a:prstGeom prst="roundRect">
              <a:avLst>
                <a:gd name="adj" fmla="val 5453"/>
              </a:avLst>
            </a:prstGeom>
            <a:solidFill>
              <a:srgbClr val="FFFF9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New Crash?</a:t>
              </a:r>
              <a:endParaRPr lang="en-US" sz="900" b="1" dirty="0">
                <a:solidFill>
                  <a:prstClr val="black"/>
                </a:solidFill>
                <a:latin typeface="Bahnschrift SemiCondensed" panose="020B0502040204020203" pitchFamily="34" charset="0"/>
                <a:cs typeface="Segoe UI" panose="020B0502040204020203" pitchFamily="34" charset="0"/>
              </a:endParaRPr>
            </a:p>
          </p:txBody>
        </p:sp>
        <p:sp>
          <p:nvSpPr>
            <p:cNvPr id="90" name="Arrow: Down 89">
              <a:extLst>
                <a:ext uri="{FF2B5EF4-FFF2-40B4-BE49-F238E27FC236}">
                  <a16:creationId xmlns:a16="http://schemas.microsoft.com/office/drawing/2014/main" id="{6C4C3D22-D947-4AE4-A944-D8BAD42189AC}"/>
                </a:ext>
              </a:extLst>
            </p:cNvPr>
            <p:cNvSpPr/>
            <p:nvPr/>
          </p:nvSpPr>
          <p:spPr>
            <a:xfrm>
              <a:off x="3970495" y="3263552"/>
              <a:ext cx="167506" cy="182153"/>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1" name="Arrow: Down 90">
              <a:extLst>
                <a:ext uri="{FF2B5EF4-FFF2-40B4-BE49-F238E27FC236}">
                  <a16:creationId xmlns:a16="http://schemas.microsoft.com/office/drawing/2014/main" id="{E393D858-A2BF-45B6-9AE8-C36E17ACDD76}"/>
                </a:ext>
              </a:extLst>
            </p:cNvPr>
            <p:cNvSpPr/>
            <p:nvPr/>
          </p:nvSpPr>
          <p:spPr>
            <a:xfrm>
              <a:off x="3970495" y="4173210"/>
              <a:ext cx="167506" cy="182153"/>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2" name="Arrow: Down 91">
              <a:extLst>
                <a:ext uri="{FF2B5EF4-FFF2-40B4-BE49-F238E27FC236}">
                  <a16:creationId xmlns:a16="http://schemas.microsoft.com/office/drawing/2014/main" id="{989599DC-C378-4355-85B2-E0E441B5F784}"/>
                </a:ext>
              </a:extLst>
            </p:cNvPr>
            <p:cNvSpPr/>
            <p:nvPr/>
          </p:nvSpPr>
          <p:spPr>
            <a:xfrm>
              <a:off x="3981914" y="4855668"/>
              <a:ext cx="167506" cy="301788"/>
            </a:xfrm>
            <a:prstGeom prst="downArrow">
              <a:avLst>
                <a:gd name="adj1" fmla="val 43622"/>
                <a:gd name="adj2" fmla="val 3603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3" name="Arrow: Down 92">
              <a:extLst>
                <a:ext uri="{FF2B5EF4-FFF2-40B4-BE49-F238E27FC236}">
                  <a16:creationId xmlns:a16="http://schemas.microsoft.com/office/drawing/2014/main" id="{DDD3AB04-9F62-4611-80E2-D476160F73C8}"/>
                </a:ext>
              </a:extLst>
            </p:cNvPr>
            <p:cNvSpPr/>
            <p:nvPr/>
          </p:nvSpPr>
          <p:spPr>
            <a:xfrm rot="18618023">
              <a:off x="4570336" y="5432743"/>
              <a:ext cx="167506" cy="467410"/>
            </a:xfrm>
            <a:prstGeom prst="downArrow">
              <a:avLst>
                <a:gd name="adj1" fmla="val 43622"/>
                <a:gd name="adj2" fmla="val 3603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4" name="Arrow: Down 93">
              <a:extLst>
                <a:ext uri="{FF2B5EF4-FFF2-40B4-BE49-F238E27FC236}">
                  <a16:creationId xmlns:a16="http://schemas.microsoft.com/office/drawing/2014/main" id="{903F99B1-FD23-40D5-9846-544D84D5D160}"/>
                </a:ext>
              </a:extLst>
            </p:cNvPr>
            <p:cNvSpPr/>
            <p:nvPr/>
          </p:nvSpPr>
          <p:spPr>
            <a:xfrm rot="16200000">
              <a:off x="5044148" y="4700948"/>
              <a:ext cx="167506" cy="1288494"/>
            </a:xfrm>
            <a:prstGeom prst="downArrow">
              <a:avLst>
                <a:gd name="adj1" fmla="val 43622"/>
                <a:gd name="adj2" fmla="val 3603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5" name="Arrow: Down 94">
              <a:extLst>
                <a:ext uri="{FF2B5EF4-FFF2-40B4-BE49-F238E27FC236}">
                  <a16:creationId xmlns:a16="http://schemas.microsoft.com/office/drawing/2014/main" id="{EBEB6EE2-5924-453B-A957-E5EDBCE0448F}"/>
                </a:ext>
              </a:extLst>
            </p:cNvPr>
            <p:cNvSpPr/>
            <p:nvPr/>
          </p:nvSpPr>
          <p:spPr>
            <a:xfrm rot="16200000">
              <a:off x="7159974" y="5085336"/>
              <a:ext cx="167506" cy="519718"/>
            </a:xfrm>
            <a:prstGeom prst="downArrow">
              <a:avLst>
                <a:gd name="adj1" fmla="val 43622"/>
                <a:gd name="adj2" fmla="val 3603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6" name="Arrow: Down 95">
              <a:extLst>
                <a:ext uri="{FF2B5EF4-FFF2-40B4-BE49-F238E27FC236}">
                  <a16:creationId xmlns:a16="http://schemas.microsoft.com/office/drawing/2014/main" id="{DCA54DDD-4D37-4418-8200-F0AD4B695052}"/>
                </a:ext>
              </a:extLst>
            </p:cNvPr>
            <p:cNvSpPr/>
            <p:nvPr/>
          </p:nvSpPr>
          <p:spPr>
            <a:xfrm rot="16200000">
              <a:off x="6648253" y="5322965"/>
              <a:ext cx="167506" cy="1492356"/>
            </a:xfrm>
            <a:prstGeom prst="downArrow">
              <a:avLst>
                <a:gd name="adj1" fmla="val 43622"/>
                <a:gd name="adj2" fmla="val 3603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97" name="Freeform: Shape 96">
              <a:extLst>
                <a:ext uri="{FF2B5EF4-FFF2-40B4-BE49-F238E27FC236}">
                  <a16:creationId xmlns:a16="http://schemas.microsoft.com/office/drawing/2014/main" id="{21C3443C-2E3B-4B98-9880-9D088C934F77}"/>
                </a:ext>
              </a:extLst>
            </p:cNvPr>
            <p:cNvSpPr/>
            <p:nvPr/>
          </p:nvSpPr>
          <p:spPr>
            <a:xfrm>
              <a:off x="5372388" y="4514853"/>
              <a:ext cx="896928" cy="1293812"/>
            </a:xfrm>
            <a:custGeom>
              <a:avLst/>
              <a:gdLst>
                <a:gd name="connsiteX0" fmla="*/ 0 w 731520"/>
                <a:gd name="connsiteY0" fmla="*/ 1391920 h 1391920"/>
                <a:gd name="connsiteX1" fmla="*/ 167640 w 731520"/>
                <a:gd name="connsiteY1" fmla="*/ 482600 h 1391920"/>
                <a:gd name="connsiteX2" fmla="*/ 731520 w 731520"/>
                <a:gd name="connsiteY2" fmla="*/ 0 h 1391920"/>
              </a:gdLst>
              <a:ahLst/>
              <a:cxnLst>
                <a:cxn ang="0">
                  <a:pos x="connsiteX0" y="connsiteY0"/>
                </a:cxn>
                <a:cxn ang="0">
                  <a:pos x="connsiteX1" y="connsiteY1"/>
                </a:cxn>
                <a:cxn ang="0">
                  <a:pos x="connsiteX2" y="connsiteY2"/>
                </a:cxn>
              </a:cxnLst>
              <a:rect l="l" t="t" r="r" b="b"/>
              <a:pathLst>
                <a:path w="731520" h="1391920">
                  <a:moveTo>
                    <a:pt x="0" y="1391920"/>
                  </a:moveTo>
                  <a:cubicBezTo>
                    <a:pt x="22860" y="1053253"/>
                    <a:pt x="45720" y="714587"/>
                    <a:pt x="167640" y="482600"/>
                  </a:cubicBezTo>
                  <a:cubicBezTo>
                    <a:pt x="289560" y="250613"/>
                    <a:pt x="642620" y="70273"/>
                    <a:pt x="731520" y="0"/>
                  </a:cubicBezTo>
                </a:path>
              </a:pathLst>
            </a:custGeom>
            <a:ln w="127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8" name="TextBox 97">
              <a:extLst>
                <a:ext uri="{FF2B5EF4-FFF2-40B4-BE49-F238E27FC236}">
                  <a16:creationId xmlns:a16="http://schemas.microsoft.com/office/drawing/2014/main" id="{8281FC48-E379-40BE-83A9-BF6D2C7F3FC9}"/>
                </a:ext>
              </a:extLst>
            </p:cNvPr>
            <p:cNvSpPr txBox="1"/>
            <p:nvPr/>
          </p:nvSpPr>
          <p:spPr>
            <a:xfrm>
              <a:off x="4054218" y="5493938"/>
              <a:ext cx="561097" cy="261610"/>
            </a:xfrm>
            <a:prstGeom prst="rect">
              <a:avLst/>
            </a:prstGeom>
            <a:noFill/>
          </p:spPr>
          <p:txBody>
            <a:bodyPr wrap="square" rtlCol="0">
              <a:spAutoFit/>
            </a:bodyPr>
            <a:lstStyle/>
            <a:p>
              <a:pPr algn="ctr"/>
              <a:r>
                <a:rPr lang="en-US" sz="1050" i="1" dirty="0">
                  <a:latin typeface="Bahnschrift SemiCondensed" panose="020B0502040204020203" pitchFamily="34" charset="0"/>
                  <a:cs typeface="Segoe UI" panose="020B0502040204020203" pitchFamily="34" charset="0"/>
                </a:rPr>
                <a:t>Crash</a:t>
              </a:r>
            </a:p>
          </p:txBody>
        </p:sp>
        <p:sp>
          <p:nvSpPr>
            <p:cNvPr id="99" name="TextBox 98">
              <a:extLst>
                <a:ext uri="{FF2B5EF4-FFF2-40B4-BE49-F238E27FC236}">
                  <a16:creationId xmlns:a16="http://schemas.microsoft.com/office/drawing/2014/main" id="{F1722D71-32E7-4E5B-BB4D-3CBDCFCA9A21}"/>
                </a:ext>
              </a:extLst>
            </p:cNvPr>
            <p:cNvSpPr txBox="1"/>
            <p:nvPr/>
          </p:nvSpPr>
          <p:spPr>
            <a:xfrm>
              <a:off x="4406431" y="5106546"/>
              <a:ext cx="927893"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Exit normally</a:t>
              </a:r>
            </a:p>
          </p:txBody>
        </p:sp>
        <p:sp>
          <p:nvSpPr>
            <p:cNvPr id="100" name="TextBox 99">
              <a:extLst>
                <a:ext uri="{FF2B5EF4-FFF2-40B4-BE49-F238E27FC236}">
                  <a16:creationId xmlns:a16="http://schemas.microsoft.com/office/drawing/2014/main" id="{AAF53931-6E5C-4F90-9C51-2356BBB1C204}"/>
                </a:ext>
              </a:extLst>
            </p:cNvPr>
            <p:cNvSpPr txBox="1"/>
            <p:nvPr/>
          </p:nvSpPr>
          <p:spPr>
            <a:xfrm>
              <a:off x="4012553" y="4786798"/>
              <a:ext cx="640232"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Success </a:t>
              </a:r>
            </a:p>
          </p:txBody>
        </p:sp>
        <p:sp>
          <p:nvSpPr>
            <p:cNvPr id="101" name="TextBox 100">
              <a:extLst>
                <a:ext uri="{FF2B5EF4-FFF2-40B4-BE49-F238E27FC236}">
                  <a16:creationId xmlns:a16="http://schemas.microsoft.com/office/drawing/2014/main" id="{C464FA66-9B42-42DC-90D5-0565BE43FDF2}"/>
                </a:ext>
              </a:extLst>
            </p:cNvPr>
            <p:cNvSpPr txBox="1"/>
            <p:nvPr/>
          </p:nvSpPr>
          <p:spPr>
            <a:xfrm>
              <a:off x="6894965" y="5106546"/>
              <a:ext cx="382251"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Yes </a:t>
              </a:r>
            </a:p>
          </p:txBody>
        </p:sp>
        <p:sp>
          <p:nvSpPr>
            <p:cNvPr id="102" name="TextBox 101">
              <a:extLst>
                <a:ext uri="{FF2B5EF4-FFF2-40B4-BE49-F238E27FC236}">
                  <a16:creationId xmlns:a16="http://schemas.microsoft.com/office/drawing/2014/main" id="{DEE5E549-1236-4437-B32E-FA15022AD94C}"/>
                </a:ext>
              </a:extLst>
            </p:cNvPr>
            <p:cNvSpPr txBox="1"/>
            <p:nvPr/>
          </p:nvSpPr>
          <p:spPr>
            <a:xfrm>
              <a:off x="5895796" y="5832981"/>
              <a:ext cx="385676"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Yes </a:t>
              </a:r>
            </a:p>
          </p:txBody>
        </p:sp>
        <p:sp>
          <p:nvSpPr>
            <p:cNvPr id="103" name="TextBox 102">
              <a:extLst>
                <a:ext uri="{FF2B5EF4-FFF2-40B4-BE49-F238E27FC236}">
                  <a16:creationId xmlns:a16="http://schemas.microsoft.com/office/drawing/2014/main" id="{F8E87489-C058-4C1D-A544-4E3359BD8A30}"/>
                </a:ext>
              </a:extLst>
            </p:cNvPr>
            <p:cNvSpPr txBox="1"/>
            <p:nvPr/>
          </p:nvSpPr>
          <p:spPr>
            <a:xfrm>
              <a:off x="5300385" y="5591845"/>
              <a:ext cx="338414"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No</a:t>
              </a:r>
            </a:p>
          </p:txBody>
        </p:sp>
        <p:sp>
          <p:nvSpPr>
            <p:cNvPr id="104" name="Freeform: Shape 103">
              <a:extLst>
                <a:ext uri="{FF2B5EF4-FFF2-40B4-BE49-F238E27FC236}">
                  <a16:creationId xmlns:a16="http://schemas.microsoft.com/office/drawing/2014/main" id="{026BD33B-4E6D-439A-8279-CD9B37C1D8FF}"/>
                </a:ext>
              </a:extLst>
            </p:cNvPr>
            <p:cNvSpPr/>
            <p:nvPr/>
          </p:nvSpPr>
          <p:spPr>
            <a:xfrm>
              <a:off x="4621310" y="4448375"/>
              <a:ext cx="1626265" cy="202595"/>
            </a:xfrm>
            <a:custGeom>
              <a:avLst/>
              <a:gdLst>
                <a:gd name="connsiteX0" fmla="*/ 0 w 1295400"/>
                <a:gd name="connsiteY0" fmla="*/ 350520 h 350520"/>
                <a:gd name="connsiteX1" fmla="*/ 436880 w 1295400"/>
                <a:gd name="connsiteY1" fmla="*/ 137160 h 350520"/>
                <a:gd name="connsiteX2" fmla="*/ 853440 w 1295400"/>
                <a:gd name="connsiteY2" fmla="*/ 25400 h 350520"/>
                <a:gd name="connsiteX3" fmla="*/ 1295400 w 1295400"/>
                <a:gd name="connsiteY3" fmla="*/ 0 h 350520"/>
              </a:gdLst>
              <a:ahLst/>
              <a:cxnLst>
                <a:cxn ang="0">
                  <a:pos x="connsiteX0" y="connsiteY0"/>
                </a:cxn>
                <a:cxn ang="0">
                  <a:pos x="connsiteX1" y="connsiteY1"/>
                </a:cxn>
                <a:cxn ang="0">
                  <a:pos x="connsiteX2" y="connsiteY2"/>
                </a:cxn>
                <a:cxn ang="0">
                  <a:pos x="connsiteX3" y="connsiteY3"/>
                </a:cxn>
              </a:cxnLst>
              <a:rect l="l" t="t" r="r" b="b"/>
              <a:pathLst>
                <a:path w="1295400" h="350520">
                  <a:moveTo>
                    <a:pt x="0" y="350520"/>
                  </a:moveTo>
                  <a:cubicBezTo>
                    <a:pt x="147320" y="270933"/>
                    <a:pt x="294640" y="191347"/>
                    <a:pt x="436880" y="137160"/>
                  </a:cubicBezTo>
                  <a:cubicBezTo>
                    <a:pt x="579120" y="82973"/>
                    <a:pt x="710353" y="48260"/>
                    <a:pt x="853440" y="25400"/>
                  </a:cubicBezTo>
                  <a:cubicBezTo>
                    <a:pt x="996527" y="2540"/>
                    <a:pt x="1145963" y="1270"/>
                    <a:pt x="1295400" y="0"/>
                  </a:cubicBezTo>
                </a:path>
              </a:pathLst>
            </a:custGeom>
            <a:ln w="127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05" name="TextBox 104">
              <a:extLst>
                <a:ext uri="{FF2B5EF4-FFF2-40B4-BE49-F238E27FC236}">
                  <a16:creationId xmlns:a16="http://schemas.microsoft.com/office/drawing/2014/main" id="{DB5912D7-12D5-4B9C-8977-F664F02A3E34}"/>
                </a:ext>
              </a:extLst>
            </p:cNvPr>
            <p:cNvSpPr txBox="1"/>
            <p:nvPr/>
          </p:nvSpPr>
          <p:spPr>
            <a:xfrm>
              <a:off x="4627098" y="4387826"/>
              <a:ext cx="414883"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Fail</a:t>
              </a:r>
            </a:p>
          </p:txBody>
        </p:sp>
        <p:sp>
          <p:nvSpPr>
            <p:cNvPr id="106" name="Freeform: Shape 105">
              <a:extLst>
                <a:ext uri="{FF2B5EF4-FFF2-40B4-BE49-F238E27FC236}">
                  <a16:creationId xmlns:a16="http://schemas.microsoft.com/office/drawing/2014/main" id="{D644AB85-63CC-4983-98D4-76D56F013B68}"/>
                </a:ext>
              </a:extLst>
            </p:cNvPr>
            <p:cNvSpPr/>
            <p:nvPr/>
          </p:nvSpPr>
          <p:spPr>
            <a:xfrm>
              <a:off x="5930897" y="4591053"/>
              <a:ext cx="404135" cy="530581"/>
            </a:xfrm>
            <a:custGeom>
              <a:avLst/>
              <a:gdLst>
                <a:gd name="connsiteX0" fmla="*/ 0 w 355600"/>
                <a:gd name="connsiteY0" fmla="*/ 479425 h 479425"/>
                <a:gd name="connsiteX1" fmla="*/ 25400 w 355600"/>
                <a:gd name="connsiteY1" fmla="*/ 346075 h 479425"/>
                <a:gd name="connsiteX2" fmla="*/ 114300 w 355600"/>
                <a:gd name="connsiteY2" fmla="*/ 203200 h 479425"/>
                <a:gd name="connsiteX3" fmla="*/ 355600 w 355600"/>
                <a:gd name="connsiteY3" fmla="*/ 0 h 479425"/>
              </a:gdLst>
              <a:ahLst/>
              <a:cxnLst>
                <a:cxn ang="0">
                  <a:pos x="connsiteX0" y="connsiteY0"/>
                </a:cxn>
                <a:cxn ang="0">
                  <a:pos x="connsiteX1" y="connsiteY1"/>
                </a:cxn>
                <a:cxn ang="0">
                  <a:pos x="connsiteX2" y="connsiteY2"/>
                </a:cxn>
                <a:cxn ang="0">
                  <a:pos x="connsiteX3" y="connsiteY3"/>
                </a:cxn>
              </a:cxnLst>
              <a:rect l="l" t="t" r="r" b="b"/>
              <a:pathLst>
                <a:path w="355600" h="479425">
                  <a:moveTo>
                    <a:pt x="0" y="479425"/>
                  </a:moveTo>
                  <a:cubicBezTo>
                    <a:pt x="3175" y="435768"/>
                    <a:pt x="6350" y="392112"/>
                    <a:pt x="25400" y="346075"/>
                  </a:cubicBezTo>
                  <a:cubicBezTo>
                    <a:pt x="44450" y="300038"/>
                    <a:pt x="59267" y="260879"/>
                    <a:pt x="114300" y="203200"/>
                  </a:cubicBezTo>
                  <a:cubicBezTo>
                    <a:pt x="169333" y="145521"/>
                    <a:pt x="341313" y="30162"/>
                    <a:pt x="355600" y="0"/>
                  </a:cubicBezTo>
                </a:path>
              </a:pathLst>
            </a:custGeom>
            <a:ln w="127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07" name="TextBox 106">
              <a:extLst>
                <a:ext uri="{FF2B5EF4-FFF2-40B4-BE49-F238E27FC236}">
                  <a16:creationId xmlns:a16="http://schemas.microsoft.com/office/drawing/2014/main" id="{381AB062-6D8E-466C-ABF3-8463B34B5834}"/>
                </a:ext>
              </a:extLst>
            </p:cNvPr>
            <p:cNvSpPr txBox="1"/>
            <p:nvPr/>
          </p:nvSpPr>
          <p:spPr>
            <a:xfrm>
              <a:off x="5851565" y="4924426"/>
              <a:ext cx="338414" cy="253916"/>
            </a:xfrm>
            <a:prstGeom prst="rect">
              <a:avLst/>
            </a:prstGeom>
            <a:noFill/>
          </p:spPr>
          <p:txBody>
            <a:bodyPr wrap="square" rtlCol="0">
              <a:spAutoFit/>
            </a:bodyPr>
            <a:lstStyle/>
            <a:p>
              <a:r>
                <a:rPr lang="en-US" sz="1050" i="1" dirty="0">
                  <a:latin typeface="Bahnschrift SemiCondensed" panose="020B0502040204020203" pitchFamily="34" charset="0"/>
                  <a:cs typeface="Segoe UI" panose="020B0502040204020203" pitchFamily="34" charset="0"/>
                </a:rPr>
                <a:t>No</a:t>
              </a:r>
            </a:p>
          </p:txBody>
        </p:sp>
        <p:sp>
          <p:nvSpPr>
            <p:cNvPr id="108" name="Arrow: Bent-Up 107">
              <a:extLst>
                <a:ext uri="{FF2B5EF4-FFF2-40B4-BE49-F238E27FC236}">
                  <a16:creationId xmlns:a16="http://schemas.microsoft.com/office/drawing/2014/main" id="{45AC12D0-AD6E-4F81-A6D9-36A926075803}"/>
                </a:ext>
              </a:extLst>
            </p:cNvPr>
            <p:cNvSpPr/>
            <p:nvPr/>
          </p:nvSpPr>
          <p:spPr>
            <a:xfrm rot="16200000">
              <a:off x="5329366" y="2544399"/>
              <a:ext cx="2187395" cy="2762166"/>
            </a:xfrm>
            <a:prstGeom prst="bentUpArrow">
              <a:avLst>
                <a:gd name="adj1" fmla="val 4376"/>
                <a:gd name="adj2" fmla="val 4711"/>
                <a:gd name="adj3" fmla="val 40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Rounded Corners 110">
              <a:extLst>
                <a:ext uri="{FF2B5EF4-FFF2-40B4-BE49-F238E27FC236}">
                  <a16:creationId xmlns:a16="http://schemas.microsoft.com/office/drawing/2014/main" id="{0811D8FC-B3D4-4DD0-B4C7-2F3BE658D4FC}"/>
                </a:ext>
              </a:extLst>
            </p:cNvPr>
            <p:cNvSpPr/>
            <p:nvPr/>
          </p:nvSpPr>
          <p:spPr>
            <a:xfrm>
              <a:off x="1466699" y="2646506"/>
              <a:ext cx="1543786" cy="781284"/>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solidFill>
                    <a:prstClr val="black"/>
                  </a:solidFill>
                  <a:latin typeface="Bahnschrift SemiCondensed" panose="020B0502040204020203" pitchFamily="34" charset="0"/>
                  <a:cs typeface="Segoe UI" panose="020B0502040204020203" pitchFamily="34" charset="0"/>
                </a:rPr>
                <a:t>Program Model</a:t>
              </a:r>
            </a:p>
            <a:p>
              <a:pPr marL="228600" lvl="0" indent="-228600">
                <a:buAutoNum type="arabicParenR"/>
              </a:pPr>
              <a:r>
                <a:rPr lang="en-US" sz="1100" dirty="0">
                  <a:solidFill>
                    <a:prstClr val="black"/>
                  </a:solidFill>
                  <a:latin typeface="Bahnschrift SemiCondensed" panose="020B0502040204020203" pitchFamily="34" charset="0"/>
                  <a:cs typeface="Segoe UI" panose="020B0502040204020203" pitchFamily="34" charset="0"/>
                </a:rPr>
                <a:t>List of function</a:t>
              </a:r>
            </a:p>
            <a:p>
              <a:pPr marL="228600" lvl="0" indent="-228600">
                <a:buAutoNum type="arabicParenR"/>
              </a:pPr>
              <a:r>
                <a:rPr lang="en-US" sz="1100" dirty="0">
                  <a:solidFill>
                    <a:prstClr val="black"/>
                  </a:solidFill>
                  <a:latin typeface="Bahnschrift SemiCondensed" panose="020B0502040204020203" pitchFamily="34" charset="0"/>
                  <a:cs typeface="Segoe UI" panose="020B0502040204020203" pitchFamily="34" charset="0"/>
                </a:rPr>
                <a:t>List of types (e.g., class, </a:t>
              </a:r>
              <a:r>
                <a:rPr lang="en-US" sz="1100" dirty="0" err="1">
                  <a:solidFill>
                    <a:prstClr val="black"/>
                  </a:solidFill>
                  <a:latin typeface="Bahnschrift SemiCondensed" panose="020B0502040204020203" pitchFamily="34" charset="0"/>
                  <a:cs typeface="Segoe UI" panose="020B0502040204020203" pitchFamily="34" charset="0"/>
                </a:rPr>
                <a:t>enum</a:t>
              </a:r>
              <a:r>
                <a:rPr lang="en-US" sz="1100" dirty="0">
                  <a:solidFill>
                    <a:prstClr val="black"/>
                  </a:solidFill>
                  <a:latin typeface="Bahnschrift SemiCondensed" panose="020B0502040204020203" pitchFamily="34" charset="0"/>
                  <a:cs typeface="Segoe UI" panose="020B0502040204020203" pitchFamily="34" charset="0"/>
                </a:rPr>
                <a:t>)</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112" name="Arrow: Down 111">
              <a:extLst>
                <a:ext uri="{FF2B5EF4-FFF2-40B4-BE49-F238E27FC236}">
                  <a16:creationId xmlns:a16="http://schemas.microsoft.com/office/drawing/2014/main" id="{4ACCC991-A105-4FF4-9AF6-468AF8E8EB2B}"/>
                </a:ext>
              </a:extLst>
            </p:cNvPr>
            <p:cNvSpPr/>
            <p:nvPr/>
          </p:nvSpPr>
          <p:spPr>
            <a:xfrm rot="16200000">
              <a:off x="3059353" y="2870431"/>
              <a:ext cx="206216" cy="258994"/>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13" name="Arrow: Down 112">
              <a:extLst>
                <a:ext uri="{FF2B5EF4-FFF2-40B4-BE49-F238E27FC236}">
                  <a16:creationId xmlns:a16="http://schemas.microsoft.com/office/drawing/2014/main" id="{A424DB00-5F08-4AFB-AF8A-85B09D588D8D}"/>
                </a:ext>
              </a:extLst>
            </p:cNvPr>
            <p:cNvSpPr/>
            <p:nvPr/>
          </p:nvSpPr>
          <p:spPr>
            <a:xfrm rot="16200000">
              <a:off x="3116170" y="4305370"/>
              <a:ext cx="182018" cy="486552"/>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dirty="0">
                <a:latin typeface="Segoe UI" panose="020B0502040204020203" pitchFamily="34" charset="0"/>
                <a:cs typeface="Segoe UI" panose="020B0502040204020203" pitchFamily="34" charset="0"/>
              </a:endParaRPr>
            </a:p>
          </p:txBody>
        </p:sp>
        <p:sp>
          <p:nvSpPr>
            <p:cNvPr id="114" name="Arrow: Down 113">
              <a:extLst>
                <a:ext uri="{FF2B5EF4-FFF2-40B4-BE49-F238E27FC236}">
                  <a16:creationId xmlns:a16="http://schemas.microsoft.com/office/drawing/2014/main" id="{5AE50A03-AF76-4DCB-9ABF-DA759BA13CAF}"/>
                </a:ext>
              </a:extLst>
            </p:cNvPr>
            <p:cNvSpPr/>
            <p:nvPr/>
          </p:nvSpPr>
          <p:spPr>
            <a:xfrm rot="14133746">
              <a:off x="3095202" y="4636773"/>
              <a:ext cx="182018" cy="653583"/>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15" name="Arrow: Down 114">
              <a:extLst>
                <a:ext uri="{FF2B5EF4-FFF2-40B4-BE49-F238E27FC236}">
                  <a16:creationId xmlns:a16="http://schemas.microsoft.com/office/drawing/2014/main" id="{B56C928B-4E76-43B0-B6CE-C5C503694709}"/>
                </a:ext>
              </a:extLst>
            </p:cNvPr>
            <p:cNvSpPr/>
            <p:nvPr/>
          </p:nvSpPr>
          <p:spPr>
            <a:xfrm rot="16200000">
              <a:off x="1162160" y="3006412"/>
              <a:ext cx="293183" cy="315133"/>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16" name="Arrow: Down 115">
              <a:extLst>
                <a:ext uri="{FF2B5EF4-FFF2-40B4-BE49-F238E27FC236}">
                  <a16:creationId xmlns:a16="http://schemas.microsoft.com/office/drawing/2014/main" id="{AAD9DD41-D1C0-4584-ACBA-2F06204748AA}"/>
                </a:ext>
              </a:extLst>
            </p:cNvPr>
            <p:cNvSpPr/>
            <p:nvPr/>
          </p:nvSpPr>
          <p:spPr>
            <a:xfrm rot="16200000">
              <a:off x="1235111" y="4250065"/>
              <a:ext cx="256629" cy="439930"/>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17" name="Arrow: Down 116">
              <a:extLst>
                <a:ext uri="{FF2B5EF4-FFF2-40B4-BE49-F238E27FC236}">
                  <a16:creationId xmlns:a16="http://schemas.microsoft.com/office/drawing/2014/main" id="{F68C5C04-834F-44CB-8180-0BC21B6AB97F}"/>
                </a:ext>
              </a:extLst>
            </p:cNvPr>
            <p:cNvSpPr/>
            <p:nvPr/>
          </p:nvSpPr>
          <p:spPr>
            <a:xfrm rot="16200000">
              <a:off x="1225652" y="5154918"/>
              <a:ext cx="275548" cy="439930"/>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18" name="Arrow: Down 117">
              <a:extLst>
                <a:ext uri="{FF2B5EF4-FFF2-40B4-BE49-F238E27FC236}">
                  <a16:creationId xmlns:a16="http://schemas.microsoft.com/office/drawing/2014/main" id="{6970E0D3-FC6D-46B6-98A0-81A5E30E6D08}"/>
                </a:ext>
              </a:extLst>
            </p:cNvPr>
            <p:cNvSpPr/>
            <p:nvPr/>
          </p:nvSpPr>
          <p:spPr>
            <a:xfrm rot="14819329">
              <a:off x="8629283" y="5006951"/>
              <a:ext cx="182018" cy="342782"/>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dirty="0">
                <a:latin typeface="Segoe UI" panose="020B0502040204020203" pitchFamily="34" charset="0"/>
                <a:cs typeface="Segoe UI" panose="020B0502040204020203" pitchFamily="34" charset="0"/>
              </a:endParaRPr>
            </a:p>
          </p:txBody>
        </p:sp>
        <p:sp>
          <p:nvSpPr>
            <p:cNvPr id="119" name="Arrow: Down 118">
              <a:extLst>
                <a:ext uri="{FF2B5EF4-FFF2-40B4-BE49-F238E27FC236}">
                  <a16:creationId xmlns:a16="http://schemas.microsoft.com/office/drawing/2014/main" id="{58226778-5D68-4C05-AA6D-984CB6AB1795}"/>
                </a:ext>
              </a:extLst>
            </p:cNvPr>
            <p:cNvSpPr/>
            <p:nvPr/>
          </p:nvSpPr>
          <p:spPr>
            <a:xfrm rot="18079135">
              <a:off x="8636943" y="5349779"/>
              <a:ext cx="182018" cy="382982"/>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20" name="Arrow: Down 119">
              <a:extLst>
                <a:ext uri="{FF2B5EF4-FFF2-40B4-BE49-F238E27FC236}">
                  <a16:creationId xmlns:a16="http://schemas.microsoft.com/office/drawing/2014/main" id="{A8127CB1-5EED-41C0-AA1E-03D89375DC31}"/>
                </a:ext>
              </a:extLst>
            </p:cNvPr>
            <p:cNvSpPr/>
            <p:nvPr/>
          </p:nvSpPr>
          <p:spPr>
            <a:xfrm rot="15651638">
              <a:off x="8633666" y="5865487"/>
              <a:ext cx="182018" cy="333488"/>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21" name="Arrow: Down 120">
              <a:extLst>
                <a:ext uri="{FF2B5EF4-FFF2-40B4-BE49-F238E27FC236}">
                  <a16:creationId xmlns:a16="http://schemas.microsoft.com/office/drawing/2014/main" id="{E7AB679A-CB1E-407F-A7FC-47ED464B61A8}"/>
                </a:ext>
              </a:extLst>
            </p:cNvPr>
            <p:cNvSpPr/>
            <p:nvPr/>
          </p:nvSpPr>
          <p:spPr>
            <a:xfrm rot="15471014">
              <a:off x="10466951" y="4689483"/>
              <a:ext cx="293183" cy="358804"/>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22" name="Arrow: Down 121">
              <a:extLst>
                <a:ext uri="{FF2B5EF4-FFF2-40B4-BE49-F238E27FC236}">
                  <a16:creationId xmlns:a16="http://schemas.microsoft.com/office/drawing/2014/main" id="{F453292C-6E80-4A8B-9DD1-03740D3C970F}"/>
                </a:ext>
              </a:extLst>
            </p:cNvPr>
            <p:cNvSpPr/>
            <p:nvPr/>
          </p:nvSpPr>
          <p:spPr>
            <a:xfrm rot="15471014">
              <a:off x="10497903" y="5577780"/>
              <a:ext cx="293183" cy="372339"/>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23" name="Arrow: Down 122">
              <a:extLst>
                <a:ext uri="{FF2B5EF4-FFF2-40B4-BE49-F238E27FC236}">
                  <a16:creationId xmlns:a16="http://schemas.microsoft.com/office/drawing/2014/main" id="{63A925FC-E4BE-4A88-817D-4FE417843FC3}"/>
                </a:ext>
              </a:extLst>
            </p:cNvPr>
            <p:cNvSpPr/>
            <p:nvPr/>
          </p:nvSpPr>
          <p:spPr>
            <a:xfrm rot="17204624">
              <a:off x="10489707" y="5998848"/>
              <a:ext cx="293183" cy="372339"/>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38" name="Rectangle: Rounded Corners 137">
              <a:extLst>
                <a:ext uri="{FF2B5EF4-FFF2-40B4-BE49-F238E27FC236}">
                  <a16:creationId xmlns:a16="http://schemas.microsoft.com/office/drawing/2014/main" id="{2267B520-46E4-41C7-903F-30374F8EA2D3}"/>
                </a:ext>
              </a:extLst>
            </p:cNvPr>
            <p:cNvSpPr/>
            <p:nvPr/>
          </p:nvSpPr>
          <p:spPr>
            <a:xfrm>
              <a:off x="1722137" y="3470855"/>
              <a:ext cx="1032910" cy="522738"/>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Create TC Template</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139" name="Arrow: Down 138">
              <a:extLst>
                <a:ext uri="{FF2B5EF4-FFF2-40B4-BE49-F238E27FC236}">
                  <a16:creationId xmlns:a16="http://schemas.microsoft.com/office/drawing/2014/main" id="{9DF1ACEC-CF99-4C61-AEE6-DA86E3C3B18C}"/>
                </a:ext>
              </a:extLst>
            </p:cNvPr>
            <p:cNvSpPr/>
            <p:nvPr/>
          </p:nvSpPr>
          <p:spPr>
            <a:xfrm rot="16741801">
              <a:off x="1289829" y="3361156"/>
              <a:ext cx="293183" cy="546937"/>
            </a:xfrm>
            <a:prstGeom prst="downArrow">
              <a:avLst>
                <a:gd name="adj1" fmla="val 43622"/>
                <a:gd name="adj2" fmla="val 3603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sp>
          <p:nvSpPr>
            <p:cNvPr id="140" name="Rectangle: Rounded Corners 139">
              <a:extLst>
                <a:ext uri="{FF2B5EF4-FFF2-40B4-BE49-F238E27FC236}">
                  <a16:creationId xmlns:a16="http://schemas.microsoft.com/office/drawing/2014/main" id="{E697471C-3FDA-4068-BC0D-7C4F7172DC17}"/>
                </a:ext>
              </a:extLst>
            </p:cNvPr>
            <p:cNvSpPr/>
            <p:nvPr/>
          </p:nvSpPr>
          <p:spPr>
            <a:xfrm>
              <a:off x="1649061" y="4247824"/>
              <a:ext cx="1254420" cy="522738"/>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Get Compile Command</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141" name="Rectangle: Rounded Corners 140">
              <a:extLst>
                <a:ext uri="{FF2B5EF4-FFF2-40B4-BE49-F238E27FC236}">
                  <a16:creationId xmlns:a16="http://schemas.microsoft.com/office/drawing/2014/main" id="{46758DC2-A8A8-47AF-970B-E3898C9C66AC}"/>
                </a:ext>
              </a:extLst>
            </p:cNvPr>
            <p:cNvSpPr/>
            <p:nvPr/>
          </p:nvSpPr>
          <p:spPr>
            <a:xfrm>
              <a:off x="1649061" y="5080453"/>
              <a:ext cx="1254420" cy="522738"/>
            </a:xfrm>
            <a:prstGeom prst="roundRect">
              <a:avLst>
                <a:gd name="adj" fmla="val 54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latin typeface="Bahnschrift SemiCondensed" panose="020B0502040204020203" pitchFamily="34" charset="0"/>
                  <a:cs typeface="Segoe UI" panose="020B0502040204020203" pitchFamily="34" charset="0"/>
                </a:rPr>
                <a:t>Get Link Command</a:t>
              </a:r>
              <a:endParaRPr lang="en-US" sz="1050" dirty="0">
                <a:solidFill>
                  <a:prstClr val="black"/>
                </a:solidFill>
                <a:latin typeface="Bahnschrift SemiCondensed" panose="020B0502040204020203" pitchFamily="34" charset="0"/>
                <a:cs typeface="Segoe UI" panose="020B0502040204020203" pitchFamily="34" charset="0"/>
              </a:endParaRPr>
            </a:p>
          </p:txBody>
        </p:sp>
        <p:sp>
          <p:nvSpPr>
            <p:cNvPr id="142" name="Arrow: Down 141">
              <a:extLst>
                <a:ext uri="{FF2B5EF4-FFF2-40B4-BE49-F238E27FC236}">
                  <a16:creationId xmlns:a16="http://schemas.microsoft.com/office/drawing/2014/main" id="{92930C49-F529-4EAB-AF54-2A4E64F80E90}"/>
                </a:ext>
              </a:extLst>
            </p:cNvPr>
            <p:cNvSpPr/>
            <p:nvPr/>
          </p:nvSpPr>
          <p:spPr>
            <a:xfrm rot="16200000">
              <a:off x="3165096" y="3251591"/>
              <a:ext cx="206216" cy="948131"/>
            </a:xfrm>
            <a:prstGeom prst="downArrow">
              <a:avLst>
                <a:gd name="adj1" fmla="val 43622"/>
                <a:gd name="adj2" fmla="val 360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58">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886607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4400" b="1" dirty="0"/>
              <a:t>Three Limitations of The Previous Approach (CITRUS)</a:t>
            </a:r>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8</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1" y="1414732"/>
            <a:ext cx="3303894" cy="5159804"/>
          </a:xfrm>
        </p:spPr>
        <p:txBody>
          <a:bodyPr>
            <a:normAutofit/>
          </a:bodyPr>
          <a:lstStyle/>
          <a:p>
            <a:pPr marL="457200" indent="-457200"/>
            <a:endParaRPr lang="en-US" sz="2000" dirty="0"/>
          </a:p>
          <a:p>
            <a:pPr marL="0" indent="0">
              <a:buNone/>
            </a:pPr>
            <a:r>
              <a:rPr lang="en-US" sz="2000" b="1" dirty="0"/>
              <a:t>1. Method Redefinition Problem due to Including All Header Files</a:t>
            </a:r>
          </a:p>
          <a:p>
            <a:pPr marL="749808" lvl="1" indent="-457200"/>
            <a:endParaRPr lang="en-US" sz="1600" dirty="0"/>
          </a:p>
        </p:txBody>
      </p:sp>
      <p:sp>
        <p:nvSpPr>
          <p:cNvPr id="5" name="Content Placeholder 6">
            <a:extLst>
              <a:ext uri="{FF2B5EF4-FFF2-40B4-BE49-F238E27FC236}">
                <a16:creationId xmlns:a16="http://schemas.microsoft.com/office/drawing/2014/main" id="{874BC01D-F986-4560-A1FA-DD6497E70417}"/>
              </a:ext>
            </a:extLst>
          </p:cNvPr>
          <p:cNvSpPr txBox="1">
            <a:spLocks/>
          </p:cNvSpPr>
          <p:nvPr/>
        </p:nvSpPr>
        <p:spPr>
          <a:xfrm>
            <a:off x="4295751" y="1414732"/>
            <a:ext cx="3303890" cy="5159804"/>
          </a:xfrm>
          <a:prstGeom prst="rect">
            <a:avLst/>
          </a:prstGeom>
        </p:spPr>
        <p:txBody>
          <a:bodyPr vert="horz">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marL="457200" indent="-457200"/>
            <a:endParaRPr lang="en-US" sz="2000" dirty="0"/>
          </a:p>
          <a:p>
            <a:pPr marL="0" indent="0">
              <a:buNone/>
            </a:pPr>
            <a:r>
              <a:rPr lang="en-US" sz="2000" b="1" dirty="0"/>
              <a:t>2. User Given Linking Configurations Required</a:t>
            </a:r>
            <a:endParaRPr lang="en-US" sz="1600" b="1" dirty="0"/>
          </a:p>
          <a:p>
            <a:pPr marL="457200" indent="-457200"/>
            <a:endParaRPr lang="en-US" sz="2000" b="1" dirty="0"/>
          </a:p>
        </p:txBody>
      </p:sp>
      <p:cxnSp>
        <p:nvCxnSpPr>
          <p:cNvPr id="6" name="Straight Connector 5">
            <a:extLst>
              <a:ext uri="{FF2B5EF4-FFF2-40B4-BE49-F238E27FC236}">
                <a16:creationId xmlns:a16="http://schemas.microsoft.com/office/drawing/2014/main" id="{13477C8D-BAA6-4392-A521-C89B1E712825}"/>
              </a:ext>
            </a:extLst>
          </p:cNvPr>
          <p:cNvCxnSpPr/>
          <p:nvPr/>
        </p:nvCxnSpPr>
        <p:spPr>
          <a:xfrm>
            <a:off x="4035319" y="1737821"/>
            <a:ext cx="0" cy="47798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5AAC9304-4576-411D-9502-B4040670EF07}"/>
              </a:ext>
            </a:extLst>
          </p:cNvPr>
          <p:cNvSpPr/>
          <p:nvPr/>
        </p:nvSpPr>
        <p:spPr>
          <a:xfrm>
            <a:off x="777905" y="4298719"/>
            <a:ext cx="2777287" cy="1838823"/>
          </a:xfrm>
          <a:prstGeom prst="roundRect">
            <a:avLst>
              <a:gd name="adj" fmla="val 0"/>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100" dirty="0">
                <a:solidFill>
                  <a:srgbClr val="008000"/>
                </a:solidFill>
                <a:latin typeface="Consolas" panose="020B0609020204030204" pitchFamily="49" charset="0"/>
              </a:rPr>
              <a:t>// file : testcase.cpp</a:t>
            </a:r>
          </a:p>
          <a:p>
            <a:r>
              <a:rPr lang="en-US" sz="1100" dirty="0">
                <a:solidFill>
                  <a:srgbClr val="AF00DB"/>
                </a:solidFill>
                <a:latin typeface="Consolas" panose="020B0609020204030204" pitchFamily="49" charset="0"/>
              </a:rPr>
              <a:t>#include </a:t>
            </a:r>
            <a:r>
              <a:rPr lang="en-US" sz="1100" b="1" dirty="0">
                <a:solidFill>
                  <a:srgbClr val="000000"/>
                </a:solidFill>
                <a:latin typeface="Consolas" panose="020B0609020204030204" pitchFamily="49" charset="0"/>
              </a:rPr>
              <a:t>“</a:t>
            </a:r>
            <a:r>
              <a:rPr lang="en-US" sz="1100" dirty="0">
                <a:solidFill>
                  <a:srgbClr val="008000"/>
                </a:solidFill>
                <a:latin typeface="Consolas" panose="020B0609020204030204" pitchFamily="49" charset="0"/>
              </a:rPr>
              <a:t>header1.hpp</a:t>
            </a:r>
            <a:r>
              <a:rPr lang="en-US" sz="1100" b="1" dirty="0">
                <a:solidFill>
                  <a:srgbClr val="000000"/>
                </a:solidFill>
                <a:latin typeface="Consolas" panose="020B0609020204030204" pitchFamily="49" charset="0"/>
              </a:rPr>
              <a:t>”</a:t>
            </a:r>
            <a:endParaRPr lang="en-US" sz="1100" dirty="0">
              <a:solidFill>
                <a:srgbClr val="008000"/>
              </a:solidFill>
              <a:latin typeface="Consolas" panose="020B0609020204030204" pitchFamily="49" charset="0"/>
            </a:endParaRPr>
          </a:p>
          <a:p>
            <a:r>
              <a:rPr lang="en-US" sz="1100" dirty="0">
                <a:solidFill>
                  <a:srgbClr val="AF00DB"/>
                </a:solidFill>
                <a:latin typeface="Consolas" panose="020B0609020204030204" pitchFamily="49" charset="0"/>
              </a:rPr>
              <a:t>#include </a:t>
            </a:r>
            <a:r>
              <a:rPr lang="en-US" sz="1100" b="1" dirty="0">
                <a:solidFill>
                  <a:srgbClr val="000000"/>
                </a:solidFill>
                <a:latin typeface="Consolas" panose="020B0609020204030204" pitchFamily="49" charset="0"/>
              </a:rPr>
              <a:t>“</a:t>
            </a:r>
            <a:r>
              <a:rPr lang="en-US" sz="1100" dirty="0">
                <a:solidFill>
                  <a:srgbClr val="008000"/>
                </a:solidFill>
                <a:latin typeface="Consolas" panose="020B0609020204030204" pitchFamily="49" charset="0"/>
              </a:rPr>
              <a:t>header2.hpp</a:t>
            </a:r>
            <a:r>
              <a:rPr lang="en-US" sz="1100" b="1" dirty="0">
                <a:solidFill>
                  <a:srgbClr val="000000"/>
                </a:solidFill>
                <a:latin typeface="Consolas" panose="020B0609020204030204" pitchFamily="49" charset="0"/>
              </a:rPr>
              <a:t>”</a:t>
            </a:r>
            <a:endParaRPr lang="en-US" sz="1100" dirty="0">
              <a:solidFill>
                <a:srgbClr val="008000"/>
              </a:solidFill>
              <a:latin typeface="Consolas" panose="020B0609020204030204" pitchFamily="49" charset="0"/>
            </a:endParaRPr>
          </a:p>
          <a:p>
            <a:r>
              <a:rPr lang="en-US" sz="1100" dirty="0">
                <a:solidFill>
                  <a:srgbClr val="AF00DB"/>
                </a:solidFill>
                <a:latin typeface="Consolas" panose="020B0609020204030204" pitchFamily="49" charset="0"/>
              </a:rPr>
              <a:t>#include </a:t>
            </a:r>
            <a:r>
              <a:rPr lang="en-US" sz="1100" b="1" dirty="0">
                <a:solidFill>
                  <a:srgbClr val="000000"/>
                </a:solidFill>
                <a:latin typeface="Consolas" panose="020B0609020204030204" pitchFamily="49" charset="0"/>
              </a:rPr>
              <a:t>“</a:t>
            </a:r>
            <a:r>
              <a:rPr lang="en-US" sz="1100" dirty="0">
                <a:solidFill>
                  <a:srgbClr val="008000"/>
                </a:solidFill>
                <a:latin typeface="Consolas" panose="020B0609020204030204" pitchFamily="49" charset="0"/>
              </a:rPr>
              <a:t>header3.hpp</a:t>
            </a:r>
            <a:r>
              <a:rPr lang="en-US" sz="1100" b="1" dirty="0">
                <a:solidFill>
                  <a:srgbClr val="000000"/>
                </a:solidFill>
                <a:latin typeface="Consolas" panose="020B0609020204030204" pitchFamily="49" charset="0"/>
              </a:rPr>
              <a:t>”</a:t>
            </a:r>
            <a:endParaRPr lang="en-US" sz="1100" dirty="0">
              <a:solidFill>
                <a:srgbClr val="008000"/>
              </a:solidFill>
              <a:latin typeface="Consolas" panose="020B0609020204030204" pitchFamily="49" charset="0"/>
            </a:endParaRP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a:p>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795E26"/>
                </a:solidFill>
                <a:latin typeface="Consolas" panose="020B0609020204030204" pitchFamily="49" charset="0"/>
              </a:rPr>
              <a:t>main</a:t>
            </a:r>
            <a:r>
              <a:rPr lang="en-US" sz="1100" dirty="0">
                <a:solidFill>
                  <a:srgbClr val="000000"/>
                </a:solidFill>
                <a:latin typeface="Consolas" panose="020B0609020204030204" pitchFamily="49" charset="0"/>
              </a:rPr>
              <a:t> () {</a:t>
            </a:r>
          </a:p>
          <a:p>
            <a:r>
              <a:rPr lang="en-US" sz="1100" dirty="0">
                <a:solidFill>
                  <a:srgbClr val="000000"/>
                </a:solidFill>
                <a:latin typeface="Consolas" panose="020B0609020204030204" pitchFamily="49" charset="0"/>
              </a:rPr>
              <a:t>  ...</a:t>
            </a:r>
          </a:p>
          <a:p>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return</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r>
              <a:rPr lang="en-US" sz="1100" dirty="0">
                <a:solidFill>
                  <a:srgbClr val="000000"/>
                </a:solidFill>
                <a:latin typeface="Consolas" panose="020B0609020204030204" pitchFamily="49" charset="0"/>
              </a:rPr>
              <a:t>}</a:t>
            </a:r>
          </a:p>
          <a:p>
            <a:endParaRPr lang="en-US" sz="1100" dirty="0">
              <a:solidFill>
                <a:srgbClr val="000000"/>
              </a:solidFill>
              <a:latin typeface="Consolas" panose="020B0609020204030204" pitchFamily="49" charset="0"/>
            </a:endParaRPr>
          </a:p>
        </p:txBody>
      </p:sp>
      <p:sp>
        <p:nvSpPr>
          <p:cNvPr id="11" name="Rectangle: Rounded Corners 10">
            <a:extLst>
              <a:ext uri="{FF2B5EF4-FFF2-40B4-BE49-F238E27FC236}">
                <a16:creationId xmlns:a16="http://schemas.microsoft.com/office/drawing/2014/main" id="{6D3058AA-380B-4EBF-AACF-2B8991ADFF5C}"/>
              </a:ext>
            </a:extLst>
          </p:cNvPr>
          <p:cNvSpPr/>
          <p:nvPr/>
        </p:nvSpPr>
        <p:spPr>
          <a:xfrm>
            <a:off x="1373490" y="2902277"/>
            <a:ext cx="1586116" cy="784832"/>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CITRUS</a:t>
            </a:r>
            <a:endParaRPr lang="en-US" sz="3200" b="1" dirty="0">
              <a:solidFill>
                <a:schemeClr val="tx1"/>
              </a:solidFill>
            </a:endParaRPr>
          </a:p>
        </p:txBody>
      </p:sp>
      <p:cxnSp>
        <p:nvCxnSpPr>
          <p:cNvPr id="12" name="Straight Arrow Connector 11">
            <a:extLst>
              <a:ext uri="{FF2B5EF4-FFF2-40B4-BE49-F238E27FC236}">
                <a16:creationId xmlns:a16="http://schemas.microsoft.com/office/drawing/2014/main" id="{C1859FA3-2EFD-44FC-BE1E-06AA26EC9682}"/>
              </a:ext>
            </a:extLst>
          </p:cNvPr>
          <p:cNvCxnSpPr>
            <a:cxnSpLocks/>
          </p:cNvCxnSpPr>
          <p:nvPr/>
        </p:nvCxnSpPr>
        <p:spPr>
          <a:xfrm>
            <a:off x="2132452" y="3815960"/>
            <a:ext cx="0" cy="356962"/>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19" name="Rectangle: Rounded Corners 18">
            <a:extLst>
              <a:ext uri="{FF2B5EF4-FFF2-40B4-BE49-F238E27FC236}">
                <a16:creationId xmlns:a16="http://schemas.microsoft.com/office/drawing/2014/main" id="{22F4523E-7293-4C5C-9F36-D0930BCD8CFC}"/>
              </a:ext>
            </a:extLst>
          </p:cNvPr>
          <p:cNvSpPr/>
          <p:nvPr/>
        </p:nvSpPr>
        <p:spPr>
          <a:xfrm>
            <a:off x="5816918" y="4531912"/>
            <a:ext cx="1666724" cy="784832"/>
          </a:xfrm>
          <a:prstGeom prst="roundRect">
            <a:avLst>
              <a:gd name="adj" fmla="val 14413"/>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Linking TC</a:t>
            </a:r>
          </a:p>
          <a:p>
            <a:pPr algn="ctr"/>
            <a:r>
              <a:rPr lang="en-US" sz="1600" dirty="0">
                <a:solidFill>
                  <a:schemeClr val="tx1"/>
                </a:solidFill>
                <a:latin typeface="Consolas" panose="020B0609020204030204" pitchFamily="49" charset="0"/>
              </a:rPr>
              <a:t>clang++ …</a:t>
            </a:r>
            <a:endParaRPr lang="en-US" sz="2000" dirty="0">
              <a:solidFill>
                <a:schemeClr val="tx1"/>
              </a:solidFill>
              <a:latin typeface="Consolas" panose="020B0609020204030204" pitchFamily="49" charset="0"/>
            </a:endParaRPr>
          </a:p>
        </p:txBody>
      </p:sp>
      <p:sp>
        <p:nvSpPr>
          <p:cNvPr id="21" name="Rectangle: Top Corners One Rounded and One Snipped 20">
            <a:extLst>
              <a:ext uri="{FF2B5EF4-FFF2-40B4-BE49-F238E27FC236}">
                <a16:creationId xmlns:a16="http://schemas.microsoft.com/office/drawing/2014/main" id="{AF5C40C3-DBAE-49D7-82A5-B2792AC24EFD}"/>
              </a:ext>
            </a:extLst>
          </p:cNvPr>
          <p:cNvSpPr/>
          <p:nvPr/>
        </p:nvSpPr>
        <p:spPr>
          <a:xfrm>
            <a:off x="4405049" y="5187333"/>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objA.o</a:t>
            </a:r>
            <a:endParaRPr lang="en-US" dirty="0"/>
          </a:p>
        </p:txBody>
      </p:sp>
      <p:sp>
        <p:nvSpPr>
          <p:cNvPr id="22" name="Rectangle: Top Corners One Rounded and One Snipped 21">
            <a:extLst>
              <a:ext uri="{FF2B5EF4-FFF2-40B4-BE49-F238E27FC236}">
                <a16:creationId xmlns:a16="http://schemas.microsoft.com/office/drawing/2014/main" id="{3603FCFC-22F0-42F3-9DB7-1129874E58A8}"/>
              </a:ext>
            </a:extLst>
          </p:cNvPr>
          <p:cNvSpPr/>
          <p:nvPr/>
        </p:nvSpPr>
        <p:spPr>
          <a:xfrm>
            <a:off x="4319081" y="3294693"/>
            <a:ext cx="1287522"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testcase.o</a:t>
            </a:r>
            <a:endParaRPr lang="en-US" dirty="0"/>
          </a:p>
        </p:txBody>
      </p:sp>
      <p:sp>
        <p:nvSpPr>
          <p:cNvPr id="23" name="Rectangle: Top Corners One Rounded and One Snipped 22">
            <a:extLst>
              <a:ext uri="{FF2B5EF4-FFF2-40B4-BE49-F238E27FC236}">
                <a16:creationId xmlns:a16="http://schemas.microsoft.com/office/drawing/2014/main" id="{65D8CFBD-A891-44C6-84AA-FEC49DB8223C}"/>
              </a:ext>
            </a:extLst>
          </p:cNvPr>
          <p:cNvSpPr/>
          <p:nvPr/>
        </p:nvSpPr>
        <p:spPr>
          <a:xfrm>
            <a:off x="4405049" y="3899132"/>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objB.o</a:t>
            </a:r>
            <a:endParaRPr lang="en-US" dirty="0"/>
          </a:p>
        </p:txBody>
      </p:sp>
      <p:sp>
        <p:nvSpPr>
          <p:cNvPr id="24" name="Rectangle: Top Corners One Rounded and One Snipped 23">
            <a:extLst>
              <a:ext uri="{FF2B5EF4-FFF2-40B4-BE49-F238E27FC236}">
                <a16:creationId xmlns:a16="http://schemas.microsoft.com/office/drawing/2014/main" id="{F701D552-3267-4985-9AE7-C92C52C8D381}"/>
              </a:ext>
            </a:extLst>
          </p:cNvPr>
          <p:cNvSpPr/>
          <p:nvPr/>
        </p:nvSpPr>
        <p:spPr>
          <a:xfrm>
            <a:off x="4405049" y="4548763"/>
            <a:ext cx="980444"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objC.o</a:t>
            </a:r>
            <a:endParaRPr lang="en-US" dirty="0"/>
          </a:p>
        </p:txBody>
      </p:sp>
      <p:cxnSp>
        <p:nvCxnSpPr>
          <p:cNvPr id="26" name="Straight Arrow Connector 25">
            <a:extLst>
              <a:ext uri="{FF2B5EF4-FFF2-40B4-BE49-F238E27FC236}">
                <a16:creationId xmlns:a16="http://schemas.microsoft.com/office/drawing/2014/main" id="{F33081C6-3EF9-495E-B61C-E94D27D9170B}"/>
              </a:ext>
            </a:extLst>
          </p:cNvPr>
          <p:cNvCxnSpPr>
            <a:cxnSpLocks/>
            <a:stCxn id="21" idx="0"/>
            <a:endCxn id="19" idx="1"/>
          </p:cNvCxnSpPr>
          <p:nvPr/>
        </p:nvCxnSpPr>
        <p:spPr>
          <a:xfrm flipV="1">
            <a:off x="5385493" y="4924328"/>
            <a:ext cx="431425" cy="491603"/>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1" name="Straight Arrow Connector 30">
            <a:extLst>
              <a:ext uri="{FF2B5EF4-FFF2-40B4-BE49-F238E27FC236}">
                <a16:creationId xmlns:a16="http://schemas.microsoft.com/office/drawing/2014/main" id="{7B51CC35-2409-469B-8E2D-090EF1C40C6F}"/>
              </a:ext>
            </a:extLst>
          </p:cNvPr>
          <p:cNvCxnSpPr>
            <a:cxnSpLocks/>
            <a:stCxn id="23" idx="0"/>
            <a:endCxn id="19" idx="1"/>
          </p:cNvCxnSpPr>
          <p:nvPr/>
        </p:nvCxnSpPr>
        <p:spPr>
          <a:xfrm>
            <a:off x="5385493" y="4127730"/>
            <a:ext cx="431425" cy="796598"/>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5" name="Straight Arrow Connector 34">
            <a:extLst>
              <a:ext uri="{FF2B5EF4-FFF2-40B4-BE49-F238E27FC236}">
                <a16:creationId xmlns:a16="http://schemas.microsoft.com/office/drawing/2014/main" id="{9F774391-A2F8-4461-AAB1-6FCE90715514}"/>
              </a:ext>
            </a:extLst>
          </p:cNvPr>
          <p:cNvCxnSpPr>
            <a:cxnSpLocks/>
            <a:stCxn id="24" idx="0"/>
            <a:endCxn id="19" idx="1"/>
          </p:cNvCxnSpPr>
          <p:nvPr/>
        </p:nvCxnSpPr>
        <p:spPr>
          <a:xfrm>
            <a:off x="5385493" y="4777361"/>
            <a:ext cx="431425" cy="146967"/>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38" name="Straight Arrow Connector 37">
            <a:extLst>
              <a:ext uri="{FF2B5EF4-FFF2-40B4-BE49-F238E27FC236}">
                <a16:creationId xmlns:a16="http://schemas.microsoft.com/office/drawing/2014/main" id="{4E774027-CA78-469E-B01D-61E6660A39D6}"/>
              </a:ext>
            </a:extLst>
          </p:cNvPr>
          <p:cNvCxnSpPr>
            <a:cxnSpLocks/>
            <a:stCxn id="22" idx="0"/>
            <a:endCxn id="19" idx="1"/>
          </p:cNvCxnSpPr>
          <p:nvPr/>
        </p:nvCxnSpPr>
        <p:spPr>
          <a:xfrm>
            <a:off x="5606603" y="3523291"/>
            <a:ext cx="210315" cy="1401037"/>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41" name="Straight Arrow Connector 40">
            <a:extLst>
              <a:ext uri="{FF2B5EF4-FFF2-40B4-BE49-F238E27FC236}">
                <a16:creationId xmlns:a16="http://schemas.microsoft.com/office/drawing/2014/main" id="{0E422E0D-85EB-407A-9870-F0E9EE426070}"/>
              </a:ext>
            </a:extLst>
          </p:cNvPr>
          <p:cNvCxnSpPr>
            <a:cxnSpLocks/>
            <a:stCxn id="19" idx="2"/>
            <a:endCxn id="47" idx="3"/>
          </p:cNvCxnSpPr>
          <p:nvPr/>
        </p:nvCxnSpPr>
        <p:spPr>
          <a:xfrm>
            <a:off x="6650280" y="5316744"/>
            <a:ext cx="0" cy="425668"/>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47" name="Rectangle: Top Corners One Rounded and One Snipped 46">
            <a:extLst>
              <a:ext uri="{FF2B5EF4-FFF2-40B4-BE49-F238E27FC236}">
                <a16:creationId xmlns:a16="http://schemas.microsoft.com/office/drawing/2014/main" id="{83F85DC2-51C9-4915-9BE0-70D39C008C89}"/>
              </a:ext>
            </a:extLst>
          </p:cNvPr>
          <p:cNvSpPr/>
          <p:nvPr/>
        </p:nvSpPr>
        <p:spPr>
          <a:xfrm>
            <a:off x="5957326" y="5742412"/>
            <a:ext cx="1385908" cy="457196"/>
          </a:xfrm>
          <a:prstGeom prst="snipRoundRect">
            <a:avLst>
              <a:gd name="adj1" fmla="val 0"/>
              <a:gd name="adj2" fmla="val 23067"/>
            </a:avLst>
          </a:prstGeom>
          <a:solidFill>
            <a:srgbClr val="0033CC"/>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bg1"/>
                </a:solidFill>
              </a:rPr>
              <a:t>testcase.exe</a:t>
            </a:r>
          </a:p>
        </p:txBody>
      </p:sp>
      <p:sp>
        <p:nvSpPr>
          <p:cNvPr id="3" name="Multiplication Sign 2">
            <a:extLst>
              <a:ext uri="{FF2B5EF4-FFF2-40B4-BE49-F238E27FC236}">
                <a16:creationId xmlns:a16="http://schemas.microsoft.com/office/drawing/2014/main" id="{D2E28915-EB2C-42AE-96BE-A92CDC1ABCD3}"/>
              </a:ext>
            </a:extLst>
          </p:cNvPr>
          <p:cNvSpPr/>
          <p:nvPr/>
        </p:nvSpPr>
        <p:spPr>
          <a:xfrm>
            <a:off x="2389688" y="4501531"/>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ultiplication Sign 24">
            <a:extLst>
              <a:ext uri="{FF2B5EF4-FFF2-40B4-BE49-F238E27FC236}">
                <a16:creationId xmlns:a16="http://schemas.microsoft.com/office/drawing/2014/main" id="{0742116D-112B-44E5-B51B-D8A46DF18EA2}"/>
              </a:ext>
            </a:extLst>
          </p:cNvPr>
          <p:cNvSpPr/>
          <p:nvPr/>
        </p:nvSpPr>
        <p:spPr>
          <a:xfrm>
            <a:off x="7143033" y="4236065"/>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6">
            <a:extLst>
              <a:ext uri="{FF2B5EF4-FFF2-40B4-BE49-F238E27FC236}">
                <a16:creationId xmlns:a16="http://schemas.microsoft.com/office/drawing/2014/main" id="{F18B9F4C-BE1D-4DC7-A2EE-C2D094689ED5}"/>
              </a:ext>
            </a:extLst>
          </p:cNvPr>
          <p:cNvSpPr txBox="1">
            <a:spLocks/>
          </p:cNvSpPr>
          <p:nvPr/>
        </p:nvSpPr>
        <p:spPr>
          <a:xfrm>
            <a:off x="8420100" y="1414732"/>
            <a:ext cx="3303890" cy="5159804"/>
          </a:xfrm>
          <a:prstGeom prst="rect">
            <a:avLst/>
          </a:prstGeom>
        </p:spPr>
        <p:txBody>
          <a:bodyPr vert="horz">
            <a:normAutofit/>
          </a:bodyPr>
          <a:lst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marL="457200" indent="-457200"/>
            <a:endParaRPr lang="en-US" sz="2000" dirty="0"/>
          </a:p>
          <a:p>
            <a:pPr marL="0" indent="0">
              <a:buNone/>
            </a:pPr>
            <a:r>
              <a:rPr lang="en-US" sz="2000" b="1" dirty="0"/>
              <a:t>3. Many Not-Properly-Handled Functions</a:t>
            </a:r>
            <a:endParaRPr lang="en-US" sz="1600" b="1" dirty="0"/>
          </a:p>
          <a:p>
            <a:pPr marL="457200" indent="-457200"/>
            <a:endParaRPr lang="en-US" sz="2000" b="1" dirty="0"/>
          </a:p>
        </p:txBody>
      </p:sp>
      <p:cxnSp>
        <p:nvCxnSpPr>
          <p:cNvPr id="57" name="Straight Connector 56">
            <a:extLst>
              <a:ext uri="{FF2B5EF4-FFF2-40B4-BE49-F238E27FC236}">
                <a16:creationId xmlns:a16="http://schemas.microsoft.com/office/drawing/2014/main" id="{326A234C-2D68-4B59-BD21-893793283C4A}"/>
              </a:ext>
            </a:extLst>
          </p:cNvPr>
          <p:cNvCxnSpPr/>
          <p:nvPr/>
        </p:nvCxnSpPr>
        <p:spPr>
          <a:xfrm>
            <a:off x="8065898" y="1737821"/>
            <a:ext cx="0" cy="47798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2BCC3454-81BD-42B4-ABE8-5137CEF46977}"/>
              </a:ext>
            </a:extLst>
          </p:cNvPr>
          <p:cNvSpPr/>
          <p:nvPr/>
        </p:nvSpPr>
        <p:spPr>
          <a:xfrm>
            <a:off x="8317005" y="3122175"/>
            <a:ext cx="3165788" cy="2853176"/>
          </a:xfrm>
          <a:prstGeom prst="rect">
            <a:avLst/>
          </a:prstGeom>
          <a:ln w="28575"/>
        </p:spPr>
        <p:style>
          <a:lnRef idx="2">
            <a:schemeClr val="dk1"/>
          </a:lnRef>
          <a:fillRef idx="1">
            <a:schemeClr val="lt1"/>
          </a:fillRef>
          <a:effectRef idx="0">
            <a:schemeClr val="dk1"/>
          </a:effectRef>
          <a:fontRef idx="minor">
            <a:schemeClr val="dk1"/>
          </a:fontRef>
        </p:style>
        <p:txBody>
          <a:bodyPr rtlCol="0" anchor="t"/>
          <a:lstStyle/>
          <a:p>
            <a:r>
              <a:rPr lang="en-US" sz="1600" b="1" dirty="0">
                <a:solidFill>
                  <a:prstClr val="black"/>
                </a:solidFill>
              </a:rPr>
              <a:t>// Implementation Code</a:t>
            </a:r>
            <a:r>
              <a:rPr lang="en-US" sz="1200" b="1" dirty="0">
                <a:solidFill>
                  <a:srgbClr val="008000"/>
                </a:solidFill>
                <a:latin typeface="Consolas" panose="020B0609020204030204" pitchFamily="49" charset="0"/>
              </a:rPr>
              <a:t> </a:t>
            </a:r>
            <a:r>
              <a:rPr lang="en-US" sz="1200" dirty="0">
                <a:solidFill>
                  <a:srgbClr val="008000"/>
                </a:solidFill>
                <a:latin typeface="Consolas" panose="020B0609020204030204" pitchFamily="49" charset="0"/>
              </a:rPr>
              <a:t>(impl.cpp) </a:t>
            </a:r>
          </a:p>
          <a:p>
            <a:r>
              <a:rPr lang="en-US" sz="1200" dirty="0">
                <a:solidFill>
                  <a:srgbClr val="AF00DB"/>
                </a:solidFill>
                <a:latin typeface="Consolas" panose="020B0609020204030204" pitchFamily="49" charset="0"/>
              </a:rPr>
              <a:t>#include</a:t>
            </a:r>
            <a:r>
              <a:rPr lang="en-US" sz="1200" dirty="0">
                <a:solidFill>
                  <a:srgbClr val="0000FF"/>
                </a:solidFill>
                <a:latin typeface="Consolas" panose="020B0609020204030204" pitchFamily="49" charset="0"/>
              </a:rPr>
              <a:t> </a:t>
            </a:r>
            <a:r>
              <a:rPr lang="en-US" sz="1200" dirty="0">
                <a:solidFill>
                  <a:srgbClr val="A31515"/>
                </a:solidFill>
                <a:latin typeface="Consolas" panose="020B0609020204030204" pitchFamily="49" charset="0"/>
              </a:rPr>
              <a:t>“header.hpp"</a:t>
            </a:r>
            <a:endParaRPr lang="en-US" sz="1200" dirty="0">
              <a:solidFill>
                <a:srgbClr val="000000"/>
              </a:solidFill>
              <a:latin typeface="Consolas" panose="020B0609020204030204" pitchFamily="49" charset="0"/>
            </a:endParaRPr>
          </a:p>
          <a:p>
            <a:endParaRPr lang="en-US" sz="1200" dirty="0">
              <a:solidFill>
                <a:srgbClr val="0000FF"/>
              </a:solidFill>
              <a:latin typeface="Consolas" panose="020B0609020204030204" pitchFamily="49" charset="0"/>
            </a:endParaRPr>
          </a:p>
          <a:p>
            <a:r>
              <a:rPr lang="en-US" sz="1200" dirty="0">
                <a:solidFill>
                  <a:srgbClr val="0000FF"/>
                </a:solidFill>
                <a:latin typeface="Consolas" panose="020B0609020204030204" pitchFamily="49" charset="0"/>
              </a:rPr>
              <a:t>static</a:t>
            </a: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h</a:t>
            </a:r>
            <a:r>
              <a:rPr lang="en-US" sz="1200" dirty="0">
                <a:solidFill>
                  <a:srgbClr val="000000"/>
                </a:solidFill>
                <a:latin typeface="Consolas" panose="020B0609020204030204" pitchFamily="49" charset="0"/>
              </a:rPr>
              <a:t>() { ... }</a:t>
            </a:r>
          </a:p>
          <a:p>
            <a:r>
              <a:rPr lang="en-US" sz="1200" dirty="0">
                <a:solidFill>
                  <a:srgbClr val="0000FF"/>
                </a:solidFill>
                <a:latin typeface="Consolas" panose="020B0609020204030204" pitchFamily="49" charset="0"/>
              </a:rPr>
              <a:t>namespace</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err="1">
                <a:solidFill>
                  <a:srgbClr val="795E26"/>
                </a:solidFill>
                <a:latin typeface="Consolas" panose="020B0609020204030204" pitchFamily="49" charset="0"/>
              </a:rPr>
              <a:t>func_anonnamespace</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a:t>
            </a:r>
          </a:p>
          <a:p>
            <a:r>
              <a:rPr lang="en-US" sz="1200" dirty="0">
                <a:solidFill>
                  <a:srgbClr val="0000FF"/>
                </a:solidFill>
                <a:latin typeface="Consolas" panose="020B0609020204030204" pitchFamily="49" charset="0"/>
              </a:rPr>
              <a:t>class</a:t>
            </a:r>
            <a:r>
              <a:rPr lang="en-US" sz="1200" dirty="0">
                <a:solidFill>
                  <a:srgbClr val="000000"/>
                </a:solidFill>
                <a:latin typeface="Consolas" panose="020B0609020204030204" pitchFamily="49" charset="0"/>
              </a:rPr>
              <a:t> </a:t>
            </a:r>
            <a:r>
              <a:rPr lang="en-US" sz="1200" dirty="0">
                <a:solidFill>
                  <a:srgbClr val="267F99"/>
                </a:solidFill>
                <a:latin typeface="Consolas" panose="020B0609020204030204" pitchFamily="49" charset="0"/>
              </a:rPr>
              <a:t>internal</a:t>
            </a:r>
            <a:r>
              <a:rPr lang="en-US" sz="1200" dirty="0">
                <a:solidFill>
                  <a:srgbClr val="000000"/>
                </a:solidFill>
                <a:latin typeface="Consolas" panose="020B0609020204030204" pitchFamily="49" charset="0"/>
              </a:rPr>
              <a:t>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public:</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method1</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void</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method2</a:t>
            </a:r>
            <a:r>
              <a:rPr lang="en-US" sz="1200" dirty="0">
                <a:solidFill>
                  <a:srgbClr val="000000"/>
                </a:solidFill>
                <a:latin typeface="Consolas" panose="020B0609020204030204" pitchFamily="49" charset="0"/>
              </a:rPr>
              <a:t>() { ... }</a:t>
            </a: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a:t>
            </a:r>
          </a:p>
          <a:p>
            <a:endParaRPr lang="en-US" sz="1200" dirty="0">
              <a:solidFill>
                <a:srgbClr val="000000"/>
              </a:solidFill>
              <a:latin typeface="Consolas" panose="020B0609020204030204" pitchFamily="49" charset="0"/>
            </a:endParaRPr>
          </a:p>
          <a:p>
            <a:endParaRPr lang="en-US" sz="1200" dirty="0">
              <a:solidFill>
                <a:srgbClr val="000000"/>
              </a:solidFill>
              <a:latin typeface="Consolas" panose="020B0609020204030204" pitchFamily="49" charset="0"/>
            </a:endParaRPr>
          </a:p>
        </p:txBody>
      </p:sp>
      <p:sp>
        <p:nvSpPr>
          <p:cNvPr id="59" name="Rectangle: Rounded Corners 58">
            <a:extLst>
              <a:ext uri="{FF2B5EF4-FFF2-40B4-BE49-F238E27FC236}">
                <a16:creationId xmlns:a16="http://schemas.microsoft.com/office/drawing/2014/main" id="{573596D0-2008-46C2-AFCE-C3022623152C}"/>
              </a:ext>
            </a:extLst>
          </p:cNvPr>
          <p:cNvSpPr/>
          <p:nvPr/>
        </p:nvSpPr>
        <p:spPr>
          <a:xfrm>
            <a:off x="8268901" y="3751889"/>
            <a:ext cx="3303890" cy="193298"/>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CFA6CBE3-0BF5-4E6A-8637-0809CBA83F8F}"/>
              </a:ext>
            </a:extLst>
          </p:cNvPr>
          <p:cNvSpPr/>
          <p:nvPr/>
        </p:nvSpPr>
        <p:spPr>
          <a:xfrm>
            <a:off x="8268901" y="4143650"/>
            <a:ext cx="3303890" cy="193298"/>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4D95FEAA-DAF2-472B-9D85-D7BEE055A709}"/>
              </a:ext>
            </a:extLst>
          </p:cNvPr>
          <p:cNvSpPr/>
          <p:nvPr/>
        </p:nvSpPr>
        <p:spPr>
          <a:xfrm>
            <a:off x="8268901" y="4871687"/>
            <a:ext cx="3303890" cy="382670"/>
          </a:xfrm>
          <a:prstGeom prst="roundRect">
            <a:avLst>
              <a:gd name="adj" fmla="val 0"/>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ultiplication Sign 61">
            <a:extLst>
              <a:ext uri="{FF2B5EF4-FFF2-40B4-BE49-F238E27FC236}">
                <a16:creationId xmlns:a16="http://schemas.microsoft.com/office/drawing/2014/main" id="{C21AAE28-3E25-4F5A-8CAE-62D1BCB34E13}"/>
              </a:ext>
            </a:extLst>
          </p:cNvPr>
          <p:cNvSpPr/>
          <p:nvPr/>
        </p:nvSpPr>
        <p:spPr>
          <a:xfrm>
            <a:off x="11072670" y="4668341"/>
            <a:ext cx="605108" cy="60510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ultiplication Sign 63">
            <a:extLst>
              <a:ext uri="{FF2B5EF4-FFF2-40B4-BE49-F238E27FC236}">
                <a16:creationId xmlns:a16="http://schemas.microsoft.com/office/drawing/2014/main" id="{3D920B69-3013-4EE6-9EA5-2F0015221016}"/>
              </a:ext>
            </a:extLst>
          </p:cNvPr>
          <p:cNvSpPr/>
          <p:nvPr/>
        </p:nvSpPr>
        <p:spPr>
          <a:xfrm>
            <a:off x="11140145" y="3468427"/>
            <a:ext cx="605108" cy="60510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ultiplication Sign 64">
            <a:extLst>
              <a:ext uri="{FF2B5EF4-FFF2-40B4-BE49-F238E27FC236}">
                <a16:creationId xmlns:a16="http://schemas.microsoft.com/office/drawing/2014/main" id="{2FAB34FC-DF4F-4275-8E1C-E1B84F93F5CF}"/>
              </a:ext>
            </a:extLst>
          </p:cNvPr>
          <p:cNvSpPr/>
          <p:nvPr/>
        </p:nvSpPr>
        <p:spPr>
          <a:xfrm>
            <a:off x="11168342" y="3950883"/>
            <a:ext cx="605108" cy="60510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08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3464"/>
            <a:ext cx="10972800" cy="1066800"/>
          </a:xfrm>
        </p:spPr>
        <p:txBody>
          <a:bodyPr>
            <a:noAutofit/>
          </a:bodyPr>
          <a:lstStyle/>
          <a:p>
            <a:r>
              <a:rPr lang="en-US" sz="2800" b="1" dirty="0">
                <a:solidFill>
                  <a:srgbClr val="373545"/>
                </a:solidFill>
              </a:rPr>
              <a:t>Limitation #1 of the Previous Approach (CITRUS)</a:t>
            </a:r>
            <a:br>
              <a:rPr lang="en-US" sz="3600" b="1" dirty="0">
                <a:solidFill>
                  <a:srgbClr val="373545"/>
                </a:solidFill>
              </a:rPr>
            </a:br>
            <a:r>
              <a:rPr lang="en-US" sz="3600" b="1" dirty="0">
                <a:solidFill>
                  <a:srgbClr val="373545"/>
                </a:solidFill>
              </a:rPr>
              <a:t>Method Redefinition Problem (1/2)</a:t>
            </a:r>
            <a:endParaRPr lang="en-US" sz="3600" b="1" dirty="0"/>
          </a:p>
        </p:txBody>
      </p:sp>
      <p:sp>
        <p:nvSpPr>
          <p:cNvPr id="4" name="Slide Number Placeholder 3">
            <a:extLst>
              <a:ext uri="{FF2B5EF4-FFF2-40B4-BE49-F238E27FC236}">
                <a16:creationId xmlns:a16="http://schemas.microsoft.com/office/drawing/2014/main" id="{30AD1F21-AAE3-48C7-9128-49F6AC142B6E}"/>
              </a:ext>
            </a:extLst>
          </p:cNvPr>
          <p:cNvSpPr>
            <a:spLocks noGrp="1"/>
          </p:cNvSpPr>
          <p:nvPr>
            <p:ph type="sldNum" sz="quarter" idx="12"/>
          </p:nvPr>
        </p:nvSpPr>
        <p:spPr/>
        <p:txBody>
          <a:bodyPr/>
          <a:lstStyle/>
          <a:p>
            <a:fld id="{401CF334-2D5C-4859-84A6-CA7E6E43FAEB}" type="slidenum">
              <a:rPr lang="en-US" smtClean="0"/>
              <a:t>9</a:t>
            </a:fld>
            <a:endParaRPr lang="en-US" dirty="0"/>
          </a:p>
        </p:txBody>
      </p:sp>
      <p:sp>
        <p:nvSpPr>
          <p:cNvPr id="7" name="Content Placeholder 6">
            <a:extLst>
              <a:ext uri="{FF2B5EF4-FFF2-40B4-BE49-F238E27FC236}">
                <a16:creationId xmlns:a16="http://schemas.microsoft.com/office/drawing/2014/main" id="{88502F77-CF6F-40A3-AD62-A5C53552DAF4}"/>
              </a:ext>
            </a:extLst>
          </p:cNvPr>
          <p:cNvSpPr>
            <a:spLocks noGrp="1"/>
          </p:cNvSpPr>
          <p:nvPr>
            <p:ph idx="1"/>
          </p:nvPr>
        </p:nvSpPr>
        <p:spPr>
          <a:xfrm>
            <a:off x="609600" y="1681610"/>
            <a:ext cx="10972800" cy="4892926"/>
          </a:xfrm>
        </p:spPr>
        <p:txBody>
          <a:bodyPr>
            <a:normAutofit/>
          </a:bodyPr>
          <a:lstStyle/>
          <a:p>
            <a:r>
              <a:rPr lang="en-US" sz="2400" dirty="0"/>
              <a:t>CITRUS naively </a:t>
            </a:r>
            <a:r>
              <a:rPr lang="en-US" b="1" dirty="0"/>
              <a:t>includes all header files</a:t>
            </a:r>
            <a:r>
              <a:rPr lang="en-US" sz="2400" dirty="0"/>
              <a:t> (included in the given input file) in the test case file</a:t>
            </a:r>
          </a:p>
        </p:txBody>
      </p:sp>
      <p:sp>
        <p:nvSpPr>
          <p:cNvPr id="30" name="Rectangle: Top Corners One Rounded and One Snipped 29">
            <a:extLst>
              <a:ext uri="{FF2B5EF4-FFF2-40B4-BE49-F238E27FC236}">
                <a16:creationId xmlns:a16="http://schemas.microsoft.com/office/drawing/2014/main" id="{1034255D-9833-4E69-8CED-38DB2BC21B42}"/>
              </a:ext>
            </a:extLst>
          </p:cNvPr>
          <p:cNvSpPr/>
          <p:nvPr/>
        </p:nvSpPr>
        <p:spPr>
          <a:xfrm>
            <a:off x="6936176" y="4612269"/>
            <a:ext cx="3439253" cy="2106196"/>
          </a:xfrm>
          <a:prstGeom prst="snipRoundRect">
            <a:avLst>
              <a:gd name="adj1" fmla="val 0"/>
              <a:gd name="adj2" fmla="val 8375"/>
            </a:avLst>
          </a:prstGeom>
          <a:solidFill>
            <a:schemeClr val="bg1"/>
          </a:solidFill>
          <a:ln w="28575"/>
        </p:spPr>
        <p:style>
          <a:lnRef idx="2">
            <a:schemeClr val="dk1"/>
          </a:lnRef>
          <a:fillRef idx="1">
            <a:schemeClr val="lt1"/>
          </a:fillRef>
          <a:effectRef idx="0">
            <a:schemeClr val="dk1"/>
          </a:effectRef>
          <a:fontRef idx="minor">
            <a:schemeClr val="dk1"/>
          </a:fontRef>
        </p:style>
        <p:txBody>
          <a:bodyPr rtlCol="0" anchor="t"/>
          <a:lstStyle/>
          <a:p>
            <a:pPr lvl="0"/>
            <a:r>
              <a:rPr lang="en-US" sz="1400" dirty="0">
                <a:solidFill>
                  <a:srgbClr val="008000"/>
                </a:solidFill>
                <a:latin typeface="Consolas" panose="020B0609020204030204" pitchFamily="49" charset="0"/>
              </a:rPr>
              <a:t>// file: test_case.cpp</a:t>
            </a:r>
            <a:endParaRPr lang="en-US" sz="1400" dirty="0">
              <a:solidFill>
                <a:srgbClr val="000000"/>
              </a:solidFill>
              <a:latin typeface="Consolas" panose="020B0609020204030204" pitchFamily="49" charset="0"/>
            </a:endParaRPr>
          </a:p>
          <a:p>
            <a:pPr lvl="0"/>
            <a:r>
              <a:rPr lang="en-US" sz="1400" dirty="0">
                <a:solidFill>
                  <a:srgbClr val="AF00DB"/>
                </a:solidFill>
                <a:latin typeface="Consolas" panose="020B0609020204030204" pitchFamily="49" charset="0"/>
              </a:rPr>
              <a:t>#include </a:t>
            </a:r>
            <a:r>
              <a:rPr lang="en-US" sz="1400" b="1" dirty="0">
                <a:solidFill>
                  <a:srgbClr val="000000"/>
                </a:solidFill>
                <a:latin typeface="Consolas" panose="020B0609020204030204" pitchFamily="49" charset="0"/>
              </a:rPr>
              <a:t>“</a:t>
            </a:r>
            <a:r>
              <a:rPr lang="en-US" sz="1400" dirty="0">
                <a:solidFill>
                  <a:srgbClr val="008000"/>
                </a:solidFill>
                <a:latin typeface="Consolas" panose="020B0609020204030204" pitchFamily="49" charset="0"/>
              </a:rPr>
              <a:t>header1.hpp</a:t>
            </a:r>
            <a:r>
              <a:rPr lang="en-US" sz="1400" b="1" dirty="0">
                <a:solidFill>
                  <a:srgbClr val="000000"/>
                </a:solidFill>
                <a:latin typeface="Consolas" panose="020B0609020204030204" pitchFamily="49" charset="0"/>
              </a:rPr>
              <a:t>”</a:t>
            </a:r>
          </a:p>
          <a:p>
            <a:r>
              <a:rPr lang="en-US" sz="1400" dirty="0">
                <a:solidFill>
                  <a:srgbClr val="AF00DB"/>
                </a:solidFill>
                <a:latin typeface="Consolas" panose="020B0609020204030204" pitchFamily="49" charset="0"/>
              </a:rPr>
              <a:t>#include </a:t>
            </a:r>
            <a:r>
              <a:rPr lang="en-US" sz="1400" b="1" dirty="0">
                <a:solidFill>
                  <a:srgbClr val="000000"/>
                </a:solidFill>
                <a:latin typeface="Consolas" panose="020B0609020204030204" pitchFamily="49" charset="0"/>
              </a:rPr>
              <a:t>“</a:t>
            </a:r>
            <a:r>
              <a:rPr lang="en-US" sz="1400" dirty="0">
                <a:solidFill>
                  <a:srgbClr val="008000"/>
                </a:solidFill>
                <a:latin typeface="Consolas" panose="020B0609020204030204" pitchFamily="49" charset="0"/>
              </a:rPr>
              <a:t>header2.hpp</a:t>
            </a:r>
            <a:r>
              <a:rPr lang="en-US" sz="1400" b="1" dirty="0">
                <a:solidFill>
                  <a:srgbClr val="000000"/>
                </a:solidFill>
                <a:latin typeface="Consolas" panose="020B0609020204030204" pitchFamily="49" charset="0"/>
              </a:rPr>
              <a:t>”</a:t>
            </a:r>
          </a:p>
          <a:p>
            <a:r>
              <a:rPr lang="en-US" sz="1400" dirty="0">
                <a:solidFill>
                  <a:srgbClr val="AF00DB"/>
                </a:solidFill>
                <a:latin typeface="Consolas" panose="020B0609020204030204" pitchFamily="49" charset="0"/>
              </a:rPr>
              <a:t>#include </a:t>
            </a:r>
            <a:r>
              <a:rPr lang="en-US" sz="1400" b="1" dirty="0">
                <a:solidFill>
                  <a:srgbClr val="000000"/>
                </a:solidFill>
                <a:latin typeface="Consolas" panose="020B0609020204030204" pitchFamily="49" charset="0"/>
              </a:rPr>
              <a:t>“</a:t>
            </a:r>
            <a:r>
              <a:rPr lang="en-US" sz="1400" dirty="0">
                <a:solidFill>
                  <a:srgbClr val="008000"/>
                </a:solidFill>
                <a:latin typeface="Consolas" panose="020B0609020204030204" pitchFamily="49" charset="0"/>
              </a:rPr>
              <a:t>header3.hpp</a:t>
            </a:r>
            <a:r>
              <a:rPr lang="en-US" sz="1400" b="1" dirty="0">
                <a:solidFill>
                  <a:srgbClr val="000000"/>
                </a:solidFill>
                <a:latin typeface="Consolas" panose="020B0609020204030204" pitchFamily="49" charset="0"/>
              </a:rPr>
              <a:t>”</a:t>
            </a:r>
          </a:p>
          <a:p>
            <a:pPr lvl="0"/>
            <a:endParaRPr lang="en-US" sz="1400" b="1" dirty="0">
              <a:solidFill>
                <a:srgbClr val="000000"/>
              </a:solidFill>
              <a:latin typeface="Consolas" panose="020B0609020204030204" pitchFamily="49" charset="0"/>
            </a:endParaRPr>
          </a:p>
          <a:p>
            <a:pPr lvl="0"/>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795E26"/>
                </a:solidFill>
                <a:latin typeface="Consolas" panose="020B0609020204030204" pitchFamily="49" charset="0"/>
              </a:rPr>
              <a:t>main</a:t>
            </a:r>
            <a:r>
              <a:rPr lang="en-US" sz="1400" dirty="0">
                <a:solidFill>
                  <a:srgbClr val="000000"/>
                </a:solidFill>
                <a:latin typeface="Consolas" panose="020B0609020204030204" pitchFamily="49" charset="0"/>
              </a:rPr>
              <a:t> () {</a:t>
            </a:r>
          </a:p>
          <a:p>
            <a:pPr lvl="0"/>
            <a:r>
              <a:rPr lang="en-US" sz="1400" dirty="0">
                <a:solidFill>
                  <a:srgbClr val="000000"/>
                </a:solidFill>
                <a:latin typeface="Consolas" panose="020B0609020204030204" pitchFamily="49" charset="0"/>
              </a:rPr>
              <a:t>  ...</a:t>
            </a:r>
          </a:p>
          <a:p>
            <a:pPr lvl="0"/>
            <a:r>
              <a:rPr lang="en-US" sz="1400" dirty="0">
                <a:solidFill>
                  <a:srgbClr val="000000"/>
                </a:solidFill>
                <a:latin typeface="Consolas" panose="020B0609020204030204" pitchFamily="49" charset="0"/>
              </a:rPr>
              <a:t>  </a:t>
            </a:r>
            <a:r>
              <a:rPr lang="en-US" sz="1400" dirty="0">
                <a:solidFill>
                  <a:srgbClr val="AF00DB"/>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a:solidFill>
                  <a:srgbClr val="098658"/>
                </a:solidFill>
                <a:latin typeface="Consolas" panose="020B0609020204030204" pitchFamily="49" charset="0"/>
              </a:rPr>
              <a:t>0</a:t>
            </a:r>
            <a:r>
              <a:rPr lang="en-US" sz="1400" dirty="0">
                <a:solidFill>
                  <a:srgbClr val="000000"/>
                </a:solidFill>
                <a:latin typeface="Consolas" panose="020B0609020204030204" pitchFamily="49" charset="0"/>
              </a:rPr>
              <a:t>;</a:t>
            </a:r>
          </a:p>
          <a:p>
            <a:pPr lvl="0"/>
            <a:r>
              <a:rPr lang="en-US" sz="1400" dirty="0">
                <a:solidFill>
                  <a:srgbClr val="000000"/>
                </a:solidFill>
                <a:latin typeface="Consolas" panose="020B0609020204030204" pitchFamily="49" charset="0"/>
              </a:rPr>
              <a:t>}</a:t>
            </a:r>
          </a:p>
          <a:p>
            <a:pPr lvl="0"/>
            <a:endParaRPr lang="en-US" sz="1400" dirty="0">
              <a:solidFill>
                <a:srgbClr val="000000"/>
              </a:solidFill>
              <a:latin typeface="Consolas" panose="020B0609020204030204" pitchFamily="49" charset="0"/>
            </a:endParaRPr>
          </a:p>
        </p:txBody>
      </p:sp>
      <p:cxnSp>
        <p:nvCxnSpPr>
          <p:cNvPr id="41" name="Straight Arrow Connector 40">
            <a:extLst>
              <a:ext uri="{FF2B5EF4-FFF2-40B4-BE49-F238E27FC236}">
                <a16:creationId xmlns:a16="http://schemas.microsoft.com/office/drawing/2014/main" id="{0E10BE3B-2903-467D-8BA2-998287D4D204}"/>
              </a:ext>
            </a:extLst>
          </p:cNvPr>
          <p:cNvCxnSpPr>
            <a:cxnSpLocks/>
            <a:stCxn id="56" idx="2"/>
            <a:endCxn id="30" idx="3"/>
          </p:cNvCxnSpPr>
          <p:nvPr/>
        </p:nvCxnSpPr>
        <p:spPr>
          <a:xfrm>
            <a:off x="8655803" y="3972406"/>
            <a:ext cx="0" cy="639863"/>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44" name="Rectangle: Top Corners One Rounded and One Snipped 43">
            <a:extLst>
              <a:ext uri="{FF2B5EF4-FFF2-40B4-BE49-F238E27FC236}">
                <a16:creationId xmlns:a16="http://schemas.microsoft.com/office/drawing/2014/main" id="{AB821436-5801-4852-8740-ABB8160F6E7A}"/>
              </a:ext>
            </a:extLst>
          </p:cNvPr>
          <p:cNvSpPr/>
          <p:nvPr/>
        </p:nvSpPr>
        <p:spPr>
          <a:xfrm>
            <a:off x="8596745" y="3953103"/>
            <a:ext cx="1502475" cy="65916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Write test case</a:t>
            </a:r>
          </a:p>
        </p:txBody>
      </p:sp>
      <p:cxnSp>
        <p:nvCxnSpPr>
          <p:cNvPr id="48" name="Straight Arrow Connector 47">
            <a:extLst>
              <a:ext uri="{FF2B5EF4-FFF2-40B4-BE49-F238E27FC236}">
                <a16:creationId xmlns:a16="http://schemas.microsoft.com/office/drawing/2014/main" id="{ECA6FFA4-E956-42D3-A81E-22AACDB1E486}"/>
              </a:ext>
            </a:extLst>
          </p:cNvPr>
          <p:cNvCxnSpPr>
            <a:cxnSpLocks/>
            <a:stCxn id="49" idx="0"/>
            <a:endCxn id="50" idx="2"/>
          </p:cNvCxnSpPr>
          <p:nvPr/>
        </p:nvCxnSpPr>
        <p:spPr>
          <a:xfrm flipV="1">
            <a:off x="2635402" y="2976389"/>
            <a:ext cx="753266" cy="5671"/>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49" name="Rectangle: Top Corners One Rounded and One Snipped 48">
            <a:extLst>
              <a:ext uri="{FF2B5EF4-FFF2-40B4-BE49-F238E27FC236}">
                <a16:creationId xmlns:a16="http://schemas.microsoft.com/office/drawing/2014/main" id="{3173FFEA-D7E6-4A5D-9BDB-F275D5DB3D75}"/>
              </a:ext>
            </a:extLst>
          </p:cNvPr>
          <p:cNvSpPr/>
          <p:nvPr/>
        </p:nvSpPr>
        <p:spPr>
          <a:xfrm>
            <a:off x="1153129" y="2753462"/>
            <a:ext cx="1482273"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header1.hpp</a:t>
            </a:r>
          </a:p>
        </p:txBody>
      </p:sp>
      <p:sp>
        <p:nvSpPr>
          <p:cNvPr id="50" name="Rectangle: Top Corners One Rounded and One Snipped 49">
            <a:extLst>
              <a:ext uri="{FF2B5EF4-FFF2-40B4-BE49-F238E27FC236}">
                <a16:creationId xmlns:a16="http://schemas.microsoft.com/office/drawing/2014/main" id="{B05BC4A6-022A-4E88-A668-1839A1D61903}"/>
              </a:ext>
            </a:extLst>
          </p:cNvPr>
          <p:cNvSpPr/>
          <p:nvPr/>
        </p:nvSpPr>
        <p:spPr>
          <a:xfrm>
            <a:off x="3388668" y="2747791"/>
            <a:ext cx="1582264"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header2.hpp</a:t>
            </a:r>
          </a:p>
        </p:txBody>
      </p:sp>
      <p:sp>
        <p:nvSpPr>
          <p:cNvPr id="51" name="Rectangle: Top Corners One Rounded and One Snipped 50">
            <a:extLst>
              <a:ext uri="{FF2B5EF4-FFF2-40B4-BE49-F238E27FC236}">
                <a16:creationId xmlns:a16="http://schemas.microsoft.com/office/drawing/2014/main" id="{E3D1F404-BDD7-4511-B2A5-1DA9ED73D22A}"/>
              </a:ext>
            </a:extLst>
          </p:cNvPr>
          <p:cNvSpPr/>
          <p:nvPr/>
        </p:nvSpPr>
        <p:spPr>
          <a:xfrm>
            <a:off x="5414929" y="3217149"/>
            <a:ext cx="1636208" cy="457196"/>
          </a:xfrm>
          <a:prstGeom prst="snipRoundRect">
            <a:avLst>
              <a:gd name="adj1" fmla="val 0"/>
              <a:gd name="adj2" fmla="val 23067"/>
            </a:avLst>
          </a:prstGeom>
          <a:solidFill>
            <a:schemeClr val="accent6">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input_file.cpp</a:t>
            </a:r>
          </a:p>
        </p:txBody>
      </p:sp>
      <p:cxnSp>
        <p:nvCxnSpPr>
          <p:cNvPr id="52" name="Straight Arrow Connector 51">
            <a:extLst>
              <a:ext uri="{FF2B5EF4-FFF2-40B4-BE49-F238E27FC236}">
                <a16:creationId xmlns:a16="http://schemas.microsoft.com/office/drawing/2014/main" id="{15FDC52E-F311-4AA5-BC62-1E7E9E442BE9}"/>
              </a:ext>
            </a:extLst>
          </p:cNvPr>
          <p:cNvCxnSpPr>
            <a:cxnSpLocks/>
            <a:stCxn id="50" idx="0"/>
            <a:endCxn id="51" idx="2"/>
          </p:cNvCxnSpPr>
          <p:nvPr/>
        </p:nvCxnSpPr>
        <p:spPr>
          <a:xfrm>
            <a:off x="4970932" y="2976389"/>
            <a:ext cx="443997" cy="469358"/>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3" name="Rectangle: Top Corners One Rounded and One Snipped 52">
            <a:extLst>
              <a:ext uri="{FF2B5EF4-FFF2-40B4-BE49-F238E27FC236}">
                <a16:creationId xmlns:a16="http://schemas.microsoft.com/office/drawing/2014/main" id="{A0A21ACD-C4E8-402E-9FA2-9B50805AEE17}"/>
              </a:ext>
            </a:extLst>
          </p:cNvPr>
          <p:cNvSpPr/>
          <p:nvPr/>
        </p:nvSpPr>
        <p:spPr>
          <a:xfrm>
            <a:off x="3407433" y="3445747"/>
            <a:ext cx="1582264" cy="457196"/>
          </a:xfrm>
          <a:prstGeom prst="snipRoundRect">
            <a:avLst>
              <a:gd name="adj1" fmla="val 0"/>
              <a:gd name="adj2" fmla="val 23067"/>
            </a:avLst>
          </a:prstGeom>
          <a:solidFill>
            <a:schemeClr val="accent3">
              <a:lumMod val="40000"/>
              <a:lumOff val="6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header3.hpp</a:t>
            </a:r>
          </a:p>
        </p:txBody>
      </p:sp>
      <p:cxnSp>
        <p:nvCxnSpPr>
          <p:cNvPr id="54" name="Straight Arrow Connector 53">
            <a:extLst>
              <a:ext uri="{FF2B5EF4-FFF2-40B4-BE49-F238E27FC236}">
                <a16:creationId xmlns:a16="http://schemas.microsoft.com/office/drawing/2014/main" id="{20942FC7-8C2B-4A96-9EB6-366DF2FB6900}"/>
              </a:ext>
            </a:extLst>
          </p:cNvPr>
          <p:cNvCxnSpPr>
            <a:cxnSpLocks/>
            <a:stCxn id="53" idx="0"/>
            <a:endCxn id="51" idx="2"/>
          </p:cNvCxnSpPr>
          <p:nvPr/>
        </p:nvCxnSpPr>
        <p:spPr>
          <a:xfrm flipV="1">
            <a:off x="4989697" y="3445747"/>
            <a:ext cx="425232" cy="228598"/>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5" name="Rectangle: Top Corners One Rounded and One Snipped 54">
            <a:extLst>
              <a:ext uri="{FF2B5EF4-FFF2-40B4-BE49-F238E27FC236}">
                <a16:creationId xmlns:a16="http://schemas.microsoft.com/office/drawing/2014/main" id="{9AAC0BE0-C8D2-4B1E-95D2-A6C9670B545A}"/>
              </a:ext>
            </a:extLst>
          </p:cNvPr>
          <p:cNvSpPr/>
          <p:nvPr/>
        </p:nvSpPr>
        <p:spPr>
          <a:xfrm>
            <a:off x="2469139" y="2442995"/>
            <a:ext cx="94232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included in</a:t>
            </a:r>
          </a:p>
        </p:txBody>
      </p:sp>
      <p:sp>
        <p:nvSpPr>
          <p:cNvPr id="56" name="Rectangle: Rounded Corners 55">
            <a:extLst>
              <a:ext uri="{FF2B5EF4-FFF2-40B4-BE49-F238E27FC236}">
                <a16:creationId xmlns:a16="http://schemas.microsoft.com/office/drawing/2014/main" id="{5C20C3B6-A4DF-4700-AEA2-288C128C85F5}"/>
              </a:ext>
            </a:extLst>
          </p:cNvPr>
          <p:cNvSpPr/>
          <p:nvPr/>
        </p:nvSpPr>
        <p:spPr>
          <a:xfrm>
            <a:off x="7837699" y="2905644"/>
            <a:ext cx="1636208" cy="1066762"/>
          </a:xfrm>
          <a:prstGeom prst="round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CITRUS</a:t>
            </a:r>
          </a:p>
        </p:txBody>
      </p:sp>
      <p:cxnSp>
        <p:nvCxnSpPr>
          <p:cNvPr id="57" name="Straight Arrow Connector 56">
            <a:extLst>
              <a:ext uri="{FF2B5EF4-FFF2-40B4-BE49-F238E27FC236}">
                <a16:creationId xmlns:a16="http://schemas.microsoft.com/office/drawing/2014/main" id="{CC8D1C4B-E7C8-426C-A448-13369C1E7723}"/>
              </a:ext>
            </a:extLst>
          </p:cNvPr>
          <p:cNvCxnSpPr>
            <a:cxnSpLocks/>
            <a:stCxn id="51" idx="0"/>
            <a:endCxn id="56" idx="1"/>
          </p:cNvCxnSpPr>
          <p:nvPr/>
        </p:nvCxnSpPr>
        <p:spPr>
          <a:xfrm flipV="1">
            <a:off x="7051137" y="3439025"/>
            <a:ext cx="786562" cy="6722"/>
          </a:xfrm>
          <a:prstGeom prst="straightConnector1">
            <a:avLst/>
          </a:prstGeom>
          <a:ln w="57150">
            <a:tailEnd type="triangle"/>
          </a:ln>
        </p:spPr>
        <p:style>
          <a:lnRef idx="2">
            <a:schemeClr val="dk1"/>
          </a:lnRef>
          <a:fillRef idx="0">
            <a:schemeClr val="dk1"/>
          </a:fillRef>
          <a:effectRef idx="1">
            <a:schemeClr val="dk1"/>
          </a:effectRef>
          <a:fontRef idx="minor">
            <a:schemeClr val="tx1"/>
          </a:fontRef>
        </p:style>
      </p:cxnSp>
      <p:sp>
        <p:nvSpPr>
          <p:cNvPr id="58" name="Rectangle: Top Corners One Rounded and One Snipped 57">
            <a:extLst>
              <a:ext uri="{FF2B5EF4-FFF2-40B4-BE49-F238E27FC236}">
                <a16:creationId xmlns:a16="http://schemas.microsoft.com/office/drawing/2014/main" id="{675D2A13-0B5D-4F06-AEE0-877DB9367791}"/>
              </a:ext>
            </a:extLst>
          </p:cNvPr>
          <p:cNvSpPr/>
          <p:nvPr/>
        </p:nvSpPr>
        <p:spPr>
          <a:xfrm>
            <a:off x="6934231" y="2885803"/>
            <a:ext cx="91577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Given as input</a:t>
            </a:r>
          </a:p>
        </p:txBody>
      </p:sp>
      <p:sp>
        <p:nvSpPr>
          <p:cNvPr id="59" name="Rectangle: Top Corners One Rounded and One Snipped 58">
            <a:extLst>
              <a:ext uri="{FF2B5EF4-FFF2-40B4-BE49-F238E27FC236}">
                <a16:creationId xmlns:a16="http://schemas.microsoft.com/office/drawing/2014/main" id="{6C6BE94A-3AE2-4E31-82A5-B4AA9166BAAD}"/>
              </a:ext>
            </a:extLst>
          </p:cNvPr>
          <p:cNvSpPr/>
          <p:nvPr/>
        </p:nvSpPr>
        <p:spPr>
          <a:xfrm>
            <a:off x="4914431" y="2657205"/>
            <a:ext cx="915772" cy="457196"/>
          </a:xfrm>
          <a:prstGeom prst="snipRoundRect">
            <a:avLst>
              <a:gd name="adj1" fmla="val 0"/>
              <a:gd name="adj2"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included in</a:t>
            </a:r>
          </a:p>
        </p:txBody>
      </p:sp>
      <p:sp>
        <p:nvSpPr>
          <p:cNvPr id="69" name="Rectangle: Rounded Corners 68">
            <a:extLst>
              <a:ext uri="{FF2B5EF4-FFF2-40B4-BE49-F238E27FC236}">
                <a16:creationId xmlns:a16="http://schemas.microsoft.com/office/drawing/2014/main" id="{C4D97123-AC78-4892-933D-4518EAB8D0A5}"/>
              </a:ext>
            </a:extLst>
          </p:cNvPr>
          <p:cNvSpPr/>
          <p:nvPr/>
        </p:nvSpPr>
        <p:spPr>
          <a:xfrm>
            <a:off x="1017142" y="4981285"/>
            <a:ext cx="5072073" cy="1321603"/>
          </a:xfrm>
          <a:prstGeom prst="roundRect">
            <a:avLst>
              <a:gd name="adj" fmla="val 0"/>
            </a:avLst>
          </a:prstGeom>
          <a:solidFill>
            <a:srgbClr val="FFCCCC"/>
          </a:solidFill>
          <a:ln w="28575"/>
        </p:spPr>
        <p:style>
          <a:lnRef idx="2">
            <a:schemeClr val="dk1"/>
          </a:lnRef>
          <a:fillRef idx="1">
            <a:schemeClr val="lt1"/>
          </a:fillRef>
          <a:effectRef idx="0">
            <a:schemeClr val="dk1"/>
          </a:effectRef>
          <a:fontRef idx="minor">
            <a:schemeClr val="dk1"/>
          </a:fontRef>
        </p:style>
        <p:txBody>
          <a:bodyPr rtlCol="0" anchor="ctr"/>
          <a:lstStyle/>
          <a:p>
            <a:r>
              <a:rPr lang="en-US" sz="2400" b="1" dirty="0"/>
              <a:t>This approach will make the test case uncompilable</a:t>
            </a:r>
          </a:p>
        </p:txBody>
      </p:sp>
      <p:sp>
        <p:nvSpPr>
          <p:cNvPr id="70" name="Rectangle 69">
            <a:extLst>
              <a:ext uri="{FF2B5EF4-FFF2-40B4-BE49-F238E27FC236}">
                <a16:creationId xmlns:a16="http://schemas.microsoft.com/office/drawing/2014/main" id="{E54C9099-4F99-442E-8DF1-FFA02F2BB576}"/>
              </a:ext>
            </a:extLst>
          </p:cNvPr>
          <p:cNvSpPr/>
          <p:nvPr/>
        </p:nvSpPr>
        <p:spPr>
          <a:xfrm>
            <a:off x="6730738" y="4883916"/>
            <a:ext cx="4081803" cy="6662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ultiplication Sign 21">
            <a:extLst>
              <a:ext uri="{FF2B5EF4-FFF2-40B4-BE49-F238E27FC236}">
                <a16:creationId xmlns:a16="http://schemas.microsoft.com/office/drawing/2014/main" id="{FBB027DE-B171-47B4-9955-C8A1256DBDE2}"/>
              </a:ext>
            </a:extLst>
          </p:cNvPr>
          <p:cNvSpPr/>
          <p:nvPr/>
        </p:nvSpPr>
        <p:spPr>
          <a:xfrm>
            <a:off x="9347982" y="500037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9653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10"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par>
                                <p:cTn id="17" presetID="10"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500"/>
                                        <p:tgtEl>
                                          <p:spTgt spid="5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par>
                                <p:cTn id="29" presetID="10"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500"/>
                                        <p:tgtEl>
                                          <p:spTgt spid="5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fade">
                                      <p:cBhvr>
                                        <p:cTn id="45" dur="500"/>
                                        <p:tgtEl>
                                          <p:spTgt spid="7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500"/>
                                        <p:tgtEl>
                                          <p:spTgt spid="44"/>
                                        </p:tgtEl>
                                      </p:cBhvr>
                                    </p:animEffect>
                                  </p:childTnLst>
                                </p:cTn>
                              </p:par>
                              <p:par>
                                <p:cTn id="49" presetID="10"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fade">
                                      <p:cBhvr>
                                        <p:cTn id="56" dur="500"/>
                                        <p:tgtEl>
                                          <p:spTgt spid="6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4" grpId="0"/>
      <p:bldP spid="49" grpId="0" animBg="1"/>
      <p:bldP spid="50" grpId="0" animBg="1"/>
      <p:bldP spid="51" grpId="0" animBg="1"/>
      <p:bldP spid="53" grpId="0" animBg="1"/>
      <p:bldP spid="55" grpId="0"/>
      <p:bldP spid="58" grpId="0"/>
      <p:bldP spid="59" grpId="0"/>
      <p:bldP spid="69" grpId="0" animBg="1"/>
      <p:bldP spid="70"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159963</TotalTime>
  <Words>7503</Words>
  <Application>Microsoft Office PowerPoint</Application>
  <PresentationFormat>Widescreen</PresentationFormat>
  <Paragraphs>1547</Paragraphs>
  <Slides>53</Slides>
  <Notes>53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53</vt:i4>
      </vt:variant>
    </vt:vector>
  </HeadingPairs>
  <TitlesOfParts>
    <vt:vector size="63" baseType="lpstr">
      <vt:lpstr>等线</vt:lpstr>
      <vt:lpstr>Bahnschrift SemiCondensed</vt:lpstr>
      <vt:lpstr>Calibri</vt:lpstr>
      <vt:lpstr>Cambria Math</vt:lpstr>
      <vt:lpstr>Consolas</vt:lpstr>
      <vt:lpstr>Franklin Gothic Book</vt:lpstr>
      <vt:lpstr>Georgia</vt:lpstr>
      <vt:lpstr>Segoe UI</vt:lpstr>
      <vt:lpstr>Wingdings 2</vt:lpstr>
      <vt:lpstr>Training presentation</vt:lpstr>
      <vt:lpstr>Automated Unit Testing Tool for Complex C++ Programs</vt:lpstr>
      <vt:lpstr>Introduction Testing C++ Programs</vt:lpstr>
      <vt:lpstr>Introduction CLEMENTINE</vt:lpstr>
      <vt:lpstr>Comparison of CLEMENTINE with Previous Approach</vt:lpstr>
      <vt:lpstr>Thesis Statement</vt:lpstr>
      <vt:lpstr>Contribution</vt:lpstr>
      <vt:lpstr>The CLEMENTINE Framework</vt:lpstr>
      <vt:lpstr>Three Limitations of The Previous Approach (CITRUS)</vt:lpstr>
      <vt:lpstr>Limitation #1 of the Previous Approach (CITRUS) Method Redefinition Problem (1/2)</vt:lpstr>
      <vt:lpstr>Limitation #1 of the Previous Approach (CITRUS) Method Redefinition Problem (2/2)</vt:lpstr>
      <vt:lpstr>CLEMENTINE’s Solution #1 Include The Preprocessed Input File</vt:lpstr>
      <vt:lpstr>Limitation #2 of the Previous Approach (CITRUS) User Given Linking Configurations Required</vt:lpstr>
      <vt:lpstr>CLEMENTINE’s Solution #2 Utilizing Target Program’s Build Commands</vt:lpstr>
      <vt:lpstr>Limitation #3 of the Previous Approach (CITRUS) Many Not-Properly-Handled Functions</vt:lpstr>
      <vt:lpstr>Classification of Not-Properly-Handled Function by CITRUS</vt:lpstr>
      <vt:lpstr>(Class 10) Non-public member function (1/2)</vt:lpstr>
      <vt:lpstr>(Class 10) Non-public function member (2/2)</vt:lpstr>
      <vt:lpstr>(Class 11) Static Function (1/2)</vt:lpstr>
      <vt:lpstr>(Class 11) Static Function (2/2)</vt:lpstr>
      <vt:lpstr>(Class 14) Function that Has Function Pointer Argument Type</vt:lpstr>
      <vt:lpstr>Evaluation</vt:lpstr>
      <vt:lpstr>Research Question</vt:lpstr>
      <vt:lpstr>RQ1. General applicability of CLEMENTINE compared to CITRUS? (Exp. Setup)</vt:lpstr>
      <vt:lpstr>RQ1. General applicability of CLEMENTINE compared to CITRUS? (Exp. Result)</vt:lpstr>
      <vt:lpstr>RQ1. General applicability of CLEMENTINE compared to CITRUS? (CITRUS Crash Explanation)</vt:lpstr>
      <vt:lpstr>RQ2. How effective is CLEMENTINE compared to CITRUS in terms of code coverage? (Exp. Setup)</vt:lpstr>
      <vt:lpstr>RQ2. How effective is CLEMENTINE compared to CITRUS in terms of code coverage? (Exp. Result)</vt:lpstr>
      <vt:lpstr>Conclusion</vt:lpstr>
      <vt:lpstr>Future Work</vt:lpstr>
      <vt:lpstr>Q &amp; A</vt:lpstr>
      <vt:lpstr>Backup Slide</vt:lpstr>
      <vt:lpstr>Test Case Mutation</vt:lpstr>
      <vt:lpstr>(1) Constructor of uninstantiable class</vt:lpstr>
      <vt:lpstr>(2) Copy constructor of a class</vt:lpstr>
      <vt:lpstr>(3) Destructor of a Class</vt:lpstr>
      <vt:lpstr>(4). Implicit Function Member</vt:lpstr>
      <vt:lpstr>(5) Move constructor of a class</vt:lpstr>
      <vt:lpstr>(6) Pure Virtual Function Member</vt:lpstr>
      <vt:lpstr>(7) Function inside anonymous namespace</vt:lpstr>
      <vt:lpstr>(8) Function that is not declare in the header file</vt:lpstr>
      <vt:lpstr>(9) Function that requires enum type that declared inside anonymous namespace (1/2)</vt:lpstr>
      <vt:lpstr>(9) Function that requires enum type that declared inside anonymous namespace (2/2)</vt:lpstr>
      <vt:lpstr>(12) Function related to unrecognized class</vt:lpstr>
      <vt:lpstr>(13) Function that has “void *” type argument</vt:lpstr>
      <vt:lpstr>(15) Function that has unhandled clang type</vt:lpstr>
      <vt:lpstr>(16) Unhandled STL</vt:lpstr>
      <vt:lpstr>(17) Functions related to a class whose “object creators” were not detected</vt:lpstr>
      <vt:lpstr>(18) Global Operator Overloading</vt:lpstr>
      <vt:lpstr>(19) Inline function without definition</vt:lpstr>
      <vt:lpstr>(20) Templated function without definition</vt:lpstr>
      <vt:lpstr>List of Handled  STL Classes (26 Types) Source: https://en.cppreference.com/w/cpp</vt:lpstr>
      <vt:lpstr>Limitation #1 of the Previous Approach (CITRUS) Method Redefinition Problem in clip</vt:lpstr>
      <vt:lpstr>RQ1. General applicability of CLEMENTINE compared to CITRUS? (Exp. Result)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swtv</dc:creator>
  <cp:lastModifiedBy>swtv</cp:lastModifiedBy>
  <cp:revision>15154</cp:revision>
  <dcterms:created xsi:type="dcterms:W3CDTF">2022-07-31T17:48:34Z</dcterms:created>
  <dcterms:modified xsi:type="dcterms:W3CDTF">2023-06-30T06:06:53Z</dcterms:modified>
</cp:coreProperties>
</file>