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302" r:id="rId4"/>
    <p:sldId id="258" r:id="rId5"/>
    <p:sldId id="301" r:id="rId6"/>
    <p:sldId id="259" r:id="rId7"/>
    <p:sldId id="260" r:id="rId8"/>
    <p:sldId id="306" r:id="rId9"/>
    <p:sldId id="308" r:id="rId10"/>
    <p:sldId id="311" r:id="rId11"/>
    <p:sldId id="310" r:id="rId12"/>
    <p:sldId id="312" r:id="rId13"/>
    <p:sldId id="315" r:id="rId14"/>
    <p:sldId id="263" r:id="rId15"/>
    <p:sldId id="292" r:id="rId16"/>
    <p:sldId id="265" r:id="rId17"/>
    <p:sldId id="266" r:id="rId18"/>
    <p:sldId id="267" r:id="rId19"/>
    <p:sldId id="269" r:id="rId20"/>
    <p:sldId id="299" r:id="rId21"/>
    <p:sldId id="297" r:id="rId22"/>
    <p:sldId id="314" r:id="rId23"/>
    <p:sldId id="303" r:id="rId24"/>
    <p:sldId id="271" r:id="rId25"/>
    <p:sldId id="300" r:id="rId26"/>
    <p:sldId id="276" r:id="rId27"/>
    <p:sldId id="282" r:id="rId28"/>
    <p:sldId id="283" r:id="rId29"/>
    <p:sldId id="284" r:id="rId30"/>
    <p:sldId id="304" r:id="rId31"/>
    <p:sldId id="278" r:id="rId32"/>
    <p:sldId id="28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847FC1-F571-4764-9461-F070FB9B1158}">
          <p14:sldIdLst>
            <p14:sldId id="256"/>
            <p14:sldId id="257"/>
            <p14:sldId id="302"/>
            <p14:sldId id="258"/>
            <p14:sldId id="301"/>
            <p14:sldId id="259"/>
            <p14:sldId id="260"/>
            <p14:sldId id="306"/>
            <p14:sldId id="308"/>
            <p14:sldId id="311"/>
            <p14:sldId id="310"/>
            <p14:sldId id="312"/>
            <p14:sldId id="315"/>
            <p14:sldId id="263"/>
            <p14:sldId id="292"/>
            <p14:sldId id="265"/>
            <p14:sldId id="266"/>
            <p14:sldId id="267"/>
            <p14:sldId id="269"/>
            <p14:sldId id="299"/>
            <p14:sldId id="297"/>
            <p14:sldId id="314"/>
            <p14:sldId id="303"/>
            <p14:sldId id="271"/>
            <p14:sldId id="300"/>
            <p14:sldId id="276"/>
            <p14:sldId id="282"/>
            <p14:sldId id="283"/>
            <p14:sldId id="284"/>
          </p14:sldIdLst>
        </p14:section>
        <p14:section name="Backup" id="{F44BF323-F056-45DF-838C-201A686DBF48}">
          <p14:sldIdLst>
            <p14:sldId id="304"/>
            <p14:sldId id="278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D4E4FC"/>
    <a:srgbClr val="92D050"/>
    <a:srgbClr val="958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9" autoAdjust="0"/>
    <p:restoredTop sz="86704" autoAdjust="0"/>
  </p:normalViewPr>
  <p:slideViewPr>
    <p:cSldViewPr snapToGrid="0">
      <p:cViewPr varScale="1">
        <p:scale>
          <a:sx n="85" d="100"/>
          <a:sy n="85" d="100"/>
        </p:scale>
        <p:origin x="48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bert\Documents\SWTV-Lab\icst22-cxx-unit-test\tab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bert\Documents\SWTV-Lab\icst22-cxx-unit-test\tab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bert\Documents\SWTV-Lab\icst22-cxx-unit-test\tab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bert\Documents\SWTV-Lab\icst22-cxx-unit-test\tabl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bert\Documents\SWTV-Lab\icst22-cxx-unit-test\tabl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7FC-48E2-B703-8F96505425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Sheet2!$B$1:$E$2</c:f>
              <c:multiLvlStrCache>
                <c:ptCount val="4"/>
                <c:lvl>
                  <c:pt idx="0">
                    <c:v>C24</c:v>
                  </c:pt>
                  <c:pt idx="1">
                    <c:v>C6+LF1</c:v>
                  </c:pt>
                  <c:pt idx="2">
                    <c:v>C6+LF3</c:v>
                  </c:pt>
                  <c:pt idx="3">
                    <c:v>C12+LF2</c:v>
                  </c:pt>
                </c:lvl>
                <c:lvl>
                  <c:pt idx="0">
                    <c:v>Avg. Statement Cov. (%)</c:v>
                  </c:pt>
                </c:lvl>
              </c:multiLvlStrCache>
            </c:multiLvlStrRef>
          </c:cat>
          <c:val>
            <c:numRef>
              <c:f>Sheet2!$B$11:$E$11</c:f>
              <c:numCache>
                <c:formatCode>General</c:formatCode>
                <c:ptCount val="4"/>
                <c:pt idx="0">
                  <c:v>72</c:v>
                </c:pt>
                <c:pt idx="1">
                  <c:v>74.5</c:v>
                </c:pt>
                <c:pt idx="2">
                  <c:v>75.2</c:v>
                </c:pt>
                <c:pt idx="3">
                  <c:v>80.599999999999994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7-401A-9C78-B3B7274E1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63233535"/>
        <c:axId val="1839207087"/>
      </c:barChart>
      <c:catAx>
        <c:axId val="1563233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9207087"/>
        <c:crosses val="autoZero"/>
        <c:auto val="1"/>
        <c:lblAlgn val="ctr"/>
        <c:lblOffset val="100"/>
        <c:noMultiLvlLbl val="0"/>
      </c:catAx>
      <c:valAx>
        <c:axId val="1839207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3233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CBD-48FC-8277-B6C03B518A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Sheet2!$F$1:$I$2</c:f>
              <c:multiLvlStrCache>
                <c:ptCount val="4"/>
                <c:lvl>
                  <c:pt idx="0">
                    <c:v>C24</c:v>
                  </c:pt>
                  <c:pt idx="1">
                    <c:v>C6+LF1</c:v>
                  </c:pt>
                  <c:pt idx="2">
                    <c:v>C6+LF3</c:v>
                  </c:pt>
                  <c:pt idx="3">
                    <c:v>C12+LF2</c:v>
                  </c:pt>
                </c:lvl>
                <c:lvl>
                  <c:pt idx="0">
                    <c:v>Avg. Branch Cov. (%)</c:v>
                  </c:pt>
                </c:lvl>
              </c:multiLvlStrCache>
            </c:multiLvlStrRef>
          </c:cat>
          <c:val>
            <c:numRef>
              <c:f>Sheet2!$F$11:$I$11</c:f>
              <c:numCache>
                <c:formatCode>General</c:formatCode>
                <c:ptCount val="4"/>
                <c:pt idx="0">
                  <c:v>54.6</c:v>
                </c:pt>
                <c:pt idx="1">
                  <c:v>58.5</c:v>
                </c:pt>
                <c:pt idx="2">
                  <c:v>59.4</c:v>
                </c:pt>
                <c:pt idx="3">
                  <c:v>61.7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B-4F0F-9703-CB7341C54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616159887"/>
        <c:axId val="1616386207"/>
      </c:barChart>
      <c:catAx>
        <c:axId val="1616159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6386207"/>
        <c:crosses val="autoZero"/>
        <c:auto val="1"/>
        <c:lblAlgn val="ctr"/>
        <c:lblOffset val="100"/>
        <c:noMultiLvlLbl val="0"/>
      </c:catAx>
      <c:valAx>
        <c:axId val="1616386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6159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397-4EB7-A140-9FE36BD22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Sheet2!$J$1:$M$2</c:f>
              <c:multiLvlStrCache>
                <c:ptCount val="4"/>
                <c:lvl>
                  <c:pt idx="0">
                    <c:v>C24</c:v>
                  </c:pt>
                  <c:pt idx="1">
                    <c:v>C6+LF1</c:v>
                  </c:pt>
                  <c:pt idx="2">
                    <c:v>C6+LF3</c:v>
                  </c:pt>
                  <c:pt idx="3">
                    <c:v>C12+LF2</c:v>
                  </c:pt>
                </c:lvl>
                <c:lvl>
                  <c:pt idx="0">
                    <c:v>Avg. Function Cov. (%)</c:v>
                  </c:pt>
                </c:lvl>
              </c:multiLvlStrCache>
            </c:multiLvlStrRef>
          </c:cat>
          <c:val>
            <c:numRef>
              <c:f>Sheet2!$J$11:$M$11</c:f>
              <c:numCache>
                <c:formatCode>General</c:formatCode>
                <c:ptCount val="4"/>
                <c:pt idx="0">
                  <c:v>72.099999999999994</c:v>
                </c:pt>
                <c:pt idx="1">
                  <c:v>71.5</c:v>
                </c:pt>
                <c:pt idx="2">
                  <c:v>71.7</c:v>
                </c:pt>
                <c:pt idx="3">
                  <c:v>75.400000000000006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B-45F4-A315-CFF57642B0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510953071"/>
        <c:axId val="1838051935"/>
      </c:barChart>
      <c:catAx>
        <c:axId val="1510953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8051935"/>
        <c:crosses val="autoZero"/>
        <c:auto val="1"/>
        <c:lblAlgn val="ctr"/>
        <c:lblOffset val="100"/>
        <c:noMultiLvlLbl val="0"/>
      </c:catAx>
      <c:valAx>
        <c:axId val="1838051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0953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293-4959-8E44-36E59E6DDF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Sheet2!$F$1:$I$2</c:f>
              <c:multiLvlStrCache>
                <c:ptCount val="4"/>
                <c:lvl>
                  <c:pt idx="0">
                    <c:v>C24</c:v>
                  </c:pt>
                  <c:pt idx="1">
                    <c:v>C6+LF1</c:v>
                  </c:pt>
                  <c:pt idx="2">
                    <c:v>C6+LF3</c:v>
                  </c:pt>
                  <c:pt idx="3">
                    <c:v>C12+LF2</c:v>
                  </c:pt>
                </c:lvl>
                <c:lvl>
                  <c:pt idx="0">
                    <c:v>Avg. Branch Cov. (%)</c:v>
                  </c:pt>
                </c:lvl>
              </c:multiLvlStrCache>
            </c:multiLvlStrRef>
          </c:cat>
          <c:val>
            <c:numRef>
              <c:f>Sheet2!$F$11:$I$11</c:f>
              <c:numCache>
                <c:formatCode>General</c:formatCode>
                <c:ptCount val="4"/>
                <c:pt idx="0">
                  <c:v>54.6</c:v>
                </c:pt>
                <c:pt idx="1">
                  <c:v>58.5</c:v>
                </c:pt>
                <c:pt idx="2">
                  <c:v>59.4</c:v>
                </c:pt>
                <c:pt idx="3">
                  <c:v>61.7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F8-4772-9CDE-B57DB1270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616159887"/>
        <c:axId val="1616386207"/>
      </c:barChart>
      <c:catAx>
        <c:axId val="1616159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6386207"/>
        <c:crosses val="autoZero"/>
        <c:auto val="1"/>
        <c:lblAlgn val="ctr"/>
        <c:lblOffset val="100"/>
        <c:noMultiLvlLbl val="0"/>
      </c:catAx>
      <c:valAx>
        <c:axId val="1616386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6159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Sheet1!$K$42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Sheet1!$L$40:$O$41</c:f>
              <c:multiLvlStrCache>
                <c:ptCount val="4"/>
                <c:lvl>
                  <c:pt idx="0">
                    <c:v>C24</c:v>
                  </c:pt>
                  <c:pt idx="1">
                    <c:v>C6+LF1</c:v>
                  </c:pt>
                  <c:pt idx="2">
                    <c:v>C6+LF3</c:v>
                  </c:pt>
                  <c:pt idx="3">
                    <c:v>C12+LF2</c:v>
                  </c:pt>
                </c:lvl>
                <c:lvl>
                  <c:pt idx="0">
                    <c:v>Avg. Time Spent (H)</c:v>
                  </c:pt>
                </c:lvl>
              </c:multiLvlStrCache>
            </c:multiLvlStrRef>
          </c:cat>
          <c:val>
            <c:numRef>
              <c:f>Sheet1!$L$42:$O$42</c:f>
              <c:numCache>
                <c:formatCode>General</c:formatCode>
                <c:ptCount val="4"/>
                <c:pt idx="0">
                  <c:v>24</c:v>
                </c:pt>
                <c:pt idx="1">
                  <c:v>9.4</c:v>
                </c:pt>
                <c:pt idx="2">
                  <c:v>16.100000000000001</c:v>
                </c:pt>
                <c:pt idx="3" formatCode="0.0">
                  <c:v>19.392499999999998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91-4125-B4DC-62CD1F58CC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923875743"/>
        <c:axId val="1618284415"/>
      </c:barChart>
      <c:catAx>
        <c:axId val="1923875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8284415"/>
        <c:crosses val="autoZero"/>
        <c:auto val="1"/>
        <c:lblAlgn val="ctr"/>
        <c:lblOffset val="100"/>
        <c:noMultiLvlLbl val="0"/>
      </c:catAx>
      <c:valAx>
        <c:axId val="1618284415"/>
        <c:scaling>
          <c:orientation val="minMax"/>
          <c:max val="25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3875743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109FD-E594-45FD-AA0B-BA71522B7A78}" type="doc">
      <dgm:prSet loTypeId="urn:microsoft.com/office/officeart/2005/8/layout/process2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C0BD68-B8E4-4BAB-AF2B-95E2216F508B}">
      <dgm:prSet phldrT="[Text]" custT="1"/>
      <dgm:spPr/>
      <dgm:t>
        <a:bodyPr/>
        <a:lstStyle/>
        <a:p>
          <a:r>
            <a:rPr lang="en-US" sz="2400" b="1" dirty="0"/>
            <a:t>Generate Drivers</a:t>
          </a:r>
        </a:p>
      </dgm:t>
    </dgm:pt>
    <dgm:pt modelId="{432DC380-2218-4BF9-BC99-89E8FBBCE48B}" type="parTrans" cxnId="{1087B818-A237-4DFD-80EC-0CF1E0F45531}">
      <dgm:prSet/>
      <dgm:spPr/>
      <dgm:t>
        <a:bodyPr/>
        <a:lstStyle/>
        <a:p>
          <a:endParaRPr lang="en-US" sz="1400" b="1"/>
        </a:p>
      </dgm:t>
    </dgm:pt>
    <dgm:pt modelId="{4DF6CBA0-8B61-493B-84BE-DF53155A7F1E}" type="sibTrans" cxnId="{1087B818-A237-4DFD-80EC-0CF1E0F45531}">
      <dgm:prSet custT="1"/>
      <dgm:spPr/>
      <dgm:t>
        <a:bodyPr/>
        <a:lstStyle/>
        <a:p>
          <a:endParaRPr lang="en-US" sz="1800" b="1"/>
        </a:p>
      </dgm:t>
    </dgm:pt>
    <dgm:pt modelId="{7B626EC1-4AB5-4C72-A76F-22DBA4BFE1EE}">
      <dgm:prSet phldrT="[Text]" custT="1"/>
      <dgm:spPr/>
      <dgm:t>
        <a:bodyPr/>
        <a:lstStyle/>
        <a:p>
          <a:r>
            <a:rPr lang="en-US" sz="2400" b="1" dirty="0"/>
            <a:t>Mutate Drivers</a:t>
          </a:r>
        </a:p>
      </dgm:t>
    </dgm:pt>
    <dgm:pt modelId="{2197DE89-3382-4F60-B1A8-3415C219F4C4}" type="parTrans" cxnId="{D3D9BB25-85D6-4CD2-97C8-5060F16335F4}">
      <dgm:prSet/>
      <dgm:spPr/>
      <dgm:t>
        <a:bodyPr/>
        <a:lstStyle/>
        <a:p>
          <a:endParaRPr lang="en-US" sz="1400" b="1"/>
        </a:p>
      </dgm:t>
    </dgm:pt>
    <dgm:pt modelId="{389BE385-E7DB-42A8-B45B-AF0280B4DC18}" type="sibTrans" cxnId="{D3D9BB25-85D6-4CD2-97C8-5060F16335F4}">
      <dgm:prSet custT="1"/>
      <dgm:spPr/>
      <dgm:t>
        <a:bodyPr/>
        <a:lstStyle/>
        <a:p>
          <a:endParaRPr lang="en-US" sz="1800" b="1"/>
        </a:p>
      </dgm:t>
    </dgm:pt>
    <dgm:pt modelId="{9C72E207-4F89-477B-873E-4E2DDD73A039}">
      <dgm:prSet phldrT="[Text]" custT="1"/>
      <dgm:spPr/>
      <dgm:t>
        <a:bodyPr/>
        <a:lstStyle/>
        <a:p>
          <a:r>
            <a:rPr lang="en-US" sz="2400" b="1" dirty="0"/>
            <a:t>Argument Fuzzing</a:t>
          </a:r>
        </a:p>
      </dgm:t>
    </dgm:pt>
    <dgm:pt modelId="{B488FD23-4965-4E1C-A2C8-681642082637}" type="parTrans" cxnId="{223652D9-9C6D-4FA6-B39E-102FD99619E1}">
      <dgm:prSet/>
      <dgm:spPr/>
      <dgm:t>
        <a:bodyPr/>
        <a:lstStyle/>
        <a:p>
          <a:endParaRPr lang="en-US" sz="1400" b="1"/>
        </a:p>
      </dgm:t>
    </dgm:pt>
    <dgm:pt modelId="{8D07CF0F-B344-4397-84E2-98BDFB9D0201}" type="sibTrans" cxnId="{223652D9-9C6D-4FA6-B39E-102FD99619E1}">
      <dgm:prSet/>
      <dgm:spPr/>
      <dgm:t>
        <a:bodyPr/>
        <a:lstStyle/>
        <a:p>
          <a:endParaRPr lang="en-US" sz="1400" b="1"/>
        </a:p>
      </dgm:t>
    </dgm:pt>
    <dgm:pt modelId="{5A8DE3D8-F499-4722-855A-91B4177139EA}" type="pres">
      <dgm:prSet presAssocID="{421109FD-E594-45FD-AA0B-BA71522B7A78}" presName="linearFlow" presStyleCnt="0">
        <dgm:presLayoutVars>
          <dgm:resizeHandles val="exact"/>
        </dgm:presLayoutVars>
      </dgm:prSet>
      <dgm:spPr/>
    </dgm:pt>
    <dgm:pt modelId="{BF9573B8-1964-4642-AA80-3AD2EC2BFD0A}" type="pres">
      <dgm:prSet presAssocID="{E6C0BD68-B8E4-4BAB-AF2B-95E2216F508B}" presName="node" presStyleLbl="node1" presStyleIdx="0" presStyleCnt="3">
        <dgm:presLayoutVars>
          <dgm:bulletEnabled val="1"/>
        </dgm:presLayoutVars>
      </dgm:prSet>
      <dgm:spPr/>
    </dgm:pt>
    <dgm:pt modelId="{057CE5B1-0722-447F-80E5-77EC75203431}" type="pres">
      <dgm:prSet presAssocID="{4DF6CBA0-8B61-493B-84BE-DF53155A7F1E}" presName="sibTrans" presStyleLbl="sibTrans2D1" presStyleIdx="0" presStyleCnt="2"/>
      <dgm:spPr/>
    </dgm:pt>
    <dgm:pt modelId="{4DC491E6-6320-4229-B01C-B2972CBB7DC0}" type="pres">
      <dgm:prSet presAssocID="{4DF6CBA0-8B61-493B-84BE-DF53155A7F1E}" presName="connectorText" presStyleLbl="sibTrans2D1" presStyleIdx="0" presStyleCnt="2"/>
      <dgm:spPr/>
    </dgm:pt>
    <dgm:pt modelId="{F432892D-FD31-4B22-8D5D-53B2215765D1}" type="pres">
      <dgm:prSet presAssocID="{7B626EC1-4AB5-4C72-A76F-22DBA4BFE1EE}" presName="node" presStyleLbl="node1" presStyleIdx="1" presStyleCnt="3">
        <dgm:presLayoutVars>
          <dgm:bulletEnabled val="1"/>
        </dgm:presLayoutVars>
      </dgm:prSet>
      <dgm:spPr/>
    </dgm:pt>
    <dgm:pt modelId="{A92D45D5-8112-4A6F-9656-237F90DFEE48}" type="pres">
      <dgm:prSet presAssocID="{389BE385-E7DB-42A8-B45B-AF0280B4DC18}" presName="sibTrans" presStyleLbl="sibTrans2D1" presStyleIdx="1" presStyleCnt="2"/>
      <dgm:spPr/>
    </dgm:pt>
    <dgm:pt modelId="{450BC166-7DA8-465B-84AE-5C4E639106BD}" type="pres">
      <dgm:prSet presAssocID="{389BE385-E7DB-42A8-B45B-AF0280B4DC18}" presName="connectorText" presStyleLbl="sibTrans2D1" presStyleIdx="1" presStyleCnt="2"/>
      <dgm:spPr/>
    </dgm:pt>
    <dgm:pt modelId="{D9D2A358-2170-48DB-91F1-33AAFA6F628E}" type="pres">
      <dgm:prSet presAssocID="{9C72E207-4F89-477B-873E-4E2DDD73A039}" presName="node" presStyleLbl="node1" presStyleIdx="2" presStyleCnt="3">
        <dgm:presLayoutVars>
          <dgm:bulletEnabled val="1"/>
        </dgm:presLayoutVars>
      </dgm:prSet>
      <dgm:spPr/>
    </dgm:pt>
  </dgm:ptLst>
  <dgm:cxnLst>
    <dgm:cxn modelId="{99C96C09-4275-4E26-87ED-F94A8ECF15B8}" type="presOf" srcId="{E6C0BD68-B8E4-4BAB-AF2B-95E2216F508B}" destId="{BF9573B8-1964-4642-AA80-3AD2EC2BFD0A}" srcOrd="0" destOrd="0" presId="urn:microsoft.com/office/officeart/2005/8/layout/process2"/>
    <dgm:cxn modelId="{DDE7E109-95AB-4E82-AF47-C610EF95706F}" type="presOf" srcId="{389BE385-E7DB-42A8-B45B-AF0280B4DC18}" destId="{450BC166-7DA8-465B-84AE-5C4E639106BD}" srcOrd="1" destOrd="0" presId="urn:microsoft.com/office/officeart/2005/8/layout/process2"/>
    <dgm:cxn modelId="{1087B818-A237-4DFD-80EC-0CF1E0F45531}" srcId="{421109FD-E594-45FD-AA0B-BA71522B7A78}" destId="{E6C0BD68-B8E4-4BAB-AF2B-95E2216F508B}" srcOrd="0" destOrd="0" parTransId="{432DC380-2218-4BF9-BC99-89E8FBBCE48B}" sibTransId="{4DF6CBA0-8B61-493B-84BE-DF53155A7F1E}"/>
    <dgm:cxn modelId="{D3D9BB25-85D6-4CD2-97C8-5060F16335F4}" srcId="{421109FD-E594-45FD-AA0B-BA71522B7A78}" destId="{7B626EC1-4AB5-4C72-A76F-22DBA4BFE1EE}" srcOrd="1" destOrd="0" parTransId="{2197DE89-3382-4F60-B1A8-3415C219F4C4}" sibTransId="{389BE385-E7DB-42A8-B45B-AF0280B4DC18}"/>
    <dgm:cxn modelId="{F57AB335-42CB-4744-B780-D3171E56BC80}" type="presOf" srcId="{4DF6CBA0-8B61-493B-84BE-DF53155A7F1E}" destId="{057CE5B1-0722-447F-80E5-77EC75203431}" srcOrd="0" destOrd="0" presId="urn:microsoft.com/office/officeart/2005/8/layout/process2"/>
    <dgm:cxn modelId="{6E40DC7D-4B2E-4382-969E-13DB5D473593}" type="presOf" srcId="{421109FD-E594-45FD-AA0B-BA71522B7A78}" destId="{5A8DE3D8-F499-4722-855A-91B4177139EA}" srcOrd="0" destOrd="0" presId="urn:microsoft.com/office/officeart/2005/8/layout/process2"/>
    <dgm:cxn modelId="{FBBCE487-2ED0-4A82-84E4-7333FEAAED1B}" type="presOf" srcId="{9C72E207-4F89-477B-873E-4E2DDD73A039}" destId="{D9D2A358-2170-48DB-91F1-33AAFA6F628E}" srcOrd="0" destOrd="0" presId="urn:microsoft.com/office/officeart/2005/8/layout/process2"/>
    <dgm:cxn modelId="{02E94C91-5967-4009-8439-A373FBC01AFA}" type="presOf" srcId="{389BE385-E7DB-42A8-B45B-AF0280B4DC18}" destId="{A92D45D5-8112-4A6F-9656-237F90DFEE48}" srcOrd="0" destOrd="0" presId="urn:microsoft.com/office/officeart/2005/8/layout/process2"/>
    <dgm:cxn modelId="{714B7BD3-28E3-4965-8EBB-F9EE17DD6DC6}" type="presOf" srcId="{7B626EC1-4AB5-4C72-A76F-22DBA4BFE1EE}" destId="{F432892D-FD31-4B22-8D5D-53B2215765D1}" srcOrd="0" destOrd="0" presId="urn:microsoft.com/office/officeart/2005/8/layout/process2"/>
    <dgm:cxn modelId="{223652D9-9C6D-4FA6-B39E-102FD99619E1}" srcId="{421109FD-E594-45FD-AA0B-BA71522B7A78}" destId="{9C72E207-4F89-477B-873E-4E2DDD73A039}" srcOrd="2" destOrd="0" parTransId="{B488FD23-4965-4E1C-A2C8-681642082637}" sibTransId="{8D07CF0F-B344-4397-84E2-98BDFB9D0201}"/>
    <dgm:cxn modelId="{1EA827ED-73F4-45AD-B394-F3A76BDC717F}" type="presOf" srcId="{4DF6CBA0-8B61-493B-84BE-DF53155A7F1E}" destId="{4DC491E6-6320-4229-B01C-B2972CBB7DC0}" srcOrd="1" destOrd="0" presId="urn:microsoft.com/office/officeart/2005/8/layout/process2"/>
    <dgm:cxn modelId="{EBDEBAD9-A84E-4288-98C2-5B400EA58918}" type="presParOf" srcId="{5A8DE3D8-F499-4722-855A-91B4177139EA}" destId="{BF9573B8-1964-4642-AA80-3AD2EC2BFD0A}" srcOrd="0" destOrd="0" presId="urn:microsoft.com/office/officeart/2005/8/layout/process2"/>
    <dgm:cxn modelId="{8D8A24CA-34B7-4439-A042-FBAC52F090F5}" type="presParOf" srcId="{5A8DE3D8-F499-4722-855A-91B4177139EA}" destId="{057CE5B1-0722-447F-80E5-77EC75203431}" srcOrd="1" destOrd="0" presId="urn:microsoft.com/office/officeart/2005/8/layout/process2"/>
    <dgm:cxn modelId="{87DDBCE6-E342-47D6-A27F-486406F99C30}" type="presParOf" srcId="{057CE5B1-0722-447F-80E5-77EC75203431}" destId="{4DC491E6-6320-4229-B01C-B2972CBB7DC0}" srcOrd="0" destOrd="0" presId="urn:microsoft.com/office/officeart/2005/8/layout/process2"/>
    <dgm:cxn modelId="{D26C1C33-7FB5-42D1-B1EA-97D9F9EC2BD7}" type="presParOf" srcId="{5A8DE3D8-F499-4722-855A-91B4177139EA}" destId="{F432892D-FD31-4B22-8D5D-53B2215765D1}" srcOrd="2" destOrd="0" presId="urn:microsoft.com/office/officeart/2005/8/layout/process2"/>
    <dgm:cxn modelId="{4631E9B6-FD33-4A4D-8124-01AFCCDCB475}" type="presParOf" srcId="{5A8DE3D8-F499-4722-855A-91B4177139EA}" destId="{A92D45D5-8112-4A6F-9656-237F90DFEE48}" srcOrd="3" destOrd="0" presId="urn:microsoft.com/office/officeart/2005/8/layout/process2"/>
    <dgm:cxn modelId="{AD0F5B2F-7E8B-444B-811C-FB410951BCB7}" type="presParOf" srcId="{A92D45D5-8112-4A6F-9656-237F90DFEE48}" destId="{450BC166-7DA8-465B-84AE-5C4E639106BD}" srcOrd="0" destOrd="0" presId="urn:microsoft.com/office/officeart/2005/8/layout/process2"/>
    <dgm:cxn modelId="{88E0DF51-D0FF-498F-B184-A46908689D89}" type="presParOf" srcId="{5A8DE3D8-F499-4722-855A-91B4177139EA}" destId="{D9D2A358-2170-48DB-91F1-33AAFA6F628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573B8-1964-4642-AA80-3AD2EC2BFD0A}">
      <dsp:nvSpPr>
        <dsp:cNvPr id="0" name=""/>
        <dsp:cNvSpPr/>
      </dsp:nvSpPr>
      <dsp:spPr>
        <a:xfrm>
          <a:off x="87185" y="0"/>
          <a:ext cx="1908429" cy="1060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Generate Drivers</a:t>
          </a:r>
        </a:p>
      </dsp:txBody>
      <dsp:txXfrm>
        <a:off x="118238" y="31053"/>
        <a:ext cx="1846323" cy="998132"/>
      </dsp:txXfrm>
    </dsp:sp>
    <dsp:sp modelId="{057CE5B1-0722-447F-80E5-77EC75203431}">
      <dsp:nvSpPr>
        <dsp:cNvPr id="0" name=""/>
        <dsp:cNvSpPr/>
      </dsp:nvSpPr>
      <dsp:spPr>
        <a:xfrm rot="5400000">
          <a:off x="842605" y="1086744"/>
          <a:ext cx="397589" cy="4771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/>
        </a:p>
      </dsp:txBody>
      <dsp:txXfrm rot="-5400000">
        <a:off x="898268" y="1126503"/>
        <a:ext cx="286265" cy="278312"/>
      </dsp:txXfrm>
    </dsp:sp>
    <dsp:sp modelId="{F432892D-FD31-4B22-8D5D-53B2215765D1}">
      <dsp:nvSpPr>
        <dsp:cNvPr id="0" name=""/>
        <dsp:cNvSpPr/>
      </dsp:nvSpPr>
      <dsp:spPr>
        <a:xfrm>
          <a:off x="87185" y="1590357"/>
          <a:ext cx="1908429" cy="1060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43378"/>
                <a:satOff val="14366"/>
                <a:lumOff val="13333"/>
                <a:alphaOff val="0"/>
                <a:shade val="85000"/>
                <a:satMod val="130000"/>
              </a:schemeClr>
            </a:gs>
            <a:gs pos="34000">
              <a:schemeClr val="accent2">
                <a:hueOff val="-743378"/>
                <a:satOff val="14366"/>
                <a:lumOff val="13333"/>
                <a:alphaOff val="0"/>
                <a:shade val="87000"/>
                <a:satMod val="125000"/>
              </a:schemeClr>
            </a:gs>
            <a:gs pos="70000">
              <a:schemeClr val="accent2">
                <a:hueOff val="-743378"/>
                <a:satOff val="14366"/>
                <a:lumOff val="1333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743378"/>
                <a:satOff val="14366"/>
                <a:lumOff val="1333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Mutate Drivers</a:t>
          </a:r>
        </a:p>
      </dsp:txBody>
      <dsp:txXfrm>
        <a:off x="118238" y="1621410"/>
        <a:ext cx="1846323" cy="998132"/>
      </dsp:txXfrm>
    </dsp:sp>
    <dsp:sp modelId="{A92D45D5-8112-4A6F-9656-237F90DFEE48}">
      <dsp:nvSpPr>
        <dsp:cNvPr id="0" name=""/>
        <dsp:cNvSpPr/>
      </dsp:nvSpPr>
      <dsp:spPr>
        <a:xfrm rot="5400000">
          <a:off x="842605" y="2677102"/>
          <a:ext cx="397589" cy="4771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86755"/>
                <a:satOff val="28732"/>
                <a:lumOff val="26666"/>
                <a:alphaOff val="0"/>
                <a:shade val="85000"/>
                <a:satMod val="130000"/>
              </a:schemeClr>
            </a:gs>
            <a:gs pos="34000">
              <a:schemeClr val="accent2">
                <a:hueOff val="-1486755"/>
                <a:satOff val="28732"/>
                <a:lumOff val="26666"/>
                <a:alphaOff val="0"/>
                <a:shade val="87000"/>
                <a:satMod val="125000"/>
              </a:schemeClr>
            </a:gs>
            <a:gs pos="70000">
              <a:schemeClr val="accent2">
                <a:hueOff val="-1486755"/>
                <a:satOff val="28732"/>
                <a:lumOff val="2666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486755"/>
                <a:satOff val="28732"/>
                <a:lumOff val="2666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/>
        </a:p>
      </dsp:txBody>
      <dsp:txXfrm rot="-5400000">
        <a:off x="898268" y="2716861"/>
        <a:ext cx="286265" cy="278312"/>
      </dsp:txXfrm>
    </dsp:sp>
    <dsp:sp modelId="{D9D2A358-2170-48DB-91F1-33AAFA6F628E}">
      <dsp:nvSpPr>
        <dsp:cNvPr id="0" name=""/>
        <dsp:cNvSpPr/>
      </dsp:nvSpPr>
      <dsp:spPr>
        <a:xfrm>
          <a:off x="87185" y="3180715"/>
          <a:ext cx="1908429" cy="1060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86755"/>
                <a:satOff val="28732"/>
                <a:lumOff val="26666"/>
                <a:alphaOff val="0"/>
                <a:shade val="85000"/>
                <a:satMod val="130000"/>
              </a:schemeClr>
            </a:gs>
            <a:gs pos="34000">
              <a:schemeClr val="accent2">
                <a:hueOff val="-1486755"/>
                <a:satOff val="28732"/>
                <a:lumOff val="26666"/>
                <a:alphaOff val="0"/>
                <a:shade val="87000"/>
                <a:satMod val="125000"/>
              </a:schemeClr>
            </a:gs>
            <a:gs pos="70000">
              <a:schemeClr val="accent2">
                <a:hueOff val="-1486755"/>
                <a:satOff val="28732"/>
                <a:lumOff val="2666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486755"/>
                <a:satOff val="28732"/>
                <a:lumOff val="2666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Argument Fuzzing</a:t>
          </a:r>
        </a:p>
      </dsp:txBody>
      <dsp:txXfrm>
        <a:off x="118238" y="3211768"/>
        <a:ext cx="1846323" cy="998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99B68-D478-444D-A773-FD76E6FA852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E3152-942B-4BDE-88FB-B0CE5179E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2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E3152-942B-4BDE-88FB-B0CE5179E7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43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E3152-942B-4BDE-88FB-B0CE5179E7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79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Finally, based on the false positive crash types I found 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work, I will try to limit the number of false positive alarms produced by CITRUS through a more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effective crash de-duplication scheme and with a more careful false positive filtering.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E3152-942B-4BDE-88FB-B0CE5179E70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4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E3152-942B-4BDE-88FB-B0CE5179E7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static drivers cannot discover some executions.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E3152-942B-4BDE-88FB-B0CE5179E7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83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E3152-942B-4BDE-88FB-B0CE5179E7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12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E3152-942B-4BDE-88FB-B0CE5179E7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12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E3152-942B-4BDE-88FB-B0CE5179E7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31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(summarize target subjects + CITRUS variants)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E3152-942B-4BDE-88FB-B0CE5179E7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73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https://github.com/jbeder/yaml-cpp/pull/1051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E3152-942B-4BDE-88FB-B0CE5179E7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19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https://github.com/jbeder/yaml-cpp/pull/1051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E3152-942B-4BDE-88FB-B0CE5179E7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4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3644-B18C-44F7-9CAC-075330CE6C6F}" type="datetime1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00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90FD-5BCE-497A-8501-F029827F7907}" type="datetime1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1269-B204-4559-978B-A5662C457398}" type="datetime1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6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6284-8C8A-460A-BB0C-8088011BA017}" type="datetime1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0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none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60AE-A97C-4741-8E57-5E20196316C0}" type="datetime1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35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90A4-7FC7-4547-BCDA-93905486A0D3}" type="datetime1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3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6A15-FD86-4072-9480-AE8591FE9800}" type="datetime1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8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C029-ADCD-420D-88B3-62B7A431F5F4}" type="datetime1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1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530C-ABAF-43F9-924E-7ADFB731DA0A}" type="datetime1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BBF86EC-5BE0-4981-916D-DA51B5179157}" type="datetime1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32ED8B-CEBF-4CF4-832D-2F6FDD64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9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45E-59F0-4FAF-8089-1BEA65908FA4}" type="datetime1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0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E37400A-CF19-4EE0-A18A-35433AD8962D}" type="datetime1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567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3832ED8B-CEBF-4CF4-832D-2F6FDD64AE1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72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wtv-kaist/CITRU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wtv-kaist/CITRU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AD3E-C867-4B33-98FD-5FA08506C3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000" dirty="0"/>
              <a:t>On Understanding and Improving </a:t>
            </a:r>
            <a:br>
              <a:rPr lang="en-US" sz="4800" dirty="0"/>
            </a:br>
            <a:r>
              <a:rPr lang="en-US" sz="5000" dirty="0"/>
              <a:t>Automated Unit-level Test Generation for C++ 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89BA1-EFCC-49D3-9AE6-8DC51CF8F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8237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cap="none" spc="0" dirty="0"/>
              <a:t>Robert Sebastian Herlim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cap="none" spc="0" dirty="0"/>
              <a:t>Advisor: Prof. </a:t>
            </a:r>
            <a:r>
              <a:rPr lang="en-US" cap="none" spc="0" dirty="0" err="1"/>
              <a:t>Moonzoo</a:t>
            </a:r>
            <a:r>
              <a:rPr lang="en-US" cap="none" spc="0" dirty="0"/>
              <a:t> Kim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cap="none" spc="0" dirty="0"/>
              <a:t>School of Computing – KAIST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cap="none" spc="0" dirty="0"/>
              <a:t>December 15</a:t>
            </a:r>
            <a:r>
              <a:rPr lang="en-US" cap="none" spc="0" baseline="30000" dirty="0"/>
              <a:t>th</a:t>
            </a:r>
            <a:r>
              <a:rPr lang="en-US" cap="none" spc="0" dirty="0"/>
              <a:t>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55BBE-769E-49E2-B076-A3C0AD6EB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A568F-1B4B-4B78-B5E5-98272376A33E}"/>
              </a:ext>
            </a:extLst>
          </p:cNvPr>
          <p:cNvSpPr txBox="1"/>
          <p:nvPr/>
        </p:nvSpPr>
        <p:spPr>
          <a:xfrm>
            <a:off x="8054648" y="128010"/>
            <a:ext cx="298242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latin typeface="+mj-lt"/>
              </a:rPr>
              <a:t>Accepted paper at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solidFill>
                  <a:srgbClr val="FF2F92"/>
                </a:solidFill>
                <a:latin typeface="+mj-lt"/>
              </a:rPr>
              <a:t>ICST 2022</a:t>
            </a:r>
          </a:p>
          <a:p>
            <a:pPr algn="r"/>
            <a:r>
              <a:rPr lang="en-US" sz="2000" i="1" dirty="0"/>
              <a:t>Apr 4–13 2022</a:t>
            </a:r>
            <a:endParaRPr lang="en-US" sz="2800" i="1" dirty="0"/>
          </a:p>
        </p:txBody>
      </p:sp>
      <p:pic>
        <p:nvPicPr>
          <p:cNvPr id="1026" name="Picture 2" descr="ICST 2022">
            <a:extLst>
              <a:ext uri="{FF2B5EF4-FFF2-40B4-BE49-F238E27FC236}">
                <a16:creationId xmlns:a16="http://schemas.microsoft.com/office/drawing/2014/main" id="{CC3722CE-19F1-4818-8158-12A9BA083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068" y="305631"/>
            <a:ext cx="1112524" cy="90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53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E7876-3939-4399-B91A-11F7E2217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CITRUS</a:t>
            </a:r>
            <a:br>
              <a:rPr lang="en-US" dirty="0"/>
            </a:br>
            <a:r>
              <a:rPr lang="en-US" dirty="0"/>
              <a:t>Test Case Mutation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603131-1E3B-4546-A29B-F211C95B04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45394" y="1845733"/>
                <a:ext cx="5610286" cy="4886906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Then, CITRUS performs test case mutation to generate more diverse test drivers. </a:t>
                </a:r>
              </a:p>
              <a:p>
                <a:r>
                  <a:rPr lang="en-US" sz="1800" dirty="0"/>
                  <a:t>Test case mutation happened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-stacked modifications consisting of either </a:t>
                </a:r>
                <a:r>
                  <a:rPr lang="en-US" sz="1800" dirty="0">
                    <a:latin typeface="+mj-lt"/>
                  </a:rPr>
                  <a:t>insertion</a:t>
                </a:r>
                <a:r>
                  <a:rPr lang="en-US" sz="1800" dirty="0"/>
                  <a:t>, </a:t>
                </a:r>
                <a:r>
                  <a:rPr lang="en-US" sz="1800" dirty="0">
                    <a:latin typeface="+mj-lt"/>
                  </a:rPr>
                  <a:t>deletion</a:t>
                </a:r>
                <a:r>
                  <a:rPr lang="en-US" sz="1800" dirty="0"/>
                  <a:t>, or </a:t>
                </a:r>
                <a:r>
                  <a:rPr lang="en-US" sz="1800" dirty="0">
                    <a:latin typeface="+mj-lt"/>
                  </a:rPr>
                  <a:t>modification</a:t>
                </a:r>
                <a:r>
                  <a:rPr lang="en-US" sz="1800" dirty="0"/>
                  <a:t>.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16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endParaRPr lang="en-US" sz="1800" dirty="0"/>
              </a:p>
              <a:p>
                <a:r>
                  <a:rPr lang="en-US" sz="1800" dirty="0"/>
                  <a:t>The test case </a:t>
                </a:r>
                <a:r>
                  <a:rPr lang="en-US" sz="1800" b="1" dirty="0">
                    <a:latin typeface="+mj-lt"/>
                  </a:rPr>
                  <a:t>will be kept</a:t>
                </a:r>
                <a:r>
                  <a:rPr lang="en-US" sz="1800" dirty="0"/>
                  <a:t> as it improves the test coverage.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603131-1E3B-4546-A29B-F211C95B04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45394" y="1845733"/>
                <a:ext cx="5610286" cy="4886906"/>
              </a:xfrm>
              <a:blipFill>
                <a:blip r:embed="rId3"/>
                <a:stretch>
                  <a:fillRect l="-978" t="-1248" r="-2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3379F-EBCA-42CA-B3E1-91AAB8D9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A3772-9783-4078-9A33-B0C73E3A7901}"/>
              </a:ext>
            </a:extLst>
          </p:cNvPr>
          <p:cNvSpPr/>
          <p:nvPr/>
        </p:nvSpPr>
        <p:spPr>
          <a:xfrm>
            <a:off x="263994" y="2215066"/>
            <a:ext cx="5192909" cy="4031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Stack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public: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(T item)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==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GrowCap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   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Enlarge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...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9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IsEmpty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throw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bad_call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...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&lt;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ShrinkCap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		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Shrink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}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BA3F0-BCDB-4268-A9EA-610750363728}"/>
              </a:ext>
            </a:extLst>
          </p:cNvPr>
          <p:cNvSpPr txBox="1"/>
          <p:nvPr/>
        </p:nvSpPr>
        <p:spPr>
          <a:xfrm>
            <a:off x="263994" y="1845734"/>
            <a:ext cx="467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the following code snippet of </a:t>
            </a:r>
            <a:r>
              <a:rPr lang="en-US" dirty="0">
                <a:latin typeface="+mj-lt"/>
              </a:rPr>
              <a:t>Stack</a:t>
            </a:r>
            <a:r>
              <a:rPr lang="en-US" dirty="0"/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C967DF-6B0B-48A9-8C28-9DDF1E203486}"/>
              </a:ext>
            </a:extLst>
          </p:cNvPr>
          <p:cNvSpPr/>
          <p:nvPr/>
        </p:nvSpPr>
        <p:spPr>
          <a:xfrm>
            <a:off x="6002518" y="3228110"/>
            <a:ext cx="50655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Stack&lt;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 stack1;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int2 =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255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</a:rPr>
              <a:t>stack1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(int2);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</a:rPr>
              <a:t>stack1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-1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</a:rPr>
              <a:t>stack1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</a:rPr>
              <a:t>stack1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Size reaches </a:t>
            </a:r>
            <a:r>
              <a:rPr lang="en-US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GrowCap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</a:rPr>
              <a:t>stack1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Enlarge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F48FF-BEBE-45E8-A258-A9E245BE532C}"/>
              </a:ext>
            </a:extLst>
          </p:cNvPr>
          <p:cNvSpPr/>
          <p:nvPr/>
        </p:nvSpPr>
        <p:spPr>
          <a:xfrm>
            <a:off x="5869859" y="4036059"/>
            <a:ext cx="5285822" cy="94741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2BB5EB-AEF3-4385-8B08-7F3F44B5ED95}"/>
              </a:ext>
            </a:extLst>
          </p:cNvPr>
          <p:cNvSpPr txBox="1"/>
          <p:nvPr/>
        </p:nvSpPr>
        <p:spPr>
          <a:xfrm>
            <a:off x="5836828" y="3958177"/>
            <a:ext cx="3048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  <a:latin typeface="+mj-lt"/>
              </a:rPr>
              <a:t>+</a:t>
            </a:r>
          </a:p>
          <a:p>
            <a:r>
              <a:rPr lang="en-US" sz="1600" b="1" dirty="0">
                <a:solidFill>
                  <a:srgbClr val="FFC000"/>
                </a:solidFill>
                <a:latin typeface="+mj-lt"/>
              </a:rPr>
              <a:t>+</a:t>
            </a:r>
          </a:p>
          <a:p>
            <a:r>
              <a:rPr lang="en-US" sz="1600" b="1" dirty="0">
                <a:solidFill>
                  <a:srgbClr val="FFC000"/>
                </a:solidFill>
                <a:latin typeface="+mj-lt"/>
              </a:rPr>
              <a:t>+</a:t>
            </a:r>
          </a:p>
          <a:p>
            <a:r>
              <a:rPr lang="en-US" sz="1600" b="1" dirty="0">
                <a:solidFill>
                  <a:srgbClr val="FFC000"/>
                </a:solidFill>
                <a:latin typeface="+mj-lt"/>
              </a:rPr>
              <a:t>+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729127-8D31-4C91-B6F2-BBBD49ED6C1A}"/>
              </a:ext>
            </a:extLst>
          </p:cNvPr>
          <p:cNvSpPr/>
          <p:nvPr/>
        </p:nvSpPr>
        <p:spPr>
          <a:xfrm>
            <a:off x="5940979" y="3210458"/>
            <a:ext cx="2237820" cy="78569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A32F25-844B-4CA1-8210-FD1D42FC38B7}"/>
              </a:ext>
            </a:extLst>
          </p:cNvPr>
          <p:cNvSpPr/>
          <p:nvPr/>
        </p:nvSpPr>
        <p:spPr>
          <a:xfrm>
            <a:off x="206477" y="3723968"/>
            <a:ext cx="5192909" cy="21385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36C3C0-5619-4FBA-8AE4-11EAFC0774BD}"/>
              </a:ext>
            </a:extLst>
          </p:cNvPr>
          <p:cNvSpPr/>
          <p:nvPr/>
        </p:nvSpPr>
        <p:spPr>
          <a:xfrm>
            <a:off x="206477" y="3246262"/>
            <a:ext cx="5192909" cy="441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18A07-47C3-4ED6-BA63-54DA8CE88E0A}"/>
              </a:ext>
            </a:extLst>
          </p:cNvPr>
          <p:cNvSpPr/>
          <p:nvPr/>
        </p:nvSpPr>
        <p:spPr>
          <a:xfrm>
            <a:off x="206477" y="4498367"/>
            <a:ext cx="5192909" cy="441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B54493-12E9-4A0E-90EF-75F920E4D491}"/>
              </a:ext>
            </a:extLst>
          </p:cNvPr>
          <p:cNvSpPr/>
          <p:nvPr/>
        </p:nvSpPr>
        <p:spPr>
          <a:xfrm>
            <a:off x="206477" y="5226133"/>
            <a:ext cx="5192909" cy="441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575AAB-6B2C-4787-A2C5-AF2B339198B8}"/>
              </a:ext>
            </a:extLst>
          </p:cNvPr>
          <p:cNvSpPr/>
          <p:nvPr/>
        </p:nvSpPr>
        <p:spPr>
          <a:xfrm>
            <a:off x="206477" y="4983479"/>
            <a:ext cx="5192909" cy="1943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667F83-71A8-4361-A8A0-90F37CB8E1D2}"/>
              </a:ext>
            </a:extLst>
          </p:cNvPr>
          <p:cNvSpPr txBox="1"/>
          <p:nvPr/>
        </p:nvSpPr>
        <p:spPr>
          <a:xfrm>
            <a:off x="4510673" y="3669796"/>
            <a:ext cx="923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92D050"/>
                </a:solidFill>
                <a:latin typeface="+mj-lt"/>
              </a:rPr>
              <a:t>COVERED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A2594F-1872-4642-A082-EC6835A11C07}"/>
              </a:ext>
            </a:extLst>
          </p:cNvPr>
          <p:cNvSpPr txBox="1"/>
          <p:nvPr/>
        </p:nvSpPr>
        <p:spPr>
          <a:xfrm>
            <a:off x="4510673" y="3313676"/>
            <a:ext cx="923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92D050"/>
                </a:solidFill>
                <a:latin typeface="+mj-lt"/>
              </a:rPr>
              <a:t>COVERED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53733B-8CBD-4489-A0C1-BC90F6DB19E0}"/>
              </a:ext>
            </a:extLst>
          </p:cNvPr>
          <p:cNvSpPr txBox="1"/>
          <p:nvPr/>
        </p:nvSpPr>
        <p:spPr>
          <a:xfrm>
            <a:off x="4510673" y="4923560"/>
            <a:ext cx="923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92D050"/>
                </a:solidFill>
                <a:latin typeface="+mj-lt"/>
              </a:rPr>
              <a:t>COVERED</a:t>
            </a:r>
          </a:p>
        </p:txBody>
      </p:sp>
    </p:spTree>
    <p:extLst>
      <p:ext uri="{BB962C8B-B14F-4D97-AF65-F5344CB8AC3E}">
        <p14:creationId xmlns:p14="http://schemas.microsoft.com/office/powerpoint/2010/main" val="4060317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5" grpId="0" animBg="1"/>
      <p:bldP spid="16" grpId="0"/>
      <p:bldP spid="17" grpId="0" animBg="1"/>
      <p:bldP spid="19" grpId="0" animBg="1"/>
      <p:bldP spid="22" grpId="0" animBg="1"/>
      <p:bldP spid="24" grpId="0"/>
      <p:bldP spid="24" grpId="1"/>
      <p:bldP spid="25" grpId="0"/>
      <p:bldP spid="2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E7876-3939-4399-B91A-11F7E2217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CITRUS</a:t>
            </a:r>
            <a:br>
              <a:rPr lang="en-US" dirty="0"/>
            </a:br>
            <a:r>
              <a:rPr lang="en-US" dirty="0"/>
              <a:t>Test Case Mutation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03131-1E3B-4546-A29B-F211C95B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5394" y="1845733"/>
            <a:ext cx="5610286" cy="4274847"/>
          </a:xfrm>
        </p:spPr>
        <p:txBody>
          <a:bodyPr>
            <a:normAutofit/>
          </a:bodyPr>
          <a:lstStyle/>
          <a:p>
            <a:r>
              <a:rPr lang="en-US" sz="1800" dirty="0"/>
              <a:t>Some object states require more complex call sequences (to construct) than some others.</a:t>
            </a:r>
          </a:p>
          <a:p>
            <a:pPr lvl="1"/>
            <a:r>
              <a:rPr lang="en-US" sz="1600" dirty="0"/>
              <a:t>e.g., a stack with its capacity enlarged.</a:t>
            </a:r>
          </a:p>
          <a:p>
            <a:r>
              <a:rPr lang="en-US" sz="1800" dirty="0"/>
              <a:t>CITRUS </a:t>
            </a:r>
            <a:r>
              <a:rPr lang="en-US" sz="1800" b="1" dirty="0">
                <a:latin typeface="+mj-lt"/>
              </a:rPr>
              <a:t>reuses existing interesting test cases</a:t>
            </a:r>
            <a:r>
              <a:rPr lang="en-US" sz="1800" dirty="0"/>
              <a:t> to harness past sequences that constructs complex object states.</a:t>
            </a:r>
          </a:p>
          <a:p>
            <a:pPr lvl="1"/>
            <a:endParaRPr lang="en-US" sz="16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3379F-EBCA-42CA-B3E1-91AAB8D9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A3772-9783-4078-9A33-B0C73E3A7901}"/>
              </a:ext>
            </a:extLst>
          </p:cNvPr>
          <p:cNvSpPr/>
          <p:nvPr/>
        </p:nvSpPr>
        <p:spPr>
          <a:xfrm>
            <a:off x="263994" y="2215066"/>
            <a:ext cx="5192909" cy="4031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Stack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public: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(T item)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==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GrowCap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   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Enlarge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...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9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IsEmpty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throw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bad_call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...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&lt;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ShrinkCap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		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Shrink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}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BA3F0-BCDB-4268-A9EA-610750363728}"/>
              </a:ext>
            </a:extLst>
          </p:cNvPr>
          <p:cNvSpPr txBox="1"/>
          <p:nvPr/>
        </p:nvSpPr>
        <p:spPr>
          <a:xfrm>
            <a:off x="263994" y="1845734"/>
            <a:ext cx="467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the following code snippet of </a:t>
            </a:r>
            <a:r>
              <a:rPr lang="en-US" dirty="0">
                <a:latin typeface="+mj-lt"/>
              </a:rPr>
              <a:t>Stack</a:t>
            </a:r>
            <a:r>
              <a:rPr lang="en-US" dirty="0"/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836B91-0524-4FAB-B14D-7D9ACDEE942E}"/>
              </a:ext>
            </a:extLst>
          </p:cNvPr>
          <p:cNvSpPr/>
          <p:nvPr/>
        </p:nvSpPr>
        <p:spPr>
          <a:xfrm>
            <a:off x="5868512" y="3514741"/>
            <a:ext cx="50655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Stack&lt;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 stack1;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int2 =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255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</a:rPr>
              <a:t>stack1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(int2);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</a:rPr>
              <a:t>stack1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-1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</a:rPr>
              <a:t>stack1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</a:rPr>
              <a:t>stack1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Size reaches </a:t>
            </a:r>
            <a:r>
              <a:rPr lang="en-US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GrowCap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</a:rPr>
              <a:t>stack1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Enlarge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</a:rPr>
              <a:t>stack1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Shrink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E3F429-39DB-4337-9958-F2646D5719D3}"/>
              </a:ext>
            </a:extLst>
          </p:cNvPr>
          <p:cNvSpPr/>
          <p:nvPr/>
        </p:nvSpPr>
        <p:spPr>
          <a:xfrm>
            <a:off x="5685710" y="5296043"/>
            <a:ext cx="5278448" cy="21985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FE4626-C91F-4E33-8A29-00780F9AF80C}"/>
              </a:ext>
            </a:extLst>
          </p:cNvPr>
          <p:cNvSpPr txBox="1"/>
          <p:nvPr/>
        </p:nvSpPr>
        <p:spPr>
          <a:xfrm>
            <a:off x="5664608" y="521130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+mj-lt"/>
              </a:rPr>
              <a:t>+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A33ACA-00CD-4A7B-956A-1C825D920999}"/>
              </a:ext>
            </a:extLst>
          </p:cNvPr>
          <p:cNvSpPr/>
          <p:nvPr/>
        </p:nvSpPr>
        <p:spPr>
          <a:xfrm>
            <a:off x="206477" y="3723968"/>
            <a:ext cx="5192909" cy="21385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E5DDBE-B1E6-4B67-9D57-9890909EA350}"/>
              </a:ext>
            </a:extLst>
          </p:cNvPr>
          <p:cNvSpPr/>
          <p:nvPr/>
        </p:nvSpPr>
        <p:spPr>
          <a:xfrm>
            <a:off x="206477" y="3246262"/>
            <a:ext cx="5192909" cy="44181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44D28B-ED59-414A-95F0-0ADF8BED1E3C}"/>
              </a:ext>
            </a:extLst>
          </p:cNvPr>
          <p:cNvSpPr/>
          <p:nvPr/>
        </p:nvSpPr>
        <p:spPr>
          <a:xfrm>
            <a:off x="206477" y="4498367"/>
            <a:ext cx="5192909" cy="441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9B1686-17DA-4F13-9AD5-6727AF728492}"/>
              </a:ext>
            </a:extLst>
          </p:cNvPr>
          <p:cNvSpPr/>
          <p:nvPr/>
        </p:nvSpPr>
        <p:spPr>
          <a:xfrm>
            <a:off x="206477" y="5226133"/>
            <a:ext cx="5192909" cy="441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601E5-4E7D-4E84-8F09-F79DF6BC1CD5}"/>
              </a:ext>
            </a:extLst>
          </p:cNvPr>
          <p:cNvSpPr/>
          <p:nvPr/>
        </p:nvSpPr>
        <p:spPr>
          <a:xfrm>
            <a:off x="206477" y="4983479"/>
            <a:ext cx="5192909" cy="19431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DF6D8-9E29-41A0-AEA5-4E54128565BB}"/>
              </a:ext>
            </a:extLst>
          </p:cNvPr>
          <p:cNvSpPr/>
          <p:nvPr/>
        </p:nvSpPr>
        <p:spPr>
          <a:xfrm>
            <a:off x="5810995" y="3499317"/>
            <a:ext cx="2237820" cy="78569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98C247-99FD-4397-A67D-4D9DA62DDE21}"/>
              </a:ext>
            </a:extLst>
          </p:cNvPr>
          <p:cNvSpPr/>
          <p:nvPr/>
        </p:nvSpPr>
        <p:spPr>
          <a:xfrm>
            <a:off x="5685710" y="4326255"/>
            <a:ext cx="5278448" cy="92552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DB4CD1-BC90-4FC1-B071-ACC835BB8693}"/>
              </a:ext>
            </a:extLst>
          </p:cNvPr>
          <p:cNvSpPr txBox="1"/>
          <p:nvPr/>
        </p:nvSpPr>
        <p:spPr>
          <a:xfrm>
            <a:off x="11076293" y="4036308"/>
            <a:ext cx="1120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Previous</a:t>
            </a:r>
            <a:br>
              <a:rPr lang="en-US" b="1" dirty="0">
                <a:solidFill>
                  <a:schemeClr val="accent1"/>
                </a:solidFill>
                <a:latin typeface="+mj-lt"/>
              </a:rPr>
            </a:br>
            <a:r>
              <a:rPr lang="en-US" b="1" dirty="0">
                <a:solidFill>
                  <a:schemeClr val="accent1"/>
                </a:solidFill>
                <a:latin typeface="+mj-lt"/>
              </a:rPr>
              <a:t>Test Case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37F5039-3724-459B-B2C4-4E58FC981BDC}"/>
              </a:ext>
            </a:extLst>
          </p:cNvPr>
          <p:cNvSpPr/>
          <p:nvPr/>
        </p:nvSpPr>
        <p:spPr>
          <a:xfrm>
            <a:off x="11005626" y="3467171"/>
            <a:ext cx="141334" cy="1784607"/>
          </a:xfrm>
          <a:prstGeom prst="rightBrace">
            <a:avLst>
              <a:gd name="adj1" fmla="val 5713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E997AF-2249-4242-AAD5-114B796C3007}"/>
              </a:ext>
            </a:extLst>
          </p:cNvPr>
          <p:cNvSpPr txBox="1"/>
          <p:nvPr/>
        </p:nvSpPr>
        <p:spPr>
          <a:xfrm>
            <a:off x="4510673" y="3669796"/>
            <a:ext cx="923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92D050"/>
                </a:solidFill>
                <a:latin typeface="+mj-lt"/>
              </a:rPr>
              <a:t>COVERED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ECEE54-29ED-4FA8-8C31-85D45AF041CE}"/>
              </a:ext>
            </a:extLst>
          </p:cNvPr>
          <p:cNvSpPr txBox="1"/>
          <p:nvPr/>
        </p:nvSpPr>
        <p:spPr>
          <a:xfrm>
            <a:off x="4510673" y="3313676"/>
            <a:ext cx="923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92D050"/>
                </a:solidFill>
                <a:latin typeface="+mj-lt"/>
              </a:rPr>
              <a:t>COVERED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AEBC3E-29CE-4096-B7BA-2A0BBFBD8E19}"/>
              </a:ext>
            </a:extLst>
          </p:cNvPr>
          <p:cNvSpPr txBox="1"/>
          <p:nvPr/>
        </p:nvSpPr>
        <p:spPr>
          <a:xfrm>
            <a:off x="4510673" y="4923560"/>
            <a:ext cx="923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92D050"/>
                </a:solidFill>
                <a:latin typeface="+mj-lt"/>
              </a:rPr>
              <a:t>COVERED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3EE127-AAC1-4F1E-B298-8532737E37A4}"/>
              </a:ext>
            </a:extLst>
          </p:cNvPr>
          <p:cNvSpPr txBox="1"/>
          <p:nvPr/>
        </p:nvSpPr>
        <p:spPr>
          <a:xfrm>
            <a:off x="4510673" y="5296720"/>
            <a:ext cx="923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92D050"/>
                </a:solidFill>
                <a:latin typeface="+mj-lt"/>
              </a:rPr>
              <a:t>COVERED</a:t>
            </a:r>
          </a:p>
        </p:txBody>
      </p:sp>
    </p:spTree>
    <p:extLst>
      <p:ext uri="{BB962C8B-B14F-4D97-AF65-F5344CB8AC3E}">
        <p14:creationId xmlns:p14="http://schemas.microsoft.com/office/powerpoint/2010/main" val="3194994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 animBg="1"/>
      <p:bldP spid="9" grpId="0"/>
      <p:bldP spid="13" grpId="0" animBg="1"/>
      <p:bldP spid="16" grpId="0" animBg="1"/>
      <p:bldP spid="18" grpId="0" animBg="1"/>
      <p:bldP spid="15" grpId="0"/>
      <p:bldP spid="17" grpId="0" animBg="1"/>
      <p:bldP spid="24" grpId="0"/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86ABD-09DF-4928-9FF7-F22F89D90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Challenge in </a:t>
            </a:r>
            <a:br>
              <a:rPr lang="en-US" dirty="0"/>
            </a:br>
            <a:r>
              <a:rPr lang="en-US" dirty="0"/>
              <a:t>C++ Template Class Instantiation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892188-9ADF-4184-9A10-9FDE7D7D3A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5059680" cy="4725664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Testing template classes in C++ is challenging because:</a:t>
                </a:r>
              </a:p>
              <a:p>
                <a:pPr marL="749808" lvl="1" indent="-457200">
                  <a:buFont typeface="+mj-lt"/>
                  <a:buAutoNum type="arabicPeriod"/>
                </a:pPr>
                <a:r>
                  <a:rPr lang="en-US" sz="1600" dirty="0"/>
                  <a:t>It is almost impossible to </a:t>
                </a:r>
                <a:r>
                  <a:rPr lang="en-US" sz="1600" b="1" dirty="0">
                    <a:latin typeface="+mj-lt"/>
                  </a:rPr>
                  <a:t>instantiate template classes</a:t>
                </a:r>
                <a:r>
                  <a:rPr lang="en-US" sz="1600" dirty="0"/>
                  <a:t> with </a:t>
                </a:r>
                <a:r>
                  <a:rPr lang="en-US" sz="1600" b="1" dirty="0">
                    <a:latin typeface="+mj-lt"/>
                  </a:rPr>
                  <a:t>all possible types</a:t>
                </a:r>
                <a:r>
                  <a:rPr lang="en-US" sz="1600" dirty="0"/>
                  <a:t>.</a:t>
                </a:r>
              </a:p>
              <a:p>
                <a:pPr marL="749808" lvl="1" indent="-457200">
                  <a:buFont typeface="+mj-lt"/>
                  <a:buAutoNum type="arabicPeriod"/>
                </a:pPr>
                <a:r>
                  <a:rPr lang="en-US" sz="1600" dirty="0"/>
                  <a:t>Inappropriate type instantiation may generate </a:t>
                </a:r>
                <a:r>
                  <a:rPr lang="en-US" sz="1600" b="1" dirty="0">
                    <a:latin typeface="+mj-lt"/>
                  </a:rPr>
                  <a:t>many uncompilable </a:t>
                </a:r>
                <a:r>
                  <a:rPr lang="en-US" sz="1600" dirty="0"/>
                  <a:t>test cases.</a:t>
                </a:r>
              </a:p>
              <a:p>
                <a:r>
                  <a:rPr lang="en-US" sz="1800" dirty="0"/>
                  <a:t>The following code snippet demonstrates the complexity of instantiating C++ template classes:</a:t>
                </a:r>
              </a:p>
              <a:p>
                <a:pPr lvl="1"/>
                <a:r>
                  <a:rPr lang="en-US" sz="1600" dirty="0"/>
                  <a:t>At L12, </a:t>
                </a:r>
                <a:r>
                  <a:rPr lang="en-US" sz="1600" b="1" dirty="0">
                    <a:latin typeface="+mj-lt"/>
                  </a:rPr>
                  <a:t>Outer&lt;char&gt;</a:t>
                </a:r>
                <a:r>
                  <a:rPr lang="en-US" sz="1600" dirty="0"/>
                  <a:t> can be compiled because </a:t>
                </a:r>
                <a:r>
                  <a:rPr lang="en-US" sz="1600" b="1" dirty="0">
                    <a:latin typeface="+mj-lt"/>
                  </a:rPr>
                  <a:t>Inner(char*) </a:t>
                </a:r>
                <a:r>
                  <a:rPr lang="en-US" sz="1600" dirty="0"/>
                  <a:t>was defined (at L2).</a:t>
                </a:r>
              </a:p>
              <a:p>
                <a:pPr lvl="1"/>
                <a:r>
                  <a:rPr lang="en-US" sz="1600" dirty="0"/>
                  <a:t>At L13, </a:t>
                </a:r>
                <a:r>
                  <a:rPr lang="en-US" sz="1600" b="1" dirty="0">
                    <a:latin typeface="+mj-lt"/>
                  </a:rPr>
                  <a:t>Outer&lt;int&gt;</a:t>
                </a:r>
                <a:r>
                  <a:rPr lang="en-US" sz="1600" dirty="0"/>
                  <a:t> causes a compilation error because </a:t>
                </a:r>
                <a:r>
                  <a:rPr lang="en-US" sz="1600" b="1" dirty="0">
                    <a:latin typeface="+mj-lt"/>
                  </a:rPr>
                  <a:t>Inner(int*) </a:t>
                </a:r>
                <a:r>
                  <a:rPr lang="en-US" sz="1600" dirty="0"/>
                  <a:t>was not defined.</a:t>
                </a:r>
              </a:p>
              <a:p>
                <a:r>
                  <a:rPr lang="en-US" sz="1800" dirty="0"/>
                  <a:t>To mitigate this, CITRUS conservatively binds</a:t>
                </a:r>
                <a:br>
                  <a:rPr lang="en-US" sz="1800" dirty="0"/>
                </a:br>
                <a:r>
                  <a:rPr lang="en-US" sz="1800" dirty="0"/>
                  <a:t>free type variable </a:t>
                </a:r>
                <a:r>
                  <a:rPr lang="en-US" sz="1800" b="1" dirty="0">
                    <a:latin typeface="+mj-lt"/>
                  </a:rPr>
                  <a:t>T</a:t>
                </a:r>
                <a:r>
                  <a:rPr lang="en-US" sz="1800" dirty="0"/>
                  <a:t> according to the </a:t>
                </a:r>
                <a:r>
                  <a:rPr lang="en-US" sz="1800" b="1" dirty="0">
                    <a:latin typeface="+mj-lt"/>
                  </a:rPr>
                  <a:t>existing</a:t>
                </a:r>
                <a:br>
                  <a:rPr lang="en-US" sz="1800" b="1" dirty="0">
                    <a:latin typeface="+mj-lt"/>
                  </a:rPr>
                </a:br>
                <a:r>
                  <a:rPr lang="en-US" sz="1800" b="1" dirty="0">
                    <a:latin typeface="+mj-lt"/>
                  </a:rPr>
                  <a:t>type bindings</a:t>
                </a:r>
                <a:r>
                  <a:rPr lang="en-US" sz="1800" dirty="0"/>
                  <a:t> in the target program.</a:t>
                </a:r>
              </a:p>
              <a:p>
                <a:pPr lvl="1"/>
                <a:r>
                  <a:rPr lang="en-US" sz="1600" dirty="0"/>
                  <a:t>e.g., binding </a:t>
                </a:r>
                <a:r>
                  <a:rPr lang="en-US" sz="1600" b="1" dirty="0">
                    <a:latin typeface="+mj-lt"/>
                  </a:rPr>
                  <a:t>T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b="1" dirty="0">
                    <a:latin typeface="+mj-lt"/>
                  </a:rPr>
                  <a:t> char</a:t>
                </a:r>
                <a:r>
                  <a:rPr lang="en-US" sz="1600" dirty="0"/>
                  <a:t> while testing </a:t>
                </a:r>
                <a:r>
                  <a:rPr lang="en-US" sz="1600" b="1" dirty="0">
                    <a:latin typeface="+mj-lt"/>
                  </a:rPr>
                  <a:t>Decode</a:t>
                </a:r>
                <a:r>
                  <a:rPr lang="en-US" sz="1600" dirty="0"/>
                  <a:t> (at L10)</a:t>
                </a:r>
              </a:p>
              <a:p>
                <a:pPr lvl="1"/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892188-9ADF-4184-9A10-9FDE7D7D3A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5059680" cy="4725664"/>
              </a:xfrm>
              <a:blipFill>
                <a:blip r:embed="rId2"/>
                <a:stretch>
                  <a:fillRect l="-964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83DE4-37A0-47D4-97ED-B601A856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4C788-DDD7-45D8-9DCA-7EF195B818EB}"/>
              </a:ext>
            </a:extLst>
          </p:cNvPr>
          <p:cNvSpPr/>
          <p:nvPr/>
        </p:nvSpPr>
        <p:spPr>
          <a:xfrm>
            <a:off x="6297051" y="2175775"/>
            <a:ext cx="5521036" cy="36933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pc="-12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pc="-12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pc="-120" dirty="0">
                <a:solidFill>
                  <a:srgbClr val="267F99"/>
                </a:solidFill>
                <a:latin typeface="Consolas" panose="020B0609020204030204" pitchFamily="49" charset="0"/>
              </a:rPr>
              <a:t>Inner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pc="-12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:   </a:t>
            </a:r>
            <a:r>
              <a:rPr lang="en-US" spc="-120" dirty="0">
                <a:solidFill>
                  <a:srgbClr val="0000FF"/>
                </a:solidFill>
                <a:latin typeface="Consolas" panose="020B0609020204030204" pitchFamily="49" charset="0"/>
              </a:rPr>
              <a:t>public: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pc="-120" dirty="0">
                <a:solidFill>
                  <a:srgbClr val="795E26"/>
                </a:solidFill>
                <a:latin typeface="Consolas" panose="020B0609020204030204" pitchFamily="49" charset="0"/>
              </a:rPr>
              <a:t>Inner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pc="-12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*a) {}</a:t>
            </a:r>
          </a:p>
          <a:p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pc="-12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: };</a:t>
            </a:r>
          </a:p>
          <a:p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pc="-120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pc="-12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pc="-12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pc="-120" dirty="0">
                <a:solidFill>
                  <a:srgbClr val="267F99"/>
                </a:solidFill>
                <a:latin typeface="Consolas" panose="020B0609020204030204" pitchFamily="49" charset="0"/>
              </a:rPr>
              <a:t>T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pc="-12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pc="-12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pc="-120" dirty="0">
                <a:solidFill>
                  <a:srgbClr val="267F99"/>
                </a:solidFill>
                <a:latin typeface="Consolas" panose="020B0609020204030204" pitchFamily="49" charset="0"/>
              </a:rPr>
              <a:t>Outer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pc="-120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:   </a:t>
            </a:r>
            <a:r>
              <a:rPr lang="en-US" spc="-120" dirty="0">
                <a:solidFill>
                  <a:srgbClr val="0000FF"/>
                </a:solidFill>
                <a:latin typeface="Consolas" panose="020B0609020204030204" pitchFamily="49" charset="0"/>
              </a:rPr>
              <a:t>public: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pc="-120" dirty="0">
                <a:solidFill>
                  <a:srgbClr val="795E26"/>
                </a:solidFill>
                <a:latin typeface="Consolas" panose="020B0609020204030204" pitchFamily="49" charset="0"/>
              </a:rPr>
              <a:t>Outer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(T* t) {</a:t>
            </a:r>
          </a:p>
          <a:p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pc="-120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pc="-12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Inner &amp;</a:t>
            </a:r>
            <a:r>
              <a:rPr lang="en-US" spc="-120" dirty="0" err="1">
                <a:solidFill>
                  <a:srgbClr val="000000"/>
                </a:solidFill>
                <a:latin typeface="Consolas" panose="020B0609020204030204" pitchFamily="49" charset="0"/>
              </a:rPr>
              <a:t>tmp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pc="-120" dirty="0">
                <a:solidFill>
                  <a:srgbClr val="795E26"/>
                </a:solidFill>
                <a:latin typeface="Consolas" panose="020B0609020204030204" pitchFamily="49" charset="0"/>
              </a:rPr>
              <a:t>Inner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(t);</a:t>
            </a:r>
          </a:p>
          <a:p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pc="-120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:   }</a:t>
            </a:r>
          </a:p>
          <a:p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pc="-120" dirty="0">
                <a:solidFill>
                  <a:srgbClr val="098658"/>
                </a:solidFill>
                <a:latin typeface="Consolas" panose="020B0609020204030204" pitchFamily="49" charset="0"/>
              </a:rPr>
              <a:t>9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: };</a:t>
            </a:r>
          </a:p>
          <a:p>
            <a:r>
              <a:rPr lang="en-US" spc="-12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pc="-12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pc="-120" dirty="0">
                <a:solidFill>
                  <a:srgbClr val="795E26"/>
                </a:solidFill>
                <a:latin typeface="Consolas" panose="020B0609020204030204" pitchFamily="49" charset="0"/>
              </a:rPr>
              <a:t>Decode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(Outer&lt;</a:t>
            </a:r>
            <a:r>
              <a:rPr lang="en-US" spc="-12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&gt; &amp;</a:t>
            </a:r>
            <a:r>
              <a:rPr lang="en-US" spc="-120" dirty="0" err="1">
                <a:solidFill>
                  <a:srgbClr val="000000"/>
                </a:solidFill>
                <a:latin typeface="Consolas" panose="020B0609020204030204" pitchFamily="49" charset="0"/>
              </a:rPr>
              <a:t>arg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) { ... }</a:t>
            </a:r>
          </a:p>
          <a:p>
            <a:r>
              <a:rPr lang="en-US" spc="-120" dirty="0">
                <a:solidFill>
                  <a:srgbClr val="098658"/>
                </a:solidFill>
                <a:latin typeface="Consolas" panose="020B0609020204030204" pitchFamily="49" charset="0"/>
              </a:rPr>
              <a:t>11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</a:p>
          <a:p>
            <a:r>
              <a:rPr lang="en-US" spc="-120" dirty="0">
                <a:solidFill>
                  <a:srgbClr val="098658"/>
                </a:solidFill>
                <a:latin typeface="Consolas" panose="020B0609020204030204" pitchFamily="49" charset="0"/>
              </a:rPr>
              <a:t>12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: Outer&lt;</a:t>
            </a:r>
            <a:r>
              <a:rPr lang="en-US" spc="-12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pc="-120" dirty="0">
                <a:solidFill>
                  <a:srgbClr val="795E26"/>
                </a:solidFill>
                <a:latin typeface="Consolas" panose="020B0609020204030204" pitchFamily="49" charset="0"/>
              </a:rPr>
              <a:t>ok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((</a:t>
            </a:r>
            <a:r>
              <a:rPr lang="en-US" spc="-12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*) </a:t>
            </a:r>
            <a:r>
              <a:rPr lang="en-US" spc="-120" dirty="0" err="1">
                <a:solidFill>
                  <a:srgbClr val="0000FF"/>
                </a:solidFill>
                <a:latin typeface="Consolas" panose="020B0609020204030204" pitchFamily="49" charset="0"/>
              </a:rPr>
              <a:t>nullptr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pc="-120" dirty="0">
                <a:solidFill>
                  <a:srgbClr val="008000"/>
                </a:solidFill>
                <a:latin typeface="Consolas" panose="020B0609020204030204" pitchFamily="49" charset="0"/>
              </a:rPr>
              <a:t> /* OK */</a:t>
            </a:r>
            <a:endParaRPr lang="en-US" spc="-12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pc="-120" dirty="0">
                <a:solidFill>
                  <a:srgbClr val="098658"/>
                </a:solidFill>
                <a:latin typeface="Consolas" panose="020B0609020204030204" pitchFamily="49" charset="0"/>
              </a:rPr>
              <a:t>13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: Outer&lt;</a:t>
            </a:r>
            <a:r>
              <a:rPr lang="en-US" spc="-12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pc="-120" dirty="0">
                <a:solidFill>
                  <a:srgbClr val="795E26"/>
                </a:solidFill>
                <a:latin typeface="Consolas" panose="020B0609020204030204" pitchFamily="49" charset="0"/>
              </a:rPr>
              <a:t>err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((</a:t>
            </a:r>
            <a:r>
              <a:rPr lang="en-US" spc="-12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*) </a:t>
            </a:r>
            <a:r>
              <a:rPr lang="en-US" spc="-120" dirty="0" err="1">
                <a:solidFill>
                  <a:srgbClr val="0000FF"/>
                </a:solidFill>
                <a:latin typeface="Consolas" panose="020B0609020204030204" pitchFamily="49" charset="0"/>
              </a:rPr>
              <a:t>nullptr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pc="-120" dirty="0">
                <a:solidFill>
                  <a:srgbClr val="008000"/>
                </a:solidFill>
                <a:latin typeface="Consolas" panose="020B0609020204030204" pitchFamily="49" charset="0"/>
              </a:rPr>
              <a:t> /* FAIL */</a:t>
            </a:r>
            <a:endParaRPr lang="en-US" b="0" spc="-12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0329CD-0F2A-478A-A6A0-C6154C05A4DE}"/>
              </a:ext>
            </a:extLst>
          </p:cNvPr>
          <p:cNvSpPr/>
          <p:nvPr/>
        </p:nvSpPr>
        <p:spPr>
          <a:xfrm>
            <a:off x="6297051" y="5262144"/>
            <a:ext cx="5192909" cy="21385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BEEC13-63D3-4A15-8DC4-1CC74909B57F}"/>
              </a:ext>
            </a:extLst>
          </p:cNvPr>
          <p:cNvSpPr/>
          <p:nvPr/>
        </p:nvSpPr>
        <p:spPr>
          <a:xfrm>
            <a:off x="6297051" y="5557489"/>
            <a:ext cx="5192909" cy="213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63272591-EC18-49E8-9AA0-B5BA209FA007}"/>
              </a:ext>
            </a:extLst>
          </p:cNvPr>
          <p:cNvCxnSpPr>
            <a:cxnSpLocks/>
            <a:endCxn id="6" idx="1"/>
          </p:cNvCxnSpPr>
          <p:nvPr/>
        </p:nvCxnSpPr>
        <p:spPr>
          <a:xfrm rot="16200000" flipH="1">
            <a:off x="5478969" y="4550987"/>
            <a:ext cx="1089677" cy="546488"/>
          </a:xfrm>
          <a:prstGeom prst="bentConnector2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6C912519-4252-4379-9B9B-F20888F166FF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 flipH="1">
            <a:off x="5483311" y="4850674"/>
            <a:ext cx="898109" cy="729371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2E2F882-0BEE-4836-8A27-22CFCCA47EFF}"/>
              </a:ext>
            </a:extLst>
          </p:cNvPr>
          <p:cNvSpPr/>
          <p:nvPr/>
        </p:nvSpPr>
        <p:spPr>
          <a:xfrm>
            <a:off x="6297051" y="4718880"/>
            <a:ext cx="5192909" cy="21385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6CDE1609-0A56-454E-8C40-A522CB026D7C}"/>
              </a:ext>
            </a:extLst>
          </p:cNvPr>
          <p:cNvCxnSpPr>
            <a:cxnSpLocks/>
            <a:endCxn id="22" idx="1"/>
          </p:cNvCxnSpPr>
          <p:nvPr/>
        </p:nvCxnSpPr>
        <p:spPr>
          <a:xfrm rot="5400000" flipH="1" flipV="1">
            <a:off x="5423772" y="5334401"/>
            <a:ext cx="1381873" cy="364685"/>
          </a:xfrm>
          <a:prstGeom prst="bentConnector2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4DBBB8C-2EE3-4A83-BE28-A6E40108AA87}"/>
              </a:ext>
            </a:extLst>
          </p:cNvPr>
          <p:cNvSpPr/>
          <p:nvPr/>
        </p:nvSpPr>
        <p:spPr>
          <a:xfrm>
            <a:off x="6297051" y="2499411"/>
            <a:ext cx="5192909" cy="28320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36D69D-755C-49B2-93AD-2693CFBCD707}"/>
              </a:ext>
            </a:extLst>
          </p:cNvPr>
          <p:cNvSpPr/>
          <p:nvPr/>
        </p:nvSpPr>
        <p:spPr>
          <a:xfrm>
            <a:off x="6297051" y="3594524"/>
            <a:ext cx="5192909" cy="53366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C4C21A-6832-46A3-A2CD-3D114F480AD5}"/>
              </a:ext>
            </a:extLst>
          </p:cNvPr>
          <p:cNvSpPr txBox="1"/>
          <p:nvPr/>
        </p:nvSpPr>
        <p:spPr>
          <a:xfrm>
            <a:off x="10294807" y="359452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2F92"/>
                </a:solidFill>
                <a:latin typeface="+mj-lt"/>
              </a:rPr>
              <a:t>t</a:t>
            </a:r>
            <a:r>
              <a:rPr lang="en-US" dirty="0">
                <a:solidFill>
                  <a:srgbClr val="FF2F92"/>
                </a:solidFill>
              </a:rPr>
              <a:t> is a </a:t>
            </a:r>
            <a:r>
              <a:rPr lang="en-US" b="1" dirty="0">
                <a:solidFill>
                  <a:srgbClr val="FF2F92"/>
                </a:solidFill>
                <a:latin typeface="+mj-lt"/>
              </a:rPr>
              <a:t>char*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087A26-7E2A-4A94-B71D-E4A713DFFF39}"/>
              </a:ext>
            </a:extLst>
          </p:cNvPr>
          <p:cNvSpPr/>
          <p:nvPr/>
        </p:nvSpPr>
        <p:spPr>
          <a:xfrm>
            <a:off x="9997160" y="3880704"/>
            <a:ext cx="188036" cy="274794"/>
          </a:xfrm>
          <a:prstGeom prst="rect">
            <a:avLst/>
          </a:prstGeom>
          <a:noFill/>
          <a:ln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037726-EF56-49E8-A98F-68F5BA84CD1B}"/>
              </a:ext>
            </a:extLst>
          </p:cNvPr>
          <p:cNvSpPr txBox="1"/>
          <p:nvPr/>
        </p:nvSpPr>
        <p:spPr>
          <a:xfrm>
            <a:off x="9196536" y="2762655"/>
            <a:ext cx="262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2F92"/>
                </a:solidFill>
                <a:latin typeface="+mj-lt"/>
              </a:rPr>
              <a:t>Inner(char*)</a:t>
            </a:r>
            <a:r>
              <a:rPr lang="en-US" dirty="0">
                <a:solidFill>
                  <a:srgbClr val="FF2F92"/>
                </a:solidFill>
              </a:rPr>
              <a:t> is available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639092-E5B9-4CCE-B187-00CFFE657DF4}"/>
              </a:ext>
            </a:extLst>
          </p:cNvPr>
          <p:cNvSpPr txBox="1"/>
          <p:nvPr/>
        </p:nvSpPr>
        <p:spPr>
          <a:xfrm>
            <a:off x="10189227" y="4079335"/>
            <a:ext cx="168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 is now an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int*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814381-8D99-4131-B9FC-21C4CB3A2EF3}"/>
              </a:ext>
            </a:extLst>
          </p:cNvPr>
          <p:cNvSpPr/>
          <p:nvPr/>
        </p:nvSpPr>
        <p:spPr>
          <a:xfrm>
            <a:off x="6297051" y="3594647"/>
            <a:ext cx="5192909" cy="532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FD3BAB-8F2A-4870-B746-B0C120D29CAF}"/>
              </a:ext>
            </a:extLst>
          </p:cNvPr>
          <p:cNvSpPr txBox="1"/>
          <p:nvPr/>
        </p:nvSpPr>
        <p:spPr>
          <a:xfrm>
            <a:off x="9196536" y="2127369"/>
            <a:ext cx="28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Inner(int*) </a:t>
            </a:r>
            <a:r>
              <a:rPr lang="en-US" dirty="0">
                <a:solidFill>
                  <a:srgbClr val="FF0000"/>
                </a:solidFill>
              </a:rPr>
              <a:t>is not available</a:t>
            </a:r>
          </a:p>
        </p:txBody>
      </p:sp>
    </p:spTree>
    <p:extLst>
      <p:ext uri="{BB962C8B-B14F-4D97-AF65-F5344CB8AC3E}">
        <p14:creationId xmlns:p14="http://schemas.microsoft.com/office/powerpoint/2010/main" val="1800748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6" grpId="1" animBg="1"/>
      <p:bldP spid="7" grpId="0" animBg="1"/>
      <p:bldP spid="7" grpId="1" animBg="1"/>
      <p:bldP spid="22" grpId="0" animBg="1"/>
      <p:bldP spid="12" grpId="0" animBg="1"/>
      <p:bldP spid="12" grpId="1" animBg="1"/>
      <p:bldP spid="13" grpId="0" animBg="1"/>
      <p:bldP spid="13" grpId="1" animBg="1"/>
      <p:bldP spid="8" grpId="0"/>
      <p:bldP spid="8" grpId="1"/>
      <p:bldP spid="11" grpId="0" animBg="1"/>
      <p:bldP spid="11" grpId="1" animBg="1"/>
      <p:bldP spid="16" grpId="0"/>
      <p:bldP spid="16" grpId="1"/>
      <p:bldP spid="17" grpId="0"/>
      <p:bldP spid="17" grpId="1"/>
      <p:bldP spid="18" grpId="0" animBg="1"/>
      <p:bldP spid="18" grpId="1" animBg="1"/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BFE3-B510-437E-93DE-C72392AB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Challenge in </a:t>
            </a:r>
            <a:br>
              <a:rPr lang="en-US" dirty="0"/>
            </a:br>
            <a:r>
              <a:rPr lang="en-US" dirty="0"/>
              <a:t>C++ STL Class Instantiation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C5D9-E9E1-4599-B729-E053FE5A6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606526" cy="4023360"/>
          </a:xfrm>
        </p:spPr>
        <p:txBody>
          <a:bodyPr/>
          <a:lstStyle/>
          <a:p>
            <a:r>
              <a:rPr lang="en-US" dirty="0"/>
              <a:t>Testing STL classes have challenges for method call sequence generation (MSG), such as: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DAD9D-AB6C-43FE-9669-15A6BA68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723393-3CDC-497A-8214-BD25AC7B3B17}"/>
              </a:ext>
            </a:extLst>
          </p:cNvPr>
          <p:cNvSpPr/>
          <p:nvPr/>
        </p:nvSpPr>
        <p:spPr>
          <a:xfrm>
            <a:off x="1097280" y="2544018"/>
            <a:ext cx="5606526" cy="1450757"/>
          </a:xfrm>
          <a:prstGeom prst="rect">
            <a:avLst/>
          </a:prstGeom>
          <a:solidFill>
            <a:srgbClr val="D4E4FC"/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2"/>
                </a:solidFill>
              </a:rPr>
              <a:t>Some STL classes have 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indirect ways</a:t>
            </a:r>
            <a:r>
              <a:rPr lang="en-US" dirty="0">
                <a:solidFill>
                  <a:schemeClr val="tx2"/>
                </a:solidFill>
              </a:rPr>
              <a:t> of construction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(rather than using </a:t>
            </a:r>
            <a:r>
              <a:rPr lang="en-US" i="1" dirty="0">
                <a:solidFill>
                  <a:schemeClr val="tx2"/>
                </a:solidFill>
              </a:rPr>
              <a:t>constructor-calling</a:t>
            </a:r>
            <a:r>
              <a:rPr lang="en-US" dirty="0">
                <a:solidFill>
                  <a:schemeClr val="tx2"/>
                </a:solidFill>
              </a:rPr>
              <a:t> convention)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e.g., convention to use </a:t>
            </a:r>
            <a:r>
              <a:rPr lang="en-US" sz="1600" b="1" dirty="0" err="1">
                <a:solidFill>
                  <a:schemeClr val="tx2"/>
                </a:solidFill>
                <a:latin typeface="+mj-lt"/>
              </a:rPr>
              <a:t>make_tuple</a:t>
            </a:r>
            <a:r>
              <a:rPr lang="en-US" sz="1600" dirty="0">
                <a:solidFill>
                  <a:schemeClr val="tx2"/>
                </a:solidFill>
              </a:rPr>
              <a:t> and </a:t>
            </a:r>
            <a:r>
              <a:rPr lang="en-US" sz="1600" b="1" dirty="0" err="1">
                <a:solidFill>
                  <a:schemeClr val="tx2"/>
                </a:solidFill>
                <a:latin typeface="+mj-lt"/>
              </a:rPr>
              <a:t>make_unique</a:t>
            </a:r>
            <a:r>
              <a:rPr lang="en-US" sz="1600" dirty="0">
                <a:solidFill>
                  <a:schemeClr val="tx2"/>
                </a:solidFill>
              </a:rPr>
              <a:t> for constructing 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tuple</a:t>
            </a:r>
            <a:r>
              <a:rPr lang="en-US" sz="1600" dirty="0">
                <a:solidFill>
                  <a:schemeClr val="tx2"/>
                </a:solidFill>
              </a:rPr>
              <a:t> and </a:t>
            </a:r>
            <a:r>
              <a:rPr lang="en-US" sz="1600" b="1" dirty="0" err="1">
                <a:solidFill>
                  <a:schemeClr val="tx2"/>
                </a:solidFill>
                <a:latin typeface="+mj-lt"/>
              </a:rPr>
              <a:t>unique_ptr</a:t>
            </a:r>
            <a:r>
              <a:rPr lang="en-US" sz="16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5F645-8DE0-47B3-B124-A2C7C4CFAF03}"/>
              </a:ext>
            </a:extLst>
          </p:cNvPr>
          <p:cNvSpPr/>
          <p:nvPr/>
        </p:nvSpPr>
        <p:spPr>
          <a:xfrm>
            <a:off x="1094142" y="4088527"/>
            <a:ext cx="5612802" cy="21366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2"/>
                </a:solidFill>
              </a:rPr>
              <a:t>STL classes contain 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many member functions</a:t>
            </a:r>
            <a:r>
              <a:rPr lang="en-US" dirty="0">
                <a:solidFill>
                  <a:schemeClr val="tx2"/>
                </a:solidFill>
              </a:rPr>
              <a:t>,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and including all of such functions in MSG 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may not</a:t>
            </a:r>
            <a:r>
              <a:rPr lang="en-US" dirty="0">
                <a:solidFill>
                  <a:schemeClr val="tx2"/>
                </a:solidFill>
              </a:rPr>
              <a:t> contribute to exploring diverse program states.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e.g., CITRUS can use </a:t>
            </a:r>
            <a:r>
              <a:rPr lang="en-US" sz="1600" b="1" dirty="0">
                <a:solidFill>
                  <a:srgbClr val="FF2F92"/>
                </a:solidFill>
              </a:rPr>
              <a:t>only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+mj-lt"/>
              </a:rPr>
              <a:t>push_back</a:t>
            </a:r>
            <a:r>
              <a:rPr lang="en-US" sz="1600" dirty="0">
                <a:solidFill>
                  <a:schemeClr val="tx2"/>
                </a:solidFill>
              </a:rPr>
              <a:t> API to generate various vector objects (with arbitrary sizes and elements). Thus, 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resize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erase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size</a:t>
            </a:r>
            <a:r>
              <a:rPr lang="en-US" sz="1600" dirty="0">
                <a:solidFill>
                  <a:schemeClr val="tx2"/>
                </a:solidFill>
              </a:rPr>
              <a:t> do not contribute to explore diverse 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vector</a:t>
            </a:r>
            <a:r>
              <a:rPr lang="en-US" sz="1600" dirty="0">
                <a:solidFill>
                  <a:schemeClr val="tx2"/>
                </a:solidFill>
              </a:rPr>
              <a:t> states.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D68D5D-1078-487E-8157-5B318C116913}"/>
              </a:ext>
            </a:extLst>
          </p:cNvPr>
          <p:cNvSpPr txBox="1"/>
          <p:nvPr/>
        </p:nvSpPr>
        <p:spPr>
          <a:xfrm>
            <a:off x="6942102" y="2544018"/>
            <a:ext cx="49899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mitigate C++ STL class challenges, </a:t>
            </a:r>
          </a:p>
          <a:p>
            <a:endParaRPr lang="en-US" dirty="0"/>
          </a:p>
          <a:p>
            <a:r>
              <a:rPr lang="en-US" dirty="0"/>
              <a:t>CITRUS handles the </a:t>
            </a:r>
            <a:r>
              <a:rPr lang="en-US" b="1" dirty="0">
                <a:latin typeface="+mj-lt"/>
              </a:rPr>
              <a:t>unique construction</a:t>
            </a:r>
            <a:r>
              <a:rPr lang="en-US" dirty="0"/>
              <a:t> of </a:t>
            </a:r>
            <a:br>
              <a:rPr lang="en-US" dirty="0"/>
            </a:br>
            <a:r>
              <a:rPr lang="en-US" b="1" dirty="0">
                <a:latin typeface="+mj-lt"/>
              </a:rPr>
              <a:t>each STL class</a:t>
            </a:r>
            <a:r>
              <a:rPr lang="en-US" dirty="0"/>
              <a:t> without performing random sequence generation.</a:t>
            </a:r>
          </a:p>
          <a:p>
            <a:endParaRPr lang="en-US" dirty="0"/>
          </a:p>
          <a:p>
            <a:r>
              <a:rPr lang="en-US" dirty="0"/>
              <a:t>CITRUS handles </a:t>
            </a:r>
            <a:r>
              <a:rPr lang="en-US" b="1" dirty="0">
                <a:latin typeface="+mj-lt"/>
              </a:rPr>
              <a:t>23 STL classes</a:t>
            </a:r>
            <a:r>
              <a:rPr lang="en-US" dirty="0"/>
              <a:t>:</a:t>
            </a:r>
          </a:p>
          <a:p>
            <a:pPr marL="285750" indent="-285750"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16 containers (e.g., </a:t>
            </a:r>
            <a:r>
              <a:rPr lang="en-US" b="1" dirty="0">
                <a:latin typeface="+mj-lt"/>
              </a:rPr>
              <a:t>vector</a:t>
            </a:r>
            <a:r>
              <a:rPr lang="en-US" dirty="0"/>
              <a:t>, </a:t>
            </a:r>
            <a:r>
              <a:rPr lang="en-US" b="1" dirty="0">
                <a:latin typeface="+mj-lt"/>
              </a:rPr>
              <a:t>list</a:t>
            </a:r>
            <a:r>
              <a:rPr lang="en-US" dirty="0"/>
              <a:t>, </a:t>
            </a:r>
            <a:r>
              <a:rPr lang="en-US" b="1" dirty="0">
                <a:latin typeface="+mj-lt"/>
              </a:rPr>
              <a:t>queue</a:t>
            </a:r>
            <a:r>
              <a:rPr lang="en-US" dirty="0"/>
              <a:t>)</a:t>
            </a:r>
          </a:p>
          <a:p>
            <a:pPr marL="285750" indent="-285750"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3 strings (e.g., </a:t>
            </a:r>
            <a:r>
              <a:rPr lang="en-US" b="1" dirty="0">
                <a:latin typeface="+mj-lt"/>
              </a:rPr>
              <a:t>string</a:t>
            </a:r>
            <a:r>
              <a:rPr lang="en-US" dirty="0"/>
              <a:t>, </a:t>
            </a:r>
            <a:r>
              <a:rPr lang="en-US" b="1" dirty="0" err="1">
                <a:latin typeface="+mj-lt"/>
              </a:rPr>
              <a:t>wstring</a:t>
            </a:r>
            <a:r>
              <a:rPr lang="en-US" dirty="0"/>
              <a:t>)</a:t>
            </a:r>
          </a:p>
          <a:p>
            <a:pPr marL="285750" indent="-285750"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2 utilities (</a:t>
            </a:r>
            <a:r>
              <a:rPr lang="en-US" b="1" dirty="0">
                <a:latin typeface="+mj-lt"/>
              </a:rPr>
              <a:t>pair</a:t>
            </a:r>
            <a:r>
              <a:rPr lang="en-US" dirty="0"/>
              <a:t> and </a:t>
            </a:r>
            <a:r>
              <a:rPr lang="en-US" b="1" dirty="0">
                <a:latin typeface="+mj-lt"/>
              </a:rPr>
              <a:t>tuple</a:t>
            </a:r>
            <a:r>
              <a:rPr lang="en-US" dirty="0"/>
              <a:t>)</a:t>
            </a:r>
          </a:p>
          <a:p>
            <a:pPr marL="285750" indent="-285750"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2 smart pointers (</a:t>
            </a:r>
            <a:r>
              <a:rPr lang="en-US" b="1" dirty="0" err="1">
                <a:latin typeface="+mj-lt"/>
              </a:rPr>
              <a:t>unique_ptr</a:t>
            </a:r>
            <a:r>
              <a:rPr lang="en-US" b="1" dirty="0">
                <a:latin typeface="+mj-lt"/>
              </a:rPr>
              <a:t> </a:t>
            </a:r>
            <a:r>
              <a:rPr lang="en-US" dirty="0"/>
              <a:t>and </a:t>
            </a:r>
            <a:r>
              <a:rPr lang="en-US" b="1" dirty="0" err="1">
                <a:latin typeface="+mj-lt"/>
              </a:rPr>
              <a:t>shared_ptr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6567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4704F4-36C4-4719-B045-40E55D89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CITRUS</a:t>
            </a:r>
            <a:br>
              <a:rPr lang="en-US" dirty="0"/>
            </a:br>
            <a:r>
              <a:rPr lang="en-US" dirty="0"/>
              <a:t>Overview Process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D69EB-93B2-426B-80F2-96A471AA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A7E560-82A0-4430-B7CF-93DF1C303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78" y="2188911"/>
            <a:ext cx="8564880" cy="40921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912F2E-52A2-46C1-AA64-8D12DE298AAB}"/>
              </a:ext>
            </a:extLst>
          </p:cNvPr>
          <p:cNvSpPr txBox="1"/>
          <p:nvPr/>
        </p:nvSpPr>
        <p:spPr>
          <a:xfrm>
            <a:off x="1097280" y="1778469"/>
            <a:ext cx="857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CITRUS operates in </a:t>
            </a:r>
            <a:r>
              <a:rPr lang="en-US" dirty="0">
                <a:latin typeface="+mj-lt"/>
              </a:rPr>
              <a:t>three major stages</a:t>
            </a:r>
            <a:r>
              <a:rPr lang="en-US" dirty="0"/>
              <a:t> as illustrated in the following process overview: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2F944-E39F-49CE-8349-139197DDD760}"/>
              </a:ext>
            </a:extLst>
          </p:cNvPr>
          <p:cNvSpPr txBox="1"/>
          <p:nvPr/>
        </p:nvSpPr>
        <p:spPr>
          <a:xfrm>
            <a:off x="4984113" y="483616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C7B3CD-B8C1-4C86-98E5-5C3DF45D3992}"/>
              </a:ext>
            </a:extLst>
          </p:cNvPr>
          <p:cNvSpPr txBox="1"/>
          <p:nvPr/>
        </p:nvSpPr>
        <p:spPr>
          <a:xfrm>
            <a:off x="4984113" y="4234965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9DB327-E465-4825-A77F-CAE403ADE31E}"/>
              </a:ext>
            </a:extLst>
          </p:cNvPr>
          <p:cNvSpPr txBox="1"/>
          <p:nvPr/>
        </p:nvSpPr>
        <p:spPr>
          <a:xfrm>
            <a:off x="4496433" y="4697660"/>
            <a:ext cx="284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40BD2-F4A6-4B8E-B877-9422C1B72F88}"/>
              </a:ext>
            </a:extLst>
          </p:cNvPr>
          <p:cNvSpPr txBox="1"/>
          <p:nvPr/>
        </p:nvSpPr>
        <p:spPr>
          <a:xfrm>
            <a:off x="4496433" y="5371160"/>
            <a:ext cx="284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31145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3A69-41B6-44BC-8682-5C7261447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Test Suite</a:t>
            </a:r>
            <a:br>
              <a:rPr lang="en-US" dirty="0"/>
            </a:br>
            <a:r>
              <a:rPr lang="en-US" dirty="0"/>
              <a:t>Post-Processing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4FDE8-D8F8-4CB0-9C58-3AD66CDD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37452E-F127-4F21-9B52-1A9CC657F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470182"/>
            <a:ext cx="3854487" cy="2945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D20EE8-6CE4-43A4-B95E-409D9081701B}"/>
                  </a:ext>
                </a:extLst>
              </p:cNvPr>
              <p:cNvSpPr/>
              <p:nvPr/>
            </p:nvSpPr>
            <p:spPr>
              <a:xfrm>
                <a:off x="5059680" y="2096062"/>
                <a:ext cx="6096000" cy="36933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Finally, CITRUS outputs the test cases in the following two different formats:</a:t>
                </a:r>
              </a:p>
              <a:p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err="1">
                    <a:latin typeface="+mj-lt"/>
                  </a:rPr>
                  <a:t>libfuzzer</a:t>
                </a:r>
                <a:r>
                  <a:rPr lang="en-US" dirty="0">
                    <a:latin typeface="+mj-lt"/>
                  </a:rPr>
                  <a:t>-compatible harness drivers</a:t>
                </a:r>
                <a:br>
                  <a:rPr lang="en-US" dirty="0"/>
                </a:br>
                <a:r>
                  <a:rPr lang="en-US" dirty="0"/>
                  <a:t>In contrast to the method call sequence generation (i.e., diversifying a state of a target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through various sequences of the method calls), </a:t>
                </a:r>
                <a:r>
                  <a:rPr lang="en-US" dirty="0" err="1">
                    <a:latin typeface="Consolas" panose="020B0609020204030204" pitchFamily="49" charset="0"/>
                  </a:rPr>
                  <a:t>libfuzzer</a:t>
                </a:r>
                <a:r>
                  <a:rPr lang="en-US" dirty="0"/>
                  <a:t> alters the states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by randomly generating various inputs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+mj-lt"/>
                  </a:rPr>
                  <a:t>Google Test-compatible test cases</a:t>
                </a:r>
                <a:br>
                  <a:rPr lang="en-US" dirty="0"/>
                </a:br>
                <a:r>
                  <a:rPr lang="en-US" dirty="0"/>
                  <a:t>The Google Test-compatible test cases are provided to integrate the CITRUS test cases with an existing Google test suite in the target program (if any).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D20EE8-6CE4-43A4-B95E-409D908170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680" y="2096062"/>
                <a:ext cx="6096000" cy="3693319"/>
              </a:xfrm>
              <a:prstGeom prst="rect">
                <a:avLst/>
              </a:prstGeom>
              <a:blipFill>
                <a:blip r:embed="rId3"/>
                <a:stretch>
                  <a:fillRect l="-800" t="-990" b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10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48030D-3AAE-44BF-94CA-02F3929C1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chemeClr val="accent1"/>
                </a:solidFill>
              </a:rPr>
              <a:t>Evaluation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5C64AE-4959-48B6-85FD-FD93FEC38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27B10-DE94-4D82-A1E6-CCDF6D9C6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17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FBB9BA-6C7E-48DA-B0D3-33430764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1C706-5EF9-4A00-AB19-4101A554B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developed the following two research questions to evaluate CITRUS: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latin typeface="+mj-lt"/>
              </a:rPr>
              <a:t>RQ1. How effective is CITRUS in terms of branch coverage?</a:t>
            </a:r>
          </a:p>
          <a:p>
            <a:pPr lvl="1"/>
            <a:r>
              <a:rPr lang="en-US" dirty="0"/>
              <a:t>To what extent does CITRUS achieve test coverage on real-world C++ programs?</a:t>
            </a:r>
          </a:p>
          <a:p>
            <a:pPr lvl="1"/>
            <a:r>
              <a:rPr lang="en-US" dirty="0"/>
              <a:t>To answer RQ1, I allocated 12 hours to perform method call sequence generation, and 2 minutes </a:t>
            </a:r>
            <a:r>
              <a:rPr lang="en-US" dirty="0" err="1"/>
              <a:t>libfuzzer</a:t>
            </a:r>
            <a:r>
              <a:rPr lang="en-US" dirty="0"/>
              <a:t> fuzzing time for each test case generated.</a:t>
            </a:r>
          </a:p>
          <a:p>
            <a:pPr lvl="1"/>
            <a:endParaRPr lang="en-US" dirty="0"/>
          </a:p>
          <a:p>
            <a:r>
              <a:rPr lang="en-US" b="1" dirty="0">
                <a:latin typeface="+mj-lt"/>
              </a:rPr>
              <a:t>RQ2. How effective and efficient is CITRUS compared to other CITRUS variants?</a:t>
            </a:r>
          </a:p>
          <a:p>
            <a:pPr lvl="1"/>
            <a:r>
              <a:rPr lang="en-US" dirty="0"/>
              <a:t>In which configuration does CITRUS achieve the highest test coverage?</a:t>
            </a:r>
          </a:p>
          <a:p>
            <a:pPr lvl="1"/>
            <a:r>
              <a:rPr lang="en-US" dirty="0"/>
              <a:t>To answer RQ2, I introduced four CITRUS variants by assigning different time budgets for the method call sequence generation stage and </a:t>
            </a:r>
            <a:r>
              <a:rPr lang="en-US" dirty="0" err="1"/>
              <a:t>libfuzzer</a:t>
            </a:r>
            <a:r>
              <a:rPr lang="en-US" dirty="0"/>
              <a:t> fuzzing stage.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DBBF2-7C47-4075-9B08-A6C91142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65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10D79-CD49-4189-8D62-FD03C344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731FC46-119B-46BE-BF2D-DB83C7E8EF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470218"/>
              </p:ext>
            </p:extLst>
          </p:nvPr>
        </p:nvGraphicFramePr>
        <p:xfrm>
          <a:off x="1241901" y="2690635"/>
          <a:ext cx="4374198" cy="333248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534489">
                  <a:extLst>
                    <a:ext uri="{9D8B030D-6E8A-4147-A177-3AD203B41FA5}">
                      <a16:colId xmlns:a16="http://schemas.microsoft.com/office/drawing/2014/main" val="1997685727"/>
                    </a:ext>
                  </a:extLst>
                </a:gridCol>
                <a:gridCol w="1315709">
                  <a:extLst>
                    <a:ext uri="{9D8B030D-6E8A-4147-A177-3AD203B41FA5}">
                      <a16:colId xmlns:a16="http://schemas.microsoft.com/office/drawing/2014/main" val="119921696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92157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+mj-lt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+mj-lt"/>
                        </a:rPr>
                        <a:t>Size (LoC)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+mj-lt"/>
                        </a:rPr>
                        <a:t>Version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550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jsonbox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1,477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6f86f81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564253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hjson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2,911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0c40199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21607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tinyxml2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3,606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1dee28e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788453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jvar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4,860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e2a6a43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28814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jsoncpp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5,420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c39fbda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75922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json-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voorhees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8,614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046083c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74249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yaml-cpp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b591d8a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851256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20,373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bc42365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90803019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B3DED-1162-4ADE-B2F4-20F569B2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A05AFC-A90F-46DA-A76C-F396AF38CE3D}"/>
              </a:ext>
            </a:extLst>
          </p:cNvPr>
          <p:cNvSpPr txBox="1"/>
          <p:nvPr/>
        </p:nvSpPr>
        <p:spPr>
          <a:xfrm>
            <a:off x="1097280" y="1938615"/>
            <a:ext cx="4663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following table lists 8 target subjects used in CITRUS experiment: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87EE6-9135-4A56-8A6A-8B62C297F11F}"/>
              </a:ext>
            </a:extLst>
          </p:cNvPr>
          <p:cNvSpPr txBox="1"/>
          <p:nvPr/>
        </p:nvSpPr>
        <p:spPr>
          <a:xfrm>
            <a:off x="6431280" y="1938615"/>
            <a:ext cx="466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answer RQ2, I used four CITRUS variants to compare, as follows:</a:t>
            </a:r>
          </a:p>
          <a:p>
            <a:endParaRPr lang="en-US" baseline="-25000" dirty="0">
              <a:latin typeface="+mj-lt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46841D-1A8E-4D61-954C-4F84073EB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368281"/>
              </p:ext>
            </p:extLst>
          </p:nvPr>
        </p:nvGraphicFramePr>
        <p:xfrm>
          <a:off x="6842761" y="2584946"/>
          <a:ext cx="410733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1170">
                  <a:extLst>
                    <a:ext uri="{9D8B030D-6E8A-4147-A177-3AD203B41FA5}">
                      <a16:colId xmlns:a16="http://schemas.microsoft.com/office/drawing/2014/main" val="1904067145"/>
                    </a:ext>
                  </a:extLst>
                </a:gridCol>
                <a:gridCol w="1411014">
                  <a:extLst>
                    <a:ext uri="{9D8B030D-6E8A-4147-A177-3AD203B41FA5}">
                      <a16:colId xmlns:a16="http://schemas.microsoft.com/office/drawing/2014/main" val="212786811"/>
                    </a:ext>
                  </a:extLst>
                </a:gridCol>
                <a:gridCol w="1735154">
                  <a:extLst>
                    <a:ext uri="{9D8B030D-6E8A-4147-A177-3AD203B41FA5}">
                      <a16:colId xmlns:a16="http://schemas.microsoft.com/office/drawing/2014/main" val="1902991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latin typeface="+mj-lt"/>
                        </a:rPr>
                        <a:t>C</a:t>
                      </a:r>
                      <a:r>
                        <a:rPr lang="en-US" sz="1800" kern="1200" baseline="-25000" dirty="0">
                          <a:latin typeface="+mj-lt"/>
                        </a:rPr>
                        <a:t>12+LF2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+mj-lt"/>
                        </a:rPr>
                        <a:t>*</a:t>
                      </a:r>
                      <a:endParaRPr lang="en-US" sz="1800" kern="1200" baseline="-250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12H MSG,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2mins </a:t>
                      </a:r>
                      <a:r>
                        <a:rPr lang="en-US" dirty="0" err="1"/>
                        <a:t>libfuzzer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898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latin typeface="+mj-lt"/>
                        </a:rPr>
                        <a:t>C</a:t>
                      </a:r>
                      <a:r>
                        <a:rPr lang="en-US" sz="1800" kern="1200" baseline="-25000" dirty="0">
                          <a:latin typeface="+mj-lt"/>
                        </a:rPr>
                        <a:t>6+LF1</a:t>
                      </a:r>
                      <a:endParaRPr lang="en-US" sz="1800" kern="1200" baseline="-250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6H MSG,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1mins </a:t>
                      </a:r>
                      <a:r>
                        <a:rPr lang="en-US" dirty="0" err="1"/>
                        <a:t>libfuzzer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185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latin typeface="+mj-lt"/>
                        </a:rPr>
                        <a:t>C</a:t>
                      </a:r>
                      <a:r>
                        <a:rPr lang="en-US" sz="1800" kern="1200" baseline="-25000" dirty="0">
                          <a:latin typeface="+mj-lt"/>
                        </a:rPr>
                        <a:t>6+LF3</a:t>
                      </a:r>
                      <a:endParaRPr lang="en-US" sz="1800" kern="1200" baseline="-250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6H MSG,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3mins </a:t>
                      </a:r>
                      <a:r>
                        <a:rPr lang="en-US" dirty="0" err="1"/>
                        <a:t>libfuzzer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6006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latin typeface="+mj-lt"/>
                        </a:rPr>
                        <a:t>C</a:t>
                      </a:r>
                      <a:r>
                        <a:rPr lang="en-US" sz="1800" kern="1200" baseline="-25000" dirty="0">
                          <a:latin typeface="+mj-lt"/>
                        </a:rPr>
                        <a:t>24</a:t>
                      </a:r>
                      <a:endParaRPr lang="en-US" sz="1800" kern="1200" baseline="-250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24H MSG.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93798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77968D3-AC8B-4A5E-AC1F-7FFBE31C8327}"/>
              </a:ext>
            </a:extLst>
          </p:cNvPr>
          <p:cNvSpPr txBox="1"/>
          <p:nvPr/>
        </p:nvSpPr>
        <p:spPr>
          <a:xfrm>
            <a:off x="6431280" y="4585475"/>
            <a:ext cx="5204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reduce the random variance in the experiment, </a:t>
            </a:r>
          </a:p>
          <a:p>
            <a:r>
              <a:rPr lang="en-US" dirty="0"/>
              <a:t>I repeated the experiment in 10 runs and measured the average result from those runs.</a:t>
            </a:r>
            <a:endParaRPr lang="en-US" baseline="-25000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FF726D-93B3-466A-A6B2-70F8347BBB8C}"/>
              </a:ext>
            </a:extLst>
          </p:cNvPr>
          <p:cNvSpPr/>
          <p:nvPr/>
        </p:nvSpPr>
        <p:spPr>
          <a:xfrm>
            <a:off x="6431280" y="5714892"/>
            <a:ext cx="40345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* </a:t>
            </a:r>
            <a:r>
              <a:rPr lang="en-US" sz="1600" dirty="0">
                <a:latin typeface="+mj-lt"/>
              </a:rPr>
              <a:t>C</a:t>
            </a:r>
            <a:r>
              <a:rPr lang="en-US" sz="1600" baseline="-25000" dirty="0">
                <a:latin typeface="+mj-lt"/>
              </a:rPr>
              <a:t>12+LF2</a:t>
            </a:r>
            <a:r>
              <a:rPr lang="en-US" sz="1600" dirty="0"/>
              <a:t> is the main configuration of CITRUS</a:t>
            </a:r>
          </a:p>
        </p:txBody>
      </p:sp>
    </p:spTree>
    <p:extLst>
      <p:ext uri="{BB962C8B-B14F-4D97-AF65-F5344CB8AC3E}">
        <p14:creationId xmlns:p14="http://schemas.microsoft.com/office/powerpoint/2010/main" val="838199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7ACE-BD91-4CF8-A653-B154DD7A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 to</a:t>
            </a:r>
            <a:br>
              <a:rPr lang="en-US" dirty="0"/>
            </a:br>
            <a:r>
              <a:rPr lang="en-US" sz="2800" dirty="0"/>
              <a:t>RQ1. How effective is CITRUS in terms of branch coverage?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BAEC4-4560-4CF9-B83D-F4E6A79B8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1E83A7-7651-4434-A1E4-C8FBD876EA65}"/>
              </a:ext>
            </a:extLst>
          </p:cNvPr>
          <p:cNvSpPr txBox="1"/>
          <p:nvPr/>
        </p:nvSpPr>
        <p:spPr>
          <a:xfrm>
            <a:off x="1097280" y="5719017"/>
            <a:ext cx="1014611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Answer to RQ1:</a:t>
            </a:r>
            <a:r>
              <a:rPr lang="en-US" dirty="0"/>
              <a:t> On the eight real-world C++ target programs, CITRUS shows </a:t>
            </a:r>
            <a:r>
              <a:rPr lang="en-US" u="sng" dirty="0">
                <a:latin typeface="+mj-lt"/>
              </a:rPr>
              <a:t>high testing effectiveness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in terms of </a:t>
            </a:r>
            <a:r>
              <a:rPr lang="en-US" u="sng" dirty="0">
                <a:latin typeface="+mj-lt"/>
              </a:rPr>
              <a:t>both statement and branch coverage</a:t>
            </a:r>
            <a:r>
              <a:rPr lang="en-US" dirty="0"/>
              <a:t> (i.e., it achieved 50% to 95% statement coverage and </a:t>
            </a:r>
          </a:p>
          <a:p>
            <a:pPr algn="ctr"/>
            <a:r>
              <a:rPr lang="en-US" dirty="0"/>
              <a:t>40% to 79% branch coverage).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A147BA-6B5E-419D-90F5-CF2733B21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9976" r="9564"/>
          <a:stretch/>
        </p:blipFill>
        <p:spPr>
          <a:xfrm>
            <a:off x="466032" y="1747261"/>
            <a:ext cx="5660448" cy="3886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7187F5-7D76-421F-8C79-0019CE72E1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9618" r="9692"/>
          <a:stretch/>
        </p:blipFill>
        <p:spPr>
          <a:xfrm>
            <a:off x="6332220" y="1747261"/>
            <a:ext cx="5637545" cy="38862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823A30-3D72-43B0-8C8D-469A65B2A932}"/>
              </a:ext>
            </a:extLst>
          </p:cNvPr>
          <p:cNvCxnSpPr>
            <a:cxnSpLocks/>
          </p:cNvCxnSpPr>
          <p:nvPr/>
        </p:nvCxnSpPr>
        <p:spPr>
          <a:xfrm>
            <a:off x="1097280" y="2644140"/>
            <a:ext cx="4998720" cy="0"/>
          </a:xfrm>
          <a:prstGeom prst="line">
            <a:avLst/>
          </a:prstGeom>
          <a:ln w="25400">
            <a:solidFill>
              <a:srgbClr val="FF000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B6515D-959A-4080-8CD0-28385BCB264D}"/>
              </a:ext>
            </a:extLst>
          </p:cNvPr>
          <p:cNvCxnSpPr>
            <a:cxnSpLocks/>
          </p:cNvCxnSpPr>
          <p:nvPr/>
        </p:nvCxnSpPr>
        <p:spPr>
          <a:xfrm>
            <a:off x="6940565" y="3473143"/>
            <a:ext cx="4998720" cy="0"/>
          </a:xfrm>
          <a:prstGeom prst="line">
            <a:avLst/>
          </a:prstGeom>
          <a:ln w="25400">
            <a:solidFill>
              <a:srgbClr val="FF000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799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CB217-127C-4962-B593-99C3DFBB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C153A-4DE8-44E9-81BF-F9DFFC0B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C++ is popular in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many</a:t>
            </a:r>
            <a:r>
              <a:rPr lang="en-US" dirty="0">
                <a:solidFill>
                  <a:schemeClr val="tx1"/>
                </a:solidFill>
              </a:rPr>
              <a:t> application domains.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B9F73-FADC-4815-AC41-8A9E820DD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2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5BA10E-4531-48D7-B610-18338C187408}"/>
              </a:ext>
            </a:extLst>
          </p:cNvPr>
          <p:cNvGrpSpPr/>
          <p:nvPr/>
        </p:nvGrpSpPr>
        <p:grpSpPr>
          <a:xfrm>
            <a:off x="760755" y="2352162"/>
            <a:ext cx="2931317" cy="1229263"/>
            <a:chOff x="375285" y="2350629"/>
            <a:chExt cx="2931317" cy="1229263"/>
          </a:xfrm>
        </p:grpSpPr>
        <p:pic>
          <p:nvPicPr>
            <p:cNvPr id="1026" name="Picture 2" descr="MySQL logo.svg">
              <a:extLst>
                <a:ext uri="{FF2B5EF4-FFF2-40B4-BE49-F238E27FC236}">
                  <a16:creationId xmlns:a16="http://schemas.microsoft.com/office/drawing/2014/main" id="{72F28F10-78C8-42A7-8D62-B31B003530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85" y="2350629"/>
              <a:ext cx="952500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MariaDB colour logo.svg">
              <a:extLst>
                <a:ext uri="{FF2B5EF4-FFF2-40B4-BE49-F238E27FC236}">
                  <a16:creationId xmlns:a16="http://schemas.microsoft.com/office/drawing/2014/main" id="{0100BB6D-89D6-4A32-AB84-5D37BA8910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565" y="2459905"/>
              <a:ext cx="1834037" cy="519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MongoDB Logo.svg">
              <a:extLst>
                <a:ext uri="{FF2B5EF4-FFF2-40B4-BE49-F238E27FC236}">
                  <a16:creationId xmlns:a16="http://schemas.microsoft.com/office/drawing/2014/main" id="{A59D9D75-D1EE-47A4-9786-2D4A9DB1B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985" y="2998330"/>
              <a:ext cx="2170007" cy="58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BF3AC3-DCB1-4F90-BC75-25E24597DCE2}"/>
              </a:ext>
            </a:extLst>
          </p:cNvPr>
          <p:cNvGrpSpPr/>
          <p:nvPr/>
        </p:nvGrpSpPr>
        <p:grpSpPr>
          <a:xfrm>
            <a:off x="4020650" y="2325184"/>
            <a:ext cx="1192530" cy="1283220"/>
            <a:chOff x="3810214" y="2261305"/>
            <a:chExt cx="1192530" cy="1283220"/>
          </a:xfrm>
        </p:grpSpPr>
        <p:pic>
          <p:nvPicPr>
            <p:cNvPr id="1032" name="Picture 8" descr="Opera 2015 icon.svg">
              <a:extLst>
                <a:ext uri="{FF2B5EF4-FFF2-40B4-BE49-F238E27FC236}">
                  <a16:creationId xmlns:a16="http://schemas.microsoft.com/office/drawing/2014/main" id="{FBF56426-54A3-4763-A90D-B1D3F3281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214" y="2588824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Firefox logo, 2019.svg">
              <a:extLst>
                <a:ext uri="{FF2B5EF4-FFF2-40B4-BE49-F238E27FC236}">
                  <a16:creationId xmlns:a16="http://schemas.microsoft.com/office/drawing/2014/main" id="{B94A9F8C-891E-4FB7-9516-11C42497B8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194" y="2261305"/>
              <a:ext cx="59055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Google Chrome for Android Icon 2016.svg">
              <a:extLst>
                <a:ext uri="{FF2B5EF4-FFF2-40B4-BE49-F238E27FC236}">
                  <a16:creationId xmlns:a16="http://schemas.microsoft.com/office/drawing/2014/main" id="{18365057-151C-4A7F-838D-ACC7BE597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144" y="2934925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6F9E95A-087B-4FA0-B904-498067182D15}"/>
              </a:ext>
            </a:extLst>
          </p:cNvPr>
          <p:cNvGrpSpPr/>
          <p:nvPr/>
        </p:nvGrpSpPr>
        <p:grpSpPr>
          <a:xfrm>
            <a:off x="5787641" y="2415991"/>
            <a:ext cx="2800350" cy="1126573"/>
            <a:chOff x="4164330" y="5147756"/>
            <a:chExt cx="3745230" cy="1506696"/>
          </a:xfrm>
        </p:grpSpPr>
        <p:pic>
          <p:nvPicPr>
            <p:cNvPr id="1040" name="Picture 16" descr="https://upload.wikimedia.org/wikipedia/commons/thumb/3/3b/Android_new_logo_2019.svg/250px-Android_new_logo_2019.svg.png">
              <a:extLst>
                <a:ext uri="{FF2B5EF4-FFF2-40B4-BE49-F238E27FC236}">
                  <a16:creationId xmlns:a16="http://schemas.microsoft.com/office/drawing/2014/main" id="{0E52466C-BFA8-4BBC-93C0-E2D415E746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955" y="6292502"/>
              <a:ext cx="2381250" cy="361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MacOS wordmark (2017).svg">
              <a:extLst>
                <a:ext uri="{FF2B5EF4-FFF2-40B4-BE49-F238E27FC236}">
                  <a16:creationId xmlns:a16="http://schemas.microsoft.com/office/drawing/2014/main" id="{6AFCE058-20C9-4E0A-AA60-DF1762CD8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310" y="5603421"/>
              <a:ext cx="2381250" cy="56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The word &quot;iOS&quot; in black San Francisco neo-grotesque sans-serif font.">
              <a:extLst>
                <a:ext uri="{FF2B5EF4-FFF2-40B4-BE49-F238E27FC236}">
                  <a16:creationId xmlns:a16="http://schemas.microsoft.com/office/drawing/2014/main" id="{162D8B06-DD10-46D4-A21D-6A6DAD0688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580" y="5763388"/>
              <a:ext cx="714375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Windows 11 logo.svg">
              <a:extLst>
                <a:ext uri="{FF2B5EF4-FFF2-40B4-BE49-F238E27FC236}">
                  <a16:creationId xmlns:a16="http://schemas.microsoft.com/office/drawing/2014/main" id="{C7C80A26-D9F7-4094-AD93-52BA182FF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330" y="5147756"/>
              <a:ext cx="2381250" cy="4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4FE84B-50F4-402D-8AB4-5934BEB3B4D6}"/>
              </a:ext>
            </a:extLst>
          </p:cNvPr>
          <p:cNvGrpSpPr/>
          <p:nvPr/>
        </p:nvGrpSpPr>
        <p:grpSpPr>
          <a:xfrm>
            <a:off x="9014542" y="2293931"/>
            <a:ext cx="2302888" cy="1378392"/>
            <a:chOff x="8818245" y="2201500"/>
            <a:chExt cx="2731770" cy="1635099"/>
          </a:xfrm>
        </p:grpSpPr>
        <p:pic>
          <p:nvPicPr>
            <p:cNvPr id="1048" name="Picture 24" descr="UE Logo Black Centered.svg">
              <a:extLst>
                <a:ext uri="{FF2B5EF4-FFF2-40B4-BE49-F238E27FC236}">
                  <a16:creationId xmlns:a16="http://schemas.microsoft.com/office/drawing/2014/main" id="{ADFEE09A-805F-4F78-8789-AC0FABEB2E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8245" y="2201500"/>
              <a:ext cx="952500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Source engine logo and wordmark.svg">
              <a:extLst>
                <a:ext uri="{FF2B5EF4-FFF2-40B4-BE49-F238E27FC236}">
                  <a16:creationId xmlns:a16="http://schemas.microsoft.com/office/drawing/2014/main" id="{8D0D1D4F-3A1E-43FE-B034-379753DFE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1597" y="3198424"/>
              <a:ext cx="2095500" cy="638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Unity 2021.svg">
              <a:extLst>
                <a:ext uri="{FF2B5EF4-FFF2-40B4-BE49-F238E27FC236}">
                  <a16:creationId xmlns:a16="http://schemas.microsoft.com/office/drawing/2014/main" id="{235C8C30-4EA7-4491-AAAB-F671C5653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2665" y="2407849"/>
              <a:ext cx="165735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DC96662-06A0-4303-BC8E-58881C1BD8D8}"/>
              </a:ext>
            </a:extLst>
          </p:cNvPr>
          <p:cNvSpPr txBox="1"/>
          <p:nvPr/>
        </p:nvSpPr>
        <p:spPr>
          <a:xfrm>
            <a:off x="1128855" y="3707006"/>
            <a:ext cx="19672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Database engines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DFD64E-D778-4A38-AC62-AD075A047714}"/>
              </a:ext>
            </a:extLst>
          </p:cNvPr>
          <p:cNvSpPr txBox="1"/>
          <p:nvPr/>
        </p:nvSpPr>
        <p:spPr>
          <a:xfrm>
            <a:off x="3833760" y="3707006"/>
            <a:ext cx="15777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Web browsers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D1B7A7-57F5-4A60-92E9-252E93FD2F97}"/>
              </a:ext>
            </a:extLst>
          </p:cNvPr>
          <p:cNvSpPr txBox="1"/>
          <p:nvPr/>
        </p:nvSpPr>
        <p:spPr>
          <a:xfrm>
            <a:off x="6057177" y="3707006"/>
            <a:ext cx="20232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Operating systems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F7AE06-EEF3-4F02-AEC0-E01D7C96B413}"/>
              </a:ext>
            </a:extLst>
          </p:cNvPr>
          <p:cNvSpPr txBox="1"/>
          <p:nvPr/>
        </p:nvSpPr>
        <p:spPr>
          <a:xfrm>
            <a:off x="9126958" y="3707006"/>
            <a:ext cx="219162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Video game engines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809082-17DD-43FC-A1FF-E1F144CD82BB}"/>
              </a:ext>
            </a:extLst>
          </p:cNvPr>
          <p:cNvSpPr txBox="1"/>
          <p:nvPr/>
        </p:nvSpPr>
        <p:spPr>
          <a:xfrm>
            <a:off x="1005504" y="4306653"/>
            <a:ext cx="1018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However, there are almost </a:t>
            </a:r>
            <a:r>
              <a:rPr lang="en-US" b="1" dirty="0">
                <a:latin typeface="+mj-lt"/>
              </a:rPr>
              <a:t>no</a:t>
            </a:r>
            <a:r>
              <a:rPr lang="en-US" dirty="0"/>
              <a:t> automated unit testing tool publicly available for real-world C++ programs,</a:t>
            </a:r>
          </a:p>
          <a:p>
            <a:r>
              <a:rPr lang="en-US" dirty="0"/>
              <a:t>although the need to automatically test C++ programs has been </a:t>
            </a:r>
            <a:r>
              <a:rPr lang="en-US" b="1" dirty="0">
                <a:latin typeface="+mj-lt"/>
              </a:rPr>
              <a:t>high</a:t>
            </a:r>
            <a:r>
              <a:rPr lang="en-US" dirty="0"/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24C80A-9AE7-48FE-B40C-1F6C551AA9D8}"/>
              </a:ext>
            </a:extLst>
          </p:cNvPr>
          <p:cNvSpPr txBox="1"/>
          <p:nvPr/>
        </p:nvSpPr>
        <p:spPr>
          <a:xfrm>
            <a:off x="1027455" y="5183299"/>
            <a:ext cx="1028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Moreover, previous </a:t>
            </a:r>
            <a:r>
              <a:rPr lang="en-US" b="1" dirty="0">
                <a:latin typeface="+mj-lt"/>
              </a:rPr>
              <a:t>system-level testing</a:t>
            </a:r>
            <a:r>
              <a:rPr lang="en-US" dirty="0"/>
              <a:t> (e.g., AFL, KLEE) has </a:t>
            </a:r>
            <a:r>
              <a:rPr lang="en-US" b="1" dirty="0">
                <a:latin typeface="+mj-lt"/>
              </a:rPr>
              <a:t>very limited applicability</a:t>
            </a:r>
            <a:r>
              <a:rPr lang="en-US" dirty="0"/>
              <a:t> to generate 	</a:t>
            </a:r>
            <a:br>
              <a:rPr lang="en-US" dirty="0"/>
            </a:br>
            <a:r>
              <a:rPr lang="en-US" dirty="0"/>
              <a:t>unit-level test inputs, as it still requires </a:t>
            </a:r>
            <a:r>
              <a:rPr lang="en-US" b="1" dirty="0">
                <a:latin typeface="+mj-lt"/>
              </a:rPr>
              <a:t>manually-written stub drivers</a:t>
            </a:r>
            <a:r>
              <a:rPr lang="en-US" dirty="0"/>
              <a:t> to be provided by human testers.</a:t>
            </a:r>
          </a:p>
        </p:txBody>
      </p:sp>
    </p:spTree>
    <p:extLst>
      <p:ext uri="{BB962C8B-B14F-4D97-AF65-F5344CB8AC3E}">
        <p14:creationId xmlns:p14="http://schemas.microsoft.com/office/powerpoint/2010/main" val="2293639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27" grpId="0"/>
      <p:bldP spid="28" grpId="0"/>
      <p:bldP spid="29" grpId="0"/>
      <p:bldP spid="12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2DC8-54A5-43BB-80FE-1AB22E35C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 to</a:t>
            </a:r>
            <a:br>
              <a:rPr lang="en-US" dirty="0"/>
            </a:br>
            <a:r>
              <a:rPr lang="en-US" sz="2800" dirty="0"/>
              <a:t>RQ2. How effective and efficient is CITRUS compared to other CITRUS variants? (1/2)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37784-6A7A-480D-B009-A457A613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01470E6-BCE1-4647-860C-ABF72F0DF3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470891"/>
              </p:ext>
            </p:extLst>
          </p:nvPr>
        </p:nvGraphicFramePr>
        <p:xfrm>
          <a:off x="365760" y="2336054"/>
          <a:ext cx="384048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A2152EA-CE19-481C-ACCA-165503FA9D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855068"/>
              </p:ext>
            </p:extLst>
          </p:nvPr>
        </p:nvGraphicFramePr>
        <p:xfrm>
          <a:off x="4206240" y="2336054"/>
          <a:ext cx="384048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1CE5129-4E61-467D-920E-CCAB6B4E3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876888"/>
              </p:ext>
            </p:extLst>
          </p:nvPr>
        </p:nvGraphicFramePr>
        <p:xfrm>
          <a:off x="8046720" y="2336054"/>
          <a:ext cx="384048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C6277D-0966-48D9-B6D6-228F392FE0E0}"/>
              </a:ext>
            </a:extLst>
          </p:cNvPr>
          <p:cNvSpPr txBox="1"/>
          <p:nvPr/>
        </p:nvSpPr>
        <p:spPr>
          <a:xfrm>
            <a:off x="1097280" y="1852041"/>
            <a:ext cx="840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figures below describe the coverage achievement (averaged) over all 8 subjects.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54B5AB-C9A2-468F-B3D5-6BFFB8E7FC38}"/>
              </a:ext>
            </a:extLst>
          </p:cNvPr>
          <p:cNvSpPr txBox="1"/>
          <p:nvPr/>
        </p:nvSpPr>
        <p:spPr>
          <a:xfrm>
            <a:off x="365760" y="5765816"/>
            <a:ext cx="10579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overall, CITRUS (</a:t>
            </a:r>
            <a:r>
              <a:rPr lang="en-US" dirty="0">
                <a:latin typeface="+mj-lt"/>
              </a:rPr>
              <a:t>C</a:t>
            </a:r>
            <a:r>
              <a:rPr lang="en-US" baseline="-25000" dirty="0">
                <a:latin typeface="+mj-lt"/>
              </a:rPr>
              <a:t>12+LF2</a:t>
            </a:r>
            <a:r>
              <a:rPr lang="en-US" dirty="0"/>
              <a:t>) achieved the highest coverage in all metrics when compared with other variants.</a:t>
            </a:r>
          </a:p>
        </p:txBody>
      </p:sp>
    </p:spTree>
    <p:extLst>
      <p:ext uri="{BB962C8B-B14F-4D97-AF65-F5344CB8AC3E}">
        <p14:creationId xmlns:p14="http://schemas.microsoft.com/office/powerpoint/2010/main" val="3990113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3169B-D530-4C3A-A8E0-7DF17464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DD5B94-EA24-492B-A844-2BA0CDFCA06F}"/>
              </a:ext>
            </a:extLst>
          </p:cNvPr>
          <p:cNvSpPr txBox="1"/>
          <p:nvPr/>
        </p:nvSpPr>
        <p:spPr>
          <a:xfrm>
            <a:off x="795093" y="5719017"/>
            <a:ext cx="1076358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Answer to RQ2: </a:t>
            </a:r>
            <a:r>
              <a:rPr lang="en-US" dirty="0"/>
              <a:t>In most subjects, CITRUS variant </a:t>
            </a:r>
            <a:r>
              <a:rPr lang="en-US" dirty="0">
                <a:latin typeface="+mj-lt"/>
              </a:rPr>
              <a:t>C</a:t>
            </a:r>
            <a:r>
              <a:rPr lang="en-US" baseline="-25000" dirty="0">
                <a:latin typeface="+mj-lt"/>
              </a:rPr>
              <a:t>12+LF2</a:t>
            </a:r>
            <a:r>
              <a:rPr lang="en-US" dirty="0">
                <a:latin typeface="+mj-lt"/>
              </a:rPr>
              <a:t> </a:t>
            </a:r>
            <a:r>
              <a:rPr lang="en-US" dirty="0"/>
              <a:t>produced the best result. Also, applying </a:t>
            </a:r>
            <a:r>
              <a:rPr lang="en-US" dirty="0" err="1">
                <a:latin typeface="Consolas" panose="020B0609020204030204" pitchFamily="49" charset="0"/>
              </a:rPr>
              <a:t>libfuzzer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helps CITRUS improve the coverage score and time cost, compared to the technique that uses only method </a:t>
            </a:r>
          </a:p>
          <a:p>
            <a:pPr algn="ctr"/>
            <a:r>
              <a:rPr lang="en-US" dirty="0"/>
              <a:t>call sequence generation </a:t>
            </a:r>
            <a:r>
              <a:rPr lang="en-US" dirty="0">
                <a:latin typeface="+mj-lt"/>
              </a:rPr>
              <a:t>C</a:t>
            </a:r>
            <a:r>
              <a:rPr lang="en-US" baseline="-25000" dirty="0">
                <a:latin typeface="+mj-lt"/>
              </a:rPr>
              <a:t>24</a:t>
            </a:r>
            <a:r>
              <a:rPr lang="en-US" dirty="0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BD3A88-2207-4AE7-A624-C9F9543B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Result to</a:t>
            </a:r>
            <a:br>
              <a:rPr lang="en-US" dirty="0"/>
            </a:br>
            <a:r>
              <a:rPr lang="en-US" sz="2800" dirty="0"/>
              <a:t>RQ2. How effective and efficient is CITRUS compared to other CITRUS variants? (2/2)</a:t>
            </a:r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44D61DE-D435-421D-82F3-9DC6B13F2D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680433"/>
              </p:ext>
            </p:extLst>
          </p:nvPr>
        </p:nvGraphicFramePr>
        <p:xfrm>
          <a:off x="5289936" y="2968185"/>
          <a:ext cx="3131370" cy="260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2DEF271-B08C-4C6B-BD02-F950893488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243154"/>
              </p:ext>
            </p:extLst>
          </p:nvPr>
        </p:nvGraphicFramePr>
        <p:xfrm>
          <a:off x="1097280" y="1878716"/>
          <a:ext cx="4192656" cy="369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0649C3E-9422-4372-AB49-783AD6B21303}"/>
              </a:ext>
            </a:extLst>
          </p:cNvPr>
          <p:cNvSpPr txBox="1"/>
          <p:nvPr/>
        </p:nvSpPr>
        <p:spPr>
          <a:xfrm>
            <a:off x="5289936" y="1878715"/>
            <a:ext cx="6301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CITRUS variants that utilize </a:t>
            </a:r>
            <a:r>
              <a:rPr lang="en-US" sz="1600" dirty="0" err="1">
                <a:latin typeface="Consolas" panose="020B0609020204030204" pitchFamily="49" charset="0"/>
              </a:rPr>
              <a:t>libfuzzer</a:t>
            </a:r>
            <a:r>
              <a:rPr lang="en-US" dirty="0"/>
              <a:t> (</a:t>
            </a:r>
            <a:r>
              <a:rPr lang="en-US" dirty="0">
                <a:latin typeface="+mj-lt"/>
              </a:rPr>
              <a:t>C</a:t>
            </a:r>
            <a:r>
              <a:rPr lang="en-US" baseline="-25000" dirty="0">
                <a:latin typeface="+mj-lt"/>
              </a:rPr>
              <a:t>6+LF1</a:t>
            </a:r>
            <a:r>
              <a:rPr lang="en-US" dirty="0">
                <a:latin typeface="+mj-lt"/>
              </a:rPr>
              <a:t>, C</a:t>
            </a:r>
            <a:r>
              <a:rPr lang="en-US" baseline="-25000" dirty="0">
                <a:latin typeface="+mj-lt"/>
              </a:rPr>
              <a:t>6+LF3</a:t>
            </a:r>
            <a:r>
              <a:rPr lang="en-US" dirty="0">
                <a:latin typeface="+mj-lt"/>
              </a:rPr>
              <a:t>, C</a:t>
            </a:r>
            <a:r>
              <a:rPr lang="en-US" baseline="-25000" dirty="0">
                <a:latin typeface="+mj-lt"/>
              </a:rPr>
              <a:t>12+LF2</a:t>
            </a:r>
            <a:r>
              <a:rPr lang="en-US" dirty="0"/>
              <a:t>) </a:t>
            </a:r>
          </a:p>
          <a:p>
            <a:r>
              <a:rPr lang="en-US" dirty="0"/>
              <a:t>achieved higher test coverage than the one variant with only</a:t>
            </a:r>
          </a:p>
          <a:p>
            <a:r>
              <a:rPr lang="en-US" dirty="0"/>
              <a:t>method sequence generation (</a:t>
            </a:r>
            <a:r>
              <a:rPr lang="en-US" dirty="0">
                <a:latin typeface="+mj-lt"/>
              </a:rPr>
              <a:t>C</a:t>
            </a:r>
            <a:r>
              <a:rPr lang="en-US" baseline="-25000" dirty="0">
                <a:latin typeface="+mj-lt"/>
              </a:rPr>
              <a:t>24</a:t>
            </a:r>
            <a:r>
              <a:rPr lang="en-US" dirty="0"/>
              <a:t>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A019C4-9E4D-485F-9642-7EE8491CD057}"/>
              </a:ext>
            </a:extLst>
          </p:cNvPr>
          <p:cNvSpPr txBox="1"/>
          <p:nvPr/>
        </p:nvSpPr>
        <p:spPr>
          <a:xfrm>
            <a:off x="2715498" y="1893181"/>
            <a:ext cx="224580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Saving up to 14.6 hours</a:t>
            </a:r>
          </a:p>
          <a:p>
            <a:r>
              <a:rPr lang="en-US" sz="1600" dirty="0"/>
              <a:t>of testing time budget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71F8724-4B8B-4F7E-B7EE-5FA654AC0D11}"/>
              </a:ext>
            </a:extLst>
          </p:cNvPr>
          <p:cNvSpPr/>
          <p:nvPr/>
        </p:nvSpPr>
        <p:spPr>
          <a:xfrm>
            <a:off x="2255520" y="2026920"/>
            <a:ext cx="678180" cy="1805940"/>
          </a:xfrm>
          <a:custGeom>
            <a:avLst/>
            <a:gdLst>
              <a:gd name="connsiteX0" fmla="*/ 0 w 678180"/>
              <a:gd name="connsiteY0" fmla="*/ 0 h 1805940"/>
              <a:gd name="connsiteX1" fmla="*/ 487680 w 678180"/>
              <a:gd name="connsiteY1" fmla="*/ 685800 h 1805940"/>
              <a:gd name="connsiteX2" fmla="*/ 678180 w 678180"/>
              <a:gd name="connsiteY2" fmla="*/ 1805940 h 180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180" h="1805940">
                <a:moveTo>
                  <a:pt x="0" y="0"/>
                </a:moveTo>
                <a:cubicBezTo>
                  <a:pt x="187325" y="192405"/>
                  <a:pt x="374650" y="384810"/>
                  <a:pt x="487680" y="685800"/>
                </a:cubicBezTo>
                <a:cubicBezTo>
                  <a:pt x="600710" y="986790"/>
                  <a:pt x="639445" y="1396365"/>
                  <a:pt x="678180" y="1805940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18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10" grpId="0">
        <p:bldAsOne/>
      </p:bldGraphic>
      <p:bldGraphic spid="12" grpId="0">
        <p:bldAsOne/>
      </p:bldGraphic>
      <p:bldP spid="2" grpId="0"/>
      <p:bldP spid="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2D17EC-FB62-494E-B548-60F81CBC6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New Crash Fix</a:t>
            </a:r>
            <a:br>
              <a:rPr lang="en-US" dirty="0"/>
            </a:br>
            <a:r>
              <a:rPr lang="en-US" dirty="0"/>
              <a:t>Bug Report in </a:t>
            </a:r>
            <a:r>
              <a:rPr lang="en-US" dirty="0" err="1"/>
              <a:t>Yaml</a:t>
            </a:r>
            <a:r>
              <a:rPr lang="en-US" dirty="0"/>
              <a:t>-CPP (1/2)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21D7B5-2942-4921-9DC5-910FE90F2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555066"/>
          </a:xfrm>
        </p:spPr>
        <p:txBody>
          <a:bodyPr>
            <a:normAutofit/>
          </a:bodyPr>
          <a:lstStyle/>
          <a:p>
            <a:r>
              <a:rPr lang="en-US" dirty="0"/>
              <a:t>I also have made a contribution by reporting a crash bug to the developers of </a:t>
            </a:r>
            <a:r>
              <a:rPr lang="en-US" dirty="0" err="1"/>
              <a:t>Yaml</a:t>
            </a:r>
            <a:r>
              <a:rPr lang="en-US" dirty="0"/>
              <a:t>-CPP.</a:t>
            </a:r>
          </a:p>
          <a:p>
            <a:pPr lvl="1"/>
            <a:endParaRPr lang="en-US" dirty="0"/>
          </a:p>
          <a:p>
            <a:r>
              <a:rPr lang="en-US" dirty="0"/>
              <a:t>The crash was a due to an </a:t>
            </a:r>
            <a:r>
              <a:rPr lang="en-US" b="1" dirty="0"/>
              <a:t>incorrect type casting</a:t>
            </a:r>
            <a:r>
              <a:rPr lang="en-US" dirty="0"/>
              <a:t> in </a:t>
            </a:r>
            <a:r>
              <a:rPr lang="en-US" dirty="0">
                <a:latin typeface="+mj-lt"/>
              </a:rPr>
              <a:t>DecodeBase64</a:t>
            </a:r>
            <a:r>
              <a:rPr lang="en-US" dirty="0"/>
              <a:t> function (at L9).</a:t>
            </a:r>
          </a:p>
          <a:p>
            <a:pPr lvl="1"/>
            <a:r>
              <a:rPr lang="en-US" dirty="0"/>
              <a:t>The faulty code used </a:t>
            </a:r>
            <a:r>
              <a:rPr lang="en-US" dirty="0">
                <a:latin typeface="+mj-lt"/>
              </a:rPr>
              <a:t>unsigned int</a:t>
            </a:r>
            <a:r>
              <a:rPr lang="en-US" dirty="0"/>
              <a:t> to cast from the </a:t>
            </a:r>
            <a:r>
              <a:rPr lang="en-US" dirty="0">
                <a:latin typeface="+mj-lt"/>
              </a:rPr>
              <a:t>signed char</a:t>
            </a:r>
            <a:r>
              <a:rPr lang="en-US" dirty="0"/>
              <a:t> type </a:t>
            </a:r>
            <a:r>
              <a:rPr lang="en-US" dirty="0">
                <a:latin typeface="+mj-lt"/>
              </a:rPr>
              <a:t>input[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].</a:t>
            </a:r>
          </a:p>
          <a:p>
            <a:pPr lvl="1"/>
            <a:r>
              <a:rPr lang="en-US" dirty="0"/>
              <a:t>Negative values on </a:t>
            </a:r>
            <a:r>
              <a:rPr lang="en-US" dirty="0">
                <a:latin typeface="+mj-lt"/>
              </a:rPr>
              <a:t>input[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]</a:t>
            </a:r>
            <a:r>
              <a:rPr lang="en-US" dirty="0"/>
              <a:t> leads into an </a:t>
            </a:r>
            <a:r>
              <a:rPr lang="en-US" dirty="0">
                <a:latin typeface="+mj-lt"/>
              </a:rPr>
              <a:t>out-of-bound index</a:t>
            </a:r>
            <a:r>
              <a:rPr lang="en-US" dirty="0"/>
              <a:t> accesses on </a:t>
            </a:r>
            <a:r>
              <a:rPr lang="en-US" dirty="0">
                <a:latin typeface="+mj-lt"/>
              </a:rPr>
              <a:t>decoding</a:t>
            </a:r>
            <a:r>
              <a:rPr lang="en-US" dirty="0"/>
              <a:t> array.</a:t>
            </a:r>
          </a:p>
          <a:p>
            <a:pPr lvl="2"/>
            <a:r>
              <a:rPr lang="en-US" dirty="0"/>
              <a:t>The </a:t>
            </a:r>
            <a:r>
              <a:rPr lang="en-US" b="1" dirty="0">
                <a:latin typeface="+mj-lt"/>
              </a:rPr>
              <a:t>decoding</a:t>
            </a:r>
            <a:r>
              <a:rPr lang="en-US" dirty="0"/>
              <a:t> array size is only </a:t>
            </a:r>
            <a:r>
              <a:rPr lang="en-US" b="1" dirty="0">
                <a:latin typeface="+mj-lt"/>
              </a:rPr>
              <a:t>256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The fix was modifying the type casting from the </a:t>
            </a:r>
            <a:r>
              <a:rPr lang="en-US" b="1" dirty="0">
                <a:latin typeface="+mj-lt"/>
              </a:rPr>
              <a:t>unsigned int</a:t>
            </a:r>
            <a:r>
              <a:rPr lang="en-US" dirty="0"/>
              <a:t> into </a:t>
            </a:r>
            <a:r>
              <a:rPr lang="en-US" b="1" dirty="0">
                <a:latin typeface="+mj-lt"/>
              </a:rPr>
              <a:t>unsigned char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6FEA5-DD97-4A9D-9EDE-62D816A9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22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F36790-EA42-458E-A035-7633C7D6F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257" y="5535318"/>
            <a:ext cx="5747949" cy="4421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14BEC55-AB8E-440B-8E3D-3F93E81FD7D2}"/>
              </a:ext>
            </a:extLst>
          </p:cNvPr>
          <p:cNvSpPr/>
          <p:nvPr/>
        </p:nvSpPr>
        <p:spPr>
          <a:xfrm>
            <a:off x="6273258" y="1930160"/>
            <a:ext cx="5747949" cy="32932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spc="-120" dirty="0">
                <a:solidFill>
                  <a:srgbClr val="267F99"/>
                </a:solidFill>
                <a:latin typeface="Consolas" panose="020B0609020204030204" pitchFamily="49" charset="0"/>
              </a:rPr>
              <a:t>std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::vector&lt;</a:t>
            </a:r>
            <a:r>
              <a:rPr lang="en-US" sz="1600" spc="-120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-12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-120" dirty="0">
                <a:solidFill>
                  <a:srgbClr val="795E26"/>
                </a:solidFill>
                <a:latin typeface="Consolas" panose="020B0609020204030204" pitchFamily="49" charset="0"/>
              </a:rPr>
              <a:t>DecodeBase64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spc="-12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-120" dirty="0">
                <a:solidFill>
                  <a:srgbClr val="267F99"/>
                </a:solidFill>
                <a:latin typeface="Consolas" panose="020B0609020204030204" pitchFamily="49" charset="0"/>
              </a:rPr>
              <a:t>std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::string &amp;input</a:t>
            </a:r>
          </a:p>
          <a:p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 ) {</a:t>
            </a:r>
          </a:p>
          <a:p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   </a:t>
            </a:r>
            <a:r>
              <a:rPr lang="en-US" sz="1600" spc="-120" dirty="0">
                <a:solidFill>
                  <a:srgbClr val="AF00DB"/>
                </a:solidFill>
                <a:latin typeface="Consolas" panose="020B0609020204030204" pitchFamily="49" charset="0"/>
              </a:rPr>
              <a:t>using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-120" dirty="0" err="1">
                <a:solidFill>
                  <a:srgbClr val="267F99"/>
                </a:solidFill>
                <a:latin typeface="Consolas" panose="020B0609020204030204" pitchFamily="49" charset="0"/>
              </a:rPr>
              <a:t>ret_type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-120" dirty="0">
                <a:solidFill>
                  <a:srgbClr val="267F99"/>
                </a:solidFill>
                <a:latin typeface="Consolas" panose="020B0609020204030204" pitchFamily="49" charset="0"/>
              </a:rPr>
              <a:t>std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-120" dirty="0">
                <a:solidFill>
                  <a:srgbClr val="267F99"/>
                </a:solidFill>
                <a:latin typeface="Consolas" panose="020B0609020204030204" pitchFamily="49" charset="0"/>
              </a:rPr>
              <a:t>vector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-120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-12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&gt;;</a:t>
            </a:r>
          </a:p>
          <a:p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   </a:t>
            </a:r>
            <a:r>
              <a:rPr lang="en-US" sz="1600" spc="-12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-120" dirty="0" err="1">
                <a:solidFill>
                  <a:srgbClr val="001080"/>
                </a:solidFill>
                <a:latin typeface="Consolas" panose="020B0609020204030204" pitchFamily="49" charset="0"/>
              </a:rPr>
              <a:t>input</a:t>
            </a:r>
            <a:r>
              <a:rPr lang="en-US" sz="1600" spc="-12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-120" dirty="0" err="1">
                <a:solidFill>
                  <a:srgbClr val="795E26"/>
                </a:solidFill>
                <a:latin typeface="Consolas" panose="020B0609020204030204" pitchFamily="49" charset="0"/>
              </a:rPr>
              <a:t>empty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()) </a:t>
            </a:r>
            <a:r>
              <a:rPr lang="en-US" sz="1600" spc="-12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-120" dirty="0" err="1">
                <a:solidFill>
                  <a:srgbClr val="795E26"/>
                </a:solidFill>
                <a:latin typeface="Consolas" panose="020B0609020204030204" pitchFamily="49" charset="0"/>
              </a:rPr>
              <a:t>ret_type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   ...</a:t>
            </a:r>
          </a:p>
          <a:p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   </a:t>
            </a:r>
            <a:r>
              <a:rPr lang="en-US" sz="1600" spc="-12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-120" dirty="0">
                <a:solidFill>
                  <a:srgbClr val="267F99"/>
                </a:solidFill>
                <a:latin typeface="Consolas" panose="020B0609020204030204" pitchFamily="49" charset="0"/>
              </a:rPr>
              <a:t>std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-12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-12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spc="-12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600" spc="-120" dirty="0" err="1">
                <a:solidFill>
                  <a:srgbClr val="001080"/>
                </a:solidFill>
                <a:latin typeface="Consolas" panose="020B0609020204030204" pitchFamily="49" charset="0"/>
              </a:rPr>
              <a:t>input</a:t>
            </a:r>
            <a:r>
              <a:rPr lang="en-US" sz="1600" spc="-12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-12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1600" spc="-12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++) { ...</a:t>
            </a:r>
          </a:p>
          <a:p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spc="-120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-12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d = </a:t>
            </a:r>
          </a:p>
          <a:p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9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       </a:t>
            </a:r>
            <a:r>
              <a:rPr lang="en-US" sz="1600" spc="-120" dirty="0">
                <a:solidFill>
                  <a:srgbClr val="001080"/>
                </a:solidFill>
                <a:latin typeface="Consolas" panose="020B0609020204030204" pitchFamily="49" charset="0"/>
              </a:rPr>
              <a:t>decoding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spc="-120" dirty="0" err="1">
                <a:solidFill>
                  <a:srgbClr val="0000FF"/>
                </a:solidFill>
                <a:latin typeface="Consolas" panose="020B0609020204030204" pitchFamily="49" charset="0"/>
              </a:rPr>
              <a:t>static_cast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-120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1600" spc="-120" dirty="0">
                <a:solidFill>
                  <a:srgbClr val="001080"/>
                </a:solidFill>
                <a:latin typeface="Consolas" panose="020B0609020204030204" pitchFamily="49" charset="0"/>
              </a:rPr>
              <a:t>input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spc="-12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])];</a:t>
            </a:r>
          </a:p>
          <a:p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spc="-12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(d == </a:t>
            </a:r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255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11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       </a:t>
            </a:r>
            <a:r>
              <a:rPr lang="en-US" sz="1600" spc="-12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-120" dirty="0" err="1">
                <a:solidFill>
                  <a:srgbClr val="795E26"/>
                </a:solidFill>
                <a:latin typeface="Consolas" panose="020B0609020204030204" pitchFamily="49" charset="0"/>
              </a:rPr>
              <a:t>ret_type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12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   ...</a:t>
            </a:r>
          </a:p>
          <a:p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13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 }</a:t>
            </a:r>
            <a:endParaRPr lang="en-US" sz="1600" b="0" spc="-12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6B1D-D29D-4229-A161-D1900E149B80}"/>
              </a:ext>
            </a:extLst>
          </p:cNvPr>
          <p:cNvSpPr/>
          <p:nvPr/>
        </p:nvSpPr>
        <p:spPr>
          <a:xfrm>
            <a:off x="6273257" y="3909848"/>
            <a:ext cx="5747949" cy="252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A277E8-F541-4E7A-8B88-CE56C6EB45AB}"/>
              </a:ext>
            </a:extLst>
          </p:cNvPr>
          <p:cNvSpPr txBox="1"/>
          <p:nvPr/>
        </p:nvSpPr>
        <p:spPr>
          <a:xfrm>
            <a:off x="11155680" y="4138735"/>
            <a:ext cx="91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FAULTY</a:t>
            </a:r>
          </a:p>
        </p:txBody>
      </p:sp>
    </p:spTree>
    <p:extLst>
      <p:ext uri="{BB962C8B-B14F-4D97-AF65-F5344CB8AC3E}">
        <p14:creationId xmlns:p14="http://schemas.microsoft.com/office/powerpoint/2010/main" val="1864069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2" grpId="0" animBg="1"/>
      <p:bldP spid="1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2D17EC-FB62-494E-B548-60F81CBC6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New Crash Fix</a:t>
            </a:r>
            <a:br>
              <a:rPr lang="en-US" dirty="0"/>
            </a:br>
            <a:r>
              <a:rPr lang="en-US" dirty="0"/>
              <a:t>Bug Report in </a:t>
            </a:r>
            <a:r>
              <a:rPr lang="en-US" dirty="0" err="1"/>
              <a:t>Yaml</a:t>
            </a:r>
            <a:r>
              <a:rPr lang="en-US" dirty="0"/>
              <a:t>-CPP (2/2)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21D7B5-2942-4921-9DC5-910FE90F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patch has been approved and merged to the master branch.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6FEA5-DD97-4A9D-9EDE-62D816A9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23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AFD14E-C50F-4CF6-A62D-0D27DEC5887D}"/>
              </a:ext>
            </a:extLst>
          </p:cNvPr>
          <p:cNvGrpSpPr/>
          <p:nvPr/>
        </p:nvGrpSpPr>
        <p:grpSpPr>
          <a:xfrm>
            <a:off x="5662206" y="2970789"/>
            <a:ext cx="6404828" cy="2605584"/>
            <a:chOff x="479568" y="2283506"/>
            <a:chExt cx="4899212" cy="19930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70CC334-9C72-47E8-B01E-70B71D515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9178"/>
            <a:stretch/>
          </p:blipFill>
          <p:spPr>
            <a:xfrm>
              <a:off x="479568" y="2283506"/>
              <a:ext cx="4899212" cy="19930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948E7D-9460-43E8-B57E-D3E79A5E9248}"/>
                </a:ext>
              </a:extLst>
            </p:cNvPr>
            <p:cNvSpPr/>
            <p:nvPr/>
          </p:nvSpPr>
          <p:spPr>
            <a:xfrm>
              <a:off x="826658" y="3162674"/>
              <a:ext cx="4552122" cy="30480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2104130-690F-4449-A3F8-5832FD403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26" y="2328051"/>
            <a:ext cx="5304769" cy="32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17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2FE0C9-68E1-4116-A56B-6158FA33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accent1"/>
                </a:solidFill>
              </a:rPr>
              <a:t>Bug Detection</a:t>
            </a:r>
            <a:br>
              <a:rPr lang="en-US" sz="7200" dirty="0">
                <a:solidFill>
                  <a:schemeClr val="accent1"/>
                </a:solidFill>
              </a:rPr>
            </a:br>
            <a:r>
              <a:rPr lang="en-US" sz="7200" dirty="0">
                <a:solidFill>
                  <a:schemeClr val="accent1"/>
                </a:solidFill>
              </a:rPr>
              <a:t>Case Study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EAD27E-9505-487A-B8B8-DE2B1578BD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03200-0161-439E-B4BC-91361CFD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25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6B08E1-88AB-48E0-AF22-D431BB85F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Case Study</a:t>
            </a:r>
            <a:br>
              <a:rPr lang="en-US" dirty="0"/>
            </a:br>
            <a:r>
              <a:rPr lang="en-US" dirty="0"/>
              <a:t>Motivation &amp; Setup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489861-63D8-4EC8-A9D1-27AF409D5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11523"/>
          </a:xfrm>
        </p:spPr>
        <p:txBody>
          <a:bodyPr>
            <a:normAutofit/>
          </a:bodyPr>
          <a:lstStyle/>
          <a:p>
            <a:r>
              <a:rPr lang="en-US" dirty="0"/>
              <a:t>To demonstrate that </a:t>
            </a:r>
            <a:r>
              <a:rPr lang="en-US" b="1" dirty="0">
                <a:latin typeface="+mj-lt"/>
              </a:rPr>
              <a:t>CITRUS can detect real crash bugs</a:t>
            </a:r>
            <a:r>
              <a:rPr lang="en-US" dirty="0"/>
              <a:t>, I conducted a case study on past bugs of C++ programs.</a:t>
            </a:r>
          </a:p>
          <a:p>
            <a:r>
              <a:rPr lang="en-US" dirty="0"/>
              <a:t>I used the following search criteria to </a:t>
            </a:r>
            <a:r>
              <a:rPr lang="en-US" b="1" dirty="0">
                <a:latin typeface="+mj-lt"/>
              </a:rPr>
              <a:t>mine relevant crash bugs</a:t>
            </a:r>
            <a:r>
              <a:rPr lang="en-US" dirty="0"/>
              <a:t> from the git commit messages of all 8 target programs: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The commit message contains either one of the following </a:t>
            </a:r>
            <a:r>
              <a:rPr lang="en-US" sz="1800" b="1" dirty="0">
                <a:latin typeface="+mj-lt"/>
              </a:rPr>
              <a:t>keywords</a:t>
            </a:r>
            <a:r>
              <a:rPr lang="en-US" sz="1800" dirty="0"/>
              <a:t>: “crash”, “segmentation fault”, “SIG”, or “SEGV”;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The patch is still </a:t>
            </a:r>
            <a:r>
              <a:rPr lang="en-US" sz="1800" b="1" dirty="0">
                <a:latin typeface="+mj-lt"/>
              </a:rPr>
              <a:t>available</a:t>
            </a:r>
            <a:r>
              <a:rPr lang="en-US" sz="1800" dirty="0"/>
              <a:t> in the </a:t>
            </a:r>
            <a:r>
              <a:rPr lang="en-US" sz="1800" b="1" dirty="0">
                <a:latin typeface="+mj-lt"/>
              </a:rPr>
              <a:t>latest version</a:t>
            </a:r>
            <a:r>
              <a:rPr lang="en-US" sz="1800" dirty="0"/>
              <a:t> of the target program;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The crash bug resides in the </a:t>
            </a:r>
            <a:r>
              <a:rPr lang="en-US" sz="1800" b="1" dirty="0">
                <a:latin typeface="+mj-lt"/>
              </a:rPr>
              <a:t>implementation source code</a:t>
            </a:r>
            <a:r>
              <a:rPr lang="en-US" sz="1800" dirty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The crash occurs due to an internal </a:t>
            </a:r>
            <a:r>
              <a:rPr lang="en-US" sz="1800" b="1" dirty="0">
                <a:latin typeface="+mj-lt"/>
              </a:rPr>
              <a:t>logic-error</a:t>
            </a:r>
            <a:r>
              <a:rPr lang="en-US" sz="1800" dirty="0"/>
              <a:t> problem (i.e., not environmental-related);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The crash bug can be understood </a:t>
            </a:r>
            <a:r>
              <a:rPr lang="en-US" sz="1800" b="1" dirty="0">
                <a:latin typeface="+mj-lt"/>
              </a:rPr>
              <a:t>without deep domain expertise</a:t>
            </a:r>
            <a:r>
              <a:rPr lang="en-US" sz="1800" dirty="0"/>
              <a:t>.</a:t>
            </a:r>
            <a:br>
              <a:rPr lang="en-US" sz="1800" dirty="0"/>
            </a:br>
            <a:r>
              <a:rPr lang="en-US" sz="1600" dirty="0"/>
              <a:t>(Otherwise, it is unverifiable if a crash execution of a CITRUS test case really conforms to that of the reported crash bug)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5BDC0-F2FF-4099-B192-31523A2E5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02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BF009-1F9B-42EE-907A-CA4D6905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CITRUS</a:t>
            </a:r>
            <a:br>
              <a:rPr lang="en-US" dirty="0"/>
            </a:br>
            <a:r>
              <a:rPr lang="en-US" dirty="0"/>
              <a:t>Crash Replication Result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382216D-8DB6-44F8-9BC5-9DC6E1E5BB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116099"/>
              </p:ext>
            </p:extLst>
          </p:nvPr>
        </p:nvGraphicFramePr>
        <p:xfrm>
          <a:off x="311511" y="2272156"/>
          <a:ext cx="11629938" cy="249428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100455">
                  <a:extLst>
                    <a:ext uri="{9D8B030D-6E8A-4147-A177-3AD203B41FA5}">
                      <a16:colId xmlns:a16="http://schemas.microsoft.com/office/drawing/2014/main" val="1179504222"/>
                    </a:ext>
                  </a:extLst>
                </a:gridCol>
                <a:gridCol w="1405065">
                  <a:extLst>
                    <a:ext uri="{9D8B030D-6E8A-4147-A177-3AD203B41FA5}">
                      <a16:colId xmlns:a16="http://schemas.microsoft.com/office/drawing/2014/main" val="1889561237"/>
                    </a:ext>
                  </a:extLst>
                </a:gridCol>
                <a:gridCol w="1540193">
                  <a:extLst>
                    <a:ext uri="{9D8B030D-6E8A-4147-A177-3AD203B41FA5}">
                      <a16:colId xmlns:a16="http://schemas.microsoft.com/office/drawing/2014/main" val="3488966584"/>
                    </a:ext>
                  </a:extLst>
                </a:gridCol>
                <a:gridCol w="6083808">
                  <a:extLst>
                    <a:ext uri="{9D8B030D-6E8A-4147-A177-3AD203B41FA5}">
                      <a16:colId xmlns:a16="http://schemas.microsoft.com/office/drawing/2014/main" val="4244761384"/>
                    </a:ext>
                  </a:extLst>
                </a:gridCol>
                <a:gridCol w="1500417">
                  <a:extLst>
                    <a:ext uri="{9D8B030D-6E8A-4147-A177-3AD203B41FA5}">
                      <a16:colId xmlns:a16="http://schemas.microsoft.com/office/drawing/2014/main" val="2240304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Subject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Patch Date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Commit Hash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Commit Message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Detected by CITRUS?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799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hjson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</a:rPr>
                        <a:t>2018-10-07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</a:rPr>
                        <a:t>e8f8693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Fix </a:t>
                      </a:r>
                      <a:r>
                        <a:rPr lang="en-US" dirty="0" err="1"/>
                        <a:t>segfault</a:t>
                      </a:r>
                      <a:r>
                        <a:rPr lang="en-US" dirty="0"/>
                        <a:t> in </a:t>
                      </a:r>
                      <a:r>
                        <a:rPr lang="en-US" b="1" dirty="0" err="1">
                          <a:latin typeface="+mj-lt"/>
                        </a:rPr>
                        <a:t>deep_equal</a:t>
                      </a:r>
                      <a:r>
                        <a:rPr lang="en-US" dirty="0"/>
                        <a:t> comparison of empty vectors (#8)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994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tinyxml2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</a:rPr>
                        <a:t>2017-09-15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</a:rPr>
                        <a:t>e8f4a8b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Fix crash when element is being inserted “after itself”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041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jsoncpp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</a:rPr>
                        <a:t>2016-09-25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</a:rPr>
                        <a:t>f6d785f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Fix </a:t>
                      </a:r>
                      <a:r>
                        <a:rPr lang="en-US" dirty="0" err="1"/>
                        <a:t>poss</a:t>
                      </a:r>
                      <a:r>
                        <a:rPr lang="en-US" dirty="0"/>
                        <a:t> SEGV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❌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227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jsoncpp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</a:rPr>
                        <a:t>2017-01-17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</a:rPr>
                        <a:t>f251f15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Fix crash issue due to NULL value.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765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yaml-cpp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</a:rPr>
                        <a:t>2014-03-22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</a:rPr>
                        <a:t>396a970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Fix SEGV in </a:t>
                      </a:r>
                      <a:r>
                        <a:rPr lang="en-US" b="1" dirty="0" err="1">
                          <a:latin typeface="+mj-lt"/>
                        </a:rPr>
                        <a:t>ostream_wrapper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54220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96AD3-422F-4D12-AF3E-9FB07787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85CCBA-202E-48E5-BFF9-1A540FD0A103}"/>
              </a:ext>
            </a:extLst>
          </p:cNvPr>
          <p:cNvSpPr txBox="1"/>
          <p:nvPr/>
        </p:nvSpPr>
        <p:spPr>
          <a:xfrm>
            <a:off x="1158241" y="1820092"/>
            <a:ext cx="571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following table describes the crash replication result.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935789-911E-48D7-86D7-075BA4355F47}"/>
              </a:ext>
            </a:extLst>
          </p:cNvPr>
          <p:cNvSpPr txBox="1"/>
          <p:nvPr/>
        </p:nvSpPr>
        <p:spPr>
          <a:xfrm>
            <a:off x="1158241" y="4864297"/>
            <a:ext cx="472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CITRUS detected </a:t>
            </a:r>
            <a:r>
              <a:rPr lang="en-US" b="1" dirty="0">
                <a:latin typeface="+mj-lt"/>
              </a:rPr>
              <a:t>80%</a:t>
            </a:r>
            <a:r>
              <a:rPr lang="en-US" dirty="0"/>
              <a:t> of the target crash bugs.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BD51F8-CB2F-41A9-B4EB-A20028DDE4AE}"/>
              </a:ext>
            </a:extLst>
          </p:cNvPr>
          <p:cNvSpPr/>
          <p:nvPr/>
        </p:nvSpPr>
        <p:spPr>
          <a:xfrm>
            <a:off x="145736" y="5674026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A7D28F-CF4A-45B2-9CCB-ED97F711CD77}"/>
              </a:ext>
            </a:extLst>
          </p:cNvPr>
          <p:cNvSpPr txBox="1"/>
          <p:nvPr/>
        </p:nvSpPr>
        <p:spPr>
          <a:xfrm>
            <a:off x="539620" y="5680447"/>
            <a:ext cx="10297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</a:t>
            </a:r>
            <a:r>
              <a:rPr lang="en-US" dirty="0" err="1"/>
              <a:t>jsoncpp</a:t>
            </a:r>
            <a:r>
              <a:rPr lang="en-US" dirty="0"/>
              <a:t> </a:t>
            </a:r>
            <a:r>
              <a:rPr lang="en-US" sz="1600" dirty="0">
                <a:latin typeface="Consolas" panose="020B0609020204030204" pitchFamily="49" charset="0"/>
              </a:rPr>
              <a:t>f6d785f</a:t>
            </a:r>
            <a:r>
              <a:rPr lang="en-US" dirty="0"/>
              <a:t> case, CITRUS failed to discover the crash bug</a:t>
            </a:r>
          </a:p>
          <a:p>
            <a:r>
              <a:rPr lang="en-US" dirty="0"/>
              <a:t>because the bug was located inside a </a:t>
            </a:r>
            <a:r>
              <a:rPr lang="en-US" dirty="0">
                <a:latin typeface="+mj-lt"/>
              </a:rPr>
              <a:t>private</a:t>
            </a:r>
            <a:r>
              <a:rPr lang="en-US" dirty="0"/>
              <a:t> method (CITRUS does not directly invoke </a:t>
            </a:r>
            <a:r>
              <a:rPr lang="en-US" dirty="0">
                <a:latin typeface="+mj-lt"/>
              </a:rPr>
              <a:t>private</a:t>
            </a:r>
            <a:r>
              <a:rPr lang="en-US" dirty="0"/>
              <a:t> methods).</a:t>
            </a:r>
          </a:p>
        </p:txBody>
      </p:sp>
    </p:spTree>
    <p:extLst>
      <p:ext uri="{BB962C8B-B14F-4D97-AF65-F5344CB8AC3E}">
        <p14:creationId xmlns:p14="http://schemas.microsoft.com/office/powerpoint/2010/main" val="2485539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777BA0-46E0-42DF-8CAD-0FCBF7D3E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89E01F-2E35-4434-BB21-4A69DFE29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This work presents </a:t>
            </a:r>
            <a:r>
              <a:rPr lang="en-US" b="1" dirty="0">
                <a:latin typeface="+mj-lt"/>
              </a:rPr>
              <a:t>CITRUS</a:t>
            </a:r>
            <a:r>
              <a:rPr lang="en-US" dirty="0"/>
              <a:t>, which is a new </a:t>
            </a:r>
            <a:r>
              <a:rPr lang="en-US" b="1" dirty="0">
                <a:latin typeface="+mj-lt"/>
              </a:rPr>
              <a:t>automated unit-level testing tool</a:t>
            </a:r>
            <a:r>
              <a:rPr lang="en-US" b="1" dirty="0"/>
              <a:t> </a:t>
            </a:r>
            <a:r>
              <a:rPr lang="en-US" dirty="0"/>
              <a:t>targeting C++ programs based on method call sequence generation to </a:t>
            </a:r>
            <a:r>
              <a:rPr lang="en-US" b="1" dirty="0">
                <a:latin typeface="+mj-lt"/>
              </a:rPr>
              <a:t>produce test cases automatically</a:t>
            </a:r>
            <a:r>
              <a:rPr lang="en-US" dirty="0"/>
              <a:t>.</a:t>
            </a:r>
          </a:p>
          <a:p>
            <a:pPr>
              <a:spcAft>
                <a:spcPts val="1200"/>
              </a:spcAft>
            </a:pPr>
            <a:r>
              <a:rPr lang="en-US" dirty="0"/>
              <a:t>CITRUS handles </a:t>
            </a:r>
            <a:r>
              <a:rPr lang="en-US" b="1" dirty="0">
                <a:latin typeface="+mj-lt"/>
              </a:rPr>
              <a:t>challenging technical issues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b="1" dirty="0">
                <a:latin typeface="+mj-lt"/>
              </a:rPr>
              <a:t>C++ language features</a:t>
            </a:r>
            <a:r>
              <a:rPr lang="en-US" b="1" dirty="0"/>
              <a:t> </a:t>
            </a:r>
            <a:r>
              <a:rPr lang="en-US" dirty="0"/>
              <a:t>in unit-level, such as 	</a:t>
            </a:r>
            <a:br>
              <a:rPr lang="en-US" dirty="0"/>
            </a:br>
            <a:r>
              <a:rPr lang="en-US" dirty="0"/>
              <a:t>template instantiation, complex STL classes, implicit constructors, and so on.</a:t>
            </a:r>
          </a:p>
          <a:p>
            <a:pPr>
              <a:spcAft>
                <a:spcPts val="1200"/>
              </a:spcAft>
            </a:pPr>
            <a:r>
              <a:rPr lang="en-US" dirty="0"/>
              <a:t>On </a:t>
            </a:r>
            <a:r>
              <a:rPr lang="en-US" b="1" dirty="0">
                <a:latin typeface="+mj-lt"/>
              </a:rPr>
              <a:t>8 real-world C++ programs</a:t>
            </a:r>
            <a:r>
              <a:rPr lang="en-US" dirty="0"/>
              <a:t>, I have demonstrated that CITRUS achieved </a:t>
            </a:r>
            <a:r>
              <a:rPr lang="en-US" b="1" dirty="0">
                <a:latin typeface="+mj-lt"/>
              </a:rPr>
              <a:t>high statement coverage</a:t>
            </a:r>
            <a:r>
              <a:rPr lang="en-US" dirty="0"/>
              <a:t> (up to 95%) and </a:t>
            </a:r>
            <a:r>
              <a:rPr lang="en-US" b="1" dirty="0">
                <a:latin typeface="+mj-lt"/>
              </a:rPr>
              <a:t>high branch coverage</a:t>
            </a:r>
            <a:r>
              <a:rPr lang="en-US" b="1" dirty="0"/>
              <a:t> </a:t>
            </a:r>
            <a:r>
              <a:rPr lang="en-US" dirty="0"/>
              <a:t>(up to 79%).</a:t>
            </a:r>
          </a:p>
          <a:p>
            <a:pPr>
              <a:spcAft>
                <a:spcPts val="1200"/>
              </a:spcAft>
            </a:pPr>
            <a:r>
              <a:rPr lang="en-US" dirty="0"/>
              <a:t>I have demonstrated that CITRUS had successfully </a:t>
            </a:r>
            <a:r>
              <a:rPr lang="en-US" b="1" dirty="0">
                <a:latin typeface="+mj-lt"/>
              </a:rPr>
              <a:t>discovered new crash bug</a:t>
            </a:r>
            <a:r>
              <a:rPr lang="en-US" dirty="0"/>
              <a:t>.</a:t>
            </a:r>
          </a:p>
          <a:p>
            <a:pPr>
              <a:spcAft>
                <a:spcPts val="1200"/>
              </a:spcAft>
            </a:pPr>
            <a:r>
              <a:rPr lang="en-US" dirty="0"/>
              <a:t>CITRUS is </a:t>
            </a:r>
            <a:r>
              <a:rPr lang="en-US" b="1" dirty="0">
                <a:latin typeface="+mj-lt"/>
              </a:rPr>
              <a:t>one of the very few</a:t>
            </a:r>
            <a:r>
              <a:rPr lang="en-US" b="1" dirty="0"/>
              <a:t> </a:t>
            </a:r>
            <a:r>
              <a:rPr lang="en-US" dirty="0"/>
              <a:t>existing C++ testing tools, which is now available at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86063-B839-431D-AEEF-173595178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27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C83763-5AD0-4DF9-9E4C-91624A84F3BC}"/>
              </a:ext>
            </a:extLst>
          </p:cNvPr>
          <p:cNvSpPr/>
          <p:nvPr/>
        </p:nvSpPr>
        <p:spPr>
          <a:xfrm>
            <a:off x="3896135" y="5468984"/>
            <a:ext cx="4399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dirty="0">
                <a:hlinkClick r:id="rId3"/>
              </a:rPr>
              <a:t>https://github.com/swtv-kaist/CITRUS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2003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4615E-DB90-425B-A8F4-871C3D42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126E2-CE85-4963-B731-E418025F9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latin typeface="+mj-lt"/>
              </a:rPr>
              <a:t>Support more complex C++ features</a:t>
            </a:r>
            <a:r>
              <a:rPr lang="en-US" dirty="0"/>
              <a:t>, such as more recent STL classes, function pointers, STL’s threads and synchronization locks, and so on.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+mj-lt"/>
              </a:rPr>
              <a:t>Introduce a new function selection heuristic</a:t>
            </a:r>
            <a:r>
              <a:rPr lang="en-US" dirty="0"/>
              <a:t> to prioritize complex functions that require more attention to be extensively tested.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+mj-lt"/>
              </a:rPr>
              <a:t>Reduce the false positive crash reports </a:t>
            </a:r>
            <a:r>
              <a:rPr lang="en-US" dirty="0"/>
              <a:t>by a more careful crash filtering, and </a:t>
            </a:r>
            <a:br>
              <a:rPr lang="en-US" dirty="0"/>
            </a:br>
            <a:r>
              <a:rPr lang="en-US" dirty="0"/>
              <a:t>more effective crash de-duplication scheme.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68483-0A71-4F84-A300-46221304B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16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A7F757-F3FA-49B8-97EC-B1616B374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Q &amp; 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8B6118-1DFD-4399-AB8D-846C2D113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D44B2-2AAE-4206-8638-25393FB7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43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5C820-0760-4BE3-8A77-15A4AFC09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Approaches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0040922-0F45-4835-98E6-C4B69D64C1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518297"/>
              </p:ext>
            </p:extLst>
          </p:nvPr>
        </p:nvGraphicFramePr>
        <p:xfrm>
          <a:off x="1153466" y="2295172"/>
          <a:ext cx="8640162" cy="3606800"/>
        </p:xfrm>
        <a:graphic>
          <a:graphicData uri="http://schemas.openxmlformats.org/drawingml/2006/table">
            <a:tbl>
              <a:tblPr firstRow="1">
                <a:tableStyleId>{5DA37D80-6434-44D0-A028-1B22A696006F}</a:tableStyleId>
              </a:tblPr>
              <a:tblGrid>
                <a:gridCol w="1158240">
                  <a:extLst>
                    <a:ext uri="{9D8B030D-6E8A-4147-A177-3AD203B41FA5}">
                      <a16:colId xmlns:a16="http://schemas.microsoft.com/office/drawing/2014/main" val="354365709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919180083"/>
                    </a:ext>
                  </a:extLst>
                </a:gridCol>
                <a:gridCol w="1805940">
                  <a:extLst>
                    <a:ext uri="{9D8B030D-6E8A-4147-A177-3AD203B41FA5}">
                      <a16:colId xmlns:a16="http://schemas.microsoft.com/office/drawing/2014/main" val="2444116733"/>
                    </a:ext>
                  </a:extLst>
                </a:gridCol>
                <a:gridCol w="1414474">
                  <a:extLst>
                    <a:ext uri="{9D8B030D-6E8A-4147-A177-3AD203B41FA5}">
                      <a16:colId xmlns:a16="http://schemas.microsoft.com/office/drawing/2014/main" val="119662234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263394324"/>
                    </a:ext>
                  </a:extLst>
                </a:gridCol>
                <a:gridCol w="1480208">
                  <a:extLst>
                    <a:ext uri="{9D8B030D-6E8A-4147-A177-3AD203B41FA5}">
                      <a16:colId xmlns:a16="http://schemas.microsoft.com/office/drawing/2014/main" val="189109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j-lt"/>
                        </a:rPr>
                        <a:t>Tool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j-lt"/>
                        </a:rPr>
                        <a:t>Year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j-lt"/>
                        </a:rPr>
                        <a:t>Remark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j-lt"/>
                        </a:rPr>
                        <a:t>Auto. </a:t>
                      </a:r>
                      <a:br>
                        <a:rPr lang="en-US" b="1" dirty="0">
                          <a:latin typeface="+mj-lt"/>
                        </a:rPr>
                      </a:br>
                      <a:r>
                        <a:rPr lang="en-US" b="1" dirty="0">
                          <a:latin typeface="+mj-lt"/>
                        </a:rPr>
                        <a:t>Driver?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j-lt"/>
                        </a:rPr>
                        <a:t>C++ Engineering Efforts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b="1" dirty="0">
                          <a:latin typeface="+mj-lt"/>
                        </a:rPr>
                        <a:t>? </a:t>
                      </a:r>
                      <a:endParaRPr lang="en-US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j-lt"/>
                        </a:rPr>
                        <a:t>Tool</a:t>
                      </a:r>
                      <a:br>
                        <a:rPr lang="en-US" b="1" dirty="0">
                          <a:latin typeface="+mj-lt"/>
                        </a:rPr>
                      </a:br>
                      <a:r>
                        <a:rPr lang="en-US" b="1" dirty="0">
                          <a:latin typeface="+mj-lt"/>
                        </a:rPr>
                        <a:t>Available?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763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2008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system-level testing tools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❌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❌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1437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AFL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15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automatic fuzz driver synthesis for library APIs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✔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6004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FuzzGen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8148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IntelliGen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7971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KLOVER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2011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automatic unit test generation for C++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✔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❌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0648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FSX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204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CITRUS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j-lt"/>
                        </a:rPr>
                        <a:t>2021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✔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✔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✔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52566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84914-2250-41FC-8CB7-6A5223B8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0793F-1623-40A1-B575-2E3F5DFD8B9E}"/>
              </a:ext>
            </a:extLst>
          </p:cNvPr>
          <p:cNvSpPr txBox="1"/>
          <p:nvPr/>
        </p:nvSpPr>
        <p:spPr>
          <a:xfrm>
            <a:off x="1097280" y="1841579"/>
            <a:ext cx="808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Comparison with other tools to target C++ programs is listed in the following table.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7D6DB-4885-4F1A-8F6E-80C5D534A4AE}"/>
              </a:ext>
            </a:extLst>
          </p:cNvPr>
          <p:cNvSpPr txBox="1"/>
          <p:nvPr/>
        </p:nvSpPr>
        <p:spPr>
          <a:xfrm>
            <a:off x="1097280" y="5952666"/>
            <a:ext cx="9061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* </a:t>
            </a:r>
            <a:r>
              <a:rPr lang="en-US" sz="1600" dirty="0"/>
              <a:t>C++ Engineering Efforts: handling template instantiation, STL classes, implicit constructor, and so on.</a:t>
            </a:r>
          </a:p>
        </p:txBody>
      </p:sp>
    </p:spTree>
    <p:extLst>
      <p:ext uri="{BB962C8B-B14F-4D97-AF65-F5344CB8AC3E}">
        <p14:creationId xmlns:p14="http://schemas.microsoft.com/office/powerpoint/2010/main" val="781516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AAFC2-909F-4FC2-BF3F-EA00B5E1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Example (2/2)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3C7B1-39FB-4C78-AF2B-AE605528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30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688EB3-81DA-4E3B-9008-7F5695735D89}"/>
              </a:ext>
            </a:extLst>
          </p:cNvPr>
          <p:cNvSpPr txBox="1">
            <a:spLocks/>
          </p:cNvSpPr>
          <p:nvPr/>
        </p:nvSpPr>
        <p:spPr>
          <a:xfrm>
            <a:off x="5670754" y="1845733"/>
            <a:ext cx="5781369" cy="488690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US" dirty="0">
                <a:latin typeface="+mj-lt"/>
              </a:rPr>
              <a:t>System-level approaches (e.g., AFL) require complex input encoding to represent both </a:t>
            </a:r>
            <a:br>
              <a:rPr lang="en-US" dirty="0">
                <a:latin typeface="+mj-lt"/>
              </a:rPr>
            </a:br>
            <a:r>
              <a:rPr lang="en-US" dirty="0">
                <a:solidFill>
                  <a:srgbClr val="958054"/>
                </a:solidFill>
                <a:latin typeface="+mj-lt"/>
              </a:rPr>
              <a:t>Push</a:t>
            </a:r>
            <a:r>
              <a:rPr lang="en-US" dirty="0">
                <a:latin typeface="+mj-lt"/>
              </a:rPr>
              <a:t> and </a:t>
            </a:r>
            <a:r>
              <a:rPr lang="en-US" dirty="0">
                <a:solidFill>
                  <a:srgbClr val="958054"/>
                </a:solidFill>
                <a:latin typeface="+mj-lt"/>
              </a:rPr>
              <a:t>Pop</a:t>
            </a:r>
            <a:r>
              <a:rPr lang="en-US" dirty="0">
                <a:latin typeface="+mj-lt"/>
              </a:rPr>
              <a:t> in method call sequences.</a:t>
            </a:r>
          </a:p>
          <a:p>
            <a:r>
              <a:rPr lang="en-US" sz="1800" dirty="0"/>
              <a:t>To use system-level approaches on unit-level testing, testers </a:t>
            </a:r>
            <a:r>
              <a:rPr lang="en-US" sz="1800" b="1" dirty="0">
                <a:latin typeface="+mj-lt"/>
              </a:rPr>
              <a:t>must provide test drivers</a:t>
            </a:r>
            <a:r>
              <a:rPr lang="en-US" sz="1800" dirty="0"/>
              <a:t> that transforms from </a:t>
            </a:r>
            <a:br>
              <a:rPr lang="en-US" sz="1800" dirty="0"/>
            </a:br>
            <a:r>
              <a:rPr lang="en-US" sz="1800" dirty="0"/>
              <a:t>raw input bytes into an arbitrary method call sequence.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An example of working input encoding:</a:t>
            </a:r>
          </a:p>
          <a:p>
            <a:pPr lvl="2"/>
            <a:r>
              <a:rPr lang="en-US" sz="1600" dirty="0">
                <a:latin typeface="+mj-lt"/>
              </a:rPr>
              <a:t>1 X</a:t>
            </a:r>
            <a:r>
              <a:rPr lang="en-US" sz="1600" dirty="0"/>
              <a:t>	: Push </a:t>
            </a:r>
            <a:r>
              <a:rPr lang="en-US" sz="1600" dirty="0">
                <a:latin typeface="+mj-lt"/>
              </a:rPr>
              <a:t>X</a:t>
            </a:r>
            <a:r>
              <a:rPr lang="en-US" sz="1600" dirty="0"/>
              <a:t> into the stack</a:t>
            </a:r>
          </a:p>
          <a:p>
            <a:pPr lvl="2"/>
            <a:r>
              <a:rPr lang="en-US" sz="1600" dirty="0">
                <a:latin typeface="+mj-lt"/>
              </a:rPr>
              <a:t>2</a:t>
            </a:r>
            <a:r>
              <a:rPr lang="en-US" sz="1600" dirty="0"/>
              <a:t>	: Pop from the stack</a:t>
            </a:r>
            <a:endParaRPr lang="en-US" dirty="0"/>
          </a:p>
          <a:p>
            <a:pPr lvl="1"/>
            <a:r>
              <a:rPr lang="en-US" dirty="0"/>
              <a:t>Thus, “</a:t>
            </a:r>
            <a:r>
              <a:rPr lang="en-US" b="1" i="1" dirty="0">
                <a:latin typeface="+mj-lt"/>
              </a:rPr>
              <a:t>5</a:t>
            </a:r>
            <a:r>
              <a:rPr lang="en-US" b="1" u="sng" dirty="0">
                <a:solidFill>
                  <a:schemeClr val="accent5"/>
                </a:solidFill>
              </a:rPr>
              <a:t>1</a:t>
            </a:r>
            <a:r>
              <a:rPr lang="en-US" dirty="0"/>
              <a:t>9</a:t>
            </a:r>
            <a:r>
              <a:rPr lang="en-US" b="1" u="sng" dirty="0">
                <a:solidFill>
                  <a:schemeClr val="accent5"/>
                </a:solidFill>
              </a:rPr>
              <a:t>1</a:t>
            </a:r>
            <a:r>
              <a:rPr lang="en-US" dirty="0"/>
              <a:t>8</a:t>
            </a:r>
            <a:r>
              <a:rPr lang="en-US" b="1" u="sng" dirty="0">
                <a:solidFill>
                  <a:schemeClr val="accent5"/>
                </a:solidFill>
              </a:rPr>
              <a:t>1</a:t>
            </a:r>
            <a:r>
              <a:rPr lang="en-US" dirty="0"/>
              <a:t>1</a:t>
            </a:r>
            <a:r>
              <a:rPr lang="en-US" b="1" u="sng" dirty="0">
                <a:solidFill>
                  <a:schemeClr val="accent5"/>
                </a:solidFill>
              </a:rPr>
              <a:t>22</a:t>
            </a:r>
            <a:r>
              <a:rPr lang="en-US" dirty="0"/>
              <a:t>”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dirty="0"/>
              <a:t>represents </a:t>
            </a:r>
            <a:r>
              <a:rPr lang="en-US" b="1" i="1" dirty="0">
                <a:latin typeface="+mj-lt"/>
              </a:rPr>
              <a:t>5</a:t>
            </a:r>
            <a:r>
              <a:rPr lang="en-US" dirty="0"/>
              <a:t> operations:</a:t>
            </a:r>
            <a:br>
              <a:rPr lang="en-US" sz="2000" dirty="0"/>
            </a:br>
            <a:r>
              <a:rPr lang="en-US" dirty="0">
                <a:solidFill>
                  <a:srgbClr val="958054"/>
                </a:solidFill>
                <a:latin typeface="+mj-lt"/>
              </a:rPr>
              <a:t>Push</a:t>
            </a:r>
            <a:r>
              <a:rPr lang="en-US" dirty="0"/>
              <a:t>(9), </a:t>
            </a:r>
            <a:r>
              <a:rPr lang="en-US" dirty="0">
                <a:solidFill>
                  <a:srgbClr val="958054"/>
                </a:solidFill>
                <a:latin typeface="+mj-lt"/>
              </a:rPr>
              <a:t>Push</a:t>
            </a:r>
            <a:r>
              <a:rPr lang="en-US" dirty="0"/>
              <a:t>(8), </a:t>
            </a:r>
            <a:r>
              <a:rPr lang="en-US" dirty="0">
                <a:solidFill>
                  <a:srgbClr val="958054"/>
                </a:solidFill>
                <a:latin typeface="+mj-lt"/>
              </a:rPr>
              <a:t>Push</a:t>
            </a:r>
            <a:r>
              <a:rPr lang="en-US" dirty="0"/>
              <a:t>(1), </a:t>
            </a:r>
            <a:r>
              <a:rPr lang="en-US" dirty="0">
                <a:solidFill>
                  <a:srgbClr val="958054"/>
                </a:solidFill>
                <a:latin typeface="+mj-lt"/>
              </a:rPr>
              <a:t>Pop</a:t>
            </a:r>
            <a:r>
              <a:rPr lang="en-US" dirty="0"/>
              <a:t>(), </a:t>
            </a:r>
            <a:r>
              <a:rPr lang="en-US" dirty="0">
                <a:solidFill>
                  <a:srgbClr val="958054"/>
                </a:solidFill>
                <a:latin typeface="+mj-lt"/>
              </a:rPr>
              <a:t>Pop</a:t>
            </a:r>
            <a:r>
              <a:rPr lang="en-US" dirty="0"/>
              <a:t>().</a:t>
            </a:r>
            <a:endParaRPr lang="en-US" b="1" u="sng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1800" dirty="0"/>
              <a:t>This could be more complex if the stack elements are </a:t>
            </a:r>
            <a:br>
              <a:rPr lang="en-US" sz="1800" dirty="0"/>
            </a:br>
            <a:r>
              <a:rPr lang="en-US" sz="1800" dirty="0"/>
              <a:t>not from primitive types (e.g., pointers, Json, String).</a:t>
            </a:r>
          </a:p>
          <a:p>
            <a:pPr lvl="1"/>
            <a:r>
              <a:rPr lang="en-US" sz="1600" dirty="0"/>
              <a:t>e.g., how do we construct a </a:t>
            </a:r>
            <a:r>
              <a:rPr lang="en-US" sz="1600" dirty="0">
                <a:latin typeface="+mj-lt"/>
              </a:rPr>
              <a:t>Stack&lt;Stack&lt;std::string&gt;&gt;</a:t>
            </a:r>
            <a:r>
              <a:rPr lang="en-US" sz="1600" dirty="0"/>
              <a:t>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FF3D35-47D1-46A7-B64C-CB1DE580D10B}"/>
              </a:ext>
            </a:extLst>
          </p:cNvPr>
          <p:cNvSpPr/>
          <p:nvPr/>
        </p:nvSpPr>
        <p:spPr>
          <a:xfrm>
            <a:off x="263994" y="2215066"/>
            <a:ext cx="5192909" cy="4031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Stack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public: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(T item)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==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GrowCap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   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Enlarge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...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9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IsEmpty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throw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bad_call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...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&lt;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ShrinkCap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		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Shrink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}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};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FF74EF-8ACE-4882-9709-4BCC6537390A}"/>
              </a:ext>
            </a:extLst>
          </p:cNvPr>
          <p:cNvSpPr txBox="1"/>
          <p:nvPr/>
        </p:nvSpPr>
        <p:spPr>
          <a:xfrm>
            <a:off x="263994" y="1845734"/>
            <a:ext cx="467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the following code snippet of </a:t>
            </a:r>
            <a:r>
              <a:rPr lang="en-US" dirty="0">
                <a:latin typeface="+mj-lt"/>
              </a:rPr>
              <a:t>Stack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0897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5AD3-B3FD-450B-8CCE-49D8CD3E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CITRUS detected</a:t>
            </a:r>
            <a:br>
              <a:rPr lang="en-US" dirty="0"/>
            </a:br>
            <a:r>
              <a:rPr lang="en-US" dirty="0"/>
              <a:t>Crash Bug in </a:t>
            </a:r>
            <a:r>
              <a:rPr lang="en-US" dirty="0" err="1"/>
              <a:t>Hjson</a:t>
            </a:r>
            <a:r>
              <a:rPr lang="en-US" dirty="0"/>
              <a:t> </a:t>
            </a:r>
            <a:r>
              <a:rPr lang="en-US" sz="4400" dirty="0">
                <a:latin typeface="Consolas" panose="020B0609020204030204" pitchFamily="49" charset="0"/>
              </a:rPr>
              <a:t>e8f8693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2FD0E-4653-4C96-B4A1-5D967263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3544BE-10A5-40E0-95A6-598D55E99C95}"/>
              </a:ext>
            </a:extLst>
          </p:cNvPr>
          <p:cNvSpPr/>
          <p:nvPr/>
        </p:nvSpPr>
        <p:spPr>
          <a:xfrm>
            <a:off x="522514" y="1897970"/>
            <a:ext cx="6392092" cy="44012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spc="-5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400" spc="-50" dirty="0">
                <a:solidFill>
                  <a:srgbClr val="795E26"/>
                </a:solidFill>
                <a:latin typeface="Consolas" panose="020B0609020204030204" pitchFamily="49" charset="0"/>
              </a:rPr>
              <a:t>TEST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spc="-50" dirty="0" err="1">
                <a:solidFill>
                  <a:srgbClr val="000000"/>
                </a:solidFill>
                <a:latin typeface="Consolas" panose="020B0609020204030204" pitchFamily="49" charset="0"/>
              </a:rPr>
              <a:t>CITRUS_TestSuite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, tc_id_129) {</a:t>
            </a:r>
          </a:p>
          <a:p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spc="-5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en-US" sz="1400" spc="-50" dirty="0">
                <a:solidFill>
                  <a:srgbClr val="008000"/>
                </a:solidFill>
                <a:latin typeface="Consolas" panose="020B0609020204030204" pitchFamily="49" charset="0"/>
              </a:rPr>
              <a:t> // </a:t>
            </a:r>
            <a:r>
              <a:rPr lang="en-US" sz="1400" spc="-50" dirty="0" err="1">
                <a:solidFill>
                  <a:srgbClr val="008000"/>
                </a:solidFill>
                <a:latin typeface="Consolas" panose="020B0609020204030204" pitchFamily="49" charset="0"/>
              </a:rPr>
              <a:t>gdb</a:t>
            </a:r>
            <a:r>
              <a:rPr lang="en-US" sz="1400" spc="-50" dirty="0">
                <a:solidFill>
                  <a:srgbClr val="008000"/>
                </a:solidFill>
                <a:latin typeface="Consolas" panose="020B0609020204030204" pitchFamily="49" charset="0"/>
              </a:rPr>
              <a:t> output: ...</a:t>
            </a:r>
            <a:endParaRPr lang="en-US" sz="1400" spc="-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spc="-5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en-US" sz="1400" spc="-50" dirty="0">
                <a:solidFill>
                  <a:srgbClr val="008000"/>
                </a:solidFill>
                <a:latin typeface="Consolas" panose="020B0609020204030204" pitchFamily="49" charset="0"/>
              </a:rPr>
              <a:t> // </a:t>
            </a:r>
            <a:r>
              <a:rPr lang="en-US" sz="1400" spc="-50" dirty="0" err="1">
                <a:solidFill>
                  <a:srgbClr val="008000"/>
                </a:solidFill>
                <a:latin typeface="Consolas" panose="020B0609020204030204" pitchFamily="49" charset="0"/>
              </a:rPr>
              <a:t>hjson</a:t>
            </a:r>
            <a:r>
              <a:rPr lang="en-US" sz="1400" spc="-50" dirty="0">
                <a:solidFill>
                  <a:srgbClr val="008000"/>
                </a:solidFill>
                <a:latin typeface="Consolas" panose="020B0609020204030204" pitchFamily="49" charset="0"/>
              </a:rPr>
              <a:t>/</a:t>
            </a:r>
            <a:r>
              <a:rPr lang="en-US" sz="1400" spc="-50" dirty="0" err="1">
                <a:solidFill>
                  <a:srgbClr val="008000"/>
                </a:solidFill>
                <a:latin typeface="Consolas" panose="020B0609020204030204" pitchFamily="49" charset="0"/>
              </a:rPr>
              <a:t>src</a:t>
            </a:r>
            <a:r>
              <a:rPr lang="en-US" sz="1400" spc="-50" dirty="0">
                <a:solidFill>
                  <a:srgbClr val="008000"/>
                </a:solidFill>
                <a:latin typeface="Consolas" panose="020B0609020204030204" pitchFamily="49" charset="0"/>
              </a:rPr>
              <a:t>/hjson_value.cpp:536: </a:t>
            </a:r>
            <a:endParaRPr lang="en-US" sz="1400" spc="-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spc="-50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en-US" sz="1400" spc="-50" dirty="0">
                <a:solidFill>
                  <a:srgbClr val="008000"/>
                </a:solidFill>
                <a:latin typeface="Consolas" panose="020B0609020204030204" pitchFamily="49" charset="0"/>
              </a:rPr>
              <a:t> //   bool </a:t>
            </a:r>
            <a:r>
              <a:rPr lang="en-US" sz="1400" spc="-50" dirty="0" err="1">
                <a:solidFill>
                  <a:srgbClr val="008000"/>
                </a:solidFill>
                <a:latin typeface="Consolas" panose="020B0609020204030204" pitchFamily="49" charset="0"/>
              </a:rPr>
              <a:t>Hjson</a:t>
            </a:r>
            <a:r>
              <a:rPr lang="en-US" sz="1400" spc="-50" dirty="0">
                <a:solidFill>
                  <a:srgbClr val="008000"/>
                </a:solidFill>
                <a:latin typeface="Consolas" panose="020B0609020204030204" pitchFamily="49" charset="0"/>
              </a:rPr>
              <a:t>::Value::</a:t>
            </a:r>
            <a:r>
              <a:rPr lang="en-US" sz="1400" spc="-50" dirty="0" err="1">
                <a:solidFill>
                  <a:srgbClr val="008000"/>
                </a:solidFill>
                <a:latin typeface="Consolas" panose="020B0609020204030204" pitchFamily="49" charset="0"/>
              </a:rPr>
              <a:t>deep_equal</a:t>
            </a:r>
            <a:r>
              <a:rPr lang="en-US" sz="1400" spc="-50" dirty="0">
                <a:solidFill>
                  <a:srgbClr val="008000"/>
                </a:solidFill>
                <a:latin typeface="Consolas" panose="020B0609020204030204" pitchFamily="49" charset="0"/>
              </a:rPr>
              <a:t>(const </a:t>
            </a:r>
            <a:r>
              <a:rPr lang="en-US" sz="1400" spc="-50" dirty="0" err="1">
                <a:solidFill>
                  <a:srgbClr val="008000"/>
                </a:solidFill>
                <a:latin typeface="Consolas" panose="020B0609020204030204" pitchFamily="49" charset="0"/>
              </a:rPr>
              <a:t>Hjson</a:t>
            </a:r>
            <a:r>
              <a:rPr lang="en-US" sz="1400" spc="-50" dirty="0">
                <a:solidFill>
                  <a:srgbClr val="008000"/>
                </a:solidFill>
                <a:latin typeface="Consolas" panose="020B0609020204030204" pitchFamily="49" charset="0"/>
              </a:rPr>
              <a:t>::Value &amp;) const: </a:t>
            </a:r>
            <a:endParaRPr lang="en-US" sz="1400" spc="-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spc="-5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en-US" sz="1400" spc="-50" dirty="0">
                <a:solidFill>
                  <a:srgbClr val="008000"/>
                </a:solidFill>
                <a:latin typeface="Consolas" panose="020B0609020204030204" pitchFamily="49" charset="0"/>
              </a:rPr>
              <a:t> //   ... </a:t>
            </a:r>
            <a:endParaRPr lang="en-US" sz="1400" spc="-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spc="-50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en-US" sz="1400" spc="-50" dirty="0">
                <a:solidFill>
                  <a:srgbClr val="008000"/>
                </a:solidFill>
                <a:latin typeface="Consolas" panose="020B0609020204030204" pitchFamily="49" charset="0"/>
              </a:rPr>
              <a:t> // </a:t>
            </a:r>
            <a:endParaRPr lang="en-US" sz="1400" spc="-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spc="-50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en-US" sz="1400" spc="-50" dirty="0">
                <a:solidFill>
                  <a:srgbClr val="008000"/>
                </a:solidFill>
                <a:latin typeface="Consolas" panose="020B0609020204030204" pitchFamily="49" charset="0"/>
              </a:rPr>
              <a:t> // Program received signal SIGABRT, Aborted.</a:t>
            </a:r>
            <a:endParaRPr lang="en-US" sz="1400" spc="-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spc="-50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en-US" sz="1400" spc="-50" dirty="0">
                <a:solidFill>
                  <a:srgbClr val="008000"/>
                </a:solidFill>
                <a:latin typeface="Consolas" panose="020B0609020204030204" pitchFamily="49" charset="0"/>
              </a:rPr>
              <a:t> // #0 __</a:t>
            </a:r>
            <a:r>
              <a:rPr lang="en-US" sz="1400" spc="-50" dirty="0" err="1">
                <a:solidFill>
                  <a:srgbClr val="008000"/>
                </a:solidFill>
                <a:latin typeface="Consolas" panose="020B0609020204030204" pitchFamily="49" charset="0"/>
              </a:rPr>
              <a:t>GI_raise</a:t>
            </a:r>
            <a:r>
              <a:rPr lang="en-US" sz="1400" spc="-50" dirty="0">
                <a:solidFill>
                  <a:srgbClr val="008000"/>
                </a:solidFill>
                <a:latin typeface="Consolas" panose="020B0609020204030204" pitchFamily="49" charset="0"/>
              </a:rPr>
              <a:t> (sig=</a:t>
            </a:r>
            <a:r>
              <a:rPr lang="en-US" sz="1400" spc="-50" dirty="0" err="1">
                <a:solidFill>
                  <a:srgbClr val="008000"/>
                </a:solidFill>
                <a:latin typeface="Consolas" panose="020B0609020204030204" pitchFamily="49" charset="0"/>
              </a:rPr>
              <a:t>sig@entry</a:t>
            </a:r>
            <a:r>
              <a:rPr lang="en-US" sz="1400" spc="-50" dirty="0">
                <a:solidFill>
                  <a:srgbClr val="008000"/>
                </a:solidFill>
                <a:latin typeface="Consolas" panose="020B0609020204030204" pitchFamily="49" charset="0"/>
              </a:rPr>
              <a:t>=6) at .../raise.c:50</a:t>
            </a:r>
            <a:endParaRPr lang="en-US" sz="1400" spc="-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spc="-50" dirty="0">
                <a:solidFill>
                  <a:srgbClr val="098658"/>
                </a:solidFill>
                <a:latin typeface="Consolas" panose="020B0609020204030204" pitchFamily="49" charset="0"/>
              </a:rPr>
              <a:t>9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en-US" sz="1400" spc="-50" dirty="0">
                <a:solidFill>
                  <a:srgbClr val="008000"/>
                </a:solidFill>
                <a:latin typeface="Consolas" panose="020B0609020204030204" pitchFamily="49" charset="0"/>
              </a:rPr>
              <a:t> // #1 0x00007ffff7a59859 in __</a:t>
            </a:r>
            <a:r>
              <a:rPr lang="en-US" sz="1400" spc="-50" dirty="0" err="1">
                <a:solidFill>
                  <a:srgbClr val="008000"/>
                </a:solidFill>
                <a:latin typeface="Consolas" panose="020B0609020204030204" pitchFamily="49" charset="0"/>
              </a:rPr>
              <a:t>GI_abort</a:t>
            </a:r>
            <a:r>
              <a:rPr lang="en-US" sz="1400" spc="-50" dirty="0">
                <a:solidFill>
                  <a:srgbClr val="008000"/>
                </a:solidFill>
                <a:latin typeface="Consolas" panose="020B0609020204030204" pitchFamily="49" charset="0"/>
              </a:rPr>
              <a:t> () at abort.c:79</a:t>
            </a:r>
            <a:endParaRPr lang="en-US" sz="1400" spc="-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spc="-5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en-US" sz="1400" spc="-50" dirty="0">
                <a:solidFill>
                  <a:srgbClr val="008000"/>
                </a:solidFill>
                <a:latin typeface="Consolas" panose="020B0609020204030204" pitchFamily="49" charset="0"/>
              </a:rPr>
              <a:t> // ... */</a:t>
            </a:r>
            <a:endParaRPr lang="en-US" sz="1400" spc="-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spc="-50" dirty="0">
                <a:solidFill>
                  <a:srgbClr val="098658"/>
                </a:solidFill>
                <a:latin typeface="Consolas" panose="020B0609020204030204" pitchFamily="49" charset="0"/>
              </a:rPr>
              <a:t>11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400" spc="-50" dirty="0" err="1">
                <a:solidFill>
                  <a:srgbClr val="267F99"/>
                </a:solidFill>
                <a:latin typeface="Consolas" panose="020B0609020204030204" pitchFamily="49" charset="0"/>
              </a:rPr>
              <a:t>Hjson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::Value value0{</a:t>
            </a:r>
            <a:r>
              <a:rPr lang="en-US" sz="1400" spc="-50" dirty="0">
                <a:solidFill>
                  <a:srgbClr val="098658"/>
                </a:solidFill>
                <a:latin typeface="Consolas" panose="020B0609020204030204" pitchFamily="49" charset="0"/>
              </a:rPr>
              <a:t>0.251040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r>
              <a:rPr lang="en-US" sz="1400" spc="-50" dirty="0">
                <a:solidFill>
                  <a:srgbClr val="098658"/>
                </a:solidFill>
                <a:latin typeface="Consolas" panose="020B0609020204030204" pitchFamily="49" charset="0"/>
              </a:rPr>
              <a:t>12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400" spc="-5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 bool1 = </a:t>
            </a:r>
            <a:r>
              <a:rPr lang="en-US" sz="1400" spc="-50" dirty="0">
                <a:solidFill>
                  <a:srgbClr val="001080"/>
                </a:solidFill>
                <a:latin typeface="Consolas" panose="020B0609020204030204" pitchFamily="49" charset="0"/>
              </a:rPr>
              <a:t>value0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spc="-50" dirty="0">
                <a:solidFill>
                  <a:srgbClr val="001080"/>
                </a:solidFill>
                <a:latin typeface="Consolas" panose="020B0609020204030204" pitchFamily="49" charset="0"/>
              </a:rPr>
              <a:t>operator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!=(</a:t>
            </a:r>
            <a:r>
              <a:rPr lang="en-US" sz="1400" spc="-50" dirty="0">
                <a:solidFill>
                  <a:srgbClr val="098658"/>
                </a:solidFill>
                <a:latin typeface="Consolas" panose="020B0609020204030204" pitchFamily="49" charset="0"/>
              </a:rPr>
              <a:t>0.666285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spc="-50" dirty="0">
                <a:solidFill>
                  <a:srgbClr val="098658"/>
                </a:solidFill>
                <a:latin typeface="Consolas" panose="020B0609020204030204" pitchFamily="49" charset="0"/>
              </a:rPr>
              <a:t>13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400" spc="-5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-50" dirty="0">
                <a:solidFill>
                  <a:srgbClr val="001080"/>
                </a:solidFill>
                <a:latin typeface="Consolas" panose="020B0609020204030204" pitchFamily="49" charset="0"/>
              </a:rPr>
              <a:t>char2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spc="-5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1400" spc="-50" dirty="0">
                <a:solidFill>
                  <a:srgbClr val="A31515"/>
                </a:solidFill>
                <a:latin typeface="Consolas" panose="020B0609020204030204" pitchFamily="49" charset="0"/>
              </a:rPr>
              <a:t>""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400" spc="-50" dirty="0">
                <a:solidFill>
                  <a:srgbClr val="098658"/>
                </a:solidFill>
                <a:latin typeface="Consolas" panose="020B0609020204030204" pitchFamily="49" charset="0"/>
              </a:rPr>
              <a:t>14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400" spc="-50" dirty="0" err="1">
                <a:solidFill>
                  <a:srgbClr val="267F99"/>
                </a:solidFill>
                <a:latin typeface="Consolas" panose="020B0609020204030204" pitchFamily="49" charset="0"/>
              </a:rPr>
              <a:t>Hjson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::Value value3 = </a:t>
            </a:r>
            <a:r>
              <a:rPr lang="en-US" sz="1400" spc="-50" dirty="0" err="1">
                <a:solidFill>
                  <a:srgbClr val="267F99"/>
                </a:solidFill>
                <a:latin typeface="Consolas" panose="020B0609020204030204" pitchFamily="49" charset="0"/>
              </a:rPr>
              <a:t>Hjson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spc="-50" dirty="0" err="1">
                <a:solidFill>
                  <a:srgbClr val="795E26"/>
                </a:solidFill>
                <a:latin typeface="Consolas" panose="020B0609020204030204" pitchFamily="49" charset="0"/>
              </a:rPr>
              <a:t>Unmarshal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(char2);</a:t>
            </a:r>
          </a:p>
          <a:p>
            <a:r>
              <a:rPr lang="en-US" sz="1400" spc="-50" dirty="0">
                <a:solidFill>
                  <a:srgbClr val="098658"/>
                </a:solidFill>
                <a:latin typeface="Consolas" panose="020B0609020204030204" pitchFamily="49" charset="0"/>
              </a:rPr>
              <a:t>15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400" spc="-5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-50" dirty="0">
                <a:solidFill>
                  <a:srgbClr val="001080"/>
                </a:solidFill>
                <a:latin typeface="Consolas" panose="020B0609020204030204" pitchFamily="49" charset="0"/>
              </a:rPr>
              <a:t>char4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spc="-5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1400" spc="-50" dirty="0">
                <a:solidFill>
                  <a:srgbClr val="A31515"/>
                </a:solidFill>
                <a:latin typeface="Consolas" panose="020B0609020204030204" pitchFamily="49" charset="0"/>
              </a:rPr>
              <a:t>"h6yA"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400" spc="-50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400" spc="-50" dirty="0" err="1">
                <a:solidFill>
                  <a:srgbClr val="267F99"/>
                </a:solidFill>
                <a:latin typeface="Consolas" panose="020B0609020204030204" pitchFamily="49" charset="0"/>
              </a:rPr>
              <a:t>Hjson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::Value value5 = </a:t>
            </a:r>
            <a:r>
              <a:rPr lang="en-US" sz="1400" spc="-50" dirty="0" err="1">
                <a:solidFill>
                  <a:srgbClr val="267F99"/>
                </a:solidFill>
                <a:latin typeface="Consolas" panose="020B0609020204030204" pitchFamily="49" charset="0"/>
              </a:rPr>
              <a:t>Hjson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spc="-50" dirty="0" err="1">
                <a:solidFill>
                  <a:srgbClr val="795E26"/>
                </a:solidFill>
                <a:latin typeface="Consolas" panose="020B0609020204030204" pitchFamily="49" charset="0"/>
              </a:rPr>
              <a:t>Unmarshal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(char2);</a:t>
            </a:r>
          </a:p>
          <a:p>
            <a:r>
              <a:rPr lang="en-US" sz="1400" spc="-50" dirty="0">
                <a:solidFill>
                  <a:srgbClr val="098658"/>
                </a:solidFill>
                <a:latin typeface="Consolas" panose="020B0609020204030204" pitchFamily="49" charset="0"/>
              </a:rPr>
              <a:t>17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en-US" sz="1400" spc="-50" dirty="0">
                <a:solidFill>
                  <a:srgbClr val="008000"/>
                </a:solidFill>
                <a:latin typeface="Consolas" panose="020B0609020204030204" pitchFamily="49" charset="0"/>
              </a:rPr>
              <a:t>     /* PROGRAM CRASHED AT THE EXACT LINE BELOW */</a:t>
            </a:r>
            <a:endParaRPr lang="en-US" sz="1400" spc="-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spc="-50" dirty="0">
                <a:solidFill>
                  <a:srgbClr val="098658"/>
                </a:solidFill>
                <a:latin typeface="Consolas" panose="020B0609020204030204" pitchFamily="49" charset="0"/>
              </a:rPr>
              <a:t>18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400" spc="-5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 bool6 = </a:t>
            </a:r>
            <a:r>
              <a:rPr lang="en-US" sz="1400" spc="-50" dirty="0">
                <a:solidFill>
                  <a:srgbClr val="001080"/>
                </a:solidFill>
                <a:latin typeface="Consolas" panose="020B0609020204030204" pitchFamily="49" charset="0"/>
              </a:rPr>
              <a:t>value5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spc="-50" dirty="0">
                <a:solidFill>
                  <a:srgbClr val="795E26"/>
                </a:solidFill>
                <a:latin typeface="Consolas" panose="020B0609020204030204" pitchFamily="49" charset="0"/>
              </a:rPr>
              <a:t>deep_equal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(value3);</a:t>
            </a:r>
          </a:p>
          <a:p>
            <a:r>
              <a:rPr lang="en-US" sz="1400" spc="-50" dirty="0">
                <a:solidFill>
                  <a:srgbClr val="098658"/>
                </a:solidFill>
                <a:latin typeface="Consolas" panose="020B0609020204030204" pitchFamily="49" charset="0"/>
              </a:rPr>
              <a:t>19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400" spc="-50" dirty="0" err="1">
                <a:solidFill>
                  <a:srgbClr val="267F99"/>
                </a:solidFill>
                <a:latin typeface="Consolas" panose="020B0609020204030204" pitchFamily="49" charset="0"/>
              </a:rPr>
              <a:t>Hjson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::Value value7 = </a:t>
            </a:r>
            <a:r>
              <a:rPr lang="en-US" sz="1400" spc="-50" dirty="0" err="1">
                <a:solidFill>
                  <a:srgbClr val="267F99"/>
                </a:solidFill>
                <a:latin typeface="Consolas" panose="020B0609020204030204" pitchFamily="49" charset="0"/>
              </a:rPr>
              <a:t>Hjson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spc="-50" dirty="0" err="1">
                <a:solidFill>
                  <a:srgbClr val="795E26"/>
                </a:solidFill>
                <a:latin typeface="Consolas" panose="020B0609020204030204" pitchFamily="49" charset="0"/>
              </a:rPr>
              <a:t>Unmarshal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spc="-50" dirty="0" err="1">
                <a:solidFill>
                  <a:srgbClr val="0000FF"/>
                </a:solidFill>
                <a:latin typeface="Consolas" panose="020B0609020204030204" pitchFamily="49" charset="0"/>
              </a:rPr>
              <a:t>nullptr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spc="-50" dirty="0">
                <a:solidFill>
                  <a:srgbClr val="098658"/>
                </a:solidFill>
                <a:latin typeface="Consolas" panose="020B0609020204030204" pitchFamily="49" charset="0"/>
              </a:rPr>
              <a:t>50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spc="-50" dirty="0">
                <a:solidFill>
                  <a:srgbClr val="098658"/>
                </a:solidFill>
                <a:latin typeface="Consolas" panose="020B0609020204030204" pitchFamily="49" charset="0"/>
              </a:rPr>
              <a:t>20</a:t>
            </a:r>
            <a:r>
              <a:rPr lang="en-US" sz="1400" spc="-50" dirty="0">
                <a:solidFill>
                  <a:srgbClr val="000000"/>
                </a:solidFill>
                <a:latin typeface="Consolas" panose="020B0609020204030204" pitchFamily="49" charset="0"/>
              </a:rPr>
              <a:t>:     ... }</a:t>
            </a:r>
            <a:endParaRPr lang="en-US" sz="1400" b="0" spc="-5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ACC140-0F50-4932-9821-DC6F745F9DA1}"/>
              </a:ext>
            </a:extLst>
          </p:cNvPr>
          <p:cNvSpPr txBox="1"/>
          <p:nvPr/>
        </p:nvSpPr>
        <p:spPr>
          <a:xfrm>
            <a:off x="7275501" y="2704911"/>
            <a:ext cx="4218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root cause of e8f8693 fix was</a:t>
            </a:r>
          </a:p>
          <a:p>
            <a:r>
              <a:rPr lang="en-US" dirty="0"/>
              <a:t>an off-by-one error in </a:t>
            </a:r>
            <a:r>
              <a:rPr lang="en-US" dirty="0" err="1">
                <a:latin typeface="+mj-lt"/>
              </a:rPr>
              <a:t>deep_equal</a:t>
            </a:r>
            <a:r>
              <a:rPr lang="en-US" dirty="0"/>
              <a:t> method</a:t>
            </a:r>
          </a:p>
          <a:p>
            <a:r>
              <a:rPr lang="en-US" dirty="0"/>
              <a:t>when it is invoked on an empty map</a:t>
            </a:r>
          </a:p>
          <a:p>
            <a:r>
              <a:rPr lang="en-US" dirty="0"/>
              <a:t>(or empty vector).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019338-3A9E-44CE-8D51-4C8F766C706C}"/>
              </a:ext>
            </a:extLst>
          </p:cNvPr>
          <p:cNvSpPr txBox="1"/>
          <p:nvPr/>
        </p:nvSpPr>
        <p:spPr>
          <a:xfrm>
            <a:off x="7275501" y="1897970"/>
            <a:ext cx="4346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the crash environment, CITRUS detected</a:t>
            </a:r>
          </a:p>
          <a:p>
            <a:r>
              <a:rPr lang="en-US" dirty="0"/>
              <a:t>the crash bug in </a:t>
            </a:r>
            <a:r>
              <a:rPr lang="en-US" dirty="0">
                <a:latin typeface="Consolas" panose="020B0609020204030204" pitchFamily="49" charset="0"/>
              </a:rPr>
              <a:t>e8f8693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1E7C3-1B98-41A4-A2EF-7A9122C8CD06}"/>
              </a:ext>
            </a:extLst>
          </p:cNvPr>
          <p:cNvSpPr txBox="1"/>
          <p:nvPr/>
        </p:nvSpPr>
        <p:spPr>
          <a:xfrm>
            <a:off x="7275501" y="4878504"/>
            <a:ext cx="4615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L18, CITRUS invoked </a:t>
            </a:r>
            <a:r>
              <a:rPr lang="en-US" dirty="0" err="1">
                <a:latin typeface="+mj-lt"/>
              </a:rPr>
              <a:t>deep_equal</a:t>
            </a:r>
            <a:r>
              <a:rPr lang="en-US" dirty="0"/>
              <a:t> on</a:t>
            </a:r>
          </a:p>
          <a:p>
            <a:r>
              <a:rPr lang="en-US" dirty="0">
                <a:latin typeface="+mj-lt"/>
              </a:rPr>
              <a:t>value3</a:t>
            </a:r>
            <a:r>
              <a:rPr lang="en-US" dirty="0"/>
              <a:t> and </a:t>
            </a:r>
            <a:r>
              <a:rPr lang="en-US" dirty="0">
                <a:latin typeface="+mj-lt"/>
              </a:rPr>
              <a:t>value5</a:t>
            </a:r>
            <a:r>
              <a:rPr lang="en-US" dirty="0"/>
              <a:t>, which triggered the crash.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29623C-632A-4544-98DD-67DAFC8270BA}"/>
              </a:ext>
            </a:extLst>
          </p:cNvPr>
          <p:cNvSpPr txBox="1"/>
          <p:nvPr/>
        </p:nvSpPr>
        <p:spPr>
          <a:xfrm>
            <a:off x="7285151" y="4068996"/>
            <a:ext cx="4327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L14 &amp; L16, CITRUS created empty maps</a:t>
            </a:r>
          </a:p>
          <a:p>
            <a:r>
              <a:rPr lang="en-US" dirty="0"/>
              <a:t>in </a:t>
            </a:r>
            <a:r>
              <a:rPr lang="en-US" dirty="0">
                <a:latin typeface="+mj-lt"/>
              </a:rPr>
              <a:t>value3</a:t>
            </a:r>
            <a:r>
              <a:rPr lang="en-US" dirty="0"/>
              <a:t> and </a:t>
            </a:r>
            <a:r>
              <a:rPr lang="en-US" dirty="0">
                <a:latin typeface="+mj-lt"/>
              </a:rPr>
              <a:t>value5</a:t>
            </a:r>
            <a:r>
              <a:rPr lang="en-US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3CC146-C1D8-4AB2-B665-5765868B71AE}"/>
              </a:ext>
            </a:extLst>
          </p:cNvPr>
          <p:cNvSpPr/>
          <p:nvPr/>
        </p:nvSpPr>
        <p:spPr>
          <a:xfrm>
            <a:off x="7285151" y="5688591"/>
            <a:ext cx="4515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CITRUS also highlights the corresponding </a:t>
            </a:r>
          </a:p>
          <a:p>
            <a:r>
              <a:rPr lang="en-US" dirty="0"/>
              <a:t>line where the crash occurred.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F231443-802D-4D7F-A483-CDC5E043914F}"/>
              </a:ext>
            </a:extLst>
          </p:cNvPr>
          <p:cNvCxnSpPr/>
          <p:nvPr/>
        </p:nvCxnSpPr>
        <p:spPr>
          <a:xfrm rot="10800000" flipV="1">
            <a:off x="5773783" y="4406537"/>
            <a:ext cx="1375954" cy="400594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A52E7A87-82A3-42BE-943C-7785BA0D6D6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73783" y="4406536"/>
            <a:ext cx="1375955" cy="856343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799FF63-DBE9-49A0-B195-376F9A57E2DB}"/>
              </a:ext>
            </a:extLst>
          </p:cNvPr>
          <p:cNvSpPr/>
          <p:nvPr/>
        </p:nvSpPr>
        <p:spPr>
          <a:xfrm>
            <a:off x="522514" y="4715327"/>
            <a:ext cx="5251267" cy="2122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C66680-07BF-42EF-91BE-2F0931C7266C}"/>
              </a:ext>
            </a:extLst>
          </p:cNvPr>
          <p:cNvSpPr/>
          <p:nvPr/>
        </p:nvSpPr>
        <p:spPr>
          <a:xfrm>
            <a:off x="522514" y="5150984"/>
            <a:ext cx="5251267" cy="2122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D4EA7B-7B2E-4B1F-8991-BBE2952D949D}"/>
              </a:ext>
            </a:extLst>
          </p:cNvPr>
          <p:cNvSpPr/>
          <p:nvPr/>
        </p:nvSpPr>
        <p:spPr>
          <a:xfrm>
            <a:off x="522514" y="5586641"/>
            <a:ext cx="5251267" cy="2122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7A430-D85B-4F7C-9E82-F100A92A9FA5}"/>
              </a:ext>
            </a:extLst>
          </p:cNvPr>
          <p:cNvSpPr/>
          <p:nvPr/>
        </p:nvSpPr>
        <p:spPr>
          <a:xfrm>
            <a:off x="522514" y="5359397"/>
            <a:ext cx="5251267" cy="2122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785FD0CB-8642-4F63-961F-ADA28D908EC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73785" y="5201669"/>
            <a:ext cx="1375953" cy="489382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85BAA989-762A-4C6E-B561-1F07DA4A5D56}"/>
              </a:ext>
            </a:extLst>
          </p:cNvPr>
          <p:cNvCxnSpPr>
            <a:cxnSpLocks/>
          </p:cNvCxnSpPr>
          <p:nvPr/>
        </p:nvCxnSpPr>
        <p:spPr>
          <a:xfrm rot="10800000">
            <a:off x="5773781" y="5465534"/>
            <a:ext cx="1375958" cy="588953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092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2A8B-D6EA-40A1-97D4-831EEB246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List of Handled </a:t>
            </a:r>
            <a:br>
              <a:rPr lang="en-US" dirty="0"/>
            </a:br>
            <a:r>
              <a:rPr lang="en-US" sz="4900" dirty="0"/>
              <a:t>STL Classes (23 Types)</a:t>
            </a:r>
            <a:br>
              <a:rPr lang="en-US" dirty="0"/>
            </a:br>
            <a:r>
              <a:rPr lang="en-US" sz="2200" dirty="0"/>
              <a:t>Source: https://en.cppreference.com/w/cpp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F6CAB-AC8D-429C-BDAD-0152EEEF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E06F-DA60-4784-8B67-01C6E9F6AD2D}" type="slidenum">
              <a:rPr lang="en-US" smtClean="0"/>
              <a:t>32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5D8578-4E4A-4431-9BBA-BDBCAC305A2E}"/>
              </a:ext>
            </a:extLst>
          </p:cNvPr>
          <p:cNvSpPr/>
          <p:nvPr/>
        </p:nvSpPr>
        <p:spPr>
          <a:xfrm>
            <a:off x="1097280" y="1838976"/>
            <a:ext cx="354530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Containers (16)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std::vector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std::deque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std::</a:t>
            </a:r>
            <a:r>
              <a:rPr lang="en-US" sz="1600" dirty="0" err="1">
                <a:latin typeface="Consolas" panose="020B0609020204030204" pitchFamily="49" charset="0"/>
              </a:rPr>
              <a:t>forward_list</a:t>
            </a:r>
            <a:endParaRPr lang="en-US" sz="1600" dirty="0">
              <a:latin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std::list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std::stack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std::queue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std::</a:t>
            </a:r>
            <a:r>
              <a:rPr lang="en-US" sz="1600" dirty="0" err="1">
                <a:latin typeface="Consolas" panose="020B0609020204030204" pitchFamily="49" charset="0"/>
              </a:rPr>
              <a:t>priority_queue</a:t>
            </a:r>
            <a:endParaRPr lang="en-US" sz="1600" dirty="0">
              <a:latin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std::set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std::multiset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std::</a:t>
            </a:r>
            <a:r>
              <a:rPr lang="en-US" sz="1600" dirty="0" err="1">
                <a:latin typeface="Consolas" panose="020B0609020204030204" pitchFamily="49" charset="0"/>
              </a:rPr>
              <a:t>unordered_set</a:t>
            </a:r>
            <a:endParaRPr lang="en-US" sz="1600" dirty="0">
              <a:latin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std::</a:t>
            </a:r>
            <a:r>
              <a:rPr lang="en-US" sz="1600" dirty="0" err="1">
                <a:latin typeface="Consolas" panose="020B0609020204030204" pitchFamily="49" charset="0"/>
              </a:rPr>
              <a:t>unordered_multiset</a:t>
            </a:r>
            <a:endParaRPr lang="en-US" sz="1600" dirty="0">
              <a:latin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std::map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std::multimap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std::</a:t>
            </a:r>
            <a:r>
              <a:rPr lang="en-US" sz="1600" dirty="0" err="1">
                <a:latin typeface="Consolas" panose="020B0609020204030204" pitchFamily="49" charset="0"/>
              </a:rPr>
              <a:t>unordered_map</a:t>
            </a:r>
            <a:endParaRPr lang="en-US" sz="1600" dirty="0">
              <a:latin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std::</a:t>
            </a:r>
            <a:r>
              <a:rPr lang="en-US" sz="1600" dirty="0" err="1">
                <a:latin typeface="Consolas" panose="020B0609020204030204" pitchFamily="49" charset="0"/>
              </a:rPr>
              <a:t>unordered_multimap</a:t>
            </a:r>
            <a:endParaRPr lang="en-US" sz="1600" dirty="0">
              <a:latin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std::array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24E6F0-641F-409E-BD01-D86E643D946A}"/>
              </a:ext>
            </a:extLst>
          </p:cNvPr>
          <p:cNvSpPr/>
          <p:nvPr/>
        </p:nvSpPr>
        <p:spPr>
          <a:xfrm>
            <a:off x="6096000" y="1838976"/>
            <a:ext cx="35453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Utility (2)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std::pair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std::tuple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A38CB2-4CED-4096-8D0C-306224A16A31}"/>
              </a:ext>
            </a:extLst>
          </p:cNvPr>
          <p:cNvSpPr/>
          <p:nvPr/>
        </p:nvSpPr>
        <p:spPr>
          <a:xfrm>
            <a:off x="6096000" y="2991877"/>
            <a:ext cx="35453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Strings (3)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std::</a:t>
            </a:r>
            <a:r>
              <a:rPr lang="en-US" sz="1600" dirty="0" err="1">
                <a:latin typeface="Consolas" panose="020B0609020204030204" pitchFamily="49" charset="0"/>
              </a:rPr>
              <a:t>basic_string</a:t>
            </a:r>
            <a:endParaRPr lang="en-US" sz="1600" dirty="0">
              <a:latin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std::string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std::</a:t>
            </a:r>
            <a:r>
              <a:rPr lang="en-US" sz="1600" dirty="0" err="1">
                <a:latin typeface="Consolas" panose="020B0609020204030204" pitchFamily="49" charset="0"/>
              </a:rPr>
              <a:t>wstring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15EE58-246F-4E8E-BB92-D22292148BCB}"/>
              </a:ext>
            </a:extLst>
          </p:cNvPr>
          <p:cNvSpPr/>
          <p:nvPr/>
        </p:nvSpPr>
        <p:spPr>
          <a:xfrm>
            <a:off x="6096000" y="4323406"/>
            <a:ext cx="35453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Smart Pointers (2)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std::</a:t>
            </a:r>
            <a:r>
              <a:rPr lang="en-US" sz="1600" dirty="0" err="1">
                <a:latin typeface="Consolas" panose="020B0609020204030204" pitchFamily="49" charset="0"/>
              </a:rPr>
              <a:t>unique_ptr</a:t>
            </a:r>
            <a:endParaRPr lang="en-US" sz="1600" dirty="0">
              <a:latin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std::</a:t>
            </a:r>
            <a:r>
              <a:rPr lang="en-US" sz="1600" dirty="0" err="1">
                <a:latin typeface="Consolas" panose="020B0609020204030204" pitchFamily="49" charset="0"/>
              </a:rPr>
              <a:t>shared_ptr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1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F3E6A-8EA1-4751-90E6-C67139FFB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Thesis Statement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FBF73-932B-433C-9F29-0E46FBED7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916680"/>
            <a:ext cx="10058400" cy="19524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</a:rPr>
              <a:t>There has been 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only very few</a:t>
            </a:r>
            <a:r>
              <a:rPr lang="en-US" sz="1800" dirty="0">
                <a:solidFill>
                  <a:schemeClr val="tx1"/>
                </a:solidFill>
              </a:rPr>
              <a:t> existing tools to automatically generate unit tests for C++ programs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due to the 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notoriously highly-complex C++ language features</a:t>
            </a:r>
            <a:r>
              <a:rPr lang="en-US" sz="1800" dirty="0">
                <a:solidFill>
                  <a:schemeClr val="tx1"/>
                </a:solidFill>
              </a:rPr>
              <a:t>, such as: template instantiation,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complex STL classes, implicit constructors, and so on.</a:t>
            </a:r>
          </a:p>
          <a:p>
            <a:pPr>
              <a:lnSpc>
                <a:spcPct val="11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A8829-74B3-440A-9FDA-19D35509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402974C-A440-48CC-A029-27B147AD100C}"/>
              </a:ext>
            </a:extLst>
          </p:cNvPr>
          <p:cNvSpPr/>
          <p:nvPr/>
        </p:nvSpPr>
        <p:spPr>
          <a:xfrm>
            <a:off x="1777117" y="2583511"/>
            <a:ext cx="8698726" cy="1129748"/>
          </a:xfrm>
          <a:prstGeom prst="roundRect">
            <a:avLst>
              <a:gd name="adj" fmla="val 962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en-US" b="1" u="sng" dirty="0">
                <a:solidFill>
                  <a:schemeClr val="tx1"/>
                </a:solidFill>
                <a:latin typeface="+mj-lt"/>
              </a:rPr>
              <a:t>An automated testing tool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based on method call sequence generation </a:t>
            </a:r>
          </a:p>
          <a:p>
            <a:pPr algn="ctr"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</a:rPr>
              <a:t>can </a:t>
            </a:r>
            <a:r>
              <a:rPr lang="en-US" b="1" u="sng" dirty="0">
                <a:solidFill>
                  <a:schemeClr val="tx1"/>
                </a:solidFill>
                <a:latin typeface="+mj-lt"/>
              </a:rPr>
              <a:t>generate high-coverage test cases for C++ programs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that address the notoriously</a:t>
            </a:r>
          </a:p>
          <a:p>
            <a:pPr algn="ctr">
              <a:spcAft>
                <a:spcPts val="200"/>
              </a:spcAft>
            </a:pPr>
            <a:r>
              <a:rPr lang="en-US" b="1" u="sng" dirty="0">
                <a:solidFill>
                  <a:schemeClr val="tx1"/>
                </a:solidFill>
                <a:latin typeface="+mj-lt"/>
              </a:rPr>
              <a:t>high complexity of C++ language features in unit-level testing context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0E3F52-2E99-46AF-80C9-75363D50C067}"/>
              </a:ext>
            </a:extLst>
          </p:cNvPr>
          <p:cNvSpPr txBox="1"/>
          <p:nvPr/>
        </p:nvSpPr>
        <p:spPr>
          <a:xfrm>
            <a:off x="1097280" y="2112929"/>
            <a:ext cx="554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thesis statement for this work is written as follows:</a:t>
            </a:r>
          </a:p>
        </p:txBody>
      </p:sp>
    </p:spTree>
    <p:extLst>
      <p:ext uri="{BB962C8B-B14F-4D97-AF65-F5344CB8AC3E}">
        <p14:creationId xmlns:p14="http://schemas.microsoft.com/office/powerpoint/2010/main" val="123540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5CDE1-1A35-4174-AB08-7BA9A77B5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700" dirty="0">
                <a:solidFill>
                  <a:schemeClr val="accent1"/>
                </a:solidFill>
              </a:rPr>
              <a:t>CITRUS</a:t>
            </a:r>
            <a:r>
              <a:rPr lang="en-US" sz="4700" dirty="0"/>
              <a:t>: </a:t>
            </a:r>
            <a:r>
              <a:rPr lang="en-US" sz="4700" dirty="0">
                <a:solidFill>
                  <a:schemeClr val="accent1"/>
                </a:solidFill>
              </a:rPr>
              <a:t>C</a:t>
            </a:r>
            <a:r>
              <a:rPr lang="en-US" sz="4700" dirty="0"/>
              <a:t>++ </a:t>
            </a:r>
            <a:r>
              <a:rPr lang="en-US" sz="4700" dirty="0" err="1"/>
              <a:t>Un</a:t>
            </a:r>
            <a:r>
              <a:rPr lang="en-US" sz="4700" dirty="0" err="1">
                <a:solidFill>
                  <a:schemeClr val="accent1"/>
                </a:solidFill>
              </a:rPr>
              <a:t>I</a:t>
            </a:r>
            <a:r>
              <a:rPr lang="en-US" sz="4700" dirty="0" err="1"/>
              <a:t>t</a:t>
            </a:r>
            <a:r>
              <a:rPr lang="en-US" sz="4700" dirty="0"/>
              <a:t> </a:t>
            </a:r>
            <a:r>
              <a:rPr lang="en-US" sz="4700" dirty="0">
                <a:solidFill>
                  <a:schemeClr val="accent1"/>
                </a:solidFill>
              </a:rPr>
              <a:t>T</a:t>
            </a:r>
            <a:r>
              <a:rPr lang="en-US" sz="4700" dirty="0"/>
              <a:t>esting </a:t>
            </a:r>
            <a:br>
              <a:rPr lang="en-US" sz="4700" dirty="0"/>
            </a:br>
            <a:r>
              <a:rPr lang="en-US" sz="4700" dirty="0"/>
              <a:t>for </a:t>
            </a:r>
            <a:r>
              <a:rPr lang="en-US" sz="4700" dirty="0">
                <a:solidFill>
                  <a:schemeClr val="accent1"/>
                </a:solidFill>
              </a:rPr>
              <a:t>R</a:t>
            </a:r>
            <a:r>
              <a:rPr lang="en-US" sz="4700" dirty="0"/>
              <a:t>eliable and </a:t>
            </a:r>
            <a:r>
              <a:rPr lang="en-US" sz="4700" dirty="0">
                <a:solidFill>
                  <a:schemeClr val="accent1"/>
                </a:solidFill>
              </a:rPr>
              <a:t>U</a:t>
            </a:r>
            <a:r>
              <a:rPr lang="en-US" sz="4700" dirty="0"/>
              <a:t>sable </a:t>
            </a:r>
            <a:r>
              <a:rPr lang="en-US" sz="4700" dirty="0">
                <a:solidFill>
                  <a:schemeClr val="accent1"/>
                </a:solidFill>
              </a:rPr>
              <a:t>S</a:t>
            </a:r>
            <a:r>
              <a:rPr lang="en-US" sz="4700" dirty="0"/>
              <a:t>oftware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32E38-A0D6-43A2-AA75-B629CFD9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BA524B2-E17F-4726-B9EF-62187F175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2028389"/>
              </p:ext>
            </p:extLst>
          </p:nvPr>
        </p:nvGraphicFramePr>
        <p:xfrm>
          <a:off x="1490980" y="1845734"/>
          <a:ext cx="2082800" cy="4240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3D981F0-F60D-4D90-A6AE-553347353DF3}"/>
                  </a:ext>
                </a:extLst>
              </p:cNvPr>
              <p:cNvSpPr/>
              <p:nvPr/>
            </p:nvSpPr>
            <p:spPr>
              <a:xfrm>
                <a:off x="3680460" y="1845734"/>
                <a:ext cx="6637020" cy="1059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CITRUS receives the source code of a target C++ program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:br>
                  <a:rPr lang="en-US" dirty="0"/>
                </a:br>
                <a:r>
                  <a:rPr lang="en-US" dirty="0"/>
                  <a:t>it </a:t>
                </a:r>
                <a:r>
                  <a:rPr lang="en-US" b="1" dirty="0">
                    <a:latin typeface="+mj-lt"/>
                  </a:rPr>
                  <a:t>automatically generates test driver </a:t>
                </a:r>
                <a:r>
                  <a:rPr lang="en-US" dirty="0"/>
                  <a:t>files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each of which consists of various method calls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3D981F0-F60D-4D90-A6AE-553347353D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460" y="1845734"/>
                <a:ext cx="6637020" cy="1059521"/>
              </a:xfrm>
              <a:prstGeom prst="rect">
                <a:avLst/>
              </a:prstGeom>
              <a:blipFill>
                <a:blip r:embed="rId7"/>
                <a:stretch>
                  <a:fillRect l="-826" t="-575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567EF27-15B0-4BBB-8FDC-15E37D18F25E}"/>
                  </a:ext>
                </a:extLst>
              </p:cNvPr>
              <p:cNvSpPr/>
              <p:nvPr/>
            </p:nvSpPr>
            <p:spPr>
              <a:xfrm>
                <a:off x="3680460" y="3270251"/>
                <a:ext cx="6637020" cy="1321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Then, CITRUS generates more diverse test drivers by </a:t>
                </a:r>
                <a:r>
                  <a:rPr lang="en-US" b="1" dirty="0">
                    <a:latin typeface="+mj-lt"/>
                  </a:rPr>
                  <a:t>mutating the test driver code</a:t>
                </a:r>
                <a:r>
                  <a:rPr lang="en-US" dirty="0"/>
                  <a:t> to increase the test coverage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In other words, CITRUS explores diverse states of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/>
                  <a:t> by executing various method sequences of functions in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/>
                  <a:t>.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567EF27-15B0-4BBB-8FDC-15E37D18F2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460" y="3270251"/>
                <a:ext cx="6637020" cy="1321387"/>
              </a:xfrm>
              <a:prstGeom prst="rect">
                <a:avLst/>
              </a:prstGeom>
              <a:blipFill>
                <a:blip r:embed="rId8"/>
                <a:stretch>
                  <a:fillRect l="-826" r="-643" b="-5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698B5E6-25A3-47A8-BDB6-43FAE4C0ABA4}"/>
                  </a:ext>
                </a:extLst>
              </p:cNvPr>
              <p:cNvSpPr/>
              <p:nvPr/>
            </p:nvSpPr>
            <p:spPr>
              <a:xfrm>
                <a:off x="3680460" y="4987714"/>
                <a:ext cx="6637020" cy="1059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In addition, CITRUS improves the test coverage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further by </a:t>
                </a:r>
                <a:r>
                  <a:rPr lang="en-US" b="1" dirty="0">
                    <a:latin typeface="+mj-lt"/>
                  </a:rPr>
                  <a:t>applying </a:t>
                </a:r>
                <a:r>
                  <a:rPr lang="en-US" sz="1600" b="1" dirty="0" err="1">
                    <a:latin typeface="Consolas" panose="020B0609020204030204" pitchFamily="49" charset="0"/>
                  </a:rPr>
                  <a:t>libfuzzer</a:t>
                </a:r>
                <a:r>
                  <a:rPr lang="en-US" dirty="0"/>
                  <a:t> to change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's state by mutating arguments of the methods.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698B5E6-25A3-47A8-BDB6-43FAE4C0A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460" y="4987714"/>
                <a:ext cx="6637020" cy="1059521"/>
              </a:xfrm>
              <a:prstGeom prst="rect">
                <a:avLst/>
              </a:prstGeom>
              <a:blipFill>
                <a:blip r:embed="rId9"/>
                <a:stretch>
                  <a:fillRect l="-826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D0671D4-D5E3-4872-A9BE-D68B14C4C1C7}"/>
              </a:ext>
            </a:extLst>
          </p:cNvPr>
          <p:cNvSpPr txBox="1"/>
          <p:nvPr/>
        </p:nvSpPr>
        <p:spPr>
          <a:xfrm>
            <a:off x="1097280" y="-29194"/>
            <a:ext cx="3189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Proposed Approach</a:t>
            </a:r>
          </a:p>
        </p:txBody>
      </p:sp>
    </p:spTree>
    <p:extLst>
      <p:ext uri="{BB962C8B-B14F-4D97-AF65-F5344CB8AC3E}">
        <p14:creationId xmlns:p14="http://schemas.microsoft.com/office/powerpoint/2010/main" val="2807175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2CF3-A8E8-44EE-BE32-835F6181A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2064A-12A1-485C-B5DF-E297F68F9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CITRUS generates test cases on real-world C++ programs in </a:t>
            </a:r>
            <a:r>
              <a:rPr lang="en-US" b="1" u="sng" dirty="0">
                <a:latin typeface="+mj-lt"/>
              </a:rPr>
              <a:t>fully-automated</a:t>
            </a:r>
            <a:r>
              <a:rPr lang="en-US" dirty="0"/>
              <a:t> manner.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CITRUS is </a:t>
            </a:r>
            <a:r>
              <a:rPr lang="en-US" b="1" u="sng" dirty="0">
                <a:latin typeface="+mj-lt"/>
              </a:rPr>
              <a:t>one of the very few tools</a:t>
            </a:r>
            <a:r>
              <a:rPr lang="en-US" dirty="0">
                <a:latin typeface="+mj-lt"/>
              </a:rPr>
              <a:t> </a:t>
            </a:r>
            <a:r>
              <a:rPr lang="en-US" dirty="0"/>
              <a:t>that can automatically generate unit-level test cases due to the high complexity of C++ language features.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CITRUS achieved </a:t>
            </a:r>
            <a:r>
              <a:rPr lang="en-US" b="1" u="sng" dirty="0">
                <a:latin typeface="+mj-lt"/>
              </a:rPr>
              <a:t>high testing effectiveness</a:t>
            </a:r>
            <a:r>
              <a:rPr lang="en-US" dirty="0"/>
              <a:t> (up to 95% for line coverage and 79% for branch coverage) </a:t>
            </a:r>
            <a:r>
              <a:rPr lang="en-US" b="1" u="sng" dirty="0">
                <a:latin typeface="+mj-lt"/>
              </a:rPr>
              <a:t>and testing efficiency</a:t>
            </a:r>
            <a:r>
              <a:rPr lang="en-US" dirty="0">
                <a:latin typeface="+mj-lt"/>
              </a:rPr>
              <a:t> </a:t>
            </a:r>
            <a:r>
              <a:rPr lang="en-US" dirty="0"/>
              <a:t>(saving up to 14.6 hours in average by applying </a:t>
            </a:r>
            <a:r>
              <a:rPr lang="en-US" dirty="0" err="1"/>
              <a:t>libfuzzer</a:t>
            </a:r>
            <a:r>
              <a:rPr lang="en-US" dirty="0"/>
              <a:t> fuzzing after the method sequence generation stage).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 have reported </a:t>
            </a:r>
            <a:r>
              <a:rPr lang="en-US" b="1" u="sng" dirty="0">
                <a:latin typeface="+mj-lt"/>
              </a:rPr>
              <a:t>a case study</a:t>
            </a:r>
            <a:r>
              <a:rPr lang="en-US" dirty="0">
                <a:latin typeface="+mj-lt"/>
              </a:rPr>
              <a:t> </a:t>
            </a:r>
            <a:r>
              <a:rPr lang="en-US" dirty="0"/>
              <a:t>to demonstrate </a:t>
            </a:r>
            <a:r>
              <a:rPr lang="en-US" b="1" u="sng" dirty="0">
                <a:latin typeface="+mj-lt"/>
              </a:rPr>
              <a:t>how CITRUS detects real crash bugs</a:t>
            </a:r>
            <a:r>
              <a:rPr lang="en-US" dirty="0">
                <a:latin typeface="+mj-lt"/>
              </a:rPr>
              <a:t> </a:t>
            </a:r>
            <a:r>
              <a:rPr lang="en-US" dirty="0"/>
              <a:t>on C++ programs, which remains as a challenging task in automated unit-level testing due to its proneness to false alarms.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CITRUS has been made as an </a:t>
            </a:r>
            <a:r>
              <a:rPr lang="en-US" b="1" u="sng" dirty="0">
                <a:latin typeface="+mj-lt"/>
              </a:rPr>
              <a:t>open-source tool</a:t>
            </a:r>
            <a:r>
              <a:rPr lang="en-US" dirty="0"/>
              <a:t>, which is available at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https://github.com/swtv-kaist/CITRUS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DEC0B-0458-42AA-A736-3E921268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94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AAFC2-909F-4FC2-BF3F-EA00B5E1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8E21C-9A1F-4E5C-9493-3498755FD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0754" y="1845734"/>
            <a:ext cx="5484925" cy="402336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Arbitrary method call sequence ordering affects the program executions.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3C7B1-39FB-4C78-AF2B-AE605528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928BF9-D266-4EE1-9313-7384700F0019}"/>
              </a:ext>
            </a:extLst>
          </p:cNvPr>
          <p:cNvSpPr/>
          <p:nvPr/>
        </p:nvSpPr>
        <p:spPr>
          <a:xfrm>
            <a:off x="263994" y="2215066"/>
            <a:ext cx="5192909" cy="4031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Stack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public: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(T item)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==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GrowCap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   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Enlarge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...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9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IsEmpty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throw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bad_call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...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&lt;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ShrinkCap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		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Shrink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}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};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729724-564E-4619-BD49-7014CD138F7C}"/>
              </a:ext>
            </a:extLst>
          </p:cNvPr>
          <p:cNvSpPr txBox="1"/>
          <p:nvPr/>
        </p:nvSpPr>
        <p:spPr>
          <a:xfrm>
            <a:off x="263994" y="1845734"/>
            <a:ext cx="467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the following code snippet of </a:t>
            </a:r>
            <a:r>
              <a:rPr lang="en-US" dirty="0">
                <a:latin typeface="+mj-lt"/>
              </a:rPr>
              <a:t>Stack</a:t>
            </a:r>
            <a:r>
              <a:rPr lang="en-US" dirty="0"/>
              <a:t>: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1409686-5885-4E86-825A-DC674854D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348304"/>
              </p:ext>
            </p:extLst>
          </p:nvPr>
        </p:nvGraphicFramePr>
        <p:xfrm>
          <a:off x="5604386" y="2599884"/>
          <a:ext cx="5551293" cy="348151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14832">
                  <a:extLst>
                    <a:ext uri="{9D8B030D-6E8A-4147-A177-3AD203B41FA5}">
                      <a16:colId xmlns:a16="http://schemas.microsoft.com/office/drawing/2014/main" val="22585614"/>
                    </a:ext>
                  </a:extLst>
                </a:gridCol>
                <a:gridCol w="1207372">
                  <a:extLst>
                    <a:ext uri="{9D8B030D-6E8A-4147-A177-3AD203B41FA5}">
                      <a16:colId xmlns:a16="http://schemas.microsoft.com/office/drawing/2014/main" val="3693310005"/>
                    </a:ext>
                  </a:extLst>
                </a:gridCol>
                <a:gridCol w="3329089">
                  <a:extLst>
                    <a:ext uri="{9D8B030D-6E8A-4147-A177-3AD203B41FA5}">
                      <a16:colId xmlns:a16="http://schemas.microsoft.com/office/drawing/2014/main" val="214726487"/>
                    </a:ext>
                  </a:extLst>
                </a:gridCol>
              </a:tblGrid>
              <a:tr h="4404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Scenario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Operations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Expected Behavior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768770"/>
                  </a:ext>
                </a:extLst>
              </a:tr>
              <a:tr h="615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pc="0" dirty="0">
                          <a:solidFill>
                            <a:srgbClr val="958054"/>
                          </a:solidFill>
                          <a:latin typeface="+mj-lt"/>
                        </a:rPr>
                        <a:t>Push</a:t>
                      </a:r>
                    </a:p>
                    <a:p>
                      <a:pPr algn="ctr"/>
                      <a:r>
                        <a:rPr lang="en-US" sz="1400" b="0" spc="0" dirty="0">
                          <a:solidFill>
                            <a:srgbClr val="958054"/>
                          </a:solidFill>
                          <a:latin typeface="+mj-lt"/>
                        </a:rPr>
                        <a:t>Pop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Normal execution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7250553"/>
                  </a:ext>
                </a:extLst>
              </a:tr>
              <a:tr h="8688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pc="0" dirty="0">
                          <a:solidFill>
                            <a:srgbClr val="958054"/>
                          </a:solidFill>
                          <a:latin typeface="+mj-lt"/>
                        </a:rPr>
                        <a:t>Push</a:t>
                      </a:r>
                    </a:p>
                    <a:p>
                      <a:pPr algn="ctr"/>
                      <a:r>
                        <a:rPr lang="en-US" sz="1400" b="0" spc="0" dirty="0">
                          <a:solidFill>
                            <a:srgbClr val="958054"/>
                          </a:solidFill>
                          <a:latin typeface="+mj-lt"/>
                        </a:rPr>
                        <a:t>Push</a:t>
                      </a:r>
                    </a:p>
                    <a:p>
                      <a:pPr algn="ctr"/>
                      <a:r>
                        <a:rPr lang="en-US" sz="1400" b="0" spc="0" dirty="0">
                          <a:solidFill>
                            <a:srgbClr val="958054"/>
                          </a:solidFill>
                          <a:latin typeface="+mj-lt"/>
                        </a:rPr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Enlarge the stack capacity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390278"/>
                  </a:ext>
                </a:extLst>
              </a:tr>
              <a:tr h="8688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pc="0" dirty="0">
                          <a:solidFill>
                            <a:srgbClr val="958054"/>
                          </a:solidFill>
                          <a:latin typeface="+mj-lt"/>
                        </a:rPr>
                        <a:t>Push</a:t>
                      </a:r>
                    </a:p>
                    <a:p>
                      <a:pPr algn="ctr"/>
                      <a:r>
                        <a:rPr lang="en-US" sz="1400" b="0" spc="0" dirty="0">
                          <a:solidFill>
                            <a:srgbClr val="958054"/>
                          </a:solidFill>
                          <a:latin typeface="+mj-lt"/>
                        </a:rPr>
                        <a:t>...</a:t>
                      </a:r>
                    </a:p>
                    <a:p>
                      <a:pPr algn="ctr"/>
                      <a:r>
                        <a:rPr lang="en-US" sz="1400" b="0" spc="0" dirty="0">
                          <a:solidFill>
                            <a:srgbClr val="958054"/>
                          </a:solidFill>
                          <a:latin typeface="+mj-lt"/>
                        </a:rPr>
                        <a:t>Pop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Shrink the stack capacity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1392991"/>
                  </a:ext>
                </a:extLst>
              </a:tr>
              <a:tr h="6878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pc="0" dirty="0">
                          <a:solidFill>
                            <a:srgbClr val="958054"/>
                          </a:solidFill>
                          <a:latin typeface="+mj-lt"/>
                        </a:rPr>
                        <a:t>Pop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(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CRASH</a:t>
                      </a:r>
                      <a:r>
                        <a:rPr lang="en-US" sz="1600" dirty="0"/>
                        <a:t>) Exception when performing </a:t>
                      </a:r>
                      <a:r>
                        <a:rPr lang="en-US" sz="1600" b="1" dirty="0">
                          <a:solidFill>
                            <a:srgbClr val="958054"/>
                          </a:solidFill>
                        </a:rPr>
                        <a:t>Pop</a:t>
                      </a:r>
                      <a:r>
                        <a:rPr lang="en-US" sz="1600" dirty="0"/>
                        <a:t> on an empty stack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1717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473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E7876-3939-4399-B91A-11F7E2217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CITRUS on Approaching the </a:t>
            </a:r>
            <a:br>
              <a:rPr lang="en-US" dirty="0"/>
            </a:br>
            <a:r>
              <a:rPr lang="en-US" dirty="0"/>
              <a:t>Motivating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03131-1E3B-4546-A29B-F211C95B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5394" y="2215066"/>
            <a:ext cx="5610286" cy="3905514"/>
          </a:xfrm>
        </p:spPr>
        <p:txBody>
          <a:bodyPr>
            <a:normAutofit/>
          </a:bodyPr>
          <a:lstStyle/>
          <a:p>
            <a:r>
              <a:rPr lang="en-US" sz="1800" dirty="0"/>
              <a:t>CITRUS </a:t>
            </a:r>
            <a:r>
              <a:rPr lang="en-US" sz="1800" b="1" dirty="0">
                <a:latin typeface="+mj-lt"/>
              </a:rPr>
              <a:t>automatically</a:t>
            </a:r>
            <a:r>
              <a:rPr lang="en-US" sz="1800" dirty="0"/>
              <a:t> </a:t>
            </a:r>
            <a:r>
              <a:rPr lang="en-US" sz="1800" b="1" dirty="0">
                <a:latin typeface="+mj-lt"/>
              </a:rPr>
              <a:t>generates unit-level test drivers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by </a:t>
            </a:r>
            <a:r>
              <a:rPr lang="en-US" sz="1800" b="1" dirty="0">
                <a:latin typeface="+mj-lt"/>
              </a:rPr>
              <a:t>directly composing</a:t>
            </a:r>
            <a:r>
              <a:rPr lang="en-US" sz="1800" dirty="0"/>
              <a:t> arbitrary method call sequences </a:t>
            </a:r>
            <a:br>
              <a:rPr lang="en-US" sz="1800" dirty="0"/>
            </a:br>
            <a:r>
              <a:rPr lang="en-US" sz="1800" dirty="0"/>
              <a:t>from the target program.</a:t>
            </a:r>
          </a:p>
          <a:p>
            <a:endParaRPr lang="en-US" sz="1800" dirty="0"/>
          </a:p>
          <a:p>
            <a:r>
              <a:rPr lang="en-US" sz="1800" dirty="0"/>
              <a:t>Any method call sequences that increases the coverage</a:t>
            </a:r>
            <a:br>
              <a:rPr lang="en-US" sz="1800" dirty="0"/>
            </a:br>
            <a:r>
              <a:rPr lang="en-US" sz="1800" dirty="0"/>
              <a:t>are considered “</a:t>
            </a:r>
            <a:r>
              <a:rPr lang="en-US" sz="1800" dirty="0">
                <a:latin typeface="+mj-lt"/>
              </a:rPr>
              <a:t>interesting</a:t>
            </a:r>
            <a:r>
              <a:rPr lang="en-US" sz="1800" dirty="0"/>
              <a:t>”, and will be kept for further test case mutations.</a:t>
            </a:r>
          </a:p>
          <a:p>
            <a:endParaRPr lang="en-US" sz="1800" dirty="0"/>
          </a:p>
          <a:p>
            <a:r>
              <a:rPr lang="en-US" sz="1800" dirty="0"/>
              <a:t>CITRUS handles </a:t>
            </a:r>
            <a:r>
              <a:rPr lang="en-US" sz="1800" dirty="0">
                <a:latin typeface="+mj-lt"/>
              </a:rPr>
              <a:t>various C++ complex language features</a:t>
            </a:r>
            <a:r>
              <a:rPr lang="en-US" sz="1800" dirty="0"/>
              <a:t> to improve unit-level testing.</a:t>
            </a:r>
          </a:p>
          <a:p>
            <a:pPr lvl="1"/>
            <a:r>
              <a:rPr lang="en-US" sz="1600" dirty="0"/>
              <a:t>e.g., implicit default constructor in </a:t>
            </a:r>
            <a:r>
              <a:rPr lang="en-US" sz="1600" dirty="0">
                <a:latin typeface="+mj-lt"/>
              </a:rPr>
              <a:t>Stack</a:t>
            </a:r>
            <a:r>
              <a:rPr lang="en-US" sz="16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3379F-EBCA-42CA-B3E1-91AAB8D9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A3772-9783-4078-9A33-B0C73E3A7901}"/>
              </a:ext>
            </a:extLst>
          </p:cNvPr>
          <p:cNvSpPr/>
          <p:nvPr/>
        </p:nvSpPr>
        <p:spPr>
          <a:xfrm>
            <a:off x="263994" y="2215066"/>
            <a:ext cx="5192909" cy="4031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Stack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public: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(T item)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==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GrowCap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   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Enlarge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...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9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IsEmpty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throw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bad_call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...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&lt;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ShrinkCap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		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Shrink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}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BA3F0-BCDB-4268-A9EA-610750363728}"/>
              </a:ext>
            </a:extLst>
          </p:cNvPr>
          <p:cNvSpPr txBox="1"/>
          <p:nvPr/>
        </p:nvSpPr>
        <p:spPr>
          <a:xfrm>
            <a:off x="263994" y="1845734"/>
            <a:ext cx="467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the following code snippet of </a:t>
            </a:r>
            <a:r>
              <a:rPr lang="en-US" dirty="0">
                <a:latin typeface="+mj-lt"/>
              </a:rPr>
              <a:t>Stack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84502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E7876-3939-4399-B91A-11F7E2217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CITRUS</a:t>
            </a:r>
            <a:br>
              <a:rPr lang="en-US" dirty="0"/>
            </a:br>
            <a:r>
              <a:rPr lang="en-US" dirty="0"/>
              <a:t>Test Case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03131-1E3B-4546-A29B-F211C95B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5394" y="1845733"/>
            <a:ext cx="5610286" cy="4886906"/>
          </a:xfrm>
        </p:spPr>
        <p:txBody>
          <a:bodyPr>
            <a:normAutofit/>
          </a:bodyPr>
          <a:lstStyle/>
          <a:p>
            <a:r>
              <a:rPr lang="en-US" sz="1800" dirty="0"/>
              <a:t>CITRUS constructs test cases by </a:t>
            </a:r>
            <a:r>
              <a:rPr lang="en-US" sz="1800" b="1" dirty="0">
                <a:latin typeface="+mj-lt"/>
              </a:rPr>
              <a:t>invoking arbitrary method calls</a:t>
            </a:r>
            <a:r>
              <a:rPr lang="en-US" sz="1800" dirty="0"/>
              <a:t> from the target program.</a:t>
            </a:r>
          </a:p>
          <a:p>
            <a:r>
              <a:rPr lang="en-US" sz="1800" dirty="0"/>
              <a:t>The following example demonstrates how CITRUS constructs interesting test cases.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CITRUS </a:t>
            </a:r>
            <a:r>
              <a:rPr lang="en-US" sz="1600" b="1" dirty="0">
                <a:latin typeface="+mj-lt"/>
              </a:rPr>
              <a:t>selects</a:t>
            </a:r>
            <a:r>
              <a:rPr lang="en-US" sz="1600" dirty="0"/>
              <a:t> the function </a:t>
            </a:r>
            <a:r>
              <a:rPr lang="en-US" sz="1600" b="1" dirty="0">
                <a:solidFill>
                  <a:srgbClr val="958054"/>
                </a:solidFill>
              </a:rPr>
              <a:t>Push</a:t>
            </a:r>
            <a:r>
              <a:rPr lang="en-US" sz="1600" dirty="0"/>
              <a:t> (randomly selected).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CITRUS recognizes </a:t>
            </a:r>
            <a:r>
              <a:rPr lang="en-US" sz="1600" b="1" dirty="0">
                <a:latin typeface="+mj-lt"/>
              </a:rPr>
              <a:t>the requirements </a:t>
            </a:r>
            <a:r>
              <a:rPr lang="en-US" sz="1600" dirty="0"/>
              <a:t>to invoke the function. To invoke </a:t>
            </a:r>
            <a:r>
              <a:rPr lang="en-US" sz="1600" b="1" dirty="0">
                <a:solidFill>
                  <a:srgbClr val="958054"/>
                </a:solidFill>
              </a:rPr>
              <a:t>Push</a:t>
            </a:r>
            <a:r>
              <a:rPr lang="en-US" sz="1600" dirty="0"/>
              <a:t>, CITRUS requires:</a:t>
            </a:r>
          </a:p>
          <a:p>
            <a:pPr marL="749808" lvl="1" indent="-457200"/>
            <a:r>
              <a:rPr lang="en-US" sz="1600" b="1" dirty="0">
                <a:latin typeface="+mj-lt"/>
              </a:rPr>
              <a:t>a stack instance</a:t>
            </a:r>
            <a:r>
              <a:rPr lang="en-US" sz="1600" dirty="0"/>
              <a:t>, on which </a:t>
            </a:r>
            <a:r>
              <a:rPr lang="en-US" sz="1600" b="1" dirty="0">
                <a:solidFill>
                  <a:srgbClr val="958054"/>
                </a:solidFill>
              </a:rPr>
              <a:t>Push</a:t>
            </a:r>
            <a:r>
              <a:rPr lang="en-US" sz="1600" dirty="0"/>
              <a:t> will be invoked;</a:t>
            </a:r>
          </a:p>
          <a:p>
            <a:pPr marL="749808" lvl="1" indent="-457200"/>
            <a:r>
              <a:rPr lang="en-US" sz="1600" dirty="0"/>
              <a:t>an argument </a:t>
            </a:r>
            <a:r>
              <a:rPr lang="en-US" sz="1600" b="1" dirty="0">
                <a:latin typeface="+mj-lt"/>
              </a:rPr>
              <a:t>item</a:t>
            </a:r>
            <a:r>
              <a:rPr lang="en-US" sz="1600" dirty="0"/>
              <a:t> of type </a:t>
            </a:r>
            <a:r>
              <a:rPr lang="en-US" sz="1600" b="1" dirty="0">
                <a:latin typeface="Consolas" panose="020B0609020204030204" pitchFamily="49" charset="0"/>
              </a:rPr>
              <a:t>T</a:t>
            </a:r>
            <a:r>
              <a:rPr lang="en-US" sz="1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Then, CITRUS </a:t>
            </a:r>
            <a:r>
              <a:rPr lang="en-US" sz="1600" b="1" dirty="0">
                <a:latin typeface="+mj-lt"/>
              </a:rPr>
              <a:t>constructs the call statement</a:t>
            </a:r>
            <a:r>
              <a:rPr lang="en-US" sz="1600" dirty="0"/>
              <a:t> (to </a:t>
            </a:r>
            <a:r>
              <a:rPr lang="en-US" sz="1600" b="1" dirty="0">
                <a:solidFill>
                  <a:srgbClr val="958054"/>
                </a:solidFill>
              </a:rPr>
              <a:t>Push</a:t>
            </a:r>
            <a:r>
              <a:rPr lang="en-US" sz="1600" dirty="0"/>
              <a:t>) </a:t>
            </a:r>
            <a:br>
              <a:rPr lang="en-US" sz="1600" dirty="0"/>
            </a:br>
            <a:r>
              <a:rPr lang="en-US" sz="1600" dirty="0"/>
              <a:t>with all of its supporting </a:t>
            </a:r>
            <a:r>
              <a:rPr lang="en-US" sz="1600" i="1" dirty="0"/>
              <a:t>argument-constructing</a:t>
            </a:r>
            <a:r>
              <a:rPr lang="en-US" sz="1600" dirty="0"/>
              <a:t> statements.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3379F-EBCA-42CA-B3E1-91AAB8D9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A3772-9783-4078-9A33-B0C73E3A7901}"/>
              </a:ext>
            </a:extLst>
          </p:cNvPr>
          <p:cNvSpPr/>
          <p:nvPr/>
        </p:nvSpPr>
        <p:spPr>
          <a:xfrm>
            <a:off x="263994" y="2215066"/>
            <a:ext cx="5192909" cy="4031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Stack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public: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(T item)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==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GrowCap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   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Enlarge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...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9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IsEmpty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throw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bad_call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...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&lt;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ShrinkCap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		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Shrink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}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BA3F0-BCDB-4268-A9EA-610750363728}"/>
              </a:ext>
            </a:extLst>
          </p:cNvPr>
          <p:cNvSpPr txBox="1"/>
          <p:nvPr/>
        </p:nvSpPr>
        <p:spPr>
          <a:xfrm>
            <a:off x="263994" y="1845734"/>
            <a:ext cx="467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the following code snippet of </a:t>
            </a:r>
            <a:r>
              <a:rPr lang="en-US" dirty="0">
                <a:latin typeface="+mj-lt"/>
              </a:rPr>
              <a:t>Stack</a:t>
            </a:r>
            <a:r>
              <a:rPr lang="en-US" dirty="0"/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C967DF-6B0B-48A9-8C28-9DDF1E203486}"/>
              </a:ext>
            </a:extLst>
          </p:cNvPr>
          <p:cNvSpPr/>
          <p:nvPr/>
        </p:nvSpPr>
        <p:spPr>
          <a:xfrm>
            <a:off x="7406148" y="5385165"/>
            <a:ext cx="25785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Stack&lt;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 stack1;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int2 =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255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</a:rPr>
              <a:t>stack1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(int2);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5C35E4-047A-4B9E-A850-138FCA02FA21}"/>
              </a:ext>
            </a:extLst>
          </p:cNvPr>
          <p:cNvSpPr/>
          <p:nvPr/>
        </p:nvSpPr>
        <p:spPr>
          <a:xfrm>
            <a:off x="206477" y="3723968"/>
            <a:ext cx="5192909" cy="21385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D4921F-0474-41FF-91B7-B2B2338AA77C}"/>
              </a:ext>
            </a:extLst>
          </p:cNvPr>
          <p:cNvSpPr/>
          <p:nvPr/>
        </p:nvSpPr>
        <p:spPr>
          <a:xfrm>
            <a:off x="206477" y="3246262"/>
            <a:ext cx="5192909" cy="441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08D53A-45DF-4839-959A-49C55513DADF}"/>
              </a:ext>
            </a:extLst>
          </p:cNvPr>
          <p:cNvSpPr/>
          <p:nvPr/>
        </p:nvSpPr>
        <p:spPr>
          <a:xfrm>
            <a:off x="206477" y="4498367"/>
            <a:ext cx="5192909" cy="441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FB50F3-C2EC-45D5-BAE2-1EE8599C012D}"/>
              </a:ext>
            </a:extLst>
          </p:cNvPr>
          <p:cNvSpPr/>
          <p:nvPr/>
        </p:nvSpPr>
        <p:spPr>
          <a:xfrm>
            <a:off x="206477" y="5226133"/>
            <a:ext cx="5192909" cy="441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1128E0-CBD6-4754-995B-D54C9AF67632}"/>
              </a:ext>
            </a:extLst>
          </p:cNvPr>
          <p:cNvSpPr/>
          <p:nvPr/>
        </p:nvSpPr>
        <p:spPr>
          <a:xfrm>
            <a:off x="206477" y="4983479"/>
            <a:ext cx="5192909" cy="1943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1A3FDF-83AD-4E72-B4CD-19945272DC2F}"/>
              </a:ext>
            </a:extLst>
          </p:cNvPr>
          <p:cNvSpPr/>
          <p:nvPr/>
        </p:nvSpPr>
        <p:spPr>
          <a:xfrm>
            <a:off x="7393860" y="5394128"/>
            <a:ext cx="2237820" cy="78569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F5096B-5065-4CEB-849D-22C0269CDF89}"/>
              </a:ext>
            </a:extLst>
          </p:cNvPr>
          <p:cNvSpPr txBox="1"/>
          <p:nvPr/>
        </p:nvSpPr>
        <p:spPr>
          <a:xfrm>
            <a:off x="4510673" y="3669796"/>
            <a:ext cx="923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92D050"/>
                </a:solidFill>
                <a:latin typeface="+mj-lt"/>
              </a:rPr>
              <a:t>COVERED</a:t>
            </a:r>
          </a:p>
        </p:txBody>
      </p:sp>
    </p:spTree>
    <p:extLst>
      <p:ext uri="{BB962C8B-B14F-4D97-AF65-F5344CB8AC3E}">
        <p14:creationId xmlns:p14="http://schemas.microsoft.com/office/powerpoint/2010/main" val="2835012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7" grpId="0"/>
      <p:bldP spid="7" grpId="1"/>
    </p:bldLst>
  </p:timing>
</p:sld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242852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2168</TotalTime>
  <Words>4828</Words>
  <Application>Microsoft Office PowerPoint</Application>
  <PresentationFormat>Widescreen</PresentationFormat>
  <Paragraphs>596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 Math</vt:lpstr>
      <vt:lpstr>Consolas</vt:lpstr>
      <vt:lpstr>Franklin Gothic Book</vt:lpstr>
      <vt:lpstr>Franklin Gothic Medium</vt:lpstr>
      <vt:lpstr>Retrospect</vt:lpstr>
      <vt:lpstr>On Understanding and Improving  Automated Unit-level Test Generation for C++ Programs</vt:lpstr>
      <vt:lpstr>Introduction</vt:lpstr>
      <vt:lpstr>Previous Approaches</vt:lpstr>
      <vt:lpstr>Thesis Statement </vt:lpstr>
      <vt:lpstr>CITRUS: C++ UnIt Testing  for Reliable and Usable Software</vt:lpstr>
      <vt:lpstr>Contributions</vt:lpstr>
      <vt:lpstr>Motivating Example</vt:lpstr>
      <vt:lpstr>CITRUS on Approaching the  Motivating Example</vt:lpstr>
      <vt:lpstr>CITRUS Test Case Construction</vt:lpstr>
      <vt:lpstr>CITRUS Test Case Mutation (1/2)</vt:lpstr>
      <vt:lpstr>CITRUS Test Case Mutation (2/2)</vt:lpstr>
      <vt:lpstr>Challenge in  C++ Template Class Instantiation</vt:lpstr>
      <vt:lpstr>Challenge in  C++ STL Class Instantiation</vt:lpstr>
      <vt:lpstr>CITRUS Overview Process</vt:lpstr>
      <vt:lpstr>Test Suite Post-Processing</vt:lpstr>
      <vt:lpstr>Evaluation</vt:lpstr>
      <vt:lpstr>Research Questions</vt:lpstr>
      <vt:lpstr>Experiment Setup</vt:lpstr>
      <vt:lpstr>Result to RQ1. How effective is CITRUS in terms of branch coverage?</vt:lpstr>
      <vt:lpstr>Result to RQ2. How effective and efficient is CITRUS compared to other CITRUS variants? (1/2)</vt:lpstr>
      <vt:lpstr>Result to RQ2. How effective and efficient is CITRUS compared to other CITRUS variants? (2/2)</vt:lpstr>
      <vt:lpstr>New Crash Fix Bug Report in Yaml-CPP (1/2)</vt:lpstr>
      <vt:lpstr>New Crash Fix Bug Report in Yaml-CPP (2/2)</vt:lpstr>
      <vt:lpstr>Bug Detection Case Study</vt:lpstr>
      <vt:lpstr>Case Study Motivation &amp; Setup</vt:lpstr>
      <vt:lpstr>CITRUS Crash Replication Result</vt:lpstr>
      <vt:lpstr>Conclusion</vt:lpstr>
      <vt:lpstr>Future Work</vt:lpstr>
      <vt:lpstr>Q &amp; A</vt:lpstr>
      <vt:lpstr>Motivating Example (2/2)</vt:lpstr>
      <vt:lpstr>How CITRUS detected Crash Bug in Hjson e8f8693</vt:lpstr>
      <vt:lpstr>List of Handled  STL Classes (23 Types) Source: https://en.cppreference.com/w/cpp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</dc:creator>
  <cp:lastModifiedBy>robert</cp:lastModifiedBy>
  <cp:revision>919</cp:revision>
  <dcterms:created xsi:type="dcterms:W3CDTF">2021-11-30T07:29:46Z</dcterms:created>
  <dcterms:modified xsi:type="dcterms:W3CDTF">2021-12-13T08:08:35Z</dcterms:modified>
</cp:coreProperties>
</file>