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0"/>
  </p:notesMasterIdLst>
  <p:sldIdLst>
    <p:sldId id="256" r:id="rId2"/>
    <p:sldId id="265" r:id="rId3"/>
    <p:sldId id="280" r:id="rId4"/>
    <p:sldId id="278" r:id="rId5"/>
    <p:sldId id="324" r:id="rId6"/>
    <p:sldId id="291" r:id="rId7"/>
    <p:sldId id="326" r:id="rId8"/>
    <p:sldId id="275" r:id="rId9"/>
    <p:sldId id="321" r:id="rId10"/>
    <p:sldId id="268" r:id="rId11"/>
    <p:sldId id="273" r:id="rId12"/>
    <p:sldId id="258" r:id="rId13"/>
    <p:sldId id="295" r:id="rId14"/>
    <p:sldId id="259" r:id="rId15"/>
    <p:sldId id="329" r:id="rId16"/>
    <p:sldId id="330" r:id="rId17"/>
    <p:sldId id="298" r:id="rId18"/>
    <p:sldId id="299" r:id="rId19"/>
    <p:sldId id="319" r:id="rId20"/>
    <p:sldId id="307" r:id="rId21"/>
    <p:sldId id="272" r:id="rId22"/>
    <p:sldId id="285" r:id="rId23"/>
    <p:sldId id="286" r:id="rId24"/>
    <p:sldId id="287" r:id="rId25"/>
    <p:sldId id="288" r:id="rId26"/>
    <p:sldId id="289" r:id="rId27"/>
    <p:sldId id="290" r:id="rId28"/>
    <p:sldId id="260" r:id="rId29"/>
    <p:sldId id="261" r:id="rId30"/>
    <p:sldId id="308" r:id="rId31"/>
    <p:sldId id="315" r:id="rId32"/>
    <p:sldId id="309" r:id="rId33"/>
    <p:sldId id="266" r:id="rId34"/>
    <p:sldId id="310" r:id="rId35"/>
    <p:sldId id="311" r:id="rId36"/>
    <p:sldId id="312" r:id="rId37"/>
    <p:sldId id="292" r:id="rId38"/>
    <p:sldId id="318" r:id="rId39"/>
    <p:sldId id="293" r:id="rId40"/>
    <p:sldId id="262" r:id="rId41"/>
    <p:sldId id="263" r:id="rId42"/>
    <p:sldId id="271" r:id="rId43"/>
    <p:sldId id="267" r:id="rId44"/>
    <p:sldId id="313" r:id="rId45"/>
    <p:sldId id="282" r:id="rId46"/>
    <p:sldId id="314" r:id="rId47"/>
    <p:sldId id="300" r:id="rId48"/>
    <p:sldId id="301" r:id="rId49"/>
    <p:sldId id="302" r:id="rId50"/>
    <p:sldId id="303" r:id="rId51"/>
    <p:sldId id="304" r:id="rId52"/>
    <p:sldId id="305" r:id="rId53"/>
    <p:sldId id="316" r:id="rId54"/>
    <p:sldId id="317" r:id="rId55"/>
    <p:sldId id="328" r:id="rId56"/>
    <p:sldId id="327" r:id="rId57"/>
    <p:sldId id="322" r:id="rId58"/>
    <p:sldId id="323" r:id="rId5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Consolas" panose="020B0609020204030204" pitchFamily="49" charset="0"/>
      <p:regular r:id="rId65"/>
      <p:bold r:id="rId66"/>
      <p:italic r:id="rId67"/>
      <p:boldItalic r:id="rId68"/>
    </p:embeddedFont>
    <p:embeddedFont>
      <p:font typeface="맑은 고딕" panose="020B0503020000020004" pitchFamily="50" charset="-127"/>
      <p:regular r:id="rId69"/>
      <p:bold r:id="rId70"/>
    </p:embeddedFont>
    <p:embeddedFont>
      <p:font typeface="Bitstream Vera Sans Mono" panose="020B0609030804020204" pitchFamily="49" charset="-127"/>
      <p:regular r:id="rId7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3A63720F-CE50-42CE-90C3-1F58A994AB89}">
          <p14:sldIdLst>
            <p14:sldId id="256"/>
            <p14:sldId id="265"/>
            <p14:sldId id="280"/>
            <p14:sldId id="278"/>
            <p14:sldId id="324"/>
            <p14:sldId id="291"/>
            <p14:sldId id="326"/>
            <p14:sldId id="275"/>
            <p14:sldId id="321"/>
            <p14:sldId id="268"/>
            <p14:sldId id="273"/>
            <p14:sldId id="258"/>
            <p14:sldId id="295"/>
            <p14:sldId id="259"/>
            <p14:sldId id="329"/>
            <p14:sldId id="330"/>
            <p14:sldId id="298"/>
            <p14:sldId id="299"/>
            <p14:sldId id="319"/>
            <p14:sldId id="307"/>
            <p14:sldId id="272"/>
            <p14:sldId id="285"/>
            <p14:sldId id="286"/>
            <p14:sldId id="287"/>
            <p14:sldId id="288"/>
            <p14:sldId id="289"/>
            <p14:sldId id="290"/>
            <p14:sldId id="260"/>
            <p14:sldId id="261"/>
            <p14:sldId id="308"/>
            <p14:sldId id="315"/>
            <p14:sldId id="309"/>
            <p14:sldId id="266"/>
            <p14:sldId id="310"/>
            <p14:sldId id="311"/>
            <p14:sldId id="312"/>
            <p14:sldId id="292"/>
            <p14:sldId id="318"/>
            <p14:sldId id="293"/>
            <p14:sldId id="262"/>
            <p14:sldId id="263"/>
            <p14:sldId id="271"/>
            <p14:sldId id="267"/>
          </p14:sldIdLst>
        </p14:section>
        <p14:section name="Backup Slides" id="{02749A74-658A-41AE-9405-F5551855F270}">
          <p14:sldIdLst>
            <p14:sldId id="313"/>
            <p14:sldId id="282"/>
            <p14:sldId id="314"/>
            <p14:sldId id="300"/>
            <p14:sldId id="301"/>
            <p14:sldId id="302"/>
            <p14:sldId id="303"/>
            <p14:sldId id="304"/>
            <p14:sldId id="305"/>
            <p14:sldId id="316"/>
            <p14:sldId id="317"/>
            <p14:sldId id="328"/>
            <p14:sldId id="327"/>
            <p14:sldId id="322"/>
            <p14:sldId id="32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CBD8"/>
    <a:srgbClr val="564787"/>
    <a:srgbClr val="9AD4D6"/>
    <a:srgbClr val="2B59C3"/>
    <a:srgbClr val="253C78"/>
    <a:srgbClr val="D36582"/>
    <a:srgbClr val="73BA9B"/>
    <a:srgbClr val="003E1F"/>
    <a:srgbClr val="BA2D0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7" autoAdjust="0"/>
    <p:restoredTop sz="77723" autoAdjust="0"/>
  </p:normalViewPr>
  <p:slideViewPr>
    <p:cSldViewPr snapToGrid="0">
      <p:cViewPr varScale="1">
        <p:scale>
          <a:sx n="87" d="100"/>
          <a:sy n="87" d="100"/>
        </p:scale>
        <p:origin x="116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Average Branch </a:t>
            </a:r>
            <a:r>
              <a:rPr lang="en-US" dirty="0"/>
              <a:t>Coverage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Branch Coverage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59-4A47-AA0E-1D344B92BA4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SUT</c:v>
                </c:pt>
                <c:pt idx="1">
                  <c:v>SUT'</c:v>
                </c:pt>
                <c:pt idx="2">
                  <c:v>OTF</c:v>
                </c:pt>
                <c:pt idx="3">
                  <c:v>CUT2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58.6</c:v>
                </c:pt>
                <c:pt idx="1">
                  <c:v>78.3</c:v>
                </c:pt>
                <c:pt idx="2">
                  <c:v>78</c:v>
                </c:pt>
                <c:pt idx="3">
                  <c:v>89.2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9-4A47-AA0E-1D344B92BA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1639359"/>
        <c:axId val="2051643103"/>
      </c:barChart>
      <c:catAx>
        <c:axId val="205163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1643103"/>
        <c:crosses val="autoZero"/>
        <c:auto val="1"/>
        <c:lblAlgn val="ctr"/>
        <c:lblOffset val="100"/>
        <c:noMultiLvlLbl val="0"/>
      </c:catAx>
      <c:valAx>
        <c:axId val="2051643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1639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Average Branch </a:t>
            </a:r>
            <a:r>
              <a:rPr lang="en-US" dirty="0"/>
              <a:t>Coverage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Branch Coverage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B7-4671-BB88-00675F0E5B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CUT2-</c:v>
                </c:pt>
                <c:pt idx="1">
                  <c:v>CUT2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77.8</c:v>
                </c:pt>
                <c:pt idx="1">
                  <c:v>89.2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B7-4671-BB88-00675F0E5B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9880671"/>
        <c:axId val="319881919"/>
      </c:barChart>
      <c:catAx>
        <c:axId val="319880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881919"/>
        <c:crosses val="autoZero"/>
        <c:auto val="1"/>
        <c:lblAlgn val="ctr"/>
        <c:lblOffset val="100"/>
        <c:noMultiLvlLbl val="0"/>
      </c:catAx>
      <c:valAx>
        <c:axId val="319881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880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Carving vs. TC Gen.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1F7-43AF-8E36-D4B9721D72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1F7-43AF-8E36-D4B9721D7228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Carving Time</c:v>
                </c:pt>
                <c:pt idx="1">
                  <c:v>TC Gen. Time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</c:v>
                </c:pt>
                <c:pt idx="1">
                  <c:v>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48-48E1-B7DD-86772D6C948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F504D-CBD6-4BA8-9BE2-EB22DC43275C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711FE-3C20-41EE-A2FF-470A68F4E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4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안녕하세요 카이스트 전산학부 김문주 교수님 연구실 석사과정 임현수입니다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제 학위논문 심사를 위해 귀중한 시간 내어주신 여러분께 감사 말씀 드립니다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지금부터 제 석사 학위 논문인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시스템에서 추출한 동적 유닛 컨텍스트를 이용한 효과적인 </a:t>
            </a:r>
            <a:r>
              <a:rPr lang="en-US" altLang="ko-KR" dirty="0" err="1" smtClean="0"/>
              <a:t>concolic</a:t>
            </a:r>
            <a:r>
              <a:rPr lang="en-US" altLang="ko-KR" dirty="0" smtClean="0"/>
              <a:t> </a:t>
            </a:r>
            <a:r>
              <a:rPr lang="ko-KR" altLang="en-US" dirty="0" smtClean="0"/>
              <a:t>유닛 테스팅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에 대해 발표하도록 하겠습니다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1FE-3C20-41EE-A2FF-470A68F4EF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76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제 논문이 기여하는 점은 다음과 같습니다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먼저</a:t>
            </a:r>
            <a:r>
              <a:rPr lang="en-US" altLang="ko-KR" dirty="0" smtClean="0"/>
              <a:t>, C </a:t>
            </a:r>
            <a:r>
              <a:rPr lang="ko-KR" altLang="en-US" dirty="0" smtClean="0"/>
              <a:t>언어용 </a:t>
            </a:r>
            <a:r>
              <a:rPr lang="en-US" altLang="ko-KR" dirty="0" smtClean="0"/>
              <a:t>DUC </a:t>
            </a:r>
            <a:r>
              <a:rPr lang="ko-KR" altLang="en-US" dirty="0" smtClean="0"/>
              <a:t>추출 도구를 만들었다는 것입니다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이를 위해서</a:t>
            </a:r>
            <a:r>
              <a:rPr lang="en-US" altLang="ko-KR" dirty="0" smtClean="0"/>
              <a:t>, C </a:t>
            </a:r>
            <a:r>
              <a:rPr lang="ko-KR" altLang="en-US" dirty="0" smtClean="0"/>
              <a:t>언어의 특성에서 기인하는 다양한 기술적 문제를 해결하였습니다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DUC </a:t>
            </a:r>
            <a:r>
              <a:rPr lang="ko-KR" altLang="en-US" dirty="0" smtClean="0"/>
              <a:t>추출 도구는 총 약 </a:t>
            </a:r>
            <a:r>
              <a:rPr lang="en-US" altLang="ko-KR" dirty="0" smtClean="0"/>
              <a:t>5</a:t>
            </a:r>
            <a:r>
              <a:rPr lang="ko-KR" altLang="en-US" dirty="0" smtClean="0"/>
              <a:t>천라인 정도의 </a:t>
            </a:r>
            <a:r>
              <a:rPr lang="en-US" altLang="ko-KR" dirty="0" smtClean="0"/>
              <a:t>C++ </a:t>
            </a:r>
            <a:r>
              <a:rPr lang="ko-KR" altLang="en-US" dirty="0" smtClean="0"/>
              <a:t>코드로 구현되었습니다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두 번째로</a:t>
            </a:r>
            <a:r>
              <a:rPr lang="en-US" altLang="ko-KR" dirty="0" smtClean="0"/>
              <a:t>, CoREBench</a:t>
            </a:r>
            <a:r>
              <a:rPr lang="ko-KR" altLang="en-US" dirty="0" smtClean="0"/>
              <a:t>를 대상으로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CUT</a:t>
            </a:r>
            <a:r>
              <a:rPr lang="en-US" altLang="ko-KR" baseline="30000" dirty="0" smtClean="0"/>
              <a:t>2</a:t>
            </a:r>
            <a:r>
              <a:rPr lang="ko-KR" altLang="en-US" baseline="0" dirty="0" smtClean="0"/>
              <a:t>를 </a:t>
            </a:r>
            <a:r>
              <a:rPr lang="en-US" altLang="ko-KR" baseline="0" dirty="0" smtClean="0"/>
              <a:t>evaluate</a:t>
            </a:r>
            <a:r>
              <a:rPr lang="ko-KR" altLang="en-US" baseline="0" dirty="0" smtClean="0"/>
              <a:t>해서 약 </a:t>
            </a:r>
            <a:r>
              <a:rPr lang="en-US" altLang="ko-KR" baseline="0" dirty="0" smtClean="0"/>
              <a:t>90%</a:t>
            </a:r>
            <a:r>
              <a:rPr lang="ko-KR" altLang="en-US" baseline="0" dirty="0" smtClean="0"/>
              <a:t>의 분기 커버리지를 달성함을 보였습니다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이는 기존의 다른 기술에 비해 최소 </a:t>
            </a:r>
            <a:r>
              <a:rPr lang="en-US" altLang="ko-KR" baseline="0" dirty="0" smtClean="0"/>
              <a:t>10.9%p</a:t>
            </a:r>
            <a:r>
              <a:rPr lang="ko-KR" altLang="en-US" baseline="0" dirty="0" smtClean="0"/>
              <a:t>의 향상을 이뤄낸 것입니다</a:t>
            </a:r>
            <a:r>
              <a:rPr lang="en-US" altLang="ko-KR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1FE-3C20-41EE-A2FF-470A68F4EF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58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이제 </a:t>
            </a:r>
            <a:r>
              <a:rPr lang="en-US" altLang="ko-KR" dirty="0" smtClean="0"/>
              <a:t>CUT</a:t>
            </a:r>
            <a:r>
              <a:rPr lang="en-US" altLang="ko-KR" baseline="30000" dirty="0" smtClean="0"/>
              <a:t>2</a:t>
            </a:r>
            <a:r>
              <a:rPr lang="ko-KR" altLang="en-US" dirty="0" smtClean="0"/>
              <a:t>의 상세에 대해 설명드리도록 하겠습니다</a:t>
            </a:r>
            <a:r>
              <a:rPr lang="en-US" altLang="ko-KR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1FE-3C20-41EE-A2FF-470A68F4EF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60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CUT2</a:t>
            </a:r>
            <a:r>
              <a:rPr lang="ko-KR" altLang="en-US" dirty="0" smtClean="0"/>
              <a:t>는 네 가지 입력을 받습니다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코드 </a:t>
            </a:r>
            <a:r>
              <a:rPr lang="en-US" altLang="ko-KR" dirty="0" smtClean="0"/>
              <a:t>instrumentation</a:t>
            </a:r>
            <a:r>
              <a:rPr lang="ko-KR" altLang="en-US" dirty="0" smtClean="0"/>
              <a:t>을 위한 타겟 프로그램의 소스 코드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타겟 함수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callee</a:t>
            </a:r>
            <a:r>
              <a:rPr lang="ko-KR" altLang="en-US" dirty="0" smtClean="0"/>
              <a:t>의 정보를 얻어내기 위한 정적 콜 그래프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마지막으로 </a:t>
            </a:r>
            <a:r>
              <a:rPr lang="en-US" altLang="ko-KR" dirty="0" smtClean="0"/>
              <a:t>DUC </a:t>
            </a:r>
            <a:r>
              <a:rPr lang="ko-KR" altLang="en-US" dirty="0" smtClean="0"/>
              <a:t>추출에 사용하는 시스템 테스트 모음을 받습니다</a:t>
            </a:r>
            <a:r>
              <a:rPr lang="en-US" altLang="ko-KR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1FE-3C20-41EE-A2FF-470A68F4EF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58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 그림은 </a:t>
            </a:r>
            <a:r>
              <a:rPr lang="en-US" altLang="ko-KR" dirty="0" smtClean="0"/>
              <a:t>CUT</a:t>
            </a:r>
            <a:r>
              <a:rPr lang="en-US" altLang="ko-KR" baseline="30000" dirty="0" smtClean="0"/>
              <a:t>2</a:t>
            </a:r>
            <a:r>
              <a:rPr lang="ko-KR" altLang="en-US" dirty="0" smtClean="0"/>
              <a:t>의 전체 과정을 요약한 그림입니다</a:t>
            </a:r>
            <a:r>
              <a:rPr lang="en-US" altLang="ko-KR" dirty="0" smtClean="0"/>
              <a:t>. CUT</a:t>
            </a:r>
            <a:r>
              <a:rPr lang="en-US" altLang="ko-KR" baseline="30000" dirty="0" smtClean="0"/>
              <a:t>2</a:t>
            </a:r>
            <a:r>
              <a:rPr lang="ko-KR" altLang="en-US" dirty="0" smtClean="0"/>
              <a:t>는 총 </a:t>
            </a:r>
            <a:r>
              <a:rPr lang="en-US" altLang="ko-KR" dirty="0" smtClean="0"/>
              <a:t>5</a:t>
            </a:r>
            <a:r>
              <a:rPr lang="ko-KR" altLang="en-US" dirty="0" smtClean="0"/>
              <a:t>개의 단계로 이루어져 있으며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크게 </a:t>
            </a:r>
            <a:r>
              <a:rPr lang="en-US" altLang="ko-KR" dirty="0" smtClean="0"/>
              <a:t>DUC </a:t>
            </a:r>
            <a:r>
              <a:rPr lang="ko-KR" altLang="en-US" dirty="0" smtClean="0"/>
              <a:t>추출에 필요한 정보를 얻는 </a:t>
            </a:r>
            <a:r>
              <a:rPr lang="en-US" altLang="ko-KR" dirty="0" smtClean="0"/>
              <a:t>first pass</a:t>
            </a:r>
            <a:r>
              <a:rPr lang="ko-KR" altLang="en-US" dirty="0" smtClean="0"/>
              <a:t>와 실제 </a:t>
            </a:r>
            <a:r>
              <a:rPr lang="en-US" altLang="ko-KR" dirty="0" smtClean="0"/>
              <a:t>DUC </a:t>
            </a:r>
            <a:r>
              <a:rPr lang="ko-KR" altLang="en-US" dirty="0" smtClean="0"/>
              <a:t>추출 및 </a:t>
            </a:r>
            <a:r>
              <a:rPr lang="en-US" altLang="ko-KR" dirty="0" err="1" smtClean="0"/>
              <a:t>concolic</a:t>
            </a:r>
            <a:r>
              <a:rPr lang="en-US" altLang="ko-KR" baseline="0" dirty="0" smtClean="0"/>
              <a:t> testing</a:t>
            </a:r>
            <a:r>
              <a:rPr lang="ko-KR" altLang="en-US" baseline="0" dirty="0" smtClean="0"/>
              <a:t>을 수행하는 </a:t>
            </a:r>
            <a:r>
              <a:rPr lang="en-US" altLang="ko-KR" baseline="0" dirty="0" smtClean="0"/>
              <a:t>second pass</a:t>
            </a:r>
            <a:r>
              <a:rPr lang="ko-KR" altLang="en-US" baseline="0" dirty="0" smtClean="0"/>
              <a:t>로 이루어져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각각의 </a:t>
            </a:r>
            <a:r>
              <a:rPr lang="en-US" altLang="ko-KR" baseline="0" dirty="0" smtClean="0"/>
              <a:t>pass</a:t>
            </a:r>
            <a:r>
              <a:rPr lang="ko-KR" altLang="en-US" baseline="0" dirty="0" smtClean="0"/>
              <a:t>는 코드 </a:t>
            </a:r>
            <a:r>
              <a:rPr lang="en-US" altLang="ko-KR" baseline="0" dirty="0" smtClean="0"/>
              <a:t>instrumentation</a:t>
            </a:r>
            <a:r>
              <a:rPr lang="ko-KR" altLang="en-US" baseline="0" dirty="0" smtClean="0"/>
              <a:t> 이후 생성된 코드를 실행하는 방식으로 동작합니다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초록색 박스는 </a:t>
            </a:r>
            <a:r>
              <a:rPr lang="en-US" altLang="ko-KR" baseline="0" dirty="0" smtClean="0"/>
              <a:t>CUT</a:t>
            </a:r>
            <a:r>
              <a:rPr lang="en-US" altLang="ko-KR" baseline="30000" dirty="0" smtClean="0"/>
              <a:t>2</a:t>
            </a:r>
            <a:r>
              <a:rPr lang="ko-KR" altLang="en-US" baseline="0" dirty="0" smtClean="0"/>
              <a:t>의 입력으로부터 얻어지는 값을 의미합니다</a:t>
            </a:r>
            <a:r>
              <a:rPr lang="en-US" altLang="ko-KR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1FE-3C20-41EE-A2FF-470A68F4EF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38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Second pass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instrumentation </a:t>
            </a:r>
            <a:r>
              <a:rPr lang="ko-KR" altLang="en-US" dirty="0" smtClean="0"/>
              <a:t>단계로</a:t>
            </a:r>
            <a:r>
              <a:rPr lang="en-US" altLang="ko-KR" dirty="0" smtClean="0"/>
              <a:t>, DUC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추출을 위한 프로그램을 생성하고 </a:t>
            </a:r>
            <a:r>
              <a:rPr lang="en-US" altLang="ko-KR" baseline="0" dirty="0" err="1" smtClean="0"/>
              <a:t>concolic</a:t>
            </a:r>
            <a:r>
              <a:rPr lang="en-US" altLang="ko-KR" baseline="0" dirty="0" smtClean="0"/>
              <a:t> testing</a:t>
            </a:r>
            <a:r>
              <a:rPr lang="ko-KR" altLang="en-US" baseline="0" dirty="0" smtClean="0"/>
              <a:t>을 위한 입력 변수를 설정합니다</a:t>
            </a:r>
            <a:r>
              <a:rPr lang="en-US" altLang="ko-KR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1FE-3C20-41EE-A2FF-470A68F4EF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60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DUC </a:t>
            </a:r>
            <a:r>
              <a:rPr lang="ko-KR" altLang="en-US" dirty="0" smtClean="0"/>
              <a:t>추출을 위한 프로그램은 </a:t>
            </a:r>
            <a:r>
              <a:rPr lang="ko-KR" altLang="en-US" baseline="0" dirty="0" smtClean="0"/>
              <a:t>추출하고자 하는 변수의 타입에 따라 코드를 생성하여 타겟 프로그램에 삽입하는 방식으로 생성됩니다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이를 위해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변수 타입을 다음과 같이 크게 </a:t>
            </a:r>
            <a:r>
              <a:rPr lang="en-US" altLang="ko-KR" baseline="0" dirty="0" smtClean="0"/>
              <a:t>5</a:t>
            </a:r>
            <a:r>
              <a:rPr lang="ko-KR" altLang="en-US" baseline="0" dirty="0" smtClean="0"/>
              <a:t>가지 종류로 나누어 각각의 타입에 알맞게 코드를 생성하도록 하였습니다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아래에 보이는 코드 예시는 </a:t>
            </a:r>
            <a:r>
              <a:rPr lang="en-US" altLang="ko-KR" baseline="0" dirty="0" smtClean="0"/>
              <a:t>DUC </a:t>
            </a:r>
            <a:r>
              <a:rPr lang="ko-KR" altLang="en-US" baseline="0" dirty="0" smtClean="0"/>
              <a:t>추출을 위해 생성되는 코드인데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자세한 생성 과정은 논문을 참조하시거나 발표 후 질문을 받도록 하겠습니다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1FE-3C20-41EE-A2FF-470A68F4EF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10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Concolic</a:t>
            </a:r>
            <a:r>
              <a:rPr lang="en-US" dirty="0" smtClean="0"/>
              <a:t> testing</a:t>
            </a:r>
            <a:r>
              <a:rPr lang="ko-KR" altLang="en-US" dirty="0" smtClean="0"/>
              <a:t>을 위한 입력 변수는 </a:t>
            </a:r>
            <a:r>
              <a:rPr lang="en-US" altLang="ko-KR" dirty="0" smtClean="0"/>
              <a:t>DUC</a:t>
            </a:r>
            <a:r>
              <a:rPr lang="ko-KR" altLang="en-US" dirty="0" smtClean="0"/>
              <a:t>를 기반으로 결정됩니다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이는 </a:t>
            </a:r>
            <a:r>
              <a:rPr lang="en-US" altLang="ko-KR" dirty="0" smtClean="0"/>
              <a:t>DUC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설명을 위해 사용했던 예시를 이용해</a:t>
            </a:r>
            <a:endParaRPr lang="en-US" altLang="ko-KR" baseline="0" dirty="0" smtClean="0"/>
          </a:p>
          <a:p>
            <a:r>
              <a:rPr lang="en-US" altLang="ko-KR" baseline="0" dirty="0" smtClean="0"/>
              <a:t>(Click)</a:t>
            </a:r>
            <a:endParaRPr lang="en-US" altLang="ko-KR" dirty="0" smtClean="0"/>
          </a:p>
          <a:p>
            <a:r>
              <a:rPr lang="ko-KR" altLang="en-US" dirty="0" smtClean="0"/>
              <a:t>먼저</a:t>
            </a:r>
            <a:r>
              <a:rPr lang="en-US" altLang="ko-KR" dirty="0" smtClean="0"/>
              <a:t>, f</a:t>
            </a:r>
            <a:r>
              <a:rPr lang="ko-KR" altLang="en-US" dirty="0" smtClean="0"/>
              <a:t>의 입력에 해당하는 변수를 </a:t>
            </a:r>
            <a:r>
              <a:rPr lang="en-US" altLang="ko-KR" dirty="0" err="1" smtClean="0"/>
              <a:t>concolic</a:t>
            </a:r>
            <a:r>
              <a:rPr lang="en-US" altLang="ko-KR" baseline="0" dirty="0" smtClean="0"/>
              <a:t> testing</a:t>
            </a:r>
            <a:r>
              <a:rPr lang="ko-KR" altLang="en-US" baseline="0" dirty="0" smtClean="0"/>
              <a:t>의 입력으로 설정해줍니다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이는 </a:t>
            </a:r>
            <a:r>
              <a:rPr lang="en-US" altLang="ko-KR" baseline="0" dirty="0" smtClean="0"/>
              <a:t>driver</a:t>
            </a:r>
            <a:r>
              <a:rPr lang="ko-KR" altLang="en-US" baseline="0" dirty="0" smtClean="0"/>
              <a:t>의 형태로 생성되어 다음과 같이 만들어지게 됩니다</a:t>
            </a:r>
            <a:r>
              <a:rPr lang="en-US" altLang="ko-KR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(Click)</a:t>
            </a:r>
          </a:p>
          <a:p>
            <a:r>
              <a:rPr lang="ko-KR" altLang="en-US" baseline="0" dirty="0" smtClean="0"/>
              <a:t>그리고</a:t>
            </a:r>
            <a:r>
              <a:rPr lang="en-US" altLang="ko-KR" baseline="0" dirty="0" smtClean="0"/>
              <a:t>, f</a:t>
            </a:r>
            <a:r>
              <a:rPr lang="ko-KR" altLang="en-US" baseline="0" dirty="0" smtClean="0"/>
              <a:t>가 직접 부르는 함수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즉 이 경우에 </a:t>
            </a:r>
            <a:r>
              <a:rPr lang="en-US" altLang="ko-KR" baseline="0" dirty="0" smtClean="0"/>
              <a:t>g</a:t>
            </a:r>
            <a:r>
              <a:rPr lang="ko-KR" altLang="en-US" baseline="0" dirty="0" smtClean="0"/>
              <a:t>의 출력에 해당하는 변수를 </a:t>
            </a:r>
            <a:r>
              <a:rPr lang="en-US" altLang="ko-KR" baseline="0" dirty="0" err="1" smtClean="0"/>
              <a:t>concolic</a:t>
            </a:r>
            <a:r>
              <a:rPr lang="en-US" altLang="ko-KR" baseline="0" dirty="0" smtClean="0"/>
              <a:t> testing</a:t>
            </a:r>
            <a:r>
              <a:rPr lang="ko-KR" altLang="en-US" baseline="0" dirty="0" smtClean="0"/>
              <a:t>의 입력으로 설정하는 </a:t>
            </a:r>
            <a:r>
              <a:rPr lang="en-US" altLang="ko-KR" baseline="0" dirty="0" smtClean="0"/>
              <a:t>stub</a:t>
            </a:r>
            <a:r>
              <a:rPr lang="ko-KR" altLang="en-US" baseline="0" dirty="0" smtClean="0"/>
              <a:t>을 다음과 같이 만듭니다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stub</a:t>
            </a:r>
            <a:r>
              <a:rPr lang="ko-KR" altLang="en-US" baseline="0" dirty="0" smtClean="0"/>
              <a:t>을 생성하고 난 뒤</a:t>
            </a:r>
            <a:r>
              <a:rPr lang="en-US" altLang="ko-KR" baseline="0" dirty="0" smtClean="0"/>
              <a:t>, f</a:t>
            </a:r>
            <a:r>
              <a:rPr lang="ko-KR" altLang="en-US" baseline="0" dirty="0" smtClean="0"/>
              <a:t>가 부르는 모든 </a:t>
            </a:r>
            <a:r>
              <a:rPr lang="en-US" altLang="ko-KR" baseline="0" dirty="0" err="1" smtClean="0"/>
              <a:t>callee</a:t>
            </a:r>
            <a:r>
              <a:rPr lang="ko-KR" altLang="en-US" baseline="0" dirty="0" smtClean="0"/>
              <a:t>는 전부 생성된 </a:t>
            </a:r>
            <a:r>
              <a:rPr lang="en-US" altLang="ko-KR" baseline="0" dirty="0" smtClean="0"/>
              <a:t>stub</a:t>
            </a:r>
            <a:r>
              <a:rPr lang="ko-KR" altLang="en-US" baseline="0" dirty="0" smtClean="0"/>
              <a:t>으로 대체됩니다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1FE-3C20-41EE-A2FF-470A68F4EF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50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4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Step 5</a:t>
            </a:r>
            <a:r>
              <a:rPr lang="ko-KR" altLang="en-US" dirty="0" smtClean="0"/>
              <a:t>에서는 </a:t>
            </a:r>
            <a:r>
              <a:rPr lang="en-US" altLang="ko-KR" dirty="0" smtClean="0"/>
              <a:t>Step 3</a:t>
            </a:r>
            <a:r>
              <a:rPr lang="ko-KR" altLang="en-US" dirty="0" smtClean="0"/>
              <a:t>의 결과로 생성된 코드를 실행해 </a:t>
            </a:r>
            <a:r>
              <a:rPr lang="en-US" altLang="ko-KR" dirty="0" smtClean="0"/>
              <a:t>DUC</a:t>
            </a:r>
            <a:r>
              <a:rPr lang="ko-KR" altLang="en-US" dirty="0" smtClean="0"/>
              <a:t>를 추출하고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DUC</a:t>
            </a:r>
            <a:r>
              <a:rPr lang="ko-KR" altLang="en-US" dirty="0" smtClean="0"/>
              <a:t>를 초기 입력값으로 이용해 </a:t>
            </a:r>
            <a:r>
              <a:rPr lang="en-US" altLang="ko-KR" dirty="0" err="1" smtClean="0"/>
              <a:t>concolic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testin</a:t>
            </a:r>
            <a:r>
              <a:rPr lang="ko-KR" altLang="en-US" dirty="0" smtClean="0"/>
              <a:t>을 수행하여 다양한 유닛 테스트 입력을 만듭니다</a:t>
            </a:r>
            <a:r>
              <a:rPr lang="en-US" altLang="ko-KR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1FE-3C20-41EE-A2FF-470A68F4EF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50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CUT</a:t>
            </a:r>
            <a:r>
              <a:rPr lang="en-US" baseline="30000" dirty="0" smtClean="0"/>
              <a:t>2</a:t>
            </a:r>
            <a:r>
              <a:rPr lang="ko-KR" altLang="en-US" dirty="0" smtClean="0"/>
              <a:t>를 구현하는 과정에서 크게 세 가지의 기술적인 어려움이 있었습니다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첫 번째는 포인터가 가리키는 메모리 공간의 크기를 얻어내는 것</a:t>
            </a:r>
            <a:r>
              <a:rPr lang="en-US" altLang="ko-KR" dirty="0" smtClean="0"/>
              <a:t>, </a:t>
            </a:r>
            <a:r>
              <a:rPr lang="ko-KR" altLang="en-US" dirty="0" smtClean="0"/>
              <a:t>두 번째는 </a:t>
            </a:r>
            <a:r>
              <a:rPr lang="en-US" altLang="ko-KR" dirty="0" smtClean="0"/>
              <a:t>void </a:t>
            </a:r>
            <a:r>
              <a:rPr lang="ko-KR" altLang="en-US" dirty="0" smtClean="0"/>
              <a:t>포인터를 추출하는 법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세 번째는 </a:t>
            </a:r>
            <a:r>
              <a:rPr lang="en-US" altLang="ko-KR" dirty="0" smtClean="0"/>
              <a:t>union</a:t>
            </a:r>
            <a:r>
              <a:rPr lang="ko-KR" altLang="en-US" dirty="0" smtClean="0"/>
              <a:t>을 추출하는 법에서 어려움이 있었는데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각각에 대한 내용과 이를 어떻게 극복했는지에 대해 설명드리겠습니다</a:t>
            </a:r>
            <a:r>
              <a:rPr lang="en-US" altLang="ko-KR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1FE-3C20-41EE-A2FF-470A68F4EF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55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첫 번째로 포인터가 가리키는 메모리 공간의 크기를 얻어내는 과정에서 발생한 어려움입니다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예를 들어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코드와 함수가 사용되고 있을 때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이 </a:t>
            </a:r>
            <a:r>
              <a:rPr lang="en-US" altLang="ko-KR" baseline="0" dirty="0" smtClean="0"/>
              <a:t>p</a:t>
            </a:r>
            <a:r>
              <a:rPr lang="ko-KR" altLang="en-US" baseline="0" dirty="0" smtClean="0"/>
              <a:t>의 값을 정확히 추출하기 위해서는</a:t>
            </a:r>
            <a:endParaRPr lang="en-US" altLang="ko-KR" baseline="0" dirty="0" smtClean="0"/>
          </a:p>
          <a:p>
            <a:r>
              <a:rPr lang="en-US" baseline="0" dirty="0" smtClean="0"/>
              <a:t>p</a:t>
            </a:r>
            <a:r>
              <a:rPr lang="ko-KR" altLang="en-US" baseline="0" dirty="0" smtClean="0"/>
              <a:t>가 가리키는 메모리 공간의 값 역시 추출해내야 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즉</a:t>
            </a:r>
            <a:r>
              <a:rPr lang="en-US" altLang="ko-KR" baseline="0" dirty="0" smtClean="0"/>
              <a:t>, p</a:t>
            </a:r>
            <a:r>
              <a:rPr lang="ko-KR" altLang="en-US" baseline="0" dirty="0" smtClean="0"/>
              <a:t>가 가리키는 공간의 크기를 정확히 얻어내야 하는데</a:t>
            </a:r>
            <a:r>
              <a:rPr lang="en-US" altLang="ko-KR" baseline="0" dirty="0" smtClean="0"/>
              <a:t>,</a:t>
            </a:r>
          </a:p>
          <a:p>
            <a:r>
              <a:rPr lang="en-US" baseline="0" dirty="0" smtClean="0"/>
              <a:t>C </a:t>
            </a:r>
            <a:r>
              <a:rPr lang="ko-KR" altLang="en-US" baseline="0" dirty="0" smtClean="0"/>
              <a:t>언어에서는 이를 위한 직접적인 방법을 제공하지 않고 있습니다</a:t>
            </a:r>
            <a:r>
              <a:rPr lang="en-US" altLang="ko-KR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1FE-3C20-41EE-A2FF-470A68F4EF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7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1FE-3C20-41EE-A2FF-470A68F4EF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75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 문제를 해결하기 위해</a:t>
            </a:r>
            <a:r>
              <a:rPr lang="en-US" altLang="ko-KR" dirty="0" smtClean="0"/>
              <a:t>, </a:t>
            </a:r>
            <a:r>
              <a:rPr lang="ko-KR" altLang="en-US" dirty="0" smtClean="0"/>
              <a:t>타겟 프로그램에서 일어나는 모든 메모리 할당과 해제를 추적하도록 하였습니다</a:t>
            </a:r>
            <a:r>
              <a:rPr lang="en-US" altLang="ko-KR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1FE-3C20-41EE-A2FF-470A68F4EF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86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두 번째는 </a:t>
            </a:r>
            <a:r>
              <a:rPr lang="en-US" altLang="ko-KR" dirty="0" smtClean="0"/>
              <a:t>void </a:t>
            </a:r>
            <a:r>
              <a:rPr lang="ko-KR" altLang="en-US" dirty="0" smtClean="0"/>
              <a:t>포인터를 추출하면서 생긴 어려움입니다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이와 같은 타겟 함수 </a:t>
            </a:r>
            <a:r>
              <a:rPr lang="en-US" altLang="ko-KR" dirty="0" smtClean="0"/>
              <a:t>f</a:t>
            </a:r>
            <a:r>
              <a:rPr lang="ko-KR" altLang="en-US" dirty="0" smtClean="0"/>
              <a:t>가 있을 때</a:t>
            </a:r>
            <a:r>
              <a:rPr lang="en-US" altLang="ko-KR" dirty="0" smtClean="0"/>
              <a:t>, void </a:t>
            </a:r>
            <a:r>
              <a:rPr lang="ko-KR" altLang="en-US" dirty="0" smtClean="0"/>
              <a:t>포인터인 </a:t>
            </a:r>
            <a:r>
              <a:rPr lang="en-US" altLang="ko-KR" dirty="0" smtClean="0"/>
              <a:t>p</a:t>
            </a:r>
            <a:r>
              <a:rPr lang="ko-KR" altLang="en-US" dirty="0" smtClean="0"/>
              <a:t>가 가리키는 공간만을</a:t>
            </a:r>
            <a:endParaRPr lang="en-US" altLang="ko-KR" dirty="0" smtClean="0"/>
          </a:p>
          <a:p>
            <a:r>
              <a:rPr lang="ko-KR" altLang="en-US" dirty="0" smtClean="0"/>
              <a:t>단순히 </a:t>
            </a:r>
            <a:r>
              <a:rPr lang="en-US" altLang="ko-KR" dirty="0" smtClean="0"/>
              <a:t>dump</a:t>
            </a:r>
            <a:r>
              <a:rPr lang="ko-KR" altLang="en-US" dirty="0" smtClean="0"/>
              <a:t>하게 되면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실제 </a:t>
            </a:r>
            <a:r>
              <a:rPr lang="en-US" altLang="ko-KR" dirty="0" smtClean="0"/>
              <a:t>p</a:t>
            </a:r>
            <a:r>
              <a:rPr lang="ko-KR" altLang="en-US" dirty="0" smtClean="0"/>
              <a:t>가 가리키는 공간에 들어있는 </a:t>
            </a:r>
            <a:r>
              <a:rPr lang="en-US" altLang="ko-KR" dirty="0" err="1" smtClean="0"/>
              <a:t>struct</a:t>
            </a:r>
            <a:r>
              <a:rPr lang="en-US" altLang="ko-KR" dirty="0" smtClean="0"/>
              <a:t> </a:t>
            </a:r>
            <a:r>
              <a:rPr lang="ko-KR" altLang="en-US" dirty="0" smtClean="0"/>
              <a:t>내부의 포인터 변수가 제대로 추출되지 않습니다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즉</a:t>
            </a:r>
            <a:r>
              <a:rPr lang="en-US" altLang="ko-KR" dirty="0" smtClean="0"/>
              <a:t>, void </a:t>
            </a:r>
            <a:r>
              <a:rPr lang="ko-KR" altLang="en-US" dirty="0" smtClean="0"/>
              <a:t>포인터는 내부에 들어있는 값의 타입이 실제 어떤 타입인지를 알고 그를 기반으로 값을 추출하여야 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하지만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프로그램의 실행이 어떤 경로를 지나는지에 따라 </a:t>
            </a:r>
            <a:r>
              <a:rPr lang="en-US" altLang="ko-KR" dirty="0" smtClean="0"/>
              <a:t>void </a:t>
            </a:r>
            <a:r>
              <a:rPr lang="ko-KR" altLang="en-US" dirty="0" smtClean="0"/>
              <a:t>포인터가</a:t>
            </a:r>
            <a:r>
              <a:rPr lang="ko-KR" altLang="en-US" baseline="0" dirty="0" smtClean="0"/>
              <a:t> 변환되는 타입이 달라질 수 있기 때문에</a:t>
            </a:r>
            <a:endParaRPr lang="en-US" altLang="ko-KR" baseline="0" dirty="0" smtClean="0"/>
          </a:p>
          <a:p>
            <a:r>
              <a:rPr lang="ko-KR" altLang="en-US" baseline="0" dirty="0" smtClean="0"/>
              <a:t>이 정보는 코드 레벨에서 정적으로 알아낼 수 없습니다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1FE-3C20-41EE-A2FF-470A68F4EF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85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 문제의 해결을 위해 전처리 단계를 추가해서 </a:t>
            </a:r>
            <a:r>
              <a:rPr lang="en-US" altLang="ko-KR" dirty="0" smtClean="0"/>
              <a:t>void </a:t>
            </a:r>
            <a:r>
              <a:rPr lang="ko-KR" altLang="en-US" dirty="0" smtClean="0"/>
              <a:t>포인터가 시스템 실행에서 어떻게 캐스팅 되는지의 정보를</a:t>
            </a:r>
            <a:endParaRPr lang="en-US" altLang="ko-KR" dirty="0" smtClean="0"/>
          </a:p>
          <a:p>
            <a:r>
              <a:rPr lang="ko-KR" altLang="en-US" dirty="0" smtClean="0"/>
              <a:t>먼저 수집하도록 하였습니다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아까 설명드린 </a:t>
            </a:r>
            <a:r>
              <a:rPr lang="en-US" altLang="ko-KR" dirty="0" smtClean="0"/>
              <a:t>first pass</a:t>
            </a:r>
            <a:r>
              <a:rPr lang="ko-KR" altLang="en-US" dirty="0" smtClean="0"/>
              <a:t>가 이 전처리 단계에 해당합니다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 예시에서는 </a:t>
            </a:r>
            <a:r>
              <a:rPr lang="en-US" altLang="ko-KR" dirty="0" smtClean="0"/>
              <a:t>void </a:t>
            </a:r>
            <a:r>
              <a:rPr lang="ko-KR" altLang="en-US" dirty="0" smtClean="0"/>
              <a:t>포인터가 </a:t>
            </a:r>
            <a:r>
              <a:rPr lang="en-US" altLang="ko-KR" dirty="0" err="1" smtClean="0"/>
              <a:t>struct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st</a:t>
            </a:r>
            <a:r>
              <a:rPr lang="ko-KR" altLang="en-US" dirty="0" smtClean="0"/>
              <a:t>의 포인터로 캐스팅된다는 정보를 전처리 단계에서 얻게 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</a:t>
            </a:r>
            <a:r>
              <a:rPr lang="en-US" altLang="ko-KR" dirty="0" smtClean="0"/>
              <a:t>DUC </a:t>
            </a:r>
            <a:r>
              <a:rPr lang="ko-KR" altLang="en-US" dirty="0" smtClean="0"/>
              <a:t>추출을 위한 코드를 생성할 때 이 정보를 이용해 알맞은 추출용 코드를 생성하게 됩니다</a:t>
            </a:r>
            <a:r>
              <a:rPr lang="en-US" altLang="ko-KR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1FE-3C20-41EE-A2FF-470A68F4EF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6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세 번째는 </a:t>
            </a:r>
            <a:r>
              <a:rPr lang="en-US" altLang="ko-KR" dirty="0" smtClean="0"/>
              <a:t>union</a:t>
            </a:r>
            <a:r>
              <a:rPr lang="ko-KR" altLang="en-US" dirty="0" smtClean="0"/>
              <a:t>의 추출에서 생긴 어려움입니다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이와 같은 타겟 함수 </a:t>
            </a:r>
            <a:r>
              <a:rPr lang="en-US" altLang="ko-KR" dirty="0" smtClean="0"/>
              <a:t>f</a:t>
            </a:r>
            <a:r>
              <a:rPr lang="ko-KR" altLang="en-US" dirty="0" smtClean="0"/>
              <a:t>가 있을 때</a:t>
            </a:r>
            <a:r>
              <a:rPr lang="en-US" altLang="ko-KR" dirty="0" smtClean="0"/>
              <a:t>, union </a:t>
            </a:r>
            <a:r>
              <a:rPr lang="ko-KR" altLang="en-US" dirty="0" smtClean="0"/>
              <a:t>변수 </a:t>
            </a:r>
            <a:r>
              <a:rPr lang="en-US" altLang="ko-KR" dirty="0" smtClean="0"/>
              <a:t>u</a:t>
            </a:r>
            <a:r>
              <a:rPr lang="ko-KR" altLang="en-US" dirty="0" smtClean="0"/>
              <a:t>를 제대로 추출하기 위해서는</a:t>
            </a:r>
            <a:endParaRPr lang="en-US" altLang="ko-KR" dirty="0" smtClean="0"/>
          </a:p>
          <a:p>
            <a:r>
              <a:rPr lang="en-US" dirty="0" smtClean="0"/>
              <a:t>u</a:t>
            </a:r>
            <a:r>
              <a:rPr lang="ko-KR" altLang="en-US" dirty="0" smtClean="0"/>
              <a:t>가 어떤 필드를 사용하는지에 대한 정보가 있어야 합니다</a:t>
            </a:r>
            <a:r>
              <a:rPr lang="en-US" altLang="ko-KR" dirty="0" smtClean="0"/>
              <a:t>. u</a:t>
            </a:r>
            <a:r>
              <a:rPr lang="ko-KR" altLang="en-US" dirty="0" smtClean="0"/>
              <a:t>를 만약에 단순히 </a:t>
            </a:r>
            <a:r>
              <a:rPr lang="en-US" altLang="ko-KR" dirty="0" smtClean="0"/>
              <a:t>dump</a:t>
            </a:r>
            <a:r>
              <a:rPr lang="ko-KR" altLang="en-US" dirty="0" smtClean="0"/>
              <a:t>하게 될 경우 </a:t>
            </a:r>
            <a:r>
              <a:rPr lang="en-US" altLang="ko-KR" dirty="0" smtClean="0"/>
              <a:t>union</a:t>
            </a:r>
            <a:r>
              <a:rPr lang="ko-KR" altLang="en-US" dirty="0" smtClean="0"/>
              <a:t>이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ko-KR" altLang="en-US" dirty="0" smtClean="0"/>
              <a:t>포인터를 사용하고 있었다면</a:t>
            </a:r>
            <a:endParaRPr lang="en-US" altLang="ko-KR" dirty="0" smtClean="0"/>
          </a:p>
          <a:p>
            <a:r>
              <a:rPr lang="ko-KR" altLang="en-US" dirty="0" smtClean="0"/>
              <a:t>해당 정보가 망가지게 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더해서</a:t>
            </a:r>
            <a:r>
              <a:rPr lang="en-US" altLang="ko-KR" dirty="0" smtClean="0"/>
              <a:t>, union</a:t>
            </a:r>
            <a:r>
              <a:rPr lang="ko-KR" altLang="en-US" dirty="0" smtClean="0"/>
              <a:t>의 모든 필드는 같은 메모리 공간을 사용하고 있으므로 </a:t>
            </a:r>
            <a:r>
              <a:rPr lang="en-US" altLang="ko-KR" dirty="0" smtClean="0"/>
              <a:t>field-by-field</a:t>
            </a:r>
            <a:r>
              <a:rPr lang="ko-KR" altLang="en-US" dirty="0" smtClean="0"/>
              <a:t>로 하나씩 추출할 수도 없습니다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따라서 </a:t>
            </a:r>
            <a:r>
              <a:rPr lang="en-US" altLang="ko-KR" dirty="0" smtClean="0"/>
              <a:t>union</a:t>
            </a:r>
            <a:r>
              <a:rPr lang="ko-KR" altLang="en-US" dirty="0" smtClean="0"/>
              <a:t>이 어떤 필드를 사용하는지를 알아야 정확한 값의 추출이 가능한데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시스템 실행 경로에 따라 </a:t>
            </a:r>
            <a:r>
              <a:rPr lang="en-US" altLang="ko-KR" dirty="0" smtClean="0"/>
              <a:t>union</a:t>
            </a:r>
            <a:r>
              <a:rPr lang="ko-KR" altLang="en-US" dirty="0" smtClean="0"/>
              <a:t>이 사용하는 필드가 달라질 수 있으므로</a:t>
            </a:r>
            <a:endParaRPr lang="en-US" altLang="ko-KR" dirty="0" smtClean="0"/>
          </a:p>
          <a:p>
            <a:r>
              <a:rPr lang="ko-KR" altLang="en-US" dirty="0" smtClean="0"/>
              <a:t>이 정보를 코드 레벨에서 알 방법이 없습니다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1FE-3C20-41EE-A2FF-470A68F4EFB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60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이의 해결을 위해</a:t>
            </a:r>
            <a:r>
              <a:rPr lang="en-US" altLang="ko-KR" dirty="0" smtClean="0"/>
              <a:t>, void </a:t>
            </a:r>
            <a:r>
              <a:rPr lang="ko-KR" altLang="en-US" dirty="0" smtClean="0"/>
              <a:t>포인터의 경우와 마찬가지로 전처리 단계에서 </a:t>
            </a:r>
            <a:r>
              <a:rPr lang="en-US" altLang="ko-KR" dirty="0" smtClean="0"/>
              <a:t>union</a:t>
            </a:r>
            <a:r>
              <a:rPr lang="ko-KR" altLang="en-US" dirty="0" smtClean="0"/>
              <a:t>이 어떤 필드를 사용하는지에 대한 정보를 얻어내었습니다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예를 들어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아까의 예시 프로그램은 </a:t>
            </a:r>
            <a:r>
              <a:rPr lang="en-US" altLang="ko-KR" dirty="0" smtClean="0"/>
              <a:t>union </a:t>
            </a:r>
            <a:r>
              <a:rPr lang="ko-KR" altLang="en-US" dirty="0" smtClean="0"/>
              <a:t>변수 </a:t>
            </a:r>
            <a:r>
              <a:rPr lang="en-US" altLang="ko-KR" dirty="0" smtClean="0"/>
              <a:t>u</a:t>
            </a:r>
            <a:r>
              <a:rPr lang="ko-KR" altLang="en-US" dirty="0" smtClean="0"/>
              <a:t>가 필드 </a:t>
            </a:r>
            <a:r>
              <a:rPr lang="en-US" altLang="ko-KR" dirty="0" smtClean="0"/>
              <a:t>p</a:t>
            </a:r>
            <a:r>
              <a:rPr lang="ko-KR" altLang="en-US" dirty="0" smtClean="0"/>
              <a:t>를 사용한다는 것을 얻어내게 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</a:t>
            </a:r>
            <a:r>
              <a:rPr lang="en-US" altLang="ko-KR" dirty="0" smtClean="0"/>
              <a:t>DUC </a:t>
            </a:r>
            <a:r>
              <a:rPr lang="ko-KR" altLang="en-US" dirty="0" smtClean="0"/>
              <a:t>추출용 코드를 생성할 때</a:t>
            </a:r>
            <a:endParaRPr lang="en-US" altLang="ko-KR" dirty="0" smtClean="0"/>
          </a:p>
          <a:p>
            <a:r>
              <a:rPr lang="ko-KR" altLang="en-US" dirty="0" smtClean="0"/>
              <a:t>이 정보를 이용해 알맞은 코드를 생성하게 됩니다</a:t>
            </a:r>
            <a:r>
              <a:rPr lang="en-US" altLang="ko-KR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1FE-3C20-41EE-A2FF-470A68F4EFB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27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Bugzilla</a:t>
            </a:r>
            <a:r>
              <a:rPr lang="en-US" baseline="0" dirty="0" smtClean="0"/>
              <a:t> </a:t>
            </a:r>
            <a:r>
              <a:rPr lang="ko-KR" altLang="en-US" baseline="0" dirty="0" smtClean="0"/>
              <a:t>리포트했는데 답변 없음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1FE-3C20-41EE-A2FF-470A68F4EFB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66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1FE-3C20-41EE-A2FF-470A68F4EFB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49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자동</a:t>
            </a:r>
            <a:r>
              <a:rPr lang="ko-KR" altLang="en-US" baseline="0" dirty="0" smtClean="0"/>
              <a:t> 테스팅 기법 중 하나인 </a:t>
            </a:r>
            <a:r>
              <a:rPr lang="en-US" altLang="ko-KR" baseline="0" dirty="0" err="1" smtClean="0"/>
              <a:t>concolic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테스팅은 체계적으로 분기 커버리지를 높여나가는 기법입니다</a:t>
            </a:r>
            <a:r>
              <a:rPr lang="en-US" altLang="ko-KR" baseline="0" dirty="0" smtClean="0"/>
              <a:t>.</a:t>
            </a:r>
            <a:endParaRPr lang="en-US" dirty="0" smtClean="0"/>
          </a:p>
          <a:p>
            <a:r>
              <a:rPr lang="en-US" dirty="0" err="1" smtClean="0"/>
              <a:t>concolic</a:t>
            </a:r>
            <a:r>
              <a:rPr lang="en-US" baseline="0" dirty="0" smtClean="0"/>
              <a:t> </a:t>
            </a:r>
            <a:r>
              <a:rPr lang="ko-KR" altLang="en-US" baseline="0" dirty="0" smtClean="0"/>
              <a:t>테스팅은 산업 현장에서 적용되어 높은 성과를 얻고 있는 중요한 자동 테스팅 기법입니다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여기서 볼 수 있듯이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현대 모비스는 </a:t>
            </a:r>
            <a:r>
              <a:rPr lang="en-US" altLang="ko-KR" baseline="0" dirty="0" err="1" smtClean="0"/>
              <a:t>concolic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테스티을 자사의 테스팅 시스템에 도입하여 테스팅에 필요한 인력을 최대 </a:t>
            </a:r>
            <a:r>
              <a:rPr lang="en-US" altLang="ko-KR" baseline="0" dirty="0" smtClean="0"/>
              <a:t>70%</a:t>
            </a:r>
            <a:r>
              <a:rPr lang="ko-KR" altLang="en-US" baseline="0" dirty="0" smtClean="0"/>
              <a:t>까지 줄이는데 성공하였습니다</a:t>
            </a:r>
            <a:r>
              <a:rPr lang="en-US" altLang="ko-KR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1FE-3C20-41EE-A2FF-470A68F4EF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89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그럼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concolic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테스팅이 어떻게 동작하는지를 간단한 예시와 함께 설명드리겠습니다</a:t>
            </a:r>
            <a:r>
              <a:rPr lang="en-US" altLang="ko-KR" baseline="0" dirty="0" smtClean="0"/>
              <a:t>.</a:t>
            </a:r>
          </a:p>
          <a:p>
            <a:r>
              <a:rPr lang="en-US" baseline="0" dirty="0" smtClean="0"/>
              <a:t>(Click)</a:t>
            </a:r>
          </a:p>
          <a:p>
            <a:r>
              <a:rPr lang="ko-KR" altLang="en-US" baseline="0" dirty="0" smtClean="0"/>
              <a:t>설명을 위한 예시 프로그램은 다음과 같습니다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해당 함수에서 입력은 </a:t>
            </a:r>
            <a:r>
              <a:rPr lang="en-US" altLang="ko-KR" baseline="0" dirty="0" smtClean="0"/>
              <a:t>a, b, </a:t>
            </a:r>
            <a:r>
              <a:rPr lang="ko-KR" altLang="en-US" baseline="0" dirty="0" smtClean="0"/>
              <a:t>그리고 </a:t>
            </a:r>
            <a:r>
              <a:rPr lang="en-US" altLang="ko-KR" baseline="0" dirty="0" smtClean="0"/>
              <a:t>c</a:t>
            </a:r>
            <a:r>
              <a:rPr lang="ko-KR" altLang="en-US" baseline="0" dirty="0" smtClean="0"/>
              <a:t>이며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총 </a:t>
            </a:r>
            <a:r>
              <a:rPr lang="en-US" altLang="ko-KR" baseline="0" dirty="0" smtClean="0"/>
              <a:t>3</a:t>
            </a:r>
            <a:r>
              <a:rPr lang="ko-KR" altLang="en-US" baseline="0" dirty="0" smtClean="0"/>
              <a:t>개의 분기 조건이 있습니다</a:t>
            </a:r>
            <a:r>
              <a:rPr lang="en-US" altLang="ko-KR" baseline="0" dirty="0" smtClean="0"/>
              <a:t>.</a:t>
            </a:r>
          </a:p>
          <a:p>
            <a:r>
              <a:rPr lang="en-US" baseline="0" dirty="0" smtClean="0"/>
              <a:t>(Click)</a:t>
            </a:r>
          </a:p>
          <a:p>
            <a:r>
              <a:rPr lang="ko-KR" altLang="en-US" baseline="0" dirty="0" smtClean="0"/>
              <a:t>그리고 이 예시 프로그램의 분기 구조를 도식화하면 이와 같습니다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총 </a:t>
            </a:r>
            <a:r>
              <a:rPr lang="en-US" altLang="ko-KR" baseline="0" dirty="0" smtClean="0"/>
              <a:t>4</a:t>
            </a:r>
            <a:r>
              <a:rPr lang="ko-KR" altLang="en-US" baseline="0" dirty="0" smtClean="0"/>
              <a:t>개의 실행 가능한 경로가 있음을 볼 수 있습니다</a:t>
            </a:r>
            <a:r>
              <a:rPr lang="en-US" altLang="ko-KR" baseline="0" dirty="0" smtClean="0"/>
              <a:t>.</a:t>
            </a:r>
          </a:p>
          <a:p>
            <a:r>
              <a:rPr lang="en-US" baseline="0" dirty="0" smtClean="0"/>
              <a:t>(Click)</a:t>
            </a:r>
          </a:p>
          <a:p>
            <a:r>
              <a:rPr lang="en-US" baseline="0" dirty="0" err="1" smtClean="0"/>
              <a:t>Concolic</a:t>
            </a:r>
            <a:r>
              <a:rPr lang="en-US" baseline="0" dirty="0" smtClean="0"/>
              <a:t> </a:t>
            </a:r>
            <a:r>
              <a:rPr lang="ko-KR" altLang="en-US" baseline="0" dirty="0" smtClean="0"/>
              <a:t>테스팅은 여기서 </a:t>
            </a:r>
            <a:r>
              <a:rPr lang="en-US" altLang="ko-KR" baseline="0" dirty="0" smtClean="0"/>
              <a:t>4</a:t>
            </a:r>
            <a:r>
              <a:rPr lang="ko-KR" altLang="en-US" baseline="0" dirty="0" smtClean="0"/>
              <a:t>개의 테스트 입력을 생성하여 </a:t>
            </a:r>
            <a:r>
              <a:rPr lang="en-US" altLang="ko-KR" baseline="0" dirty="0" smtClean="0"/>
              <a:t>4</a:t>
            </a:r>
            <a:r>
              <a:rPr lang="ko-KR" altLang="en-US" baseline="0" dirty="0" smtClean="0"/>
              <a:t>개의 가능한 모든 수행경로를 자동으로 검사하게 됩니다</a:t>
            </a:r>
            <a:r>
              <a:rPr lang="en-US" altLang="ko-KR" baseline="0" dirty="0" smtClean="0"/>
              <a:t>.</a:t>
            </a:r>
          </a:p>
          <a:p>
            <a:r>
              <a:rPr lang="en-US" baseline="0" dirty="0" smtClean="0"/>
              <a:t>(Click)</a:t>
            </a:r>
          </a:p>
          <a:p>
            <a:r>
              <a:rPr lang="ko-KR" altLang="en-US" baseline="0" dirty="0" smtClean="0"/>
              <a:t>먼저 </a:t>
            </a:r>
            <a:r>
              <a:rPr lang="en-US" altLang="ko-KR" baseline="0" dirty="0" err="1" smtClean="0"/>
              <a:t>concolic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테스팅은 임의의 초기값으로 동작을 시작합니다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일반적으로 이 초기값은 </a:t>
            </a:r>
            <a:r>
              <a:rPr lang="en-US" altLang="ko-KR" baseline="0" dirty="0" smtClean="0"/>
              <a:t>0</a:t>
            </a:r>
            <a:r>
              <a:rPr lang="ko-KR" altLang="en-US" baseline="0" dirty="0" smtClean="0"/>
              <a:t>으로 채운 값이 많이 사용됩니다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 입력을 이용해 프로그램을 실행하면</a:t>
            </a:r>
            <a:endParaRPr lang="en-US" altLang="ko-KR" baseline="0" dirty="0" smtClean="0"/>
          </a:p>
          <a:p>
            <a:r>
              <a:rPr lang="en-US" altLang="ko-KR" baseline="0" dirty="0" smtClean="0"/>
              <a:t>(Click)</a:t>
            </a:r>
          </a:p>
          <a:p>
            <a:r>
              <a:rPr lang="ko-KR" altLang="en-US" baseline="0" dirty="0" smtClean="0"/>
              <a:t>이와 같이 첫 번째 조건문의 </a:t>
            </a:r>
            <a:r>
              <a:rPr lang="en-US" altLang="ko-KR" baseline="0" dirty="0" smtClean="0"/>
              <a:t>else </a:t>
            </a:r>
            <a:r>
              <a:rPr lang="ko-KR" altLang="en-US" baseline="0" dirty="0" smtClean="0"/>
              <a:t>분기가 커버됩니다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err="1" smtClean="0"/>
              <a:t>concolic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테스팅은 이 실행으로부터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수행경로가 지나온 조건식을 모아 </a:t>
            </a:r>
            <a:r>
              <a:rPr lang="en-US" altLang="ko-KR" baseline="0" dirty="0" smtClean="0"/>
              <a:t>symbolic path formula</a:t>
            </a:r>
            <a:r>
              <a:rPr lang="ko-KR" altLang="en-US" baseline="0" dirty="0" smtClean="0"/>
              <a:t>를 생성합니다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 경우에는 </a:t>
            </a:r>
            <a:r>
              <a:rPr lang="en-US" altLang="ko-KR" baseline="0" dirty="0" smtClean="0"/>
              <a:t>(a!=1)</a:t>
            </a:r>
            <a:r>
              <a:rPr lang="ko-KR" altLang="en-US" baseline="0" dirty="0" smtClean="0"/>
              <a:t>이 해당 조건식이 됩니다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(Click)</a:t>
            </a:r>
          </a:p>
          <a:p>
            <a:r>
              <a:rPr lang="en-US" altLang="ko-KR" baseline="0" dirty="0" err="1" smtClean="0"/>
              <a:t>concolic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테스팅은 다음 입력을 생성하기 위해 생성된 </a:t>
            </a:r>
            <a:r>
              <a:rPr lang="en-US" altLang="ko-KR" baseline="0" dirty="0" smtClean="0"/>
              <a:t>SPF</a:t>
            </a:r>
            <a:r>
              <a:rPr lang="ko-KR" altLang="en-US" baseline="0" dirty="0" smtClean="0"/>
              <a:t>의 특정 항을 부정합니다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(Click)</a:t>
            </a:r>
          </a:p>
          <a:p>
            <a:r>
              <a:rPr lang="ko-KR" altLang="en-US" baseline="0" dirty="0" smtClean="0"/>
              <a:t>그리고 새로 생성된 </a:t>
            </a:r>
            <a:r>
              <a:rPr lang="en-US" altLang="ko-KR" baseline="0" dirty="0" smtClean="0"/>
              <a:t>SPF</a:t>
            </a:r>
            <a:r>
              <a:rPr lang="ko-KR" altLang="en-US" baseline="0" dirty="0" smtClean="0"/>
              <a:t>를 풀어 다음 입력을 생성합니다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아까와 마찬가지로 이 입력을 이용해 프로그램을 실행하면</a:t>
            </a:r>
            <a:endParaRPr lang="en-US" altLang="ko-KR" baseline="0" dirty="0" smtClean="0"/>
          </a:p>
          <a:p>
            <a:r>
              <a:rPr lang="en-US" altLang="ko-KR" baseline="0" dirty="0" smtClean="0"/>
              <a:t>(Click)</a:t>
            </a:r>
          </a:p>
          <a:p>
            <a:r>
              <a:rPr lang="ko-KR" altLang="en-US" baseline="0" dirty="0" smtClean="0"/>
              <a:t>다음과 같이 다른 분기가 커버되고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해당 수행 경로에 대응하는 </a:t>
            </a:r>
            <a:r>
              <a:rPr lang="en-US" altLang="ko-KR" baseline="0" dirty="0" smtClean="0"/>
              <a:t>SPF</a:t>
            </a:r>
            <a:r>
              <a:rPr lang="ko-KR" altLang="en-US" baseline="0" dirty="0" smtClean="0"/>
              <a:t>가 생성됩니다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마찬가지로 다음 입력을 생성하기 위해 생성된 </a:t>
            </a:r>
            <a:r>
              <a:rPr lang="en-US" altLang="ko-KR" baseline="0" dirty="0" smtClean="0"/>
              <a:t>SPF</a:t>
            </a:r>
            <a:r>
              <a:rPr lang="ko-KR" altLang="en-US" baseline="0" dirty="0" smtClean="0"/>
              <a:t>의 특정 항을 부정하고</a:t>
            </a:r>
            <a:endParaRPr lang="en-US" altLang="ko-KR" baseline="0" dirty="0" smtClean="0"/>
          </a:p>
          <a:p>
            <a:r>
              <a:rPr lang="en-US" altLang="ko-KR" baseline="0" dirty="0" smtClean="0"/>
              <a:t>(Click)</a:t>
            </a:r>
          </a:p>
          <a:p>
            <a:r>
              <a:rPr lang="ko-KR" altLang="en-US" baseline="0" dirty="0" smtClean="0"/>
              <a:t>이를 풀어 다음 입력을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생성합니다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이러한 과정을 반복하다</a:t>
            </a:r>
            <a:endParaRPr lang="en-US" altLang="ko-KR" baseline="0" dirty="0" smtClean="0"/>
          </a:p>
          <a:p>
            <a:r>
              <a:rPr lang="en-US" altLang="ko-KR" baseline="0" dirty="0" smtClean="0"/>
              <a:t>(</a:t>
            </a:r>
            <a:r>
              <a:rPr lang="ko-KR" altLang="en-US" baseline="0" dirty="0" smtClean="0"/>
              <a:t>모든 분기 탐색 완료 나올떄까지 </a:t>
            </a:r>
            <a:r>
              <a:rPr lang="en-US" altLang="ko-KR" baseline="0" dirty="0" smtClean="0"/>
              <a:t>Click)</a:t>
            </a:r>
          </a:p>
          <a:p>
            <a:r>
              <a:rPr lang="ko-KR" altLang="en-US" baseline="0" dirty="0" smtClean="0"/>
              <a:t>모든 분기가 탐색 완료되면 </a:t>
            </a:r>
            <a:r>
              <a:rPr lang="en-US" altLang="ko-KR" baseline="0" dirty="0" err="1" smtClean="0"/>
              <a:t>concolic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테스팅은 작동을 멈추게 됩니다</a:t>
            </a:r>
            <a:r>
              <a:rPr lang="en-US" altLang="ko-KR" baseline="0" dirty="0" smtClean="0"/>
              <a:t>.</a:t>
            </a:r>
            <a:endParaRPr lang="en-US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1FE-3C20-41EE-A2FF-470A68F4EF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22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Concolic</a:t>
            </a:r>
            <a:r>
              <a:rPr lang="en-US" dirty="0" smtClean="0"/>
              <a:t> </a:t>
            </a:r>
            <a:r>
              <a:rPr lang="ko-KR" altLang="en-US" dirty="0" smtClean="0"/>
              <a:t>테스팅에서 초기값은 전체 검사 방향을 결정하는 아주 중요한 요소입니다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이는 초기값이 수행하는 수행 경로 방향으로 검사 범위를 넓혀 나가기 때문인데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예를 들어</a:t>
            </a:r>
            <a:endParaRPr lang="en-US" altLang="ko-KR" dirty="0" smtClean="0"/>
          </a:p>
          <a:p>
            <a:r>
              <a:rPr lang="en-US" dirty="0" smtClean="0"/>
              <a:t>(Click)</a:t>
            </a:r>
          </a:p>
          <a:p>
            <a:r>
              <a:rPr lang="ko-KR" altLang="en-US" dirty="0" smtClean="0"/>
              <a:t>이와 같이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초기값이 유의미한 </a:t>
            </a:r>
            <a:r>
              <a:rPr lang="en-US" altLang="ko-KR" dirty="0" smtClean="0"/>
              <a:t>symbolic search space</a:t>
            </a:r>
            <a:r>
              <a:rPr lang="ko-KR" altLang="en-US" dirty="0" smtClean="0"/>
              <a:t>의 깊은 곳에 도달하지 못하면</a:t>
            </a:r>
            <a:endParaRPr lang="en-US" altLang="ko-KR" dirty="0" smtClean="0"/>
          </a:p>
          <a:p>
            <a:r>
              <a:rPr lang="en-US" dirty="0" err="1" smtClean="0"/>
              <a:t>concolic</a:t>
            </a:r>
            <a:r>
              <a:rPr lang="en-US" dirty="0" smtClean="0"/>
              <a:t> </a:t>
            </a:r>
            <a:r>
              <a:rPr lang="ko-KR" altLang="en-US" dirty="0" smtClean="0"/>
              <a:t>테스팅은 주어진 시간 내에 유의미한 </a:t>
            </a:r>
            <a:r>
              <a:rPr lang="en-US" altLang="ko-KR" dirty="0" smtClean="0"/>
              <a:t>symbolic search space</a:t>
            </a:r>
            <a:r>
              <a:rPr lang="ko-KR" altLang="en-US" dirty="0" smtClean="0"/>
              <a:t>를 충분히 탐색하지 못하게 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따라서 좋은 초기값으로 </a:t>
            </a:r>
            <a:r>
              <a:rPr lang="en-US" altLang="ko-KR" dirty="0" err="1" smtClean="0"/>
              <a:t>concolic</a:t>
            </a:r>
            <a:r>
              <a:rPr lang="en-US" altLang="ko-KR" dirty="0" smtClean="0"/>
              <a:t> testing</a:t>
            </a:r>
            <a:r>
              <a:rPr lang="ko-KR" altLang="en-US" dirty="0" smtClean="0"/>
              <a:t>을 시작하는</a:t>
            </a:r>
            <a:r>
              <a:rPr lang="ko-KR" altLang="en-US" baseline="0" dirty="0" smtClean="0"/>
              <a:t> 것이 아주 중요합니다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  <a:p>
            <a:r>
              <a:rPr lang="en-US" dirty="0" smtClean="0"/>
              <a:t>(Click)</a:t>
            </a:r>
          </a:p>
          <a:p>
            <a:r>
              <a:rPr lang="ko-KR" altLang="en-US" dirty="0" smtClean="0"/>
              <a:t>초기 입력 값을 시스템 실행에서 가져오면 효과적인 테스팅을 기대할 수 있습니다</a:t>
            </a:r>
            <a:r>
              <a:rPr lang="en-US" altLang="ko-KR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1FE-3C20-41EE-A2FF-470A68F4EF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63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Concolic</a:t>
            </a:r>
            <a:r>
              <a:rPr lang="en-US" dirty="0" smtClean="0"/>
              <a:t> </a:t>
            </a:r>
            <a:r>
              <a:rPr lang="ko-KR" altLang="en-US" dirty="0" smtClean="0"/>
              <a:t>테스팅에서 초기값은 전체 검사 방향을 결정하는 아주 중요한 요소입니다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이는 초기값이 수행하는 수행 경로 방향으로 검사 범위를 넓혀 나가기 때문인데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예를 들어</a:t>
            </a:r>
            <a:endParaRPr lang="en-US" altLang="ko-KR" dirty="0" smtClean="0"/>
          </a:p>
          <a:p>
            <a:r>
              <a:rPr lang="en-US" dirty="0" smtClean="0"/>
              <a:t>(Click)</a:t>
            </a:r>
          </a:p>
          <a:p>
            <a:r>
              <a:rPr lang="ko-KR" altLang="en-US" dirty="0" smtClean="0"/>
              <a:t>이와 같이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초기값이 유의미한 </a:t>
            </a:r>
            <a:r>
              <a:rPr lang="en-US" altLang="ko-KR" dirty="0" smtClean="0"/>
              <a:t>symbolic search space</a:t>
            </a:r>
            <a:r>
              <a:rPr lang="ko-KR" altLang="en-US" dirty="0" smtClean="0"/>
              <a:t>의 깊은 곳에 도달하지 못하면</a:t>
            </a:r>
            <a:endParaRPr lang="en-US" altLang="ko-KR" dirty="0" smtClean="0"/>
          </a:p>
          <a:p>
            <a:r>
              <a:rPr lang="en-US" dirty="0" err="1" smtClean="0"/>
              <a:t>concolic</a:t>
            </a:r>
            <a:r>
              <a:rPr lang="en-US" dirty="0" smtClean="0"/>
              <a:t> </a:t>
            </a:r>
            <a:r>
              <a:rPr lang="ko-KR" altLang="en-US" dirty="0" smtClean="0"/>
              <a:t>테스팅은 주어진 시간 내에 유의미한 </a:t>
            </a:r>
            <a:r>
              <a:rPr lang="en-US" altLang="ko-KR" dirty="0" smtClean="0"/>
              <a:t>symbolic search space</a:t>
            </a:r>
            <a:r>
              <a:rPr lang="ko-KR" altLang="en-US" dirty="0" smtClean="0"/>
              <a:t>를 충분히 탐색하지 못하게 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따라서 좋은 초기값으로 </a:t>
            </a:r>
            <a:r>
              <a:rPr lang="en-US" altLang="ko-KR" dirty="0" err="1" smtClean="0"/>
              <a:t>concolic</a:t>
            </a:r>
            <a:r>
              <a:rPr lang="en-US" altLang="ko-KR" dirty="0" smtClean="0"/>
              <a:t> testing</a:t>
            </a:r>
            <a:r>
              <a:rPr lang="ko-KR" altLang="en-US" dirty="0" smtClean="0"/>
              <a:t>을 시작하는</a:t>
            </a:r>
            <a:r>
              <a:rPr lang="ko-KR" altLang="en-US" baseline="0" dirty="0" smtClean="0"/>
              <a:t> 것이 아주 중요합니다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  <a:p>
            <a:r>
              <a:rPr lang="en-US" dirty="0" smtClean="0"/>
              <a:t>(Click)</a:t>
            </a:r>
          </a:p>
          <a:p>
            <a:r>
              <a:rPr lang="ko-KR" altLang="en-US" dirty="0" smtClean="0"/>
              <a:t>초기 입력 값을 시스템 실행에서 가져오면 효과적인 테스팅을 기대할 수 있습니다</a:t>
            </a:r>
            <a:r>
              <a:rPr lang="en-US" altLang="ko-KR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1FE-3C20-41EE-A2FF-470A68F4EF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77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이러한 배경 지식에 기반한 제 논문의 논지는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시스템 테스트에서 추출한 동적 유닛 컨텍스트는</a:t>
            </a:r>
            <a:endParaRPr lang="en-US" altLang="ko-KR" dirty="0" smtClean="0"/>
          </a:p>
          <a:p>
            <a:r>
              <a:rPr lang="ko-KR" altLang="en-US" dirty="0" smtClean="0"/>
              <a:t>자동 </a:t>
            </a:r>
            <a:r>
              <a:rPr lang="en-US" altLang="ko-KR" dirty="0" err="1" smtClean="0"/>
              <a:t>concolic</a:t>
            </a:r>
            <a:r>
              <a:rPr lang="en-US" altLang="ko-KR" dirty="0" smtClean="0"/>
              <a:t> </a:t>
            </a:r>
            <a:r>
              <a:rPr lang="ko-KR" altLang="en-US" dirty="0" smtClean="0"/>
              <a:t>유닛 테스팅의 분기 커버리지를 증가시킬 수 있다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분기 커버리지를 높이는 것이 중요한 이유는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1FE-3C20-41EE-A2FF-470A68F4EF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40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동적 유닛 컨텍스트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짧게 </a:t>
            </a:r>
            <a:r>
              <a:rPr lang="en-US" altLang="ko-KR" dirty="0" smtClean="0"/>
              <a:t>DUC</a:t>
            </a:r>
            <a:r>
              <a:rPr lang="ko-KR" altLang="en-US" dirty="0" smtClean="0"/>
              <a:t>는 크게 </a:t>
            </a:r>
            <a:r>
              <a:rPr lang="en-US" altLang="ko-KR" dirty="0" smtClean="0"/>
              <a:t>f</a:t>
            </a:r>
            <a:r>
              <a:rPr lang="ko-KR" altLang="en-US" dirty="0" smtClean="0"/>
              <a:t>의 입력과 </a:t>
            </a:r>
            <a:r>
              <a:rPr lang="en-US" altLang="ko-KR" dirty="0" smtClean="0"/>
              <a:t>f</a:t>
            </a:r>
            <a:r>
              <a:rPr lang="ko-KR" altLang="en-US" dirty="0" smtClean="0"/>
              <a:t>가 직접 부르는 함수들의 출력으로 이루어져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먼저</a:t>
            </a:r>
            <a:r>
              <a:rPr lang="en-US" altLang="ko-KR" dirty="0" smtClean="0"/>
              <a:t>, f</a:t>
            </a:r>
            <a:r>
              <a:rPr lang="ko-KR" altLang="en-US" dirty="0" smtClean="0"/>
              <a:t>의 입력은 </a:t>
            </a:r>
            <a:r>
              <a:rPr lang="en-US" altLang="ko-KR" dirty="0" smtClean="0"/>
              <a:t>f</a:t>
            </a:r>
            <a:r>
              <a:rPr lang="ko-KR" altLang="en-US" dirty="0" smtClean="0"/>
              <a:t>의 파라미터 </a:t>
            </a:r>
            <a:r>
              <a:rPr lang="en-US" altLang="ko-KR" dirty="0" smtClean="0"/>
              <a:t>x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f</a:t>
            </a:r>
            <a:r>
              <a:rPr lang="ko-KR" altLang="en-US" dirty="0" smtClean="0"/>
              <a:t>가 접근하는 전역 변수 </a:t>
            </a:r>
            <a:r>
              <a:rPr lang="en-US" altLang="ko-KR" dirty="0" err="1" smtClean="0"/>
              <a:t>gF</a:t>
            </a:r>
            <a:r>
              <a:rPr lang="ko-KR" altLang="en-US" dirty="0" smtClean="0"/>
              <a:t>를 포함합니다</a:t>
            </a:r>
            <a:r>
              <a:rPr lang="en-US" altLang="ko-KR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f</a:t>
            </a:r>
            <a:r>
              <a:rPr lang="ko-KR" altLang="en-US" dirty="0" smtClean="0"/>
              <a:t>가 직접 부르는 함수들의 출력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즉 이 예시에서 </a:t>
            </a:r>
            <a:r>
              <a:rPr lang="en-US" altLang="ko-KR" dirty="0" smtClean="0"/>
              <a:t>g</a:t>
            </a:r>
            <a:r>
              <a:rPr lang="ko-KR" altLang="en-US" dirty="0" smtClean="0"/>
              <a:t>의 출력은 이 함수들을 </a:t>
            </a:r>
            <a:r>
              <a:rPr lang="en-US" altLang="ko-KR" dirty="0" err="1" smtClean="0"/>
              <a:t>concolic</a:t>
            </a:r>
            <a:r>
              <a:rPr lang="en-US" altLang="ko-KR" dirty="0" smtClean="0"/>
              <a:t> </a:t>
            </a:r>
            <a:r>
              <a:rPr lang="ko-KR" altLang="en-US" dirty="0" smtClean="0"/>
              <a:t>테스팅에서 </a:t>
            </a:r>
            <a:r>
              <a:rPr lang="en-US" altLang="ko-KR" dirty="0" smtClean="0"/>
              <a:t>stub</a:t>
            </a:r>
            <a:r>
              <a:rPr lang="ko-KR" altLang="en-US" dirty="0" smtClean="0"/>
              <a:t>으로 대체할 것이기 때문에 필요합니다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여기에 포함되는 값은 </a:t>
            </a:r>
            <a:r>
              <a:rPr lang="en-US" altLang="ko-KR" dirty="0" smtClean="0"/>
              <a:t>g</a:t>
            </a:r>
            <a:r>
              <a:rPr lang="ko-KR" altLang="en-US" dirty="0" smtClean="0"/>
              <a:t>의 포인터 파라미터 </a:t>
            </a:r>
            <a:r>
              <a:rPr lang="en-US" altLang="ko-KR" dirty="0" smtClean="0"/>
              <a:t>p, g</a:t>
            </a:r>
            <a:r>
              <a:rPr lang="ko-KR" altLang="en-US" dirty="0" smtClean="0"/>
              <a:t>가 접근하는 전역변수 </a:t>
            </a:r>
            <a:r>
              <a:rPr lang="en-US" altLang="ko-KR" dirty="0" err="1" smtClean="0"/>
              <a:t>gG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gH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그리고 </a:t>
            </a:r>
            <a:r>
              <a:rPr lang="en-US" altLang="ko-KR" baseline="0" dirty="0" smtClean="0"/>
              <a:t>g</a:t>
            </a:r>
            <a:r>
              <a:rPr lang="ko-KR" altLang="en-US" baseline="0" dirty="0" smtClean="0"/>
              <a:t>의 반환 값 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다시 말해</a:t>
            </a:r>
            <a:r>
              <a:rPr lang="en-US" altLang="ko-KR" baseline="0" dirty="0" smtClean="0"/>
              <a:t>, g</a:t>
            </a:r>
            <a:r>
              <a:rPr lang="ko-KR" altLang="en-US" baseline="0" dirty="0" smtClean="0"/>
              <a:t>에서 </a:t>
            </a:r>
            <a:r>
              <a:rPr lang="en-US" altLang="ko-KR" baseline="0" dirty="0" smtClean="0"/>
              <a:t>f</a:t>
            </a:r>
            <a:r>
              <a:rPr lang="ko-KR" altLang="en-US" baseline="0" dirty="0" smtClean="0"/>
              <a:t>에 영향을 줄 수 있는 모든 값이 </a:t>
            </a:r>
            <a:r>
              <a:rPr lang="en-US" altLang="ko-KR" baseline="0" dirty="0" smtClean="0"/>
              <a:t>g</a:t>
            </a:r>
            <a:r>
              <a:rPr lang="ko-KR" altLang="en-US" baseline="0" dirty="0" smtClean="0"/>
              <a:t>의 출력에 해당하게 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여기서 </a:t>
            </a:r>
            <a:r>
              <a:rPr lang="en-US" altLang="ko-KR" baseline="0" dirty="0" smtClean="0"/>
              <a:t>g</a:t>
            </a:r>
            <a:r>
              <a:rPr lang="ko-KR" altLang="en-US" baseline="0" dirty="0" smtClean="0"/>
              <a:t>가 접근하는 전역 변수에는 </a:t>
            </a:r>
            <a:r>
              <a:rPr lang="en-US" altLang="ko-KR" baseline="0" dirty="0" smtClean="0"/>
              <a:t>g</a:t>
            </a:r>
            <a:r>
              <a:rPr lang="ko-KR" altLang="en-US" baseline="0" dirty="0" smtClean="0"/>
              <a:t>가 직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간접적으로 호출하는 함수들이 접근하는 전역 변수를 포함합니다</a:t>
            </a:r>
            <a:r>
              <a:rPr lang="en-US" altLang="ko-KR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// g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stub</a:t>
            </a:r>
            <a:r>
              <a:rPr lang="ko-KR" altLang="en-US" dirty="0" smtClean="0"/>
              <a:t>으로 대체할 것이기 때문에 </a:t>
            </a:r>
            <a:r>
              <a:rPr lang="en-US" altLang="ko-KR" dirty="0" smtClean="0"/>
              <a:t>g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exit point </a:t>
            </a:r>
            <a:r>
              <a:rPr lang="ko-KR" altLang="en-US" dirty="0" smtClean="0"/>
              <a:t>정보도 필요하다는 이야기 언급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1FE-3C20-41EE-A2FF-470A68F4EF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93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 논지를 검증하기 위해 저는</a:t>
            </a:r>
            <a:r>
              <a:rPr lang="ko-KR" altLang="en-US" baseline="0" dirty="0" smtClean="0"/>
              <a:t> 복잡한 </a:t>
            </a:r>
            <a:r>
              <a:rPr lang="en-US" altLang="ko-KR" baseline="0" dirty="0" smtClean="0"/>
              <a:t>C </a:t>
            </a:r>
            <a:r>
              <a:rPr lang="ko-KR" altLang="en-US" baseline="0" dirty="0" smtClean="0"/>
              <a:t>프로그램을 위한 자동 </a:t>
            </a:r>
            <a:r>
              <a:rPr lang="en-US" altLang="ko-KR" baseline="0" dirty="0" err="1" smtClean="0"/>
              <a:t>concolic</a:t>
            </a:r>
            <a:r>
              <a:rPr lang="en-US" altLang="ko-KR" baseline="0" dirty="0" smtClean="0"/>
              <a:t> unit testing </a:t>
            </a:r>
            <a:r>
              <a:rPr lang="ko-KR" altLang="en-US" baseline="0" dirty="0" smtClean="0"/>
              <a:t>도구인 </a:t>
            </a:r>
            <a:r>
              <a:rPr lang="en-US" altLang="ko-KR" baseline="0" dirty="0" smtClean="0"/>
              <a:t>CUT</a:t>
            </a:r>
            <a:r>
              <a:rPr lang="en-US" altLang="ko-KR" baseline="30000" dirty="0" smtClean="0"/>
              <a:t>2</a:t>
            </a:r>
            <a:r>
              <a:rPr lang="ko-KR" altLang="en-US" baseline="0" dirty="0" smtClean="0"/>
              <a:t>를 개발하였습니다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이 도구는 시스템 테스트로부터 </a:t>
            </a:r>
            <a:r>
              <a:rPr lang="en-US" altLang="ko-KR" baseline="0" dirty="0" smtClean="0"/>
              <a:t>DUC</a:t>
            </a:r>
            <a:r>
              <a:rPr lang="ko-KR" altLang="en-US" baseline="0" dirty="0" smtClean="0"/>
              <a:t>를 추출하여 </a:t>
            </a:r>
            <a:r>
              <a:rPr lang="en-US" altLang="ko-KR" baseline="0" dirty="0" err="1" smtClean="0"/>
              <a:t>concolic</a:t>
            </a:r>
            <a:r>
              <a:rPr lang="en-US" altLang="ko-KR" baseline="0" dirty="0" smtClean="0"/>
              <a:t> testing</a:t>
            </a:r>
            <a:r>
              <a:rPr lang="ko-KR" altLang="en-US" baseline="0" dirty="0" smtClean="0"/>
              <a:t>에 활용합니다</a:t>
            </a:r>
            <a:r>
              <a:rPr lang="en-US" altLang="ko-KR" baseline="0" dirty="0" smtClean="0"/>
              <a:t>.</a:t>
            </a:r>
            <a:endParaRPr lang="en-US" baseline="30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1FE-3C20-41EE-A2FF-470A68F4EF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3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0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4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1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9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7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6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5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1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1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1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6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55A4F-2637-45F1-86E0-925CE8362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1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.yna.co.kr/kr/contents/?cid=AKR20180720158800003&amp;mobile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o-KR" altLang="en-US" sz="4000" dirty="0" smtClean="0"/>
              <a:t>시스템에서 추출한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ko-KR" altLang="en-US" sz="4000" dirty="0" smtClean="0"/>
              <a:t>동적 유닛 컨텍스트를 이용한 효과적인 </a:t>
            </a:r>
            <a:r>
              <a:rPr lang="en-US" altLang="ko-KR" sz="4000" dirty="0" err="1" smtClean="0"/>
              <a:t>Concolic</a:t>
            </a:r>
            <a:r>
              <a:rPr lang="en-US" altLang="ko-KR" sz="4000" dirty="0" smtClean="0"/>
              <a:t> </a:t>
            </a:r>
            <a:r>
              <a:rPr lang="ko-KR" altLang="en-US" sz="4000" dirty="0" smtClean="0"/>
              <a:t>유닛 </a:t>
            </a:r>
            <a:r>
              <a:rPr lang="ko-KR" altLang="en-US" sz="4000" dirty="0" err="1" smtClean="0"/>
              <a:t>테스팅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KAIST </a:t>
            </a:r>
            <a:r>
              <a:rPr lang="ko-KR" altLang="en-US" dirty="0" smtClean="0"/>
              <a:t>전산학부 임현수</a:t>
            </a:r>
            <a:endParaRPr lang="en-US" altLang="ko-KR" dirty="0" smtClean="0"/>
          </a:p>
          <a:p>
            <a:r>
              <a:rPr lang="ko-KR" altLang="en-US" dirty="0" smtClean="0"/>
              <a:t>지도교수</a:t>
            </a:r>
            <a:r>
              <a:rPr lang="en-US" altLang="ko-KR" dirty="0" smtClean="0"/>
              <a:t>: </a:t>
            </a:r>
            <a:r>
              <a:rPr lang="ko-KR" altLang="en-US" dirty="0" smtClean="0"/>
              <a:t>김문주</a:t>
            </a: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논지 검증</a:t>
            </a:r>
            <a:endParaRPr lang="en-US" baseline="30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</a:t>
            </a:r>
            <a:r>
              <a:rPr lang="en-US" baseline="30000" dirty="0" smtClean="0"/>
              <a:t>2</a:t>
            </a:r>
            <a:r>
              <a:rPr lang="en-US" dirty="0" smtClean="0"/>
              <a:t> (</a:t>
            </a:r>
            <a:r>
              <a:rPr lang="en-US" dirty="0" err="1" smtClean="0"/>
              <a:t>Concolic</a:t>
            </a:r>
            <a:r>
              <a:rPr lang="en-US" dirty="0" smtClean="0"/>
              <a:t> Unit Testing with Carved dynamic Unit </a:t>
            </a:r>
            <a:r>
              <a:rPr lang="en-US" dirty="0" err="1" smtClean="0"/>
              <a:t>conTexts</a:t>
            </a:r>
            <a:r>
              <a:rPr lang="en-US" dirty="0" smtClean="0"/>
              <a:t>) </a:t>
            </a:r>
            <a:r>
              <a:rPr lang="ko-KR" altLang="en-US" dirty="0" smtClean="0"/>
              <a:t>개발</a:t>
            </a:r>
            <a:endParaRPr lang="en-US" dirty="0" smtClean="0"/>
          </a:p>
          <a:p>
            <a:pPr lvl="1"/>
            <a:r>
              <a:rPr lang="ko-KR" altLang="en-US" dirty="0"/>
              <a:t>시스템 테스트로부터 동적 유닛 컨텍스트 </a:t>
            </a:r>
            <a:r>
              <a:rPr lang="en-US" altLang="ko-KR" dirty="0"/>
              <a:t>(DUC, Dynamic Unit Context)</a:t>
            </a:r>
            <a:r>
              <a:rPr lang="ko-KR" altLang="en-US" dirty="0"/>
              <a:t>를 추출하여 </a:t>
            </a:r>
            <a:r>
              <a:rPr lang="en-US" altLang="ko-KR" dirty="0" err="1"/>
              <a:t>concolic</a:t>
            </a:r>
            <a:r>
              <a:rPr lang="en-US" altLang="ko-KR" dirty="0"/>
              <a:t> testing</a:t>
            </a:r>
            <a:r>
              <a:rPr lang="ko-KR" altLang="en-US" dirty="0"/>
              <a:t>에 활용</a:t>
            </a:r>
            <a:endParaRPr lang="en-US" dirty="0"/>
          </a:p>
          <a:p>
            <a:pPr lvl="1"/>
            <a:r>
              <a:rPr lang="en-US" dirty="0" smtClean="0"/>
              <a:t>C </a:t>
            </a:r>
            <a:r>
              <a:rPr lang="ko-KR" altLang="en-US" dirty="0" smtClean="0"/>
              <a:t>프로그램 대상 도구</a:t>
            </a:r>
            <a:endParaRPr lang="en-US" altLang="ko-KR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 </a:t>
            </a:r>
            <a:r>
              <a:rPr lang="ko-KR" altLang="en-US" sz="2400" dirty="0" smtClean="0"/>
              <a:t>언어용 </a:t>
            </a:r>
            <a:r>
              <a:rPr lang="en-US" altLang="ko-KR" sz="2400" dirty="0" smtClean="0"/>
              <a:t>DUC </a:t>
            </a:r>
            <a:r>
              <a:rPr lang="ko-KR" altLang="en-US" sz="2400" dirty="0" smtClean="0"/>
              <a:t>추출 도구를 만듬</a:t>
            </a:r>
            <a:endParaRPr lang="en-US" altLang="ko-KR" sz="2400" dirty="0" smtClean="0"/>
          </a:p>
          <a:p>
            <a:pPr lvl="1"/>
            <a:r>
              <a:rPr lang="en-US" sz="2000" dirty="0" smtClean="0"/>
              <a:t>C </a:t>
            </a:r>
            <a:r>
              <a:rPr lang="ko-KR" altLang="en-US" sz="2000" dirty="0" smtClean="0"/>
              <a:t>언어의 특성에서 기인하는 다양한 기술적 문제를 해결</a:t>
            </a:r>
            <a:endParaRPr lang="en-US" altLang="ko-KR" sz="2000" dirty="0" smtClean="0"/>
          </a:p>
          <a:p>
            <a:pPr lvl="1"/>
            <a:r>
              <a:rPr lang="ko-KR" altLang="en-US" sz="2000" dirty="0" smtClean="0"/>
              <a:t>구현 상세</a:t>
            </a:r>
            <a:endParaRPr lang="en-US" altLang="ko-KR" sz="2000" dirty="0" smtClean="0"/>
          </a:p>
          <a:p>
            <a:pPr lvl="2"/>
            <a:r>
              <a:rPr lang="en-US" altLang="ko-KR" sz="1800" dirty="0" smtClean="0"/>
              <a:t>First </a:t>
            </a:r>
            <a:r>
              <a:rPr lang="en-US" altLang="ko-KR" sz="1800" dirty="0"/>
              <a:t>pass: C++ </a:t>
            </a:r>
            <a:r>
              <a:rPr lang="en-US" altLang="ko-KR" sz="1800" dirty="0" smtClean="0"/>
              <a:t>628 LoC</a:t>
            </a:r>
            <a:r>
              <a:rPr lang="en-US" altLang="ko-KR" sz="1800" dirty="0"/>
              <a:t>, LLVM/Clang API</a:t>
            </a:r>
          </a:p>
          <a:p>
            <a:pPr lvl="2"/>
            <a:r>
              <a:rPr lang="en-US" altLang="ko-KR" sz="1800" dirty="0"/>
              <a:t>Second pass: C++ </a:t>
            </a:r>
            <a:r>
              <a:rPr lang="en-US" altLang="ko-KR" sz="1800" dirty="0" smtClean="0"/>
              <a:t>4,644 LoC</a:t>
            </a:r>
            <a:r>
              <a:rPr lang="en-US" altLang="ko-KR" sz="1800" dirty="0"/>
              <a:t>, LLVM/Clang API</a:t>
            </a:r>
          </a:p>
          <a:p>
            <a:r>
              <a:rPr lang="en-US" altLang="ko-KR" sz="2400" dirty="0" smtClean="0"/>
              <a:t>Real-world C </a:t>
            </a:r>
            <a:r>
              <a:rPr lang="ko-KR" altLang="en-US" sz="2400" dirty="0" smtClean="0"/>
              <a:t>프로그램</a:t>
            </a:r>
            <a:r>
              <a:rPr lang="en-US" altLang="ko-KR" sz="2400" dirty="0" smtClean="0"/>
              <a:t>(CoREBench)</a:t>
            </a:r>
            <a:r>
              <a:rPr lang="ko-KR" altLang="en-US" sz="2400" dirty="0" smtClean="0"/>
              <a:t>을 대상으로 한 </a:t>
            </a:r>
            <a:r>
              <a:rPr lang="en-US" altLang="ko-KR" sz="2400" dirty="0" smtClean="0"/>
              <a:t>CUT</a:t>
            </a:r>
            <a:r>
              <a:rPr lang="en-US" altLang="ko-KR" sz="2400" baseline="30000" dirty="0" smtClean="0"/>
              <a:t>2</a:t>
            </a:r>
            <a:r>
              <a:rPr lang="ko-KR" altLang="en-US" sz="2400" dirty="0" smtClean="0"/>
              <a:t>의 </a:t>
            </a:r>
            <a:r>
              <a:rPr lang="en-US" altLang="ko-KR" sz="2400" dirty="0" smtClean="0"/>
              <a:t>empirical evaluation</a:t>
            </a:r>
          </a:p>
          <a:p>
            <a:pPr lvl="1"/>
            <a:r>
              <a:rPr lang="ko-KR" altLang="en-US" sz="2000" dirty="0" smtClean="0"/>
              <a:t>약 </a:t>
            </a:r>
            <a:r>
              <a:rPr lang="en-US" altLang="ko-KR" sz="2000" dirty="0" smtClean="0"/>
              <a:t>90%</a:t>
            </a:r>
            <a:r>
              <a:rPr lang="ko-KR" altLang="en-US" sz="2000" dirty="0" smtClean="0"/>
              <a:t>의 분기 커버리지 달성</a:t>
            </a:r>
            <a:endParaRPr lang="en-US" altLang="ko-KR" sz="2000" dirty="0" smtClean="0"/>
          </a:p>
          <a:p>
            <a:pPr lvl="2"/>
            <a:r>
              <a:rPr lang="ko-KR" altLang="en-US" sz="1600" dirty="0" smtClean="0"/>
              <a:t>기존의 다른 </a:t>
            </a:r>
            <a:r>
              <a:rPr lang="en-US" altLang="ko-KR" sz="1600" dirty="0" err="1" smtClean="0"/>
              <a:t>concolic</a:t>
            </a:r>
            <a:r>
              <a:rPr lang="en-US" altLang="ko-KR" sz="1600" dirty="0" smtClean="0"/>
              <a:t> unit testing</a:t>
            </a:r>
            <a:r>
              <a:rPr lang="ko-KR" altLang="en-US" sz="1600" dirty="0" smtClean="0"/>
              <a:t>에 비해 평균 최소 </a:t>
            </a:r>
            <a:r>
              <a:rPr lang="en-US" altLang="ko-KR" sz="1600" dirty="0" smtClean="0"/>
              <a:t>10.9%p</a:t>
            </a:r>
            <a:r>
              <a:rPr lang="ko-KR" altLang="en-US" sz="1600" dirty="0" smtClean="0"/>
              <a:t>의 분기 커버리지 상승</a:t>
            </a:r>
            <a:endParaRPr lang="en-US" altLang="ko-KR" sz="1600" dirty="0" smtClean="0"/>
          </a:p>
          <a:p>
            <a:r>
              <a:rPr lang="en-US" altLang="ko-KR" sz="2400" dirty="0" err="1" smtClean="0"/>
              <a:t>Callee</a:t>
            </a:r>
            <a:r>
              <a:rPr lang="en-US" altLang="ko-KR" sz="2400" dirty="0" smtClean="0"/>
              <a:t> context</a:t>
            </a:r>
            <a:r>
              <a:rPr lang="ko-KR" altLang="en-US" sz="2400" dirty="0" smtClean="0"/>
              <a:t>의 중요성을 최초로 보임</a:t>
            </a:r>
            <a:endParaRPr lang="en-US" altLang="ko-KR" sz="2400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</a:t>
            </a:r>
            <a:r>
              <a:rPr lang="en-US" baseline="30000" dirty="0" smtClean="0"/>
              <a:t>2</a:t>
            </a:r>
            <a:r>
              <a:rPr lang="en-US" dirty="0" smtClean="0"/>
              <a:t> in Detail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</a:t>
            </a:r>
            <a:r>
              <a:rPr lang="en-US" baseline="30000" dirty="0" smtClean="0"/>
              <a:t>2</a:t>
            </a:r>
            <a:r>
              <a:rPr lang="ko-KR" altLang="en-US" dirty="0" smtClean="0"/>
              <a:t>의 입력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타겟 프로그램의 소스 코드 </a:t>
            </a:r>
            <a:r>
              <a:rPr lang="en-US" altLang="ko-KR" dirty="0" smtClean="0"/>
              <a:t>P</a:t>
            </a:r>
          </a:p>
          <a:p>
            <a:pPr lvl="1"/>
            <a:r>
              <a:rPr lang="en-US" dirty="0" smtClean="0"/>
              <a:t>instrumentation</a:t>
            </a:r>
            <a:r>
              <a:rPr lang="ko-KR" altLang="en-US" dirty="0" smtClean="0"/>
              <a:t>을 위해</a:t>
            </a:r>
            <a:endParaRPr lang="en-US" altLang="ko-KR" dirty="0" smtClean="0"/>
          </a:p>
          <a:p>
            <a:r>
              <a:rPr lang="ko-KR" altLang="en-US" dirty="0" smtClean="0"/>
              <a:t>타겟 함수 이름 </a:t>
            </a:r>
            <a:r>
              <a:rPr lang="en-US" altLang="ko-KR" dirty="0" smtClean="0"/>
              <a:t>f</a:t>
            </a:r>
          </a:p>
          <a:p>
            <a:r>
              <a:rPr lang="en-US" dirty="0" smtClean="0"/>
              <a:t>P</a:t>
            </a:r>
            <a:r>
              <a:rPr lang="ko-KR" altLang="en-US" dirty="0" smtClean="0"/>
              <a:t>의 정적 콜 그래프</a:t>
            </a:r>
            <a:endParaRPr lang="en-US" altLang="ko-KR" dirty="0" smtClean="0"/>
          </a:p>
          <a:p>
            <a:pPr lvl="1"/>
            <a:r>
              <a:rPr lang="en-US" dirty="0" err="1" smtClean="0"/>
              <a:t>callee</a:t>
            </a:r>
            <a:r>
              <a:rPr lang="en-US" dirty="0" smtClean="0"/>
              <a:t> </a:t>
            </a:r>
            <a:r>
              <a:rPr lang="ko-KR" altLang="en-US" dirty="0" smtClean="0"/>
              <a:t>정보를 위해</a:t>
            </a:r>
            <a:endParaRPr lang="en-US" altLang="ko-KR" dirty="0" smtClean="0"/>
          </a:p>
          <a:p>
            <a:r>
              <a:rPr lang="ko-KR" altLang="en-US" dirty="0" smtClean="0"/>
              <a:t>시스템 테스트 모음 </a:t>
            </a:r>
            <a:r>
              <a:rPr lang="en-US" altLang="ko-KR" dirty="0" smtClean="0"/>
              <a:t>TC</a:t>
            </a:r>
          </a:p>
          <a:p>
            <a:pPr lvl="1"/>
            <a:r>
              <a:rPr lang="en-US" dirty="0" smtClean="0"/>
              <a:t>DUC</a:t>
            </a:r>
            <a:r>
              <a:rPr lang="ko-KR" altLang="en-US" dirty="0" smtClean="0"/>
              <a:t>를 추출할 시스템 테스트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5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Process</a:t>
            </a:r>
            <a:endParaRPr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14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1206"/>
            <a:ext cx="9144000" cy="5960934"/>
          </a:xfrm>
        </p:spPr>
      </p:pic>
    </p:spTree>
    <p:extLst>
      <p:ext uri="{BB962C8B-B14F-4D97-AF65-F5344CB8AC3E}">
        <p14:creationId xmlns:p14="http://schemas.microsoft.com/office/powerpoint/2010/main" val="34491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Pass of CUT</a:t>
            </a:r>
            <a:r>
              <a:rPr lang="en-US" baseline="30000" dirty="0" smtClean="0"/>
              <a:t>2 </a:t>
            </a:r>
            <a:r>
              <a:rPr lang="en-US" dirty="0" smtClean="0"/>
              <a:t>(Step 1, 2)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DUC </a:t>
            </a:r>
            <a:r>
              <a:rPr lang="ko-KR" altLang="en-US" dirty="0" smtClean="0"/>
              <a:t>추출을 위한 정보를 얻는 전처리 단계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 </a:t>
            </a:r>
            <a:r>
              <a:rPr lang="ko-KR" altLang="en-US" dirty="0" smtClean="0"/>
              <a:t>언어의 특성 때문에 동적으로만 얻을 수 있는 정보가 있음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정보를 얻기 위한 코드를 삽입 후 실행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15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1" t="6709" b="59608"/>
          <a:stretch/>
        </p:blipFill>
        <p:spPr>
          <a:xfrm>
            <a:off x="31115" y="3115522"/>
            <a:ext cx="9112885" cy="22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Pass </a:t>
            </a:r>
            <a:r>
              <a:rPr lang="en-US" smtClean="0"/>
              <a:t>of </a:t>
            </a:r>
            <a:r>
              <a:rPr lang="en-US" smtClean="0"/>
              <a:t>CUT</a:t>
            </a:r>
            <a:r>
              <a:rPr lang="en-US" baseline="30000" smtClean="0"/>
              <a:t>2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DUC </a:t>
            </a:r>
            <a:r>
              <a:rPr lang="ko-KR" altLang="en-US" dirty="0" smtClean="0"/>
              <a:t>추출 및 </a:t>
            </a:r>
            <a:r>
              <a:rPr lang="en-US" altLang="ko-KR" dirty="0" err="1" smtClean="0"/>
              <a:t>concolic</a:t>
            </a:r>
            <a:r>
              <a:rPr lang="en-US" altLang="ko-KR" dirty="0" smtClean="0"/>
              <a:t> </a:t>
            </a:r>
            <a:r>
              <a:rPr lang="ko-KR" altLang="en-US" dirty="0" smtClean="0"/>
              <a:t>테스팅을 수행하는 단계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16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5" t="41758"/>
          <a:stretch/>
        </p:blipFill>
        <p:spPr>
          <a:xfrm>
            <a:off x="73976" y="2332075"/>
            <a:ext cx="8996047" cy="384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</a:t>
            </a:r>
            <a:r>
              <a:rPr lang="en-US" baseline="30000" dirty="0" smtClean="0"/>
              <a:t>2</a:t>
            </a:r>
            <a:r>
              <a:rPr lang="en-US" dirty="0" smtClean="0"/>
              <a:t> 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타겟 코드를 </a:t>
            </a:r>
            <a:r>
              <a:rPr lang="en-US" altLang="ko-KR" dirty="0" smtClean="0"/>
              <a:t>instrument</a:t>
            </a:r>
            <a:r>
              <a:rPr lang="ko-KR" altLang="en-US" dirty="0" smtClean="0"/>
              <a:t>해 두 개의 코드 생성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Carving program</a:t>
            </a:r>
            <a:r>
              <a:rPr lang="ko-KR" altLang="en-US" dirty="0" smtClean="0"/>
              <a:t> </a:t>
            </a:r>
            <a:r>
              <a:rPr lang="en-US" altLang="ko-KR" dirty="0" smtClean="0"/>
              <a:t>(P</a:t>
            </a:r>
            <a:r>
              <a:rPr lang="en-US" altLang="ko-KR" baseline="-25000" dirty="0" smtClean="0"/>
              <a:t>C</a:t>
            </a:r>
            <a:r>
              <a:rPr lang="en-US" altLang="ko-KR" dirty="0" smtClean="0"/>
              <a:t>, DUC </a:t>
            </a:r>
            <a:r>
              <a:rPr lang="ko-KR" altLang="en-US" dirty="0" smtClean="0"/>
              <a:t>추출용 코드</a:t>
            </a:r>
            <a:r>
              <a:rPr lang="en-US" altLang="ko-KR" dirty="0" smtClean="0"/>
              <a:t>)</a:t>
            </a:r>
          </a:p>
          <a:p>
            <a:pPr lvl="1"/>
            <a:r>
              <a:rPr lang="en-US" dirty="0" smtClean="0"/>
              <a:t>Symbolic test driver/stubs (</a:t>
            </a:r>
            <a:r>
              <a:rPr lang="en-US" dirty="0" err="1" smtClean="0"/>
              <a:t>concolic</a:t>
            </a:r>
            <a:r>
              <a:rPr lang="en-US" dirty="0" smtClean="0"/>
              <a:t> testing setup)</a:t>
            </a:r>
            <a:endParaRPr lang="en-US" altLang="ko-KR" dirty="0" smtClean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17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2" t="46919" r="46140" b="11962"/>
          <a:stretch/>
        </p:blipFill>
        <p:spPr>
          <a:xfrm>
            <a:off x="2624202" y="3909623"/>
            <a:ext cx="3895595" cy="244672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712684" y="2622014"/>
            <a:ext cx="2024238" cy="2375872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974554" y="3172858"/>
            <a:ext cx="2486795" cy="245792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Carving Program </a:t>
            </a:r>
            <a:r>
              <a:rPr lang="ko-KR" altLang="en-US" dirty="0" smtClean="0"/>
              <a:t>생성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추출하고자 하는 변수의 타입에 따라 코드를 생성하여 타겟 프로그램에 삽입</a:t>
            </a:r>
            <a:endParaRPr lang="en-US" altLang="ko-KR" dirty="0" smtClean="0"/>
          </a:p>
          <a:p>
            <a:r>
              <a:rPr lang="ko-KR" altLang="en-US" dirty="0" smtClean="0"/>
              <a:t>총 </a:t>
            </a:r>
            <a:r>
              <a:rPr lang="en-US" altLang="ko-KR" dirty="0" smtClean="0"/>
              <a:t>5</a:t>
            </a:r>
            <a:r>
              <a:rPr lang="ko-KR" altLang="en-US" dirty="0" smtClean="0"/>
              <a:t>가지의 변수 타입 종류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Primitive, Array, </a:t>
            </a:r>
            <a:r>
              <a:rPr lang="en-US" altLang="ko-KR" dirty="0" err="1" smtClean="0"/>
              <a:t>Struct</a:t>
            </a:r>
            <a:r>
              <a:rPr lang="en-US" altLang="ko-KR" dirty="0" smtClean="0"/>
              <a:t>, Pointer, Union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26433" y="3830346"/>
            <a:ext cx="306062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f(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x,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*p) {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// ...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US" dirty="0" smtClean="0"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8824" y="5167029"/>
            <a:ext cx="583584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</a:rPr>
              <a:t>store_value</a:t>
            </a:r>
            <a:r>
              <a:rPr lang="en-US" dirty="0" smtClean="0">
                <a:latin typeface="Consolas" panose="020B0609020204030204" pitchFamily="49" charset="0"/>
              </a:rPr>
              <a:t>(x, “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”);</a:t>
            </a:r>
          </a:p>
          <a:p>
            <a:r>
              <a:rPr lang="en-US" dirty="0" err="1" smtClean="0">
                <a:latin typeface="Consolas" panose="020B0609020204030204" pitchFamily="49" charset="0"/>
              </a:rPr>
              <a:t>store_value</a:t>
            </a:r>
            <a:r>
              <a:rPr lang="en-US" dirty="0" smtClean="0">
                <a:latin typeface="Consolas" panose="020B0609020204030204" pitchFamily="49" charset="0"/>
              </a:rPr>
              <a:t>(p, “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*”);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for 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</a:rPr>
              <a:t> = 0; </a:t>
            </a:r>
            <a:r>
              <a:rPr lang="en-US" dirty="0" err="1" smtClean="0">
                <a:latin typeface="Consolas" panose="020B0609020204030204" pitchFamily="49" charset="0"/>
              </a:rPr>
              <a:t>is_valid_memory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p+i</a:t>
            </a:r>
            <a:r>
              <a:rPr lang="en-US" dirty="0" smtClean="0">
                <a:latin typeface="Consolas" panose="020B0609020204030204" pitchFamily="49" charset="0"/>
              </a:rPr>
              <a:t>); ++</a:t>
            </a:r>
            <a:r>
              <a:rPr lang="en-US" dirty="0" err="1" smtClean="0">
                <a:latin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store_value</a:t>
            </a:r>
            <a:r>
              <a:rPr lang="en-US" dirty="0" smtClean="0">
                <a:latin typeface="Consolas" panose="020B0609020204030204" pitchFamily="49" charset="0"/>
              </a:rPr>
              <a:t>(*(</a:t>
            </a:r>
            <a:r>
              <a:rPr lang="en-US" dirty="0" err="1" smtClean="0">
                <a:latin typeface="Consolas" panose="020B0609020204030204" pitchFamily="49" charset="0"/>
              </a:rPr>
              <a:t>p+i</a:t>
            </a:r>
            <a:r>
              <a:rPr lang="en-US" dirty="0" smtClean="0">
                <a:latin typeface="Consolas" panose="020B0609020204030204" pitchFamily="49" charset="0"/>
              </a:rPr>
              <a:t>), “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”);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9" name="Straight Arrow Connector 8"/>
          <p:cNvCxnSpPr>
            <a:stCxn id="6" idx="2"/>
            <a:endCxn id="7" idx="0"/>
          </p:cNvCxnSpPr>
          <p:nvPr/>
        </p:nvCxnSpPr>
        <p:spPr>
          <a:xfrm>
            <a:off x="5056745" y="4753676"/>
            <a:ext cx="0" cy="4133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82051" y="51670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 flipV="1">
            <a:off x="1383737" y="5346417"/>
            <a:ext cx="755087" cy="52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58614" y="590569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>
            <a:off x="1938969" y="5541484"/>
            <a:ext cx="176270" cy="1047788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435162" y="6065378"/>
            <a:ext cx="50380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8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Step 3: Symbolic Driver/Stubs </a:t>
            </a:r>
            <a:r>
              <a:rPr lang="ko-KR" altLang="en-US" sz="3600" dirty="0" smtClean="0"/>
              <a:t>생성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29760" cy="4351338"/>
          </a:xfrm>
        </p:spPr>
        <p:txBody>
          <a:bodyPr/>
          <a:lstStyle/>
          <a:p>
            <a:r>
              <a:rPr lang="en-US" dirty="0" smtClean="0"/>
              <a:t>DUC </a:t>
            </a:r>
            <a:r>
              <a:rPr lang="ko-KR" altLang="en-US" dirty="0" smtClean="0"/>
              <a:t>추출 대상이 된 모든 변수를 </a:t>
            </a:r>
            <a:r>
              <a:rPr lang="en-US" altLang="ko-KR" dirty="0" smtClean="0"/>
              <a:t>symbolic </a:t>
            </a:r>
            <a:r>
              <a:rPr lang="ko-KR" altLang="en-US" dirty="0" smtClean="0"/>
              <a:t>설정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19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46971" y="2512281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타겟 함수 </a:t>
            </a:r>
            <a:r>
              <a:rPr lang="en-US" altLang="ko-KR" dirty="0" smtClean="0"/>
              <a:t>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58012" y="2987722"/>
            <a:ext cx="3039802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gF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,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gG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,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gH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,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gX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;</a:t>
            </a:r>
          </a:p>
          <a:p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f(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x) {</a:t>
            </a:r>
          </a:p>
          <a:p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*p = &amp;x;</a:t>
            </a:r>
          </a:p>
          <a:p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return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x+g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(p,3)+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gF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;</a:t>
            </a:r>
          </a:p>
          <a:p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}</a:t>
            </a:r>
          </a:p>
          <a:p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g(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*p,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*p =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gG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+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return h();</a:t>
            </a:r>
          </a:p>
          <a:p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}</a:t>
            </a:r>
          </a:p>
          <a:p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h() {</a:t>
            </a:r>
          </a:p>
          <a:p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return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gH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*2;</a:t>
            </a:r>
          </a:p>
          <a:p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}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4062" y="3318549"/>
            <a:ext cx="2707105" cy="11105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4583017" y="2393328"/>
            <a:ext cx="4175393" cy="3930354"/>
            <a:chOff x="4583017" y="2316209"/>
            <a:chExt cx="4175393" cy="3930354"/>
          </a:xfrm>
        </p:grpSpPr>
        <p:sp>
          <p:nvSpPr>
            <p:cNvPr id="82" name="Rounded Rectangle 81"/>
            <p:cNvSpPr/>
            <p:nvPr/>
          </p:nvSpPr>
          <p:spPr>
            <a:xfrm>
              <a:off x="4583017" y="2547042"/>
              <a:ext cx="4175393" cy="3699521"/>
            </a:xfrm>
            <a:prstGeom prst="roundRect">
              <a:avLst/>
            </a:prstGeom>
            <a:solidFill>
              <a:srgbClr val="564787"/>
            </a:solidFill>
            <a:ln>
              <a:solidFill>
                <a:srgbClr val="5647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915447" y="2316209"/>
              <a:ext cx="1514347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DUC of </a:t>
              </a:r>
              <a:r>
                <a:rPr lang="en-US" sz="2400" dirty="0" smtClean="0">
                  <a:latin typeface="Consolas" panose="020B0609020204030204" pitchFamily="49" charset="0"/>
                </a:rPr>
                <a:t>f</a:t>
              </a:r>
              <a:endParaRPr lang="en-US" sz="2400" dirty="0">
                <a:latin typeface="Consolas" panose="020B0609020204030204" pitchFamily="49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695251" y="2972358"/>
              <a:ext cx="3941973" cy="1379638"/>
            </a:xfrm>
            <a:prstGeom prst="roundRect">
              <a:avLst/>
            </a:prstGeom>
            <a:solidFill>
              <a:srgbClr val="DBCBD8"/>
            </a:solidFill>
            <a:ln>
              <a:solidFill>
                <a:srgbClr val="DBCBD8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987536" y="2817368"/>
              <a:ext cx="1370167" cy="40011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I</a:t>
              </a:r>
              <a:r>
                <a:rPr lang="en-US" sz="2000" dirty="0" smtClean="0"/>
                <a:t>nput of </a:t>
              </a:r>
              <a:r>
                <a:rPr lang="en-US" sz="2000" dirty="0" smtClean="0">
                  <a:latin typeface="Consolas" panose="020B0609020204030204" pitchFamily="49" charset="0"/>
                </a:rPr>
                <a:t>f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4710056" y="4583725"/>
              <a:ext cx="3927168" cy="1420468"/>
            </a:xfrm>
            <a:prstGeom prst="roundRect">
              <a:avLst/>
            </a:prstGeom>
            <a:solidFill>
              <a:srgbClr val="DBCBD8"/>
            </a:solidFill>
            <a:ln>
              <a:solidFill>
                <a:srgbClr val="DBCBD8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879801" y="4413418"/>
              <a:ext cx="1585640" cy="40011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Output of </a:t>
              </a:r>
              <a:r>
                <a:rPr lang="en-US" sz="2000" dirty="0" smtClean="0">
                  <a:latin typeface="Consolas" panose="020B0609020204030204" pitchFamily="49" charset="0"/>
                </a:rPr>
                <a:t>g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5464369" y="3414061"/>
              <a:ext cx="1123721" cy="728281"/>
            </a:xfrm>
            <a:prstGeom prst="roundRect">
              <a:avLst/>
            </a:prstGeom>
            <a:solidFill>
              <a:srgbClr val="9AD4D6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+mn-ea"/>
                </a:rPr>
                <a:t>Param</a:t>
              </a:r>
              <a:r>
                <a:rPr lang="en-US" dirty="0" smtClean="0">
                  <a:solidFill>
                    <a:schemeClr val="tx1"/>
                  </a:solidFill>
                  <a:latin typeface="+mn-ea"/>
                </a:rPr>
                <a:t>.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x</a:t>
              </a:r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6749740" y="3414061"/>
              <a:ext cx="1125988" cy="728281"/>
            </a:xfrm>
            <a:prstGeom prst="roundRect">
              <a:avLst/>
            </a:prstGeom>
            <a:solidFill>
              <a:srgbClr val="9AD4D6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+mn-ea"/>
                </a:rPr>
                <a:t>Global</a:t>
              </a:r>
            </a:p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gF</a:t>
              </a:r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4856687" y="4943610"/>
              <a:ext cx="1204835" cy="895330"/>
            </a:xfrm>
            <a:prstGeom prst="roundRect">
              <a:avLst/>
            </a:prstGeom>
            <a:solidFill>
              <a:srgbClr val="9AD4D6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+mn-ea"/>
                </a:rPr>
                <a:t>Pointer</a:t>
              </a:r>
            </a:p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+mn-ea"/>
                </a:rPr>
                <a:t>Param</a:t>
              </a:r>
              <a:r>
                <a:rPr lang="en-US" dirty="0" smtClean="0">
                  <a:solidFill>
                    <a:schemeClr val="tx1"/>
                  </a:solidFill>
                  <a:latin typeface="+mn-ea"/>
                </a:rPr>
                <a:t>.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p</a:t>
              </a: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6144873" y="5036982"/>
              <a:ext cx="1170327" cy="728281"/>
            </a:xfrm>
            <a:prstGeom prst="roundRect">
              <a:avLst/>
            </a:prstGeom>
            <a:solidFill>
              <a:srgbClr val="9AD4D6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+mn-ea"/>
                </a:rPr>
                <a:t>Global</a:t>
              </a:r>
            </a:p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gG,gH</a:t>
              </a:r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7389679" y="5031015"/>
              <a:ext cx="1119826" cy="728281"/>
            </a:xfrm>
            <a:prstGeom prst="roundRect">
              <a:avLst/>
            </a:prstGeom>
            <a:solidFill>
              <a:srgbClr val="9AD4D6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+mn-ea"/>
                </a:rPr>
                <a:t>R</a:t>
              </a:r>
              <a:r>
                <a:rPr lang="en-US" dirty="0" smtClean="0">
                  <a:solidFill>
                    <a:schemeClr val="tx1"/>
                  </a:solidFill>
                  <a:latin typeface="+mn-ea"/>
                </a:rPr>
                <a:t>eturn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+mn-ea"/>
                </a:rPr>
                <a:t>value</a:t>
              </a:r>
              <a:endParaRPr lang="en-US" dirty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541771" y="4429795"/>
            <a:ext cx="4261695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stub_g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*p,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SYM_int</a:t>
            </a:r>
            <a:r>
              <a:rPr lang="en-US" dirty="0" smtClean="0">
                <a:latin typeface="Consolas" panose="020B0609020204030204" pitchFamily="49" charset="0"/>
              </a:rPr>
              <a:t>(*p);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SYM_int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gG</a:t>
            </a:r>
            <a:r>
              <a:rPr lang="en-US" dirty="0" smtClean="0">
                <a:latin typeface="Consolas" panose="020B0609020204030204" pitchFamily="49" charset="0"/>
              </a:rPr>
              <a:t>); 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SYM_int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gH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ret; </a:t>
            </a:r>
            <a:r>
              <a:rPr lang="en-US" dirty="0" err="1" smtClean="0">
                <a:latin typeface="Consolas" panose="020B0609020204030204" pitchFamily="49" charset="0"/>
              </a:rPr>
              <a:t>SYM_int</a:t>
            </a:r>
            <a:r>
              <a:rPr lang="en-US" dirty="0" smtClean="0">
                <a:latin typeface="Consolas" panose="020B0609020204030204" pitchFamily="49" charset="0"/>
              </a:rPr>
              <a:t>(ret);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return ret;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cxnSp>
        <p:nvCxnSpPr>
          <p:cNvPr id="39" name="Straight Arrow Connector 38"/>
          <p:cNvCxnSpPr>
            <a:endCxn id="86" idx="1"/>
          </p:cNvCxnSpPr>
          <p:nvPr/>
        </p:nvCxnSpPr>
        <p:spPr>
          <a:xfrm>
            <a:off x="2477913" y="4963076"/>
            <a:ext cx="2232143" cy="4080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41771" y="2394138"/>
            <a:ext cx="4261695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f_driver</a:t>
            </a:r>
            <a:r>
              <a:rPr lang="en-US" dirty="0" smtClean="0">
                <a:latin typeface="Consolas" panose="020B0609020204030204" pitchFamily="49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x;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SYM_int</a:t>
            </a:r>
            <a:r>
              <a:rPr lang="en-US" dirty="0" smtClean="0">
                <a:latin typeface="Consolas" panose="020B0609020204030204" pitchFamily="49" charset="0"/>
              </a:rPr>
              <a:t>(x);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SYM_int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gF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return f(x);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</a:endParaRPr>
          </a:p>
        </p:txBody>
      </p:sp>
      <p:cxnSp>
        <p:nvCxnSpPr>
          <p:cNvPr id="38" name="Straight Arrow Connector 37"/>
          <p:cNvCxnSpPr>
            <a:endCxn id="84" idx="1"/>
          </p:cNvCxnSpPr>
          <p:nvPr/>
        </p:nvCxnSpPr>
        <p:spPr>
          <a:xfrm>
            <a:off x="2588964" y="3583438"/>
            <a:ext cx="2106287" cy="1558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66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1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</a:t>
            </a:r>
            <a:r>
              <a:rPr lang="en-US" baseline="30000" dirty="0" smtClean="0"/>
              <a:t>2</a:t>
            </a:r>
            <a:r>
              <a:rPr lang="en-US" dirty="0" smtClean="0"/>
              <a:t> Step 4 / Step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884" y="1847851"/>
            <a:ext cx="8438232" cy="4351338"/>
          </a:xfrm>
        </p:spPr>
        <p:txBody>
          <a:bodyPr/>
          <a:lstStyle/>
          <a:p>
            <a:r>
              <a:rPr lang="en-US" altLang="ko-KR" dirty="0" smtClean="0"/>
              <a:t>Step 4. </a:t>
            </a:r>
            <a:r>
              <a:rPr lang="ko-KR" altLang="en-US" dirty="0" smtClean="0"/>
              <a:t>생성된 </a:t>
            </a:r>
            <a:r>
              <a:rPr lang="en-US" altLang="ko-KR" dirty="0"/>
              <a:t>c</a:t>
            </a:r>
            <a:r>
              <a:rPr lang="en-US" altLang="ko-KR" dirty="0" smtClean="0"/>
              <a:t>arving program</a:t>
            </a:r>
            <a:r>
              <a:rPr lang="ko-KR" altLang="en-US" dirty="0" smtClean="0"/>
              <a:t>을 통해 </a:t>
            </a:r>
            <a:r>
              <a:rPr lang="en-US" altLang="ko-KR" dirty="0" smtClean="0"/>
              <a:t>DUC </a:t>
            </a:r>
            <a:r>
              <a:rPr lang="ko-KR" altLang="en-US" dirty="0" smtClean="0"/>
              <a:t>추출</a:t>
            </a:r>
            <a:endParaRPr lang="en-US" altLang="ko-KR" dirty="0" smtClean="0"/>
          </a:p>
          <a:p>
            <a:r>
              <a:rPr lang="en-US" dirty="0" smtClean="0"/>
              <a:t>Step 5. </a:t>
            </a:r>
            <a:r>
              <a:rPr lang="ko-KR" altLang="en-US" dirty="0" smtClean="0"/>
              <a:t>생성된 </a:t>
            </a:r>
            <a:r>
              <a:rPr lang="en-US" altLang="ko-KR" dirty="0"/>
              <a:t>s</a:t>
            </a:r>
            <a:r>
              <a:rPr lang="en-US" altLang="ko-KR" dirty="0" smtClean="0"/>
              <a:t>ymbolic driver/stubs</a:t>
            </a:r>
            <a:r>
              <a:rPr lang="ko-KR" altLang="en-US" dirty="0" smtClean="0"/>
              <a:t>를 이용해 </a:t>
            </a:r>
            <a:r>
              <a:rPr lang="en-US" altLang="ko-KR" dirty="0" smtClean="0"/>
              <a:t>DUC</a:t>
            </a:r>
            <a:r>
              <a:rPr lang="ko-KR" altLang="en-US" dirty="0" smtClean="0"/>
              <a:t>를 초기값으로 하는 </a:t>
            </a:r>
            <a:r>
              <a:rPr lang="en-US" altLang="ko-KR" dirty="0" err="1" smtClean="0"/>
              <a:t>concolic</a:t>
            </a:r>
            <a:r>
              <a:rPr lang="en-US" altLang="ko-KR" dirty="0" smtClean="0"/>
              <a:t> testing </a:t>
            </a:r>
            <a:r>
              <a:rPr lang="ko-KR" altLang="en-US" dirty="0" smtClean="0"/>
              <a:t>수행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20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2" t="41405"/>
          <a:stretch/>
        </p:blipFill>
        <p:spPr>
          <a:xfrm>
            <a:off x="2900143" y="3629646"/>
            <a:ext cx="3343714" cy="283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Technical Challenges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Challenge 1: </a:t>
            </a:r>
            <a:r>
              <a:rPr lang="ko-KR" altLang="en-US" dirty="0" smtClean="0"/>
              <a:t>포인터가 가리키는 메모리 공간의 크기 얻어내기</a:t>
            </a:r>
            <a:endParaRPr lang="en-US" altLang="ko-KR" dirty="0" smtClean="0"/>
          </a:p>
          <a:p>
            <a:r>
              <a:rPr lang="en-US" dirty="0" smtClean="0"/>
              <a:t>Challenge 2: void </a:t>
            </a:r>
            <a:r>
              <a:rPr lang="ko-KR" altLang="en-US" dirty="0" smtClean="0"/>
              <a:t>포인터의 추출</a:t>
            </a:r>
            <a:endParaRPr lang="en-US" altLang="ko-KR" dirty="0" smtClean="0"/>
          </a:p>
          <a:p>
            <a:r>
              <a:rPr lang="en-US" dirty="0" smtClean="0"/>
              <a:t>Challenge 3: union</a:t>
            </a:r>
            <a:r>
              <a:rPr lang="ko-KR" altLang="en-US" dirty="0" smtClean="0"/>
              <a:t>의 추출</a:t>
            </a:r>
            <a:endParaRPr lang="en-US" altLang="ko-KR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00796" cy="4351338"/>
          </a:xfrm>
        </p:spPr>
        <p:txBody>
          <a:bodyPr/>
          <a:lstStyle/>
          <a:p>
            <a:r>
              <a:rPr lang="ko-KR" altLang="en-US" dirty="0"/>
              <a:t>포인터가 가리키는 메모리 공간의 크기 </a:t>
            </a:r>
            <a:r>
              <a:rPr lang="ko-KR" altLang="en-US" dirty="0" smtClean="0"/>
              <a:t>얻어내기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pc="-120" dirty="0" smtClean="0">
                <a:latin typeface="Consolas" panose="020B0609020204030204" pitchFamily="49" charset="0"/>
              </a:rPr>
              <a:t>p</a:t>
            </a:r>
            <a:r>
              <a:rPr lang="ko-KR" altLang="en-US" spc="-120" dirty="0" smtClean="0"/>
              <a:t>의 값을 정확하게 추출하기 위해서 </a:t>
            </a:r>
            <a:r>
              <a:rPr lang="en-US" altLang="ko-KR" spc="-120" dirty="0" smtClean="0">
                <a:latin typeface="Consolas" panose="020B0609020204030204" pitchFamily="49" charset="0"/>
              </a:rPr>
              <a:t>p</a:t>
            </a:r>
            <a:r>
              <a:rPr lang="ko-KR" altLang="en-US" spc="-120" dirty="0" smtClean="0"/>
              <a:t>가 가리키는 메모리 공간의 크기를 정확히 알아야 함</a:t>
            </a:r>
            <a:endParaRPr lang="en-US" altLang="ko-KR" spc="-120" dirty="0" smtClean="0"/>
          </a:p>
          <a:p>
            <a:r>
              <a:rPr lang="en-US" altLang="ko-KR" dirty="0" smtClean="0"/>
              <a:t>C </a:t>
            </a:r>
            <a:r>
              <a:rPr lang="ko-KR" altLang="en-US" dirty="0" smtClean="0"/>
              <a:t>언어에서는 직접적인 방법을 지원하지 않음</a:t>
            </a:r>
            <a:endParaRPr lang="en-US" altLang="ko-K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34542" y="2406887"/>
            <a:ext cx="3274915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main() {</a:t>
            </a:r>
          </a:p>
          <a:p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arr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[3] = {1,2,3};</a:t>
            </a:r>
          </a:p>
          <a:p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foo(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arr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);</a:t>
            </a:r>
          </a:p>
          <a:p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}</a:t>
            </a:r>
          </a:p>
          <a:p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  <a:ea typeface="Bitstream Vera Sans Mono" panose="020B0609030804020204" pitchFamily="49" charset="-127"/>
              </a:rPr>
              <a:t>foo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(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*p) {</a:t>
            </a:r>
          </a:p>
          <a:p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return p[0] + p[1];</a:t>
            </a:r>
          </a:p>
          <a:p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085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142275" cy="4351338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타겟 프로그램에서 일어나는 모든 메모리 할당</a:t>
            </a:r>
            <a:r>
              <a:rPr lang="en-US" altLang="ko-KR" dirty="0" smtClean="0"/>
              <a:t>/</a:t>
            </a:r>
            <a:r>
              <a:rPr lang="ko-KR" altLang="en-US" dirty="0" smtClean="0"/>
              <a:t>해제를 추적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특정 메모리 주소의 할당 여부를 알아낼 수 있음</a:t>
            </a:r>
            <a:endParaRPr lang="en-US" altLang="ko-K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83793" y="2886859"/>
            <a:ext cx="28716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arr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[3] = {1,2,3};</a:t>
            </a:r>
            <a:endParaRPr lang="en-US" dirty="0">
              <a:latin typeface="Consolas" panose="020B0609020204030204" pitchFamily="49" charset="0"/>
              <a:ea typeface="Bitstream Vera Sans Mono" panose="020B0609030804020204" pitchFamily="49" charset="-127"/>
            </a:endParaRPr>
          </a:p>
        </p:txBody>
      </p:sp>
      <p:cxnSp>
        <p:nvCxnSpPr>
          <p:cNvPr id="8" name="Straight Arrow Connector 7"/>
          <p:cNvCxnSpPr>
            <a:stCxn id="6" idx="2"/>
            <a:endCxn id="9" idx="0"/>
          </p:cNvCxnSpPr>
          <p:nvPr/>
        </p:nvCxnSpPr>
        <p:spPr>
          <a:xfrm>
            <a:off x="4419597" y="3256191"/>
            <a:ext cx="1" cy="535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81511" y="3791985"/>
            <a:ext cx="487617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Allocation status: {(0x39132843, 12)}</a:t>
            </a:r>
            <a:endParaRPr lang="en-US" dirty="0">
              <a:latin typeface="Consolas" panose="020B0609020204030204" pitchFamily="49" charset="0"/>
              <a:ea typeface="Bitstream Vera Sans Mono" panose="020B0609030804020204" pitchFamily="49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77476" y="4520894"/>
            <a:ext cx="508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Consolas" panose="020B0609020204030204" pitchFamily="49" charset="0"/>
              </a:rPr>
              <a:t>arr</a:t>
            </a:r>
            <a:r>
              <a:rPr lang="ko-KR" altLang="en-US" dirty="0" smtClean="0"/>
              <a:t>의 주소로부터 </a:t>
            </a:r>
            <a:r>
              <a:rPr lang="en-US" altLang="ko-KR" dirty="0" smtClean="0"/>
              <a:t>12byte</a:t>
            </a:r>
            <a:r>
              <a:rPr lang="ko-KR" altLang="en-US" dirty="0" smtClean="0"/>
              <a:t>만큼이 할당되어 있다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686050" y="4129011"/>
            <a:ext cx="2599934" cy="4016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350402" y="4127749"/>
            <a:ext cx="1975242" cy="4352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81511" y="4890226"/>
            <a:ext cx="100228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40157" y="4890226"/>
            <a:ext cx="7785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void </a:t>
            </a:r>
            <a:r>
              <a:rPr lang="ko-KR" altLang="en-US" dirty="0"/>
              <a:t>포인터의 추출</a:t>
            </a:r>
            <a:endParaRPr lang="en-US" altLang="ko-KR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ko-KR" altLang="en-US" dirty="0" smtClean="0"/>
              <a:t>타겟 함수가 </a:t>
            </a:r>
            <a:r>
              <a:rPr lang="en-US" altLang="ko-KR" dirty="0" smtClean="0">
                <a:latin typeface="Consolas" panose="020B0609020204030204" pitchFamily="49" charset="0"/>
              </a:rPr>
              <a:t>f</a:t>
            </a:r>
            <a:r>
              <a:rPr lang="ko-KR" altLang="en-US" dirty="0" smtClean="0"/>
              <a:t>일때</a:t>
            </a:r>
            <a:r>
              <a:rPr lang="en-US" altLang="ko-KR" dirty="0" smtClean="0"/>
              <a:t>, </a:t>
            </a:r>
            <a:r>
              <a:rPr lang="en-US" altLang="ko-KR" dirty="0" smtClean="0">
                <a:latin typeface="Consolas" panose="020B0609020204030204" pitchFamily="49" charset="0"/>
              </a:rPr>
              <a:t>p</a:t>
            </a:r>
            <a:r>
              <a:rPr lang="ko-KR" altLang="en-US" dirty="0" smtClean="0"/>
              <a:t>를 정확히 추출하기 위해서는 </a:t>
            </a:r>
            <a:r>
              <a:rPr lang="en-US" altLang="ko-KR" dirty="0" smtClean="0">
                <a:latin typeface="Consolas" panose="020B0609020204030204" pitchFamily="49" charset="0"/>
              </a:rPr>
              <a:t>p</a:t>
            </a:r>
            <a:r>
              <a:rPr lang="ko-KR" altLang="en-US" dirty="0" smtClean="0"/>
              <a:t>가 캐스팅되는 타입 </a:t>
            </a:r>
            <a:r>
              <a:rPr lang="en-US" altLang="ko-KR" dirty="0" smtClean="0"/>
              <a:t>(</a:t>
            </a:r>
            <a:r>
              <a:rPr lang="en-US" altLang="ko-KR" sz="2400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struct</a:t>
            </a:r>
            <a:r>
              <a:rPr lang="en-US" altLang="ko-KR" sz="2400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altLang="ko-KR" sz="2400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st</a:t>
            </a:r>
            <a:r>
              <a:rPr lang="en-US" altLang="ko-KR" sz="2400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*</a:t>
            </a:r>
            <a:r>
              <a:rPr lang="en-US" altLang="ko-KR" sz="2400" dirty="0" smtClean="0">
                <a:latin typeface="+mn-lt"/>
                <a:ea typeface="Bitstream Vera Sans Mono" panose="020B0609030804020204" pitchFamily="49" charset="-127"/>
              </a:rPr>
              <a:t>)</a:t>
            </a:r>
            <a:r>
              <a:rPr lang="ko-KR" altLang="en-US" dirty="0" smtClean="0"/>
              <a:t>를 알아야함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단순히 </a:t>
            </a:r>
            <a:r>
              <a:rPr lang="en-US" altLang="ko-KR" dirty="0" smtClean="0"/>
              <a:t>dump</a:t>
            </a:r>
            <a:r>
              <a:rPr lang="ko-KR" altLang="en-US" dirty="0" smtClean="0"/>
              <a:t>할 경우 구조체 내부 </a:t>
            </a:r>
            <a:r>
              <a:rPr lang="en-US" altLang="ko-KR" dirty="0" err="1" smtClean="0">
                <a:latin typeface="Consolas" panose="020B0609020204030204" pitchFamily="49" charset="0"/>
              </a:rPr>
              <a:t>int</a:t>
            </a:r>
            <a:r>
              <a:rPr lang="en-US" altLang="ko-KR" dirty="0" smtClean="0">
                <a:latin typeface="Consolas" panose="020B0609020204030204" pitchFamily="49" charset="0"/>
              </a:rPr>
              <a:t> *</a:t>
            </a:r>
            <a:r>
              <a:rPr lang="ko-KR" altLang="en-US" dirty="0" smtClean="0"/>
              <a:t>가 망가짐</a:t>
            </a:r>
            <a:endParaRPr lang="en-US" altLang="ko-KR" dirty="0" smtClean="0"/>
          </a:p>
          <a:p>
            <a:r>
              <a:rPr lang="ko-KR" altLang="en-US" dirty="0" smtClean="0"/>
              <a:t>코드 레벨에서 이 정보를 정적으로 알 방법이 없음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27438" y="2373449"/>
            <a:ext cx="421795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struct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st</a:t>
            </a:r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{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*pi; };</a:t>
            </a:r>
          </a:p>
          <a:p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void f(void *p) {</a:t>
            </a:r>
          </a:p>
          <a:p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struct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st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*x = (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struct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st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*)p;</a:t>
            </a:r>
          </a:p>
          <a:p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//...</a:t>
            </a:r>
          </a:p>
          <a:p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}</a:t>
            </a:r>
            <a:endParaRPr lang="en-US" dirty="0">
              <a:latin typeface="Consolas" panose="020B0609020204030204" pitchFamily="49" charset="0"/>
              <a:ea typeface="Bitstream Vera Sans Mono" panose="020B0609030804020204" pitchFamily="49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3362" y="2188783"/>
            <a:ext cx="26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p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8471" y="2725446"/>
            <a:ext cx="650340" cy="421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pi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36386" y="3280857"/>
            <a:ext cx="650340" cy="421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169446" y="2511846"/>
            <a:ext cx="319489" cy="2203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918593" y="3062689"/>
            <a:ext cx="517793" cy="253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4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전처리 단계를 추가하여</a:t>
            </a:r>
            <a:r>
              <a:rPr lang="en-US" altLang="ko-KR" dirty="0" smtClean="0"/>
              <a:t>, void </a:t>
            </a:r>
            <a:r>
              <a:rPr lang="ko-KR" altLang="en-US" dirty="0" smtClean="0"/>
              <a:t>포인터가 시스템 실행에서 어떻게 캐스팅되어 쓰이는지를 확인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DUC </a:t>
            </a:r>
            <a:r>
              <a:rPr lang="ko-KR" altLang="en-US" dirty="0" smtClean="0"/>
              <a:t>추출용 코드를 생성할 때 이 정보를 이용</a:t>
            </a:r>
            <a:endParaRPr lang="en-US" altLang="ko-KR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12/10/2018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5716" y="2830801"/>
            <a:ext cx="421206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struct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st</a:t>
            </a:r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{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*pi; };</a:t>
            </a:r>
          </a:p>
          <a:p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void f(void *p) {</a:t>
            </a:r>
          </a:p>
          <a:p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struct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st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*x = (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struct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st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*)p;</a:t>
            </a:r>
          </a:p>
          <a:p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//...</a:t>
            </a:r>
          </a:p>
          <a:p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}</a:t>
            </a:r>
            <a:endParaRPr lang="en-US" dirty="0">
              <a:latin typeface="Consolas" panose="020B0609020204030204" pitchFamily="49" charset="0"/>
              <a:ea typeface="Bitstream Vera Sans Mono" panose="020B0609030804020204" pitchFamily="49" charset="-127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968607" y="3569465"/>
            <a:ext cx="61694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79967" y="3390261"/>
            <a:ext cx="303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is casted to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struct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st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*</a:t>
            </a:r>
            <a:endParaRPr lang="en-US" dirty="0">
              <a:latin typeface="Consolas" panose="020B0609020204030204" pitchFamily="49" charset="0"/>
              <a:ea typeface="Bitstream Vera Sans Mono" panose="020B0609030804020204" pitchFamily="49" charset="-127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457950" y="3754131"/>
            <a:ext cx="504711" cy="7627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18123" y="4946573"/>
            <a:ext cx="112402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3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union</a:t>
            </a:r>
            <a:r>
              <a:rPr lang="ko-KR" altLang="en-US" dirty="0"/>
              <a:t>의 추출</a:t>
            </a:r>
            <a:endParaRPr lang="en-US" altLang="ko-KR" dirty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ko-KR" altLang="en-US" dirty="0" smtClean="0"/>
              <a:t>타겟 함수가 </a:t>
            </a:r>
            <a:r>
              <a:rPr lang="en-US" altLang="ko-KR" dirty="0" smtClean="0">
                <a:latin typeface="Consolas" panose="020B0609020204030204" pitchFamily="49" charset="0"/>
              </a:rPr>
              <a:t>f</a:t>
            </a:r>
            <a:r>
              <a:rPr lang="ko-KR" altLang="en-US" dirty="0" smtClean="0"/>
              <a:t>일때</a:t>
            </a:r>
            <a:r>
              <a:rPr lang="en-US" altLang="ko-KR" dirty="0" smtClean="0"/>
              <a:t>, </a:t>
            </a:r>
            <a:r>
              <a:rPr lang="en-US" altLang="ko-KR" dirty="0" smtClean="0">
                <a:latin typeface="Consolas" panose="020B0609020204030204" pitchFamily="49" charset="0"/>
              </a:rPr>
              <a:t>u</a:t>
            </a:r>
            <a:r>
              <a:rPr lang="ko-KR" altLang="en-US" dirty="0" smtClean="0"/>
              <a:t>를 정확히 추출하기 위해서는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>
                <a:latin typeface="Consolas" panose="020B0609020204030204" pitchFamily="49" charset="0"/>
              </a:rPr>
              <a:t>u</a:t>
            </a:r>
            <a:r>
              <a:rPr lang="ko-KR" altLang="en-US" dirty="0" smtClean="0"/>
              <a:t>가 사용하는 </a:t>
            </a:r>
            <a:r>
              <a:rPr lang="en-US" altLang="ko-KR" dirty="0" smtClean="0"/>
              <a:t>field (</a:t>
            </a:r>
            <a:r>
              <a:rPr lang="en-US" altLang="ko-KR" dirty="0">
                <a:latin typeface="Consolas" panose="020B0609020204030204" pitchFamily="49" charset="0"/>
              </a:rPr>
              <a:t>p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알아야 함</a:t>
            </a:r>
            <a:endParaRPr lang="en-US" altLang="ko-KR" dirty="0" smtClean="0"/>
          </a:p>
          <a:p>
            <a:pPr lvl="1">
              <a:lnSpc>
                <a:spcPct val="120000"/>
              </a:lnSpc>
            </a:pPr>
            <a:r>
              <a:rPr lang="ko-KR" altLang="en-US" dirty="0" smtClean="0"/>
              <a:t>단순히 </a:t>
            </a:r>
            <a:r>
              <a:rPr lang="en-US" altLang="ko-KR" dirty="0" smtClean="0"/>
              <a:t>dump</a:t>
            </a:r>
            <a:r>
              <a:rPr lang="ko-KR" altLang="en-US" dirty="0" smtClean="0"/>
              <a:t>할 경우 </a:t>
            </a:r>
            <a:r>
              <a:rPr lang="en-US" altLang="ko-KR" dirty="0" smtClean="0"/>
              <a:t>union</a:t>
            </a:r>
            <a:r>
              <a:rPr lang="ko-KR" altLang="en-US" dirty="0" smtClean="0"/>
              <a:t> 내부 </a:t>
            </a:r>
            <a:r>
              <a:rPr lang="en-US" altLang="ko-KR" dirty="0" err="1" smtClean="0">
                <a:latin typeface="Consolas" panose="020B0609020204030204" pitchFamily="49" charset="0"/>
              </a:rPr>
              <a:t>int</a:t>
            </a:r>
            <a:r>
              <a:rPr lang="en-US" altLang="ko-KR" dirty="0" smtClean="0">
                <a:latin typeface="Consolas" panose="020B0609020204030204" pitchFamily="49" charset="0"/>
              </a:rPr>
              <a:t> *</a:t>
            </a:r>
            <a:r>
              <a:rPr lang="ko-KR" altLang="en-US" dirty="0" smtClean="0"/>
              <a:t>가 망가짐</a:t>
            </a:r>
            <a:endParaRPr lang="en-US" altLang="ko-KR" dirty="0" smtClean="0"/>
          </a:p>
          <a:p>
            <a:pPr lvl="1">
              <a:lnSpc>
                <a:spcPct val="120000"/>
              </a:lnSpc>
            </a:pPr>
            <a:r>
              <a:rPr lang="ko-KR" altLang="en-US" dirty="0" smtClean="0"/>
              <a:t>여러 필드가 같은 메모리 공간을 사용하므로 </a:t>
            </a:r>
            <a:r>
              <a:rPr lang="en-US" altLang="ko-KR" dirty="0" smtClean="0"/>
              <a:t>field-by-field</a:t>
            </a:r>
            <a:r>
              <a:rPr lang="ko-KR" altLang="en-US" dirty="0"/>
              <a:t> </a:t>
            </a:r>
            <a:r>
              <a:rPr lang="ko-KR" altLang="en-US" dirty="0" smtClean="0"/>
              <a:t>추출도 불가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en-US" dirty="0" smtClean="0"/>
              <a:t>코드 레벨에서 이 정보를 정적으로 알 방법이 없음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57350" y="2396019"/>
            <a:ext cx="371057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union un {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;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*p; };</a:t>
            </a:r>
          </a:p>
          <a:p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f(union un u) {</a:t>
            </a:r>
          </a:p>
          <a:p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 return *(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u.p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) + 3;</a:t>
            </a:r>
          </a:p>
          <a:p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}</a:t>
            </a:r>
            <a:endParaRPr lang="en-US" dirty="0">
              <a:latin typeface="Consolas" panose="020B0609020204030204" pitchFamily="49" charset="0"/>
              <a:ea typeface="Bitstream Vera Sans Mono" panose="020B0609030804020204" pitchFamily="49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0325" y="2396019"/>
            <a:ext cx="407625" cy="37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u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96623" y="2371531"/>
            <a:ext cx="650340" cy="421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/p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25323" y="2917437"/>
            <a:ext cx="650340" cy="421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907530" y="2699269"/>
            <a:ext cx="517793" cy="253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0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전처리 단계를 추가하여</a:t>
            </a:r>
            <a:r>
              <a:rPr lang="en-US" altLang="ko-KR" dirty="0" smtClean="0"/>
              <a:t>, union </a:t>
            </a:r>
            <a:r>
              <a:rPr lang="ko-KR" altLang="en-US" dirty="0" smtClean="0"/>
              <a:t>변수가 시스템 실행에서 어떤 </a:t>
            </a:r>
            <a:r>
              <a:rPr lang="en-US" altLang="ko-KR" dirty="0" smtClean="0"/>
              <a:t>field</a:t>
            </a:r>
            <a:r>
              <a:rPr lang="ko-KR" altLang="en-US" dirty="0" smtClean="0"/>
              <a:t>를 사용하는지 확인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DUC </a:t>
            </a:r>
            <a:r>
              <a:rPr lang="ko-KR" altLang="en-US" dirty="0" smtClean="0"/>
              <a:t>추출용 코드를 생성할 때 이 정보를 이용</a:t>
            </a:r>
            <a:endParaRPr lang="en-US" altLang="ko-KR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27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39097" y="3384799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 uses field p</a:t>
            </a:r>
            <a:endParaRPr lang="en-US" dirty="0">
              <a:latin typeface="Bitstream Vera Sans Mono" panose="020B0609030804020204" pitchFamily="49" charset="-127"/>
              <a:ea typeface="Bitstream Vera Sans Mono" panose="020B0609030804020204" pitchFamily="49" charset="-127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457950" y="3754131"/>
            <a:ext cx="69184" cy="7297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18123" y="4968607"/>
            <a:ext cx="115470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4268" y="2969300"/>
            <a:ext cx="369515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union un {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;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*p; };</a:t>
            </a:r>
          </a:p>
          <a:p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f(union un u) {</a:t>
            </a:r>
          </a:p>
          <a:p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 return *(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u.p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) + 3;</a:t>
            </a:r>
          </a:p>
          <a:p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}</a:t>
            </a:r>
            <a:endParaRPr lang="en-US" dirty="0">
              <a:latin typeface="Consolas" panose="020B0609020204030204" pitchFamily="49" charset="0"/>
              <a:ea typeface="Bitstream Vera Sans Mono" panose="020B0609030804020204" pitchFamily="49" charset="-127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11846" y="3569465"/>
            <a:ext cx="3238958" cy="771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3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and Results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RQ1. </a:t>
            </a:r>
            <a:r>
              <a:rPr lang="ko-KR" altLang="en-US" dirty="0" smtClean="0"/>
              <a:t>추출된 </a:t>
            </a:r>
            <a:r>
              <a:rPr lang="en-US" altLang="ko-KR" dirty="0" smtClean="0"/>
              <a:t>DUC</a:t>
            </a:r>
            <a:r>
              <a:rPr lang="ko-KR" altLang="en-US" dirty="0"/>
              <a:t>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soundness</a:t>
            </a:r>
          </a:p>
          <a:p>
            <a:pPr lvl="1">
              <a:lnSpc>
                <a:spcPct val="110000"/>
              </a:lnSpc>
            </a:pPr>
            <a:r>
              <a:rPr lang="ko-KR" altLang="en-US" dirty="0" smtClean="0"/>
              <a:t>두 </a:t>
            </a:r>
            <a:r>
              <a:rPr lang="en-US" altLang="ko-KR" dirty="0" smtClean="0"/>
              <a:t>line trace</a:t>
            </a:r>
            <a:r>
              <a:rPr lang="ko-KR" altLang="en-US" dirty="0" smtClean="0"/>
              <a:t>를 비교해 동일한지 확인</a:t>
            </a:r>
            <a:endParaRPr lang="en-US" altLang="ko-KR" dirty="0" smtClean="0"/>
          </a:p>
          <a:p>
            <a:pPr lvl="2">
              <a:lnSpc>
                <a:spcPct val="110000"/>
              </a:lnSpc>
            </a:pPr>
            <a:r>
              <a:rPr lang="en-US" dirty="0" smtClean="0"/>
              <a:t>System execution</a:t>
            </a:r>
            <a:r>
              <a:rPr lang="ko-KR" altLang="en-US" dirty="0" smtClean="0"/>
              <a:t>에서의 </a:t>
            </a:r>
            <a:r>
              <a:rPr lang="en-US" altLang="ko-KR" dirty="0" smtClean="0"/>
              <a:t>function line trace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DUC</a:t>
            </a:r>
            <a:r>
              <a:rPr lang="ko-KR" altLang="en-US" dirty="0" smtClean="0"/>
              <a:t>로 </a:t>
            </a:r>
            <a:r>
              <a:rPr lang="en-US" altLang="ko-KR" dirty="0" smtClean="0"/>
              <a:t>replay</a:t>
            </a:r>
            <a:r>
              <a:rPr lang="ko-KR" altLang="en-US" dirty="0" smtClean="0"/>
              <a:t>한 </a:t>
            </a:r>
            <a:r>
              <a:rPr lang="en-US" altLang="ko-KR" dirty="0" smtClean="0"/>
              <a:t>function line trace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RQ2. SUT, SUT’, OTF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CUT</a:t>
            </a:r>
            <a:r>
              <a:rPr lang="en-US" altLang="ko-KR" baseline="30000" dirty="0" smtClean="0"/>
              <a:t>2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branch coverage </a:t>
            </a:r>
            <a:r>
              <a:rPr lang="ko-KR" altLang="en-US" dirty="0" smtClean="0"/>
              <a:t>비교</a:t>
            </a:r>
            <a:endParaRPr lang="en-US" altLang="ko-KR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RQ3. </a:t>
            </a:r>
            <a:r>
              <a:rPr lang="en-US" altLang="ko-KR" dirty="0" err="1" smtClean="0"/>
              <a:t>callee</a:t>
            </a:r>
            <a:r>
              <a:rPr lang="en-US" altLang="ko-KR" dirty="0" smtClean="0"/>
              <a:t> function</a:t>
            </a:r>
            <a:r>
              <a:rPr lang="ko-KR" altLang="en-US" dirty="0" smtClean="0"/>
              <a:t>에서 추출된 </a:t>
            </a:r>
            <a:r>
              <a:rPr lang="en-US" altLang="ko-KR" dirty="0" smtClean="0"/>
              <a:t>DUC</a:t>
            </a:r>
            <a:r>
              <a:rPr lang="ko-KR" altLang="en-US" dirty="0" smtClean="0"/>
              <a:t>의 중요성</a:t>
            </a:r>
            <a:endParaRPr lang="en-US" altLang="ko-KR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DUC</a:t>
            </a:r>
            <a:r>
              <a:rPr lang="ko-KR" altLang="en-US" dirty="0" smtClean="0"/>
              <a:t>에서 </a:t>
            </a:r>
            <a:r>
              <a:rPr lang="en-US" altLang="ko-KR" dirty="0" err="1" smtClean="0"/>
              <a:t>callee</a:t>
            </a:r>
            <a:r>
              <a:rPr lang="en-US" altLang="ko-KR" dirty="0" smtClean="0"/>
              <a:t> function </a:t>
            </a:r>
            <a:r>
              <a:rPr lang="ko-KR" altLang="en-US" dirty="0" smtClean="0"/>
              <a:t>관련 항목을 모두 제거 후 </a:t>
            </a:r>
            <a:r>
              <a:rPr lang="en-US" altLang="ko-KR" dirty="0" smtClean="0"/>
              <a:t>branch coverage </a:t>
            </a:r>
            <a:r>
              <a:rPr lang="ko-KR" altLang="en-US" dirty="0" smtClean="0"/>
              <a:t>측정 </a:t>
            </a:r>
            <a:r>
              <a:rPr lang="en-US" altLang="ko-KR" dirty="0" smtClean="0"/>
              <a:t>(CUT</a:t>
            </a:r>
            <a:r>
              <a:rPr lang="en-US" altLang="ko-KR" baseline="30000" dirty="0" smtClean="0"/>
              <a:t>2</a:t>
            </a:r>
            <a:r>
              <a:rPr lang="en-US" altLang="ko-KR" dirty="0" smtClean="0"/>
              <a:t> vs. CUT</a:t>
            </a:r>
            <a:r>
              <a:rPr lang="en-US" altLang="ko-KR" baseline="30000" dirty="0" smtClean="0"/>
              <a:t>2-</a:t>
            </a:r>
            <a:r>
              <a:rPr lang="en-US" altLang="ko-KR" dirty="0" smtClean="0"/>
              <a:t>)</a:t>
            </a:r>
            <a:endParaRPr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1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이런데 쓰인다더라</a:t>
            </a: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3</a:t>
            </a:fld>
            <a:endParaRPr lang="en-US"/>
          </a:p>
        </p:txBody>
      </p:sp>
      <p:pic>
        <p:nvPicPr>
          <p:cNvPr id="6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2" y="34944"/>
            <a:ext cx="4162395" cy="6564525"/>
          </a:xfrm>
          <a:prstGeom prst="rect">
            <a:avLst/>
          </a:prstGeom>
        </p:spPr>
      </p:pic>
      <p:pic>
        <p:nvPicPr>
          <p:cNvPr id="7" name="Picture 6" descr="http://img.yonhapnews.co.kr/etc/inner/KR/2018/07/20/AKR20180720158800003_02_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299" y="2665463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2100" y="123086"/>
            <a:ext cx="4784998" cy="2542377"/>
          </a:xfrm>
          <a:prstGeom prst="rect">
            <a:avLst/>
          </a:prstGeom>
        </p:spPr>
      </p:pic>
      <p:sp>
        <p:nvSpPr>
          <p:cNvPr id="9" name="직사각형 11"/>
          <p:cNvSpPr/>
          <p:nvPr/>
        </p:nvSpPr>
        <p:spPr>
          <a:xfrm>
            <a:off x="4262741" y="61769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6"/>
              </a:rPr>
              <a:t>http://m.yna.co.kr/kr/contents/?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6"/>
              </a:rPr>
              <a:t>cid=AKR20180720158800003&amp;mobile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4302098" y="741405"/>
            <a:ext cx="1425743" cy="812132"/>
          </a:xfrm>
          <a:prstGeom prst="irregularSeal1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31137" y="5001581"/>
            <a:ext cx="12147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투입 인력 </a:t>
            </a:r>
            <a:r>
              <a:rPr lang="en-US" dirty="0" smtClean="0"/>
              <a:t>53% </a:t>
            </a:r>
            <a:r>
              <a:rPr lang="ko-KR" altLang="en-US" dirty="0" smtClean="0"/>
              <a:t>감소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06118" y="5001582"/>
            <a:ext cx="12147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투입 인력 </a:t>
            </a:r>
            <a:r>
              <a:rPr lang="en-US" altLang="ko-KR" dirty="0" smtClean="0"/>
              <a:t>70</a:t>
            </a:r>
            <a:r>
              <a:rPr lang="en-US" dirty="0" smtClean="0"/>
              <a:t>% </a:t>
            </a:r>
            <a:r>
              <a:rPr lang="ko-KR" altLang="en-US" dirty="0" smtClean="0"/>
              <a:t>감소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타겟 프로그램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CoREBench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22</a:t>
            </a:r>
            <a:r>
              <a:rPr lang="ko-KR" altLang="en-US" dirty="0" smtClean="0"/>
              <a:t>개 </a:t>
            </a:r>
            <a:r>
              <a:rPr lang="en-US" altLang="ko-KR" dirty="0" smtClean="0"/>
              <a:t>faulty version </a:t>
            </a:r>
            <a:r>
              <a:rPr lang="ko-KR" altLang="en-US" dirty="0" smtClean="0"/>
              <a:t>중 </a:t>
            </a:r>
            <a:r>
              <a:rPr lang="en-US" altLang="ko-KR" dirty="0" smtClean="0"/>
              <a:t>7</a:t>
            </a:r>
            <a:r>
              <a:rPr lang="ko-KR" altLang="en-US" dirty="0" smtClean="0"/>
              <a:t>개 사용</a:t>
            </a:r>
            <a:endParaRPr lang="en-US" altLang="ko-KR" dirty="0" smtClean="0"/>
          </a:p>
          <a:p>
            <a:pPr>
              <a:lnSpc>
                <a:spcPct val="110000"/>
              </a:lnSpc>
            </a:pPr>
            <a:endParaRPr lang="en-US" altLang="ko-KR" dirty="0" smtClean="0"/>
          </a:p>
          <a:p>
            <a:pPr>
              <a:lnSpc>
                <a:spcPct val="110000"/>
              </a:lnSpc>
            </a:pPr>
            <a:endParaRPr lang="en-US" altLang="ko-KR" dirty="0"/>
          </a:p>
          <a:p>
            <a:pPr>
              <a:lnSpc>
                <a:spcPct val="110000"/>
              </a:lnSpc>
            </a:pPr>
            <a:endParaRPr lang="en-US" altLang="ko-KR" dirty="0" smtClean="0"/>
          </a:p>
          <a:p>
            <a:pPr>
              <a:lnSpc>
                <a:spcPct val="110000"/>
              </a:lnSpc>
            </a:pPr>
            <a:endParaRPr lang="en-US" altLang="ko-KR" dirty="0"/>
          </a:p>
          <a:p>
            <a:pPr>
              <a:lnSpc>
                <a:spcPct val="110000"/>
              </a:lnSpc>
            </a:pPr>
            <a:r>
              <a:rPr lang="ko-KR" altLang="en-US" dirty="0" smtClean="0"/>
              <a:t>각 버전당 두 개의 함수를 타겟</a:t>
            </a:r>
            <a:endParaRPr lang="en-US" altLang="ko-KR" dirty="0" smtClean="0"/>
          </a:p>
          <a:p>
            <a:pPr lvl="1">
              <a:lnSpc>
                <a:spcPct val="110000"/>
              </a:lnSpc>
            </a:pPr>
            <a:r>
              <a:rPr lang="en-US" altLang="ko-KR" dirty="0" err="1" smtClean="0"/>
              <a:t>Cyclomatic</a:t>
            </a:r>
            <a:r>
              <a:rPr lang="en-US" altLang="ko-KR" dirty="0" smtClean="0"/>
              <a:t> complexity</a:t>
            </a:r>
            <a:r>
              <a:rPr lang="ko-KR" altLang="en-US" dirty="0" smtClean="0"/>
              <a:t>가 가장 높은 함수 </a:t>
            </a:r>
            <a:r>
              <a:rPr lang="en-US" altLang="ko-KR" dirty="0" smtClean="0"/>
              <a:t>(main </a:t>
            </a:r>
            <a:r>
              <a:rPr lang="ko-KR" altLang="en-US" dirty="0" smtClean="0"/>
              <a:t>제외</a:t>
            </a:r>
            <a:r>
              <a:rPr lang="en-US" altLang="ko-KR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en-US" altLang="ko-KR" dirty="0"/>
              <a:t>Faulty function</a:t>
            </a:r>
          </a:p>
          <a:p>
            <a:pPr lvl="1">
              <a:lnSpc>
                <a:spcPct val="110000"/>
              </a:lnSpc>
            </a:pPr>
            <a:endParaRPr lang="en-US" altLang="ko-K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725997"/>
              </p:ext>
            </p:extLst>
          </p:nvPr>
        </p:nvGraphicFramePr>
        <p:xfrm>
          <a:off x="1673306" y="2383021"/>
          <a:ext cx="5797388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8246">
                  <a:extLst>
                    <a:ext uri="{9D8B030D-6E8A-4147-A177-3AD203B41FA5}">
                      <a16:colId xmlns:a16="http://schemas.microsoft.com/office/drawing/2014/main" val="1063041046"/>
                    </a:ext>
                  </a:extLst>
                </a:gridCol>
                <a:gridCol w="1399142">
                  <a:extLst>
                    <a:ext uri="{9D8B030D-6E8A-4147-A177-3AD203B41FA5}">
                      <a16:colId xmlns:a16="http://schemas.microsoft.com/office/drawing/2014/main" val="922681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제외 이유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제외 개수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063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Clang/LLVM </a:t>
                      </a:r>
                      <a:r>
                        <a:rPr lang="ko-KR" altLang="en-US" dirty="0" smtClean="0"/>
                        <a:t>버그로 인해 </a:t>
                      </a:r>
                      <a:r>
                        <a:rPr lang="en-US" altLang="ko-KR" dirty="0" smtClean="0"/>
                        <a:t>CUT</a:t>
                      </a:r>
                      <a:r>
                        <a:rPr lang="en-US" altLang="ko-KR" baseline="30000" dirty="0" smtClean="0"/>
                        <a:t>2</a:t>
                      </a: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오작동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66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TC</a:t>
                      </a:r>
                      <a:r>
                        <a:rPr lang="ko-KR" altLang="en-US" dirty="0" smtClean="0"/>
                        <a:t>에 </a:t>
                      </a:r>
                      <a:r>
                        <a:rPr lang="en-US" altLang="ko-KR" dirty="0" smtClean="0"/>
                        <a:t>timing issue </a:t>
                      </a:r>
                      <a:r>
                        <a:rPr lang="ko-KR" altLang="en-US" dirty="0" smtClean="0"/>
                        <a:t>포함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219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TC</a:t>
                      </a:r>
                      <a:r>
                        <a:rPr lang="ko-KR" altLang="en-US" dirty="0" smtClean="0"/>
                        <a:t>에 </a:t>
                      </a:r>
                      <a:r>
                        <a:rPr lang="en-US" altLang="ko-KR" dirty="0" smtClean="0"/>
                        <a:t>memory limitation </a:t>
                      </a:r>
                      <a:r>
                        <a:rPr lang="ko-KR" altLang="en-US" dirty="0" smtClean="0"/>
                        <a:t>포함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037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main</a:t>
                      </a:r>
                      <a:r>
                        <a:rPr lang="ko-KR" altLang="en-US" dirty="0" smtClean="0"/>
                        <a:t>이 </a:t>
                      </a:r>
                      <a:r>
                        <a:rPr lang="en-US" altLang="ko-KR" dirty="0" smtClean="0"/>
                        <a:t>faulty 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612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포인터가 겹치는 메모리 영역을 참조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581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11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타겟 정보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1" y="1595216"/>
            <a:ext cx="6808858" cy="48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비교 대상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SUT: </a:t>
            </a:r>
            <a:r>
              <a:rPr lang="ko-KR" altLang="en-US" dirty="0" smtClean="0"/>
              <a:t>가장 단순한 형태의 </a:t>
            </a:r>
            <a:r>
              <a:rPr lang="en-US" altLang="ko-KR" dirty="0" smtClean="0"/>
              <a:t>symbolic driver/stub</a:t>
            </a:r>
            <a:endParaRPr lang="en-US" dirty="0" smtClean="0"/>
          </a:p>
          <a:p>
            <a:r>
              <a:rPr lang="en-US" dirty="0" smtClean="0"/>
              <a:t>SUT’: SUT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branch coverage</a:t>
            </a:r>
            <a:r>
              <a:rPr lang="ko-KR" altLang="en-US" dirty="0"/>
              <a:t> </a:t>
            </a:r>
            <a:r>
              <a:rPr lang="en-US" altLang="ko-KR" dirty="0" smtClean="0"/>
              <a:t>+ </a:t>
            </a:r>
            <a:br>
              <a:rPr lang="en-US" altLang="ko-KR" dirty="0" smtClean="0"/>
            </a:br>
            <a:r>
              <a:rPr lang="en-US" altLang="ko-KR" dirty="0" smtClean="0"/>
              <a:t>       </a:t>
            </a:r>
            <a:r>
              <a:rPr lang="ko-KR" altLang="en-US" dirty="0" smtClean="0"/>
              <a:t>시스템 </a:t>
            </a:r>
            <a:r>
              <a:rPr lang="en-US" altLang="ko-KR" dirty="0" smtClean="0"/>
              <a:t>TC branch coverage</a:t>
            </a:r>
            <a:br>
              <a:rPr lang="en-US" altLang="ko-KR" dirty="0" smtClean="0"/>
            </a:br>
            <a:r>
              <a:rPr lang="en-US" altLang="ko-KR" dirty="0" smtClean="0"/>
              <a:t>       (CUT</a:t>
            </a:r>
            <a:r>
              <a:rPr lang="en-US" altLang="ko-KR" baseline="30000" dirty="0" smtClean="0"/>
              <a:t>2</a:t>
            </a:r>
            <a:r>
              <a:rPr lang="ko-KR" altLang="en-US" dirty="0" smtClean="0"/>
              <a:t>와의 공평한 비교</a:t>
            </a:r>
            <a:r>
              <a:rPr lang="en-US" altLang="ko-KR" dirty="0" smtClean="0"/>
              <a:t>)</a:t>
            </a:r>
          </a:p>
          <a:p>
            <a:r>
              <a:rPr lang="en-US" dirty="0" smtClean="0"/>
              <a:t>OTF: </a:t>
            </a:r>
            <a:r>
              <a:rPr lang="ko-KR" altLang="en-US" dirty="0" smtClean="0"/>
              <a:t>타겟 함수까지 </a:t>
            </a:r>
            <a:r>
              <a:rPr lang="en-US" altLang="ko-KR" dirty="0" smtClean="0"/>
              <a:t>concrete execution + </a:t>
            </a:r>
            <a:br>
              <a:rPr lang="en-US" altLang="ko-KR" dirty="0" smtClean="0"/>
            </a:br>
            <a:r>
              <a:rPr lang="en-US" altLang="ko-KR" dirty="0" smtClean="0"/>
              <a:t>      </a:t>
            </a:r>
            <a:r>
              <a:rPr lang="ko-KR" altLang="en-US" dirty="0" smtClean="0"/>
              <a:t>타겟 함수부터 </a:t>
            </a:r>
            <a:r>
              <a:rPr lang="en-US" altLang="ko-KR" dirty="0" smtClean="0"/>
              <a:t>symbolic execution</a:t>
            </a:r>
          </a:p>
          <a:p>
            <a:r>
              <a:rPr lang="en-US" dirty="0" smtClean="0"/>
              <a:t>CUT</a:t>
            </a:r>
            <a:r>
              <a:rPr lang="en-US" baseline="30000" dirty="0" smtClean="0"/>
              <a:t>2-</a:t>
            </a:r>
            <a:r>
              <a:rPr lang="en-US" dirty="0" smtClean="0"/>
              <a:t>: CUT</a:t>
            </a:r>
            <a:r>
              <a:rPr lang="en-US" baseline="30000" dirty="0" smtClean="0"/>
              <a:t>2</a:t>
            </a:r>
            <a:r>
              <a:rPr lang="ko-KR" altLang="en-US" dirty="0" smtClean="0"/>
              <a:t>와 동일하나 </a:t>
            </a:r>
            <a:r>
              <a:rPr lang="en-US" altLang="ko-KR" dirty="0" err="1" smtClean="0"/>
              <a:t>callee</a:t>
            </a:r>
            <a:r>
              <a:rPr lang="en-US" altLang="ko-KR" dirty="0" smtClean="0"/>
              <a:t> function</a:t>
            </a:r>
            <a:r>
              <a:rPr lang="ko-KR" altLang="en-US" dirty="0" smtClean="0"/>
              <a:t>과 관계된 </a:t>
            </a:r>
            <a:r>
              <a:rPr lang="en-US" altLang="ko-KR" dirty="0" smtClean="0"/>
              <a:t>DUC</a:t>
            </a:r>
            <a:r>
              <a:rPr lang="ko-KR" altLang="en-US" dirty="0" smtClean="0"/>
              <a:t>를 추출하지 않음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6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실험 환경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825625"/>
            <a:ext cx="8140777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CUT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ko-KR" altLang="en-US" dirty="0" smtClean="0"/>
              <a:t>구현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DUC </a:t>
            </a:r>
            <a:r>
              <a:rPr lang="ko-KR" altLang="en-US" dirty="0" smtClean="0"/>
              <a:t>추출 도구</a:t>
            </a:r>
            <a:endParaRPr lang="en-US" altLang="ko-KR" dirty="0"/>
          </a:p>
          <a:p>
            <a:pPr lvl="1"/>
            <a:r>
              <a:rPr lang="en-US" dirty="0" err="1" smtClean="0"/>
              <a:t>Concolic</a:t>
            </a:r>
            <a:r>
              <a:rPr lang="en-US" dirty="0" smtClean="0"/>
              <a:t> testing engine: CROWN</a:t>
            </a:r>
          </a:p>
          <a:p>
            <a:r>
              <a:rPr lang="ko-KR" altLang="en-US" dirty="0" smtClean="0"/>
              <a:t>실험 </a:t>
            </a:r>
            <a:r>
              <a:rPr lang="en-US" altLang="ko-KR" dirty="0" smtClean="0"/>
              <a:t>PC</a:t>
            </a:r>
          </a:p>
          <a:p>
            <a:pPr lvl="1"/>
            <a:r>
              <a:rPr lang="en-US" dirty="0" smtClean="0"/>
              <a:t>Intel i5 3.6Ghz CPU, 16GB RAM</a:t>
            </a:r>
          </a:p>
          <a:p>
            <a:r>
              <a:rPr lang="ko-KR" altLang="en-US" dirty="0" smtClean="0"/>
              <a:t>실험 시간 설정</a:t>
            </a:r>
            <a:endParaRPr lang="en-US" altLang="ko-KR" dirty="0" smtClean="0"/>
          </a:p>
          <a:p>
            <a:pPr lvl="1"/>
            <a:r>
              <a:rPr lang="en-US" dirty="0" smtClean="0"/>
              <a:t>CUT</a:t>
            </a:r>
            <a:r>
              <a:rPr lang="en-US" baseline="30000" dirty="0" smtClean="0"/>
              <a:t>2</a:t>
            </a:r>
            <a:r>
              <a:rPr lang="ko-KR" altLang="en-US" dirty="0" smtClean="0"/>
              <a:t>는 추출된 </a:t>
            </a:r>
            <a:r>
              <a:rPr lang="en-US" altLang="ko-KR" dirty="0" smtClean="0"/>
              <a:t>DUC</a:t>
            </a:r>
            <a:r>
              <a:rPr lang="ko-KR" altLang="en-US" dirty="0" smtClean="0"/>
              <a:t>당 최대 </a:t>
            </a:r>
            <a:r>
              <a:rPr lang="en-US" altLang="ko-KR" dirty="0" smtClean="0"/>
              <a:t>1,000</a:t>
            </a:r>
            <a:r>
              <a:rPr lang="ko-KR" altLang="en-US" dirty="0" smtClean="0"/>
              <a:t>개의 </a:t>
            </a:r>
            <a:r>
              <a:rPr lang="en-US" altLang="ko-KR" dirty="0" smtClean="0"/>
              <a:t>TC</a:t>
            </a:r>
            <a:r>
              <a:rPr lang="ko-KR" altLang="en-US" dirty="0" smtClean="0"/>
              <a:t>를 생성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나머지 기술은 </a:t>
            </a:r>
            <a:r>
              <a:rPr lang="en-US" altLang="ko-KR" dirty="0" smtClean="0"/>
              <a:t>CUT</a:t>
            </a:r>
            <a:r>
              <a:rPr lang="en-US" altLang="ko-KR" baseline="30000" dirty="0" smtClean="0"/>
              <a:t>2</a:t>
            </a:r>
            <a:r>
              <a:rPr lang="ko-KR" altLang="en-US" dirty="0" smtClean="0"/>
              <a:t>에서 쓰인 시간과 동일 시간 배정</a:t>
            </a: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- RQ1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추출된 </a:t>
            </a:r>
            <a:r>
              <a:rPr lang="en-US" altLang="ko-KR" dirty="0" smtClean="0"/>
              <a:t>DUC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sound</a:t>
            </a:r>
            <a:r>
              <a:rPr lang="ko-KR" altLang="en-US" dirty="0" smtClean="0"/>
              <a:t>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시스템 실행에서 나타난 함수의 </a:t>
            </a:r>
            <a:r>
              <a:rPr lang="en-US" altLang="ko-KR" dirty="0" smtClean="0"/>
              <a:t>line trace</a:t>
            </a:r>
            <a:r>
              <a:rPr lang="ko-KR" altLang="en-US" dirty="0" smtClean="0"/>
              <a:t>와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추출된 </a:t>
            </a:r>
            <a:r>
              <a:rPr lang="en-US" altLang="ko-KR" dirty="0" smtClean="0"/>
              <a:t>DUC</a:t>
            </a:r>
            <a:r>
              <a:rPr lang="ko-KR" altLang="en-US" dirty="0" smtClean="0"/>
              <a:t>로 실행한 함수의 </a:t>
            </a:r>
            <a:r>
              <a:rPr lang="en-US" altLang="ko-KR" dirty="0" smtClean="0"/>
              <a:t>line trace</a:t>
            </a:r>
            <a:r>
              <a:rPr lang="ko-KR" altLang="en-US" dirty="0" smtClean="0"/>
              <a:t>가 일치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07" y="3192984"/>
            <a:ext cx="6487585" cy="316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2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- RQ2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SUT, SUT’, OTF vs. CUT</a:t>
            </a:r>
            <a:r>
              <a:rPr lang="en-US" baseline="30000" dirty="0" smtClean="0"/>
              <a:t>2</a:t>
            </a:r>
            <a:r>
              <a:rPr lang="en-US" dirty="0" smtClean="0"/>
              <a:t> (branch coverage)</a:t>
            </a:r>
          </a:p>
          <a:p>
            <a:pPr lvl="1"/>
            <a:r>
              <a:rPr lang="en-US" dirty="0" smtClean="0"/>
              <a:t>CUT</a:t>
            </a:r>
            <a:r>
              <a:rPr lang="en-US" baseline="30000" dirty="0" smtClean="0"/>
              <a:t>2</a:t>
            </a:r>
            <a:r>
              <a:rPr lang="ko-KR" altLang="en-US" dirty="0" smtClean="0"/>
              <a:t>가 다른 기술에 비해 최소 </a:t>
            </a:r>
            <a:r>
              <a:rPr lang="en-US" altLang="ko-KR" dirty="0" smtClean="0"/>
              <a:t>10.9%p</a:t>
            </a:r>
            <a:r>
              <a:rPr lang="ko-KR" altLang="en-US" dirty="0" smtClean="0"/>
              <a:t>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평균 분기 커버리지 향상을 이뤄냄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701479360"/>
              </p:ext>
            </p:extLst>
          </p:nvPr>
        </p:nvGraphicFramePr>
        <p:xfrm>
          <a:off x="1797844" y="3022601"/>
          <a:ext cx="5548313" cy="369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Up Arrow 6"/>
          <p:cNvSpPr/>
          <p:nvPr/>
        </p:nvSpPr>
        <p:spPr>
          <a:xfrm>
            <a:off x="7346158" y="3701668"/>
            <a:ext cx="365650" cy="2654684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11808" y="4705844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is</a:t>
            </a:r>
          </a:p>
          <a:p>
            <a:r>
              <a:rPr lang="en-US" dirty="0" smtClean="0"/>
              <a:t>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- RQ3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Callee</a:t>
            </a:r>
            <a:r>
              <a:rPr lang="ko-KR" altLang="en-US" dirty="0" smtClean="0"/>
              <a:t>에서 추출된 </a:t>
            </a:r>
            <a:r>
              <a:rPr lang="en-US" altLang="ko-KR" dirty="0" smtClean="0"/>
              <a:t>DUC</a:t>
            </a:r>
            <a:r>
              <a:rPr lang="ko-KR" altLang="en-US" dirty="0" smtClean="0"/>
              <a:t>가 중요함</a:t>
            </a:r>
            <a:endParaRPr lang="en-US" altLang="ko-KR" dirty="0" smtClean="0"/>
          </a:p>
          <a:p>
            <a:pPr lvl="1"/>
            <a:r>
              <a:rPr lang="en-US" dirty="0" err="1" smtClean="0"/>
              <a:t>Callee</a:t>
            </a:r>
            <a:r>
              <a:rPr lang="ko-KR" altLang="en-US" dirty="0" smtClean="0"/>
              <a:t>에서 추출된 </a:t>
            </a:r>
            <a:r>
              <a:rPr lang="en-US" altLang="ko-KR" dirty="0" smtClean="0"/>
              <a:t>DUC</a:t>
            </a:r>
            <a:r>
              <a:rPr lang="ko-KR" altLang="en-US" dirty="0" smtClean="0"/>
              <a:t>로 인해 평균 </a:t>
            </a:r>
            <a:r>
              <a:rPr lang="en-US" altLang="ko-KR" dirty="0" smtClean="0"/>
              <a:t>11.4%p</a:t>
            </a:r>
            <a:r>
              <a:rPr lang="ko-KR" altLang="en-US" dirty="0" smtClean="0"/>
              <a:t>의 분기 커버리지 향상이 이뤄짐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17673638"/>
              </p:ext>
            </p:extLst>
          </p:nvPr>
        </p:nvGraphicFramePr>
        <p:xfrm>
          <a:off x="2034778" y="3155950"/>
          <a:ext cx="5074445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Up Arrow 6"/>
          <p:cNvSpPr/>
          <p:nvPr/>
        </p:nvSpPr>
        <p:spPr>
          <a:xfrm>
            <a:off x="7109223" y="3822853"/>
            <a:ext cx="365650" cy="2350935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74873" y="4675154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is</a:t>
            </a:r>
          </a:p>
          <a:p>
            <a:r>
              <a:rPr lang="en-US" dirty="0" smtClean="0"/>
              <a:t>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Concolic</a:t>
            </a:r>
            <a:r>
              <a:rPr lang="en-US" dirty="0" smtClean="0"/>
              <a:t> Testing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800367"/>
              </p:ext>
            </p:extLst>
          </p:nvPr>
        </p:nvGraphicFramePr>
        <p:xfrm>
          <a:off x="1916936" y="1695797"/>
          <a:ext cx="5746215" cy="4719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2693">
                  <a:extLst>
                    <a:ext uri="{9D8B030D-6E8A-4147-A177-3AD203B41FA5}">
                      <a16:colId xmlns:a16="http://schemas.microsoft.com/office/drawing/2014/main" val="3618811754"/>
                    </a:ext>
                  </a:extLst>
                </a:gridCol>
                <a:gridCol w="1322024">
                  <a:extLst>
                    <a:ext uri="{9D8B030D-6E8A-4147-A177-3AD203B41FA5}">
                      <a16:colId xmlns:a16="http://schemas.microsoft.com/office/drawing/2014/main" val="630954485"/>
                    </a:ext>
                  </a:extLst>
                </a:gridCol>
                <a:gridCol w="1244906">
                  <a:extLst>
                    <a:ext uri="{9D8B030D-6E8A-4147-A177-3AD203B41FA5}">
                      <a16:colId xmlns:a16="http://schemas.microsoft.com/office/drawing/2014/main" val="2058357879"/>
                    </a:ext>
                  </a:extLst>
                </a:gridCol>
                <a:gridCol w="766592">
                  <a:extLst>
                    <a:ext uri="{9D8B030D-6E8A-4147-A177-3AD203B41FA5}">
                      <a16:colId xmlns:a16="http://schemas.microsoft.com/office/drawing/2014/main" val="2810423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기술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Symbolic driver </a:t>
                      </a:r>
                      <a:r>
                        <a:rPr lang="ko-KR" altLang="en-US" dirty="0" smtClean="0"/>
                        <a:t>생성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Symbolic</a:t>
                      </a:r>
                      <a:r>
                        <a:rPr lang="en-US" baseline="0" dirty="0" smtClean="0"/>
                        <a:t> stub </a:t>
                      </a:r>
                      <a:r>
                        <a:rPr lang="ko-KR" altLang="en-US" baseline="0" dirty="0" smtClean="0"/>
                        <a:t>생성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DUC </a:t>
                      </a:r>
                      <a:r>
                        <a:rPr lang="ko-KR" altLang="en-US" dirty="0" smtClean="0"/>
                        <a:t>활용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681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EXE (TISSEC’08)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8513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CREST (ASE’08)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3102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CROWN (ICSE’18)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793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PeX</a:t>
                      </a:r>
                      <a:r>
                        <a:rPr lang="en-US" dirty="0" smtClean="0"/>
                        <a:t> (TAP’08)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3251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DART (PLDI’05)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0832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SMART (POPL’07)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6230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CUTE (ESEC/FSE’13)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8680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CILpp</a:t>
                      </a:r>
                      <a:r>
                        <a:rPr lang="en-US" dirty="0" smtClean="0"/>
                        <a:t> (ICSE’13)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369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CONBOL (ASE’13)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825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UC-KLEE (SEC’15)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2291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CUT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 anchor="ctr">
                    <a:solidFill>
                      <a:srgbClr val="FFC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anchor="ctr">
                    <a:solidFill>
                      <a:srgbClr val="FFC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anchor="ctr">
                    <a:solidFill>
                      <a:srgbClr val="FFC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anchor="ctr">
                    <a:solidFill>
                      <a:srgbClr val="FFC00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57130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9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시스템 테스트 기반 자동 유닛 테스팅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312818"/>
              </p:ext>
            </p:extLst>
          </p:nvPr>
        </p:nvGraphicFramePr>
        <p:xfrm>
          <a:off x="722019" y="2023406"/>
          <a:ext cx="7699962" cy="320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9054">
                  <a:extLst>
                    <a:ext uri="{9D8B030D-6E8A-4147-A177-3AD203B41FA5}">
                      <a16:colId xmlns:a16="http://schemas.microsoft.com/office/drawing/2014/main" val="983649373"/>
                    </a:ext>
                  </a:extLst>
                </a:gridCol>
                <a:gridCol w="2673310">
                  <a:extLst>
                    <a:ext uri="{9D8B030D-6E8A-4147-A177-3AD203B41FA5}">
                      <a16:colId xmlns:a16="http://schemas.microsoft.com/office/drawing/2014/main" val="2887116129"/>
                    </a:ext>
                  </a:extLst>
                </a:gridCol>
                <a:gridCol w="3127598">
                  <a:extLst>
                    <a:ext uri="{9D8B030D-6E8A-4147-A177-3AD203B41FA5}">
                      <a16:colId xmlns:a16="http://schemas.microsoft.com/office/drawing/2014/main" val="1296716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기술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특징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CUT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ko-KR" altLang="en-US" dirty="0" smtClean="0"/>
                        <a:t>와의 비교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274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Elbaum</a:t>
                      </a:r>
                      <a:r>
                        <a:rPr lang="en-US" dirty="0" smtClean="0"/>
                        <a:t> et al.</a:t>
                      </a:r>
                    </a:p>
                    <a:p>
                      <a:r>
                        <a:rPr lang="en-US" dirty="0" smtClean="0"/>
                        <a:t>(TSE’09)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r>
                        <a:rPr lang="ko-KR" altLang="en-US" dirty="0" smtClean="0"/>
                        <a:t>시스템 테스트로부터 유닛</a:t>
                      </a:r>
                      <a:r>
                        <a:rPr lang="ko-KR" altLang="en-US" baseline="0" dirty="0" smtClean="0"/>
                        <a:t> 테스트를 생성</a:t>
                      </a:r>
                      <a:endParaRPr lang="en-US" altLang="ko-KR" dirty="0" smtClean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CUT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ko-KR" altLang="en-US" dirty="0" smtClean="0"/>
                        <a:t>와 다르게 다양한 유닛 테스트를 생성할 수 없음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02872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OCAT</a:t>
                      </a:r>
                    </a:p>
                    <a:p>
                      <a:r>
                        <a:rPr lang="en-US" dirty="0" smtClean="0"/>
                        <a:t>(ISSTA’10)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2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GenUTest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(STTT’09)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967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</a:t>
                      </a:r>
                      <a:r>
                        <a:rPr lang="en-US" sz="1800" kern="1200" dirty="0" err="1" smtClean="0">
                          <a:effectLst/>
                        </a:rPr>
                        <a:t>á</a:t>
                      </a:r>
                      <a:r>
                        <a:rPr lang="en-US" dirty="0" err="1" smtClean="0"/>
                        <a:t>s</a:t>
                      </a:r>
                      <a:r>
                        <a:rPr lang="en-US" sz="1800" kern="1200" dirty="0" err="1" smtClean="0">
                          <a:effectLst/>
                        </a:rPr>
                        <a:t>á</a:t>
                      </a:r>
                      <a:r>
                        <a:rPr lang="en-US" dirty="0" err="1" smtClean="0"/>
                        <a:t>reanu</a:t>
                      </a:r>
                      <a:r>
                        <a:rPr lang="en-US" baseline="0" dirty="0" smtClean="0"/>
                        <a:t> et al.</a:t>
                      </a:r>
                    </a:p>
                    <a:p>
                      <a:r>
                        <a:rPr lang="en-US" baseline="0" dirty="0" smtClean="0"/>
                        <a:t>(ISSTA’08)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OTF</a:t>
                      </a:r>
                      <a:r>
                        <a:rPr lang="ko-KR" altLang="en-US" dirty="0" smtClean="0"/>
                        <a:t>의 테스팅 방식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CUT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ko-KR" altLang="en-US" baseline="0" dirty="0" smtClean="0"/>
                        <a:t>와 다르게 </a:t>
                      </a:r>
                      <a:r>
                        <a:rPr lang="en-US" altLang="ko-KR" baseline="0" dirty="0" err="1" smtClean="0"/>
                        <a:t>callee</a:t>
                      </a:r>
                      <a:r>
                        <a:rPr lang="ko-KR" altLang="en-US" baseline="0" dirty="0" smtClean="0"/>
                        <a:t>를 모두 실행하므로 탐색하는 공간이 더 큼</a:t>
                      </a:r>
                      <a:endParaRPr lang="en-US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988114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9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Concolic</a:t>
            </a:r>
            <a:r>
              <a:rPr lang="en-US" dirty="0" smtClean="0"/>
              <a:t> </a:t>
            </a:r>
            <a:r>
              <a:rPr lang="ko-KR" altLang="en-US" dirty="0" smtClean="0"/>
              <a:t>테스팅</a:t>
            </a:r>
            <a:r>
              <a:rPr lang="en-US" dirty="0" smtClean="0"/>
              <a:t> - </a:t>
            </a:r>
            <a:r>
              <a:rPr lang="ko-KR" altLang="en-US" dirty="0" smtClean="0"/>
              <a:t>예시</a:t>
            </a: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12/10/2018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7690" y="1553394"/>
            <a:ext cx="2960698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// Test input a, b, c</a:t>
            </a:r>
          </a:p>
          <a:p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void f(</a:t>
            </a:r>
          </a:p>
          <a:p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a,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b,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c)</a:t>
            </a:r>
          </a:p>
          <a:p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{</a:t>
            </a:r>
          </a:p>
          <a:p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if (a == 1) {</a:t>
            </a:r>
          </a:p>
          <a:p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if (b == 2) {</a:t>
            </a:r>
          </a:p>
          <a:p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 if (c == 3*a + b) {</a:t>
            </a:r>
          </a:p>
          <a:p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  Error();</a:t>
            </a:r>
          </a:p>
          <a:p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}}}}</a:t>
            </a:r>
            <a:endParaRPr lang="en-US" dirty="0">
              <a:latin typeface="Consolas" panose="020B0609020204030204" pitchFamily="49" charset="0"/>
              <a:ea typeface="Bitstream Vera Sans Mono" panose="020B0609030804020204" pitchFamily="49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 flipH="1">
            <a:off x="987446" y="4258849"/>
            <a:ext cx="413360" cy="6388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1400805" y="4258849"/>
            <a:ext cx="413359" cy="638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6282" y="434349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a!=1</a:t>
            </a:r>
            <a:endParaRPr lang="en-US" dirty="0">
              <a:latin typeface="Consolas" panose="020B0609020204030204" pitchFamily="49" charset="0"/>
              <a:ea typeface="Bitstream Vera Sans Mono" panose="020B0609030804020204" pitchFamily="49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7313" y="4330967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a==1</a:t>
            </a:r>
            <a:endParaRPr lang="en-US" dirty="0">
              <a:latin typeface="Consolas" panose="020B0609020204030204" pitchFamily="49" charset="0"/>
              <a:ea typeface="Bitstream Vera Sans Mono" panose="020B0609030804020204" pitchFamily="49" charset="-127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 flipH="1">
            <a:off x="914378" y="4260937"/>
            <a:ext cx="413360" cy="63882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3697" y="483131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(0,0,0)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직선 연결선 22"/>
          <p:cNvCxnSpPr/>
          <p:nvPr/>
        </p:nvCxnSpPr>
        <p:spPr>
          <a:xfrm flipH="1">
            <a:off x="1390366" y="4887237"/>
            <a:ext cx="413360" cy="6388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1803725" y="4874711"/>
            <a:ext cx="413359" cy="638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6207" y="5068431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b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!=</a:t>
            </a:r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25650" y="5068431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b</a:t>
            </a:r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=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=2</a:t>
            </a:r>
            <a:endParaRPr lang="en-US" dirty="0">
              <a:latin typeface="Consolas" panose="020B0609020204030204" pitchFamily="49" charset="0"/>
              <a:ea typeface="Bitstream Vera Sans Mono" panose="020B0609030804020204" pitchFamily="49" charset="-127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1315211" y="4260937"/>
            <a:ext cx="413359" cy="63882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flipH="1">
            <a:off x="1304772" y="4901851"/>
            <a:ext cx="413360" cy="63882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5364" y="5349632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(1,0,0)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1" name="직선 연결선 30"/>
          <p:cNvCxnSpPr/>
          <p:nvPr/>
        </p:nvCxnSpPr>
        <p:spPr>
          <a:xfrm flipH="1">
            <a:off x="1805812" y="5515625"/>
            <a:ext cx="413360" cy="6388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2206645" y="5503099"/>
            <a:ext cx="413359" cy="638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9262" y="565037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c!=3*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a+b</a:t>
            </a:r>
            <a:endParaRPr lang="en-US" dirty="0">
              <a:latin typeface="Consolas" panose="020B0609020204030204" pitchFamily="49" charset="0"/>
              <a:ea typeface="Bitstream Vera Sans Mono" panose="020B0609030804020204" pitchFamily="49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09907" y="563784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c==3*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a+b</a:t>
            </a:r>
            <a:endParaRPr lang="en-US" dirty="0">
              <a:latin typeface="Consolas" panose="020B0609020204030204" pitchFamily="49" charset="0"/>
              <a:ea typeface="Bitstream Vera Sans Mono" panose="020B0609030804020204" pitchFamily="49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21959" y="6014779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(1,2,0)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34617" y="6026895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(1,2,5)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7" name="직선 연결선 36"/>
          <p:cNvCxnSpPr/>
          <p:nvPr/>
        </p:nvCxnSpPr>
        <p:spPr>
          <a:xfrm>
            <a:off x="1467611" y="4250499"/>
            <a:ext cx="753771" cy="116492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 flipH="1">
            <a:off x="1795374" y="5417505"/>
            <a:ext cx="413360" cy="63882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>
            <a:off x="1544855" y="4240061"/>
            <a:ext cx="1184671" cy="183085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내용 개체 틀 45"/>
          <p:cNvSpPr>
            <a:spLocks noGrp="1"/>
          </p:cNvSpPr>
          <p:nvPr>
            <p:ph idx="1"/>
          </p:nvPr>
        </p:nvSpPr>
        <p:spPr>
          <a:xfrm>
            <a:off x="3888614" y="1553394"/>
            <a:ext cx="5094351" cy="4623569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ko-KR" sz="2400" dirty="0" smtClean="0"/>
              <a:t>4</a:t>
            </a:r>
            <a:r>
              <a:rPr lang="ko-KR" altLang="en-US" sz="2400" dirty="0" smtClean="0"/>
              <a:t>개의 테스트 입력 생성을 통해 모든 가능한 </a:t>
            </a:r>
            <a:r>
              <a:rPr lang="en-US" altLang="ko-KR" sz="2400" dirty="0" smtClean="0"/>
              <a:t>4</a:t>
            </a:r>
            <a:r>
              <a:rPr lang="ko-KR" altLang="en-US" sz="2400" dirty="0" smtClean="0"/>
              <a:t>개의 </a:t>
            </a:r>
            <a:r>
              <a:rPr lang="ko-KR" altLang="en-US" sz="2400" dirty="0" err="1" smtClean="0"/>
              <a:t>수행경로</a:t>
            </a:r>
            <a:r>
              <a:rPr lang="ko-KR" altLang="en-US" sz="2400" dirty="0" smtClean="0"/>
              <a:t> 자동 검사</a:t>
            </a:r>
            <a:endParaRPr lang="en-US" altLang="ko-KR" sz="2400" dirty="0" smtClean="0"/>
          </a:p>
          <a:p>
            <a:pPr lvl="1">
              <a:lnSpc>
                <a:spcPct val="110000"/>
              </a:lnSpc>
            </a:pPr>
            <a:r>
              <a:rPr lang="ko-KR" altLang="en-US" sz="2000" dirty="0" smtClean="0"/>
              <a:t>최초 입력</a:t>
            </a:r>
            <a:r>
              <a:rPr lang="en-US" altLang="ko-KR" sz="2000" dirty="0" smtClean="0"/>
              <a:t>: (0,0,0)</a:t>
            </a:r>
          </a:p>
          <a:p>
            <a:pPr marL="817200" lvl="2">
              <a:lnSpc>
                <a:spcPct val="110000"/>
              </a:lnSpc>
            </a:pPr>
            <a:r>
              <a:rPr lang="en-US" sz="1400" dirty="0" smtClean="0"/>
              <a:t>SPF(Symbolic Path Formula): (a!=1)</a:t>
            </a:r>
          </a:p>
          <a:p>
            <a:pPr marL="817200" lvl="2">
              <a:lnSpc>
                <a:spcPct val="110000"/>
              </a:lnSpc>
            </a:pPr>
            <a:r>
              <a:rPr lang="ko-KR" altLang="en-US" sz="1400" dirty="0" smtClean="0"/>
              <a:t>다음 </a:t>
            </a:r>
            <a:r>
              <a:rPr lang="en-US" altLang="ko-KR" sz="1400" dirty="0" smtClean="0"/>
              <a:t>SPF: </a:t>
            </a:r>
            <a:r>
              <a:rPr lang="en-US" altLang="ko-KR" sz="1400" dirty="0" smtClean="0">
                <a:solidFill>
                  <a:srgbClr val="FF0000"/>
                </a:solidFill>
              </a:rPr>
              <a:t>!</a:t>
            </a:r>
            <a:r>
              <a:rPr lang="en-US" altLang="ko-KR" sz="1400" dirty="0" smtClean="0"/>
              <a:t>(a!=1)</a:t>
            </a:r>
            <a:endParaRPr lang="en-US" altLang="ko-KR" sz="1600" dirty="0" smtClean="0"/>
          </a:p>
          <a:p>
            <a:pPr lvl="1">
              <a:lnSpc>
                <a:spcPct val="110000"/>
              </a:lnSpc>
            </a:pPr>
            <a:r>
              <a:rPr lang="ko-KR" altLang="en-US" sz="2000" dirty="0" smtClean="0"/>
              <a:t>다음 입력</a:t>
            </a:r>
            <a:r>
              <a:rPr lang="en-US" altLang="ko-KR" sz="2000" dirty="0" smtClean="0"/>
              <a:t>: (1,0,0)</a:t>
            </a:r>
          </a:p>
          <a:p>
            <a:pPr marL="817200" lvl="2">
              <a:lnSpc>
                <a:spcPct val="110000"/>
              </a:lnSpc>
            </a:pPr>
            <a:r>
              <a:rPr lang="en-US" altLang="ko-KR" sz="1400" dirty="0" smtClean="0"/>
              <a:t>SPF: (a==1)&amp;&amp;(b!=2)</a:t>
            </a:r>
          </a:p>
          <a:p>
            <a:pPr marL="817200" lvl="2">
              <a:lnSpc>
                <a:spcPct val="110000"/>
              </a:lnSpc>
            </a:pPr>
            <a:r>
              <a:rPr lang="ko-KR" altLang="en-US" sz="1400" dirty="0" smtClean="0"/>
              <a:t>다음 </a:t>
            </a:r>
            <a:r>
              <a:rPr lang="en-US" altLang="ko-KR" sz="1400" dirty="0" smtClean="0"/>
              <a:t>SPF: (a==1)&amp;&amp;</a:t>
            </a:r>
            <a:r>
              <a:rPr lang="en-US" altLang="ko-KR" sz="1400" dirty="0" smtClean="0">
                <a:solidFill>
                  <a:srgbClr val="FF0000"/>
                </a:solidFill>
              </a:rPr>
              <a:t>!</a:t>
            </a:r>
            <a:r>
              <a:rPr lang="en-US" altLang="ko-KR" sz="1400" dirty="0" smtClean="0"/>
              <a:t>(b!=2)</a:t>
            </a:r>
          </a:p>
          <a:p>
            <a:pPr lvl="1">
              <a:lnSpc>
                <a:spcPct val="110000"/>
              </a:lnSpc>
            </a:pPr>
            <a:r>
              <a:rPr lang="ko-KR" altLang="en-US" sz="2000" dirty="0" smtClean="0"/>
              <a:t>다음 입력</a:t>
            </a:r>
            <a:r>
              <a:rPr lang="en-US" altLang="ko-KR" sz="2000" dirty="0" smtClean="0"/>
              <a:t>: (1,2,0)</a:t>
            </a:r>
          </a:p>
          <a:p>
            <a:pPr marL="817200" lvl="2">
              <a:lnSpc>
                <a:spcPct val="110000"/>
              </a:lnSpc>
            </a:pPr>
            <a:r>
              <a:rPr lang="en-US" altLang="ko-KR" sz="1400" dirty="0" smtClean="0"/>
              <a:t>SPF: (a==1)&amp;&amp;(b==2)&amp;&amp;(c!=3*</a:t>
            </a:r>
            <a:r>
              <a:rPr lang="en-US" altLang="ko-KR" sz="1400" dirty="0" err="1" smtClean="0"/>
              <a:t>a+b</a:t>
            </a:r>
            <a:r>
              <a:rPr lang="en-US" altLang="ko-KR" sz="1400" dirty="0" smtClean="0"/>
              <a:t>)</a:t>
            </a:r>
          </a:p>
          <a:p>
            <a:pPr marL="817200" lvl="2">
              <a:lnSpc>
                <a:spcPct val="110000"/>
              </a:lnSpc>
            </a:pPr>
            <a:r>
              <a:rPr lang="ko-KR" altLang="en-US" sz="1400" dirty="0" smtClean="0"/>
              <a:t>다음 </a:t>
            </a:r>
            <a:r>
              <a:rPr lang="en-US" altLang="ko-KR" sz="1400" dirty="0" smtClean="0"/>
              <a:t>SPF: (a==1)&amp;&amp;(b==2)&amp;&amp;</a:t>
            </a:r>
            <a:r>
              <a:rPr lang="en-US" altLang="ko-KR" sz="1400" dirty="0" smtClean="0">
                <a:solidFill>
                  <a:srgbClr val="FF0000"/>
                </a:solidFill>
              </a:rPr>
              <a:t>!</a:t>
            </a:r>
            <a:r>
              <a:rPr lang="en-US" altLang="ko-KR" sz="1400" dirty="0" smtClean="0"/>
              <a:t>(c!=3*</a:t>
            </a:r>
            <a:r>
              <a:rPr lang="en-US" altLang="ko-KR" sz="1400" dirty="0" err="1" smtClean="0"/>
              <a:t>a+b</a:t>
            </a:r>
            <a:r>
              <a:rPr lang="en-US" altLang="ko-KR" sz="1400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ko-KR" altLang="en-US" sz="2000" dirty="0" smtClean="0"/>
              <a:t>다음 입력</a:t>
            </a:r>
            <a:r>
              <a:rPr lang="en-US" altLang="ko-KR" sz="2000" dirty="0" smtClean="0"/>
              <a:t>: (1,2,5)</a:t>
            </a:r>
          </a:p>
          <a:p>
            <a:pPr marL="817200" lvl="2">
              <a:lnSpc>
                <a:spcPct val="110000"/>
              </a:lnSpc>
            </a:pPr>
            <a:r>
              <a:rPr lang="ko-KR" altLang="en-US" sz="1400" dirty="0" smtClean="0"/>
              <a:t>모든 분기 탐색 완료</a:t>
            </a:r>
            <a:endParaRPr lang="en-US" altLang="ko-KR" sz="1400" dirty="0" smtClean="0"/>
          </a:p>
          <a:p>
            <a:pPr marL="817200" lvl="2">
              <a:lnSpc>
                <a:spcPct val="110000"/>
              </a:lnSpc>
            </a:pPr>
            <a:r>
              <a:rPr lang="ko-KR" altLang="en-US" sz="1400" dirty="0" smtClean="0"/>
              <a:t>에러 검출</a:t>
            </a:r>
            <a:endParaRPr lang="en-US" altLang="ko-KR" sz="1400" dirty="0" smtClean="0"/>
          </a:p>
          <a:p>
            <a:pPr lvl="1">
              <a:lnSpc>
                <a:spcPct val="110000"/>
              </a:lnSpc>
            </a:pPr>
            <a:endParaRPr lang="en-US" altLang="ko-KR" sz="1800" dirty="0" smtClean="0"/>
          </a:p>
        </p:txBody>
      </p:sp>
      <p:sp>
        <p:nvSpPr>
          <p:cNvPr id="3" name="Explosion 1 2"/>
          <p:cNvSpPr/>
          <p:nvPr/>
        </p:nvSpPr>
        <p:spPr>
          <a:xfrm>
            <a:off x="677390" y="3315718"/>
            <a:ext cx="1860188" cy="712471"/>
          </a:xfrm>
          <a:prstGeom prst="irregularSeal1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7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  <p:bldP spid="22" grpId="0"/>
      <p:bldP spid="25" grpId="0"/>
      <p:bldP spid="26" grpId="0"/>
      <p:bldP spid="30" grpId="0"/>
      <p:bldP spid="33" grpId="0"/>
      <p:bldP spid="34" grpId="0"/>
      <p:bldP spid="35" grpId="0"/>
      <p:bldP spid="36" grpId="0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187575"/>
            <a:ext cx="7886700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ko-KR" altLang="en-US" dirty="0" smtClean="0"/>
              <a:t>평균 약 </a:t>
            </a:r>
            <a:r>
              <a:rPr lang="en-US" altLang="ko-KR" dirty="0" smtClean="0"/>
              <a:t>90%</a:t>
            </a:r>
            <a:r>
              <a:rPr lang="ko-KR" altLang="en-US" dirty="0" smtClean="0"/>
              <a:t>의 분기 커버리지 달성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(</a:t>
            </a:r>
            <a:r>
              <a:rPr lang="ko-KR" altLang="en-US" dirty="0" smtClean="0"/>
              <a:t>기존 기술에 비해 최소 </a:t>
            </a:r>
            <a:r>
              <a:rPr lang="en-US" altLang="ko-KR" b="1" dirty="0" smtClean="0"/>
              <a:t>10.9%p </a:t>
            </a:r>
            <a:r>
              <a:rPr lang="ko-KR" altLang="en-US" b="1" dirty="0" smtClean="0"/>
              <a:t>향상</a:t>
            </a:r>
            <a:r>
              <a:rPr lang="en-US" altLang="ko-KR" dirty="0" smtClean="0"/>
              <a:t>)</a:t>
            </a:r>
          </a:p>
          <a:p>
            <a:pPr lvl="1"/>
            <a:r>
              <a:rPr lang="en-US" dirty="0" smtClean="0"/>
              <a:t>CoREBench</a:t>
            </a:r>
            <a:r>
              <a:rPr lang="ko-KR" altLang="en-US" dirty="0" smtClean="0"/>
              <a:t>를 대상으로 실험</a:t>
            </a:r>
            <a:endParaRPr lang="en-US" altLang="ko-KR" dirty="0" smtClean="0"/>
          </a:p>
          <a:p>
            <a:r>
              <a:rPr lang="ko-KR" altLang="en-US" dirty="0" smtClean="0"/>
              <a:t>타겟 함수 뿐 아니라 타겟 함수의 </a:t>
            </a:r>
            <a:r>
              <a:rPr lang="en-US" altLang="ko-KR" dirty="0" err="1" smtClean="0"/>
              <a:t>callee</a:t>
            </a:r>
            <a:r>
              <a:rPr lang="ko-KR" altLang="en-US" dirty="0" smtClean="0"/>
              <a:t>에서 추출되는 정보도 중요함을 </a:t>
            </a:r>
            <a:r>
              <a:rPr lang="ko-KR" altLang="en-US" b="1" dirty="0" smtClean="0"/>
              <a:t>최초로</a:t>
            </a:r>
            <a:r>
              <a:rPr lang="ko-KR" altLang="en-US" dirty="0" smtClean="0"/>
              <a:t> 보임</a:t>
            </a:r>
            <a:endParaRPr lang="en-US" altLang="ko-KR" dirty="0" smtClean="0"/>
          </a:p>
          <a:p>
            <a:pPr lvl="1"/>
            <a:r>
              <a:rPr lang="en-US" dirty="0" smtClean="0"/>
              <a:t>CUT</a:t>
            </a:r>
            <a:r>
              <a:rPr lang="en-US" baseline="30000" dirty="0" smtClean="0"/>
              <a:t>2</a:t>
            </a:r>
            <a:r>
              <a:rPr lang="en-US" dirty="0" smtClean="0"/>
              <a:t> vs. CUT</a:t>
            </a:r>
            <a:r>
              <a:rPr lang="en-US" baseline="30000" dirty="0" smtClean="0"/>
              <a:t>2-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CUT</a:t>
            </a:r>
            <a:r>
              <a:rPr lang="en-US" altLang="ko-KR" baseline="30000" dirty="0" smtClean="0"/>
              <a:t>2</a:t>
            </a:r>
            <a:r>
              <a:rPr lang="ko-KR" altLang="en-US" dirty="0" smtClean="0"/>
              <a:t>가 평균 </a:t>
            </a:r>
            <a:r>
              <a:rPr lang="en-US" altLang="ko-KR" dirty="0" smtClean="0"/>
              <a:t>11.4%p </a:t>
            </a:r>
            <a:r>
              <a:rPr lang="ko-KR" altLang="en-US" dirty="0" smtClean="0"/>
              <a:t>높은 분기 커버리지 달성</a:t>
            </a:r>
            <a:endParaRPr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41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29146" y="1387696"/>
            <a:ext cx="6485708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시스템 테스트에서 추출한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동적 유닛 컨텍스트</a:t>
            </a:r>
            <a:r>
              <a:rPr lang="en-US" altLang="ko-KR" sz="2800" dirty="0" smtClean="0"/>
              <a:t>(DUC)</a:t>
            </a:r>
            <a:r>
              <a:rPr lang="ko-KR" altLang="en-US" sz="2800" dirty="0" smtClean="0"/>
              <a:t>는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자동 </a:t>
            </a:r>
            <a:r>
              <a:rPr lang="en-US" altLang="ko-KR" sz="2800" dirty="0" err="1" smtClean="0"/>
              <a:t>concolic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유닛 테스팅의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분기 커버리지를 증가시킬 수 있다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90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ko-KR" altLang="en-US" dirty="0" smtClean="0"/>
              <a:t>자동 디버깅에 </a:t>
            </a:r>
            <a:r>
              <a:rPr lang="en-US" altLang="ko-KR" dirty="0" smtClean="0"/>
              <a:t>DUC</a:t>
            </a:r>
            <a:r>
              <a:rPr lang="ko-KR" altLang="en-US" dirty="0" smtClean="0"/>
              <a:t>를 활용</a:t>
            </a:r>
            <a:endParaRPr lang="en-US" altLang="ko-KR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Passing vs. Failing TC</a:t>
            </a:r>
            <a:r>
              <a:rPr lang="ko-KR" altLang="en-US" dirty="0" smtClean="0"/>
              <a:t>에서 추출된 </a:t>
            </a:r>
            <a:r>
              <a:rPr lang="en-US" altLang="ko-KR" dirty="0" smtClean="0"/>
              <a:t>DUC</a:t>
            </a:r>
            <a:r>
              <a:rPr lang="ko-KR" altLang="en-US" dirty="0" smtClean="0"/>
              <a:t>를 비교</a:t>
            </a:r>
            <a:r>
              <a:rPr lang="en-US" altLang="ko-KR" dirty="0" smtClean="0"/>
              <a:t>/</a:t>
            </a:r>
            <a:r>
              <a:rPr lang="ko-KR" altLang="en-US" dirty="0" smtClean="0"/>
              <a:t>활용</a:t>
            </a:r>
            <a:endParaRPr lang="en-US" altLang="ko-KR" dirty="0" smtClean="0"/>
          </a:p>
          <a:p>
            <a:pPr>
              <a:lnSpc>
                <a:spcPct val="110000"/>
              </a:lnSpc>
            </a:pPr>
            <a:r>
              <a:rPr lang="ko-KR" altLang="en-US" dirty="0" smtClean="0"/>
              <a:t>함수의 </a:t>
            </a:r>
            <a:r>
              <a:rPr lang="en-US" altLang="ko-KR" dirty="0" smtClean="0"/>
              <a:t>precondition </a:t>
            </a:r>
            <a:r>
              <a:rPr lang="ko-KR" altLang="en-US" dirty="0" smtClean="0"/>
              <a:t>계산</a:t>
            </a:r>
            <a:endParaRPr lang="en-US" altLang="ko-KR" dirty="0" smtClean="0"/>
          </a:p>
          <a:p>
            <a:pPr lvl="1">
              <a:lnSpc>
                <a:spcPct val="110000"/>
              </a:lnSpc>
            </a:pPr>
            <a:r>
              <a:rPr lang="ko-KR" altLang="en-US" dirty="0" smtClean="0"/>
              <a:t>충분히 다양한 시스템 </a:t>
            </a:r>
            <a:r>
              <a:rPr lang="en-US" altLang="ko-KR" dirty="0" smtClean="0"/>
              <a:t>TC</a:t>
            </a:r>
            <a:r>
              <a:rPr lang="ko-KR" altLang="en-US" dirty="0" smtClean="0"/>
              <a:t>에서 추출된 </a:t>
            </a:r>
            <a:r>
              <a:rPr lang="en-US" altLang="ko-KR" dirty="0" smtClean="0"/>
              <a:t>DUC</a:t>
            </a:r>
            <a:r>
              <a:rPr lang="ko-KR" altLang="en-US" dirty="0" smtClean="0"/>
              <a:t>를 통해 함수의 </a:t>
            </a:r>
            <a:r>
              <a:rPr lang="en-US" altLang="ko-KR" dirty="0" smtClean="0"/>
              <a:t>precondition </a:t>
            </a:r>
            <a:r>
              <a:rPr lang="ko-KR" altLang="en-US" dirty="0" smtClean="0"/>
              <a:t>계산</a:t>
            </a:r>
            <a:endParaRPr lang="en-US" altLang="ko-KR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DUC</a:t>
            </a:r>
            <a:r>
              <a:rPr lang="ko-KR" altLang="en-US" dirty="0" smtClean="0"/>
              <a:t>에 대한 심층 연구</a:t>
            </a:r>
            <a:endParaRPr lang="en-US" altLang="ko-KR" dirty="0" smtClean="0"/>
          </a:p>
          <a:p>
            <a:pPr lvl="1">
              <a:lnSpc>
                <a:spcPct val="110000"/>
              </a:lnSpc>
            </a:pPr>
            <a:r>
              <a:rPr lang="ko-KR" altLang="en-US" dirty="0" smtClean="0"/>
              <a:t>다양한 상황에서 추출된 </a:t>
            </a:r>
            <a:r>
              <a:rPr lang="en-US" altLang="ko-KR" dirty="0" smtClean="0"/>
              <a:t>DUC</a:t>
            </a:r>
            <a:r>
              <a:rPr lang="ko-KR" altLang="en-US" dirty="0" smtClean="0"/>
              <a:t>를 비교 분석</a:t>
            </a:r>
            <a:r>
              <a:rPr lang="en-US" dirty="0" smtClean="0"/>
              <a:t> 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faulty vs. correct function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simple vs. complex function</a:t>
            </a: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Backup Slides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동적 유닛 컨텍스트 </a:t>
            </a:r>
            <a:r>
              <a:rPr lang="en-US" altLang="ko-KR" dirty="0" smtClean="0"/>
              <a:t>(DUC)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타겟 함수 </a:t>
            </a:r>
            <a:r>
              <a:rPr lang="en-US" altLang="ko-KR" dirty="0" smtClean="0"/>
              <a:t>f</a:t>
            </a:r>
            <a:r>
              <a:rPr lang="ko-KR" altLang="en-US" dirty="0" smtClean="0"/>
              <a:t>에 대해</a:t>
            </a:r>
            <a:endParaRPr lang="en-US" altLang="ko-KR" dirty="0" smtClean="0"/>
          </a:p>
          <a:p>
            <a:pPr lvl="1"/>
            <a:r>
              <a:rPr lang="en-US" dirty="0" smtClean="0"/>
              <a:t>f</a:t>
            </a:r>
            <a:r>
              <a:rPr lang="ko-KR" altLang="en-US" dirty="0" smtClean="0"/>
              <a:t>의 파라미터 값 </a:t>
            </a:r>
            <a:r>
              <a:rPr lang="en-US" altLang="ko-KR" dirty="0" smtClean="0"/>
              <a:t>(@ f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entry point)</a:t>
            </a:r>
          </a:p>
          <a:p>
            <a:pPr lvl="1"/>
            <a:r>
              <a:rPr lang="en-US" dirty="0" smtClean="0"/>
              <a:t>f </a:t>
            </a:r>
            <a:r>
              <a:rPr lang="ko-KR" altLang="en-US" dirty="0" smtClean="0"/>
              <a:t>및 </a:t>
            </a:r>
            <a:r>
              <a:rPr lang="en-US" altLang="ko-KR" dirty="0" smtClean="0"/>
              <a:t>f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descendant</a:t>
            </a:r>
            <a:r>
              <a:rPr lang="ko-KR" altLang="en-US" dirty="0" smtClean="0"/>
              <a:t>에서 읽는 전역 변수 </a:t>
            </a:r>
            <a:r>
              <a:rPr lang="en-US" altLang="ko-KR" dirty="0" smtClean="0"/>
              <a:t>(@ f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entry point)</a:t>
            </a:r>
          </a:p>
          <a:p>
            <a:pPr lvl="1"/>
            <a:r>
              <a:rPr lang="en-US" dirty="0" smtClean="0"/>
              <a:t>f</a:t>
            </a:r>
            <a:r>
              <a:rPr lang="ko-KR" altLang="en-US" dirty="0" smtClean="0"/>
              <a:t>가 직접 호출하는 함수 </a:t>
            </a:r>
            <a:r>
              <a:rPr lang="en-US" altLang="ko-KR" dirty="0" smtClean="0"/>
              <a:t>g</a:t>
            </a:r>
            <a:r>
              <a:rPr lang="ko-KR" altLang="en-US" dirty="0" smtClean="0"/>
              <a:t>에 대해</a:t>
            </a:r>
            <a:endParaRPr lang="en-US" altLang="ko-KR" dirty="0" smtClean="0"/>
          </a:p>
          <a:p>
            <a:pPr lvl="2"/>
            <a:r>
              <a:rPr lang="en-US" dirty="0" smtClean="0"/>
              <a:t>g</a:t>
            </a:r>
            <a:r>
              <a:rPr lang="ko-KR" altLang="en-US" dirty="0" smtClean="0"/>
              <a:t>의 포인터 파라미터 </a:t>
            </a:r>
            <a:r>
              <a:rPr lang="en-US" altLang="ko-KR" dirty="0" smtClean="0"/>
              <a:t>(@ g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exit point)</a:t>
            </a:r>
          </a:p>
          <a:p>
            <a:pPr lvl="2"/>
            <a:r>
              <a:rPr lang="en-US" dirty="0" smtClean="0"/>
              <a:t>g </a:t>
            </a:r>
            <a:r>
              <a:rPr lang="ko-KR" altLang="en-US" dirty="0" smtClean="0"/>
              <a:t>및 </a:t>
            </a:r>
            <a:r>
              <a:rPr lang="en-US" altLang="ko-KR" dirty="0" smtClean="0"/>
              <a:t>g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descendant</a:t>
            </a:r>
            <a:r>
              <a:rPr lang="ko-KR" altLang="en-US" dirty="0" smtClean="0"/>
              <a:t>에서 읽는 전역 변수 </a:t>
            </a:r>
            <a:r>
              <a:rPr lang="en-US" altLang="ko-KR" dirty="0" smtClean="0"/>
              <a:t>(@ g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exit point)</a:t>
            </a:r>
          </a:p>
          <a:p>
            <a:pPr lvl="2"/>
            <a:r>
              <a:rPr lang="en-US" dirty="0" smtClean="0"/>
              <a:t>g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return </a:t>
            </a:r>
            <a:r>
              <a:rPr lang="ko-KR" altLang="en-US" dirty="0" smtClean="0"/>
              <a:t>값 </a:t>
            </a:r>
            <a:r>
              <a:rPr lang="en-US" altLang="ko-KR" dirty="0" smtClean="0"/>
              <a:t>(@ g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exit point)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1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Carving Program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코드를 생성하는 알고리즘 </a:t>
            </a:r>
            <a:r>
              <a:rPr lang="en-US" altLang="ko-KR" dirty="0" err="1"/>
              <a:t>ValueCarver</a:t>
            </a:r>
            <a:r>
              <a:rPr lang="en-US" altLang="ko-KR" dirty="0"/>
              <a:t>(v, T)</a:t>
            </a:r>
          </a:p>
          <a:p>
            <a:pPr lvl="1"/>
            <a:r>
              <a:rPr lang="en-US" altLang="ko-KR" dirty="0"/>
              <a:t>Input - v: </a:t>
            </a:r>
            <a:r>
              <a:rPr lang="ko-KR" altLang="en-US" dirty="0"/>
              <a:t>추출하고자 하는 변수</a:t>
            </a:r>
            <a:r>
              <a:rPr lang="en-US" altLang="ko-KR" dirty="0"/>
              <a:t>, T: </a:t>
            </a:r>
            <a:r>
              <a:rPr lang="ko-KR" altLang="en-US" dirty="0"/>
              <a:t>해당 변수의 타입</a:t>
            </a:r>
            <a:endParaRPr lang="en-US" altLang="ko-KR" dirty="0"/>
          </a:p>
          <a:p>
            <a:pPr lvl="1"/>
            <a:r>
              <a:rPr lang="en-US" altLang="ko-KR" dirty="0"/>
              <a:t>Output - v</a:t>
            </a:r>
            <a:r>
              <a:rPr lang="ko-KR" altLang="en-US" dirty="0"/>
              <a:t>의 값을 추출하는 코드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Primitive/Array/</a:t>
            </a:r>
            <a:r>
              <a:rPr lang="en-US" dirty="0" err="1" smtClean="0"/>
              <a:t>Struct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Primitive: </a:t>
            </a:r>
            <a:r>
              <a:rPr lang="ko-KR" altLang="en-US" dirty="0" smtClean="0"/>
              <a:t>변수의 값을 읽어서 그대로 추출</a:t>
            </a:r>
            <a:endParaRPr lang="en-US" altLang="ko-KR" dirty="0" smtClean="0"/>
          </a:p>
          <a:p>
            <a:endParaRPr lang="en-US" dirty="0"/>
          </a:p>
          <a:p>
            <a:r>
              <a:rPr lang="en-US" dirty="0" smtClean="0"/>
              <a:t>Array: </a:t>
            </a:r>
            <a:r>
              <a:rPr lang="ko-KR" altLang="en-US" dirty="0" smtClean="0"/>
              <a:t>각각의 원소를 하나씩 타입에 맞게 추출</a:t>
            </a:r>
            <a:endParaRPr lang="en-US" altLang="ko-KR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Struct</a:t>
            </a:r>
            <a:r>
              <a:rPr lang="en-US" dirty="0" smtClean="0"/>
              <a:t>: </a:t>
            </a:r>
            <a:r>
              <a:rPr lang="ko-KR" altLang="en-US" dirty="0" smtClean="0"/>
              <a:t>각각의 필드를 하나씩 타입에 맞게 추출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47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39901" y="2398879"/>
            <a:ext cx="29467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</a:rPr>
              <a:t>store_value</a:t>
            </a:r>
            <a:r>
              <a:rPr lang="en-US" dirty="0" smtClean="0">
                <a:latin typeface="Consolas" panose="020B0609020204030204" pitchFamily="49" charset="0"/>
              </a:rPr>
              <a:t>(x, “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”);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2535" y="3502051"/>
            <a:ext cx="487575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len_x</a:t>
            </a:r>
            <a:r>
              <a:rPr lang="en-US" dirty="0" smtClean="0">
                <a:latin typeface="Consolas" panose="020B0609020204030204" pitchFamily="49" charset="0"/>
              </a:rPr>
              <a:t> = </a:t>
            </a:r>
            <a:r>
              <a:rPr lang="en-US" dirty="0" err="1" smtClean="0">
                <a:latin typeface="Consolas" panose="020B0609020204030204" pitchFamily="49" charset="0"/>
              </a:rPr>
              <a:t>sizeof</a:t>
            </a:r>
            <a:r>
              <a:rPr lang="en-US" dirty="0" smtClean="0">
                <a:latin typeface="Consolas" panose="020B0609020204030204" pitchFamily="49" charset="0"/>
              </a:rPr>
              <a:t>(x) / </a:t>
            </a:r>
            <a:r>
              <a:rPr lang="en-US" dirty="0" err="1" smtClean="0">
                <a:latin typeface="Consolas" panose="020B0609020204030204" pitchFamily="49" charset="0"/>
              </a:rPr>
              <a:t>sizeof</a:t>
            </a:r>
            <a:r>
              <a:rPr lang="en-US" dirty="0" smtClean="0">
                <a:latin typeface="Consolas" panose="020B0609020204030204" pitchFamily="49" charset="0"/>
              </a:rPr>
              <a:t>(x[0]);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for 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</a:rPr>
              <a:t> = 0; </a:t>
            </a:r>
            <a:r>
              <a:rPr lang="en-US" dirty="0" err="1" smtClean="0">
                <a:latin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</a:rPr>
              <a:t> &lt; </a:t>
            </a:r>
            <a:r>
              <a:rPr lang="en-US" dirty="0" err="1" smtClean="0">
                <a:latin typeface="Consolas" panose="020B0609020204030204" pitchFamily="49" charset="0"/>
              </a:rPr>
              <a:t>len_x</a:t>
            </a:r>
            <a:r>
              <a:rPr lang="en-US" dirty="0" smtClean="0">
                <a:latin typeface="Consolas" panose="020B0609020204030204" pitchFamily="49" charset="0"/>
              </a:rPr>
              <a:t>; </a:t>
            </a:r>
            <a:r>
              <a:rPr lang="en-US" dirty="0" err="1" smtClean="0">
                <a:latin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</a:rPr>
              <a:t>++)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ValueCarver</a:t>
            </a:r>
            <a:r>
              <a:rPr lang="en-US" dirty="0" smtClean="0">
                <a:latin typeface="Consolas" panose="020B0609020204030204" pitchFamily="49" charset="0"/>
              </a:rPr>
              <a:t>(x[</a:t>
            </a:r>
            <a:r>
              <a:rPr lang="en-US" dirty="0" err="1" smtClean="0">
                <a:latin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</a:rPr>
              <a:t>], “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”);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2926" y="2398879"/>
            <a:ext cx="29467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</a:rPr>
              <a:t>ValueCarver</a:t>
            </a:r>
            <a:r>
              <a:rPr lang="en-US" dirty="0" smtClean="0">
                <a:latin typeface="Consolas" panose="020B0609020204030204" pitchFamily="49" charset="0"/>
              </a:rPr>
              <a:t>(x, “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”)</a:t>
            </a:r>
            <a:endParaRPr lang="en-US" dirty="0">
              <a:latin typeface="Consolas" panose="020B0609020204030204" pitchFamily="49" charset="0"/>
            </a:endParaRPr>
          </a:p>
        </p:txBody>
      </p:sp>
      <p:cxnSp>
        <p:nvCxnSpPr>
          <p:cNvPr id="10" name="Straight Arrow Connector 9"/>
          <p:cNvCxnSpPr>
            <a:stCxn id="8" idx="3"/>
            <a:endCxn id="6" idx="1"/>
          </p:cNvCxnSpPr>
          <p:nvPr/>
        </p:nvCxnSpPr>
        <p:spPr>
          <a:xfrm>
            <a:off x="4129675" y="2583545"/>
            <a:ext cx="41022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8398" y="3779050"/>
            <a:ext cx="31990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</a:rPr>
              <a:t>ValueCarver</a:t>
            </a:r>
            <a:r>
              <a:rPr lang="en-US" dirty="0" smtClean="0">
                <a:latin typeface="Consolas" panose="020B0609020204030204" pitchFamily="49" charset="0"/>
              </a:rPr>
              <a:t>(x, “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[]”)</a:t>
            </a:r>
            <a:endParaRPr lang="en-US" dirty="0">
              <a:latin typeface="Consolas" panose="020B0609020204030204" pitchFamily="49" charset="0"/>
            </a:endParaRPr>
          </a:p>
        </p:txBody>
      </p:sp>
      <p:cxnSp>
        <p:nvCxnSpPr>
          <p:cNvPr id="12" name="Straight Arrow Connector 11"/>
          <p:cNvCxnSpPr>
            <a:stCxn id="11" idx="3"/>
            <a:endCxn id="7" idx="1"/>
          </p:cNvCxnSpPr>
          <p:nvPr/>
        </p:nvCxnSpPr>
        <p:spPr>
          <a:xfrm>
            <a:off x="3607495" y="3963716"/>
            <a:ext cx="24504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40526" y="5680944"/>
            <a:ext cx="333740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</a:rPr>
              <a:t>ValueCarver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x.i</a:t>
            </a:r>
            <a:r>
              <a:rPr lang="en-US" dirty="0" smtClean="0">
                <a:latin typeface="Consolas" panose="020B0609020204030204" pitchFamily="49" charset="0"/>
              </a:rPr>
              <a:t>, “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”);</a:t>
            </a:r>
          </a:p>
          <a:p>
            <a:r>
              <a:rPr lang="en-US" dirty="0" err="1" smtClean="0">
                <a:latin typeface="Consolas" panose="020B0609020204030204" pitchFamily="49" charset="0"/>
              </a:rPr>
              <a:t>ValueCarver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x.c</a:t>
            </a:r>
            <a:r>
              <a:rPr lang="en-US" dirty="0" smtClean="0">
                <a:latin typeface="Consolas" panose="020B0609020204030204" pitchFamily="49" charset="0"/>
              </a:rPr>
              <a:t>, “char”);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226" y="5821301"/>
            <a:ext cx="357487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</a:rPr>
              <a:t>ValueCarver</a:t>
            </a:r>
            <a:r>
              <a:rPr lang="en-US" dirty="0" smtClean="0">
                <a:latin typeface="Consolas" panose="020B0609020204030204" pitchFamily="49" charset="0"/>
              </a:rPr>
              <a:t>(x, “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st</a:t>
            </a:r>
            <a:r>
              <a:rPr lang="en-US" dirty="0" smtClean="0">
                <a:latin typeface="Consolas" panose="020B0609020204030204" pitchFamily="49" charset="0"/>
              </a:rPr>
              <a:t>”)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6995" y="5159220"/>
            <a:ext cx="38525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st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{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</a:rPr>
              <a:t>; char c; };</a:t>
            </a:r>
            <a:endParaRPr lang="en-US" dirty="0">
              <a:latin typeface="Consolas" panose="020B0609020204030204" pitchFamily="49" charset="0"/>
            </a:endParaRPr>
          </a:p>
        </p:txBody>
      </p:sp>
      <p:cxnSp>
        <p:nvCxnSpPr>
          <p:cNvPr id="18" name="Straight Arrow Connector 17"/>
          <p:cNvCxnSpPr>
            <a:stCxn id="16" idx="3"/>
            <a:endCxn id="15" idx="1"/>
          </p:cNvCxnSpPr>
          <p:nvPr/>
        </p:nvCxnSpPr>
        <p:spPr>
          <a:xfrm flipV="1">
            <a:off x="4116105" y="6004110"/>
            <a:ext cx="724421" cy="18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3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세 가지 </a:t>
            </a:r>
            <a:r>
              <a:rPr lang="en-US" altLang="ko-KR" dirty="0" smtClean="0"/>
              <a:t>Pointer </a:t>
            </a:r>
            <a:r>
              <a:rPr lang="ko-KR" altLang="en-US" dirty="0" smtClean="0"/>
              <a:t>종류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일반적인 </a:t>
            </a:r>
            <a:r>
              <a:rPr lang="en-US" altLang="ko-KR" dirty="0" smtClean="0"/>
              <a:t>pointer</a:t>
            </a:r>
          </a:p>
          <a:p>
            <a:pPr lvl="1"/>
            <a:r>
              <a:rPr lang="en-US" dirty="0" smtClean="0"/>
              <a:t>void pointer</a:t>
            </a:r>
          </a:p>
          <a:p>
            <a:pPr lvl="1"/>
            <a:r>
              <a:rPr lang="en-US" dirty="0" smtClean="0"/>
              <a:t>FILE pointer</a:t>
            </a:r>
          </a:p>
          <a:p>
            <a:r>
              <a:rPr lang="ko-KR" altLang="en-US" dirty="0" smtClean="0"/>
              <a:t>각각을 따로 처리해줘야 함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일반적인</a:t>
            </a:r>
            <a:r>
              <a:rPr lang="en-US" altLang="ko-KR" dirty="0"/>
              <a:t> </a:t>
            </a:r>
            <a:r>
              <a:rPr lang="en-US" altLang="ko-KR" dirty="0" smtClean="0"/>
              <a:t>pointer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pointer</a:t>
            </a:r>
            <a:r>
              <a:rPr lang="ko-KR" altLang="en-US" dirty="0" smtClean="0"/>
              <a:t>의 값 </a:t>
            </a:r>
            <a:r>
              <a:rPr lang="en-US" altLang="ko-KR" dirty="0" smtClean="0"/>
              <a:t>/ pointer</a:t>
            </a:r>
            <a:r>
              <a:rPr lang="ko-KR" altLang="en-US" dirty="0" smtClean="0"/>
              <a:t>가 가리키는 값 모두 추출</a:t>
            </a:r>
            <a:endParaRPr lang="en-US" altLang="ko-KR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err="1" smtClean="0">
                <a:latin typeface="Consolas" panose="020B0609020204030204" pitchFamily="49" charset="0"/>
              </a:rPr>
              <a:t>store_value</a:t>
            </a:r>
            <a:r>
              <a:rPr lang="en-US" sz="2400" dirty="0" smtClean="0">
                <a:latin typeface="Consolas" panose="020B0609020204030204" pitchFamily="49" charset="0"/>
              </a:rPr>
              <a:t>(x, “</a:t>
            </a:r>
            <a:r>
              <a:rPr lang="en-US" sz="2400" dirty="0" err="1" smtClean="0">
                <a:latin typeface="Consolas" panose="020B0609020204030204" pitchFamily="49" charset="0"/>
              </a:rPr>
              <a:t>int</a:t>
            </a:r>
            <a:r>
              <a:rPr lang="en-US" sz="2400" dirty="0" smtClean="0">
                <a:latin typeface="Consolas" panose="020B0609020204030204" pitchFamily="49" charset="0"/>
              </a:rPr>
              <a:t> *”)</a:t>
            </a:r>
            <a:r>
              <a:rPr lang="ko-KR" altLang="en-US" dirty="0" smtClean="0"/>
              <a:t>는 변수 </a:t>
            </a:r>
            <a:r>
              <a:rPr lang="en-US" altLang="ko-KR" dirty="0" smtClean="0"/>
              <a:t>x</a:t>
            </a:r>
            <a:r>
              <a:rPr lang="ko-KR" altLang="en-US" dirty="0" smtClean="0"/>
              <a:t>의 값 자체를 저장</a:t>
            </a:r>
            <a:endParaRPr lang="en-US" altLang="ko-KR" dirty="0"/>
          </a:p>
          <a:p>
            <a:pPr lvl="1"/>
            <a:r>
              <a:rPr lang="en-US" dirty="0" smtClean="0"/>
              <a:t>0x394812fe </a:t>
            </a:r>
            <a:r>
              <a:rPr lang="ko-KR" altLang="en-US" dirty="0" smtClean="0"/>
              <a:t>같은 주소값이 저장됨</a:t>
            </a:r>
            <a:endParaRPr lang="en-US" altLang="ko-KR" dirty="0" smtClean="0"/>
          </a:p>
          <a:p>
            <a:pPr lvl="1"/>
            <a:r>
              <a:rPr lang="en-US" dirty="0" smtClean="0"/>
              <a:t>Pointer alias (</a:t>
            </a:r>
            <a:r>
              <a:rPr lang="ko-KR" altLang="en-US" dirty="0" smtClean="0"/>
              <a:t>두 </a:t>
            </a:r>
            <a:r>
              <a:rPr lang="en-US" altLang="ko-KR" dirty="0" smtClean="0"/>
              <a:t>pointer</a:t>
            </a:r>
            <a:r>
              <a:rPr lang="ko-KR" altLang="en-US" dirty="0" smtClean="0"/>
              <a:t>가 같은 주소를 가리키는 것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처리를 위해 필요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17099" y="2447557"/>
            <a:ext cx="521787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</a:rPr>
              <a:t>store_value</a:t>
            </a:r>
            <a:r>
              <a:rPr lang="en-US" dirty="0" smtClean="0">
                <a:latin typeface="Consolas" panose="020B0609020204030204" pitchFamily="49" charset="0"/>
              </a:rPr>
              <a:t>(x, “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*”);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for 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</a:rPr>
              <a:t>=0; </a:t>
            </a:r>
            <a:r>
              <a:rPr lang="en-US" dirty="0" err="1" smtClean="0">
                <a:latin typeface="Consolas" panose="020B0609020204030204" pitchFamily="49" charset="0"/>
              </a:rPr>
              <a:t>is_valid_memory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x+i</a:t>
            </a:r>
            <a:r>
              <a:rPr lang="en-US" dirty="0" smtClean="0">
                <a:latin typeface="Consolas" panose="020B0609020204030204" pitchFamily="49" charset="0"/>
              </a:rPr>
              <a:t>); </a:t>
            </a:r>
            <a:r>
              <a:rPr lang="en-US" dirty="0" err="1" smtClean="0">
                <a:latin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</a:rPr>
              <a:t>++)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ValueCarver</a:t>
            </a:r>
            <a:r>
              <a:rPr lang="en-US" dirty="0" smtClean="0">
                <a:latin typeface="Consolas" panose="020B0609020204030204" pitchFamily="49" charset="0"/>
              </a:rPr>
              <a:t>(*(</a:t>
            </a:r>
            <a:r>
              <a:rPr lang="en-US" dirty="0" err="1" smtClean="0">
                <a:latin typeface="Consolas" panose="020B0609020204030204" pitchFamily="49" charset="0"/>
              </a:rPr>
              <a:t>x+i</a:t>
            </a:r>
            <a:r>
              <a:rPr lang="en-US" dirty="0" smtClean="0">
                <a:latin typeface="Consolas" panose="020B0609020204030204" pitchFamily="49" charset="0"/>
              </a:rPr>
              <a:t>), “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”);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027" y="2724556"/>
            <a:ext cx="30884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</a:rPr>
              <a:t>ValueCarver</a:t>
            </a:r>
            <a:r>
              <a:rPr lang="en-US" dirty="0" smtClean="0">
                <a:latin typeface="Consolas" panose="020B0609020204030204" pitchFamily="49" charset="0"/>
              </a:rPr>
              <a:t>(x, “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*”)</a:t>
            </a:r>
            <a:endParaRPr lang="en-US" dirty="0">
              <a:latin typeface="Consolas" panose="020B0609020204030204" pitchFamily="49" charset="0"/>
            </a:endParaRPr>
          </a:p>
        </p:txBody>
      </p:sp>
      <p:cxnSp>
        <p:nvCxnSpPr>
          <p:cNvPr id="8" name="Straight Arrow Connector 7"/>
          <p:cNvCxnSpPr>
            <a:stCxn id="7" idx="3"/>
            <a:endCxn id="6" idx="1"/>
          </p:cNvCxnSpPr>
          <p:nvPr/>
        </p:nvCxnSpPr>
        <p:spPr>
          <a:xfrm>
            <a:off x="3297476" y="2909222"/>
            <a:ext cx="41962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2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Concolic</a:t>
            </a:r>
            <a:r>
              <a:rPr lang="en-US" altLang="ko-KR" dirty="0" smtClean="0"/>
              <a:t> </a:t>
            </a:r>
            <a:r>
              <a:rPr lang="ko-KR" altLang="en-US" dirty="0" smtClean="0"/>
              <a:t>유닛 테스팅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전체 시스템이 아닌 타겟 함수만을 테스트</a:t>
            </a:r>
            <a:endParaRPr lang="en-US" altLang="ko-KR" dirty="0"/>
          </a:p>
          <a:p>
            <a:r>
              <a:rPr lang="en-US" altLang="ko-KR" dirty="0" smtClean="0"/>
              <a:t>Driver: </a:t>
            </a:r>
            <a:r>
              <a:rPr lang="ko-KR" altLang="en-US" dirty="0" smtClean="0"/>
              <a:t>타겟 함수의 입력 설정 및 호출</a:t>
            </a:r>
            <a:endParaRPr lang="en-US" altLang="ko-KR" dirty="0" smtClean="0"/>
          </a:p>
          <a:p>
            <a:r>
              <a:rPr lang="en-US" altLang="ko-KR" dirty="0" smtClean="0"/>
              <a:t>Stub: </a:t>
            </a:r>
            <a:r>
              <a:rPr lang="ko-KR" altLang="en-US" dirty="0" smtClean="0"/>
              <a:t>타겟 함수의 </a:t>
            </a:r>
            <a:r>
              <a:rPr lang="en-US" altLang="ko-KR" dirty="0" err="1" smtClean="0"/>
              <a:t>callee</a:t>
            </a:r>
            <a:r>
              <a:rPr lang="ko-KR" altLang="en-US" dirty="0" smtClean="0"/>
              <a:t>를 대체</a:t>
            </a:r>
            <a:endParaRPr lang="en-US" altLang="ko-K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69853" y="4267480"/>
            <a:ext cx="2500829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f(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a) {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return a + g(a);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</a:p>
          <a:p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g(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x) {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return x+3;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5315" y="3574983"/>
            <a:ext cx="3375981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f_driver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a;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SYM_int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(a);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return f(a)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}</a:t>
            </a:r>
            <a:endParaRPr lang="en-US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f(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a) {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return a +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stub_g</a:t>
            </a:r>
            <a:r>
              <a:rPr lang="en-US" dirty="0" smtClean="0">
                <a:latin typeface="Consolas" panose="020B0609020204030204" pitchFamily="49" charset="0"/>
              </a:rPr>
              <a:t>(a);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stub_g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x) {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ret;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SYM_int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(ret);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return ret;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>
            <a:off x="3670682" y="5144643"/>
            <a:ext cx="984633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21197" y="3768720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타겟 함수 </a:t>
            </a:r>
            <a:r>
              <a:rPr lang="en-US" altLang="ko-KR" dirty="0" smtClean="0">
                <a:latin typeface="Consolas" panose="020B0609020204030204" pitchFamily="49" charset="0"/>
              </a:rPr>
              <a:t>f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is_valid_memory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ko-KR" altLang="en-US" dirty="0" smtClean="0"/>
              <a:t>특정 주소가 </a:t>
            </a:r>
            <a:r>
              <a:rPr lang="en-US" altLang="ko-KR" dirty="0" smtClean="0"/>
              <a:t>valid</a:t>
            </a:r>
            <a:r>
              <a:rPr lang="ko-KR" altLang="en-US" dirty="0" smtClean="0"/>
              <a:t>한지 알아내기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프로그램 내의 모든 메모리 </a:t>
            </a:r>
            <a:r>
              <a:rPr lang="en-US" altLang="ko-KR" dirty="0" smtClean="0"/>
              <a:t>allocation/deallocation</a:t>
            </a:r>
            <a:r>
              <a:rPr lang="ko-KR" altLang="en-US" dirty="0"/>
              <a:t> </a:t>
            </a:r>
            <a:r>
              <a:rPr lang="ko-KR" altLang="en-US" dirty="0" smtClean="0"/>
              <a:t>추적 </a:t>
            </a:r>
            <a:r>
              <a:rPr lang="en-US" altLang="ko-KR" dirty="0" smtClean="0"/>
              <a:t>(Introduction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Solution 1)</a:t>
            </a:r>
          </a:p>
          <a:p>
            <a:pPr lvl="1"/>
            <a:r>
              <a:rPr lang="en-US" dirty="0" smtClean="0"/>
              <a:t>Stack </a:t>
            </a:r>
            <a:r>
              <a:rPr lang="ko-KR" altLang="en-US" dirty="0" smtClean="0"/>
              <a:t>할당 변수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변수 선언 시점에 메모리 할당 정보 추가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스코프 종료 직전에 메모리 삭제 정보 추가</a:t>
            </a:r>
            <a:endParaRPr lang="en-US" altLang="ko-KR" dirty="0" smtClean="0"/>
          </a:p>
          <a:p>
            <a:pPr lvl="1"/>
            <a:r>
              <a:rPr lang="en-US" dirty="0" smtClean="0"/>
              <a:t>Heap </a:t>
            </a:r>
            <a:r>
              <a:rPr lang="ko-KR" altLang="en-US" dirty="0" smtClean="0"/>
              <a:t>할당 변수</a:t>
            </a:r>
            <a:endParaRPr lang="en-US" altLang="ko-KR" dirty="0" smtClean="0"/>
          </a:p>
          <a:p>
            <a:pPr lvl="2"/>
            <a:r>
              <a:rPr lang="en-US" dirty="0" err="1" smtClean="0"/>
              <a:t>malloc</a:t>
            </a:r>
            <a:r>
              <a:rPr lang="en-US" dirty="0" smtClean="0"/>
              <a:t> </a:t>
            </a:r>
            <a:r>
              <a:rPr lang="ko-KR" altLang="en-US" dirty="0" smtClean="0"/>
              <a:t>계열 함수의 </a:t>
            </a:r>
            <a:r>
              <a:rPr lang="en-US" altLang="ko-KR" dirty="0" smtClean="0"/>
              <a:t>hook</a:t>
            </a:r>
            <a:r>
              <a:rPr lang="ko-KR" altLang="en-US" dirty="0" smtClean="0"/>
              <a:t>을 통해 메모리 정보 관리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50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63063" y="1870077"/>
            <a:ext cx="521787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</a:rPr>
              <a:t>store_value</a:t>
            </a:r>
            <a:r>
              <a:rPr lang="en-US" dirty="0" smtClean="0">
                <a:latin typeface="Consolas" panose="020B0609020204030204" pitchFamily="49" charset="0"/>
              </a:rPr>
              <a:t>(x, “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*”);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for 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</a:rPr>
              <a:t>=0; </a:t>
            </a:r>
            <a:r>
              <a:rPr lang="en-US" dirty="0" err="1" smtClean="0">
                <a:latin typeface="Consolas" panose="020B0609020204030204" pitchFamily="49" charset="0"/>
              </a:rPr>
              <a:t>is_valid_memory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x+i</a:t>
            </a:r>
            <a:r>
              <a:rPr lang="en-US" dirty="0" smtClean="0">
                <a:latin typeface="Consolas" panose="020B0609020204030204" pitchFamily="49" charset="0"/>
              </a:rPr>
              <a:t>); </a:t>
            </a:r>
            <a:r>
              <a:rPr lang="en-US" dirty="0" err="1" smtClean="0">
                <a:latin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</a:rPr>
              <a:t>++)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ValueCarver</a:t>
            </a:r>
            <a:r>
              <a:rPr lang="en-US" dirty="0" smtClean="0">
                <a:latin typeface="Consolas" panose="020B0609020204030204" pitchFamily="49" charset="0"/>
              </a:rPr>
              <a:t>(*(</a:t>
            </a:r>
            <a:r>
              <a:rPr lang="en-US" dirty="0" err="1" smtClean="0">
                <a:latin typeface="Consolas" panose="020B0609020204030204" pitchFamily="49" charset="0"/>
              </a:rPr>
              <a:t>x+i</a:t>
            </a:r>
            <a:r>
              <a:rPr lang="en-US" dirty="0" smtClean="0">
                <a:latin typeface="Consolas" panose="020B0609020204030204" pitchFamily="49" charset="0"/>
              </a:rPr>
              <a:t>), “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”);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2860" y="2204581"/>
            <a:ext cx="1903956" cy="2880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void/FILE</a:t>
            </a:r>
            <a:r>
              <a:rPr lang="ko-KR" altLang="en-US" dirty="0" smtClean="0"/>
              <a:t> </a:t>
            </a:r>
            <a:r>
              <a:rPr lang="en-US" altLang="ko-KR" dirty="0" smtClean="0"/>
              <a:t>pointer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void pointer: first pass</a:t>
            </a:r>
            <a:r>
              <a:rPr lang="ko-KR" altLang="en-US" dirty="0" smtClean="0"/>
              <a:t>에서 얻은 </a:t>
            </a:r>
            <a:r>
              <a:rPr lang="en-US" altLang="ko-KR" dirty="0" smtClean="0"/>
              <a:t>void_usage.info</a:t>
            </a:r>
            <a:r>
              <a:rPr lang="ko-KR" altLang="en-US" dirty="0" smtClean="0"/>
              <a:t>를 이용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변환 후 추출</a:t>
            </a:r>
            <a:endParaRPr lang="en-US" altLang="ko-KR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FILE pointer: </a:t>
            </a:r>
            <a:r>
              <a:rPr lang="ko-KR" altLang="en-US" dirty="0" smtClean="0"/>
              <a:t>파일 이름</a:t>
            </a:r>
            <a:r>
              <a:rPr lang="en-US" altLang="ko-KR" dirty="0" smtClean="0"/>
              <a:t>/position</a:t>
            </a:r>
            <a:r>
              <a:rPr lang="ko-KR" altLang="en-US" dirty="0" smtClean="0"/>
              <a:t>을 추출</a:t>
            </a:r>
            <a:endParaRPr lang="en-US" dirty="0" smtClean="0"/>
          </a:p>
          <a:p>
            <a:pPr lvl="1"/>
            <a:r>
              <a:rPr lang="en-US" dirty="0" smtClean="0"/>
              <a:t>/self/</a:t>
            </a:r>
            <a:r>
              <a:rPr lang="en-US" dirty="0" err="1" smtClean="0"/>
              <a:t>proc</a:t>
            </a:r>
            <a:r>
              <a:rPr lang="en-US" dirty="0" smtClean="0"/>
              <a:t>/</a:t>
            </a:r>
            <a:r>
              <a:rPr lang="en-US" dirty="0" err="1" smtClean="0"/>
              <a:t>fd</a:t>
            </a:r>
            <a:r>
              <a:rPr lang="en-US" dirty="0" smtClean="0"/>
              <a:t> </a:t>
            </a:r>
            <a:r>
              <a:rPr lang="ko-KR" altLang="en-US" dirty="0" smtClean="0"/>
              <a:t>밑의 </a:t>
            </a:r>
            <a:r>
              <a:rPr lang="en-US" altLang="ko-KR" dirty="0" smtClean="0"/>
              <a:t>symbolic link</a:t>
            </a:r>
            <a:r>
              <a:rPr lang="ko-KR" altLang="en-US" dirty="0" smtClean="0"/>
              <a:t>로 파일 이름 기록</a:t>
            </a:r>
            <a:endParaRPr lang="en-US" altLang="ko-KR" dirty="0" smtClean="0"/>
          </a:p>
          <a:p>
            <a:pPr lvl="1"/>
            <a:r>
              <a:rPr lang="en-US" dirty="0" err="1" smtClean="0"/>
              <a:t>ftell</a:t>
            </a:r>
            <a:r>
              <a:rPr lang="en-US" dirty="0" smtClean="0"/>
              <a:t>()</a:t>
            </a:r>
            <a:r>
              <a:rPr lang="ko-KR" altLang="en-US" dirty="0" smtClean="0"/>
              <a:t>을 이용해 파일 </a:t>
            </a:r>
            <a:r>
              <a:rPr lang="en-US" altLang="ko-KR" dirty="0" smtClean="0"/>
              <a:t>position </a:t>
            </a:r>
            <a:r>
              <a:rPr lang="ko-KR" altLang="en-US" dirty="0" smtClean="0"/>
              <a:t>기록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51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05821" y="3324380"/>
            <a:ext cx="41993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char *</a:t>
            </a:r>
            <a:r>
              <a:rPr lang="en-US" dirty="0" err="1" smtClean="0">
                <a:latin typeface="Consolas" panose="020B0609020204030204" pitchFamily="49" charset="0"/>
              </a:rPr>
              <a:t>x_casted</a:t>
            </a:r>
            <a:r>
              <a:rPr lang="en-US" dirty="0" smtClean="0">
                <a:latin typeface="Consolas" panose="020B0609020204030204" pitchFamily="49" charset="0"/>
              </a:rPr>
              <a:t> = (char *)x;</a:t>
            </a:r>
          </a:p>
          <a:p>
            <a:r>
              <a:rPr lang="en-US" dirty="0" err="1" smtClean="0">
                <a:latin typeface="Consolas" panose="020B0609020204030204" pitchFamily="49" charset="0"/>
              </a:rPr>
              <a:t>ValueCarver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x_casted</a:t>
            </a:r>
            <a:r>
              <a:rPr lang="en-US" dirty="0" smtClean="0">
                <a:latin typeface="Consolas" panose="020B0609020204030204" pitchFamily="49" charset="0"/>
              </a:rPr>
              <a:t>, “char *”);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599" y="3463592"/>
            <a:ext cx="31980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</a:rPr>
              <a:t>ValueCarver</a:t>
            </a:r>
            <a:r>
              <a:rPr lang="en-US" dirty="0" smtClean="0">
                <a:latin typeface="Consolas" panose="020B0609020204030204" pitchFamily="49" charset="0"/>
              </a:rPr>
              <a:t>(x, “void *”)</a:t>
            </a:r>
            <a:endParaRPr lang="en-US" dirty="0">
              <a:latin typeface="Consolas" panose="020B0609020204030204" pitchFamily="49" charset="0"/>
            </a:endParaRPr>
          </a:p>
        </p:txBody>
      </p:sp>
      <p:cxnSp>
        <p:nvCxnSpPr>
          <p:cNvPr id="8" name="Straight Arrow Connector 7"/>
          <p:cNvCxnSpPr>
            <a:stCxn id="7" idx="3"/>
            <a:endCxn id="6" idx="1"/>
          </p:cNvCxnSpPr>
          <p:nvPr/>
        </p:nvCxnSpPr>
        <p:spPr>
          <a:xfrm flipV="1">
            <a:off x="3682651" y="3647546"/>
            <a:ext cx="623170" cy="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82651" y="2817261"/>
            <a:ext cx="150495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x - char *</a:t>
            </a:r>
            <a:endParaRPr lang="en-US" dirty="0">
              <a:latin typeface="Consolas" panose="020B0609020204030204" pitchFamily="49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818356" y="2724928"/>
            <a:ext cx="1365337" cy="1322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86560" y="3155986"/>
            <a:ext cx="148487" cy="3076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0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pass</a:t>
            </a:r>
            <a:r>
              <a:rPr lang="ko-KR" altLang="en-US" dirty="0" smtClean="0"/>
              <a:t>에서 얻은 </a:t>
            </a:r>
            <a:r>
              <a:rPr lang="en-US" altLang="ko-KR" dirty="0" smtClean="0"/>
              <a:t>union_usage.info</a:t>
            </a:r>
            <a:r>
              <a:rPr lang="ko-KR" altLang="en-US" dirty="0" smtClean="0"/>
              <a:t>를 이용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특정 필드만 추출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52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02740" y="3913534"/>
            <a:ext cx="35104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</a:rPr>
              <a:t>ValueCarver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x.b</a:t>
            </a:r>
            <a:r>
              <a:rPr lang="en-US" dirty="0" smtClean="0">
                <a:latin typeface="Consolas" panose="020B0609020204030204" pitchFamily="49" charset="0"/>
              </a:rPr>
              <a:t>, “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*”);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221" y="3913534"/>
            <a:ext cx="344857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</a:rPr>
              <a:t>ValueCarver</a:t>
            </a:r>
            <a:r>
              <a:rPr lang="en-US" dirty="0" smtClean="0">
                <a:latin typeface="Consolas" panose="020B0609020204030204" pitchFamily="49" charset="0"/>
              </a:rPr>
              <a:t>(x, “union un”)</a:t>
            </a:r>
            <a:endParaRPr lang="en-US" dirty="0">
              <a:latin typeface="Consolas" panose="020B0609020204030204" pitchFamily="49" charset="0"/>
            </a:endParaRPr>
          </a:p>
        </p:txBody>
      </p:sp>
      <p:cxnSp>
        <p:nvCxnSpPr>
          <p:cNvPr id="8" name="Straight Arrow Connector 7"/>
          <p:cNvCxnSpPr>
            <a:stCxn id="7" idx="3"/>
            <a:endCxn id="6" idx="1"/>
          </p:cNvCxnSpPr>
          <p:nvPr/>
        </p:nvCxnSpPr>
        <p:spPr>
          <a:xfrm>
            <a:off x="3852795" y="4098200"/>
            <a:ext cx="84994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82859" y="2903932"/>
            <a:ext cx="83924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x - b</a:t>
            </a:r>
            <a:endParaRPr lang="en-US" dirty="0">
              <a:latin typeface="Consolas" panose="020B0609020204030204" pitchFamily="49" charset="0"/>
            </a:endParaRPr>
          </a:p>
        </p:txBody>
      </p:sp>
      <p:cxnSp>
        <p:nvCxnSpPr>
          <p:cNvPr id="10" name="Straight Arrow Connector 9"/>
          <p:cNvCxnSpPr>
            <a:endCxn id="9" idx="0"/>
          </p:cNvCxnSpPr>
          <p:nvPr/>
        </p:nvCxnSpPr>
        <p:spPr>
          <a:xfrm flipH="1">
            <a:off x="4202482" y="2317315"/>
            <a:ext cx="319415" cy="5866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66075" y="3395305"/>
            <a:ext cx="37592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union un {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</a:rPr>
              <a:t>;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*b; };</a:t>
            </a:r>
            <a:endParaRPr lang="en-US" dirty="0">
              <a:latin typeface="Consolas" panose="020B0609020204030204" pitchFamily="49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21897" y="3138345"/>
            <a:ext cx="2054267" cy="8950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5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추출된 </a:t>
            </a:r>
            <a:r>
              <a:rPr lang="en-US" altLang="ko-KR" dirty="0" smtClean="0"/>
              <a:t>DUC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평균 크기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타겟 함수 및 타겟 함수의 </a:t>
            </a:r>
            <a:r>
              <a:rPr lang="en-US" altLang="ko-KR" dirty="0" err="1" smtClean="0"/>
              <a:t>callee</a:t>
            </a:r>
            <a:r>
              <a:rPr lang="ko-KR" altLang="en-US" dirty="0" smtClean="0"/>
              <a:t>에서 추출 </a:t>
            </a:r>
            <a:r>
              <a:rPr lang="en-US" altLang="ko-KR" dirty="0" smtClean="0"/>
              <a:t>DUC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07" y="2327083"/>
            <a:ext cx="8752185" cy="35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0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평균 소요 시간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DUC </a:t>
            </a:r>
            <a:r>
              <a:rPr lang="ko-KR" altLang="en-US" dirty="0" smtClean="0"/>
              <a:t>추출 및 </a:t>
            </a:r>
            <a:r>
              <a:rPr lang="en-US" altLang="ko-KR" dirty="0" err="1" smtClean="0"/>
              <a:t>Concolic</a:t>
            </a:r>
            <a:r>
              <a:rPr lang="en-US" altLang="ko-KR" dirty="0" smtClean="0"/>
              <a:t> </a:t>
            </a:r>
            <a:r>
              <a:rPr lang="ko-KR" altLang="en-US" dirty="0" smtClean="0"/>
              <a:t>테스팅에 소요된 시간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54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06" y="2519155"/>
            <a:ext cx="9151506" cy="2964277"/>
          </a:xfrm>
          <a:prstGeom prst="rect">
            <a:avLst/>
          </a:prstGeom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00804718"/>
              </p:ext>
            </p:extLst>
          </p:nvPr>
        </p:nvGraphicFramePr>
        <p:xfrm>
          <a:off x="1520247" y="187007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598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Coverage </a:t>
            </a:r>
            <a:r>
              <a:rPr lang="ko-KR" altLang="en-US" dirty="0" smtClean="0"/>
              <a:t>비교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9" y="2434506"/>
            <a:ext cx="9095670" cy="2523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58514" y="206517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Callee</a:t>
            </a:r>
            <a:r>
              <a:rPr lang="en-US" dirty="0" smtClean="0"/>
              <a:t> carving </a:t>
            </a:r>
            <a:r>
              <a:rPr lang="ko-KR" altLang="en-US" dirty="0" smtClean="0"/>
              <a:t>효과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42" y="2392717"/>
            <a:ext cx="8311715" cy="321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자동 </a:t>
            </a:r>
            <a:r>
              <a:rPr lang="en-US" altLang="ko-KR" dirty="0" smtClean="0"/>
              <a:t>Mock/Stub </a:t>
            </a:r>
            <a:r>
              <a:rPr lang="ko-KR" altLang="en-US" dirty="0" smtClean="0"/>
              <a:t>생성 기술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Dsc+Mock</a:t>
            </a:r>
            <a:r>
              <a:rPr lang="en-US" dirty="0" smtClean="0"/>
              <a:t> (WODA’10): Java interface</a:t>
            </a:r>
            <a:r>
              <a:rPr lang="ko-KR" altLang="en-US" dirty="0" smtClean="0"/>
              <a:t>를 테스트 하기 위한 </a:t>
            </a:r>
            <a:r>
              <a:rPr lang="en-US" altLang="ko-KR" dirty="0" smtClean="0"/>
              <a:t>mock object </a:t>
            </a:r>
            <a:r>
              <a:rPr lang="ko-KR" altLang="en-US" dirty="0" smtClean="0"/>
              <a:t>생성</a:t>
            </a:r>
            <a:endParaRPr lang="en-US" dirty="0" smtClean="0"/>
          </a:p>
          <a:p>
            <a:r>
              <a:rPr lang="en-US" dirty="0" err="1" smtClean="0"/>
              <a:t>Galler</a:t>
            </a:r>
            <a:r>
              <a:rPr lang="en-US" dirty="0" smtClean="0"/>
              <a:t> et al. (AST’10): design-by-contract specification</a:t>
            </a:r>
            <a:r>
              <a:rPr lang="ko-KR" altLang="en-US" dirty="0" smtClean="0"/>
              <a:t>으로부터 </a:t>
            </a:r>
            <a:r>
              <a:rPr lang="en-US" altLang="ko-KR" dirty="0"/>
              <a:t>m</a:t>
            </a:r>
            <a:r>
              <a:rPr lang="en-US" altLang="ko-KR" dirty="0" smtClean="0"/>
              <a:t>ock object </a:t>
            </a:r>
            <a:r>
              <a:rPr lang="ko-KR" altLang="en-US" dirty="0" smtClean="0"/>
              <a:t>생성</a:t>
            </a:r>
            <a:endParaRPr lang="en-US" dirty="0" smtClean="0"/>
          </a:p>
          <a:p>
            <a:r>
              <a:rPr lang="en-US" dirty="0" err="1" smtClean="0"/>
              <a:t>Saff</a:t>
            </a:r>
            <a:r>
              <a:rPr lang="en-US" dirty="0" smtClean="0"/>
              <a:t> et al. (ASE’05): System execution</a:t>
            </a:r>
            <a:r>
              <a:rPr lang="ko-KR" altLang="en-US" dirty="0" smtClean="0"/>
              <a:t>으로부터 </a:t>
            </a:r>
            <a:r>
              <a:rPr lang="en-US" altLang="ko-KR" dirty="0" smtClean="0"/>
              <a:t>mock object </a:t>
            </a:r>
            <a:r>
              <a:rPr lang="ko-KR" altLang="en-US" dirty="0" smtClean="0"/>
              <a:t>생성</a:t>
            </a:r>
            <a:endParaRPr lang="en-US" dirty="0" smtClean="0"/>
          </a:p>
          <a:p>
            <a:r>
              <a:rPr lang="en-US" dirty="0" smtClean="0"/>
              <a:t>Concrete mock</a:t>
            </a:r>
            <a:r>
              <a:rPr lang="ko-KR" altLang="en-US" dirty="0" smtClean="0"/>
              <a:t>만 만들기 때문에 다양한 유닛 입력을 만들 수 없음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&amp; Replay </a:t>
            </a:r>
            <a:r>
              <a:rPr lang="ko-KR" altLang="en-US" dirty="0" smtClean="0"/>
              <a:t>기술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58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292007"/>
              </p:ext>
            </p:extLst>
          </p:nvPr>
        </p:nvGraphicFramePr>
        <p:xfrm>
          <a:off x="1470304" y="2639892"/>
          <a:ext cx="6203391" cy="24225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2446">
                  <a:extLst>
                    <a:ext uri="{9D8B030D-6E8A-4147-A177-3AD203B41FA5}">
                      <a16:colId xmlns:a16="http://schemas.microsoft.com/office/drawing/2014/main" val="983649373"/>
                    </a:ext>
                  </a:extLst>
                </a:gridCol>
                <a:gridCol w="4720945">
                  <a:extLst>
                    <a:ext uri="{9D8B030D-6E8A-4147-A177-3AD203B41FA5}">
                      <a16:colId xmlns:a16="http://schemas.microsoft.com/office/drawing/2014/main" val="1296716979"/>
                    </a:ext>
                  </a:extLst>
                </a:gridCol>
              </a:tblGrid>
              <a:tr h="502307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기술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CUT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ko-KR" altLang="en-US" dirty="0" smtClean="0"/>
                        <a:t>와의 차이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274341"/>
                  </a:ext>
                </a:extLst>
              </a:tr>
              <a:tr h="502307">
                <a:tc>
                  <a:txBody>
                    <a:bodyPr/>
                    <a:lstStyle/>
                    <a:p>
                      <a:r>
                        <a:rPr lang="en-US" dirty="0" smtClean="0"/>
                        <a:t>ADDA </a:t>
                      </a:r>
                    </a:p>
                    <a:p>
                      <a:r>
                        <a:rPr lang="en-US" dirty="0" smtClean="0"/>
                        <a:t>(ICSE’07)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baseline="0" dirty="0" smtClean="0"/>
                        <a:t>유닛 테스팅을 지원하지 않음</a:t>
                      </a:r>
                      <a:endParaRPr lang="en-US" baseline="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881148"/>
                  </a:ext>
                </a:extLst>
              </a:tr>
              <a:tr h="50230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ReCrash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(ECOOP’08)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baseline="0" dirty="0" smtClean="0"/>
                        <a:t>타겟 함수의 파라미터만 </a:t>
                      </a:r>
                      <a:r>
                        <a:rPr lang="en-US" altLang="ko-KR" baseline="0" dirty="0" smtClean="0"/>
                        <a:t>capture</a:t>
                      </a:r>
                      <a:r>
                        <a:rPr lang="ko-KR" altLang="en-US" baseline="0" dirty="0" smtClean="0"/>
                        <a:t>함</a:t>
                      </a:r>
                      <a:endParaRPr lang="en-US" altLang="ko-KR" baseline="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778222"/>
                  </a:ext>
                </a:extLst>
              </a:tr>
              <a:tr h="50230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BugRedux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(ICSE’12)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baseline="0" dirty="0" smtClean="0"/>
                        <a:t>Replay </a:t>
                      </a:r>
                      <a:r>
                        <a:rPr lang="ko-KR" altLang="en-US" baseline="0" dirty="0" smtClean="0"/>
                        <a:t>결과가 </a:t>
                      </a:r>
                      <a:r>
                        <a:rPr lang="en-US" altLang="ko-KR" baseline="0" dirty="0" smtClean="0"/>
                        <a:t>sound</a:t>
                      </a:r>
                      <a:r>
                        <a:rPr lang="ko-KR" altLang="en-US" baseline="0" dirty="0" smtClean="0"/>
                        <a:t>하지 않은 경우가 있음</a:t>
                      </a:r>
                      <a:endParaRPr lang="en-US" altLang="ko-KR" baseline="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6906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4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초기값</a:t>
            </a:r>
            <a:r>
              <a:rPr lang="en-US" altLang="ko-KR" dirty="0" smtClean="0"/>
              <a:t>(initial test input)</a:t>
            </a:r>
            <a:r>
              <a:rPr lang="ko-KR" altLang="en-US" dirty="0" smtClean="0"/>
              <a:t>의 중요성 </a:t>
            </a:r>
            <a:r>
              <a:rPr lang="en-US" altLang="ko-KR" dirty="0" smtClean="0"/>
              <a:t>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err="1" smtClean="0"/>
              <a:t>Concolic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유닛 테스팅에서 초기값은 </a:t>
            </a:r>
            <a:r>
              <a:rPr lang="ko-KR" altLang="en-US" b="1" dirty="0"/>
              <a:t>전체 검사 방향을 결정하는 중요한 요소임</a:t>
            </a:r>
            <a:endParaRPr lang="en-US" altLang="ko-KR" b="1" dirty="0"/>
          </a:p>
          <a:p>
            <a:pPr lvl="1"/>
            <a:r>
              <a:rPr lang="ko-KR" altLang="en-US" dirty="0" smtClean="0"/>
              <a:t>초기값이 수행하는 수행경로 방향으로 검사 범위를 넓혀 나감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초기 입력 값을 시스템 실행에서 가져오면 효과적인 테스팅을 기대할 수 있음</a:t>
            </a: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6</a:t>
            </a:fld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291824" y="3273202"/>
            <a:ext cx="4560351" cy="1927811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0"/>
          </p:cNvCxnSpPr>
          <p:nvPr/>
        </p:nvCxnSpPr>
        <p:spPr>
          <a:xfrm flipH="1">
            <a:off x="2533880" y="3273202"/>
            <a:ext cx="2038120" cy="186065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74033" y="3474639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execution tree</a:t>
            </a:r>
            <a:endParaRPr lang="en-US" dirty="0"/>
          </a:p>
        </p:txBody>
      </p:sp>
      <p:cxnSp>
        <p:nvCxnSpPr>
          <p:cNvPr id="25" name="Elbow Connector 24"/>
          <p:cNvCxnSpPr/>
          <p:nvPr/>
        </p:nvCxnSpPr>
        <p:spPr>
          <a:xfrm rot="10800000" flipV="1">
            <a:off x="6033874" y="3843971"/>
            <a:ext cx="984291" cy="484802"/>
          </a:xfrm>
          <a:prstGeom prst="bentConnector3">
            <a:avLst>
              <a:gd name="adj1" fmla="val 29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0"/>
          </p:cNvCxnSpPr>
          <p:nvPr/>
        </p:nvCxnSpPr>
        <p:spPr>
          <a:xfrm>
            <a:off x="4572000" y="3273202"/>
            <a:ext cx="2049137" cy="18606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86050" y="5012675"/>
            <a:ext cx="277487" cy="12118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53740" y="4862582"/>
            <a:ext cx="55085" cy="15009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81282" y="4937628"/>
            <a:ext cx="195233" cy="5101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70327" y="4749935"/>
            <a:ext cx="106188" cy="12054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04057" y="4616067"/>
            <a:ext cx="124858" cy="40680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228685" y="4479877"/>
            <a:ext cx="15891" cy="27005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236631" y="4616067"/>
            <a:ext cx="132574" cy="8042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318571" y="4406747"/>
            <a:ext cx="32112" cy="20932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424678" y="4270375"/>
            <a:ext cx="61955" cy="23470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83919" y="4172040"/>
            <a:ext cx="125517" cy="15673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52843" y="4119870"/>
            <a:ext cx="125517" cy="15673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786501" y="3998266"/>
            <a:ext cx="44619" cy="17377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916722" y="3887141"/>
            <a:ext cx="201687" cy="4350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030665" y="3775407"/>
            <a:ext cx="122235" cy="6856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166486" y="4794266"/>
            <a:ext cx="257661" cy="2520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296798" y="4819471"/>
            <a:ext cx="31127" cy="11815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412141" y="4958532"/>
            <a:ext cx="44619" cy="17377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235174" y="4829739"/>
            <a:ext cx="43617" cy="30256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6136182" y="4958532"/>
            <a:ext cx="120801" cy="15256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251575" y="5045075"/>
            <a:ext cx="56282" cy="8617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5866050" y="4696495"/>
            <a:ext cx="270133" cy="26203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975350" y="4861090"/>
            <a:ext cx="43101" cy="24984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993771" y="4935764"/>
            <a:ext cx="100721" cy="8711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5977115" y="4614906"/>
            <a:ext cx="56758" cy="11210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5866050" y="4540581"/>
            <a:ext cx="83912" cy="8876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793317" y="4435496"/>
            <a:ext cx="64714" cy="26099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5657367" y="4368343"/>
            <a:ext cx="121067" cy="21661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5587888" y="4476652"/>
            <a:ext cx="130012" cy="6392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5495925" y="4186477"/>
            <a:ext cx="72391" cy="18186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5312880" y="3967402"/>
            <a:ext cx="39537" cy="28300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329935" y="4119870"/>
            <a:ext cx="70328" cy="20890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203424" y="3836866"/>
            <a:ext cx="19608" cy="19855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893780" y="3576848"/>
            <a:ext cx="19608" cy="19855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4751412" y="3676127"/>
            <a:ext cx="152172" cy="6607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406010" y="3440357"/>
            <a:ext cx="34793" cy="19581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4241118" y="3576848"/>
            <a:ext cx="86690" cy="19855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71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초기값</a:t>
            </a:r>
            <a:r>
              <a:rPr lang="en-US" altLang="ko-KR" dirty="0" smtClean="0"/>
              <a:t>(initial test input)</a:t>
            </a:r>
            <a:r>
              <a:rPr lang="ko-KR" altLang="en-US" dirty="0" smtClean="0"/>
              <a:t>의 중요성 </a:t>
            </a:r>
            <a:r>
              <a:rPr lang="en-US" altLang="ko-KR" dirty="0" smtClean="0"/>
              <a:t>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시스템 테스트는 중요 시나리오를 검사하기 위해 대부분 사람이 수작업으로 생성</a:t>
            </a:r>
            <a:endParaRPr lang="en-US" altLang="ko-KR" dirty="0"/>
          </a:p>
          <a:p>
            <a:pPr lvl="1"/>
            <a:r>
              <a:rPr lang="ko-KR" altLang="en-US" dirty="0"/>
              <a:t>대상 프로그램의 중요 정보 </a:t>
            </a:r>
            <a:r>
              <a:rPr lang="ko-KR" altLang="en-US" dirty="0" smtClean="0"/>
              <a:t>포함</a:t>
            </a:r>
            <a:endParaRPr lang="en-US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7</a:t>
            </a:fld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291824" y="3273202"/>
            <a:ext cx="4560351" cy="1927811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0"/>
          </p:cNvCxnSpPr>
          <p:nvPr/>
        </p:nvCxnSpPr>
        <p:spPr>
          <a:xfrm flipH="1">
            <a:off x="2533880" y="3273202"/>
            <a:ext cx="2038120" cy="186065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74033" y="3474639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execution tree</a:t>
            </a:r>
            <a:endParaRPr lang="en-US" dirty="0"/>
          </a:p>
        </p:txBody>
      </p:sp>
      <p:cxnSp>
        <p:nvCxnSpPr>
          <p:cNvPr id="25" name="Elbow Connector 24"/>
          <p:cNvCxnSpPr/>
          <p:nvPr/>
        </p:nvCxnSpPr>
        <p:spPr>
          <a:xfrm rot="10800000" flipV="1">
            <a:off x="6033874" y="3843971"/>
            <a:ext cx="984291" cy="484802"/>
          </a:xfrm>
          <a:prstGeom prst="bentConnector3">
            <a:avLst>
              <a:gd name="adj1" fmla="val 29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0"/>
          </p:cNvCxnSpPr>
          <p:nvPr/>
        </p:nvCxnSpPr>
        <p:spPr>
          <a:xfrm>
            <a:off x="4572000" y="3273202"/>
            <a:ext cx="2049137" cy="18606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86050" y="5012675"/>
            <a:ext cx="277487" cy="12118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53740" y="4862582"/>
            <a:ext cx="55085" cy="15009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81282" y="4937628"/>
            <a:ext cx="195233" cy="5101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70327" y="4749935"/>
            <a:ext cx="106188" cy="12054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04057" y="4616067"/>
            <a:ext cx="124858" cy="40680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228685" y="4479877"/>
            <a:ext cx="15891" cy="27005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236631" y="4616067"/>
            <a:ext cx="132574" cy="8042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318571" y="4406747"/>
            <a:ext cx="32112" cy="20932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424678" y="4270375"/>
            <a:ext cx="61955" cy="23470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83919" y="4172040"/>
            <a:ext cx="125517" cy="15673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52843" y="4119870"/>
            <a:ext cx="125517" cy="15673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786501" y="3998266"/>
            <a:ext cx="44619" cy="17377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916722" y="3887141"/>
            <a:ext cx="201687" cy="4350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030665" y="3775407"/>
            <a:ext cx="122235" cy="6856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166486" y="4794266"/>
            <a:ext cx="257661" cy="2520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296798" y="4819471"/>
            <a:ext cx="31127" cy="11815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412141" y="4958532"/>
            <a:ext cx="44619" cy="17377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235174" y="4829739"/>
            <a:ext cx="43617" cy="30256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6136182" y="4958532"/>
            <a:ext cx="120801" cy="15256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251575" y="5045075"/>
            <a:ext cx="56282" cy="8617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5866050" y="4696495"/>
            <a:ext cx="270133" cy="26203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975350" y="4861090"/>
            <a:ext cx="43101" cy="24984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993771" y="4935764"/>
            <a:ext cx="100721" cy="8711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5977115" y="4614906"/>
            <a:ext cx="56758" cy="11210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5866050" y="4540581"/>
            <a:ext cx="83912" cy="8876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793317" y="4435496"/>
            <a:ext cx="64714" cy="26099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5657367" y="4368343"/>
            <a:ext cx="121067" cy="21661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5587888" y="4476652"/>
            <a:ext cx="130012" cy="6392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5495925" y="4186477"/>
            <a:ext cx="72391" cy="18186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5312880" y="3967402"/>
            <a:ext cx="39537" cy="28300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329935" y="4119870"/>
            <a:ext cx="70328" cy="20890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203424" y="3836866"/>
            <a:ext cx="19608" cy="19855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893780" y="3576848"/>
            <a:ext cx="19608" cy="19855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4751412" y="3676127"/>
            <a:ext cx="152172" cy="6607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406010" y="3440357"/>
            <a:ext cx="34793" cy="19581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4241118" y="3576848"/>
            <a:ext cx="86690" cy="19855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6" idx="0"/>
          </p:cNvCxnSpPr>
          <p:nvPr/>
        </p:nvCxnSpPr>
        <p:spPr>
          <a:xfrm>
            <a:off x="4572000" y="3273202"/>
            <a:ext cx="179412" cy="17718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292177" y="3676127"/>
            <a:ext cx="312736" cy="2545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93204" y="3775407"/>
            <a:ext cx="25253" cy="1866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639661" y="3868748"/>
            <a:ext cx="379060" cy="1329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646065" y="4034635"/>
            <a:ext cx="307391" cy="2709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767000" y="4043670"/>
            <a:ext cx="145512" cy="2267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4167265" y="4097025"/>
            <a:ext cx="486168" cy="3211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667663" y="4263409"/>
            <a:ext cx="450437" cy="1595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825760" y="4333671"/>
            <a:ext cx="24302" cy="2512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841482" y="4476652"/>
            <a:ext cx="321068" cy="2429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4014287" y="4405737"/>
            <a:ext cx="667833" cy="2971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696620" y="4470865"/>
            <a:ext cx="74551" cy="517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571861" y="4459316"/>
            <a:ext cx="33051" cy="2605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4336140" y="4522577"/>
            <a:ext cx="86092" cy="46606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4152900" y="4496721"/>
            <a:ext cx="326967" cy="475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4440803" y="4614906"/>
            <a:ext cx="147584" cy="2461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501688" y="4768703"/>
            <a:ext cx="26031" cy="1341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712290" y="4638526"/>
            <a:ext cx="582356" cy="2545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4804200" y="4719897"/>
            <a:ext cx="78409" cy="1586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832579" y="4810048"/>
            <a:ext cx="124022" cy="2209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863940" y="4747342"/>
            <a:ext cx="130335" cy="12878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4782704" y="4670957"/>
            <a:ext cx="19528" cy="763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4863081" y="4902886"/>
            <a:ext cx="18708" cy="614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>
            <a:off x="4845117" y="4962447"/>
            <a:ext cx="73345" cy="685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4302135" y="4893570"/>
            <a:ext cx="427099" cy="2173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527719" y="5003290"/>
            <a:ext cx="44142" cy="765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599099" y="4962447"/>
            <a:ext cx="82201" cy="684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4092997" y="4670958"/>
            <a:ext cx="298150" cy="30836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3799740" y="4758545"/>
            <a:ext cx="507713" cy="1567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4284320" y="4758543"/>
            <a:ext cx="23133" cy="1119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4505325" y="3771900"/>
            <a:ext cx="37063" cy="2627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4386771" y="3868748"/>
            <a:ext cx="125806" cy="3032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>
            <a:off x="4378071" y="4208412"/>
            <a:ext cx="108613" cy="2618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4908700" y="4941019"/>
            <a:ext cx="608707" cy="1241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87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Statement</a:t>
            </a:r>
            <a:endParaRPr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29146" y="4314653"/>
            <a:ext cx="6485708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Dynamic unit </a:t>
            </a:r>
            <a:r>
              <a:rPr lang="en-US" sz="2800" dirty="0" smtClean="0"/>
              <a:t>contexts (DUC)</a:t>
            </a:r>
            <a:endParaRPr lang="en-US" sz="2800" dirty="0"/>
          </a:p>
          <a:p>
            <a:pPr algn="ctr"/>
            <a:r>
              <a:rPr lang="en-US" sz="2800" dirty="0" smtClean="0"/>
              <a:t>carved </a:t>
            </a:r>
            <a:r>
              <a:rPr lang="en-US" sz="2800" dirty="0"/>
              <a:t>from system </a:t>
            </a:r>
            <a:r>
              <a:rPr lang="en-US" sz="2800" dirty="0" smtClean="0"/>
              <a:t>tests can improve</a:t>
            </a:r>
          </a:p>
          <a:p>
            <a:pPr algn="ctr"/>
            <a:r>
              <a:rPr lang="en-US" sz="2800" dirty="0" smtClean="0"/>
              <a:t>the branch coverage</a:t>
            </a:r>
          </a:p>
          <a:p>
            <a:pPr algn="ctr"/>
            <a:r>
              <a:rPr lang="en-US" sz="2800" dirty="0" smtClean="0"/>
              <a:t>of </a:t>
            </a:r>
            <a:r>
              <a:rPr lang="en-US" sz="2800" dirty="0"/>
              <a:t>automated </a:t>
            </a:r>
            <a:r>
              <a:rPr lang="en-US" sz="2800" dirty="0" err="1"/>
              <a:t>concolic</a:t>
            </a:r>
            <a:r>
              <a:rPr lang="en-US" sz="2800" dirty="0"/>
              <a:t> unit </a:t>
            </a:r>
            <a:r>
              <a:rPr lang="en-US" sz="2800" dirty="0" smtClean="0"/>
              <a:t>testing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329146" y="1916505"/>
            <a:ext cx="6485708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시스템 테스트에서 추출한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동적 유닛 컨텍스트</a:t>
            </a:r>
            <a:r>
              <a:rPr lang="en-US" altLang="ko-KR" sz="2800" dirty="0" smtClean="0"/>
              <a:t>(DUC)</a:t>
            </a:r>
            <a:r>
              <a:rPr lang="ko-KR" altLang="en-US" sz="2800" dirty="0" smtClean="0"/>
              <a:t>는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자동 </a:t>
            </a:r>
            <a:r>
              <a:rPr lang="en-US" altLang="ko-KR" sz="2800" dirty="0" err="1" smtClean="0"/>
              <a:t>concolic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유닛 테스팅의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분기 커버리지를 증가시킬 수 있다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423710" y="2813430"/>
            <a:ext cx="30847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71197" y="4777648"/>
            <a:ext cx="36007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64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동적 유닛 컨텍스트 </a:t>
            </a:r>
            <a:r>
              <a:rPr lang="en-US" altLang="ko-KR" dirty="0" smtClean="0"/>
              <a:t>(DUC)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타겟 함수 </a:t>
            </a:r>
            <a:r>
              <a:rPr lang="en-US" altLang="ko-KR" dirty="0" smtClean="0">
                <a:latin typeface="Consolas" panose="020B0609020204030204" pitchFamily="49" charset="0"/>
              </a:rPr>
              <a:t>f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DUC </a:t>
            </a:r>
            <a:r>
              <a:rPr lang="ko-KR" altLang="en-US" dirty="0" smtClean="0"/>
              <a:t>구성 요소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5A4F-2637-45F1-86E0-925CE8362689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8012" y="2547043"/>
            <a:ext cx="3039802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gF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,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gG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,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gH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,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gX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;</a:t>
            </a:r>
          </a:p>
          <a:p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f(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x) {</a:t>
            </a:r>
          </a:p>
          <a:p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*p = &amp;x;</a:t>
            </a:r>
          </a:p>
          <a:p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return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x+g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(p,3)+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gF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;</a:t>
            </a:r>
          </a:p>
          <a:p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}</a:t>
            </a:r>
          </a:p>
          <a:p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g(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*p,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*p =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gG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+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return h();</a:t>
            </a:r>
          </a:p>
          <a:p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}</a:t>
            </a:r>
          </a:p>
          <a:p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int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h() {</a:t>
            </a:r>
          </a:p>
          <a:p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 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 return </a:t>
            </a:r>
            <a:r>
              <a:rPr lang="en-US" dirty="0" err="1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gH</a:t>
            </a:r>
            <a:r>
              <a:rPr lang="en-US" dirty="0" smtClean="0">
                <a:latin typeface="Consolas" panose="020B0609020204030204" pitchFamily="49" charset="0"/>
                <a:ea typeface="Bitstream Vera Sans Mono" panose="020B0609030804020204" pitchFamily="49" charset="-127"/>
              </a:rPr>
              <a:t>*2;</a:t>
            </a:r>
          </a:p>
          <a:p>
            <a:r>
              <a:rPr lang="en-US" dirty="0">
                <a:latin typeface="Consolas" panose="020B0609020204030204" pitchFamily="49" charset="0"/>
                <a:ea typeface="Bitstream Vera Sans Mono" panose="020B0609030804020204" pitchFamily="49" charset="-127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4062" y="2877870"/>
            <a:ext cx="2707105" cy="11105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4583017" y="2316209"/>
            <a:ext cx="4175393" cy="3930354"/>
            <a:chOff x="4583017" y="2316209"/>
            <a:chExt cx="4175393" cy="3930354"/>
          </a:xfrm>
        </p:grpSpPr>
        <p:sp>
          <p:nvSpPr>
            <p:cNvPr id="14" name="Rounded Rectangle 13"/>
            <p:cNvSpPr/>
            <p:nvPr/>
          </p:nvSpPr>
          <p:spPr>
            <a:xfrm>
              <a:off x="4583017" y="2547042"/>
              <a:ext cx="4175393" cy="3699521"/>
            </a:xfrm>
            <a:prstGeom prst="roundRect">
              <a:avLst/>
            </a:prstGeom>
            <a:solidFill>
              <a:srgbClr val="564787"/>
            </a:solidFill>
            <a:ln>
              <a:solidFill>
                <a:srgbClr val="5647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15447" y="2316209"/>
              <a:ext cx="1514347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DUC of </a:t>
              </a:r>
              <a:r>
                <a:rPr lang="en-US" sz="2400" dirty="0" smtClean="0">
                  <a:latin typeface="Consolas" panose="020B0609020204030204" pitchFamily="49" charset="0"/>
                </a:rPr>
                <a:t>f</a:t>
              </a:r>
              <a:endParaRPr lang="en-US" sz="2400" dirty="0">
                <a:latin typeface="Consolas" panose="020B0609020204030204" pitchFamily="49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695251" y="2972358"/>
              <a:ext cx="3941973" cy="1379638"/>
            </a:xfrm>
            <a:prstGeom prst="roundRect">
              <a:avLst/>
            </a:prstGeom>
            <a:solidFill>
              <a:srgbClr val="DBCBD8"/>
            </a:solidFill>
            <a:ln>
              <a:solidFill>
                <a:srgbClr val="DBCBD8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87536" y="2817368"/>
              <a:ext cx="1370167" cy="40011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I</a:t>
              </a:r>
              <a:r>
                <a:rPr lang="en-US" sz="2000" dirty="0" smtClean="0"/>
                <a:t>nput of </a:t>
              </a:r>
              <a:r>
                <a:rPr lang="en-US" sz="2000" dirty="0" smtClean="0">
                  <a:latin typeface="Consolas" panose="020B0609020204030204" pitchFamily="49" charset="0"/>
                </a:rPr>
                <a:t>f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710056" y="4583725"/>
              <a:ext cx="3927168" cy="1420468"/>
            </a:xfrm>
            <a:prstGeom prst="roundRect">
              <a:avLst/>
            </a:prstGeom>
            <a:solidFill>
              <a:srgbClr val="DBCBD8"/>
            </a:solidFill>
            <a:ln>
              <a:solidFill>
                <a:srgbClr val="DBCBD8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79801" y="4413418"/>
              <a:ext cx="1585640" cy="40011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Output of </a:t>
              </a:r>
              <a:r>
                <a:rPr lang="en-US" sz="2000" dirty="0" smtClean="0">
                  <a:latin typeface="Consolas" panose="020B0609020204030204" pitchFamily="49" charset="0"/>
                </a:rPr>
                <a:t>g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464369" y="3414061"/>
              <a:ext cx="1123721" cy="728281"/>
            </a:xfrm>
            <a:prstGeom prst="roundRect">
              <a:avLst/>
            </a:prstGeom>
            <a:solidFill>
              <a:srgbClr val="9AD4D6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+mn-ea"/>
                </a:rPr>
                <a:t>Param</a:t>
              </a:r>
              <a:r>
                <a:rPr lang="en-US" dirty="0" smtClean="0">
                  <a:solidFill>
                    <a:schemeClr val="tx1"/>
                  </a:solidFill>
                  <a:latin typeface="+mn-ea"/>
                </a:rPr>
                <a:t>.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x</a:t>
              </a:r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749740" y="3414061"/>
              <a:ext cx="1125988" cy="728281"/>
            </a:xfrm>
            <a:prstGeom prst="roundRect">
              <a:avLst/>
            </a:prstGeom>
            <a:solidFill>
              <a:srgbClr val="9AD4D6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+mn-ea"/>
                </a:rPr>
                <a:t>Global</a:t>
              </a:r>
            </a:p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gF</a:t>
              </a:r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856687" y="4943610"/>
              <a:ext cx="1204835" cy="895330"/>
            </a:xfrm>
            <a:prstGeom prst="roundRect">
              <a:avLst/>
            </a:prstGeom>
            <a:solidFill>
              <a:srgbClr val="9AD4D6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+mn-ea"/>
                </a:rPr>
                <a:t>Pointer</a:t>
              </a:r>
            </a:p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+mn-ea"/>
                </a:rPr>
                <a:t>Param</a:t>
              </a:r>
              <a:r>
                <a:rPr lang="en-US" dirty="0" smtClean="0">
                  <a:solidFill>
                    <a:schemeClr val="tx1"/>
                  </a:solidFill>
                  <a:latin typeface="+mn-ea"/>
                </a:rPr>
                <a:t>.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p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144873" y="5036982"/>
              <a:ext cx="1170327" cy="728281"/>
            </a:xfrm>
            <a:prstGeom prst="roundRect">
              <a:avLst/>
            </a:prstGeom>
            <a:solidFill>
              <a:srgbClr val="9AD4D6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+mn-ea"/>
                </a:rPr>
                <a:t>Global</a:t>
              </a:r>
            </a:p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gG,gH</a:t>
              </a:r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389679" y="5031015"/>
              <a:ext cx="1119826" cy="728281"/>
            </a:xfrm>
            <a:prstGeom prst="roundRect">
              <a:avLst/>
            </a:prstGeom>
            <a:solidFill>
              <a:srgbClr val="9AD4D6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+mn-ea"/>
                </a:rPr>
                <a:t>R</a:t>
              </a:r>
              <a:r>
                <a:rPr lang="en-US" dirty="0" smtClean="0">
                  <a:solidFill>
                    <a:schemeClr val="tx1"/>
                  </a:solidFill>
                  <a:latin typeface="+mn-ea"/>
                </a:rPr>
                <a:t>eturn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+mn-ea"/>
                </a:rPr>
                <a:t>value</a:t>
              </a:r>
              <a:endParaRPr lang="en-US" dirty="0">
                <a:solidFill>
                  <a:schemeClr val="tx1"/>
                </a:solidFill>
                <a:latin typeface="+mn-ea"/>
              </a:endParaRPr>
            </a:p>
          </p:txBody>
        </p:sp>
      </p:grpSp>
      <p:cxnSp>
        <p:nvCxnSpPr>
          <p:cNvPr id="20" name="Straight Arrow Connector 19"/>
          <p:cNvCxnSpPr>
            <a:endCxn id="16" idx="1"/>
          </p:cNvCxnSpPr>
          <p:nvPr/>
        </p:nvCxnSpPr>
        <p:spPr>
          <a:xfrm>
            <a:off x="2686050" y="3165945"/>
            <a:ext cx="2009201" cy="4962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8" idx="1"/>
          </p:cNvCxnSpPr>
          <p:nvPr/>
        </p:nvCxnSpPr>
        <p:spPr>
          <a:xfrm>
            <a:off x="2397614" y="4531603"/>
            <a:ext cx="2312442" cy="7623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3177</TotalTime>
  <Words>4100</Words>
  <Application>Microsoft Office PowerPoint</Application>
  <PresentationFormat>On-screen Show (4:3)</PresentationFormat>
  <Paragraphs>800</Paragraphs>
  <Slides>58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Consolas</vt:lpstr>
      <vt:lpstr>맑은 고딕</vt:lpstr>
      <vt:lpstr>Bitstream Vera Sans Mono</vt:lpstr>
      <vt:lpstr>Office Theme</vt:lpstr>
      <vt:lpstr>시스템에서 추출한 동적 유닛 컨텍스트를 이용한 효과적인 Concolic 유닛 테스팅</vt:lpstr>
      <vt:lpstr>Introduction</vt:lpstr>
      <vt:lpstr>Applications</vt:lpstr>
      <vt:lpstr>Concolic 테스팅 - 예시</vt:lpstr>
      <vt:lpstr>Concolic 유닛 테스팅</vt:lpstr>
      <vt:lpstr>초기값(initial test input)의 중요성 (1/2)</vt:lpstr>
      <vt:lpstr>초기값(initial test input)의 중요성 (2/2)</vt:lpstr>
      <vt:lpstr>Thesis Statement</vt:lpstr>
      <vt:lpstr>동적 유닛 컨텍스트 (DUC)</vt:lpstr>
      <vt:lpstr>논지 검증</vt:lpstr>
      <vt:lpstr>Contributions</vt:lpstr>
      <vt:lpstr>CUT2 in Detail</vt:lpstr>
      <vt:lpstr>CUT2의 입력</vt:lpstr>
      <vt:lpstr>Overall Process</vt:lpstr>
      <vt:lpstr>First Pass of CUT2 (Step 1, 2)</vt:lpstr>
      <vt:lpstr>Second Pass of CUT2</vt:lpstr>
      <vt:lpstr>CUT2 Step 3</vt:lpstr>
      <vt:lpstr>Step 3: Carving Program 생성</vt:lpstr>
      <vt:lpstr>Step 3: Symbolic Driver/Stubs 생성</vt:lpstr>
      <vt:lpstr>CUT2 Step 4 / Step 5</vt:lpstr>
      <vt:lpstr>Main Technical Challenges</vt:lpstr>
      <vt:lpstr>Challenge 1</vt:lpstr>
      <vt:lpstr>Solution 1</vt:lpstr>
      <vt:lpstr>Challenge 2</vt:lpstr>
      <vt:lpstr>Solution 2</vt:lpstr>
      <vt:lpstr>Challenge 3</vt:lpstr>
      <vt:lpstr>Solution 3</vt:lpstr>
      <vt:lpstr>Experiments and Results</vt:lpstr>
      <vt:lpstr>Research Questions</vt:lpstr>
      <vt:lpstr>타겟 프로그램</vt:lpstr>
      <vt:lpstr>타겟 정보</vt:lpstr>
      <vt:lpstr>비교 대상</vt:lpstr>
      <vt:lpstr>실험 환경</vt:lpstr>
      <vt:lpstr>Result - RQ1</vt:lpstr>
      <vt:lpstr>Result - RQ2</vt:lpstr>
      <vt:lpstr>Result - RQ3</vt:lpstr>
      <vt:lpstr>Related Works</vt:lpstr>
      <vt:lpstr>Concolic Testing</vt:lpstr>
      <vt:lpstr>시스템 테스트 기반 자동 유닛 테스팅</vt:lpstr>
      <vt:lpstr>Conclusion</vt:lpstr>
      <vt:lpstr>Conclusion</vt:lpstr>
      <vt:lpstr>Future Work</vt:lpstr>
      <vt:lpstr>Q &amp; A</vt:lpstr>
      <vt:lpstr>Backup Slides</vt:lpstr>
      <vt:lpstr>동적 유닛 컨텍스트 (DUC)</vt:lpstr>
      <vt:lpstr>Carving Program 생성</vt:lpstr>
      <vt:lpstr>Primitive/Array/Struct</vt:lpstr>
      <vt:lpstr>Pointer</vt:lpstr>
      <vt:lpstr>일반적인 pointer</vt:lpstr>
      <vt:lpstr>is_valid_memory</vt:lpstr>
      <vt:lpstr>void/FILE pointer</vt:lpstr>
      <vt:lpstr>Union</vt:lpstr>
      <vt:lpstr>추출된 DUC의 평균 크기</vt:lpstr>
      <vt:lpstr>평균 소요 시간</vt:lpstr>
      <vt:lpstr>Branch Coverage 비교</vt:lpstr>
      <vt:lpstr>Callee carving 효과</vt:lpstr>
      <vt:lpstr>자동 Mock/Stub 생성 기술</vt:lpstr>
      <vt:lpstr>Capture &amp; Replay 기술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</dc:creator>
  <cp:lastModifiedBy>Lim</cp:lastModifiedBy>
  <cp:revision>600</cp:revision>
  <dcterms:created xsi:type="dcterms:W3CDTF">2018-11-29T09:14:25Z</dcterms:created>
  <dcterms:modified xsi:type="dcterms:W3CDTF">2018-12-10T06:10:58Z</dcterms:modified>
</cp:coreProperties>
</file>